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Proxima Nova"/>
      <p:regular r:id="rId80"/>
      <p:bold r:id="rId81"/>
      <p:italic r:id="rId82"/>
      <p:boldItalic r:id="rId83"/>
    </p:embeddedFont>
    <p:embeddedFont>
      <p:font typeface="Montserrat"/>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cott Nirenberski"/>
  <p:cmAuthor clrIdx="1" id="1" initials="" lastIdx="1" name="old-frankcar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Montserrat-regular.fntdata"/><Relationship Id="rId83" Type="http://schemas.openxmlformats.org/officeDocument/2006/relationships/font" Target="fonts/ProximaNova-boldItalic.fntdata"/><Relationship Id="rId42" Type="http://schemas.openxmlformats.org/officeDocument/2006/relationships/slide" Target="slides/slide37.xml"/><Relationship Id="rId86" Type="http://schemas.openxmlformats.org/officeDocument/2006/relationships/font" Target="fonts/Montserrat-italic.fntdata"/><Relationship Id="rId41" Type="http://schemas.openxmlformats.org/officeDocument/2006/relationships/slide" Target="slides/slide36.xml"/><Relationship Id="rId85" Type="http://schemas.openxmlformats.org/officeDocument/2006/relationships/font" Target="fonts/Montserrat-bold.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Montserrat-bold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ProximaNova-regular.fntdata"/><Relationship Id="rId82" Type="http://schemas.openxmlformats.org/officeDocument/2006/relationships/font" Target="fonts/ProximaNova-italic.fntdata"/><Relationship Id="rId81"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5-29T20:44:12.372">
    <p:pos x="6000" y="0"/>
    <p:text>You wouldn't put Harris in here? What about DOX and CMVT on the telco/tv/internet side?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8-05-29T20:26:55.156">
    <p:pos x="3028" y="1833"/>
    <p:text>Need more research here on pricing.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b6e0e087a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b6e0e087a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b6e0e087a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b6e0e087a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b6e0e087a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b6e0e087a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b6e0e087a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b6e0e087a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3b6e0e087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b6e0e08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b6e0e087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b6e0e087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68b47149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68b47149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b430e582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b430e582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68b47149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68b47149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68b47149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8b47149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b6e0e087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b6e0e087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there are many digital crypto wallets around today, very few have successfully driving adoption among retailers and restaurants, which itself has inhibit the growth of crypto revenue and legitimacy. </a:t>
            </a:r>
            <a:endParaRPr/>
          </a:p>
          <a:p>
            <a:pPr indent="0" lvl="0" marL="0" rtl="0" algn="l">
              <a:spcBef>
                <a:spcPts val="0"/>
              </a:spcBef>
              <a:spcAft>
                <a:spcPts val="0"/>
              </a:spcAft>
              <a:buNone/>
            </a:pPr>
            <a:r>
              <a:rPr lang="en"/>
              <a:t>These physical establishments face slipping margins as the shift to a cashless society drives credit card fees ever higher while competition from digital channels makes capturing consumer interest harder and repeat business harder still — and those high barriers to entry in the business prevent smaller business owners, freelancers, and service people from benefitting at all.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68b47149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68b47149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68b47149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68b47149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b486b00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b486b00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3b486b00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b486b00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68ba18be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68ba18be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b486b00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b486b00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3b00caeca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b00caeca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2ed8d985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2ed8d985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32ed8d98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2ed8d98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32ed8d98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ed8d98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b6e0e087a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b6e0e087a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“GT Wallet” will allow consumers to use (digital) fiat currency, cryptocurrency, or on-demand financing to pay at restaurant or retail locations while earning incentives from those venues to return.</a:t>
            </a:r>
            <a:endParaRPr/>
          </a:p>
          <a:p>
            <a:pPr indent="0" lvl="0" marL="0" rtl="0" algn="l">
              <a:spcBef>
                <a:spcPts val="0"/>
              </a:spcBef>
              <a:spcAft>
                <a:spcPts val="0"/>
              </a:spcAft>
              <a:buNone/>
            </a:pPr>
            <a:r>
              <a:rPr lang="en"/>
              <a:t>GT Wallet will allow retailers and restaurateurs to accept crypto and receive fiat while enjoying lower processing fees and a low-cost increase in demand driven through the integrated loyalty program.</a:t>
            </a:r>
            <a:endParaRPr/>
          </a:p>
          <a:p>
            <a:pPr indent="0" lvl="0" marL="0" rtl="0" algn="l">
              <a:spcBef>
                <a:spcPts val="0"/>
              </a:spcBef>
              <a:spcAft>
                <a:spcPts val="0"/>
              </a:spcAft>
              <a:buNone/>
            </a:pPr>
            <a:r>
              <a:rPr lang="en"/>
              <a:t>The GT Wallet will be app #1 for the “GT Commerce Cloud” platform, which will facilitate expansion into adjacent e-commerce and payment spaces, including P2P payments, auctioning, and more in the future.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32ed8d98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2ed8d98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368b47149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68b47149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b00caeca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b00caeca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3b00caec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b00caec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3b00caeca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b00caeca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39d05679f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9d05679f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3b7ad218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b7ad218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368ba18be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68ba18be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39d05679f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9d05679f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368ba18be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68ba18be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6e0e087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6e0e087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Flexiti JV</a:t>
            </a:r>
            <a:endParaRPr sz="1400">
              <a:solidFill>
                <a:schemeClr val="accent3"/>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FutureVault JV</a:t>
            </a:r>
            <a:endParaRPr sz="1400">
              <a:solidFill>
                <a:schemeClr val="accent3"/>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accent3"/>
              </a:buClr>
              <a:buSzPts val="1400"/>
              <a:buFont typeface="Montserrat"/>
              <a:buChar char="●"/>
            </a:pPr>
            <a:r>
              <a:rPr lang="en" sz="1800">
                <a:solidFill>
                  <a:schemeClr val="accent3"/>
                </a:solidFill>
                <a:latin typeface="Montserrat"/>
                <a:ea typeface="Montserrat"/>
                <a:cs typeface="Montserrat"/>
                <a:sym typeface="Montserrat"/>
              </a:rPr>
              <a:t>Coinsquare JV?</a:t>
            </a:r>
            <a:endParaRPr sz="1800">
              <a:solidFill>
                <a:schemeClr val="accent3"/>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Coinsquare Wallet</a:t>
            </a:r>
            <a:endParaRPr sz="1400">
              <a:solidFill>
                <a:schemeClr val="accent3"/>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Blockchain angle / how does this fit our tech mandate?</a:t>
            </a:r>
            <a:endParaRPr sz="1400">
              <a:solidFill>
                <a:schemeClr val="accent3"/>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Mid-term: Loyalty against purchase history  </a:t>
            </a:r>
            <a:endParaRPr sz="1400">
              <a:solidFill>
                <a:schemeClr val="accent3"/>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Long-term: Purchase asset on the asset chain to facilitate safe auction experiences</a:t>
            </a:r>
            <a:endParaRPr sz="1400">
              <a:solidFill>
                <a:schemeClr val="accent3"/>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400">
              <a:solidFill>
                <a:schemeClr val="accent3"/>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32ed8d985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2ed8d985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2ed8d9850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2ed8d9850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32ed8d985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2ed8d985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368b47149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68b47149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368ba18be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68ba18be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3b00caec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b00caec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Flexiti JV</a:t>
            </a:r>
            <a:endParaRPr sz="1400">
              <a:solidFill>
                <a:schemeClr val="accent3"/>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FutureVault JV</a:t>
            </a:r>
            <a:endParaRPr sz="1400">
              <a:solidFill>
                <a:schemeClr val="accent3"/>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accent3"/>
              </a:buClr>
              <a:buSzPts val="1400"/>
              <a:buFont typeface="Montserrat"/>
              <a:buChar char="●"/>
            </a:pPr>
            <a:r>
              <a:rPr lang="en" sz="1800">
                <a:solidFill>
                  <a:schemeClr val="accent3"/>
                </a:solidFill>
                <a:latin typeface="Montserrat"/>
                <a:ea typeface="Montserrat"/>
                <a:cs typeface="Montserrat"/>
                <a:sym typeface="Montserrat"/>
              </a:rPr>
              <a:t>Coinsquare JV?</a:t>
            </a:r>
            <a:endParaRPr sz="1800">
              <a:solidFill>
                <a:schemeClr val="accent3"/>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Coinsquare Wallet</a:t>
            </a:r>
            <a:endParaRPr sz="1400">
              <a:solidFill>
                <a:schemeClr val="accent3"/>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Blockchain angle / how does this fit our tech mandate?</a:t>
            </a:r>
            <a:endParaRPr sz="1400">
              <a:solidFill>
                <a:schemeClr val="accent3"/>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Mid-term: Loyalty against purchase history  </a:t>
            </a:r>
            <a:endParaRPr sz="1400">
              <a:solidFill>
                <a:schemeClr val="accent3"/>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accent3"/>
              </a:buClr>
              <a:buSzPts val="1400"/>
              <a:buFont typeface="Montserrat"/>
              <a:buChar char="○"/>
            </a:pPr>
            <a:r>
              <a:rPr lang="en" sz="1400">
                <a:solidFill>
                  <a:schemeClr val="accent3"/>
                </a:solidFill>
                <a:latin typeface="Montserrat"/>
                <a:ea typeface="Montserrat"/>
                <a:cs typeface="Montserrat"/>
                <a:sym typeface="Montserrat"/>
              </a:rPr>
              <a:t>Long-term: Purchase asset on the asset chain to facilitate safe auction experiences</a:t>
            </a:r>
            <a:endParaRPr sz="1400">
              <a:solidFill>
                <a:schemeClr val="accent3"/>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sz="1400">
              <a:solidFill>
                <a:schemeClr val="accent3"/>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368b47149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68b47149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3b00caeca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b00caeca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368b47149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68b47149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368b47149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68b47149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b6e0e087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b6e0e087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3b7ad218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b7ad218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368b47149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68b47149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3a903a925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a903a925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3b00caeca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b00caeca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“GT Wallet” will allow consumers to use (digital) fiat currency, cryptocurrency, or on-demand financing to pay at restaurant or retail locations while earning incentives from those venues to return.</a:t>
            </a:r>
            <a:endParaRPr/>
          </a:p>
          <a:p>
            <a:pPr indent="0" lvl="0" marL="0" rtl="0" algn="l">
              <a:spcBef>
                <a:spcPts val="0"/>
              </a:spcBef>
              <a:spcAft>
                <a:spcPts val="0"/>
              </a:spcAft>
              <a:buNone/>
            </a:pPr>
            <a:r>
              <a:rPr lang="en"/>
              <a:t>GT Wallet will allow retailers and restaurateurs to accept crypto and receive fiat while enjoying lower processing fees and a low-cost increase in demand driven through the integrated loyalty program.</a:t>
            </a:r>
            <a:endParaRPr/>
          </a:p>
          <a:p>
            <a:pPr indent="0" lvl="0" marL="0" rtl="0" algn="l">
              <a:spcBef>
                <a:spcPts val="0"/>
              </a:spcBef>
              <a:spcAft>
                <a:spcPts val="0"/>
              </a:spcAft>
              <a:buNone/>
            </a:pPr>
            <a:r>
              <a:rPr lang="en"/>
              <a:t>The GT Wallet will be app #1 for the “GT Commerce Cloud” platform, which will facilitate expansion into adjacent e-commerce and payment spaces, including P2P payments, auctioning, and more in the future.</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3b00caeca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b00caeca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368b47149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68b47149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368b47149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368b47149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32ed8d9850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2ed8d9850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32ed8d9850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2ed8d9850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3a903a925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a903a925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b00caeca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b00caeca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3a903a925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a903a925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3c1b3ddc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c1b3ddc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3a903a9254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a903a9254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g3a903a9254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a903a925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32ed8d9850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2ed8d9850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3b00caeca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3b00caeca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368ba18be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68ba18be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3a903a925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a903a925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368b47149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68b47149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368b47149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368b47149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b6e0e087a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b6e0e087a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368b47149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368b47149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368b47149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368b47149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368b47149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68b47149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368b47149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368b47149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368b47149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68b47149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b6e0e087a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b6e0e087a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56fa9f06f67c02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56fa9f06f67c02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“GT Wallet” will allow consumers to use (digital) fiat currency, cryptocurrency, or on-demand financing to pay at restaurant or retail locations while earning incentives from those venues to return.</a:t>
            </a:r>
            <a:endParaRPr/>
          </a:p>
          <a:p>
            <a:pPr indent="0" lvl="0" marL="0" rtl="0" algn="l">
              <a:spcBef>
                <a:spcPts val="0"/>
              </a:spcBef>
              <a:spcAft>
                <a:spcPts val="0"/>
              </a:spcAft>
              <a:buNone/>
            </a:pPr>
            <a:r>
              <a:rPr lang="en"/>
              <a:t>GT Wallet will allow retailers and restaurateurs to accept crypto and receive fiat while enjoying lower processing fees and a low-cost increase in demand driven through the integrated loyalty program.</a:t>
            </a:r>
            <a:endParaRPr/>
          </a:p>
          <a:p>
            <a:pPr indent="0" lvl="0" marL="0" rtl="0" algn="l">
              <a:spcBef>
                <a:spcPts val="0"/>
              </a:spcBef>
              <a:spcAft>
                <a:spcPts val="0"/>
              </a:spcAft>
              <a:buNone/>
            </a:pPr>
            <a:r>
              <a:rPr lang="en"/>
              <a:t>The GT Wallet will be app #1 for the “GT Commerce Cloud” platform, which will facilitate expansion into adjacent e-commerce and payment spaces, including P2P payments, auctioning, and more in the future.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00558B"/>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10007" l="0" r="0" t="0"/>
          <a:stretch/>
        </p:blipFill>
        <p:spPr>
          <a:xfrm>
            <a:off x="0" y="0"/>
            <a:ext cx="9144000" cy="5143500"/>
          </a:xfrm>
          <a:prstGeom prst="rect">
            <a:avLst/>
          </a:prstGeom>
          <a:noFill/>
          <a:ln>
            <a:noFill/>
          </a:ln>
        </p:spPr>
      </p:pic>
      <p:sp>
        <p:nvSpPr>
          <p:cNvPr id="11" name="Google Shape;11;p2"/>
          <p:cNvSpPr txBox="1"/>
          <p:nvPr>
            <p:ph type="ctrTitle"/>
          </p:nvPr>
        </p:nvSpPr>
        <p:spPr>
          <a:xfrm>
            <a:off x="510450" y="22479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12" name="Google Shape;12;p2"/>
          <p:cNvSpPr txBox="1"/>
          <p:nvPr>
            <p:ph idx="1" type="subTitle"/>
          </p:nvPr>
        </p:nvSpPr>
        <p:spPr>
          <a:xfrm>
            <a:off x="510450" y="41729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3">
            <a:alphaModFix/>
          </a:blip>
          <a:stretch>
            <a:fillRect/>
          </a:stretch>
        </p:blipFill>
        <p:spPr>
          <a:xfrm>
            <a:off x="7341009" y="228600"/>
            <a:ext cx="1565840"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4" name="Shape 64"/>
        <p:cNvGrpSpPr/>
        <p:nvPr/>
      </p:nvGrpSpPr>
      <p:grpSpPr>
        <a:xfrm>
          <a:off x="0" y="0"/>
          <a:ext cx="0" cy="0"/>
          <a:chOff x="0" y="0"/>
          <a:chExt cx="0" cy="0"/>
        </a:xfrm>
      </p:grpSpPr>
      <p:sp>
        <p:nvSpPr>
          <p:cNvPr id="65" name="Google Shape;65;p11"/>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66" name="Google Shape;6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1"/>
          <p:cNvPicPr preferRelativeResize="0"/>
          <p:nvPr/>
        </p:nvPicPr>
        <p:blipFill rotWithShape="1">
          <a:blip r:embed="rId2">
            <a:alphaModFix/>
          </a:blip>
          <a:srcRect b="19269" l="0" r="0" t="77468"/>
          <a:stretch/>
        </p:blipFill>
        <p:spPr>
          <a:xfrm>
            <a:off x="0" y="5056825"/>
            <a:ext cx="9144000" cy="86676"/>
          </a:xfrm>
          <a:prstGeom prst="rect">
            <a:avLst/>
          </a:prstGeom>
          <a:noFill/>
          <a:ln>
            <a:noFill/>
          </a:ln>
        </p:spPr>
      </p:pic>
      <p:pic>
        <p:nvPicPr>
          <p:cNvPr id="68" name="Google Shape;68;p11"/>
          <p:cNvPicPr preferRelativeResize="0"/>
          <p:nvPr/>
        </p:nvPicPr>
        <p:blipFill>
          <a:blip r:embed="rId3">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9" name="Shape 69"/>
        <p:cNvGrpSpPr/>
        <p:nvPr/>
      </p:nvGrpSpPr>
      <p:grpSpPr>
        <a:xfrm>
          <a:off x="0" y="0"/>
          <a:ext cx="0" cy="0"/>
          <a:chOff x="0" y="0"/>
          <a:chExt cx="0" cy="0"/>
        </a:xfrm>
      </p:grpSpPr>
      <p:sp>
        <p:nvSpPr>
          <p:cNvPr id="70" name="Google Shape;70;p12"/>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71" name="Google Shape;71;p12"/>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72" name="Google Shape;7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2"/>
          <p:cNvPicPr preferRelativeResize="0"/>
          <p:nvPr/>
        </p:nvPicPr>
        <p:blipFill rotWithShape="1">
          <a:blip r:embed="rId2">
            <a:alphaModFix/>
          </a:blip>
          <a:srcRect b="19269" l="0" r="0" t="77468"/>
          <a:stretch/>
        </p:blipFill>
        <p:spPr>
          <a:xfrm>
            <a:off x="0" y="5056825"/>
            <a:ext cx="9144000" cy="86676"/>
          </a:xfrm>
          <a:prstGeom prst="rect">
            <a:avLst/>
          </a:prstGeom>
          <a:noFill/>
          <a:ln>
            <a:noFill/>
          </a:ln>
        </p:spPr>
      </p:pic>
      <p:pic>
        <p:nvPicPr>
          <p:cNvPr id="74" name="Google Shape;74;p12"/>
          <p:cNvPicPr preferRelativeResize="0"/>
          <p:nvPr/>
        </p:nvPicPr>
        <p:blipFill>
          <a:blip r:embed="rId3">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5" name="Shape 75"/>
        <p:cNvGrpSpPr/>
        <p:nvPr/>
      </p:nvGrpSpPr>
      <p:grpSpPr>
        <a:xfrm>
          <a:off x="0" y="0"/>
          <a:ext cx="0" cy="0"/>
          <a:chOff x="0" y="0"/>
          <a:chExt cx="0" cy="0"/>
        </a:xfrm>
      </p:grpSpPr>
      <p:sp>
        <p:nvSpPr>
          <p:cNvPr id="76" name="Google Shape;7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7" name="Google Shape;77;p13"/>
          <p:cNvPicPr preferRelativeResize="0"/>
          <p:nvPr/>
        </p:nvPicPr>
        <p:blipFill rotWithShape="1">
          <a:blip r:embed="rId2">
            <a:alphaModFix/>
          </a:blip>
          <a:srcRect b="19269" l="0" r="0" t="77468"/>
          <a:stretch/>
        </p:blipFill>
        <p:spPr>
          <a:xfrm>
            <a:off x="0" y="5056825"/>
            <a:ext cx="9144000" cy="86676"/>
          </a:xfrm>
          <a:prstGeom prst="rect">
            <a:avLst/>
          </a:prstGeom>
          <a:noFill/>
          <a:ln>
            <a:noFill/>
          </a:ln>
        </p:spPr>
      </p:pic>
      <p:pic>
        <p:nvPicPr>
          <p:cNvPr id="78" name="Google Shape;78;p13"/>
          <p:cNvPicPr preferRelativeResize="0"/>
          <p:nvPr/>
        </p:nvPicPr>
        <p:blipFill>
          <a:blip r:embed="rId3">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00558B"/>
        </a:solidFill>
      </p:bgPr>
    </p:bg>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69000"/>
          </a:blip>
          <a:srcRect b="10007" l="0" r="0" t="0"/>
          <a:stretch/>
        </p:blipFill>
        <p:spPr>
          <a:xfrm>
            <a:off x="0" y="0"/>
            <a:ext cx="9144000" cy="5143500"/>
          </a:xfrm>
          <a:prstGeom prst="rect">
            <a:avLst/>
          </a:prstGeom>
          <a:noFill/>
          <a:ln>
            <a:noFill/>
          </a:ln>
        </p:spPr>
      </p:pic>
      <p:cxnSp>
        <p:nvCxnSpPr>
          <p:cNvPr id="17" name="Google Shape;17;p3"/>
          <p:cNvCxnSpPr/>
          <p:nvPr/>
        </p:nvCxnSpPr>
        <p:spPr>
          <a:xfrm>
            <a:off x="0" y="2998150"/>
            <a:ext cx="9144000" cy="0"/>
          </a:xfrm>
          <a:prstGeom prst="straightConnector1">
            <a:avLst/>
          </a:prstGeom>
          <a:noFill/>
          <a:ln cap="flat" cmpd="sng" w="38100">
            <a:solidFill>
              <a:srgbClr val="018081"/>
            </a:solidFill>
            <a:prstDash val="solid"/>
            <a:round/>
            <a:headEnd len="sm" w="sm" type="none"/>
            <a:tailEnd len="sm" w="sm" type="none"/>
          </a:ln>
        </p:spPr>
      </p:cxnSp>
      <p:sp>
        <p:nvSpPr>
          <p:cNvPr id="18" name="Google Shape;18;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3"/>
          <p:cNvSpPr/>
          <p:nvPr/>
        </p:nvSpPr>
        <p:spPr>
          <a:xfrm>
            <a:off x="0" y="3009900"/>
            <a:ext cx="9144000" cy="2133600"/>
          </a:xfrm>
          <a:prstGeom prst="rect">
            <a:avLst/>
          </a:prstGeom>
          <a:solidFill>
            <a:srgbClr val="00558B">
              <a:alpha val="715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4"/>
          <p:cNvPicPr preferRelativeResize="0"/>
          <p:nvPr/>
        </p:nvPicPr>
        <p:blipFill rotWithShape="1">
          <a:blip r:embed="rId2">
            <a:alphaModFix/>
          </a:blip>
          <a:srcRect b="19269" l="0" r="0" t="77468"/>
          <a:stretch/>
        </p:blipFill>
        <p:spPr>
          <a:xfrm>
            <a:off x="0" y="5056825"/>
            <a:ext cx="9144000" cy="86676"/>
          </a:xfrm>
          <a:prstGeom prst="rect">
            <a:avLst/>
          </a:prstGeom>
          <a:noFill/>
          <a:ln>
            <a:noFill/>
          </a:ln>
        </p:spPr>
      </p:pic>
      <p:pic>
        <p:nvPicPr>
          <p:cNvPr id="26" name="Google Shape;26;p4"/>
          <p:cNvPicPr preferRelativeResize="0"/>
          <p:nvPr/>
        </p:nvPicPr>
        <p:blipFill>
          <a:blip r:embed="rId3">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2" name="Google Shape;32;p5"/>
          <p:cNvPicPr preferRelativeResize="0"/>
          <p:nvPr/>
        </p:nvPicPr>
        <p:blipFill rotWithShape="1">
          <a:blip r:embed="rId2">
            <a:alphaModFix/>
          </a:blip>
          <a:srcRect b="19269" l="0" r="0" t="77468"/>
          <a:stretch/>
        </p:blipFill>
        <p:spPr>
          <a:xfrm>
            <a:off x="0" y="5056825"/>
            <a:ext cx="9144000" cy="86676"/>
          </a:xfrm>
          <a:prstGeom prst="rect">
            <a:avLst/>
          </a:prstGeom>
          <a:noFill/>
          <a:ln>
            <a:noFill/>
          </a:ln>
        </p:spPr>
      </p:pic>
      <p:pic>
        <p:nvPicPr>
          <p:cNvPr id="33" name="Google Shape;33;p5"/>
          <p:cNvPicPr preferRelativeResize="0"/>
          <p:nvPr/>
        </p:nvPicPr>
        <p:blipFill>
          <a:blip r:embed="rId3">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6"/>
          <p:cNvPicPr preferRelativeResize="0"/>
          <p:nvPr/>
        </p:nvPicPr>
        <p:blipFill rotWithShape="1">
          <a:blip r:embed="rId2">
            <a:alphaModFix/>
          </a:blip>
          <a:srcRect b="19269" l="0" r="0" t="77468"/>
          <a:stretch/>
        </p:blipFill>
        <p:spPr>
          <a:xfrm>
            <a:off x="0" y="5056825"/>
            <a:ext cx="9144000" cy="86676"/>
          </a:xfrm>
          <a:prstGeom prst="rect">
            <a:avLst/>
          </a:prstGeom>
          <a:noFill/>
          <a:ln>
            <a:noFill/>
          </a:ln>
        </p:spPr>
      </p:pic>
      <p:pic>
        <p:nvPicPr>
          <p:cNvPr id="38" name="Google Shape;38;p6"/>
          <p:cNvPicPr preferRelativeResize="0"/>
          <p:nvPr/>
        </p:nvPicPr>
        <p:blipFill>
          <a:blip r:embed="rId3">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3" name="Google Shape;43;p7"/>
          <p:cNvPicPr preferRelativeResize="0"/>
          <p:nvPr/>
        </p:nvPicPr>
        <p:blipFill rotWithShape="1">
          <a:blip r:embed="rId2">
            <a:alphaModFix/>
          </a:blip>
          <a:srcRect b="19269" l="0" r="0" t="77468"/>
          <a:stretch/>
        </p:blipFill>
        <p:spPr>
          <a:xfrm>
            <a:off x="0" y="5056825"/>
            <a:ext cx="9144000" cy="86676"/>
          </a:xfrm>
          <a:prstGeom prst="rect">
            <a:avLst/>
          </a:prstGeom>
          <a:noFill/>
          <a:ln>
            <a:noFill/>
          </a:ln>
        </p:spPr>
      </p:pic>
      <p:pic>
        <p:nvPicPr>
          <p:cNvPr id="44" name="Google Shape;44;p7"/>
          <p:cNvPicPr preferRelativeResize="0"/>
          <p:nvPr/>
        </p:nvPicPr>
        <p:blipFill>
          <a:blip r:embed="rId3">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018081"/>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75"/>
            <a:ext cx="4572000" cy="5143500"/>
          </a:xfrm>
          <a:prstGeom prst="rect">
            <a:avLst/>
          </a:prstGeom>
          <a:solidFill>
            <a:srgbClr val="005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38100">
            <a:solidFill>
              <a:srgbClr val="018081"/>
            </a:solidFill>
            <a:prstDash val="solid"/>
            <a:round/>
            <a:headEnd len="sm" w="sm" type="none"/>
            <a:tailEnd len="sm" w="sm" type="none"/>
          </a:ln>
        </p:spPr>
      </p:cxnSp>
      <p:sp>
        <p:nvSpPr>
          <p:cNvPr id="51" name="Google Shape;5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 name="Google Shape;5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9"/>
          <p:cNvPicPr preferRelativeResize="0"/>
          <p:nvPr/>
        </p:nvPicPr>
        <p:blipFill>
          <a:blip r:embed="rId2">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56" name="Shape 56"/>
        <p:cNvGrpSpPr/>
        <p:nvPr/>
      </p:nvGrpSpPr>
      <p:grpSpPr>
        <a:xfrm>
          <a:off x="0" y="0"/>
          <a:ext cx="0" cy="0"/>
          <a:chOff x="0" y="0"/>
          <a:chExt cx="0" cy="0"/>
        </a:xfrm>
      </p:grpSpPr>
      <p:sp>
        <p:nvSpPr>
          <p:cNvPr id="57" name="Google Shape;57;p10"/>
          <p:cNvSpPr/>
          <p:nvPr/>
        </p:nvSpPr>
        <p:spPr>
          <a:xfrm>
            <a:off x="4572000" y="75"/>
            <a:ext cx="4572000" cy="5143500"/>
          </a:xfrm>
          <a:prstGeom prst="rect">
            <a:avLst/>
          </a:prstGeom>
          <a:solidFill>
            <a:srgbClr val="018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0"/>
          <p:cNvCxnSpPr/>
          <p:nvPr/>
        </p:nvCxnSpPr>
        <p:spPr>
          <a:xfrm>
            <a:off x="5029675" y="4495500"/>
            <a:ext cx="468300" cy="0"/>
          </a:xfrm>
          <a:prstGeom prst="straightConnector1">
            <a:avLst/>
          </a:prstGeom>
          <a:noFill/>
          <a:ln cap="flat" cmpd="sng" w="38100">
            <a:solidFill>
              <a:srgbClr val="00558B"/>
            </a:solidFill>
            <a:prstDash val="solid"/>
            <a:round/>
            <a:headEnd len="sm" w="sm" type="none"/>
            <a:tailEnd len="sm" w="sm" type="none"/>
          </a:ln>
        </p:spPr>
      </p:cxnSp>
      <p:sp>
        <p:nvSpPr>
          <p:cNvPr id="59" name="Google Shape;59;p10"/>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0" name="Google Shape;60;p10"/>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2" name="Google Shape;6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10"/>
          <p:cNvPicPr preferRelativeResize="0"/>
          <p:nvPr/>
        </p:nvPicPr>
        <p:blipFill>
          <a:blip r:embed="rId2">
            <a:alphaModFix amt="20000"/>
          </a:blip>
          <a:stretch>
            <a:fillRect/>
          </a:stretch>
        </p:blipFill>
        <p:spPr>
          <a:xfrm>
            <a:off x="7925775" y="188850"/>
            <a:ext cx="1019175" cy="2561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Montserrat"/>
              <a:buChar char="●"/>
              <a:defRPr sz="1800">
                <a:solidFill>
                  <a:schemeClr val="accent3"/>
                </a:solidFill>
                <a:latin typeface="Montserrat"/>
                <a:ea typeface="Montserrat"/>
                <a:cs typeface="Montserrat"/>
                <a:sym typeface="Montserrat"/>
              </a:defRPr>
            </a:lvl1pPr>
            <a:lvl2pPr indent="-317500" lvl="1" marL="914400">
              <a:lnSpc>
                <a:spcPct val="115000"/>
              </a:lnSpc>
              <a:spcBef>
                <a:spcPts val="160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a:lnSpc>
                <a:spcPct val="115000"/>
              </a:lnSpc>
              <a:spcBef>
                <a:spcPts val="160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a:lnSpc>
                <a:spcPct val="115000"/>
              </a:lnSpc>
              <a:spcBef>
                <a:spcPts val="160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a:lnSpc>
                <a:spcPct val="115000"/>
              </a:lnSpc>
              <a:spcBef>
                <a:spcPts val="160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a:lnSpc>
                <a:spcPct val="115000"/>
              </a:lnSpc>
              <a:spcBef>
                <a:spcPts val="160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a:lnSpc>
                <a:spcPct val="115000"/>
              </a:lnSpc>
              <a:spcBef>
                <a:spcPts val="160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a:lnSpc>
                <a:spcPct val="115000"/>
              </a:lnSpc>
              <a:spcBef>
                <a:spcPts val="160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spreadsheets/d/1SVmPE-pz5B5XTj3LIYsx0oXHJ9k1Oinw0kcBkNQwjoU/edit#gid=1872624015" TargetMode="Externa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www.globalivetechnology.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38.png"/><Relationship Id="rId6" Type="http://schemas.openxmlformats.org/officeDocument/2006/relationships/image" Target="../media/image13.png"/><Relationship Id="rId7"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omments" Target="../comments/comment2.xml"/><Relationship Id="rId4" Type="http://schemas.openxmlformats.org/officeDocument/2006/relationships/image" Target="../media/image24.png"/><Relationship Id="rId9" Type="http://schemas.openxmlformats.org/officeDocument/2006/relationships/hyperlink" Target="https://vtldesign.com/digital-marketing/content-marketing-strategy/percent-of-revenue-spent-on-marketing-sales/" TargetMode="External"/><Relationship Id="rId5" Type="http://schemas.openxmlformats.org/officeDocument/2006/relationships/image" Target="../media/image25.png"/><Relationship Id="rId6" Type="http://schemas.openxmlformats.org/officeDocument/2006/relationships/hyperlink" Target="https://www.statista.com/statistics/247455/annual-us-consumer-expenditures/" TargetMode="External"/><Relationship Id="rId7" Type="http://schemas.openxmlformats.org/officeDocument/2006/relationships/hyperlink" Target="http://www.businessinsider.com/restaurant-sales-slowdown-reasons-2017-7" TargetMode="External"/><Relationship Id="rId8" Type="http://schemas.openxmlformats.org/officeDocument/2006/relationships/hyperlink" Target="http://aaronallen.com/blog/restaurant-marketing/restaurant-marketing-pla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zuora.com/press-release/new-report-reveals-subscription-economy-tools-market-reaching-100-billion-through-2020/" TargetMode="External"/><Relationship Id="rId4" Type="http://schemas.openxmlformats.org/officeDocument/2006/relationships/hyperlink" Target="https://www.navigantresearch.com/newsroom/the-global-market-for-utility-customer-information-and-relationship-management-systems-is-expected-to-total-61-1-billion-over-the-next-decade" TargetMode="External"/><Relationship Id="rId5" Type="http://schemas.openxmlformats.org/officeDocument/2006/relationships/hyperlink" Target="http://www.marchmenthill.com/qsi-online/2012-11-01/smarter-systems-procurement-understanding-cis-billing-systems-market-gives-water-businesses-investment-head-start/" TargetMode="External"/><Relationship Id="rId6"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opexengine.com/zuora-powering-the-subscription-revenue-economy-with-43-ipo-based-on-operating-metrics/" TargetMode="External"/><Relationship Id="rId4" Type="http://schemas.openxmlformats.org/officeDocument/2006/relationships/hyperlink" Target="https://www.greentechmedia.com/articles/read/seven-charts-that-show-utility-priorities-for-2015-and-beyond" TargetMode="External"/><Relationship Id="rId5" Type="http://schemas.openxmlformats.org/officeDocument/2006/relationships/image" Target="../media/image6.png"/><Relationship Id="rId6" Type="http://schemas.openxmlformats.org/officeDocument/2006/relationships/image" Target="../media/image4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opexengine.com/zuora-powering-the-subscription-revenue-economy-with-43-ipo-based-on-operating-metrics/" TargetMode="External"/><Relationship Id="rId4" Type="http://schemas.openxmlformats.org/officeDocument/2006/relationships/hyperlink" Target="https://www.greentechmedia.com/articles/read/seven-charts-that-show-utility-priorities-for-2015-and-beyond" TargetMode="External"/><Relationship Id="rId5" Type="http://schemas.openxmlformats.org/officeDocument/2006/relationships/image" Target="../media/image1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14.png"/><Relationship Id="rId13" Type="http://schemas.openxmlformats.org/officeDocument/2006/relationships/image" Target="../media/image34.png"/><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35.png"/><Relationship Id="rId9" Type="http://schemas.openxmlformats.org/officeDocument/2006/relationships/image" Target="../media/image16.png"/><Relationship Id="rId15" Type="http://schemas.openxmlformats.org/officeDocument/2006/relationships/image" Target="../media/image18.png"/><Relationship Id="rId14" Type="http://schemas.openxmlformats.org/officeDocument/2006/relationships/image" Target="../media/image29.png"/><Relationship Id="rId17" Type="http://schemas.openxmlformats.org/officeDocument/2006/relationships/image" Target="../media/image28.jpg"/><Relationship Id="rId16" Type="http://schemas.openxmlformats.org/officeDocument/2006/relationships/image" Target="../media/image23.png"/><Relationship Id="rId5" Type="http://schemas.openxmlformats.org/officeDocument/2006/relationships/image" Target="../media/image10.png"/><Relationship Id="rId6" Type="http://schemas.openxmlformats.org/officeDocument/2006/relationships/image" Target="../media/image27.png"/><Relationship Id="rId7" Type="http://schemas.openxmlformats.org/officeDocument/2006/relationships/image" Target="../media/image20.png"/><Relationship Id="rId8" Type="http://schemas.openxmlformats.org/officeDocument/2006/relationships/image" Target="../media/image21.png"/></Relationships>
</file>

<file path=ppt/slides/_rels/slide37.xml.rels><?xml version="1.0" encoding="UTF-8" standalone="yes"?><Relationships xmlns="http://schemas.openxmlformats.org/package/2006/relationships"><Relationship Id="rId20" Type="http://schemas.openxmlformats.org/officeDocument/2006/relationships/hyperlink" Target="https://www.logisense.com/" TargetMode="External"/><Relationship Id="rId11" Type="http://schemas.openxmlformats.org/officeDocument/2006/relationships/hyperlink" Target="http://www.itineris.net/" TargetMode="External"/><Relationship Id="rId10" Type="http://schemas.openxmlformats.org/officeDocument/2006/relationships/hyperlink" Target="http://www.fluentgrid.com/" TargetMode="External"/><Relationship Id="rId21" Type="http://schemas.openxmlformats.org/officeDocument/2006/relationships/hyperlink" Target="http://www.openbillingsystem.com/" TargetMode="External"/><Relationship Id="rId13" Type="http://schemas.openxmlformats.org/officeDocument/2006/relationships/hyperlink" Target="https://waterworkslms.com/" TargetMode="External"/><Relationship Id="rId12" Type="http://schemas.openxmlformats.org/officeDocument/2006/relationships/hyperlink" Target="https://www.openintl.com/" TargetMode="External"/><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gentrack.com/" TargetMode="External"/><Relationship Id="rId4" Type="http://schemas.openxmlformats.org/officeDocument/2006/relationships/hyperlink" Target="http://www.harrisutilities.com/" TargetMode="External"/><Relationship Id="rId9" Type="http://schemas.openxmlformats.org/officeDocument/2006/relationships/hyperlink" Target="https://www.cgi.com/en/solutions/efluid-crm-customer-relationship-management" TargetMode="External"/><Relationship Id="rId15" Type="http://schemas.openxmlformats.org/officeDocument/2006/relationships/hyperlink" Target="https://www.oracle.com/ca-en/industries/utilities/index.html" TargetMode="External"/><Relationship Id="rId14" Type="http://schemas.openxmlformats.org/officeDocument/2006/relationships/hyperlink" Target="https://www.oracle.com/ca-en/industries/utilities/index.html" TargetMode="External"/><Relationship Id="rId17" Type="http://schemas.openxmlformats.org/officeDocument/2006/relationships/hyperlink" Target="http://www.netsuite.com/portal/industries/energy/why-netsuite-energy.shtml" TargetMode="External"/><Relationship Id="rId16" Type="http://schemas.openxmlformats.org/officeDocument/2006/relationships/hyperlink" Target="https://www.zuora.com/" TargetMode="External"/><Relationship Id="rId5" Type="http://schemas.openxmlformats.org/officeDocument/2006/relationships/hyperlink" Target="https://www.cayenta.com/" TargetMode="External"/><Relationship Id="rId19" Type="http://schemas.openxmlformats.org/officeDocument/2006/relationships/hyperlink" Target="https://www.amdocs.com/" TargetMode="External"/><Relationship Id="rId6" Type="http://schemas.openxmlformats.org/officeDocument/2006/relationships/hyperlink" Target="http://www.northstarutilities.com/" TargetMode="External"/><Relationship Id="rId18" Type="http://schemas.openxmlformats.org/officeDocument/2006/relationships/hyperlink" Target="https://dynamics.microsoft.com/en-us/" TargetMode="External"/><Relationship Id="rId7" Type="http://schemas.openxmlformats.org/officeDocument/2006/relationships/hyperlink" Target="http://www.harrisutilities.com/" TargetMode="External"/><Relationship Id="rId8" Type="http://schemas.openxmlformats.org/officeDocument/2006/relationships/hyperlink" Target="https://hsntech.com/" TargetMode="External"/></Relationships>
</file>

<file path=ppt/slides/_rels/slide38.xml.rels><?xml version="1.0" encoding="UTF-8" standalone="yes"?><Relationships xmlns="http://schemas.openxmlformats.org/package/2006/relationships"><Relationship Id="rId11" Type="http://schemas.openxmlformats.org/officeDocument/2006/relationships/hyperlink" Target="https://recurly.com/" TargetMode="External"/><Relationship Id="rId10" Type="http://schemas.openxmlformats.org/officeDocument/2006/relationships/hyperlink" Target="http://onebillsoftware.com" TargetMode="External"/><Relationship Id="rId13" Type="http://schemas.openxmlformats.org/officeDocument/2006/relationships/hyperlink" Target="https://www.zoho.com/" TargetMode="External"/><Relationship Id="rId12" Type="http://schemas.openxmlformats.org/officeDocument/2006/relationships/hyperlink" Target="https://www.chargify.com/" TargetMode="External"/><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cusi.com/" TargetMode="External"/><Relationship Id="rId4" Type="http://schemas.openxmlformats.org/officeDocument/2006/relationships/hyperlink" Target="https://utilitybilling.com/" TargetMode="External"/><Relationship Id="rId9" Type="http://schemas.openxmlformats.org/officeDocument/2006/relationships/hyperlink" Target="https://www.cadebill.com/" TargetMode="External"/><Relationship Id="rId15" Type="http://schemas.openxmlformats.org/officeDocument/2006/relationships/hyperlink" Target="https://stripe.com/us/billing" TargetMode="External"/><Relationship Id="rId14" Type="http://schemas.openxmlformats.org/officeDocument/2006/relationships/hyperlink" Target="https://www.freshbooks.com/" TargetMode="External"/><Relationship Id="rId5" Type="http://schemas.openxmlformats.org/officeDocument/2006/relationships/hyperlink" Target="https://www.hydra-billing.com/?gclid=Cj0KCQjw9LPYBRDSARIsAHL7J5mcJRfCu4BZhgfrOyZL3Ijvm3ccnlomXwYFAkvJXTw56IuQk44nUFgaAlRjEALw_wcB" TargetMode="External"/><Relationship Id="rId6" Type="http://schemas.openxmlformats.org/officeDocument/2006/relationships/hyperlink" Target="https://www.fusebill.com/pricing?cmpid=1068166053_58123170691&amp;utm_campaign=1068166053&amp;utm_source=google&amp;utm_medium=cpc&amp;gclid=EAIaIQobChMIiLDy7Nyr2wIVSLjACh3zigbuEAAYAiAAEgI_IvD_BwE" TargetMode="External"/><Relationship Id="rId7" Type="http://schemas.openxmlformats.org/officeDocument/2006/relationships/hyperlink" Target="http://www.chargebee.com" TargetMode="External"/><Relationship Id="rId8" Type="http://schemas.openxmlformats.org/officeDocument/2006/relationships/hyperlink" Target="http://www.commsoft.net/" TargetMode="External"/></Relationships>
</file>

<file path=ppt/slides/_rels/slide39.xml.rels><?xml version="1.0" encoding="UTF-8" standalone="yes"?><Relationships xmlns="http://schemas.openxmlformats.org/package/2006/relationships"><Relationship Id="rId11" Type="http://schemas.openxmlformats.org/officeDocument/2006/relationships/hyperlink" Target="https://www.insightly.com/" TargetMode="External"/><Relationship Id="rId10" Type="http://schemas.openxmlformats.org/officeDocument/2006/relationships/hyperlink" Target="https://www.zoho.com/" TargetMode="External"/><Relationship Id="rId13" Type="http://schemas.openxmlformats.org/officeDocument/2006/relationships/hyperlink" Target="https://www.pipedrive.com/en/crm-software-comparison?comparedcrm=insightly&amp;utm_source=google&amp;utm_medium=cpc&amp;utm_campaign=CA_NB_Competitors_Other_Exact&amp;utm_term=insightly&amp;ad_matchtype=e&amp;device=c&amp;gclid=Cj0KCQjw9LPYBRDSARIsAHL7J5kgsYVb-9niiivb1hi1lmzLzhG47S5h_56yZwTDwklupVUM1q-pl5MaAkaPEALw_wcB" TargetMode="External"/><Relationship Id="rId12" Type="http://schemas.openxmlformats.org/officeDocument/2006/relationships/hyperlink" Target="https://www.freshworks.com/freshsales-crm/crm-software/?utm_source=Google-Adwords&amp;utm_campaign=Fsales-Search-CA-Competition-Others&amp;utm_term=insightly&amp;device=c&amp;utm_medium=Fsales-Search-CA-Competition-Others&amp;gclid=Cj0KCQjw9LPYBRDSARIsAHL7J5nBghrYuIqsW4Ohxa6Go2e4PZdCXMxd8yg9obwl_nC7YlpQ7KBLveMaAtU6EALw_wcB" TargetMode="External"/><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quickbooks.intuit.com/ca/" TargetMode="External"/><Relationship Id="rId4" Type="http://schemas.openxmlformats.org/officeDocument/2006/relationships/hyperlink" Target="https://www.xero.com/ca/try/accounting-software/?gclid=Cj0KCQjw9LPYBRDSARIsAHL7J5l4Lwl63uPspouOfUocBK1BzKXv_0GCCveWWy0f1clmhwzHnyMjVpkaAopfEALw_wcB&amp;gclsrc=aw.ds" TargetMode="External"/><Relationship Id="rId9" Type="http://schemas.openxmlformats.org/officeDocument/2006/relationships/hyperlink" Target="https://www.salesforce.com/ca/form/sem/sales_salesforce-b.jsp?gclid=Cj0KCQjw9LPYBRDSARIsAHL7J5kHLE30DwMDk98HZ7d-YEZGU2pjc3-rUGqrPNzV7s4cBZbukQba3t0aAs6ZEALw_wcB&amp;d=7010M000000uDvtQAE&amp;DCMP=KNC-Google&amp;pcrid=218611357402&amp;pdv=c&amp;ef_id=WwD7FAAAAGNHfBA0:20180529181759:s" TargetMode="External"/><Relationship Id="rId15" Type="http://schemas.openxmlformats.org/officeDocument/2006/relationships/hyperlink" Target="https://www.zendesk.com/demo/?&amp;utm_source=google&amp;utm_medium=Search-Paid&amp;utm_network=g&amp;utm_campaign=SE_AW_AM_CA_EN_N_Sup_Brand__Alpha_D_H&amp;matchtype=e&amp;utm_term=zendesk&amp;utm_content=199888537585&amp;utm_adgroup=zendesk&amp;gclid=Cj0KCQjw9LPYBRDSARIsAHL7J5kh2r1t-hof8iJugt-rOdF9jtgFGs6aMgadSBoySkwBmgk7O4oeqmsaAlGOEALw_wcB&amp;gclsrc=aw.ds&amp;dclid=CIjtnpXEq9sCFc5nAQodJhkCRA" TargetMode="External"/><Relationship Id="rId14" Type="http://schemas.openxmlformats.org/officeDocument/2006/relationships/hyperlink" Target="https://www.salesforce.com/solutions/small-business-solutions/keep-customers/?mc=desk" TargetMode="External"/><Relationship Id="rId17" Type="http://schemas.openxmlformats.org/officeDocument/2006/relationships/hyperlink" Target="https://www.zoho.com/" TargetMode="External"/><Relationship Id="rId16" Type="http://schemas.openxmlformats.org/officeDocument/2006/relationships/hyperlink" Target="https://freshdesk.com/?utm_source=Google-AdWords&amp;utm_medium=Search-CA(core)&amp;utm_campaign=Search-CA(core)&amp;utm_term=freshdesk&amp;device=c&amp;gclid=Cj0KCQjw9LPYBRDSARIsAHL7J5k5lcOq0pxa2sLK96-prGSjegGVVB-cosTolM2PF74I1JEKmsB3aJ8aAi_qEALw_wcB" TargetMode="External"/><Relationship Id="rId5" Type="http://schemas.openxmlformats.org/officeDocument/2006/relationships/hyperlink" Target="https://www.waveapps.com/quickbooks-vs-wave/?utm_source=Google&amp;utm_medium=CPC&amp;utm_campaign=CA_Competitive_2017_5M&amp;utm_term=Quickbooks&amp;utm_content=&amp;gclid=Cj0KCQjw9LPYBRDSARIsAHL7J5m6x-XuWEAwyuqpaHzGn4xBnpb7ZR0o3vcWH5ogkI9vn1cV0oOiH08aAq_XEALw_wcB" TargetMode="External"/><Relationship Id="rId6" Type="http://schemas.openxmlformats.org/officeDocument/2006/relationships/hyperlink" Target="https://www.sage.com/ca/size/small-business" TargetMode="External"/><Relationship Id="rId7" Type="http://schemas.openxmlformats.org/officeDocument/2006/relationships/hyperlink" Target="https://www.zoho.com/" TargetMode="External"/><Relationship Id="rId8" Type="http://schemas.openxmlformats.org/officeDocument/2006/relationships/hyperlink" Target="https://www.freshbook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opexengine.com/zuora-powering-the-subscription-revenue-economy-with-43-ipo-based-on-operating-metrics/" TargetMode="External"/><Relationship Id="rId4" Type="http://schemas.openxmlformats.org/officeDocument/2006/relationships/hyperlink" Target="https://www.greentechmedia.com/articles/read/seven-charts-that-show-utility-priorities-for-2015-and-beyond" TargetMode="External"/><Relationship Id="rId5" Type="http://schemas.openxmlformats.org/officeDocument/2006/relationships/image" Target="../media/image6.png"/><Relationship Id="rId6" Type="http://schemas.openxmlformats.org/officeDocument/2006/relationships/image" Target="../media/image4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cs.google.com/spreadsheets/d/1SVmPE-pz5B5XTj3LIYsx0oXHJ9k1Oinw0kcBkNQwjoU/edit#gid=1872624015" TargetMode="Externa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6.png"/><Relationship Id="rId4" Type="http://schemas.openxmlformats.org/officeDocument/2006/relationships/image" Target="../media/image22.png"/><Relationship Id="rId5" Type="http://schemas.openxmlformats.org/officeDocument/2006/relationships/image" Target="../media/image32.png"/><Relationship Id="rId6"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opexengine.com/zuora-powering-the-subscription-revenue-economy-with-43-ipo-based-on-operating-metrics/" TargetMode="External"/><Relationship Id="rId4" Type="http://schemas.openxmlformats.org/officeDocument/2006/relationships/hyperlink" Target="https://www.greentechmedia.com/articles/read/seven-charts-that-show-utility-priorities-for-2015-and-beyond" TargetMode="External"/><Relationship Id="rId5" Type="http://schemas.openxmlformats.org/officeDocument/2006/relationships/image" Target="../media/image1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6.png"/><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zuora.com/press-release/new-report-reveals-subscription-economy-tools-market-reaching-100-billion-through-2020/" TargetMode="External"/><Relationship Id="rId4" Type="http://schemas.openxmlformats.org/officeDocument/2006/relationships/hyperlink" Target="https://www.navigantresearch.com/newsroom/the-global-market-for-utility-customer-information-and-relationship-management-systems-is-expected-to-total-61-1-billion-over-the-next-decade" TargetMode="External"/><Relationship Id="rId5" Type="http://schemas.openxmlformats.org/officeDocument/2006/relationships/hyperlink" Target="http://www.marchmenthill.com/qsi-online/2012-11-01/smarter-systems-procurement-understanding-cis-billing-systems-market-gives-water-businesses-investment-head-start/" TargetMode="External"/><Relationship Id="rId6"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hyperlink" Target="http://www.globalivetechnology.com" TargetMode="External"/></Relationships>
</file>

<file path=ppt/slides/_rels/slide8.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6.png"/><Relationship Id="rId13" Type="http://schemas.openxmlformats.org/officeDocument/2006/relationships/image" Target="../media/image19.png"/><Relationship Id="rId12"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5.png"/><Relationship Id="rId9" Type="http://schemas.openxmlformats.org/officeDocument/2006/relationships/image" Target="../media/image21.png"/><Relationship Id="rId15" Type="http://schemas.openxmlformats.org/officeDocument/2006/relationships/image" Target="../media/image29.png"/><Relationship Id="rId14" Type="http://schemas.openxmlformats.org/officeDocument/2006/relationships/image" Target="../media/image34.png"/><Relationship Id="rId17" Type="http://schemas.openxmlformats.org/officeDocument/2006/relationships/image" Target="../media/image23.png"/><Relationship Id="rId16" Type="http://schemas.openxmlformats.org/officeDocument/2006/relationships/image" Target="../media/image18.png"/><Relationship Id="rId5" Type="http://schemas.openxmlformats.org/officeDocument/2006/relationships/image" Target="../media/image35.png"/><Relationship Id="rId6" Type="http://schemas.openxmlformats.org/officeDocument/2006/relationships/image" Target="../media/image10.png"/><Relationship Id="rId18" Type="http://schemas.openxmlformats.org/officeDocument/2006/relationships/image" Target="../media/image28.jpg"/><Relationship Id="rId7" Type="http://schemas.openxmlformats.org/officeDocument/2006/relationships/image" Target="../media/image27.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22.png"/><Relationship Id="rId5" Type="http://schemas.openxmlformats.org/officeDocument/2006/relationships/image" Target="../media/image32.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ctrTitle"/>
          </p:nvPr>
        </p:nvSpPr>
        <p:spPr>
          <a:xfrm>
            <a:off x="510450" y="25527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 Proposal</a:t>
            </a:r>
            <a:endParaRPr/>
          </a:p>
        </p:txBody>
      </p:sp>
      <p:sp>
        <p:nvSpPr>
          <p:cNvPr id="84" name="Google Shape;84;p14"/>
          <p:cNvSpPr txBox="1"/>
          <p:nvPr>
            <p:ph idx="1" type="subTitle"/>
          </p:nvPr>
        </p:nvSpPr>
        <p:spPr>
          <a:xfrm>
            <a:off x="510450" y="41729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Bill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cxnSp>
        <p:nvCxnSpPr>
          <p:cNvPr id="225" name="Google Shape;225;p23"/>
          <p:cNvCxnSpPr/>
          <p:nvPr/>
        </p:nvCxnSpPr>
        <p:spPr>
          <a:xfrm>
            <a:off x="491275" y="2826325"/>
            <a:ext cx="7022100" cy="0"/>
          </a:xfrm>
          <a:prstGeom prst="straightConnector1">
            <a:avLst/>
          </a:prstGeom>
          <a:noFill/>
          <a:ln cap="flat" cmpd="sng" w="9525">
            <a:solidFill>
              <a:srgbClr val="B7B7B7"/>
            </a:solidFill>
            <a:prstDash val="solid"/>
            <a:round/>
            <a:headEnd len="med" w="med" type="none"/>
            <a:tailEnd len="med" w="med" type="none"/>
          </a:ln>
        </p:spPr>
      </p:cxnSp>
      <p:sp>
        <p:nvSpPr>
          <p:cNvPr id="226" name="Google Shape;226;p23"/>
          <p:cNvSpPr/>
          <p:nvPr/>
        </p:nvSpPr>
        <p:spPr>
          <a:xfrm>
            <a:off x="901450" y="17979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7" name="Google Shape;227;p23"/>
          <p:cNvSpPr/>
          <p:nvPr/>
        </p:nvSpPr>
        <p:spPr>
          <a:xfrm>
            <a:off x="1451300" y="3511900"/>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3928050" y="17979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224050" y="3511900"/>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6030825" y="17979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3"/>
          <p:cNvCxnSpPr>
            <a:stCxn id="226" idx="4"/>
          </p:cNvCxnSpPr>
          <p:nvPr/>
        </p:nvCxnSpPr>
        <p:spPr>
          <a:xfrm>
            <a:off x="1012000" y="2019025"/>
            <a:ext cx="0" cy="810000"/>
          </a:xfrm>
          <a:prstGeom prst="straightConnector1">
            <a:avLst/>
          </a:prstGeom>
          <a:noFill/>
          <a:ln cap="flat" cmpd="sng" w="9525">
            <a:solidFill>
              <a:srgbClr val="018081"/>
            </a:solidFill>
            <a:prstDash val="solid"/>
            <a:round/>
            <a:headEnd len="med" w="med" type="none"/>
            <a:tailEnd len="med" w="med" type="none"/>
          </a:ln>
        </p:spPr>
      </p:cxnSp>
      <p:cxnSp>
        <p:nvCxnSpPr>
          <p:cNvPr id="232" name="Google Shape;232;p23"/>
          <p:cNvCxnSpPr>
            <a:stCxn id="227" idx="0"/>
          </p:cNvCxnSpPr>
          <p:nvPr/>
        </p:nvCxnSpPr>
        <p:spPr>
          <a:xfrm rot="10800000">
            <a:off x="1561850" y="2837200"/>
            <a:ext cx="0" cy="674700"/>
          </a:xfrm>
          <a:prstGeom prst="straightConnector1">
            <a:avLst/>
          </a:prstGeom>
          <a:noFill/>
          <a:ln cap="flat" cmpd="sng" w="9525">
            <a:solidFill>
              <a:srgbClr val="018081"/>
            </a:solidFill>
            <a:prstDash val="solid"/>
            <a:round/>
            <a:headEnd len="med" w="med" type="none"/>
            <a:tailEnd len="med" w="med" type="none"/>
          </a:ln>
        </p:spPr>
      </p:cxnSp>
      <p:cxnSp>
        <p:nvCxnSpPr>
          <p:cNvPr id="233" name="Google Shape;233;p23"/>
          <p:cNvCxnSpPr>
            <a:stCxn id="228" idx="4"/>
          </p:cNvCxnSpPr>
          <p:nvPr/>
        </p:nvCxnSpPr>
        <p:spPr>
          <a:xfrm>
            <a:off x="4038600" y="2019025"/>
            <a:ext cx="0" cy="798000"/>
          </a:xfrm>
          <a:prstGeom prst="straightConnector1">
            <a:avLst/>
          </a:prstGeom>
          <a:noFill/>
          <a:ln cap="flat" cmpd="sng" w="9525">
            <a:solidFill>
              <a:srgbClr val="018081"/>
            </a:solidFill>
            <a:prstDash val="solid"/>
            <a:round/>
            <a:headEnd len="med" w="med" type="none"/>
            <a:tailEnd len="med" w="med" type="none"/>
          </a:ln>
        </p:spPr>
      </p:cxnSp>
      <p:cxnSp>
        <p:nvCxnSpPr>
          <p:cNvPr id="234" name="Google Shape;234;p23"/>
          <p:cNvCxnSpPr>
            <a:stCxn id="230" idx="4"/>
          </p:cNvCxnSpPr>
          <p:nvPr/>
        </p:nvCxnSpPr>
        <p:spPr>
          <a:xfrm>
            <a:off x="6141375" y="2019025"/>
            <a:ext cx="0" cy="818100"/>
          </a:xfrm>
          <a:prstGeom prst="straightConnector1">
            <a:avLst/>
          </a:prstGeom>
          <a:noFill/>
          <a:ln cap="flat" cmpd="sng" w="9525">
            <a:solidFill>
              <a:srgbClr val="018081"/>
            </a:solidFill>
            <a:prstDash val="solid"/>
            <a:round/>
            <a:headEnd len="med" w="med" type="none"/>
            <a:tailEnd len="med" w="med" type="none"/>
          </a:ln>
        </p:spPr>
      </p:cxnSp>
      <p:cxnSp>
        <p:nvCxnSpPr>
          <p:cNvPr id="235" name="Google Shape;235;p23"/>
          <p:cNvCxnSpPr>
            <a:stCxn id="229" idx="0"/>
          </p:cNvCxnSpPr>
          <p:nvPr/>
        </p:nvCxnSpPr>
        <p:spPr>
          <a:xfrm rot="10800000">
            <a:off x="4334600" y="2827000"/>
            <a:ext cx="0" cy="684900"/>
          </a:xfrm>
          <a:prstGeom prst="straightConnector1">
            <a:avLst/>
          </a:prstGeom>
          <a:noFill/>
          <a:ln cap="flat" cmpd="sng" w="9525">
            <a:solidFill>
              <a:srgbClr val="018081"/>
            </a:solidFill>
            <a:prstDash val="solid"/>
            <a:round/>
            <a:headEnd len="med" w="med" type="none"/>
            <a:tailEnd len="med" w="med" type="none"/>
          </a:ln>
        </p:spPr>
      </p:cxnSp>
      <p:sp>
        <p:nvSpPr>
          <p:cNvPr id="236" name="Google Shape;236;p23"/>
          <p:cNvSpPr txBox="1"/>
          <p:nvPr/>
        </p:nvSpPr>
        <p:spPr>
          <a:xfrm>
            <a:off x="1248225" y="1589325"/>
            <a:ext cx="24942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Basic customer management</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Basic customer portal</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Admin interface</a:t>
            </a:r>
            <a:endParaRPr sz="1200">
              <a:latin typeface="Montserrat"/>
              <a:ea typeface="Montserrat"/>
              <a:cs typeface="Montserrat"/>
              <a:sym typeface="Montserrat"/>
            </a:endParaRPr>
          </a:p>
        </p:txBody>
      </p:sp>
      <p:sp>
        <p:nvSpPr>
          <p:cNvPr id="237" name="Google Shape;237;p23"/>
          <p:cNvSpPr txBox="1"/>
          <p:nvPr/>
        </p:nvSpPr>
        <p:spPr>
          <a:xfrm>
            <a:off x="1809800" y="3451525"/>
            <a:ext cx="2301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Product and pricing configuration</a:t>
            </a:r>
            <a:endParaRPr sz="1200">
              <a:latin typeface="Montserrat"/>
              <a:ea typeface="Montserrat"/>
              <a:cs typeface="Montserrat"/>
              <a:sym typeface="Montserrat"/>
            </a:endParaRPr>
          </a:p>
        </p:txBody>
      </p:sp>
      <p:sp>
        <p:nvSpPr>
          <p:cNvPr id="238" name="Google Shape;238;p23"/>
          <p:cNvSpPr txBox="1"/>
          <p:nvPr/>
        </p:nvSpPr>
        <p:spPr>
          <a:xfrm>
            <a:off x="4352575" y="1645875"/>
            <a:ext cx="14064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Invoicing</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Reporting</a:t>
            </a:r>
            <a:endParaRPr sz="1200">
              <a:latin typeface="Montserrat"/>
              <a:ea typeface="Montserrat"/>
              <a:cs typeface="Montserrat"/>
              <a:sym typeface="Montserrat"/>
            </a:endParaRPr>
          </a:p>
        </p:txBody>
      </p:sp>
      <p:sp>
        <p:nvSpPr>
          <p:cNvPr id="239" name="Google Shape;239;p23"/>
          <p:cNvSpPr txBox="1"/>
          <p:nvPr/>
        </p:nvSpPr>
        <p:spPr>
          <a:xfrm>
            <a:off x="4692100" y="3451525"/>
            <a:ext cx="2031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Payments</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Charity Management</a:t>
            </a:r>
            <a:endParaRPr sz="1200">
              <a:latin typeface="Montserrat"/>
              <a:ea typeface="Montserrat"/>
              <a:cs typeface="Montserrat"/>
              <a:sym typeface="Montserrat"/>
            </a:endParaRPr>
          </a:p>
        </p:txBody>
      </p:sp>
      <p:sp>
        <p:nvSpPr>
          <p:cNvPr id="240" name="Google Shape;240;p23"/>
          <p:cNvSpPr txBox="1"/>
          <p:nvPr/>
        </p:nvSpPr>
        <p:spPr>
          <a:xfrm>
            <a:off x="6442775" y="1702825"/>
            <a:ext cx="18759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Provisioning</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Charity Management</a:t>
            </a:r>
            <a:endParaRPr sz="1200">
              <a:latin typeface="Montserrat"/>
              <a:ea typeface="Montserrat"/>
              <a:cs typeface="Montserrat"/>
              <a:sym typeface="Montserrat"/>
            </a:endParaRPr>
          </a:p>
        </p:txBody>
      </p:sp>
      <p:sp>
        <p:nvSpPr>
          <p:cNvPr id="241" name="Google Shape;241;p23"/>
          <p:cNvSpPr/>
          <p:nvPr/>
        </p:nvSpPr>
        <p:spPr>
          <a:xfrm>
            <a:off x="6799900" y="35112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23"/>
          <p:cNvCxnSpPr>
            <a:stCxn id="241" idx="0"/>
          </p:cNvCxnSpPr>
          <p:nvPr/>
        </p:nvCxnSpPr>
        <p:spPr>
          <a:xfrm rot="10800000">
            <a:off x="6910450" y="2826325"/>
            <a:ext cx="0" cy="684900"/>
          </a:xfrm>
          <a:prstGeom prst="straightConnector1">
            <a:avLst/>
          </a:prstGeom>
          <a:noFill/>
          <a:ln cap="flat" cmpd="sng" w="9525">
            <a:solidFill>
              <a:srgbClr val="018081"/>
            </a:solidFill>
            <a:prstDash val="solid"/>
            <a:round/>
            <a:headEnd len="med" w="med" type="none"/>
            <a:tailEnd len="med" w="med" type="none"/>
          </a:ln>
        </p:spPr>
      </p:cxnSp>
      <p:sp>
        <p:nvSpPr>
          <p:cNvPr id="243" name="Google Shape;243;p23"/>
          <p:cNvSpPr txBox="1"/>
          <p:nvPr/>
        </p:nvSpPr>
        <p:spPr>
          <a:xfrm>
            <a:off x="7157605" y="3450850"/>
            <a:ext cx="1140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Promotions</a:t>
            </a:r>
            <a:endParaRPr sz="12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249" name="Google Shape;249;p24"/>
          <p:cNvSpPr txBox="1"/>
          <p:nvPr>
            <p:ph idx="1" type="body"/>
          </p:nvPr>
        </p:nvSpPr>
        <p:spPr>
          <a:xfrm>
            <a:off x="311700" y="1152475"/>
            <a:ext cx="8520600" cy="345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Short-term Revenue Opportunities</a:t>
            </a:r>
            <a:endParaRPr/>
          </a:p>
          <a:p>
            <a:pPr indent="-317500" lvl="1" marL="914400" rtl="0" algn="l">
              <a:spcBef>
                <a:spcPts val="0"/>
              </a:spcBef>
              <a:spcAft>
                <a:spcPts val="0"/>
              </a:spcAft>
              <a:buSzPts val="1400"/>
              <a:buChar char="○"/>
            </a:pPr>
            <a:r>
              <a:rPr lang="en"/>
              <a:t>Initial development costs via Sponsor</a:t>
            </a:r>
            <a:endParaRPr/>
          </a:p>
          <a:p>
            <a:pPr indent="-317500" lvl="1" marL="914400" rtl="0" algn="l">
              <a:spcBef>
                <a:spcPts val="0"/>
              </a:spcBef>
              <a:spcAft>
                <a:spcPts val="0"/>
              </a:spcAft>
              <a:buSzPts val="1400"/>
              <a:buChar char="○"/>
            </a:pPr>
            <a:r>
              <a:rPr lang="en"/>
              <a:t>Rev share on bills issued</a:t>
            </a:r>
            <a:br>
              <a:rPr lang="en"/>
            </a:br>
            <a:endParaRPr/>
          </a:p>
          <a:p>
            <a:pPr indent="-342900" lvl="0" marL="457200" rtl="0" algn="l">
              <a:spcBef>
                <a:spcPts val="0"/>
              </a:spcBef>
              <a:spcAft>
                <a:spcPts val="0"/>
              </a:spcAft>
              <a:buSzPts val="1800"/>
              <a:buChar char="●"/>
            </a:pPr>
            <a:r>
              <a:rPr lang="en"/>
              <a:t>Mid-term Revenue Opportunities</a:t>
            </a:r>
            <a:endParaRPr/>
          </a:p>
          <a:p>
            <a:pPr indent="-317500" lvl="1" marL="914400" rtl="0" algn="l">
              <a:spcBef>
                <a:spcPts val="0"/>
              </a:spcBef>
              <a:spcAft>
                <a:spcPts val="0"/>
              </a:spcAft>
              <a:buSzPts val="1400"/>
              <a:buChar char="○"/>
            </a:pPr>
            <a:r>
              <a:rPr lang="en"/>
              <a:t>Licensing to Pulse Energy, other customers</a:t>
            </a:r>
            <a:endParaRPr/>
          </a:p>
          <a:p>
            <a:pPr indent="-317500" lvl="1" marL="914400" rtl="0" algn="l">
              <a:spcBef>
                <a:spcPts val="0"/>
              </a:spcBef>
              <a:spcAft>
                <a:spcPts val="0"/>
              </a:spcAft>
              <a:buSzPts val="1400"/>
              <a:buChar char="○"/>
            </a:pPr>
            <a:r>
              <a:rPr lang="en"/>
              <a:t>Rev share on bills issued</a:t>
            </a:r>
            <a:br>
              <a:rPr lang="en"/>
            </a:br>
            <a:endParaRPr/>
          </a:p>
          <a:p>
            <a:pPr indent="-342900" lvl="0" marL="457200" rtl="0" algn="l">
              <a:spcBef>
                <a:spcPts val="0"/>
              </a:spcBef>
              <a:spcAft>
                <a:spcPts val="0"/>
              </a:spcAft>
              <a:buSzPts val="1800"/>
              <a:buChar char="●"/>
            </a:pPr>
            <a:r>
              <a:rPr lang="en"/>
              <a:t>Long-term Opportunities</a:t>
            </a:r>
            <a:endParaRPr/>
          </a:p>
          <a:p>
            <a:pPr indent="-317500" lvl="1" marL="914400" rtl="0" algn="l">
              <a:spcBef>
                <a:spcPts val="0"/>
              </a:spcBef>
              <a:spcAft>
                <a:spcPts val="0"/>
              </a:spcAft>
              <a:buSzPts val="1400"/>
              <a:buChar char="○"/>
            </a:pPr>
            <a:r>
              <a:rPr lang="en"/>
              <a:t>SaaS licensing revenue from adjacent industries</a:t>
            </a:r>
            <a:endParaRPr/>
          </a:p>
          <a:p>
            <a:pPr indent="-317500" lvl="1" marL="914400" rtl="0" algn="l">
              <a:spcBef>
                <a:spcPts val="0"/>
              </a:spcBef>
              <a:spcAft>
                <a:spcPts val="0"/>
              </a:spcAft>
              <a:buSzPts val="1400"/>
              <a:buChar char="○"/>
            </a:pPr>
            <a:r>
              <a:rPr lang="en"/>
              <a:t>Rev share on bills issued to adjacent industry consumers</a:t>
            </a:r>
            <a:endParaRPr/>
          </a:p>
          <a:p>
            <a:pPr indent="-317500" lvl="1" marL="914400" rtl="0" algn="l">
              <a:spcBef>
                <a:spcPts val="0"/>
              </a:spcBef>
              <a:spcAft>
                <a:spcPts val="0"/>
              </a:spcAft>
              <a:buSzPts val="1400"/>
              <a:buChar char="○"/>
            </a:pPr>
            <a:r>
              <a:rPr lang="en"/>
              <a:t>Incremental revenue from additional product efforts (e.g., smart metering, meter data, etc.)</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cxnSp>
        <p:nvCxnSpPr>
          <p:cNvPr id="255" name="Google Shape;255;p25"/>
          <p:cNvCxnSpPr/>
          <p:nvPr/>
        </p:nvCxnSpPr>
        <p:spPr>
          <a:xfrm>
            <a:off x="1981200" y="1895475"/>
            <a:ext cx="5800500" cy="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25"/>
          <p:cNvCxnSpPr/>
          <p:nvPr/>
        </p:nvCxnSpPr>
        <p:spPr>
          <a:xfrm>
            <a:off x="3362325" y="1895475"/>
            <a:ext cx="0" cy="275790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25"/>
          <p:cNvSpPr txBox="1"/>
          <p:nvPr>
            <p:ph idx="1" type="body"/>
          </p:nvPr>
        </p:nvSpPr>
        <p:spPr>
          <a:xfrm>
            <a:off x="1984188" y="2618632"/>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GT Bill</a:t>
            </a:r>
            <a:endParaRPr sz="1000">
              <a:solidFill>
                <a:schemeClr val="dk1"/>
              </a:solidFill>
            </a:endParaRPr>
          </a:p>
        </p:txBody>
      </p:sp>
      <p:sp>
        <p:nvSpPr>
          <p:cNvPr id="258" name="Google Shape;258;p25"/>
          <p:cNvSpPr txBox="1"/>
          <p:nvPr>
            <p:ph idx="1" type="body"/>
          </p:nvPr>
        </p:nvSpPr>
        <p:spPr>
          <a:xfrm>
            <a:off x="1984188" y="2952111"/>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GT Provision</a:t>
            </a:r>
            <a:endParaRPr sz="1000">
              <a:solidFill>
                <a:schemeClr val="dk1"/>
              </a:solidFill>
            </a:endParaRPr>
          </a:p>
        </p:txBody>
      </p:sp>
      <p:sp>
        <p:nvSpPr>
          <p:cNvPr id="259" name="Google Shape;259;p25"/>
          <p:cNvSpPr txBox="1"/>
          <p:nvPr>
            <p:ph idx="1" type="body"/>
          </p:nvPr>
        </p:nvSpPr>
        <p:spPr>
          <a:xfrm>
            <a:off x="1984188" y="3285589"/>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Alta Gas</a:t>
            </a:r>
            <a:endParaRPr sz="1000">
              <a:solidFill>
                <a:schemeClr val="dk1"/>
              </a:solidFill>
            </a:endParaRPr>
          </a:p>
        </p:txBody>
      </p:sp>
      <p:sp>
        <p:nvSpPr>
          <p:cNvPr id="260" name="Google Shape;260;p25"/>
          <p:cNvSpPr txBox="1"/>
          <p:nvPr>
            <p:ph idx="1" type="body"/>
          </p:nvPr>
        </p:nvSpPr>
        <p:spPr>
          <a:xfrm>
            <a:off x="1984188" y="3952546"/>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Demand Gen</a:t>
            </a:r>
            <a:endParaRPr sz="1000">
              <a:solidFill>
                <a:schemeClr val="dk1"/>
              </a:solidFill>
            </a:endParaRPr>
          </a:p>
        </p:txBody>
      </p:sp>
      <p:sp>
        <p:nvSpPr>
          <p:cNvPr id="261" name="Google Shape;261;p25"/>
          <p:cNvSpPr txBox="1"/>
          <p:nvPr>
            <p:ph idx="1" type="body"/>
          </p:nvPr>
        </p:nvSpPr>
        <p:spPr>
          <a:xfrm>
            <a:off x="1984188" y="4286025"/>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Licensing</a:t>
            </a:r>
            <a:endParaRPr sz="1000">
              <a:solidFill>
                <a:schemeClr val="dk1"/>
              </a:solidFill>
            </a:endParaRPr>
          </a:p>
        </p:txBody>
      </p:sp>
      <p:sp>
        <p:nvSpPr>
          <p:cNvPr id="262" name="Google Shape;262;p25"/>
          <p:cNvSpPr txBox="1"/>
          <p:nvPr>
            <p:ph idx="1" type="body"/>
          </p:nvPr>
        </p:nvSpPr>
        <p:spPr>
          <a:xfrm>
            <a:off x="1984188" y="1951675"/>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Business Plan</a:t>
            </a:r>
            <a:endParaRPr sz="1000">
              <a:solidFill>
                <a:schemeClr val="dk1"/>
              </a:solidFill>
            </a:endParaRPr>
          </a:p>
        </p:txBody>
      </p:sp>
      <p:sp>
        <p:nvSpPr>
          <p:cNvPr id="263" name="Google Shape;263;p25"/>
          <p:cNvSpPr txBox="1"/>
          <p:nvPr>
            <p:ph idx="1" type="body"/>
          </p:nvPr>
        </p:nvSpPr>
        <p:spPr>
          <a:xfrm>
            <a:off x="1984188" y="2285154"/>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Product Strategy</a:t>
            </a:r>
            <a:endParaRPr sz="1000">
              <a:solidFill>
                <a:schemeClr val="dk1"/>
              </a:solidFill>
            </a:endParaRPr>
          </a:p>
        </p:txBody>
      </p:sp>
      <p:sp>
        <p:nvSpPr>
          <p:cNvPr id="264" name="Google Shape;264;p25"/>
          <p:cNvSpPr txBox="1"/>
          <p:nvPr>
            <p:ph idx="1" type="body"/>
          </p:nvPr>
        </p:nvSpPr>
        <p:spPr>
          <a:xfrm>
            <a:off x="3930621" y="2628192"/>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RAC</a:t>
            </a:r>
            <a:endParaRPr sz="1000">
              <a:solidFill>
                <a:schemeClr val="dk1"/>
              </a:solidFill>
            </a:endParaRPr>
          </a:p>
        </p:txBody>
      </p:sp>
      <p:sp>
        <p:nvSpPr>
          <p:cNvPr id="265" name="Google Shape;265;p25"/>
          <p:cNvSpPr txBox="1"/>
          <p:nvPr>
            <p:ph idx="1" type="body"/>
          </p:nvPr>
        </p:nvSpPr>
        <p:spPr>
          <a:xfrm>
            <a:off x="3930621" y="2966450"/>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RAC</a:t>
            </a:r>
            <a:endParaRPr sz="1000">
              <a:solidFill>
                <a:schemeClr val="dk1"/>
              </a:solidFill>
            </a:endParaRPr>
          </a:p>
        </p:txBody>
      </p:sp>
      <p:sp>
        <p:nvSpPr>
          <p:cNvPr id="266" name="Google Shape;266;p25"/>
          <p:cNvSpPr txBox="1"/>
          <p:nvPr>
            <p:ph idx="1" type="body"/>
          </p:nvPr>
        </p:nvSpPr>
        <p:spPr>
          <a:xfrm>
            <a:off x="3930621" y="3304708"/>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267" name="Google Shape;267;p25"/>
          <p:cNvSpPr txBox="1"/>
          <p:nvPr>
            <p:ph idx="1" type="body"/>
          </p:nvPr>
        </p:nvSpPr>
        <p:spPr>
          <a:xfrm>
            <a:off x="3942000" y="3947767"/>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268" name="Google Shape;268;p25"/>
          <p:cNvSpPr txBox="1"/>
          <p:nvPr>
            <p:ph idx="1" type="body"/>
          </p:nvPr>
        </p:nvSpPr>
        <p:spPr>
          <a:xfrm>
            <a:off x="3942000" y="428602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269" name="Google Shape;269;p25"/>
          <p:cNvSpPr txBox="1"/>
          <p:nvPr>
            <p:ph idx="1" type="body"/>
          </p:nvPr>
        </p:nvSpPr>
        <p:spPr>
          <a:xfrm>
            <a:off x="3930621" y="195167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270" name="Google Shape;270;p25"/>
          <p:cNvSpPr txBox="1"/>
          <p:nvPr>
            <p:ph idx="1" type="body"/>
          </p:nvPr>
        </p:nvSpPr>
        <p:spPr>
          <a:xfrm>
            <a:off x="3930621" y="2289933"/>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RACI</a:t>
            </a:r>
            <a:endParaRPr sz="1000">
              <a:solidFill>
                <a:schemeClr val="dk1"/>
              </a:solidFill>
            </a:endParaRPr>
          </a:p>
        </p:txBody>
      </p:sp>
      <p:sp>
        <p:nvSpPr>
          <p:cNvPr id="271" name="Google Shape;271;p25"/>
          <p:cNvSpPr txBox="1"/>
          <p:nvPr>
            <p:ph idx="1" type="body"/>
          </p:nvPr>
        </p:nvSpPr>
        <p:spPr>
          <a:xfrm>
            <a:off x="5641421" y="2628192"/>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I</a:t>
            </a:r>
            <a:endParaRPr sz="1000">
              <a:solidFill>
                <a:schemeClr val="dk1"/>
              </a:solidFill>
            </a:endParaRPr>
          </a:p>
        </p:txBody>
      </p:sp>
      <p:sp>
        <p:nvSpPr>
          <p:cNvPr id="272" name="Google Shape;272;p25"/>
          <p:cNvSpPr txBox="1"/>
          <p:nvPr>
            <p:ph idx="1" type="body"/>
          </p:nvPr>
        </p:nvSpPr>
        <p:spPr>
          <a:xfrm>
            <a:off x="5641421" y="2966450"/>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AC</a:t>
            </a:r>
            <a:endParaRPr sz="1000">
              <a:solidFill>
                <a:schemeClr val="dk1"/>
              </a:solidFill>
            </a:endParaRPr>
          </a:p>
        </p:txBody>
      </p:sp>
      <p:sp>
        <p:nvSpPr>
          <p:cNvPr id="273" name="Google Shape;273;p25"/>
          <p:cNvSpPr txBox="1"/>
          <p:nvPr>
            <p:ph idx="1" type="body"/>
          </p:nvPr>
        </p:nvSpPr>
        <p:spPr>
          <a:xfrm>
            <a:off x="5641421" y="3304708"/>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274" name="Google Shape;274;p25"/>
          <p:cNvSpPr txBox="1"/>
          <p:nvPr>
            <p:ph idx="1" type="body"/>
          </p:nvPr>
        </p:nvSpPr>
        <p:spPr>
          <a:xfrm>
            <a:off x="5652800" y="3947767"/>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275" name="Google Shape;275;p25"/>
          <p:cNvSpPr txBox="1"/>
          <p:nvPr>
            <p:ph idx="1" type="body"/>
          </p:nvPr>
        </p:nvSpPr>
        <p:spPr>
          <a:xfrm>
            <a:off x="5652800" y="428602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276" name="Google Shape;276;p25"/>
          <p:cNvSpPr txBox="1"/>
          <p:nvPr>
            <p:ph idx="1" type="body"/>
          </p:nvPr>
        </p:nvSpPr>
        <p:spPr>
          <a:xfrm>
            <a:off x="5641421" y="195167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277" name="Google Shape;277;p25"/>
          <p:cNvSpPr txBox="1"/>
          <p:nvPr>
            <p:ph idx="1" type="body"/>
          </p:nvPr>
        </p:nvSpPr>
        <p:spPr>
          <a:xfrm>
            <a:off x="5641421" y="2289933"/>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I</a:t>
            </a:r>
            <a:endParaRPr sz="1000">
              <a:solidFill>
                <a:schemeClr val="dk1"/>
              </a:solidFill>
            </a:endParaRPr>
          </a:p>
        </p:txBody>
      </p:sp>
      <p:pic>
        <p:nvPicPr>
          <p:cNvPr id="278" name="Google Shape;278;p25"/>
          <p:cNvPicPr preferRelativeResize="0"/>
          <p:nvPr/>
        </p:nvPicPr>
        <p:blipFill>
          <a:blip r:embed="rId3">
            <a:alphaModFix/>
          </a:blip>
          <a:stretch>
            <a:fillRect/>
          </a:stretch>
        </p:blipFill>
        <p:spPr>
          <a:xfrm>
            <a:off x="3941398" y="1232648"/>
            <a:ext cx="1175535" cy="295500"/>
          </a:xfrm>
          <a:prstGeom prst="rect">
            <a:avLst/>
          </a:prstGeom>
          <a:noFill/>
          <a:ln>
            <a:noFill/>
          </a:ln>
        </p:spPr>
      </p:pic>
      <p:sp>
        <p:nvSpPr>
          <p:cNvPr id="279" name="Google Shape;279;p25"/>
          <p:cNvSpPr txBox="1"/>
          <p:nvPr>
            <p:ph idx="1" type="body"/>
          </p:nvPr>
        </p:nvSpPr>
        <p:spPr>
          <a:xfrm>
            <a:off x="1984188" y="3619068"/>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Sales</a:t>
            </a:r>
            <a:endParaRPr sz="1000">
              <a:solidFill>
                <a:schemeClr val="dk1"/>
              </a:solidFill>
            </a:endParaRPr>
          </a:p>
        </p:txBody>
      </p:sp>
      <p:sp>
        <p:nvSpPr>
          <p:cNvPr id="280" name="Google Shape;280;p25"/>
          <p:cNvSpPr txBox="1"/>
          <p:nvPr>
            <p:ph idx="1" type="body"/>
          </p:nvPr>
        </p:nvSpPr>
        <p:spPr>
          <a:xfrm>
            <a:off x="3930621" y="3602194"/>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281" name="Google Shape;281;p25"/>
          <p:cNvSpPr txBox="1"/>
          <p:nvPr>
            <p:ph idx="1" type="body"/>
          </p:nvPr>
        </p:nvSpPr>
        <p:spPr>
          <a:xfrm>
            <a:off x="5641421" y="3602194"/>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pic>
        <p:nvPicPr>
          <p:cNvPr id="282" name="Google Shape;282;p25"/>
          <p:cNvPicPr preferRelativeResize="0"/>
          <p:nvPr/>
        </p:nvPicPr>
        <p:blipFill rotWithShape="1">
          <a:blip r:embed="rId4">
            <a:alphaModFix/>
          </a:blip>
          <a:srcRect b="13746" l="0" r="0" t="13753"/>
          <a:stretch/>
        </p:blipFill>
        <p:spPr>
          <a:xfrm>
            <a:off x="5832705" y="1166346"/>
            <a:ext cx="915525" cy="42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Financials</a:t>
            </a:r>
            <a:endParaRPr/>
          </a:p>
        </p:txBody>
      </p:sp>
      <p:sp>
        <p:nvSpPr>
          <p:cNvPr id="288" name="Google Shape;288;p26"/>
          <p:cNvSpPr txBox="1"/>
          <p:nvPr/>
        </p:nvSpPr>
        <p:spPr>
          <a:xfrm>
            <a:off x="0" y="4724575"/>
            <a:ext cx="91440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solidFill>
                  <a:schemeClr val="hlink"/>
                </a:solidFill>
                <a:hlinkClick r:id="rId3"/>
              </a:rPr>
              <a:t>https://docs.google.com/spreadsheets/d/1SVmPE-pz5B5XTj3LIYsx0oXHJ9k1Oinw0kcBkNQwjoU/edit#gid=1872624015</a:t>
            </a:r>
            <a:endParaRPr sz="1000"/>
          </a:p>
        </p:txBody>
      </p:sp>
      <p:pic>
        <p:nvPicPr>
          <p:cNvPr id="289" name="Google Shape;289;p26" title="Sponsor - Revenue Forecast"/>
          <p:cNvPicPr preferRelativeResize="0"/>
          <p:nvPr/>
        </p:nvPicPr>
        <p:blipFill>
          <a:blip r:embed="rId4">
            <a:alphaModFix/>
          </a:blip>
          <a:stretch>
            <a:fillRect/>
          </a:stretch>
        </p:blipFill>
        <p:spPr>
          <a:xfrm>
            <a:off x="1817663" y="1170125"/>
            <a:ext cx="5508682" cy="34020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7"/>
          <p:cNvSpPr txBox="1"/>
          <p:nvPr>
            <p:ph idx="1" type="subTitle"/>
          </p:nvPr>
        </p:nvSpPr>
        <p:spPr>
          <a:xfrm>
            <a:off x="510450" y="4172913"/>
            <a:ext cx="8123100" cy="63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 u="sng">
                <a:solidFill>
                  <a:schemeClr val="hlink"/>
                </a:solidFill>
                <a:hlinkClick r:id="rId3"/>
              </a:rPr>
              <a:t>www.globalivetechnology.com</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8" name="Shape 298"/>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309" name="Google Shape;30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Globalive Technology (GT) is pursuing development of a billing platform that will allow multi-service providers to issue a single bill to consumers wh</a:t>
            </a:r>
            <a:r>
              <a:rPr lang="en"/>
              <a:t>ich can be paid for with crypto</a:t>
            </a:r>
            <a:r>
              <a:rPr lang="en"/>
              <a:t>.</a:t>
            </a:r>
            <a:endParaRPr/>
          </a:p>
          <a:p>
            <a:pPr indent="0" lvl="0" marL="0" rtl="0" algn="l">
              <a:spcBef>
                <a:spcPts val="1600"/>
              </a:spcBef>
              <a:spcAft>
                <a:spcPts val="0"/>
              </a:spcAft>
              <a:buNone/>
            </a:pPr>
            <a:r>
              <a:rPr lang="en"/>
              <a:t>This neatly aligns with GTP’s mission to develop software and hardware technology stacks with blockchain and machine learning that can improve the performance of existing operations or create new commercial opportunities and business models.</a:t>
            </a:r>
            <a:endParaRPr/>
          </a:p>
          <a:p>
            <a:pPr indent="0" lvl="0" marL="0" rtl="0" algn="l">
              <a:spcBef>
                <a:spcPts val="1600"/>
              </a:spcBef>
              <a:spcAft>
                <a:spcPts val="1600"/>
              </a:spcAft>
              <a:buNone/>
            </a:pPr>
            <a:r>
              <a:rPr lang="en"/>
              <a:t>This document provides an analysis and product proposal based on the vision, research, and resources available to GTP and its partner parties.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315" name="Google Shape;31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are open to in-house ventures we will lead that can make use of our existing investments, channel partners.</a:t>
            </a:r>
            <a:br>
              <a:rPr lang="en"/>
            </a:br>
            <a:endParaRPr/>
          </a:p>
          <a:p>
            <a:pPr indent="-342900" lvl="0" marL="457200" rtl="0" algn="l">
              <a:spcBef>
                <a:spcPts val="0"/>
              </a:spcBef>
              <a:spcAft>
                <a:spcPts val="0"/>
              </a:spcAft>
              <a:buSzPts val="1800"/>
              <a:buChar char="●"/>
            </a:pPr>
            <a:r>
              <a:rPr lang="en"/>
              <a:t>We are aware of the high cost of entry into the billing space given incumbent competitors and the scale of the business problems being solved by those players.</a:t>
            </a:r>
            <a:br>
              <a:rPr lang="en"/>
            </a:br>
            <a:endParaRPr/>
          </a:p>
          <a:p>
            <a:pPr indent="-342900" lvl="0" marL="457200" rtl="0" algn="l">
              <a:spcBef>
                <a:spcPts val="0"/>
              </a:spcBef>
              <a:spcAft>
                <a:spcPts val="0"/>
              </a:spcAft>
              <a:buSzPts val="1800"/>
              <a:buChar char="●"/>
            </a:pPr>
            <a:r>
              <a:rPr lang="en"/>
              <a:t>We are willing to facilitate professional services work for early-phase customers who will adopt the platform before we’ve reached the market share strong enough to push that work off to third-parties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
            </a:r>
            <a:r>
              <a:rPr lang="en"/>
              <a:t>Partners</a:t>
            </a:r>
            <a:endParaRPr/>
          </a:p>
        </p:txBody>
      </p:sp>
      <p:sp>
        <p:nvSpPr>
          <p:cNvPr id="321" name="Google Shape;321;p32"/>
          <p:cNvSpPr txBox="1"/>
          <p:nvPr>
            <p:ph idx="1" type="body"/>
          </p:nvPr>
        </p:nvSpPr>
        <p:spPr>
          <a:xfrm>
            <a:off x="2978700" y="1457275"/>
            <a:ext cx="5574600" cy="124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Sponsor Energy</a:t>
            </a:r>
            <a:r>
              <a:rPr lang="en" sz="1400"/>
              <a:t> is a energy and gas service provider in Calgary, Alberta which has gained traction in the deregulated market by offering 50% of its profits on provider a consumer’s energy to the charity of her choice.</a:t>
            </a:r>
            <a:endParaRPr b="1" sz="1400"/>
          </a:p>
        </p:txBody>
      </p:sp>
      <p:pic>
        <p:nvPicPr>
          <p:cNvPr id="322" name="Google Shape;322;p32"/>
          <p:cNvPicPr preferRelativeResize="0"/>
          <p:nvPr/>
        </p:nvPicPr>
        <p:blipFill rotWithShape="1">
          <a:blip r:embed="rId3">
            <a:alphaModFix/>
          </a:blip>
          <a:srcRect b="13746" l="0" r="0" t="13753"/>
          <a:stretch/>
        </p:blipFill>
        <p:spPr>
          <a:xfrm>
            <a:off x="767275" y="1550300"/>
            <a:ext cx="1658975" cy="775774"/>
          </a:xfrm>
          <a:prstGeom prst="rect">
            <a:avLst/>
          </a:prstGeom>
          <a:noFill/>
          <a:ln>
            <a:noFill/>
          </a:ln>
        </p:spPr>
      </p:pic>
      <p:sp>
        <p:nvSpPr>
          <p:cNvPr id="323" name="Google Shape;323;p32"/>
          <p:cNvSpPr txBox="1"/>
          <p:nvPr>
            <p:ph idx="1" type="body"/>
          </p:nvPr>
        </p:nvSpPr>
        <p:spPr>
          <a:xfrm>
            <a:off x="2978700" y="3090802"/>
            <a:ext cx="5724000" cy="124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t>Coinsquare</a:t>
            </a:r>
            <a:r>
              <a:rPr lang="en" sz="1400"/>
              <a:t> is Canada’s largest cryptocurrency exchange. Unlike other trading platforms that require changing Canadian Dollars into foreign currency first, Coinsquare's QuickTrade instantly makes trades between any two currencies, whether it's CAD to Bitcoin or Ethereum to Litecoin.</a:t>
            </a:r>
            <a:endParaRPr b="1" sz="1400"/>
          </a:p>
        </p:txBody>
      </p:sp>
      <p:pic>
        <p:nvPicPr>
          <p:cNvPr id="324" name="Google Shape;324;p32"/>
          <p:cNvPicPr preferRelativeResize="0"/>
          <p:nvPr/>
        </p:nvPicPr>
        <p:blipFill rotWithShape="1">
          <a:blip r:embed="rId4">
            <a:alphaModFix/>
          </a:blip>
          <a:srcRect b="0" l="0" r="0" t="0"/>
          <a:stretch/>
        </p:blipFill>
        <p:spPr>
          <a:xfrm>
            <a:off x="863025" y="3428727"/>
            <a:ext cx="1726151" cy="343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90" name="Google Shape;90;p15"/>
          <p:cNvSpPr txBox="1"/>
          <p:nvPr>
            <p:ph idx="1" type="body"/>
          </p:nvPr>
        </p:nvSpPr>
        <p:spPr>
          <a:xfrm>
            <a:off x="481450" y="2762250"/>
            <a:ext cx="3961200" cy="166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Is developing deeper relationships with modern consumer companies</a:t>
            </a:r>
            <a:endParaRPr b="1" sz="1400"/>
          </a:p>
          <a:p>
            <a:pPr indent="-317500" lvl="1" marL="914400" rtl="0" algn="l">
              <a:spcBef>
                <a:spcPts val="1000"/>
              </a:spcBef>
              <a:spcAft>
                <a:spcPts val="1000"/>
              </a:spcAft>
              <a:buSzPts val="1400"/>
              <a:buChar char="○"/>
            </a:pPr>
            <a:r>
              <a:rPr lang="en"/>
              <a:t>More often cross-sold by companies like Apple than traditional players like banks, telecos, and utility companies</a:t>
            </a:r>
            <a:endParaRPr/>
          </a:p>
        </p:txBody>
      </p:sp>
      <p:sp>
        <p:nvSpPr>
          <p:cNvPr id="91" name="Google Shape;91;p15"/>
          <p:cNvSpPr txBox="1"/>
          <p:nvPr>
            <p:ph idx="1" type="body"/>
          </p:nvPr>
        </p:nvSpPr>
        <p:spPr>
          <a:xfrm>
            <a:off x="4849425" y="2762250"/>
            <a:ext cx="3841200" cy="1668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t>Faces slipping margins and fierce competition</a:t>
            </a:r>
            <a:endParaRPr b="1" sz="1400"/>
          </a:p>
          <a:p>
            <a:pPr indent="-317500" lvl="1" marL="914400" rtl="0" algn="l">
              <a:lnSpc>
                <a:spcPct val="115000"/>
              </a:lnSpc>
              <a:spcBef>
                <a:spcPts val="1000"/>
              </a:spcBef>
              <a:spcAft>
                <a:spcPts val="0"/>
              </a:spcAft>
              <a:buSzPts val="1400"/>
              <a:buChar char="○"/>
            </a:pPr>
            <a:r>
              <a:rPr lang="en"/>
              <a:t>Regulatory changes pinching core business lines</a:t>
            </a:r>
            <a:endParaRPr/>
          </a:p>
          <a:p>
            <a:pPr indent="-317500" lvl="1" marL="914400" rtl="0" algn="l">
              <a:lnSpc>
                <a:spcPct val="115000"/>
              </a:lnSpc>
              <a:spcBef>
                <a:spcPts val="1000"/>
              </a:spcBef>
              <a:spcAft>
                <a:spcPts val="1000"/>
              </a:spcAft>
              <a:buSzPts val="1400"/>
              <a:buChar char="○"/>
            </a:pPr>
            <a:r>
              <a:rPr lang="en"/>
              <a:t>Inability to introduce net new services seamlessly </a:t>
            </a:r>
            <a:endParaRPr/>
          </a:p>
        </p:txBody>
      </p:sp>
      <p:pic>
        <p:nvPicPr>
          <p:cNvPr id="92" name="Google Shape;92;p15"/>
          <p:cNvPicPr preferRelativeResize="0"/>
          <p:nvPr/>
        </p:nvPicPr>
        <p:blipFill>
          <a:blip r:embed="rId3">
            <a:alphaModFix/>
          </a:blip>
          <a:stretch>
            <a:fillRect/>
          </a:stretch>
        </p:blipFill>
        <p:spPr>
          <a:xfrm>
            <a:off x="6331925" y="1272525"/>
            <a:ext cx="792475" cy="792475"/>
          </a:xfrm>
          <a:prstGeom prst="rect">
            <a:avLst/>
          </a:prstGeom>
          <a:noFill/>
          <a:ln>
            <a:noFill/>
          </a:ln>
        </p:spPr>
      </p:pic>
      <p:pic>
        <p:nvPicPr>
          <p:cNvPr id="93" name="Google Shape;93;p15"/>
          <p:cNvPicPr preferRelativeResize="0"/>
          <p:nvPr/>
        </p:nvPicPr>
        <p:blipFill>
          <a:blip r:embed="rId4">
            <a:alphaModFix/>
          </a:blip>
          <a:stretch>
            <a:fillRect/>
          </a:stretch>
        </p:blipFill>
        <p:spPr>
          <a:xfrm>
            <a:off x="2064963" y="1424925"/>
            <a:ext cx="792475" cy="792475"/>
          </a:xfrm>
          <a:prstGeom prst="rect">
            <a:avLst/>
          </a:prstGeom>
          <a:noFill/>
          <a:ln>
            <a:noFill/>
          </a:ln>
        </p:spPr>
      </p:pic>
      <p:sp>
        <p:nvSpPr>
          <p:cNvPr id="94" name="Google Shape;94;p15"/>
          <p:cNvSpPr txBox="1"/>
          <p:nvPr>
            <p:ph idx="1" type="body"/>
          </p:nvPr>
        </p:nvSpPr>
        <p:spPr>
          <a:xfrm>
            <a:off x="826350"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558B"/>
                </a:solidFill>
              </a:rPr>
              <a:t>Digital Consumers</a:t>
            </a:r>
            <a:endParaRPr b="1">
              <a:solidFill>
                <a:srgbClr val="00558B"/>
              </a:solidFill>
            </a:endParaRPr>
          </a:p>
        </p:txBody>
      </p:sp>
      <p:sp>
        <p:nvSpPr>
          <p:cNvPr id="95" name="Google Shape;95;p15"/>
          <p:cNvSpPr txBox="1"/>
          <p:nvPr>
            <p:ph idx="1" type="body"/>
          </p:nvPr>
        </p:nvSpPr>
        <p:spPr>
          <a:xfrm>
            <a:off x="5093313"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18081"/>
                </a:solidFill>
              </a:rPr>
              <a:t>Multi-service Operators</a:t>
            </a:r>
            <a:endParaRPr b="1">
              <a:solidFill>
                <a:srgbClr val="01808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Space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Observed Problems</a:t>
            </a:r>
            <a:endParaRPr/>
          </a:p>
        </p:txBody>
      </p:sp>
      <p:sp>
        <p:nvSpPr>
          <p:cNvPr id="335" name="Google Shape;335;p34"/>
          <p:cNvSpPr txBox="1"/>
          <p:nvPr>
            <p:ph idx="1" type="body"/>
          </p:nvPr>
        </p:nvSpPr>
        <p:spPr>
          <a:xfrm>
            <a:off x="311700" y="1152475"/>
            <a:ext cx="8520600" cy="115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While companies like Zuora have succeeded at creating a modern billing system for SaaS companies that is easy to administer and cost effective to </a:t>
            </a:r>
            <a:r>
              <a:rPr lang="en"/>
              <a:t>operate</a:t>
            </a:r>
            <a:r>
              <a:rPr lang="en"/>
              <a:t>, </a:t>
            </a:r>
            <a:r>
              <a:rPr b="1" lang="en"/>
              <a:t>there exist few equally-capable systems for utility and multi-service operators</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Observed Problems</a:t>
            </a:r>
            <a:endParaRPr/>
          </a:p>
        </p:txBody>
      </p:sp>
      <p:sp>
        <p:nvSpPr>
          <p:cNvPr id="341" name="Google Shape;341;p35"/>
          <p:cNvSpPr txBox="1"/>
          <p:nvPr>
            <p:ph idx="1" type="body"/>
          </p:nvPr>
        </p:nvSpPr>
        <p:spPr>
          <a:xfrm>
            <a:off x="311700" y="1152475"/>
            <a:ext cx="8520600" cy="115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startAt="2"/>
            </a:pPr>
            <a:r>
              <a:rPr lang="en"/>
              <a:t>Many utility and multi-service providers have disparate billing systems or </a:t>
            </a:r>
            <a:r>
              <a:rPr b="1" lang="en"/>
              <a:t>legacy systems that are expensive to operate and inhibit or outright prevent broadening the providers’ service portfolio.</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Observed Problems</a:t>
            </a:r>
            <a:endParaRPr/>
          </a:p>
        </p:txBody>
      </p:sp>
      <p:sp>
        <p:nvSpPr>
          <p:cNvPr id="347" name="Google Shape;347;p36"/>
          <p:cNvSpPr txBox="1"/>
          <p:nvPr>
            <p:ph idx="1" type="body"/>
          </p:nvPr>
        </p:nvSpPr>
        <p:spPr>
          <a:xfrm>
            <a:off x="311700" y="1152475"/>
            <a:ext cx="8520600" cy="231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startAt="3"/>
            </a:pPr>
            <a:r>
              <a:rPr lang="en"/>
              <a:t>Consumer engagement with service providers in the telecomm and utility space has plummeted with the rise of customer-centric tech companies. </a:t>
            </a:r>
            <a:r>
              <a:rPr lang="en"/>
              <a:t>This lack of engagement</a:t>
            </a:r>
            <a:r>
              <a:rPr lang="en"/>
              <a:t> stems from</a:t>
            </a:r>
            <a:r>
              <a:rPr b="1" lang="en"/>
              <a:t> outdated, clunky, and friction-full customer journeys</a:t>
            </a:r>
            <a:r>
              <a:rPr lang="en"/>
              <a:t> that inhibit </a:t>
            </a:r>
            <a:r>
              <a:rPr lang="en"/>
              <a:t>administration</a:t>
            </a:r>
            <a:r>
              <a:rPr lang="en"/>
              <a:t>, cross-selling, and more.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Perceived Opportunities</a:t>
            </a:r>
            <a:endParaRPr/>
          </a:p>
        </p:txBody>
      </p:sp>
      <p:sp>
        <p:nvSpPr>
          <p:cNvPr id="353" name="Google Shape;353;p37"/>
          <p:cNvSpPr txBox="1"/>
          <p:nvPr>
            <p:ph idx="1" type="body"/>
          </p:nvPr>
        </p:nvSpPr>
        <p:spPr>
          <a:xfrm>
            <a:off x="311700" y="1152475"/>
            <a:ext cx="8520600" cy="151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The utility sector (gas, electricity, etc.), particularly in deregulated markets, has a number of potential, looming blockchain applications that have tremendous potential, including but not limited to </a:t>
            </a:r>
            <a:r>
              <a:rPr lang="en"/>
              <a:t>facilitating</a:t>
            </a:r>
            <a:r>
              <a:rPr lang="en"/>
              <a:t> the disintermediation of energy delivery through smart metering and distributed energy sharing.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Perceived Opportunities</a:t>
            </a:r>
            <a:endParaRPr/>
          </a:p>
        </p:txBody>
      </p:sp>
      <p:sp>
        <p:nvSpPr>
          <p:cNvPr id="359" name="Google Shape;359;p38"/>
          <p:cNvSpPr txBox="1"/>
          <p:nvPr>
            <p:ph idx="1" type="body"/>
          </p:nvPr>
        </p:nvSpPr>
        <p:spPr>
          <a:xfrm>
            <a:off x="311700" y="1152475"/>
            <a:ext cx="8520600" cy="151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startAt="2"/>
            </a:pPr>
            <a:r>
              <a:rPr lang="en"/>
              <a:t>While cryptocurrency payment is still nascent, there exists the opportunity to leverage off-the-shelf technology like BitPay to facilitate crypto transactions as a part of a broader consumer brand play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65" name="Google Shape;365;p39"/>
          <p:cNvSpPr txBox="1"/>
          <p:nvPr>
            <p:ph idx="1" type="body"/>
          </p:nvPr>
        </p:nvSpPr>
        <p:spPr>
          <a:xfrm>
            <a:off x="311700" y="1152475"/>
            <a:ext cx="8520600" cy="3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558B"/>
                </a:solidFill>
              </a:rPr>
              <a:t>Multi-service operators face crisis</a:t>
            </a:r>
            <a:r>
              <a:rPr lang="en"/>
              <a:t>. Consumers are spending more than ever with the providers of modern tech, but they’ve </a:t>
            </a:r>
            <a:r>
              <a:rPr b="1" lang="en">
                <a:solidFill>
                  <a:srgbClr val="018081"/>
                </a:solidFill>
              </a:rPr>
              <a:t>become </a:t>
            </a:r>
            <a:r>
              <a:rPr b="1" lang="en">
                <a:solidFill>
                  <a:srgbClr val="018081"/>
                </a:solidFill>
              </a:rPr>
              <a:t>largely disinterested in forming a relationship with, or buying from, MSOs</a:t>
            </a:r>
            <a:r>
              <a:rPr lang="en"/>
              <a:t>.</a:t>
            </a:r>
            <a:endParaRPr/>
          </a:p>
          <a:p>
            <a:pPr indent="0" lvl="0" marL="0" rtl="0" algn="l">
              <a:spcBef>
                <a:spcPts val="1600"/>
              </a:spcBef>
              <a:spcAft>
                <a:spcPts val="0"/>
              </a:spcAft>
              <a:buNone/>
            </a:pPr>
            <a:r>
              <a:rPr b="1" lang="en">
                <a:solidFill>
                  <a:srgbClr val="00558B"/>
                </a:solidFill>
              </a:rPr>
              <a:t>MSOs are struggling to expand horizontally</a:t>
            </a:r>
            <a:r>
              <a:rPr lang="en"/>
              <a:t> while </a:t>
            </a:r>
            <a:r>
              <a:rPr b="1" lang="en">
                <a:solidFill>
                  <a:srgbClr val="018081"/>
                </a:solidFill>
              </a:rPr>
              <a:t>consumers grow increasingly frustrated with the lackluster user experiences</a:t>
            </a:r>
            <a:r>
              <a:rPr lang="en"/>
              <a:t> that the MSOs’ outdated infrastructure can empower.</a:t>
            </a:r>
            <a:endParaRPr/>
          </a:p>
          <a:p>
            <a:pPr indent="0" lvl="0" marL="0" rtl="0" algn="l">
              <a:spcBef>
                <a:spcPts val="1600"/>
              </a:spcBef>
              <a:spcAft>
                <a:spcPts val="0"/>
              </a:spcAft>
              <a:buNone/>
            </a:pPr>
            <a:r>
              <a:rPr lang="en"/>
              <a:t>As the energy market heads further towards disintermediation, off-grid self storage, and energy sharing, </a:t>
            </a:r>
            <a:r>
              <a:rPr b="1" lang="en">
                <a:solidFill>
                  <a:srgbClr val="00558B"/>
                </a:solidFill>
              </a:rPr>
              <a:t>MSOs must adapt and evolve or risk becoming small-market players.</a:t>
            </a:r>
            <a:endParaRPr b="1">
              <a:solidFill>
                <a:srgbClr val="00558B"/>
              </a:solidFill>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Personas</a:t>
            </a:r>
            <a:endParaRPr/>
          </a:p>
        </p:txBody>
      </p:sp>
      <p:sp>
        <p:nvSpPr>
          <p:cNvPr id="376" name="Google Shape;376;p41"/>
          <p:cNvSpPr txBox="1"/>
          <p:nvPr>
            <p:ph idx="1" type="body"/>
          </p:nvPr>
        </p:nvSpPr>
        <p:spPr>
          <a:xfrm>
            <a:off x="826350"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558B"/>
                </a:solidFill>
              </a:rPr>
              <a:t>Digital Consumers</a:t>
            </a:r>
            <a:endParaRPr b="1">
              <a:solidFill>
                <a:srgbClr val="00558B"/>
              </a:solidFill>
            </a:endParaRPr>
          </a:p>
        </p:txBody>
      </p:sp>
      <p:sp>
        <p:nvSpPr>
          <p:cNvPr id="377" name="Google Shape;377;p41"/>
          <p:cNvSpPr txBox="1"/>
          <p:nvPr>
            <p:ph idx="1" type="body"/>
          </p:nvPr>
        </p:nvSpPr>
        <p:spPr>
          <a:xfrm>
            <a:off x="5093313"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18081"/>
                </a:solidFill>
              </a:rPr>
              <a:t>Multi-Service Operators</a:t>
            </a:r>
            <a:endParaRPr b="1">
              <a:solidFill>
                <a:srgbClr val="018081"/>
              </a:solidFill>
            </a:endParaRPr>
          </a:p>
        </p:txBody>
      </p:sp>
      <p:sp>
        <p:nvSpPr>
          <p:cNvPr id="378" name="Google Shape;378;p41"/>
          <p:cNvSpPr txBox="1"/>
          <p:nvPr>
            <p:ph idx="1" type="body"/>
          </p:nvPr>
        </p:nvSpPr>
        <p:spPr>
          <a:xfrm>
            <a:off x="685800" y="2914650"/>
            <a:ext cx="3550800" cy="166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Digital Consumer has built deeper relationships with the company making his cell phone than with the company providing his energy and services. He’s unaware of or actively disinterested in his MSOs.</a:t>
            </a:r>
            <a:endParaRPr sz="1400"/>
          </a:p>
        </p:txBody>
      </p:sp>
      <p:sp>
        <p:nvSpPr>
          <p:cNvPr id="379" name="Google Shape;379;p41"/>
          <p:cNvSpPr txBox="1"/>
          <p:nvPr>
            <p:ph idx="1" type="body"/>
          </p:nvPr>
        </p:nvSpPr>
        <p:spPr>
          <a:xfrm>
            <a:off x="4925619" y="2914650"/>
            <a:ext cx="3605100" cy="166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Multi-service operators are both trying to horizontally expand and struggling to attract consumer interest. Whatever can attract, entice, and retain customers without killing margin wins.</a:t>
            </a:r>
            <a:endParaRPr/>
          </a:p>
        </p:txBody>
      </p:sp>
      <p:pic>
        <p:nvPicPr>
          <p:cNvPr id="380" name="Google Shape;380;p41"/>
          <p:cNvPicPr preferRelativeResize="0"/>
          <p:nvPr/>
        </p:nvPicPr>
        <p:blipFill>
          <a:blip r:embed="rId3">
            <a:alphaModFix/>
          </a:blip>
          <a:stretch>
            <a:fillRect/>
          </a:stretch>
        </p:blipFill>
        <p:spPr>
          <a:xfrm>
            <a:off x="6331925" y="1272525"/>
            <a:ext cx="792475" cy="792475"/>
          </a:xfrm>
          <a:prstGeom prst="rect">
            <a:avLst/>
          </a:prstGeom>
          <a:noFill/>
          <a:ln>
            <a:noFill/>
          </a:ln>
        </p:spPr>
      </p:pic>
      <p:pic>
        <p:nvPicPr>
          <p:cNvPr id="381" name="Google Shape;381;p41"/>
          <p:cNvPicPr preferRelativeResize="0"/>
          <p:nvPr/>
        </p:nvPicPr>
        <p:blipFill>
          <a:blip r:embed="rId4">
            <a:alphaModFix/>
          </a:blip>
          <a:stretch>
            <a:fillRect/>
          </a:stretch>
        </p:blipFill>
        <p:spPr>
          <a:xfrm>
            <a:off x="2064963" y="1424925"/>
            <a:ext cx="792475" cy="792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Personas</a:t>
            </a:r>
            <a:endParaRPr/>
          </a:p>
        </p:txBody>
      </p:sp>
      <p:sp>
        <p:nvSpPr>
          <p:cNvPr id="387" name="Google Shape;387;p42"/>
          <p:cNvSpPr txBox="1"/>
          <p:nvPr>
            <p:ph idx="1" type="body"/>
          </p:nvPr>
        </p:nvSpPr>
        <p:spPr>
          <a:xfrm>
            <a:off x="685800" y="2914650"/>
            <a:ext cx="3550800" cy="166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Pays for utility </a:t>
            </a:r>
            <a:r>
              <a:rPr lang="en" sz="1400"/>
              <a:t>as part of rental or owned property </a:t>
            </a:r>
            <a:r>
              <a:rPr lang="en" sz="1400"/>
              <a:t>regularly</a:t>
            </a:r>
            <a:endParaRPr sz="1400"/>
          </a:p>
          <a:p>
            <a:pPr indent="-317500" lvl="0" marL="457200" rtl="0" algn="l">
              <a:spcBef>
                <a:spcPts val="1000"/>
              </a:spcBef>
              <a:spcAft>
                <a:spcPts val="1000"/>
              </a:spcAft>
              <a:buSzPts val="1400"/>
              <a:buChar char="●"/>
            </a:pPr>
            <a:r>
              <a:rPr b="1" lang="en" sz="1400"/>
              <a:t>Not actively engaged</a:t>
            </a:r>
            <a:r>
              <a:rPr lang="en" sz="1400"/>
              <a:t> </a:t>
            </a:r>
            <a:r>
              <a:rPr b="1" lang="en" sz="1400"/>
              <a:t>with or aware of</a:t>
            </a:r>
            <a:r>
              <a:rPr lang="en" sz="1400"/>
              <a:t> utility services</a:t>
            </a:r>
            <a:endParaRPr sz="1400"/>
          </a:p>
        </p:txBody>
      </p:sp>
      <p:sp>
        <p:nvSpPr>
          <p:cNvPr id="388" name="Google Shape;388;p42"/>
          <p:cNvSpPr txBox="1"/>
          <p:nvPr>
            <p:ph idx="1" type="body"/>
          </p:nvPr>
        </p:nvSpPr>
        <p:spPr>
          <a:xfrm>
            <a:off x="4925625" y="2914650"/>
            <a:ext cx="3798600" cy="1668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Has a </a:t>
            </a:r>
            <a:r>
              <a:rPr b="1" lang="en" sz="1400"/>
              <a:t>legacy billing system</a:t>
            </a:r>
            <a:endParaRPr b="1" sz="1400"/>
          </a:p>
          <a:p>
            <a:pPr indent="-317500" lvl="0" marL="457200" rtl="0" algn="l">
              <a:lnSpc>
                <a:spcPct val="115000"/>
              </a:lnSpc>
              <a:spcBef>
                <a:spcPts val="1000"/>
              </a:spcBef>
              <a:spcAft>
                <a:spcPts val="0"/>
              </a:spcAft>
              <a:buSzPts val="1400"/>
              <a:buChar char="●"/>
            </a:pPr>
            <a:r>
              <a:rPr lang="en" sz="1400"/>
              <a:t>Trying to </a:t>
            </a:r>
            <a:r>
              <a:rPr b="1" lang="en" sz="1400"/>
              <a:t>expand service offering horizontally to increase billings</a:t>
            </a:r>
            <a:endParaRPr b="1" sz="1400"/>
          </a:p>
          <a:p>
            <a:pPr indent="-317500" lvl="0" marL="457200" rtl="0" algn="l">
              <a:lnSpc>
                <a:spcPct val="115000"/>
              </a:lnSpc>
              <a:spcBef>
                <a:spcPts val="1000"/>
              </a:spcBef>
              <a:spcAft>
                <a:spcPts val="1000"/>
              </a:spcAft>
              <a:buSzPts val="1400"/>
              <a:buChar char="●"/>
            </a:pPr>
            <a:r>
              <a:rPr lang="en" sz="1400"/>
              <a:t>Struggling to </a:t>
            </a:r>
            <a:r>
              <a:rPr b="1" lang="en" sz="1400"/>
              <a:t>engage consumers and cross-sell</a:t>
            </a:r>
            <a:endParaRPr b="1" sz="1400"/>
          </a:p>
        </p:txBody>
      </p:sp>
      <p:pic>
        <p:nvPicPr>
          <p:cNvPr id="389" name="Google Shape;389;p42"/>
          <p:cNvPicPr preferRelativeResize="0"/>
          <p:nvPr/>
        </p:nvPicPr>
        <p:blipFill>
          <a:blip r:embed="rId3">
            <a:alphaModFix/>
          </a:blip>
          <a:stretch>
            <a:fillRect/>
          </a:stretch>
        </p:blipFill>
        <p:spPr>
          <a:xfrm>
            <a:off x="6331925" y="1272525"/>
            <a:ext cx="792475" cy="792475"/>
          </a:xfrm>
          <a:prstGeom prst="rect">
            <a:avLst/>
          </a:prstGeom>
          <a:noFill/>
          <a:ln>
            <a:noFill/>
          </a:ln>
        </p:spPr>
      </p:pic>
      <p:pic>
        <p:nvPicPr>
          <p:cNvPr id="390" name="Google Shape;390;p42"/>
          <p:cNvPicPr preferRelativeResize="0"/>
          <p:nvPr/>
        </p:nvPicPr>
        <p:blipFill>
          <a:blip r:embed="rId4">
            <a:alphaModFix/>
          </a:blip>
          <a:stretch>
            <a:fillRect/>
          </a:stretch>
        </p:blipFill>
        <p:spPr>
          <a:xfrm>
            <a:off x="2064963" y="1424925"/>
            <a:ext cx="792475" cy="792475"/>
          </a:xfrm>
          <a:prstGeom prst="rect">
            <a:avLst/>
          </a:prstGeom>
          <a:noFill/>
          <a:ln>
            <a:noFill/>
          </a:ln>
        </p:spPr>
      </p:pic>
      <p:sp>
        <p:nvSpPr>
          <p:cNvPr id="391" name="Google Shape;391;p42"/>
          <p:cNvSpPr txBox="1"/>
          <p:nvPr>
            <p:ph idx="1" type="body"/>
          </p:nvPr>
        </p:nvSpPr>
        <p:spPr>
          <a:xfrm>
            <a:off x="826350"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558B"/>
                </a:solidFill>
              </a:rPr>
              <a:t>Digital Consumers</a:t>
            </a:r>
            <a:endParaRPr b="1">
              <a:solidFill>
                <a:srgbClr val="00558B"/>
              </a:solidFill>
            </a:endParaRPr>
          </a:p>
        </p:txBody>
      </p:sp>
      <p:sp>
        <p:nvSpPr>
          <p:cNvPr id="392" name="Google Shape;392;p42"/>
          <p:cNvSpPr txBox="1"/>
          <p:nvPr>
            <p:ph idx="1" type="body"/>
          </p:nvPr>
        </p:nvSpPr>
        <p:spPr>
          <a:xfrm>
            <a:off x="5093313"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18081"/>
                </a:solidFill>
              </a:rPr>
              <a:t>Multi-Service Operators</a:t>
            </a:r>
            <a:endParaRPr b="1">
              <a:solidFill>
                <a:srgbClr val="01808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p:txBody>
      </p:sp>
      <p:sp>
        <p:nvSpPr>
          <p:cNvPr id="101" name="Google Shape;101;p16"/>
          <p:cNvSpPr txBox="1"/>
          <p:nvPr/>
        </p:nvSpPr>
        <p:spPr>
          <a:xfrm>
            <a:off x="4587025" y="1505838"/>
            <a:ext cx="3885300" cy="27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18081"/>
                </a:solidFill>
                <a:latin typeface="Montserrat"/>
                <a:ea typeface="Montserrat"/>
                <a:cs typeface="Montserrat"/>
                <a:sym typeface="Montserrat"/>
              </a:rPr>
              <a:t>GT Bill </a:t>
            </a:r>
            <a:r>
              <a:rPr lang="en">
                <a:latin typeface="Montserrat"/>
                <a:ea typeface="Montserrat"/>
                <a:cs typeface="Montserrat"/>
                <a:sym typeface="Montserrat"/>
              </a:rPr>
              <a:t>is the only </a:t>
            </a:r>
            <a:r>
              <a:rPr b="1" lang="en">
                <a:solidFill>
                  <a:srgbClr val="018081"/>
                </a:solidFill>
                <a:latin typeface="Montserrat"/>
                <a:ea typeface="Montserrat"/>
                <a:cs typeface="Montserrat"/>
                <a:sym typeface="Montserrat"/>
              </a:rPr>
              <a:t>consumer-first business operations platform</a:t>
            </a:r>
            <a:r>
              <a:rPr lang="en">
                <a:latin typeface="Montserrat"/>
                <a:ea typeface="Montserrat"/>
                <a:cs typeface="Montserrat"/>
                <a:sym typeface="Montserrat"/>
              </a:rPr>
              <a:t>.</a:t>
            </a:r>
            <a:endParaRPr b="1">
              <a:solidFill>
                <a:srgbClr val="018081"/>
              </a:solidFill>
              <a:latin typeface="Montserrat"/>
              <a:ea typeface="Montserrat"/>
              <a:cs typeface="Montserrat"/>
              <a:sym typeface="Montserrat"/>
            </a:endParaRPr>
          </a:p>
          <a:p>
            <a:pPr indent="0" lvl="0" marL="0" rtl="0" algn="l">
              <a:spcBef>
                <a:spcPts val="0"/>
              </a:spcBef>
              <a:spcAft>
                <a:spcPts val="0"/>
              </a:spcAft>
              <a:buNone/>
            </a:pPr>
            <a:r>
              <a:t/>
            </a:r>
            <a:endParaRPr b="1">
              <a:solidFill>
                <a:srgbClr val="018081"/>
              </a:solidFill>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Multi-service operators that adopt GT Bill can provide consumers with </a:t>
            </a:r>
            <a:r>
              <a:rPr b="1" lang="en">
                <a:solidFill>
                  <a:srgbClr val="018081"/>
                </a:solidFill>
                <a:latin typeface="Montserrat"/>
                <a:ea typeface="Montserrat"/>
                <a:cs typeface="Montserrat"/>
                <a:sym typeface="Montserrat"/>
              </a:rPr>
              <a:t>a seamless and cohesive experience for sales, billing, support, and consumption of their services</a:t>
            </a:r>
            <a:r>
              <a:rPr lang="en">
                <a:latin typeface="Montserrat"/>
                <a:ea typeface="Montserrat"/>
                <a:cs typeface="Montserrat"/>
                <a:sym typeface="Montserrat"/>
              </a:rPr>
              <a:t>.</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No more clunky legacy systems and janky user experiences; just </a:t>
            </a:r>
            <a:r>
              <a:rPr b="1" lang="en">
                <a:solidFill>
                  <a:srgbClr val="00558B"/>
                </a:solidFill>
                <a:latin typeface="Montserrat"/>
                <a:ea typeface="Montserrat"/>
                <a:cs typeface="Montserrat"/>
                <a:sym typeface="Montserrat"/>
              </a:rPr>
              <a:t>one portal, one bill, and one relationship</a:t>
            </a:r>
            <a:r>
              <a:rPr lang="en">
                <a:latin typeface="Montserrat"/>
                <a:ea typeface="Montserrat"/>
                <a:cs typeface="Montserrat"/>
                <a:sym typeface="Montserrat"/>
              </a:rPr>
              <a:t>.</a:t>
            </a:r>
            <a:endParaRPr>
              <a:latin typeface="Montserrat"/>
              <a:ea typeface="Montserrat"/>
              <a:cs typeface="Montserrat"/>
              <a:sym typeface="Montserrat"/>
            </a:endParaRPr>
          </a:p>
        </p:txBody>
      </p:sp>
      <p:grpSp>
        <p:nvGrpSpPr>
          <p:cNvPr id="102" name="Google Shape;102;p16"/>
          <p:cNvGrpSpPr/>
          <p:nvPr/>
        </p:nvGrpSpPr>
        <p:grpSpPr>
          <a:xfrm>
            <a:off x="657650" y="1439950"/>
            <a:ext cx="3386362" cy="2623350"/>
            <a:chOff x="707100" y="1519075"/>
            <a:chExt cx="3386362" cy="2623350"/>
          </a:xfrm>
        </p:grpSpPr>
        <p:pic>
          <p:nvPicPr>
            <p:cNvPr id="103" name="Google Shape;103;p16"/>
            <p:cNvPicPr preferRelativeResize="0"/>
            <p:nvPr/>
          </p:nvPicPr>
          <p:blipFill rotWithShape="1">
            <a:blip r:embed="rId3">
              <a:alphaModFix/>
            </a:blip>
            <a:srcRect b="0" l="0" r="-4997" t="0"/>
            <a:stretch/>
          </p:blipFill>
          <p:spPr>
            <a:xfrm>
              <a:off x="707100" y="1519075"/>
              <a:ext cx="2754525" cy="2623350"/>
            </a:xfrm>
            <a:prstGeom prst="rect">
              <a:avLst/>
            </a:prstGeom>
            <a:noFill/>
            <a:ln>
              <a:noFill/>
            </a:ln>
          </p:spPr>
        </p:pic>
        <p:pic>
          <p:nvPicPr>
            <p:cNvPr id="104" name="Google Shape;104;p16"/>
            <p:cNvPicPr preferRelativeResize="0"/>
            <p:nvPr/>
          </p:nvPicPr>
          <p:blipFill>
            <a:blip r:embed="rId4">
              <a:alphaModFix/>
            </a:blip>
            <a:stretch>
              <a:fillRect/>
            </a:stretch>
          </p:blipFill>
          <p:spPr>
            <a:xfrm>
              <a:off x="1101206" y="2219576"/>
              <a:ext cx="1808075" cy="454475"/>
            </a:xfrm>
            <a:prstGeom prst="rect">
              <a:avLst/>
            </a:prstGeom>
            <a:noFill/>
            <a:ln>
              <a:noFill/>
            </a:ln>
          </p:spPr>
        </p:pic>
        <p:pic>
          <p:nvPicPr>
            <p:cNvPr id="105" name="Google Shape;105;p16"/>
            <p:cNvPicPr preferRelativeResize="0"/>
            <p:nvPr/>
          </p:nvPicPr>
          <p:blipFill rotWithShape="1">
            <a:blip r:embed="rId5">
              <a:alphaModFix/>
            </a:blip>
            <a:srcRect b="0" l="0" r="0" t="0"/>
            <a:stretch/>
          </p:blipFill>
          <p:spPr>
            <a:xfrm>
              <a:off x="3520738" y="2219564"/>
              <a:ext cx="572724" cy="1142743"/>
            </a:xfrm>
            <a:prstGeom prst="rect">
              <a:avLst/>
            </a:prstGeom>
            <a:noFill/>
            <a:ln>
              <a:noFill/>
            </a:ln>
          </p:spPr>
        </p:pic>
        <p:pic>
          <p:nvPicPr>
            <p:cNvPr id="106" name="Google Shape;106;p16"/>
            <p:cNvPicPr preferRelativeResize="0"/>
            <p:nvPr/>
          </p:nvPicPr>
          <p:blipFill rotWithShape="1">
            <a:blip r:embed="rId4">
              <a:alphaModFix/>
            </a:blip>
            <a:srcRect b="0" l="0" r="74313" t="0"/>
            <a:stretch/>
          </p:blipFill>
          <p:spPr>
            <a:xfrm>
              <a:off x="3689045" y="2464946"/>
              <a:ext cx="242300" cy="237093"/>
            </a:xfrm>
            <a:prstGeom prst="rect">
              <a:avLst/>
            </a:prstGeom>
            <a:noFill/>
            <a:ln>
              <a:noFill/>
            </a:ln>
          </p:spPr>
        </p:pic>
        <p:pic>
          <p:nvPicPr>
            <p:cNvPr id="107" name="Google Shape;107;p16"/>
            <p:cNvPicPr preferRelativeResize="0"/>
            <p:nvPr/>
          </p:nvPicPr>
          <p:blipFill rotWithShape="1">
            <a:blip r:embed="rId6">
              <a:alphaModFix/>
            </a:blip>
            <a:srcRect b="-5876" l="0" r="0" t="0"/>
            <a:stretch/>
          </p:blipFill>
          <p:spPr>
            <a:xfrm>
              <a:off x="1869750" y="2791000"/>
              <a:ext cx="429220" cy="454476"/>
            </a:xfrm>
            <a:prstGeom prst="rect">
              <a:avLst/>
            </a:prstGeom>
            <a:noFill/>
            <a:ln>
              <a:noFill/>
            </a:ln>
          </p:spPr>
        </p:pic>
        <p:pic>
          <p:nvPicPr>
            <p:cNvPr id="108" name="Google Shape;108;p16"/>
            <p:cNvPicPr preferRelativeResize="0"/>
            <p:nvPr/>
          </p:nvPicPr>
          <p:blipFill rotWithShape="1">
            <a:blip r:embed="rId6">
              <a:alphaModFix/>
            </a:blip>
            <a:srcRect b="-5876" l="0" r="0" t="0"/>
            <a:stretch/>
          </p:blipFill>
          <p:spPr>
            <a:xfrm>
              <a:off x="3632063" y="2783299"/>
              <a:ext cx="338851" cy="358804"/>
            </a:xfrm>
            <a:prstGeom prst="rect">
              <a:avLst/>
            </a:prstGeom>
            <a:noFill/>
            <a:ln>
              <a:noFill/>
            </a:ln>
          </p:spPr>
        </p:pic>
        <p:cxnSp>
          <p:nvCxnSpPr>
            <p:cNvPr id="109" name="Google Shape;109;p16"/>
            <p:cNvCxnSpPr>
              <a:stCxn id="103" idx="2"/>
              <a:endCxn id="105" idx="2"/>
            </p:cNvCxnSpPr>
            <p:nvPr/>
          </p:nvCxnSpPr>
          <p:spPr>
            <a:xfrm rot="-5400000">
              <a:off x="2555663" y="2891125"/>
              <a:ext cx="780000" cy="1722600"/>
            </a:xfrm>
            <a:prstGeom prst="bentConnector3">
              <a:avLst>
                <a:gd fmla="val -30529" name="adj1"/>
              </a:avLst>
            </a:prstGeom>
            <a:noFill/>
            <a:ln cap="flat" cmpd="sng" w="19050">
              <a:solidFill>
                <a:schemeClr val="dk2"/>
              </a:solidFill>
              <a:prstDash val="dash"/>
              <a:round/>
              <a:headEnd len="med" w="med" type="none"/>
              <a:tailEnd len="med" w="med" type="none"/>
            </a:ln>
          </p:spPr>
        </p:cxnSp>
      </p:grpSp>
      <p:pic>
        <p:nvPicPr>
          <p:cNvPr id="110" name="Google Shape;110;p16"/>
          <p:cNvPicPr preferRelativeResize="0"/>
          <p:nvPr/>
        </p:nvPicPr>
        <p:blipFill>
          <a:blip r:embed="rId7">
            <a:alphaModFix/>
          </a:blip>
          <a:stretch>
            <a:fillRect/>
          </a:stretch>
        </p:blipFill>
        <p:spPr>
          <a:xfrm>
            <a:off x="1561538" y="2858272"/>
            <a:ext cx="253125" cy="25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Personas</a:t>
            </a:r>
            <a:endParaRPr/>
          </a:p>
        </p:txBody>
      </p:sp>
      <p:pic>
        <p:nvPicPr>
          <p:cNvPr id="398" name="Google Shape;398;p43"/>
          <p:cNvPicPr preferRelativeResize="0"/>
          <p:nvPr/>
        </p:nvPicPr>
        <p:blipFill>
          <a:blip r:embed="rId4">
            <a:alphaModFix/>
          </a:blip>
          <a:stretch>
            <a:fillRect/>
          </a:stretch>
        </p:blipFill>
        <p:spPr>
          <a:xfrm>
            <a:off x="6331925" y="1272525"/>
            <a:ext cx="792475" cy="792475"/>
          </a:xfrm>
          <a:prstGeom prst="rect">
            <a:avLst/>
          </a:prstGeom>
          <a:noFill/>
          <a:ln>
            <a:noFill/>
          </a:ln>
        </p:spPr>
      </p:pic>
      <p:pic>
        <p:nvPicPr>
          <p:cNvPr id="399" name="Google Shape;399;p43"/>
          <p:cNvPicPr preferRelativeResize="0"/>
          <p:nvPr/>
        </p:nvPicPr>
        <p:blipFill>
          <a:blip r:embed="rId5">
            <a:alphaModFix/>
          </a:blip>
          <a:stretch>
            <a:fillRect/>
          </a:stretch>
        </p:blipFill>
        <p:spPr>
          <a:xfrm>
            <a:off x="2064963" y="1424925"/>
            <a:ext cx="792475" cy="792475"/>
          </a:xfrm>
          <a:prstGeom prst="rect">
            <a:avLst/>
          </a:prstGeom>
          <a:noFill/>
          <a:ln>
            <a:noFill/>
          </a:ln>
        </p:spPr>
      </p:pic>
      <p:sp>
        <p:nvSpPr>
          <p:cNvPr id="400" name="Google Shape;400;p43"/>
          <p:cNvSpPr txBox="1"/>
          <p:nvPr/>
        </p:nvSpPr>
        <p:spPr>
          <a:xfrm>
            <a:off x="673500" y="4525800"/>
            <a:ext cx="3727800" cy="1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u="sng">
                <a:solidFill>
                  <a:schemeClr val="hlink"/>
                </a:solidFill>
                <a:hlinkClick r:id="rId6"/>
              </a:rPr>
              <a:t>https://www.statista.com/statistics/247455/annual-us-consumer-expenditures/</a:t>
            </a:r>
            <a:endParaRPr sz="600"/>
          </a:p>
        </p:txBody>
      </p:sp>
      <p:sp>
        <p:nvSpPr>
          <p:cNvPr id="401" name="Google Shape;401;p43"/>
          <p:cNvSpPr txBox="1"/>
          <p:nvPr>
            <p:ph idx="1" type="body"/>
          </p:nvPr>
        </p:nvSpPr>
        <p:spPr>
          <a:xfrm>
            <a:off x="559125" y="2910050"/>
            <a:ext cx="1784700" cy="108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solidFill>
                  <a:srgbClr val="00558B"/>
                </a:solidFill>
              </a:rPr>
              <a:t>$X </a:t>
            </a:r>
            <a:endParaRPr b="1" sz="3600">
              <a:solidFill>
                <a:srgbClr val="00558B"/>
              </a:solidFill>
            </a:endParaRPr>
          </a:p>
          <a:p>
            <a:pPr indent="0" lvl="0" marL="0" rtl="0" algn="ctr">
              <a:lnSpc>
                <a:spcPct val="100000"/>
              </a:lnSpc>
              <a:spcBef>
                <a:spcPts val="0"/>
              </a:spcBef>
              <a:spcAft>
                <a:spcPts val="0"/>
              </a:spcAft>
              <a:buNone/>
            </a:pPr>
            <a:r>
              <a:rPr lang="en" sz="1100">
                <a:solidFill>
                  <a:srgbClr val="00558B"/>
                </a:solidFill>
              </a:rPr>
              <a:t>Utility spending, annually</a:t>
            </a:r>
            <a:endParaRPr b="1" sz="1400">
              <a:solidFill>
                <a:srgbClr val="00558B"/>
              </a:solidFill>
            </a:endParaRPr>
          </a:p>
        </p:txBody>
      </p:sp>
      <p:sp>
        <p:nvSpPr>
          <p:cNvPr id="402" name="Google Shape;402;p43"/>
          <p:cNvSpPr txBox="1"/>
          <p:nvPr>
            <p:ph idx="1" type="body"/>
          </p:nvPr>
        </p:nvSpPr>
        <p:spPr>
          <a:xfrm>
            <a:off x="2616600" y="2910050"/>
            <a:ext cx="1784700" cy="108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solidFill>
                  <a:srgbClr val="00558B"/>
                </a:solidFill>
              </a:rPr>
              <a:t>$Y </a:t>
            </a:r>
            <a:endParaRPr b="1" sz="3600">
              <a:solidFill>
                <a:srgbClr val="00558B"/>
              </a:solidFill>
            </a:endParaRPr>
          </a:p>
          <a:p>
            <a:pPr indent="0" lvl="0" marL="0" rtl="0" algn="ctr">
              <a:lnSpc>
                <a:spcPct val="100000"/>
              </a:lnSpc>
              <a:spcBef>
                <a:spcPts val="0"/>
              </a:spcBef>
              <a:spcAft>
                <a:spcPts val="0"/>
              </a:spcAft>
              <a:buNone/>
            </a:pPr>
            <a:r>
              <a:rPr lang="en" sz="1100">
                <a:solidFill>
                  <a:srgbClr val="00558B"/>
                </a:solidFill>
              </a:rPr>
              <a:t>Telecom spend, annually</a:t>
            </a:r>
            <a:endParaRPr b="1" sz="1400">
              <a:solidFill>
                <a:srgbClr val="00558B"/>
              </a:solidFill>
            </a:endParaRPr>
          </a:p>
        </p:txBody>
      </p:sp>
      <p:sp>
        <p:nvSpPr>
          <p:cNvPr id="403" name="Google Shape;403;p43"/>
          <p:cNvSpPr txBox="1"/>
          <p:nvPr/>
        </p:nvSpPr>
        <p:spPr>
          <a:xfrm>
            <a:off x="4921450" y="4525800"/>
            <a:ext cx="3727800" cy="1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u="sng">
                <a:solidFill>
                  <a:schemeClr val="hlink"/>
                </a:solidFill>
                <a:hlinkClick r:id="rId7"/>
              </a:rPr>
              <a:t>http://www.businessinsider.com/restaurant-sales-slowdown-reasons-2017-7</a:t>
            </a:r>
            <a:endParaRPr sz="600"/>
          </a:p>
          <a:p>
            <a:pPr indent="0" lvl="0" marL="0" rtl="0" algn="ctr">
              <a:spcBef>
                <a:spcPts val="0"/>
              </a:spcBef>
              <a:spcAft>
                <a:spcPts val="0"/>
              </a:spcAft>
              <a:buNone/>
            </a:pPr>
            <a:r>
              <a:rPr lang="en" sz="600" u="sng">
                <a:solidFill>
                  <a:schemeClr val="hlink"/>
                </a:solidFill>
                <a:hlinkClick r:id="rId8"/>
              </a:rPr>
              <a:t>http://aaronallen.com/blog/restaurant-marketing/restaurant-marketing-plan</a:t>
            </a:r>
            <a:endParaRPr sz="600"/>
          </a:p>
          <a:p>
            <a:pPr indent="0" lvl="0" marL="0" rtl="0" algn="ctr">
              <a:spcBef>
                <a:spcPts val="0"/>
              </a:spcBef>
              <a:spcAft>
                <a:spcPts val="0"/>
              </a:spcAft>
              <a:buNone/>
            </a:pPr>
            <a:r>
              <a:rPr lang="en" sz="600" u="sng">
                <a:solidFill>
                  <a:schemeClr val="hlink"/>
                </a:solidFill>
                <a:hlinkClick r:id="rId9"/>
              </a:rPr>
              <a:t>https://vtldesign.com/digital-marketing/</a:t>
            </a:r>
            <a:endParaRPr sz="600"/>
          </a:p>
        </p:txBody>
      </p:sp>
      <p:sp>
        <p:nvSpPr>
          <p:cNvPr id="404" name="Google Shape;404;p43"/>
          <p:cNvSpPr txBox="1"/>
          <p:nvPr>
            <p:ph idx="1" type="body"/>
          </p:nvPr>
        </p:nvSpPr>
        <p:spPr>
          <a:xfrm>
            <a:off x="4807075" y="2910050"/>
            <a:ext cx="1784700" cy="108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solidFill>
                  <a:srgbClr val="018081"/>
                </a:solidFill>
              </a:rPr>
              <a:t>~</a:t>
            </a:r>
            <a:r>
              <a:rPr b="1" lang="en" sz="3600">
                <a:solidFill>
                  <a:srgbClr val="018081"/>
                </a:solidFill>
              </a:rPr>
              <a:t>$XK </a:t>
            </a:r>
            <a:endParaRPr b="1" sz="3600">
              <a:solidFill>
                <a:srgbClr val="018081"/>
              </a:solidFill>
            </a:endParaRPr>
          </a:p>
          <a:p>
            <a:pPr indent="0" lvl="0" marL="0" rtl="0" algn="ctr">
              <a:lnSpc>
                <a:spcPct val="100000"/>
              </a:lnSpc>
              <a:spcBef>
                <a:spcPts val="0"/>
              </a:spcBef>
              <a:spcAft>
                <a:spcPts val="0"/>
              </a:spcAft>
              <a:buNone/>
            </a:pPr>
            <a:r>
              <a:rPr lang="en" sz="1100">
                <a:solidFill>
                  <a:srgbClr val="018081"/>
                </a:solidFill>
              </a:rPr>
              <a:t>Processing fees, annually</a:t>
            </a:r>
            <a:endParaRPr b="1" sz="1400">
              <a:solidFill>
                <a:srgbClr val="018081"/>
              </a:solidFill>
            </a:endParaRPr>
          </a:p>
        </p:txBody>
      </p:sp>
      <p:sp>
        <p:nvSpPr>
          <p:cNvPr id="405" name="Google Shape;405;p43"/>
          <p:cNvSpPr txBox="1"/>
          <p:nvPr>
            <p:ph idx="1" type="body"/>
          </p:nvPr>
        </p:nvSpPr>
        <p:spPr>
          <a:xfrm>
            <a:off x="6864550" y="2910050"/>
            <a:ext cx="1784700" cy="108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600">
                <a:solidFill>
                  <a:srgbClr val="018081"/>
                </a:solidFill>
              </a:rPr>
              <a:t>~</a:t>
            </a:r>
            <a:r>
              <a:rPr b="1" lang="en" sz="3600">
                <a:solidFill>
                  <a:srgbClr val="018081"/>
                </a:solidFill>
              </a:rPr>
              <a:t>$X</a:t>
            </a:r>
            <a:r>
              <a:rPr b="1" lang="en" sz="3600">
                <a:solidFill>
                  <a:srgbClr val="018081"/>
                </a:solidFill>
              </a:rPr>
              <a:t>K</a:t>
            </a:r>
            <a:r>
              <a:rPr b="1" lang="en" sz="3600">
                <a:solidFill>
                  <a:srgbClr val="018081"/>
                </a:solidFill>
              </a:rPr>
              <a:t> </a:t>
            </a:r>
            <a:endParaRPr b="1" sz="3600">
              <a:solidFill>
                <a:srgbClr val="018081"/>
              </a:solidFill>
            </a:endParaRPr>
          </a:p>
          <a:p>
            <a:pPr indent="0" lvl="0" marL="0" rtl="0" algn="ctr">
              <a:lnSpc>
                <a:spcPct val="100000"/>
              </a:lnSpc>
              <a:spcBef>
                <a:spcPts val="0"/>
              </a:spcBef>
              <a:spcAft>
                <a:spcPts val="0"/>
              </a:spcAft>
              <a:buNone/>
            </a:pPr>
            <a:r>
              <a:rPr lang="en" sz="1100">
                <a:solidFill>
                  <a:srgbClr val="018081"/>
                </a:solidFill>
              </a:rPr>
              <a:t>Billing fee </a:t>
            </a:r>
            <a:br>
              <a:rPr lang="en" sz="1100">
                <a:solidFill>
                  <a:srgbClr val="018081"/>
                </a:solidFill>
              </a:rPr>
            </a:br>
            <a:r>
              <a:rPr lang="en" sz="1100">
                <a:solidFill>
                  <a:srgbClr val="018081"/>
                </a:solidFill>
              </a:rPr>
              <a:t>licensing</a:t>
            </a:r>
            <a:endParaRPr b="1" sz="1400">
              <a:solidFill>
                <a:srgbClr val="018081"/>
              </a:solidFill>
            </a:endParaRPr>
          </a:p>
        </p:txBody>
      </p:sp>
      <p:sp>
        <p:nvSpPr>
          <p:cNvPr id="406" name="Google Shape;406;p43"/>
          <p:cNvSpPr txBox="1"/>
          <p:nvPr>
            <p:ph idx="1" type="body"/>
          </p:nvPr>
        </p:nvSpPr>
        <p:spPr>
          <a:xfrm>
            <a:off x="826350"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558B"/>
                </a:solidFill>
              </a:rPr>
              <a:t>Digital Consumers</a:t>
            </a:r>
            <a:endParaRPr b="1">
              <a:solidFill>
                <a:srgbClr val="00558B"/>
              </a:solidFill>
            </a:endParaRPr>
          </a:p>
        </p:txBody>
      </p:sp>
      <p:sp>
        <p:nvSpPr>
          <p:cNvPr id="407" name="Google Shape;407;p43"/>
          <p:cNvSpPr txBox="1"/>
          <p:nvPr>
            <p:ph idx="1" type="body"/>
          </p:nvPr>
        </p:nvSpPr>
        <p:spPr>
          <a:xfrm>
            <a:off x="5093313" y="2305050"/>
            <a:ext cx="32697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18081"/>
                </a:solidFill>
              </a:rPr>
              <a:t>Multi-Service Operators</a:t>
            </a:r>
            <a:endParaRPr b="1">
              <a:solidFill>
                <a:srgbClr val="01808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Sizing</a:t>
            </a:r>
            <a:endParaRPr/>
          </a:p>
        </p:txBody>
      </p:sp>
      <p:sp>
        <p:nvSpPr>
          <p:cNvPr id="418" name="Google Shape;418;p45"/>
          <p:cNvSpPr txBox="1"/>
          <p:nvPr>
            <p:ph idx="1" type="body"/>
          </p:nvPr>
        </p:nvSpPr>
        <p:spPr>
          <a:xfrm>
            <a:off x="423275" y="1383900"/>
            <a:ext cx="1959300" cy="1078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600">
                <a:solidFill>
                  <a:srgbClr val="018081"/>
                </a:solidFill>
              </a:rPr>
              <a:t>$100B</a:t>
            </a:r>
            <a:endParaRPr sz="3600">
              <a:solidFill>
                <a:srgbClr val="018081"/>
              </a:solidFill>
            </a:endParaRPr>
          </a:p>
          <a:p>
            <a:pPr indent="0" lvl="0" marL="0" rtl="0" algn="ctr">
              <a:spcBef>
                <a:spcPts val="0"/>
              </a:spcBef>
              <a:spcAft>
                <a:spcPts val="1600"/>
              </a:spcAft>
              <a:buNone/>
            </a:pPr>
            <a:r>
              <a:rPr lang="en" sz="1200">
                <a:solidFill>
                  <a:srgbClr val="018081"/>
                </a:solidFill>
              </a:rPr>
              <a:t>(Subscription tools market by 2020)</a:t>
            </a:r>
            <a:br>
              <a:rPr lang="en" sz="3600">
                <a:solidFill>
                  <a:srgbClr val="018081"/>
                </a:solidFill>
              </a:rPr>
            </a:br>
            <a:endParaRPr sz="1100">
              <a:solidFill>
                <a:srgbClr val="018081"/>
              </a:solidFill>
            </a:endParaRPr>
          </a:p>
        </p:txBody>
      </p:sp>
      <p:sp>
        <p:nvSpPr>
          <p:cNvPr id="419" name="Google Shape;419;p45"/>
          <p:cNvSpPr txBox="1"/>
          <p:nvPr>
            <p:ph idx="1" type="body"/>
          </p:nvPr>
        </p:nvSpPr>
        <p:spPr>
          <a:xfrm>
            <a:off x="311700" y="4429075"/>
            <a:ext cx="8520600" cy="3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 u="sng">
                <a:solidFill>
                  <a:schemeClr val="hlink"/>
                </a:solidFill>
                <a:hlinkClick r:id="rId3"/>
              </a:rPr>
              <a:t>https://www.zuora.com/press-release/new-report-reveals-subscription-economy-tools-market-reaching-100-billion-through-2020/</a:t>
            </a:r>
            <a:endParaRPr sz="600"/>
          </a:p>
          <a:p>
            <a:pPr indent="0" lvl="0" marL="0" rtl="0" algn="ctr">
              <a:spcBef>
                <a:spcPts val="0"/>
              </a:spcBef>
              <a:spcAft>
                <a:spcPts val="0"/>
              </a:spcAft>
              <a:buNone/>
            </a:pPr>
            <a:r>
              <a:rPr lang="en" sz="600" u="sng">
                <a:solidFill>
                  <a:schemeClr val="hlink"/>
                </a:solidFill>
                <a:hlinkClick r:id="rId4"/>
              </a:rPr>
              <a:t>https://www.navigantresearch.com/newsroom/the-global-market-for-utility-customer-information-and-relationship-management-systems-is-expected-to-total-61-1-billion-over-the-next-decade</a:t>
            </a:r>
            <a:endParaRPr sz="600"/>
          </a:p>
          <a:p>
            <a:pPr indent="0" lvl="0" marL="0" rtl="0" algn="ctr">
              <a:spcBef>
                <a:spcPts val="0"/>
              </a:spcBef>
              <a:spcAft>
                <a:spcPts val="0"/>
              </a:spcAft>
              <a:buNone/>
            </a:pPr>
            <a:r>
              <a:rPr lang="en" sz="600" u="sng">
                <a:solidFill>
                  <a:schemeClr val="hlink"/>
                </a:solidFill>
                <a:hlinkClick r:id="rId5"/>
              </a:rPr>
              <a:t>http://www.marchmenthill.com/qsi-online/2012-11-01/smarter-systems-procurement-understanding-cis-billing-systems-market-gives-water-businesses-investment-head-start/</a:t>
            </a:r>
            <a:endParaRPr sz="600"/>
          </a:p>
          <a:p>
            <a:pPr indent="0" lvl="0" marL="0" rtl="0" algn="ctr">
              <a:spcBef>
                <a:spcPts val="0"/>
              </a:spcBef>
              <a:spcAft>
                <a:spcPts val="0"/>
              </a:spcAft>
              <a:buNone/>
            </a:pPr>
            <a:r>
              <a:t/>
            </a:r>
            <a:endParaRPr sz="600"/>
          </a:p>
        </p:txBody>
      </p:sp>
      <p:sp>
        <p:nvSpPr>
          <p:cNvPr id="420" name="Google Shape;420;p45"/>
          <p:cNvSpPr txBox="1"/>
          <p:nvPr>
            <p:ph idx="1" type="body"/>
          </p:nvPr>
        </p:nvSpPr>
        <p:spPr>
          <a:xfrm>
            <a:off x="423275" y="3051875"/>
            <a:ext cx="1959300" cy="1078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600">
                <a:solidFill>
                  <a:srgbClr val="018081"/>
                </a:solidFill>
              </a:rPr>
              <a:t>$61B</a:t>
            </a:r>
            <a:endParaRPr sz="3600">
              <a:solidFill>
                <a:srgbClr val="018081"/>
              </a:solidFill>
            </a:endParaRPr>
          </a:p>
          <a:p>
            <a:pPr indent="0" lvl="0" marL="0" rtl="0" algn="ctr">
              <a:spcBef>
                <a:spcPts val="0"/>
              </a:spcBef>
              <a:spcAft>
                <a:spcPts val="1600"/>
              </a:spcAft>
              <a:buNone/>
            </a:pPr>
            <a:r>
              <a:rPr lang="en" sz="1200">
                <a:solidFill>
                  <a:srgbClr val="018081"/>
                </a:solidFill>
              </a:rPr>
              <a:t>(Utility CIS market </a:t>
            </a:r>
            <a:br>
              <a:rPr lang="en" sz="1200">
                <a:solidFill>
                  <a:srgbClr val="018081"/>
                </a:solidFill>
              </a:rPr>
            </a:br>
            <a:r>
              <a:rPr lang="en" sz="1200">
                <a:solidFill>
                  <a:srgbClr val="018081"/>
                </a:solidFill>
              </a:rPr>
              <a:t>by 2027)</a:t>
            </a:r>
            <a:br>
              <a:rPr lang="en" sz="3600">
                <a:solidFill>
                  <a:srgbClr val="018081"/>
                </a:solidFill>
              </a:rPr>
            </a:br>
            <a:endParaRPr sz="1100">
              <a:solidFill>
                <a:srgbClr val="018081"/>
              </a:solidFill>
            </a:endParaRPr>
          </a:p>
        </p:txBody>
      </p:sp>
      <p:pic>
        <p:nvPicPr>
          <p:cNvPr id="421" name="Google Shape;421;p45"/>
          <p:cNvPicPr preferRelativeResize="0"/>
          <p:nvPr/>
        </p:nvPicPr>
        <p:blipFill>
          <a:blip r:embed="rId6">
            <a:alphaModFix/>
          </a:blip>
          <a:stretch>
            <a:fillRect/>
          </a:stretch>
        </p:blipFill>
        <p:spPr>
          <a:xfrm>
            <a:off x="2823800" y="1476350"/>
            <a:ext cx="6008499" cy="29524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Trends</a:t>
            </a:r>
            <a:endParaRPr/>
          </a:p>
        </p:txBody>
      </p:sp>
      <p:sp>
        <p:nvSpPr>
          <p:cNvPr id="427" name="Google Shape;427;p46"/>
          <p:cNvSpPr txBox="1"/>
          <p:nvPr>
            <p:ph idx="1" type="body"/>
          </p:nvPr>
        </p:nvSpPr>
        <p:spPr>
          <a:xfrm>
            <a:off x="311700" y="4581475"/>
            <a:ext cx="8520600" cy="325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 u="sng">
                <a:solidFill>
                  <a:schemeClr val="hlink"/>
                </a:solidFill>
                <a:hlinkClick r:id="rId3"/>
              </a:rPr>
              <a:t>https://www.opexengine.com/zuora-powering-the-subscription-revenue-economy-with-43-ipo-based-on-operating-metrics/</a:t>
            </a:r>
            <a:br>
              <a:rPr lang="en" sz="600"/>
            </a:br>
            <a:r>
              <a:rPr lang="en" sz="600" u="sng">
                <a:solidFill>
                  <a:schemeClr val="hlink"/>
                </a:solidFill>
                <a:hlinkClick r:id="rId4"/>
              </a:rPr>
              <a:t>https://www.greentechmedia.com/articles/read/seven-charts-that-show-utility-priorities-for-2015-and-beyond</a:t>
            </a:r>
            <a:endParaRPr sz="600"/>
          </a:p>
        </p:txBody>
      </p:sp>
      <p:pic>
        <p:nvPicPr>
          <p:cNvPr id="428" name="Google Shape;428;p46"/>
          <p:cNvPicPr preferRelativeResize="0"/>
          <p:nvPr/>
        </p:nvPicPr>
        <p:blipFill>
          <a:blip r:embed="rId5">
            <a:alphaModFix/>
          </a:blip>
          <a:stretch>
            <a:fillRect/>
          </a:stretch>
        </p:blipFill>
        <p:spPr>
          <a:xfrm>
            <a:off x="3770052" y="1303073"/>
            <a:ext cx="4829051" cy="2959901"/>
          </a:xfrm>
          <a:prstGeom prst="rect">
            <a:avLst/>
          </a:prstGeom>
          <a:noFill/>
          <a:ln cap="flat" cmpd="sng" w="9525">
            <a:solidFill>
              <a:srgbClr val="00558B"/>
            </a:solidFill>
            <a:prstDash val="solid"/>
            <a:round/>
            <a:headEnd len="sm" w="sm" type="none"/>
            <a:tailEnd len="sm" w="sm" type="none"/>
          </a:ln>
        </p:spPr>
      </p:pic>
      <p:pic>
        <p:nvPicPr>
          <p:cNvPr id="429" name="Google Shape;429;p46"/>
          <p:cNvPicPr preferRelativeResize="0"/>
          <p:nvPr/>
        </p:nvPicPr>
        <p:blipFill rotWithShape="1">
          <a:blip r:embed="rId6">
            <a:alphaModFix/>
          </a:blip>
          <a:srcRect b="0" l="0" r="47807" t="0"/>
          <a:stretch/>
        </p:blipFill>
        <p:spPr>
          <a:xfrm>
            <a:off x="575375" y="1303075"/>
            <a:ext cx="3058099" cy="2959900"/>
          </a:xfrm>
          <a:prstGeom prst="rect">
            <a:avLst/>
          </a:prstGeom>
          <a:noFill/>
          <a:ln cap="flat" cmpd="sng" w="9525">
            <a:solidFill>
              <a:srgbClr val="00558B"/>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Trends</a:t>
            </a:r>
            <a:endParaRPr/>
          </a:p>
        </p:txBody>
      </p:sp>
      <p:sp>
        <p:nvSpPr>
          <p:cNvPr id="435" name="Google Shape;435;p47"/>
          <p:cNvSpPr txBox="1"/>
          <p:nvPr>
            <p:ph idx="1" type="body"/>
          </p:nvPr>
        </p:nvSpPr>
        <p:spPr>
          <a:xfrm>
            <a:off x="311700" y="4581475"/>
            <a:ext cx="8520600" cy="325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 u="sng">
                <a:solidFill>
                  <a:schemeClr val="hlink"/>
                </a:solidFill>
                <a:hlinkClick r:id="rId3"/>
              </a:rPr>
              <a:t>https://www.opexengine.com/zuora-powering-the-subscription-revenue-economy-with-43-ipo-based-on-operating-metrics/</a:t>
            </a:r>
            <a:br>
              <a:rPr lang="en" sz="600"/>
            </a:br>
            <a:r>
              <a:rPr lang="en" sz="600" u="sng">
                <a:solidFill>
                  <a:schemeClr val="hlink"/>
                </a:solidFill>
                <a:hlinkClick r:id="rId4"/>
              </a:rPr>
              <a:t>https://www.greentechmedia.com/articles/read/seven-charts-that-show-utility-priorities-for-2015-and-beyond</a:t>
            </a:r>
            <a:endParaRPr sz="600"/>
          </a:p>
        </p:txBody>
      </p:sp>
      <p:pic>
        <p:nvPicPr>
          <p:cNvPr id="436" name="Google Shape;436;p47"/>
          <p:cNvPicPr preferRelativeResize="0"/>
          <p:nvPr/>
        </p:nvPicPr>
        <p:blipFill>
          <a:blip r:embed="rId5">
            <a:alphaModFix/>
          </a:blip>
          <a:stretch>
            <a:fillRect/>
          </a:stretch>
        </p:blipFill>
        <p:spPr>
          <a:xfrm>
            <a:off x="2117213" y="1170125"/>
            <a:ext cx="4909587" cy="3258950"/>
          </a:xfrm>
          <a:prstGeom prst="rect">
            <a:avLst/>
          </a:prstGeom>
          <a:noFill/>
          <a:ln>
            <a:noFill/>
          </a:ln>
        </p:spPr>
      </p:pic>
      <p:sp>
        <p:nvSpPr>
          <p:cNvPr id="437" name="Google Shape;437;p47"/>
          <p:cNvSpPr/>
          <p:nvPr/>
        </p:nvSpPr>
        <p:spPr>
          <a:xfrm>
            <a:off x="1618650" y="1989118"/>
            <a:ext cx="5854200" cy="325800"/>
          </a:xfrm>
          <a:prstGeom prst="roundRect">
            <a:avLst>
              <a:gd fmla="val 16667" name="adj"/>
            </a:avLst>
          </a:prstGeom>
          <a:noFill/>
          <a:ln cap="flat" cmpd="sng" w="28575">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Competitive Landscape</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a:t>
            </a:r>
            <a:endParaRPr/>
          </a:p>
        </p:txBody>
      </p:sp>
      <p:cxnSp>
        <p:nvCxnSpPr>
          <p:cNvPr id="448" name="Google Shape;448;p49"/>
          <p:cNvCxnSpPr/>
          <p:nvPr/>
        </p:nvCxnSpPr>
        <p:spPr>
          <a:xfrm>
            <a:off x="823025" y="2955325"/>
            <a:ext cx="7470000" cy="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49"/>
          <p:cNvCxnSpPr/>
          <p:nvPr/>
        </p:nvCxnSpPr>
        <p:spPr>
          <a:xfrm rot="10800000">
            <a:off x="4572000" y="1246325"/>
            <a:ext cx="0" cy="3394500"/>
          </a:xfrm>
          <a:prstGeom prst="straightConnector1">
            <a:avLst/>
          </a:prstGeom>
          <a:noFill/>
          <a:ln cap="flat" cmpd="sng" w="9525">
            <a:solidFill>
              <a:schemeClr val="dk2"/>
            </a:solidFill>
            <a:prstDash val="solid"/>
            <a:round/>
            <a:headEnd len="med" w="med" type="none"/>
            <a:tailEnd len="med" w="med" type="none"/>
          </a:ln>
        </p:spPr>
      </p:cxnSp>
      <p:sp>
        <p:nvSpPr>
          <p:cNvPr id="450" name="Google Shape;450;p49"/>
          <p:cNvSpPr txBox="1"/>
          <p:nvPr/>
        </p:nvSpPr>
        <p:spPr>
          <a:xfrm>
            <a:off x="604375" y="2619925"/>
            <a:ext cx="21951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Customer Information System</a:t>
            </a:r>
            <a:endParaRPr sz="1000">
              <a:latin typeface="Montserrat"/>
              <a:ea typeface="Montserrat"/>
              <a:cs typeface="Montserrat"/>
              <a:sym typeface="Montserrat"/>
            </a:endParaRPr>
          </a:p>
        </p:txBody>
      </p:sp>
      <p:sp>
        <p:nvSpPr>
          <p:cNvPr id="451" name="Google Shape;451;p49"/>
          <p:cNvSpPr txBox="1"/>
          <p:nvPr/>
        </p:nvSpPr>
        <p:spPr>
          <a:xfrm>
            <a:off x="7566300" y="2619925"/>
            <a:ext cx="1266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Billing</a:t>
            </a:r>
            <a:endParaRPr sz="1000">
              <a:latin typeface="Montserrat"/>
              <a:ea typeface="Montserrat"/>
              <a:cs typeface="Montserrat"/>
              <a:sym typeface="Montserrat"/>
            </a:endParaRPr>
          </a:p>
        </p:txBody>
      </p:sp>
      <p:sp>
        <p:nvSpPr>
          <p:cNvPr id="452" name="Google Shape;452;p49"/>
          <p:cNvSpPr txBox="1"/>
          <p:nvPr/>
        </p:nvSpPr>
        <p:spPr>
          <a:xfrm>
            <a:off x="3925025" y="954200"/>
            <a:ext cx="12660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Generic</a:t>
            </a:r>
            <a:endParaRPr sz="1000">
              <a:latin typeface="Montserrat"/>
              <a:ea typeface="Montserrat"/>
              <a:cs typeface="Montserrat"/>
              <a:sym typeface="Montserrat"/>
            </a:endParaRPr>
          </a:p>
        </p:txBody>
      </p:sp>
      <p:sp>
        <p:nvSpPr>
          <p:cNvPr id="453" name="Google Shape;453;p49"/>
          <p:cNvSpPr txBox="1"/>
          <p:nvPr/>
        </p:nvSpPr>
        <p:spPr>
          <a:xfrm>
            <a:off x="3939000" y="4604200"/>
            <a:ext cx="12660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Sector-Specific</a:t>
            </a:r>
            <a:endParaRPr sz="1000">
              <a:latin typeface="Montserrat"/>
              <a:ea typeface="Montserrat"/>
              <a:cs typeface="Montserrat"/>
              <a:sym typeface="Montserrat"/>
            </a:endParaRPr>
          </a:p>
        </p:txBody>
      </p:sp>
      <p:grpSp>
        <p:nvGrpSpPr>
          <p:cNvPr id="454" name="Google Shape;454;p49"/>
          <p:cNvGrpSpPr/>
          <p:nvPr/>
        </p:nvGrpSpPr>
        <p:grpSpPr>
          <a:xfrm>
            <a:off x="3938700" y="2700325"/>
            <a:ext cx="1266600" cy="510000"/>
            <a:chOff x="3791500" y="4387500"/>
            <a:chExt cx="1266600" cy="510000"/>
          </a:xfrm>
        </p:grpSpPr>
        <p:sp>
          <p:nvSpPr>
            <p:cNvPr id="455" name="Google Shape;455;p49"/>
            <p:cNvSpPr/>
            <p:nvPr/>
          </p:nvSpPr>
          <p:spPr>
            <a:xfrm>
              <a:off x="3791500" y="4387500"/>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456" name="Google Shape;456;p49"/>
            <p:cNvPicPr preferRelativeResize="0"/>
            <p:nvPr/>
          </p:nvPicPr>
          <p:blipFill>
            <a:blip r:embed="rId3">
              <a:alphaModFix/>
            </a:blip>
            <a:stretch>
              <a:fillRect/>
            </a:stretch>
          </p:blipFill>
          <p:spPr>
            <a:xfrm>
              <a:off x="3936856" y="4529253"/>
              <a:ext cx="929950" cy="233740"/>
            </a:xfrm>
            <a:prstGeom prst="rect">
              <a:avLst/>
            </a:prstGeom>
            <a:noFill/>
            <a:ln>
              <a:noFill/>
            </a:ln>
          </p:spPr>
        </p:pic>
      </p:grpSp>
      <p:pic>
        <p:nvPicPr>
          <p:cNvPr id="457" name="Google Shape;457;p49"/>
          <p:cNvPicPr preferRelativeResize="0"/>
          <p:nvPr/>
        </p:nvPicPr>
        <p:blipFill>
          <a:blip r:embed="rId4">
            <a:alphaModFix/>
          </a:blip>
          <a:stretch>
            <a:fillRect/>
          </a:stretch>
        </p:blipFill>
        <p:spPr>
          <a:xfrm>
            <a:off x="1675825" y="1357800"/>
            <a:ext cx="1404750" cy="199475"/>
          </a:xfrm>
          <a:prstGeom prst="rect">
            <a:avLst/>
          </a:prstGeom>
          <a:noFill/>
          <a:ln>
            <a:noFill/>
          </a:ln>
        </p:spPr>
      </p:pic>
      <p:pic>
        <p:nvPicPr>
          <p:cNvPr id="458" name="Google Shape;458;p49"/>
          <p:cNvPicPr preferRelativeResize="0"/>
          <p:nvPr/>
        </p:nvPicPr>
        <p:blipFill>
          <a:blip r:embed="rId5">
            <a:alphaModFix/>
          </a:blip>
          <a:stretch>
            <a:fillRect/>
          </a:stretch>
        </p:blipFill>
        <p:spPr>
          <a:xfrm>
            <a:off x="4124763" y="1946238"/>
            <a:ext cx="894465" cy="309225"/>
          </a:xfrm>
          <a:prstGeom prst="rect">
            <a:avLst/>
          </a:prstGeom>
          <a:noFill/>
          <a:ln>
            <a:noFill/>
          </a:ln>
        </p:spPr>
      </p:pic>
      <p:pic>
        <p:nvPicPr>
          <p:cNvPr id="459" name="Google Shape;459;p49"/>
          <p:cNvPicPr preferRelativeResize="0"/>
          <p:nvPr/>
        </p:nvPicPr>
        <p:blipFill>
          <a:blip r:embed="rId6">
            <a:alphaModFix/>
          </a:blip>
          <a:stretch>
            <a:fillRect/>
          </a:stretch>
        </p:blipFill>
        <p:spPr>
          <a:xfrm>
            <a:off x="6845200" y="1246400"/>
            <a:ext cx="1197750" cy="292200"/>
          </a:xfrm>
          <a:prstGeom prst="rect">
            <a:avLst/>
          </a:prstGeom>
          <a:noFill/>
          <a:ln>
            <a:noFill/>
          </a:ln>
        </p:spPr>
      </p:pic>
      <p:pic>
        <p:nvPicPr>
          <p:cNvPr id="460" name="Google Shape;460;p49"/>
          <p:cNvPicPr preferRelativeResize="0"/>
          <p:nvPr/>
        </p:nvPicPr>
        <p:blipFill>
          <a:blip r:embed="rId7">
            <a:alphaModFix/>
          </a:blip>
          <a:stretch>
            <a:fillRect/>
          </a:stretch>
        </p:blipFill>
        <p:spPr>
          <a:xfrm>
            <a:off x="2109425" y="3330713"/>
            <a:ext cx="1081208" cy="309225"/>
          </a:xfrm>
          <a:prstGeom prst="rect">
            <a:avLst/>
          </a:prstGeom>
          <a:noFill/>
          <a:ln>
            <a:noFill/>
          </a:ln>
        </p:spPr>
      </p:pic>
      <p:pic>
        <p:nvPicPr>
          <p:cNvPr id="461" name="Google Shape;461;p49"/>
          <p:cNvPicPr preferRelativeResize="0"/>
          <p:nvPr/>
        </p:nvPicPr>
        <p:blipFill>
          <a:blip r:embed="rId8">
            <a:alphaModFix/>
          </a:blip>
          <a:stretch>
            <a:fillRect/>
          </a:stretch>
        </p:blipFill>
        <p:spPr>
          <a:xfrm>
            <a:off x="1361225" y="3939125"/>
            <a:ext cx="1438256" cy="309225"/>
          </a:xfrm>
          <a:prstGeom prst="rect">
            <a:avLst/>
          </a:prstGeom>
          <a:noFill/>
          <a:ln>
            <a:noFill/>
          </a:ln>
        </p:spPr>
      </p:pic>
      <p:pic>
        <p:nvPicPr>
          <p:cNvPr id="462" name="Google Shape;462;p49"/>
          <p:cNvPicPr preferRelativeResize="0"/>
          <p:nvPr/>
        </p:nvPicPr>
        <p:blipFill>
          <a:blip r:embed="rId9">
            <a:alphaModFix/>
          </a:blip>
          <a:stretch>
            <a:fillRect/>
          </a:stretch>
        </p:blipFill>
        <p:spPr>
          <a:xfrm>
            <a:off x="7299825" y="1729513"/>
            <a:ext cx="937325" cy="514025"/>
          </a:xfrm>
          <a:prstGeom prst="rect">
            <a:avLst/>
          </a:prstGeom>
          <a:noFill/>
          <a:ln>
            <a:noFill/>
          </a:ln>
        </p:spPr>
      </p:pic>
      <p:pic>
        <p:nvPicPr>
          <p:cNvPr id="463" name="Google Shape;463;p49"/>
          <p:cNvPicPr preferRelativeResize="0"/>
          <p:nvPr/>
        </p:nvPicPr>
        <p:blipFill>
          <a:blip r:embed="rId10">
            <a:alphaModFix/>
          </a:blip>
          <a:stretch>
            <a:fillRect/>
          </a:stretch>
        </p:blipFill>
        <p:spPr>
          <a:xfrm>
            <a:off x="6920450" y="3490852"/>
            <a:ext cx="937325" cy="365736"/>
          </a:xfrm>
          <a:prstGeom prst="rect">
            <a:avLst/>
          </a:prstGeom>
          <a:noFill/>
          <a:ln>
            <a:noFill/>
          </a:ln>
        </p:spPr>
      </p:pic>
      <p:pic>
        <p:nvPicPr>
          <p:cNvPr id="464" name="Google Shape;464;p49"/>
          <p:cNvPicPr preferRelativeResize="0"/>
          <p:nvPr/>
        </p:nvPicPr>
        <p:blipFill>
          <a:blip r:embed="rId11">
            <a:alphaModFix/>
          </a:blip>
          <a:stretch>
            <a:fillRect/>
          </a:stretch>
        </p:blipFill>
        <p:spPr>
          <a:xfrm>
            <a:off x="1745200" y="1777312"/>
            <a:ext cx="1265997" cy="418418"/>
          </a:xfrm>
          <a:prstGeom prst="rect">
            <a:avLst/>
          </a:prstGeom>
          <a:noFill/>
          <a:ln>
            <a:noFill/>
          </a:ln>
        </p:spPr>
      </p:pic>
      <p:pic>
        <p:nvPicPr>
          <p:cNvPr id="465" name="Google Shape;465;p49"/>
          <p:cNvPicPr preferRelativeResize="0"/>
          <p:nvPr/>
        </p:nvPicPr>
        <p:blipFill>
          <a:blip r:embed="rId12">
            <a:alphaModFix/>
          </a:blip>
          <a:stretch>
            <a:fillRect/>
          </a:stretch>
        </p:blipFill>
        <p:spPr>
          <a:xfrm>
            <a:off x="4968100" y="1366940"/>
            <a:ext cx="1372001" cy="411600"/>
          </a:xfrm>
          <a:prstGeom prst="rect">
            <a:avLst/>
          </a:prstGeom>
          <a:noFill/>
          <a:ln>
            <a:noFill/>
          </a:ln>
        </p:spPr>
      </p:pic>
      <p:pic>
        <p:nvPicPr>
          <p:cNvPr id="466" name="Google Shape;466;p49"/>
          <p:cNvPicPr preferRelativeResize="0"/>
          <p:nvPr/>
        </p:nvPicPr>
        <p:blipFill>
          <a:blip r:embed="rId13">
            <a:alphaModFix/>
          </a:blip>
          <a:stretch>
            <a:fillRect/>
          </a:stretch>
        </p:blipFill>
        <p:spPr>
          <a:xfrm>
            <a:off x="3418470" y="1357812"/>
            <a:ext cx="589907" cy="292200"/>
          </a:xfrm>
          <a:prstGeom prst="rect">
            <a:avLst/>
          </a:prstGeom>
          <a:noFill/>
          <a:ln>
            <a:noFill/>
          </a:ln>
        </p:spPr>
      </p:pic>
      <p:pic>
        <p:nvPicPr>
          <p:cNvPr id="467" name="Google Shape;467;p49"/>
          <p:cNvPicPr preferRelativeResize="0"/>
          <p:nvPr/>
        </p:nvPicPr>
        <p:blipFill>
          <a:blip r:embed="rId14">
            <a:alphaModFix/>
          </a:blip>
          <a:stretch>
            <a:fillRect/>
          </a:stretch>
        </p:blipFill>
        <p:spPr>
          <a:xfrm>
            <a:off x="3857125" y="3490850"/>
            <a:ext cx="1372000" cy="223696"/>
          </a:xfrm>
          <a:prstGeom prst="rect">
            <a:avLst/>
          </a:prstGeom>
          <a:noFill/>
          <a:ln>
            <a:noFill/>
          </a:ln>
        </p:spPr>
      </p:pic>
      <p:pic>
        <p:nvPicPr>
          <p:cNvPr id="468" name="Google Shape;468;p49"/>
          <p:cNvPicPr preferRelativeResize="0"/>
          <p:nvPr/>
        </p:nvPicPr>
        <p:blipFill>
          <a:blip r:embed="rId15">
            <a:alphaModFix/>
          </a:blip>
          <a:stretch>
            <a:fillRect/>
          </a:stretch>
        </p:blipFill>
        <p:spPr>
          <a:xfrm>
            <a:off x="4092052" y="4250075"/>
            <a:ext cx="959893" cy="309225"/>
          </a:xfrm>
          <a:prstGeom prst="rect">
            <a:avLst/>
          </a:prstGeom>
          <a:noFill/>
          <a:ln>
            <a:noFill/>
          </a:ln>
        </p:spPr>
      </p:pic>
      <p:pic>
        <p:nvPicPr>
          <p:cNvPr id="469" name="Google Shape;469;p49"/>
          <p:cNvPicPr preferRelativeResize="0"/>
          <p:nvPr/>
        </p:nvPicPr>
        <p:blipFill>
          <a:blip r:embed="rId16">
            <a:alphaModFix/>
          </a:blip>
          <a:stretch>
            <a:fillRect/>
          </a:stretch>
        </p:blipFill>
        <p:spPr>
          <a:xfrm>
            <a:off x="5743850" y="3965225"/>
            <a:ext cx="1438250" cy="313540"/>
          </a:xfrm>
          <a:prstGeom prst="rect">
            <a:avLst/>
          </a:prstGeom>
          <a:noFill/>
          <a:ln>
            <a:noFill/>
          </a:ln>
        </p:spPr>
      </p:pic>
      <p:pic>
        <p:nvPicPr>
          <p:cNvPr id="470" name="Google Shape;470;p49"/>
          <p:cNvPicPr preferRelativeResize="0"/>
          <p:nvPr/>
        </p:nvPicPr>
        <p:blipFill>
          <a:blip r:embed="rId17">
            <a:alphaModFix/>
          </a:blip>
          <a:stretch>
            <a:fillRect/>
          </a:stretch>
        </p:blipFill>
        <p:spPr>
          <a:xfrm>
            <a:off x="5808235" y="3302444"/>
            <a:ext cx="873416" cy="365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Incumbents (Traditional)</a:t>
            </a:r>
            <a:endParaRPr/>
          </a:p>
        </p:txBody>
      </p:sp>
      <p:sp>
        <p:nvSpPr>
          <p:cNvPr id="476" name="Google Shape;476;p50"/>
          <p:cNvSpPr txBox="1"/>
          <p:nvPr>
            <p:ph idx="1" type="body"/>
          </p:nvPr>
        </p:nvSpPr>
        <p:spPr>
          <a:xfrm>
            <a:off x="311700" y="1152475"/>
            <a:ext cx="4029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Utility Billing</a:t>
            </a:r>
            <a:endParaRPr/>
          </a:p>
          <a:p>
            <a:pPr indent="-317500" lvl="1" marL="914400" rtl="0" algn="l">
              <a:spcBef>
                <a:spcPts val="0"/>
              </a:spcBef>
              <a:spcAft>
                <a:spcPts val="0"/>
              </a:spcAft>
              <a:buSzPts val="1400"/>
              <a:buChar char="○"/>
            </a:pPr>
            <a:r>
              <a:rPr lang="en" u="sng">
                <a:solidFill>
                  <a:schemeClr val="hlink"/>
                </a:solidFill>
                <a:hlinkClick r:id="rId3"/>
              </a:rPr>
              <a:t>Gentrack</a:t>
            </a:r>
            <a:endParaRPr/>
          </a:p>
          <a:p>
            <a:pPr indent="-317500" lvl="1" marL="914400" rtl="0" algn="l">
              <a:spcBef>
                <a:spcPts val="0"/>
              </a:spcBef>
              <a:spcAft>
                <a:spcPts val="0"/>
              </a:spcAft>
              <a:buSzPts val="1400"/>
              <a:buChar char="○"/>
            </a:pPr>
            <a:r>
              <a:rPr lang="en"/>
              <a:t>Grange</a:t>
            </a:r>
            <a:endParaRPr/>
          </a:p>
          <a:p>
            <a:pPr indent="-317500" lvl="1" marL="914400" rtl="0" algn="l">
              <a:spcBef>
                <a:spcPts val="0"/>
              </a:spcBef>
              <a:spcAft>
                <a:spcPts val="0"/>
              </a:spcAft>
              <a:buSzPts val="1400"/>
              <a:buChar char="○"/>
            </a:pPr>
            <a:r>
              <a:rPr lang="en" u="sng">
                <a:solidFill>
                  <a:schemeClr val="hlink"/>
                </a:solidFill>
                <a:hlinkClick r:id="rId4"/>
              </a:rPr>
              <a:t>Harris</a:t>
            </a:r>
            <a:endParaRPr/>
          </a:p>
          <a:p>
            <a:pPr indent="-317500" lvl="2" marL="1371600" rtl="0" algn="l">
              <a:spcBef>
                <a:spcPts val="0"/>
              </a:spcBef>
              <a:spcAft>
                <a:spcPts val="0"/>
              </a:spcAft>
              <a:buSzPts val="1400"/>
              <a:buChar char="■"/>
            </a:pPr>
            <a:r>
              <a:rPr lang="en" u="sng">
                <a:solidFill>
                  <a:schemeClr val="accent5"/>
                </a:solidFill>
                <a:hlinkClick r:id="rId5"/>
              </a:rPr>
              <a:t>Cayenta</a:t>
            </a:r>
            <a:endParaRPr/>
          </a:p>
          <a:p>
            <a:pPr indent="-317500" lvl="2" marL="1371600" rtl="0" algn="l">
              <a:spcBef>
                <a:spcPts val="0"/>
              </a:spcBef>
              <a:spcAft>
                <a:spcPts val="0"/>
              </a:spcAft>
              <a:buSzPts val="1400"/>
              <a:buChar char="■"/>
            </a:pPr>
            <a:r>
              <a:rPr lang="en" u="sng">
                <a:solidFill>
                  <a:schemeClr val="accent5"/>
                </a:solidFill>
                <a:hlinkClick r:id="rId6"/>
              </a:rPr>
              <a:t>Northstar</a:t>
            </a:r>
            <a:endParaRPr/>
          </a:p>
          <a:p>
            <a:pPr indent="-317500" lvl="1" marL="914400" rtl="0" algn="l">
              <a:spcBef>
                <a:spcPts val="0"/>
              </a:spcBef>
              <a:spcAft>
                <a:spcPts val="0"/>
              </a:spcAft>
              <a:buSzPts val="1400"/>
              <a:buChar char="○"/>
            </a:pPr>
            <a:r>
              <a:rPr lang="en" u="sng">
                <a:solidFill>
                  <a:schemeClr val="hlink"/>
                </a:solidFill>
                <a:hlinkClick r:id="rId7"/>
              </a:rPr>
              <a:t>Comverse</a:t>
            </a:r>
            <a:endParaRPr/>
          </a:p>
          <a:p>
            <a:pPr indent="-317500" lvl="1" marL="914400" rtl="0" algn="l">
              <a:spcBef>
                <a:spcPts val="0"/>
              </a:spcBef>
              <a:spcAft>
                <a:spcPts val="0"/>
              </a:spcAft>
              <a:buSzPts val="1400"/>
              <a:buChar char="○"/>
            </a:pPr>
            <a:r>
              <a:rPr lang="en" u="sng">
                <a:solidFill>
                  <a:schemeClr val="accent5"/>
                </a:solidFill>
                <a:hlinkClick r:id="rId8"/>
              </a:rPr>
              <a:t>Hansen Technologies</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9"/>
              </a:rPr>
              <a:t>eFluid SAS</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0"/>
              </a:rPr>
              <a:t>Fluentgrid Limited</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1"/>
              </a:rPr>
              <a:t>Itineris</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2"/>
              </a:rPr>
              <a:t>Open International Systems</a:t>
            </a:r>
            <a:endParaRPr/>
          </a:p>
          <a:p>
            <a:pPr indent="-317500" lvl="1" marL="914400" rtl="0" algn="l">
              <a:spcBef>
                <a:spcPts val="0"/>
              </a:spcBef>
              <a:spcAft>
                <a:spcPts val="0"/>
              </a:spcAft>
              <a:buSzPts val="1400"/>
              <a:buChar char="○"/>
            </a:pPr>
            <a:r>
              <a:rPr lang="en" u="sng">
                <a:solidFill>
                  <a:schemeClr val="accent5"/>
                </a:solidFill>
                <a:hlinkClick r:id="rId13"/>
              </a:rPr>
              <a:t>Waterworks LMS</a:t>
            </a:r>
            <a:endParaRPr/>
          </a:p>
        </p:txBody>
      </p:sp>
      <p:sp>
        <p:nvSpPr>
          <p:cNvPr id="477" name="Google Shape;477;p50"/>
          <p:cNvSpPr txBox="1"/>
          <p:nvPr>
            <p:ph idx="1" type="body"/>
          </p:nvPr>
        </p:nvSpPr>
        <p:spPr>
          <a:xfrm>
            <a:off x="4103400" y="1152475"/>
            <a:ext cx="34869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Generic Billing</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4"/>
              </a:rPr>
              <a:t>Oracle</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5"/>
              </a:rPr>
              <a:t>SAP</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6"/>
              </a:rPr>
              <a:t>Zuora</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7"/>
              </a:rPr>
              <a:t>NetSuite</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8"/>
              </a:rPr>
              <a:t>Dynamics</a:t>
            </a:r>
            <a:br>
              <a:rPr lang="en"/>
            </a:br>
            <a:endParaRPr/>
          </a:p>
          <a:p>
            <a:pPr indent="-342900" lvl="0" marL="457200" rtl="0" algn="l">
              <a:spcBef>
                <a:spcPts val="0"/>
              </a:spcBef>
              <a:spcAft>
                <a:spcPts val="0"/>
              </a:spcAft>
              <a:buSzPts val="1800"/>
              <a:buChar char="●"/>
            </a:pPr>
            <a:r>
              <a:rPr lang="en"/>
              <a:t>OSS/BSS Billing</a:t>
            </a:r>
            <a:endParaRPr/>
          </a:p>
          <a:p>
            <a:pPr indent="-317500" lvl="1" marL="914400" rtl="0" algn="l">
              <a:spcBef>
                <a:spcPts val="0"/>
              </a:spcBef>
              <a:spcAft>
                <a:spcPts val="0"/>
              </a:spcAft>
              <a:buSzPts val="1400"/>
              <a:buChar char="○"/>
            </a:pPr>
            <a:r>
              <a:rPr lang="en" u="sng">
                <a:solidFill>
                  <a:schemeClr val="hlink"/>
                </a:solidFill>
                <a:hlinkClick r:id="rId19"/>
              </a:rPr>
              <a:t>Amdocs</a:t>
            </a:r>
            <a:endParaRPr/>
          </a:p>
          <a:p>
            <a:pPr indent="-317500" lvl="1" marL="914400" rtl="0" algn="l">
              <a:spcBef>
                <a:spcPts val="0"/>
              </a:spcBef>
              <a:spcAft>
                <a:spcPts val="0"/>
              </a:spcAft>
              <a:buSzPts val="1400"/>
              <a:buChar char="○"/>
            </a:pPr>
            <a:r>
              <a:rPr lang="en" u="sng">
                <a:solidFill>
                  <a:schemeClr val="accent5"/>
                </a:solidFill>
                <a:hlinkClick r:id="rId20"/>
              </a:rPr>
              <a:t>Logisense</a:t>
            </a:r>
            <a:endParaRPr/>
          </a:p>
          <a:p>
            <a:pPr indent="-317500" lvl="1" marL="914400" rtl="0" algn="l">
              <a:spcBef>
                <a:spcPts val="0"/>
              </a:spcBef>
              <a:spcAft>
                <a:spcPts val="0"/>
              </a:spcAft>
              <a:buSzPts val="1400"/>
              <a:buChar char="○"/>
            </a:pPr>
            <a:r>
              <a:rPr lang="en" u="sng">
                <a:solidFill>
                  <a:schemeClr val="hlink"/>
                </a:solidFill>
                <a:hlinkClick r:id="rId21"/>
              </a:rPr>
              <a:t>OpenBilling System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Emergents</a:t>
            </a:r>
            <a:endParaRPr/>
          </a:p>
        </p:txBody>
      </p:sp>
      <p:sp>
        <p:nvSpPr>
          <p:cNvPr id="483" name="Google Shape;483;p51"/>
          <p:cNvSpPr txBox="1"/>
          <p:nvPr>
            <p:ph idx="1" type="body"/>
          </p:nvPr>
        </p:nvSpPr>
        <p:spPr>
          <a:xfrm>
            <a:off x="311700" y="1152475"/>
            <a:ext cx="3397200" cy="402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Utility Billing</a:t>
            </a:r>
            <a:endParaRPr/>
          </a:p>
          <a:p>
            <a:pPr indent="-317500" lvl="1" marL="914400" rtl="0" algn="l">
              <a:spcBef>
                <a:spcPts val="0"/>
              </a:spcBef>
              <a:spcAft>
                <a:spcPts val="0"/>
              </a:spcAft>
              <a:buSzPts val="1400"/>
              <a:buChar char="○"/>
            </a:pPr>
            <a:r>
              <a:rPr lang="en" u="sng">
                <a:solidFill>
                  <a:schemeClr val="hlink"/>
                </a:solidFill>
                <a:hlinkClick r:id="rId3"/>
              </a:rPr>
              <a:t>CUSI</a:t>
            </a:r>
            <a:endParaRPr/>
          </a:p>
          <a:p>
            <a:pPr indent="-317500" lvl="1" marL="914400" rtl="0" algn="l">
              <a:spcBef>
                <a:spcPts val="0"/>
              </a:spcBef>
              <a:spcAft>
                <a:spcPts val="0"/>
              </a:spcAft>
              <a:buSzPts val="1400"/>
              <a:buChar char="○"/>
            </a:pPr>
            <a:r>
              <a:rPr lang="en" u="sng">
                <a:solidFill>
                  <a:schemeClr val="hlink"/>
                </a:solidFill>
                <a:hlinkClick r:id="rId4"/>
              </a:rPr>
              <a:t>Utilibill</a:t>
            </a:r>
            <a:endParaRPr/>
          </a:p>
          <a:p>
            <a:pPr indent="-317500" lvl="1" marL="914400" rtl="0" algn="l">
              <a:spcBef>
                <a:spcPts val="0"/>
              </a:spcBef>
              <a:spcAft>
                <a:spcPts val="0"/>
              </a:spcAft>
              <a:buSzPts val="1400"/>
              <a:buChar char="○"/>
            </a:pPr>
            <a:r>
              <a:rPr lang="en" u="sng">
                <a:solidFill>
                  <a:schemeClr val="hlink"/>
                </a:solidFill>
                <a:hlinkClick r:id="rId5"/>
              </a:rPr>
              <a:t>Hydra Billing</a:t>
            </a:r>
            <a:endParaRPr/>
          </a:p>
          <a:p>
            <a:pPr indent="-317500" lvl="1" marL="914400" rtl="0" algn="l">
              <a:spcBef>
                <a:spcPts val="0"/>
              </a:spcBef>
              <a:spcAft>
                <a:spcPts val="0"/>
              </a:spcAft>
              <a:buSzPts val="1400"/>
              <a:buChar char="○"/>
            </a:pPr>
            <a:r>
              <a:rPr lang="en" u="sng">
                <a:solidFill>
                  <a:schemeClr val="hlink"/>
                </a:solidFill>
                <a:hlinkClick r:id="rId6"/>
              </a:rPr>
              <a:t>Fusebill</a:t>
            </a:r>
            <a:endParaRPr/>
          </a:p>
          <a:p>
            <a:pPr indent="-317500" lvl="1" marL="914400" rtl="0" algn="l">
              <a:spcBef>
                <a:spcPts val="0"/>
              </a:spcBef>
              <a:spcAft>
                <a:spcPts val="0"/>
              </a:spcAft>
              <a:buSzPts val="1400"/>
              <a:buChar char="○"/>
            </a:pPr>
            <a:r>
              <a:rPr lang="en" u="sng">
                <a:solidFill>
                  <a:schemeClr val="hlink"/>
                </a:solidFill>
                <a:hlinkClick r:id="rId7"/>
              </a:rPr>
              <a:t>Chargebee</a:t>
            </a:r>
            <a:br>
              <a:rPr lang="en"/>
            </a:br>
            <a:endParaRPr/>
          </a:p>
          <a:p>
            <a:pPr indent="-342900" lvl="0" marL="457200" rtl="0" algn="l">
              <a:spcBef>
                <a:spcPts val="0"/>
              </a:spcBef>
              <a:spcAft>
                <a:spcPts val="0"/>
              </a:spcAft>
              <a:buSzPts val="1800"/>
              <a:buChar char="●"/>
            </a:pPr>
            <a:r>
              <a:rPr lang="en"/>
              <a:t>OSS/BSS Billing</a:t>
            </a:r>
            <a:endParaRPr/>
          </a:p>
          <a:p>
            <a:pPr indent="-317500" lvl="1" marL="914400" rtl="0" algn="l">
              <a:spcBef>
                <a:spcPts val="0"/>
              </a:spcBef>
              <a:spcAft>
                <a:spcPts val="0"/>
              </a:spcAft>
              <a:buSzPts val="1400"/>
              <a:buChar char="○"/>
            </a:pPr>
            <a:r>
              <a:rPr lang="en" u="sng">
                <a:solidFill>
                  <a:schemeClr val="accent5"/>
                </a:solidFill>
                <a:hlinkClick r:id="rId8"/>
              </a:rPr>
              <a:t>Commsoft</a:t>
            </a:r>
            <a:endParaRPr/>
          </a:p>
          <a:p>
            <a:pPr indent="-317500" lvl="1" marL="914400" rtl="0" algn="l">
              <a:spcBef>
                <a:spcPts val="0"/>
              </a:spcBef>
              <a:spcAft>
                <a:spcPts val="0"/>
              </a:spcAft>
              <a:buSzPts val="1400"/>
              <a:buChar char="○"/>
            </a:pPr>
            <a:r>
              <a:rPr lang="en" u="sng">
                <a:solidFill>
                  <a:schemeClr val="accent5"/>
                </a:solidFill>
                <a:hlinkClick r:id="rId9"/>
              </a:rPr>
              <a:t>Cadebill</a:t>
            </a:r>
            <a:endParaRPr/>
          </a:p>
          <a:p>
            <a:pPr indent="-317500" lvl="1" marL="914400" rtl="0" algn="l">
              <a:spcBef>
                <a:spcPts val="0"/>
              </a:spcBef>
              <a:spcAft>
                <a:spcPts val="0"/>
              </a:spcAft>
              <a:buSzPts val="1400"/>
              <a:buChar char="○"/>
            </a:pPr>
            <a:r>
              <a:rPr lang="en" u="sng">
                <a:solidFill>
                  <a:schemeClr val="hlink"/>
                </a:solidFill>
                <a:hlinkClick r:id="rId10"/>
              </a:rPr>
              <a:t>OneBill</a:t>
            </a:r>
            <a:endParaRPr/>
          </a:p>
        </p:txBody>
      </p:sp>
      <p:sp>
        <p:nvSpPr>
          <p:cNvPr id="484" name="Google Shape;484;p51"/>
          <p:cNvSpPr txBox="1"/>
          <p:nvPr>
            <p:ph idx="1" type="body"/>
          </p:nvPr>
        </p:nvSpPr>
        <p:spPr>
          <a:xfrm>
            <a:off x="3798600" y="1152475"/>
            <a:ext cx="34869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Generic Billing</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1"/>
              </a:rPr>
              <a:t>Recurly</a:t>
            </a:r>
            <a:endParaRPr/>
          </a:p>
          <a:p>
            <a:pPr indent="-317500" lvl="1" marL="914400" marR="0" rtl="0" algn="l">
              <a:lnSpc>
                <a:spcPct val="115000"/>
              </a:lnSpc>
              <a:spcBef>
                <a:spcPts val="0"/>
              </a:spcBef>
              <a:spcAft>
                <a:spcPts val="0"/>
              </a:spcAft>
              <a:buSzPts val="1400"/>
              <a:buChar char="○"/>
            </a:pPr>
            <a:r>
              <a:rPr lang="en" u="sng">
                <a:solidFill>
                  <a:schemeClr val="hlink"/>
                </a:solidFill>
                <a:hlinkClick r:id="rId12"/>
              </a:rPr>
              <a:t>Chargify</a:t>
            </a:r>
            <a:endParaRPr/>
          </a:p>
          <a:p>
            <a:pPr indent="-317500" lvl="1" marL="914400" rtl="0" algn="l">
              <a:spcBef>
                <a:spcPts val="0"/>
              </a:spcBef>
              <a:spcAft>
                <a:spcPts val="0"/>
              </a:spcAft>
              <a:buSzPts val="1400"/>
              <a:buChar char="○"/>
            </a:pPr>
            <a:r>
              <a:rPr lang="en" u="sng">
                <a:solidFill>
                  <a:schemeClr val="hlink"/>
                </a:solidFill>
                <a:hlinkClick r:id="rId13"/>
              </a:rPr>
              <a:t>Zoho</a:t>
            </a:r>
            <a:endParaRPr/>
          </a:p>
          <a:p>
            <a:pPr indent="-317500" lvl="1" marL="914400" rtl="0" algn="l">
              <a:spcBef>
                <a:spcPts val="0"/>
              </a:spcBef>
              <a:spcAft>
                <a:spcPts val="0"/>
              </a:spcAft>
              <a:buSzPts val="1400"/>
              <a:buChar char="○"/>
            </a:pPr>
            <a:r>
              <a:rPr lang="en" u="sng">
                <a:solidFill>
                  <a:schemeClr val="hlink"/>
                </a:solidFill>
                <a:hlinkClick r:id="rId14"/>
              </a:rPr>
              <a:t>FreshBooks</a:t>
            </a:r>
            <a:endParaRPr/>
          </a:p>
          <a:p>
            <a:pPr indent="-317500" lvl="1" marL="914400" rtl="0" algn="l">
              <a:spcBef>
                <a:spcPts val="0"/>
              </a:spcBef>
              <a:spcAft>
                <a:spcPts val="0"/>
              </a:spcAft>
              <a:buSzPts val="1400"/>
              <a:buChar char="○"/>
            </a:pPr>
            <a:r>
              <a:rPr lang="en" u="sng">
                <a:solidFill>
                  <a:schemeClr val="hlink"/>
                </a:solidFill>
                <a:hlinkClick r:id="rId15"/>
              </a:rPr>
              <a:t>Stripe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Adjacents</a:t>
            </a:r>
            <a:endParaRPr/>
          </a:p>
        </p:txBody>
      </p:sp>
      <p:sp>
        <p:nvSpPr>
          <p:cNvPr id="490" name="Google Shape;490;p52"/>
          <p:cNvSpPr txBox="1"/>
          <p:nvPr>
            <p:ph idx="1" type="body"/>
          </p:nvPr>
        </p:nvSpPr>
        <p:spPr>
          <a:xfrm>
            <a:off x="311700" y="1152475"/>
            <a:ext cx="3841200" cy="357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Accounting</a:t>
            </a:r>
            <a:endParaRPr/>
          </a:p>
          <a:p>
            <a:pPr indent="-317500" lvl="1" marL="914400" rtl="0" algn="l">
              <a:spcBef>
                <a:spcPts val="0"/>
              </a:spcBef>
              <a:spcAft>
                <a:spcPts val="0"/>
              </a:spcAft>
              <a:buSzPts val="1400"/>
              <a:buChar char="○"/>
            </a:pPr>
            <a:r>
              <a:rPr lang="en" u="sng">
                <a:solidFill>
                  <a:schemeClr val="hlink"/>
                </a:solidFill>
                <a:hlinkClick r:id="rId3"/>
              </a:rPr>
              <a:t>Quickbooks</a:t>
            </a:r>
            <a:endParaRPr/>
          </a:p>
          <a:p>
            <a:pPr indent="-317500" lvl="1" marL="914400" rtl="0" algn="l">
              <a:spcBef>
                <a:spcPts val="0"/>
              </a:spcBef>
              <a:spcAft>
                <a:spcPts val="0"/>
              </a:spcAft>
              <a:buSzPts val="1400"/>
              <a:buChar char="○"/>
            </a:pPr>
            <a:r>
              <a:rPr lang="en" u="sng">
                <a:solidFill>
                  <a:schemeClr val="hlink"/>
                </a:solidFill>
                <a:hlinkClick r:id="rId4"/>
              </a:rPr>
              <a:t>Xero</a:t>
            </a:r>
            <a:endParaRPr/>
          </a:p>
          <a:p>
            <a:pPr indent="-317500" lvl="1" marL="914400" rtl="0" algn="l">
              <a:spcBef>
                <a:spcPts val="0"/>
              </a:spcBef>
              <a:spcAft>
                <a:spcPts val="0"/>
              </a:spcAft>
              <a:buSzPts val="1400"/>
              <a:buChar char="○"/>
            </a:pPr>
            <a:r>
              <a:rPr lang="en" u="sng">
                <a:solidFill>
                  <a:schemeClr val="hlink"/>
                </a:solidFill>
                <a:hlinkClick r:id="rId5"/>
              </a:rPr>
              <a:t>Wave</a:t>
            </a:r>
            <a:endParaRPr/>
          </a:p>
          <a:p>
            <a:pPr indent="-317500" lvl="1" marL="914400" rtl="0" algn="l">
              <a:spcBef>
                <a:spcPts val="0"/>
              </a:spcBef>
              <a:spcAft>
                <a:spcPts val="0"/>
              </a:spcAft>
              <a:buSzPts val="1400"/>
              <a:buChar char="○"/>
            </a:pPr>
            <a:r>
              <a:rPr lang="en" u="sng">
                <a:solidFill>
                  <a:schemeClr val="hlink"/>
                </a:solidFill>
                <a:hlinkClick r:id="rId6"/>
              </a:rPr>
              <a:t>Sage Business</a:t>
            </a:r>
            <a:endParaRPr/>
          </a:p>
          <a:p>
            <a:pPr indent="-317500" lvl="1" marL="914400" rtl="0" algn="l">
              <a:spcBef>
                <a:spcPts val="0"/>
              </a:spcBef>
              <a:spcAft>
                <a:spcPts val="0"/>
              </a:spcAft>
              <a:buSzPts val="1400"/>
              <a:buChar char="○"/>
            </a:pPr>
            <a:r>
              <a:rPr lang="en" u="sng">
                <a:solidFill>
                  <a:schemeClr val="hlink"/>
                </a:solidFill>
                <a:hlinkClick r:id="rId7"/>
              </a:rPr>
              <a:t>Zoho</a:t>
            </a:r>
            <a:endParaRPr/>
          </a:p>
          <a:p>
            <a:pPr indent="-317500" lvl="1" marL="914400" rtl="0" algn="l">
              <a:spcBef>
                <a:spcPts val="0"/>
              </a:spcBef>
              <a:spcAft>
                <a:spcPts val="0"/>
              </a:spcAft>
              <a:buSzPts val="1400"/>
              <a:buChar char="○"/>
            </a:pPr>
            <a:r>
              <a:rPr lang="en" u="sng">
                <a:solidFill>
                  <a:schemeClr val="hlink"/>
                </a:solidFill>
                <a:hlinkClick r:id="rId8"/>
              </a:rPr>
              <a:t>FreshBooks</a:t>
            </a:r>
            <a:endParaRPr/>
          </a:p>
        </p:txBody>
      </p:sp>
      <p:sp>
        <p:nvSpPr>
          <p:cNvPr id="491" name="Google Shape;491;p52"/>
          <p:cNvSpPr txBox="1"/>
          <p:nvPr>
            <p:ph idx="1" type="body"/>
          </p:nvPr>
        </p:nvSpPr>
        <p:spPr>
          <a:xfrm>
            <a:off x="2961425" y="1152475"/>
            <a:ext cx="2980800" cy="357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CRM</a:t>
            </a:r>
            <a:endParaRPr/>
          </a:p>
          <a:p>
            <a:pPr indent="-317500" lvl="1" marL="914400" rtl="0" algn="l">
              <a:spcBef>
                <a:spcPts val="0"/>
              </a:spcBef>
              <a:spcAft>
                <a:spcPts val="0"/>
              </a:spcAft>
              <a:buSzPts val="1400"/>
              <a:buChar char="○"/>
            </a:pPr>
            <a:r>
              <a:rPr lang="en" u="sng">
                <a:solidFill>
                  <a:schemeClr val="hlink"/>
                </a:solidFill>
                <a:hlinkClick r:id="rId9"/>
              </a:rPr>
              <a:t>SalesForce</a:t>
            </a:r>
            <a:endParaRPr/>
          </a:p>
          <a:p>
            <a:pPr indent="-317500" lvl="1" marL="914400" rtl="0" algn="l">
              <a:spcBef>
                <a:spcPts val="0"/>
              </a:spcBef>
              <a:spcAft>
                <a:spcPts val="0"/>
              </a:spcAft>
              <a:buSzPts val="1400"/>
              <a:buChar char="○"/>
            </a:pPr>
            <a:r>
              <a:rPr lang="en" u="sng">
                <a:solidFill>
                  <a:schemeClr val="accent5"/>
                </a:solidFill>
                <a:hlinkClick r:id="rId10"/>
              </a:rPr>
              <a:t>Zoho</a:t>
            </a:r>
            <a:endParaRPr/>
          </a:p>
          <a:p>
            <a:pPr indent="-317500" lvl="1" marL="914400" rtl="0" algn="l">
              <a:spcBef>
                <a:spcPts val="0"/>
              </a:spcBef>
              <a:spcAft>
                <a:spcPts val="0"/>
              </a:spcAft>
              <a:buSzPts val="1400"/>
              <a:buChar char="○"/>
            </a:pPr>
            <a:r>
              <a:rPr lang="en" u="sng">
                <a:solidFill>
                  <a:schemeClr val="hlink"/>
                </a:solidFill>
                <a:hlinkClick r:id="rId11"/>
              </a:rPr>
              <a:t>Insightly</a:t>
            </a:r>
            <a:endParaRPr/>
          </a:p>
          <a:p>
            <a:pPr indent="-317500" lvl="1" marL="914400" rtl="0" algn="l">
              <a:spcBef>
                <a:spcPts val="0"/>
              </a:spcBef>
              <a:spcAft>
                <a:spcPts val="0"/>
              </a:spcAft>
              <a:buSzPts val="1400"/>
              <a:buChar char="○"/>
            </a:pPr>
            <a:r>
              <a:rPr lang="en" u="sng">
                <a:solidFill>
                  <a:schemeClr val="hlink"/>
                </a:solidFill>
                <a:hlinkClick r:id="rId12"/>
              </a:rPr>
              <a:t>Freshworks</a:t>
            </a:r>
            <a:endParaRPr/>
          </a:p>
          <a:p>
            <a:pPr indent="-317500" lvl="1" marL="914400" rtl="0" algn="l">
              <a:spcBef>
                <a:spcPts val="0"/>
              </a:spcBef>
              <a:spcAft>
                <a:spcPts val="0"/>
              </a:spcAft>
              <a:buSzPts val="1400"/>
              <a:buChar char="○"/>
            </a:pPr>
            <a:r>
              <a:rPr lang="en" u="sng">
                <a:solidFill>
                  <a:schemeClr val="hlink"/>
                </a:solidFill>
                <a:hlinkClick r:id="rId13"/>
              </a:rPr>
              <a:t>Pipedrive</a:t>
            </a:r>
            <a:endParaRPr/>
          </a:p>
        </p:txBody>
      </p:sp>
      <p:sp>
        <p:nvSpPr>
          <p:cNvPr id="492" name="Google Shape;492;p52"/>
          <p:cNvSpPr txBox="1"/>
          <p:nvPr>
            <p:ph idx="1" type="body"/>
          </p:nvPr>
        </p:nvSpPr>
        <p:spPr>
          <a:xfrm>
            <a:off x="5545300" y="1152475"/>
            <a:ext cx="3497100" cy="357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Help Desk</a:t>
            </a:r>
            <a:endParaRPr/>
          </a:p>
          <a:p>
            <a:pPr indent="-317500" lvl="1" marL="914400" rtl="0" algn="l">
              <a:spcBef>
                <a:spcPts val="0"/>
              </a:spcBef>
              <a:spcAft>
                <a:spcPts val="0"/>
              </a:spcAft>
              <a:buSzPts val="1400"/>
              <a:buChar char="○"/>
            </a:pPr>
            <a:r>
              <a:rPr lang="en" u="sng">
                <a:solidFill>
                  <a:schemeClr val="hlink"/>
                </a:solidFill>
                <a:hlinkClick r:id="rId14"/>
              </a:rPr>
              <a:t>Desk.com</a:t>
            </a:r>
            <a:endParaRPr/>
          </a:p>
          <a:p>
            <a:pPr indent="-317500" lvl="1" marL="914400" rtl="0" algn="l">
              <a:spcBef>
                <a:spcPts val="0"/>
              </a:spcBef>
              <a:spcAft>
                <a:spcPts val="0"/>
              </a:spcAft>
              <a:buSzPts val="1400"/>
              <a:buChar char="○"/>
            </a:pPr>
            <a:r>
              <a:rPr lang="en" u="sng">
                <a:solidFill>
                  <a:schemeClr val="hlink"/>
                </a:solidFill>
                <a:hlinkClick r:id="rId15"/>
              </a:rPr>
              <a:t>ZenDesk</a:t>
            </a:r>
            <a:endParaRPr/>
          </a:p>
          <a:p>
            <a:pPr indent="-317500" lvl="1" marL="914400" rtl="0" algn="l">
              <a:spcBef>
                <a:spcPts val="0"/>
              </a:spcBef>
              <a:spcAft>
                <a:spcPts val="0"/>
              </a:spcAft>
              <a:buSzPts val="1400"/>
              <a:buChar char="○"/>
            </a:pPr>
            <a:r>
              <a:rPr lang="en" u="sng">
                <a:solidFill>
                  <a:schemeClr val="hlink"/>
                </a:solidFill>
                <a:hlinkClick r:id="rId16"/>
              </a:rPr>
              <a:t>FreshDesk</a:t>
            </a:r>
            <a:endParaRPr/>
          </a:p>
          <a:p>
            <a:pPr indent="-317500" lvl="1" marL="914400" rtl="0" algn="l">
              <a:spcBef>
                <a:spcPts val="0"/>
              </a:spcBef>
              <a:spcAft>
                <a:spcPts val="0"/>
              </a:spcAft>
              <a:buSzPts val="1400"/>
              <a:buChar char="○"/>
            </a:pPr>
            <a:r>
              <a:rPr lang="en" u="sng">
                <a:solidFill>
                  <a:schemeClr val="accent5"/>
                </a:solidFill>
                <a:hlinkClick r:id="rId17"/>
              </a:rPr>
              <a:t>Zoho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p:nvPr/>
        </p:nvSpPr>
        <p:spPr>
          <a:xfrm>
            <a:off x="647775" y="3168400"/>
            <a:ext cx="7962900" cy="1437300"/>
          </a:xfrm>
          <a:prstGeom prst="roundRect">
            <a:avLst>
              <a:gd fmla="val 16667" name="adj"/>
            </a:avLst>
          </a:prstGeom>
          <a:noFill/>
          <a:ln cap="flat" cmpd="sng" w="9525">
            <a:solidFill>
              <a:srgbClr val="00558B"/>
            </a:solidFill>
            <a:prstDash val="dash"/>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558B"/>
                </a:solidFill>
              </a:rPr>
              <a:t>Tech</a:t>
            </a:r>
            <a:endParaRPr>
              <a:solidFill>
                <a:srgbClr val="00558B"/>
              </a:solidFill>
            </a:endParaRPr>
          </a:p>
        </p:txBody>
      </p:sp>
      <p:sp>
        <p:nvSpPr>
          <p:cNvPr id="116" name="Google Shape;116;p17"/>
          <p:cNvSpPr/>
          <p:nvPr/>
        </p:nvSpPr>
        <p:spPr>
          <a:xfrm>
            <a:off x="647775" y="1493100"/>
            <a:ext cx="7962900" cy="1437300"/>
          </a:xfrm>
          <a:prstGeom prst="roundRect">
            <a:avLst>
              <a:gd fmla="val 16667" name="adj"/>
            </a:avLst>
          </a:prstGeom>
          <a:noFill/>
          <a:ln cap="flat" cmpd="sng" w="9525">
            <a:solidFill>
              <a:srgbClr val="00558B"/>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558B"/>
                </a:solidFill>
              </a:rPr>
              <a:t>JVs</a:t>
            </a:r>
            <a:endParaRPr>
              <a:solidFill>
                <a:srgbClr val="00558B"/>
              </a:solidFill>
            </a:endParaRPr>
          </a:p>
        </p:txBody>
      </p:sp>
      <p:sp>
        <p:nvSpPr>
          <p:cNvPr id="117" name="Google Shape;117;p17"/>
          <p:cNvSpPr/>
          <p:nvPr/>
        </p:nvSpPr>
        <p:spPr>
          <a:xfrm>
            <a:off x="1315725" y="3512575"/>
            <a:ext cx="2001600" cy="735900"/>
          </a:xfrm>
          <a:prstGeom prst="roundRect">
            <a:avLst>
              <a:gd fmla="val 16667" name="adj"/>
            </a:avLst>
          </a:prstGeom>
          <a:solidFill>
            <a:srgbClr val="018081"/>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Blockchain</a:t>
            </a:r>
            <a:endParaRPr>
              <a:solidFill>
                <a:srgbClr val="FFFFFF"/>
              </a:solidFill>
              <a:latin typeface="Montserrat"/>
              <a:ea typeface="Montserrat"/>
              <a:cs typeface="Montserrat"/>
              <a:sym typeface="Montserrat"/>
            </a:endParaRPr>
          </a:p>
        </p:txBody>
      </p:sp>
      <p:sp>
        <p:nvSpPr>
          <p:cNvPr id="118" name="Google Shape;11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Strategic </a:t>
            </a:r>
            <a:r>
              <a:rPr lang="en"/>
              <a:t>Fit</a:t>
            </a:r>
            <a:endParaRPr/>
          </a:p>
        </p:txBody>
      </p:sp>
      <p:sp>
        <p:nvSpPr>
          <p:cNvPr id="119" name="Google Shape;119;p17"/>
          <p:cNvSpPr/>
          <p:nvPr/>
        </p:nvSpPr>
        <p:spPr>
          <a:xfrm>
            <a:off x="3665655" y="1789913"/>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Crypto Payments</a:t>
            </a:r>
            <a:endParaRPr>
              <a:solidFill>
                <a:srgbClr val="FFFFFF"/>
              </a:solidFill>
              <a:latin typeface="Montserrat"/>
              <a:ea typeface="Montserrat"/>
              <a:cs typeface="Montserrat"/>
              <a:sym typeface="Montserrat"/>
            </a:endParaRPr>
          </a:p>
        </p:txBody>
      </p:sp>
      <p:sp>
        <p:nvSpPr>
          <p:cNvPr id="120" name="Google Shape;120;p17"/>
          <p:cNvSpPr/>
          <p:nvPr/>
        </p:nvSpPr>
        <p:spPr>
          <a:xfrm>
            <a:off x="1315718" y="1769054"/>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Multi-service Commerce</a:t>
            </a:r>
            <a:endParaRPr>
              <a:solidFill>
                <a:srgbClr val="FFFFFF"/>
              </a:solidFill>
              <a:latin typeface="Montserrat"/>
              <a:ea typeface="Montserrat"/>
              <a:cs typeface="Montserrat"/>
              <a:sym typeface="Montserrat"/>
            </a:endParaRPr>
          </a:p>
        </p:txBody>
      </p:sp>
      <p:sp>
        <p:nvSpPr>
          <p:cNvPr id="121" name="Google Shape;121;p17"/>
          <p:cNvSpPr/>
          <p:nvPr/>
        </p:nvSpPr>
        <p:spPr>
          <a:xfrm>
            <a:off x="1441575" y="1330525"/>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Flexiti</a:t>
            </a:r>
            <a:endParaRPr>
              <a:solidFill>
                <a:srgbClr val="FFFFFF"/>
              </a:solidFill>
              <a:latin typeface="Montserrat"/>
              <a:ea typeface="Montserrat"/>
              <a:cs typeface="Montserrat"/>
              <a:sym typeface="Montserrat"/>
            </a:endParaRPr>
          </a:p>
        </p:txBody>
      </p:sp>
      <p:sp>
        <p:nvSpPr>
          <p:cNvPr id="122" name="Google Shape;122;p17"/>
          <p:cNvSpPr/>
          <p:nvPr/>
        </p:nvSpPr>
        <p:spPr>
          <a:xfrm>
            <a:off x="6015418" y="1769054"/>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Smart Energy Trading</a:t>
            </a:r>
            <a:endParaRPr>
              <a:solidFill>
                <a:srgbClr val="FFFFFF"/>
              </a:solidFill>
              <a:latin typeface="Montserrat"/>
              <a:ea typeface="Montserrat"/>
              <a:cs typeface="Montserrat"/>
              <a:sym typeface="Montserrat"/>
            </a:endParaRPr>
          </a:p>
        </p:txBody>
      </p:sp>
      <p:sp>
        <p:nvSpPr>
          <p:cNvPr id="123" name="Google Shape;123;p17"/>
          <p:cNvSpPr/>
          <p:nvPr/>
        </p:nvSpPr>
        <p:spPr>
          <a:xfrm>
            <a:off x="3791500" y="1330525"/>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24" name="Google Shape;124;p17"/>
          <p:cNvSpPr/>
          <p:nvPr/>
        </p:nvSpPr>
        <p:spPr>
          <a:xfrm>
            <a:off x="6141425" y="1330513"/>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25" name="Google Shape;125;p17"/>
          <p:cNvGrpSpPr/>
          <p:nvPr/>
        </p:nvGrpSpPr>
        <p:grpSpPr>
          <a:xfrm>
            <a:off x="3791500" y="2788900"/>
            <a:ext cx="1266600" cy="510000"/>
            <a:chOff x="3791500" y="4387500"/>
            <a:chExt cx="1266600" cy="510000"/>
          </a:xfrm>
        </p:grpSpPr>
        <p:sp>
          <p:nvSpPr>
            <p:cNvPr id="126" name="Google Shape;126;p17"/>
            <p:cNvSpPr/>
            <p:nvPr/>
          </p:nvSpPr>
          <p:spPr>
            <a:xfrm>
              <a:off x="3791500" y="4387500"/>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27" name="Google Shape;127;p17"/>
            <p:cNvPicPr preferRelativeResize="0"/>
            <p:nvPr/>
          </p:nvPicPr>
          <p:blipFill>
            <a:blip r:embed="rId3">
              <a:alphaModFix/>
            </a:blip>
            <a:stretch>
              <a:fillRect/>
            </a:stretch>
          </p:blipFill>
          <p:spPr>
            <a:xfrm>
              <a:off x="3936856" y="4529253"/>
              <a:ext cx="929950" cy="233740"/>
            </a:xfrm>
            <a:prstGeom prst="rect">
              <a:avLst/>
            </a:prstGeom>
            <a:noFill/>
            <a:ln>
              <a:noFill/>
            </a:ln>
          </p:spPr>
        </p:pic>
      </p:grpSp>
      <p:cxnSp>
        <p:nvCxnSpPr>
          <p:cNvPr id="128" name="Google Shape;128;p17"/>
          <p:cNvCxnSpPr>
            <a:stCxn id="120" idx="2"/>
            <a:endCxn id="126" idx="0"/>
          </p:cNvCxnSpPr>
          <p:nvPr/>
        </p:nvCxnSpPr>
        <p:spPr>
          <a:xfrm flipH="1" rot="-5400000">
            <a:off x="3107918" y="1471904"/>
            <a:ext cx="283800" cy="2349900"/>
          </a:xfrm>
          <a:prstGeom prst="bentConnector3">
            <a:avLst>
              <a:gd fmla="val 50026" name="adj1"/>
            </a:avLst>
          </a:prstGeom>
          <a:noFill/>
          <a:ln cap="flat" cmpd="sng" w="9525">
            <a:solidFill>
              <a:schemeClr val="dk2"/>
            </a:solidFill>
            <a:prstDash val="solid"/>
            <a:round/>
            <a:headEnd len="med" w="med" type="none"/>
            <a:tailEnd len="med" w="med" type="none"/>
          </a:ln>
        </p:spPr>
      </p:cxnSp>
      <p:cxnSp>
        <p:nvCxnSpPr>
          <p:cNvPr id="129" name="Google Shape;129;p17"/>
          <p:cNvCxnSpPr>
            <a:stCxn id="119" idx="2"/>
            <a:endCxn id="126" idx="0"/>
          </p:cNvCxnSpPr>
          <p:nvPr/>
        </p:nvCxnSpPr>
        <p:spPr>
          <a:xfrm flipH="1" rot="-5400000">
            <a:off x="4293555" y="2657063"/>
            <a:ext cx="263100" cy="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130" name="Google Shape;130;p17"/>
          <p:cNvCxnSpPr>
            <a:stCxn id="122" idx="2"/>
            <a:endCxn id="126" idx="0"/>
          </p:cNvCxnSpPr>
          <p:nvPr/>
        </p:nvCxnSpPr>
        <p:spPr>
          <a:xfrm rot="5400000">
            <a:off x="5457718" y="1471904"/>
            <a:ext cx="283800" cy="2349900"/>
          </a:xfrm>
          <a:prstGeom prst="bentConnector3">
            <a:avLst>
              <a:gd fmla="val 50026" name="adj1"/>
            </a:avLst>
          </a:prstGeom>
          <a:noFill/>
          <a:ln cap="flat" cmpd="sng" w="9525">
            <a:solidFill>
              <a:schemeClr val="dk2"/>
            </a:solidFill>
            <a:prstDash val="dash"/>
            <a:round/>
            <a:headEnd len="med" w="med" type="none"/>
            <a:tailEnd len="med" w="med" type="none"/>
          </a:ln>
        </p:spPr>
      </p:cxnSp>
      <p:cxnSp>
        <p:nvCxnSpPr>
          <p:cNvPr id="131" name="Google Shape;131;p17"/>
          <p:cNvCxnSpPr>
            <a:stCxn id="117" idx="0"/>
            <a:endCxn id="126" idx="2"/>
          </p:cNvCxnSpPr>
          <p:nvPr/>
        </p:nvCxnSpPr>
        <p:spPr>
          <a:xfrm rot="-5400000">
            <a:off x="3263925" y="2351575"/>
            <a:ext cx="213600" cy="2108400"/>
          </a:xfrm>
          <a:prstGeom prst="bentConnector3">
            <a:avLst>
              <a:gd fmla="val 50018" name="adj1"/>
            </a:avLst>
          </a:prstGeom>
          <a:noFill/>
          <a:ln cap="flat" cmpd="sng" w="9525">
            <a:solidFill>
              <a:schemeClr val="dk2"/>
            </a:solidFill>
            <a:prstDash val="solid"/>
            <a:round/>
            <a:headEnd len="med" w="med" type="none"/>
            <a:tailEnd len="med" w="med" type="none"/>
          </a:ln>
        </p:spPr>
      </p:cxnSp>
      <p:pic>
        <p:nvPicPr>
          <p:cNvPr id="132" name="Google Shape;132;p17"/>
          <p:cNvPicPr preferRelativeResize="0"/>
          <p:nvPr/>
        </p:nvPicPr>
        <p:blipFill>
          <a:blip r:embed="rId4">
            <a:alphaModFix/>
          </a:blip>
          <a:stretch>
            <a:fillRect/>
          </a:stretch>
        </p:blipFill>
        <p:spPr>
          <a:xfrm>
            <a:off x="3900573" y="1373389"/>
            <a:ext cx="989123" cy="238037"/>
          </a:xfrm>
          <a:prstGeom prst="rect">
            <a:avLst/>
          </a:prstGeom>
          <a:noFill/>
          <a:ln>
            <a:noFill/>
          </a:ln>
        </p:spPr>
      </p:pic>
      <p:pic>
        <p:nvPicPr>
          <p:cNvPr id="133" name="Google Shape;133;p17"/>
          <p:cNvPicPr preferRelativeResize="0"/>
          <p:nvPr/>
        </p:nvPicPr>
        <p:blipFill rotWithShape="1">
          <a:blip r:embed="rId5">
            <a:alphaModFix/>
          </a:blip>
          <a:srcRect b="0" l="0" r="0" t="0"/>
          <a:stretch/>
        </p:blipFill>
        <p:spPr>
          <a:xfrm>
            <a:off x="4102364" y="1606675"/>
            <a:ext cx="659614" cy="131125"/>
          </a:xfrm>
          <a:prstGeom prst="rect">
            <a:avLst/>
          </a:prstGeom>
          <a:noFill/>
          <a:ln>
            <a:noFill/>
          </a:ln>
        </p:spPr>
      </p:pic>
      <p:pic>
        <p:nvPicPr>
          <p:cNvPr id="134" name="Google Shape;134;p17"/>
          <p:cNvPicPr preferRelativeResize="0"/>
          <p:nvPr/>
        </p:nvPicPr>
        <p:blipFill rotWithShape="1">
          <a:blip r:embed="rId6">
            <a:alphaModFix/>
          </a:blip>
          <a:srcRect b="13746" l="0" r="0" t="13753"/>
          <a:stretch/>
        </p:blipFill>
        <p:spPr>
          <a:xfrm>
            <a:off x="1711713" y="1415700"/>
            <a:ext cx="726325" cy="339650"/>
          </a:xfrm>
          <a:prstGeom prst="rect">
            <a:avLst/>
          </a:prstGeom>
          <a:noFill/>
          <a:ln>
            <a:noFill/>
          </a:ln>
        </p:spPr>
      </p:pic>
      <p:pic>
        <p:nvPicPr>
          <p:cNvPr id="135" name="Google Shape;135;p17"/>
          <p:cNvPicPr preferRelativeResize="0"/>
          <p:nvPr/>
        </p:nvPicPr>
        <p:blipFill rotWithShape="1">
          <a:blip r:embed="rId6">
            <a:alphaModFix/>
          </a:blip>
          <a:srcRect b="13746" l="0" r="0" t="13753"/>
          <a:stretch/>
        </p:blipFill>
        <p:spPr>
          <a:xfrm>
            <a:off x="6411538" y="1415700"/>
            <a:ext cx="726325" cy="339650"/>
          </a:xfrm>
          <a:prstGeom prst="rect">
            <a:avLst/>
          </a:prstGeom>
          <a:noFill/>
          <a:ln>
            <a:noFill/>
          </a:ln>
        </p:spPr>
      </p:pic>
      <p:sp>
        <p:nvSpPr>
          <p:cNvPr id="136" name="Google Shape;136;p17"/>
          <p:cNvSpPr/>
          <p:nvPr/>
        </p:nvSpPr>
        <p:spPr>
          <a:xfrm>
            <a:off x="5532050" y="3512575"/>
            <a:ext cx="2001600" cy="735900"/>
          </a:xfrm>
          <a:prstGeom prst="roundRect">
            <a:avLst>
              <a:gd fmla="val 16667" name="adj"/>
            </a:avLst>
          </a:prstGeom>
          <a:solidFill>
            <a:srgbClr val="741B47"/>
          </a:solidFill>
          <a:ln cap="flat" cmpd="sng" w="952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IoT</a:t>
            </a:r>
            <a:endParaRPr>
              <a:solidFill>
                <a:srgbClr val="FFFFFF"/>
              </a:solidFill>
              <a:latin typeface="Montserrat"/>
              <a:ea typeface="Montserrat"/>
              <a:cs typeface="Montserrat"/>
              <a:sym typeface="Montserrat"/>
            </a:endParaRPr>
          </a:p>
        </p:txBody>
      </p:sp>
      <p:cxnSp>
        <p:nvCxnSpPr>
          <p:cNvPr id="137" name="Google Shape;137;p17"/>
          <p:cNvCxnSpPr>
            <a:stCxn id="126" idx="2"/>
            <a:endCxn id="136" idx="0"/>
          </p:cNvCxnSpPr>
          <p:nvPr/>
        </p:nvCxnSpPr>
        <p:spPr>
          <a:xfrm flipH="1" rot="-5400000">
            <a:off x="5372050" y="2351650"/>
            <a:ext cx="213600" cy="2108100"/>
          </a:xfrm>
          <a:prstGeom prst="bentConnector3">
            <a:avLst>
              <a:gd fmla="val 50018" name="adj1"/>
            </a:avLst>
          </a:prstGeom>
          <a:noFill/>
          <a:ln cap="flat" cmpd="sng" w="9525">
            <a:solidFill>
              <a:schemeClr val="dk2"/>
            </a:solidFill>
            <a:prstDash val="dash"/>
            <a:round/>
            <a:headEnd len="med" w="med" type="none"/>
            <a:tailEnd len="med" w="med" type="none"/>
          </a:ln>
        </p:spPr>
      </p:cxnSp>
      <p:sp>
        <p:nvSpPr>
          <p:cNvPr id="138" name="Google Shape;138;p17"/>
          <p:cNvSpPr/>
          <p:nvPr/>
        </p:nvSpPr>
        <p:spPr>
          <a:xfrm>
            <a:off x="3422929" y="3512575"/>
            <a:ext cx="2001600" cy="735900"/>
          </a:xfrm>
          <a:prstGeom prst="roundRect">
            <a:avLst>
              <a:gd fmla="val 16667" name="adj"/>
            </a:avLst>
          </a:prstGeom>
          <a:solidFill>
            <a:srgbClr val="00558B">
              <a:alpha val="71540"/>
            </a:srgbClr>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Machine Learning</a:t>
            </a:r>
            <a:endParaRPr>
              <a:solidFill>
                <a:srgbClr val="FFFFFF"/>
              </a:solidFill>
              <a:latin typeface="Montserrat"/>
              <a:ea typeface="Montserrat"/>
              <a:cs typeface="Montserrat"/>
              <a:sym typeface="Montserrat"/>
            </a:endParaRPr>
          </a:p>
        </p:txBody>
      </p:sp>
      <p:cxnSp>
        <p:nvCxnSpPr>
          <p:cNvPr id="139" name="Google Shape;139;p17"/>
          <p:cNvCxnSpPr>
            <a:stCxn id="126" idx="2"/>
            <a:endCxn id="138" idx="0"/>
          </p:cNvCxnSpPr>
          <p:nvPr/>
        </p:nvCxnSpPr>
        <p:spPr>
          <a:xfrm flipH="1">
            <a:off x="4423600" y="3298900"/>
            <a:ext cx="1200" cy="2136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Competitor Spotlight</a:t>
            </a: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Zuora</a:t>
            </a:r>
            <a:endParaRPr/>
          </a:p>
        </p:txBody>
      </p:sp>
      <p:pic>
        <p:nvPicPr>
          <p:cNvPr id="503" name="Google Shape;503;p54"/>
          <p:cNvPicPr preferRelativeResize="0"/>
          <p:nvPr/>
        </p:nvPicPr>
        <p:blipFill rotWithShape="1">
          <a:blip r:embed="rId3">
            <a:alphaModFix/>
          </a:blip>
          <a:srcRect b="3349" l="0" r="0" t="3349"/>
          <a:stretch/>
        </p:blipFill>
        <p:spPr>
          <a:xfrm>
            <a:off x="598063" y="1227275"/>
            <a:ext cx="7947886" cy="3820978"/>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509" name="Google Shape;50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Zuora provides the leading modern subscription management and billing platform, with over $250M in ARR and a recent IPO putting it at a $2B</a:t>
            </a:r>
            <a:endParaRPr/>
          </a:p>
          <a:p>
            <a:pPr indent="-342900" lvl="0" marL="457200" rtl="0" algn="l">
              <a:spcBef>
                <a:spcPts val="1600"/>
              </a:spcBef>
              <a:spcAft>
                <a:spcPts val="0"/>
              </a:spcAft>
              <a:buSzPts val="1800"/>
              <a:buChar char="●"/>
            </a:pPr>
            <a:r>
              <a:rPr lang="en"/>
              <a:t>The Zuora platform allows businesses like Box, HBO, Sage, and more to easily configure and issue subscription bills in various models including tiered and usage-based</a:t>
            </a:r>
            <a:endParaRPr/>
          </a:p>
          <a:p>
            <a:pPr indent="-342900" lvl="0" marL="457200" rtl="0" algn="l">
              <a:spcBef>
                <a:spcPts val="1600"/>
              </a:spcBef>
              <a:spcAft>
                <a:spcPts val="1600"/>
              </a:spcAft>
              <a:buSzPts val="1800"/>
              <a:buChar char="●"/>
            </a:pPr>
            <a:r>
              <a:rPr lang="en"/>
              <a:t>The platform was original built by former SalesForce executives and leverages the SalesForce AppExchange channel significantly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t>
            </a:r>
            <a:r>
              <a:rPr lang="en"/>
              <a:t>Vision</a:t>
            </a:r>
            <a:endParaRPr/>
          </a:p>
        </p:txBody>
      </p:sp>
      <p:sp>
        <p:nvSpPr>
          <p:cNvPr id="520" name="Google Shape;520;p57"/>
          <p:cNvSpPr txBox="1"/>
          <p:nvPr>
            <p:ph idx="1" type="body"/>
          </p:nvPr>
        </p:nvSpPr>
        <p:spPr>
          <a:xfrm>
            <a:off x="311700" y="1152475"/>
            <a:ext cx="8520600" cy="345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18081"/>
                </a:solidFill>
              </a:rPr>
              <a:t>GT Bill </a:t>
            </a:r>
            <a:r>
              <a:rPr lang="en">
                <a:solidFill>
                  <a:srgbClr val="000000"/>
                </a:solidFill>
              </a:rPr>
              <a:t>is the only </a:t>
            </a:r>
            <a:r>
              <a:rPr b="1" lang="en">
                <a:solidFill>
                  <a:srgbClr val="018081"/>
                </a:solidFill>
              </a:rPr>
              <a:t>consumer-first business operations platform</a:t>
            </a:r>
            <a:r>
              <a:rPr lang="en">
                <a:solidFill>
                  <a:srgbClr val="000000"/>
                </a:solidFill>
              </a:rPr>
              <a:t>.</a:t>
            </a:r>
            <a:endParaRPr b="1">
              <a:solidFill>
                <a:srgbClr val="018081"/>
              </a:solidFill>
            </a:endParaRPr>
          </a:p>
          <a:p>
            <a:pPr indent="0" lvl="0" marL="0" rtl="0" algn="l">
              <a:lnSpc>
                <a:spcPct val="100000"/>
              </a:lnSpc>
              <a:spcBef>
                <a:spcPts val="0"/>
              </a:spcBef>
              <a:spcAft>
                <a:spcPts val="0"/>
              </a:spcAft>
              <a:buNone/>
            </a:pPr>
            <a:r>
              <a:t/>
            </a:r>
            <a:endParaRPr b="1">
              <a:solidFill>
                <a:srgbClr val="018081"/>
              </a:solidFill>
            </a:endParaRPr>
          </a:p>
          <a:p>
            <a:pPr indent="0" lvl="0" marL="0" rtl="0" algn="l">
              <a:lnSpc>
                <a:spcPct val="100000"/>
              </a:lnSpc>
              <a:spcBef>
                <a:spcPts val="0"/>
              </a:spcBef>
              <a:spcAft>
                <a:spcPts val="0"/>
              </a:spcAft>
              <a:buNone/>
            </a:pPr>
            <a:r>
              <a:rPr lang="en">
                <a:solidFill>
                  <a:srgbClr val="000000"/>
                </a:solidFill>
              </a:rPr>
              <a:t>Multi-service operators that use GT Bill can provide consumers with </a:t>
            </a:r>
            <a:r>
              <a:rPr b="1" lang="en">
                <a:solidFill>
                  <a:srgbClr val="018081"/>
                </a:solidFill>
              </a:rPr>
              <a:t>a seamless and cohesive experience for sales, billing, support, and consumption of their services</a:t>
            </a: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No more clunky legacy systems and janky user experiences; just </a:t>
            </a:r>
            <a:r>
              <a:rPr b="1" lang="en">
                <a:solidFill>
                  <a:srgbClr val="00558B"/>
                </a:solidFill>
              </a:rPr>
              <a:t>one portal, one bill, and one relationship</a:t>
            </a:r>
            <a:r>
              <a:rPr lang="en">
                <a:solidFill>
                  <a:srgbClr val="000000"/>
                </a:solidFill>
              </a:rPr>
              <a:t>.</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8"/>
          <p:cNvSpPr/>
          <p:nvPr/>
        </p:nvSpPr>
        <p:spPr>
          <a:xfrm>
            <a:off x="647775" y="3168400"/>
            <a:ext cx="7962900" cy="1437300"/>
          </a:xfrm>
          <a:prstGeom prst="roundRect">
            <a:avLst>
              <a:gd fmla="val 16667" name="adj"/>
            </a:avLst>
          </a:prstGeom>
          <a:noFill/>
          <a:ln cap="flat" cmpd="sng" w="9525">
            <a:solidFill>
              <a:srgbClr val="00558B"/>
            </a:solidFill>
            <a:prstDash val="dash"/>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558B"/>
                </a:solidFill>
              </a:rPr>
              <a:t>Tech</a:t>
            </a:r>
            <a:endParaRPr>
              <a:solidFill>
                <a:srgbClr val="00558B"/>
              </a:solidFill>
            </a:endParaRPr>
          </a:p>
        </p:txBody>
      </p:sp>
      <p:sp>
        <p:nvSpPr>
          <p:cNvPr id="526" name="Google Shape;526;p58"/>
          <p:cNvSpPr/>
          <p:nvPr/>
        </p:nvSpPr>
        <p:spPr>
          <a:xfrm>
            <a:off x="647775" y="1493100"/>
            <a:ext cx="7962900" cy="1437300"/>
          </a:xfrm>
          <a:prstGeom prst="roundRect">
            <a:avLst>
              <a:gd fmla="val 16667" name="adj"/>
            </a:avLst>
          </a:prstGeom>
          <a:noFill/>
          <a:ln cap="flat" cmpd="sng" w="9525">
            <a:solidFill>
              <a:srgbClr val="00558B"/>
            </a:solidFill>
            <a:prstDash val="dot"/>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558B"/>
                </a:solidFill>
              </a:rPr>
              <a:t>JVs</a:t>
            </a:r>
            <a:endParaRPr>
              <a:solidFill>
                <a:srgbClr val="00558B"/>
              </a:solidFill>
            </a:endParaRPr>
          </a:p>
        </p:txBody>
      </p:sp>
      <p:sp>
        <p:nvSpPr>
          <p:cNvPr id="527" name="Google Shape;527;p58"/>
          <p:cNvSpPr/>
          <p:nvPr/>
        </p:nvSpPr>
        <p:spPr>
          <a:xfrm>
            <a:off x="1315750" y="3505975"/>
            <a:ext cx="2997000" cy="735900"/>
          </a:xfrm>
          <a:prstGeom prst="roundRect">
            <a:avLst>
              <a:gd fmla="val 16667" name="adj"/>
            </a:avLst>
          </a:prstGeom>
          <a:solidFill>
            <a:srgbClr val="018081"/>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Blockchain</a:t>
            </a:r>
            <a:endParaRPr>
              <a:solidFill>
                <a:srgbClr val="FFFFFF"/>
              </a:solidFill>
              <a:latin typeface="Montserrat"/>
              <a:ea typeface="Montserrat"/>
              <a:cs typeface="Montserrat"/>
              <a:sym typeface="Montserrat"/>
            </a:endParaRPr>
          </a:p>
        </p:txBody>
      </p:sp>
      <p:sp>
        <p:nvSpPr>
          <p:cNvPr id="528" name="Google Shape;52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Strategic </a:t>
            </a:r>
            <a:r>
              <a:rPr lang="en"/>
              <a:t>Fit</a:t>
            </a:r>
            <a:endParaRPr/>
          </a:p>
        </p:txBody>
      </p:sp>
      <p:sp>
        <p:nvSpPr>
          <p:cNvPr id="529" name="Google Shape;529;p58"/>
          <p:cNvSpPr/>
          <p:nvPr/>
        </p:nvSpPr>
        <p:spPr>
          <a:xfrm>
            <a:off x="3665655" y="1789913"/>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Crypto Payments</a:t>
            </a:r>
            <a:endParaRPr>
              <a:solidFill>
                <a:srgbClr val="FFFFFF"/>
              </a:solidFill>
              <a:latin typeface="Montserrat"/>
              <a:ea typeface="Montserrat"/>
              <a:cs typeface="Montserrat"/>
              <a:sym typeface="Montserrat"/>
            </a:endParaRPr>
          </a:p>
        </p:txBody>
      </p:sp>
      <p:sp>
        <p:nvSpPr>
          <p:cNvPr id="530" name="Google Shape;530;p58"/>
          <p:cNvSpPr/>
          <p:nvPr/>
        </p:nvSpPr>
        <p:spPr>
          <a:xfrm>
            <a:off x="1315718" y="1769054"/>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Multi-service Commerce</a:t>
            </a:r>
            <a:endParaRPr>
              <a:solidFill>
                <a:srgbClr val="FFFFFF"/>
              </a:solidFill>
              <a:latin typeface="Montserrat"/>
              <a:ea typeface="Montserrat"/>
              <a:cs typeface="Montserrat"/>
              <a:sym typeface="Montserrat"/>
            </a:endParaRPr>
          </a:p>
        </p:txBody>
      </p:sp>
      <p:sp>
        <p:nvSpPr>
          <p:cNvPr id="531" name="Google Shape;531;p58"/>
          <p:cNvSpPr/>
          <p:nvPr/>
        </p:nvSpPr>
        <p:spPr>
          <a:xfrm>
            <a:off x="1441575" y="1330525"/>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Flexiti</a:t>
            </a:r>
            <a:endParaRPr>
              <a:solidFill>
                <a:srgbClr val="FFFFFF"/>
              </a:solidFill>
              <a:latin typeface="Montserrat"/>
              <a:ea typeface="Montserrat"/>
              <a:cs typeface="Montserrat"/>
              <a:sym typeface="Montserrat"/>
            </a:endParaRPr>
          </a:p>
        </p:txBody>
      </p:sp>
      <p:sp>
        <p:nvSpPr>
          <p:cNvPr id="532" name="Google Shape;532;p58"/>
          <p:cNvSpPr/>
          <p:nvPr/>
        </p:nvSpPr>
        <p:spPr>
          <a:xfrm>
            <a:off x="6015418" y="1769054"/>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Smart Energy Trading</a:t>
            </a:r>
            <a:endParaRPr>
              <a:solidFill>
                <a:srgbClr val="FFFFFF"/>
              </a:solidFill>
              <a:latin typeface="Montserrat"/>
              <a:ea typeface="Montserrat"/>
              <a:cs typeface="Montserrat"/>
              <a:sym typeface="Montserrat"/>
            </a:endParaRPr>
          </a:p>
        </p:txBody>
      </p:sp>
      <p:sp>
        <p:nvSpPr>
          <p:cNvPr id="533" name="Google Shape;533;p58"/>
          <p:cNvSpPr/>
          <p:nvPr/>
        </p:nvSpPr>
        <p:spPr>
          <a:xfrm>
            <a:off x="3791500" y="1330525"/>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34" name="Google Shape;534;p58"/>
          <p:cNvSpPr/>
          <p:nvPr/>
        </p:nvSpPr>
        <p:spPr>
          <a:xfrm>
            <a:off x="6141425" y="1330513"/>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535" name="Google Shape;535;p58"/>
          <p:cNvGrpSpPr/>
          <p:nvPr/>
        </p:nvGrpSpPr>
        <p:grpSpPr>
          <a:xfrm>
            <a:off x="3791500" y="2788900"/>
            <a:ext cx="1266600" cy="510000"/>
            <a:chOff x="3791500" y="4387500"/>
            <a:chExt cx="1266600" cy="510000"/>
          </a:xfrm>
        </p:grpSpPr>
        <p:sp>
          <p:nvSpPr>
            <p:cNvPr id="536" name="Google Shape;536;p58"/>
            <p:cNvSpPr/>
            <p:nvPr/>
          </p:nvSpPr>
          <p:spPr>
            <a:xfrm>
              <a:off x="3791500" y="4387500"/>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537" name="Google Shape;537;p58"/>
            <p:cNvPicPr preferRelativeResize="0"/>
            <p:nvPr/>
          </p:nvPicPr>
          <p:blipFill>
            <a:blip r:embed="rId3">
              <a:alphaModFix/>
            </a:blip>
            <a:stretch>
              <a:fillRect/>
            </a:stretch>
          </p:blipFill>
          <p:spPr>
            <a:xfrm>
              <a:off x="3936856" y="4529253"/>
              <a:ext cx="929950" cy="233740"/>
            </a:xfrm>
            <a:prstGeom prst="rect">
              <a:avLst/>
            </a:prstGeom>
            <a:noFill/>
            <a:ln>
              <a:noFill/>
            </a:ln>
          </p:spPr>
        </p:pic>
      </p:grpSp>
      <p:cxnSp>
        <p:nvCxnSpPr>
          <p:cNvPr id="538" name="Google Shape;538;p58"/>
          <p:cNvCxnSpPr>
            <a:stCxn id="530" idx="2"/>
            <a:endCxn id="536" idx="0"/>
          </p:cNvCxnSpPr>
          <p:nvPr/>
        </p:nvCxnSpPr>
        <p:spPr>
          <a:xfrm flipH="1" rot="-5400000">
            <a:off x="3107918" y="1471904"/>
            <a:ext cx="283800" cy="2349900"/>
          </a:xfrm>
          <a:prstGeom prst="bentConnector3">
            <a:avLst>
              <a:gd fmla="val 50026" name="adj1"/>
            </a:avLst>
          </a:prstGeom>
          <a:noFill/>
          <a:ln cap="flat" cmpd="sng" w="9525">
            <a:solidFill>
              <a:schemeClr val="dk2"/>
            </a:solidFill>
            <a:prstDash val="solid"/>
            <a:round/>
            <a:headEnd len="med" w="med" type="none"/>
            <a:tailEnd len="med" w="med" type="none"/>
          </a:ln>
        </p:spPr>
      </p:cxnSp>
      <p:cxnSp>
        <p:nvCxnSpPr>
          <p:cNvPr id="539" name="Google Shape;539;p58"/>
          <p:cNvCxnSpPr>
            <a:stCxn id="529" idx="2"/>
            <a:endCxn id="536" idx="0"/>
          </p:cNvCxnSpPr>
          <p:nvPr/>
        </p:nvCxnSpPr>
        <p:spPr>
          <a:xfrm flipH="1" rot="-5400000">
            <a:off x="4293555" y="2657063"/>
            <a:ext cx="263100" cy="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540" name="Google Shape;540;p58"/>
          <p:cNvCxnSpPr>
            <a:stCxn id="532" idx="2"/>
            <a:endCxn id="536" idx="0"/>
          </p:cNvCxnSpPr>
          <p:nvPr/>
        </p:nvCxnSpPr>
        <p:spPr>
          <a:xfrm rot="5400000">
            <a:off x="5457718" y="1471904"/>
            <a:ext cx="283800" cy="2349900"/>
          </a:xfrm>
          <a:prstGeom prst="bentConnector3">
            <a:avLst>
              <a:gd fmla="val 50026" name="adj1"/>
            </a:avLst>
          </a:prstGeom>
          <a:noFill/>
          <a:ln cap="flat" cmpd="sng" w="9525">
            <a:solidFill>
              <a:schemeClr val="dk2"/>
            </a:solidFill>
            <a:prstDash val="dash"/>
            <a:round/>
            <a:headEnd len="med" w="med" type="none"/>
            <a:tailEnd len="med" w="med" type="none"/>
          </a:ln>
        </p:spPr>
      </p:cxnSp>
      <p:cxnSp>
        <p:nvCxnSpPr>
          <p:cNvPr id="541" name="Google Shape;541;p58"/>
          <p:cNvCxnSpPr>
            <a:stCxn id="527" idx="0"/>
            <a:endCxn id="536" idx="2"/>
          </p:cNvCxnSpPr>
          <p:nvPr/>
        </p:nvCxnSpPr>
        <p:spPr>
          <a:xfrm rot="-5400000">
            <a:off x="3515950" y="2597275"/>
            <a:ext cx="207000" cy="1610400"/>
          </a:xfrm>
          <a:prstGeom prst="bentConnector3">
            <a:avLst>
              <a:gd fmla="val 50018" name="adj1"/>
            </a:avLst>
          </a:prstGeom>
          <a:noFill/>
          <a:ln cap="flat" cmpd="sng" w="9525">
            <a:solidFill>
              <a:schemeClr val="dk2"/>
            </a:solidFill>
            <a:prstDash val="solid"/>
            <a:round/>
            <a:headEnd len="med" w="med" type="none"/>
            <a:tailEnd len="med" w="med" type="none"/>
          </a:ln>
        </p:spPr>
      </p:cxnSp>
      <p:pic>
        <p:nvPicPr>
          <p:cNvPr id="542" name="Google Shape;542;p58"/>
          <p:cNvPicPr preferRelativeResize="0"/>
          <p:nvPr/>
        </p:nvPicPr>
        <p:blipFill>
          <a:blip r:embed="rId4">
            <a:alphaModFix/>
          </a:blip>
          <a:stretch>
            <a:fillRect/>
          </a:stretch>
        </p:blipFill>
        <p:spPr>
          <a:xfrm>
            <a:off x="3900573" y="1373389"/>
            <a:ext cx="989123" cy="238037"/>
          </a:xfrm>
          <a:prstGeom prst="rect">
            <a:avLst/>
          </a:prstGeom>
          <a:noFill/>
          <a:ln>
            <a:noFill/>
          </a:ln>
        </p:spPr>
      </p:pic>
      <p:pic>
        <p:nvPicPr>
          <p:cNvPr id="543" name="Google Shape;543;p58"/>
          <p:cNvPicPr preferRelativeResize="0"/>
          <p:nvPr/>
        </p:nvPicPr>
        <p:blipFill rotWithShape="1">
          <a:blip r:embed="rId5">
            <a:alphaModFix/>
          </a:blip>
          <a:srcRect b="0" l="0" r="0" t="0"/>
          <a:stretch/>
        </p:blipFill>
        <p:spPr>
          <a:xfrm>
            <a:off x="4102364" y="1606675"/>
            <a:ext cx="659614" cy="131125"/>
          </a:xfrm>
          <a:prstGeom prst="rect">
            <a:avLst/>
          </a:prstGeom>
          <a:noFill/>
          <a:ln>
            <a:noFill/>
          </a:ln>
        </p:spPr>
      </p:pic>
      <p:pic>
        <p:nvPicPr>
          <p:cNvPr id="544" name="Google Shape;544;p58"/>
          <p:cNvPicPr preferRelativeResize="0"/>
          <p:nvPr/>
        </p:nvPicPr>
        <p:blipFill rotWithShape="1">
          <a:blip r:embed="rId6">
            <a:alphaModFix/>
          </a:blip>
          <a:srcRect b="13746" l="0" r="0" t="13753"/>
          <a:stretch/>
        </p:blipFill>
        <p:spPr>
          <a:xfrm>
            <a:off x="1711713" y="1415700"/>
            <a:ext cx="726325" cy="339650"/>
          </a:xfrm>
          <a:prstGeom prst="rect">
            <a:avLst/>
          </a:prstGeom>
          <a:noFill/>
          <a:ln>
            <a:noFill/>
          </a:ln>
        </p:spPr>
      </p:pic>
      <p:pic>
        <p:nvPicPr>
          <p:cNvPr id="545" name="Google Shape;545;p58"/>
          <p:cNvPicPr preferRelativeResize="0"/>
          <p:nvPr/>
        </p:nvPicPr>
        <p:blipFill rotWithShape="1">
          <a:blip r:embed="rId6">
            <a:alphaModFix/>
          </a:blip>
          <a:srcRect b="13746" l="0" r="0" t="13753"/>
          <a:stretch/>
        </p:blipFill>
        <p:spPr>
          <a:xfrm>
            <a:off x="6411538" y="1415700"/>
            <a:ext cx="726325" cy="339650"/>
          </a:xfrm>
          <a:prstGeom prst="rect">
            <a:avLst/>
          </a:prstGeom>
          <a:noFill/>
          <a:ln>
            <a:noFill/>
          </a:ln>
        </p:spPr>
      </p:pic>
      <p:sp>
        <p:nvSpPr>
          <p:cNvPr id="546" name="Google Shape;546;p58"/>
          <p:cNvSpPr/>
          <p:nvPr/>
        </p:nvSpPr>
        <p:spPr>
          <a:xfrm>
            <a:off x="4536500" y="3506050"/>
            <a:ext cx="2997000" cy="735900"/>
          </a:xfrm>
          <a:prstGeom prst="roundRect">
            <a:avLst>
              <a:gd fmla="val 16667" name="adj"/>
            </a:avLst>
          </a:prstGeom>
          <a:solidFill>
            <a:srgbClr val="741B47"/>
          </a:solidFill>
          <a:ln cap="flat" cmpd="sng" w="952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IoT</a:t>
            </a:r>
            <a:endParaRPr>
              <a:solidFill>
                <a:srgbClr val="FFFFFF"/>
              </a:solidFill>
              <a:latin typeface="Montserrat"/>
              <a:ea typeface="Montserrat"/>
              <a:cs typeface="Montserrat"/>
              <a:sym typeface="Montserrat"/>
            </a:endParaRPr>
          </a:p>
        </p:txBody>
      </p:sp>
      <p:cxnSp>
        <p:nvCxnSpPr>
          <p:cNvPr id="547" name="Google Shape;547;p58"/>
          <p:cNvCxnSpPr>
            <a:stCxn id="536" idx="2"/>
            <a:endCxn id="546" idx="0"/>
          </p:cNvCxnSpPr>
          <p:nvPr/>
        </p:nvCxnSpPr>
        <p:spPr>
          <a:xfrm flipH="1" rot="-5400000">
            <a:off x="5126200" y="2597500"/>
            <a:ext cx="207300" cy="1610100"/>
          </a:xfrm>
          <a:prstGeom prst="bentConnector3">
            <a:avLst>
              <a:gd fmla="val 49964"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5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Model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558" name="Google Shape;558;p60"/>
          <p:cNvSpPr txBox="1"/>
          <p:nvPr>
            <p:ph idx="1" type="body"/>
          </p:nvPr>
        </p:nvSpPr>
        <p:spPr>
          <a:xfrm>
            <a:off x="311700" y="1152475"/>
            <a:ext cx="8520600" cy="345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Short-term Revenue Opportunities</a:t>
            </a:r>
            <a:endParaRPr/>
          </a:p>
          <a:p>
            <a:pPr indent="-317500" lvl="1" marL="914400" rtl="0" algn="l">
              <a:spcBef>
                <a:spcPts val="0"/>
              </a:spcBef>
              <a:spcAft>
                <a:spcPts val="0"/>
              </a:spcAft>
              <a:buSzPts val="1400"/>
              <a:buChar char="○"/>
            </a:pPr>
            <a:r>
              <a:rPr lang="en"/>
              <a:t>Initial development costs via Sponsor</a:t>
            </a:r>
            <a:endParaRPr/>
          </a:p>
          <a:p>
            <a:pPr indent="-317500" lvl="1" marL="914400" rtl="0" algn="l">
              <a:spcBef>
                <a:spcPts val="0"/>
              </a:spcBef>
              <a:spcAft>
                <a:spcPts val="0"/>
              </a:spcAft>
              <a:buSzPts val="1400"/>
              <a:buChar char="○"/>
            </a:pPr>
            <a:r>
              <a:rPr lang="en"/>
              <a:t>Rev share on bills issued</a:t>
            </a:r>
            <a:br>
              <a:rPr lang="en"/>
            </a:br>
            <a:endParaRPr/>
          </a:p>
          <a:p>
            <a:pPr indent="-342900" lvl="0" marL="457200" rtl="0" algn="l">
              <a:spcBef>
                <a:spcPts val="0"/>
              </a:spcBef>
              <a:spcAft>
                <a:spcPts val="0"/>
              </a:spcAft>
              <a:buSzPts val="1800"/>
              <a:buChar char="●"/>
            </a:pPr>
            <a:r>
              <a:rPr lang="en"/>
              <a:t>Mid-term Revenue Opportunities</a:t>
            </a:r>
            <a:endParaRPr/>
          </a:p>
          <a:p>
            <a:pPr indent="-317500" lvl="1" marL="914400" rtl="0" algn="l">
              <a:spcBef>
                <a:spcPts val="0"/>
              </a:spcBef>
              <a:spcAft>
                <a:spcPts val="0"/>
              </a:spcAft>
              <a:buSzPts val="1400"/>
              <a:buChar char="○"/>
            </a:pPr>
            <a:r>
              <a:rPr lang="en"/>
              <a:t>Licensing to Pulse Energy, other customers</a:t>
            </a:r>
            <a:endParaRPr/>
          </a:p>
          <a:p>
            <a:pPr indent="-317500" lvl="1" marL="914400" rtl="0" algn="l">
              <a:spcBef>
                <a:spcPts val="0"/>
              </a:spcBef>
              <a:spcAft>
                <a:spcPts val="0"/>
              </a:spcAft>
              <a:buSzPts val="1400"/>
              <a:buChar char="○"/>
            </a:pPr>
            <a:r>
              <a:rPr lang="en"/>
              <a:t>Rev share on bills issued</a:t>
            </a:r>
            <a:br>
              <a:rPr lang="en"/>
            </a:br>
            <a:endParaRPr/>
          </a:p>
          <a:p>
            <a:pPr indent="-342900" lvl="0" marL="457200" rtl="0" algn="l">
              <a:spcBef>
                <a:spcPts val="0"/>
              </a:spcBef>
              <a:spcAft>
                <a:spcPts val="0"/>
              </a:spcAft>
              <a:buSzPts val="1800"/>
              <a:buChar char="●"/>
            </a:pPr>
            <a:r>
              <a:rPr lang="en"/>
              <a:t>Long-term Opportunities</a:t>
            </a:r>
            <a:endParaRPr/>
          </a:p>
          <a:p>
            <a:pPr indent="-317500" lvl="1" marL="914400" rtl="0" algn="l">
              <a:spcBef>
                <a:spcPts val="0"/>
              </a:spcBef>
              <a:spcAft>
                <a:spcPts val="0"/>
              </a:spcAft>
              <a:buSzPts val="1400"/>
              <a:buChar char="○"/>
            </a:pPr>
            <a:r>
              <a:rPr lang="en"/>
              <a:t>SaaS licensing revenue from adjacent industries</a:t>
            </a:r>
            <a:endParaRPr/>
          </a:p>
          <a:p>
            <a:pPr indent="-317500" lvl="1" marL="914400" rtl="0" algn="l">
              <a:spcBef>
                <a:spcPts val="0"/>
              </a:spcBef>
              <a:spcAft>
                <a:spcPts val="0"/>
              </a:spcAft>
              <a:buSzPts val="1400"/>
              <a:buChar char="○"/>
            </a:pPr>
            <a:r>
              <a:rPr lang="en"/>
              <a:t>Rev share on bills issued to adjacent industry consumers</a:t>
            </a:r>
            <a:endParaRPr/>
          </a:p>
          <a:p>
            <a:pPr indent="0" lvl="0" marL="0" rtl="0" algn="l">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Costs</a:t>
            </a:r>
            <a:endParaRPr/>
          </a:p>
        </p:txBody>
      </p:sp>
      <p:sp>
        <p:nvSpPr>
          <p:cNvPr id="564" name="Google Shape;56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Infrastructure Start-up Costs</a:t>
            </a:r>
            <a:endParaRPr/>
          </a:p>
          <a:p>
            <a:pPr indent="-317500" lvl="1" marL="914400" rtl="0" algn="l">
              <a:spcBef>
                <a:spcPts val="0"/>
              </a:spcBef>
              <a:spcAft>
                <a:spcPts val="0"/>
              </a:spcAft>
              <a:buSzPts val="1400"/>
              <a:buChar char="○"/>
            </a:pPr>
            <a:r>
              <a:rPr lang="en"/>
              <a:t>Cloud back-end (commerce API platform, etc.)</a:t>
            </a:r>
            <a:endParaRPr/>
          </a:p>
          <a:p>
            <a:pPr indent="-317500" lvl="1" marL="914400" rtl="0" algn="l">
              <a:spcBef>
                <a:spcPts val="0"/>
              </a:spcBef>
              <a:spcAft>
                <a:spcPts val="0"/>
              </a:spcAft>
              <a:buSzPts val="1400"/>
              <a:buChar char="○"/>
            </a:pPr>
            <a:r>
              <a:rPr lang="en"/>
              <a:t>Dev hardware, etc.</a:t>
            </a:r>
            <a:br>
              <a:rPr lang="en"/>
            </a:br>
            <a:endParaRPr/>
          </a:p>
          <a:p>
            <a:pPr indent="-342900" lvl="0" marL="457200" rtl="0" algn="l">
              <a:spcBef>
                <a:spcPts val="0"/>
              </a:spcBef>
              <a:spcAft>
                <a:spcPts val="0"/>
              </a:spcAft>
              <a:buSzPts val="1800"/>
              <a:buChar char="●"/>
            </a:pPr>
            <a:r>
              <a:rPr lang="en"/>
              <a:t>Initial Build-out Staffing</a:t>
            </a:r>
            <a:endParaRPr/>
          </a:p>
          <a:p>
            <a:pPr indent="-317500" lvl="1" marL="914400" rtl="0" algn="l">
              <a:spcBef>
                <a:spcPts val="0"/>
              </a:spcBef>
              <a:spcAft>
                <a:spcPts val="0"/>
              </a:spcAft>
              <a:buSzPts val="1400"/>
              <a:buChar char="○"/>
            </a:pPr>
            <a:r>
              <a:rPr lang="en"/>
              <a:t>In-house product development team</a:t>
            </a:r>
            <a:endParaRPr/>
          </a:p>
          <a:p>
            <a:pPr indent="-317500" lvl="2" marL="1371600" rtl="0" algn="l">
              <a:spcBef>
                <a:spcPts val="0"/>
              </a:spcBef>
              <a:spcAft>
                <a:spcPts val="0"/>
              </a:spcAft>
              <a:buSzPts val="1400"/>
              <a:buChar char="■"/>
            </a:pPr>
            <a:r>
              <a:rPr lang="en"/>
              <a:t>1x front-end dev</a:t>
            </a:r>
            <a:endParaRPr/>
          </a:p>
          <a:p>
            <a:pPr indent="-317500" lvl="2" marL="1371600" rtl="0" algn="l">
              <a:spcBef>
                <a:spcPts val="0"/>
              </a:spcBef>
              <a:spcAft>
                <a:spcPts val="0"/>
              </a:spcAft>
              <a:buSzPts val="1400"/>
              <a:buChar char="■"/>
            </a:pPr>
            <a:r>
              <a:rPr lang="en"/>
              <a:t>2x back-end infrastructure dev(s)</a:t>
            </a:r>
            <a:endParaRPr/>
          </a:p>
          <a:p>
            <a:pPr indent="-317500" lvl="2" marL="1371600" rtl="0" algn="l">
              <a:spcBef>
                <a:spcPts val="0"/>
              </a:spcBef>
              <a:spcAft>
                <a:spcPts val="0"/>
              </a:spcAft>
              <a:buSzPts val="1400"/>
              <a:buChar char="■"/>
            </a:pPr>
            <a:r>
              <a:rPr lang="en"/>
              <a:t>1x integration specialist</a:t>
            </a:r>
            <a:endParaRPr/>
          </a:p>
          <a:p>
            <a:pPr indent="-317500" lvl="2" marL="1371600" rtl="0" algn="l">
              <a:spcBef>
                <a:spcPts val="0"/>
              </a:spcBef>
              <a:spcAft>
                <a:spcPts val="0"/>
              </a:spcAft>
              <a:buSzPts val="1400"/>
              <a:buChar char="■"/>
            </a:pPr>
            <a:r>
              <a:rPr lang="en"/>
              <a:t>1x dev ops</a:t>
            </a:r>
            <a:endParaRPr/>
          </a:p>
          <a:p>
            <a:pPr indent="-317500" lvl="2" marL="1371600" rtl="0" algn="l">
              <a:spcBef>
                <a:spcPts val="0"/>
              </a:spcBef>
              <a:spcAft>
                <a:spcPts val="0"/>
              </a:spcAft>
              <a:buSzPts val="1400"/>
              <a:buChar char="■"/>
            </a:pPr>
            <a:r>
              <a:rPr lang="en"/>
              <a:t>1x enterprise app designer</a:t>
            </a:r>
            <a:endParaRPr/>
          </a:p>
          <a:p>
            <a:pPr indent="-317500" lvl="1" marL="914400" rtl="0" algn="l">
              <a:spcBef>
                <a:spcPts val="0"/>
              </a:spcBef>
              <a:spcAft>
                <a:spcPts val="0"/>
              </a:spcAft>
              <a:buSzPts val="1400"/>
              <a:buChar char="○"/>
            </a:pPr>
            <a:r>
              <a:rPr lang="en"/>
              <a:t>Brand development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Costs</a:t>
            </a:r>
            <a:endParaRPr/>
          </a:p>
        </p:txBody>
      </p:sp>
      <p:sp>
        <p:nvSpPr>
          <p:cNvPr id="570" name="Google Shape;57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 Hosting</a:t>
            </a:r>
            <a:endParaRPr/>
          </a:p>
          <a:p>
            <a:pPr indent="-317500" lvl="1" marL="914400" rtl="0" algn="l">
              <a:spcBef>
                <a:spcPts val="0"/>
              </a:spcBef>
              <a:spcAft>
                <a:spcPts val="0"/>
              </a:spcAft>
              <a:buSzPts val="1400"/>
              <a:buChar char="○"/>
            </a:pPr>
            <a:r>
              <a:rPr lang="en"/>
              <a:t>Cloud back-end (AI, ingestion engine)</a:t>
            </a:r>
            <a:endParaRPr/>
          </a:p>
          <a:p>
            <a:pPr indent="-317500" lvl="2" marL="1371600" rtl="0" algn="l">
              <a:spcBef>
                <a:spcPts val="0"/>
              </a:spcBef>
              <a:spcAft>
                <a:spcPts val="0"/>
              </a:spcAft>
              <a:buSzPts val="1400"/>
              <a:buChar char="■"/>
            </a:pPr>
            <a:r>
              <a:rPr lang="en"/>
              <a:t>Storage</a:t>
            </a:r>
            <a:endParaRPr/>
          </a:p>
          <a:p>
            <a:pPr indent="-317500" lvl="2" marL="1371600" rtl="0" algn="l">
              <a:spcBef>
                <a:spcPts val="0"/>
              </a:spcBef>
              <a:spcAft>
                <a:spcPts val="0"/>
              </a:spcAft>
              <a:buSzPts val="1400"/>
              <a:buChar char="■"/>
            </a:pPr>
            <a:r>
              <a:rPr lang="en"/>
              <a:t>Compute</a:t>
            </a:r>
            <a:endParaRPr/>
          </a:p>
          <a:p>
            <a:pPr indent="-317500" lvl="1" marL="914400" rtl="0" algn="l">
              <a:spcBef>
                <a:spcPts val="0"/>
              </a:spcBef>
              <a:spcAft>
                <a:spcPts val="0"/>
              </a:spcAft>
              <a:buSzPts val="1400"/>
              <a:buChar char="○"/>
            </a:pPr>
            <a:r>
              <a:rPr lang="en"/>
              <a:t>Interac, Coinsquare transaction feeds</a:t>
            </a:r>
            <a:br>
              <a:rPr lang="en"/>
            </a:br>
            <a:endParaRPr/>
          </a:p>
          <a:p>
            <a:pPr indent="-342900" lvl="0" marL="457200" rtl="0" algn="l">
              <a:spcBef>
                <a:spcPts val="0"/>
              </a:spcBef>
              <a:spcAft>
                <a:spcPts val="0"/>
              </a:spcAft>
              <a:buSzPts val="1800"/>
              <a:buChar char="●"/>
            </a:pPr>
            <a:r>
              <a:rPr lang="en"/>
              <a:t>Ongoing Staffing</a:t>
            </a:r>
            <a:endParaRPr/>
          </a:p>
          <a:p>
            <a:pPr indent="-317500" lvl="1" marL="914400" rtl="0" algn="l">
              <a:spcBef>
                <a:spcPts val="0"/>
              </a:spcBef>
              <a:spcAft>
                <a:spcPts val="0"/>
              </a:spcAft>
              <a:buSzPts val="1400"/>
              <a:buChar char="○"/>
            </a:pPr>
            <a:r>
              <a:rPr lang="en"/>
              <a:t>In-house product development team</a:t>
            </a:r>
            <a:endParaRPr/>
          </a:p>
          <a:p>
            <a:pPr indent="-317500" lvl="1" marL="914400" marR="0" rtl="0" algn="l">
              <a:lnSpc>
                <a:spcPct val="115000"/>
              </a:lnSpc>
              <a:spcBef>
                <a:spcPts val="0"/>
              </a:spcBef>
              <a:spcAft>
                <a:spcPts val="0"/>
              </a:spcAft>
              <a:buClr>
                <a:schemeClr val="accent3"/>
              </a:buClr>
              <a:buSzPts val="1400"/>
              <a:buFont typeface="Montserrat"/>
              <a:buChar char="○"/>
            </a:pPr>
            <a:r>
              <a:rPr lang="en"/>
              <a:t>In-house sales, marketing, ops, support, legal teams?</a:t>
            </a:r>
            <a:br>
              <a:rPr lang="en"/>
            </a:br>
            <a:endParaRPr/>
          </a:p>
          <a:p>
            <a:pPr indent="-342900" lvl="0" marL="457200" marR="0" rtl="0" algn="l">
              <a:lnSpc>
                <a:spcPct val="115000"/>
              </a:lnSpc>
              <a:spcBef>
                <a:spcPts val="0"/>
              </a:spcBef>
              <a:spcAft>
                <a:spcPts val="0"/>
              </a:spcAft>
              <a:buSzPts val="1800"/>
              <a:buChar char="●"/>
            </a:pPr>
            <a:r>
              <a:rPr lang="en"/>
              <a:t>Demand Generation</a:t>
            </a:r>
            <a:endParaRPr/>
          </a:p>
          <a:p>
            <a:pPr indent="-317500" lvl="1" marL="914400" marR="0" rtl="0" algn="l">
              <a:lnSpc>
                <a:spcPct val="115000"/>
              </a:lnSpc>
              <a:spcBef>
                <a:spcPts val="0"/>
              </a:spcBef>
              <a:spcAft>
                <a:spcPts val="0"/>
              </a:spcAft>
              <a:buSzPts val="1400"/>
              <a:buChar char="○"/>
            </a:pPr>
            <a:r>
              <a:rPr lang="en"/>
              <a:t>Customer acquisition costs (e.g., prospecting, direct sales)</a:t>
            </a:r>
            <a:endParaRPr/>
          </a:p>
          <a:p>
            <a:pPr indent="-317500" lvl="1" marL="914400" marR="0" rtl="0" algn="l">
              <a:lnSpc>
                <a:spcPct val="115000"/>
              </a:lnSpc>
              <a:spcBef>
                <a:spcPts val="0"/>
              </a:spcBef>
              <a:spcAft>
                <a:spcPts val="0"/>
              </a:spcAft>
              <a:buSzPts val="1400"/>
              <a:buChar char="○"/>
            </a:pPr>
            <a:r>
              <a:rPr lang="en"/>
              <a:t>Conference attendance (e.g., utilitycon)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Now?</a:t>
            </a:r>
            <a:endParaRPr/>
          </a:p>
        </p:txBody>
      </p:sp>
      <p:sp>
        <p:nvSpPr>
          <p:cNvPr id="145" name="Google Shape;145;p18"/>
          <p:cNvSpPr txBox="1"/>
          <p:nvPr>
            <p:ph idx="1" type="body"/>
          </p:nvPr>
        </p:nvSpPr>
        <p:spPr>
          <a:xfrm>
            <a:off x="311700" y="4581475"/>
            <a:ext cx="8520600" cy="325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 u="sng">
                <a:solidFill>
                  <a:schemeClr val="hlink"/>
                </a:solidFill>
                <a:hlinkClick r:id="rId3"/>
              </a:rPr>
              <a:t>https://www.opexengine.com/zuora-powering-the-subscription-revenue-economy-with-43-ipo-based-on-operating-metrics/</a:t>
            </a:r>
            <a:br>
              <a:rPr lang="en" sz="600"/>
            </a:br>
            <a:r>
              <a:rPr lang="en" sz="600" u="sng">
                <a:solidFill>
                  <a:schemeClr val="hlink"/>
                </a:solidFill>
                <a:hlinkClick r:id="rId4"/>
              </a:rPr>
              <a:t>https://www.greentechmedia.com/articles/read/seven-charts-that-show-utility-priorities-for-2015-and-beyond</a:t>
            </a:r>
            <a:endParaRPr sz="600"/>
          </a:p>
        </p:txBody>
      </p:sp>
      <p:pic>
        <p:nvPicPr>
          <p:cNvPr id="146" name="Google Shape;146;p18"/>
          <p:cNvPicPr preferRelativeResize="0"/>
          <p:nvPr/>
        </p:nvPicPr>
        <p:blipFill>
          <a:blip r:embed="rId5">
            <a:alphaModFix/>
          </a:blip>
          <a:stretch>
            <a:fillRect/>
          </a:stretch>
        </p:blipFill>
        <p:spPr>
          <a:xfrm>
            <a:off x="3770052" y="1303073"/>
            <a:ext cx="4829051" cy="2959901"/>
          </a:xfrm>
          <a:prstGeom prst="rect">
            <a:avLst/>
          </a:prstGeom>
          <a:noFill/>
          <a:ln cap="flat" cmpd="sng" w="9525">
            <a:solidFill>
              <a:srgbClr val="00558B"/>
            </a:solidFill>
            <a:prstDash val="solid"/>
            <a:round/>
            <a:headEnd len="sm" w="sm" type="none"/>
            <a:tailEnd len="sm" w="sm" type="none"/>
          </a:ln>
        </p:spPr>
      </p:pic>
      <p:pic>
        <p:nvPicPr>
          <p:cNvPr id="147" name="Google Shape;147;p18"/>
          <p:cNvPicPr preferRelativeResize="0"/>
          <p:nvPr/>
        </p:nvPicPr>
        <p:blipFill rotWithShape="1">
          <a:blip r:embed="rId6">
            <a:alphaModFix/>
          </a:blip>
          <a:srcRect b="0" l="0" r="47807" t="0"/>
          <a:stretch/>
        </p:blipFill>
        <p:spPr>
          <a:xfrm>
            <a:off x="575375" y="1303075"/>
            <a:ext cx="3058099" cy="2959900"/>
          </a:xfrm>
          <a:prstGeom prst="rect">
            <a:avLst/>
          </a:prstGeom>
          <a:noFill/>
          <a:ln cap="flat" cmpd="sng" w="9525">
            <a:solidFill>
              <a:srgbClr val="00558B"/>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Financials</a:t>
            </a:r>
            <a:endParaRPr/>
          </a:p>
        </p:txBody>
      </p:sp>
      <p:sp>
        <p:nvSpPr>
          <p:cNvPr id="576" name="Google Shape;576;p63"/>
          <p:cNvSpPr txBox="1"/>
          <p:nvPr/>
        </p:nvSpPr>
        <p:spPr>
          <a:xfrm>
            <a:off x="0" y="4724575"/>
            <a:ext cx="91440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u="sng">
                <a:solidFill>
                  <a:schemeClr val="hlink"/>
                </a:solidFill>
                <a:hlinkClick r:id="rId3"/>
              </a:rPr>
              <a:t>https://docs.google.com/spreadsheets/d/1SVmPE-pz5B5XTj3LIYsx0oXHJ9k1Oinw0kcBkNQwjoU/edit#gid=1872624015</a:t>
            </a:r>
            <a:endParaRPr sz="1000"/>
          </a:p>
        </p:txBody>
      </p:sp>
      <p:pic>
        <p:nvPicPr>
          <p:cNvPr id="577" name="Google Shape;577;p63" title="Sponsor - Revenue Forecast"/>
          <p:cNvPicPr preferRelativeResize="0"/>
          <p:nvPr/>
        </p:nvPicPr>
        <p:blipFill>
          <a:blip r:embed="rId4">
            <a:alphaModFix/>
          </a:blip>
          <a:stretch>
            <a:fillRect/>
          </a:stretch>
        </p:blipFill>
        <p:spPr>
          <a:xfrm>
            <a:off x="1817663" y="1170125"/>
            <a:ext cx="5508682" cy="340205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588" name="Google Shape;5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GT Bill platform will provide multi-service with a robust and highly-configurable billing system </a:t>
            </a:r>
            <a:endParaRPr/>
          </a:p>
          <a:p>
            <a:pPr indent="-317500" lvl="1" marL="914400" rtl="0" algn="l">
              <a:spcBef>
                <a:spcPts val="0"/>
              </a:spcBef>
              <a:spcAft>
                <a:spcPts val="0"/>
              </a:spcAft>
              <a:buSzPts val="1400"/>
              <a:buChar char="○"/>
            </a:pPr>
            <a:r>
              <a:rPr lang="en"/>
              <a:t>lightweight easy to implement consolidated billing solution for resell providers of aggregated services</a:t>
            </a:r>
            <a:br>
              <a:rPr lang="en"/>
            </a:br>
            <a:endParaRPr/>
          </a:p>
          <a:p>
            <a:pPr indent="-342900" lvl="0" marL="457200" marR="0" rtl="0" algn="l">
              <a:lnSpc>
                <a:spcPct val="115000"/>
              </a:lnSpc>
              <a:spcBef>
                <a:spcPts val="0"/>
              </a:spcBef>
              <a:spcAft>
                <a:spcPts val="0"/>
              </a:spcAft>
              <a:buClr>
                <a:schemeClr val="accent3"/>
              </a:buClr>
              <a:buSzPts val="1800"/>
              <a:buFont typeface="Montserrat"/>
              <a:buChar char="●"/>
            </a:pPr>
            <a:r>
              <a:rPr lang="en"/>
              <a:t>The platform will facilitate seamless integrations with other critical business software to empower multi-service operator agility</a:t>
            </a:r>
            <a:endParaRPr/>
          </a:p>
          <a:p>
            <a:pPr indent="-317500" lvl="1" marL="914400" marR="0" rtl="0" algn="l">
              <a:lnSpc>
                <a:spcPct val="115000"/>
              </a:lnSpc>
              <a:spcBef>
                <a:spcPts val="0"/>
              </a:spcBef>
              <a:spcAft>
                <a:spcPts val="0"/>
              </a:spcAft>
              <a:buSzPts val="1400"/>
              <a:buChar char="○"/>
            </a:pPr>
            <a:r>
              <a:rPr lang="en"/>
              <a:t>API platform connectivity to…</a:t>
            </a:r>
            <a:endParaRPr/>
          </a:p>
          <a:p>
            <a:pPr indent="-317500" lvl="2" marL="1371600" marR="0" rtl="0" algn="l">
              <a:lnSpc>
                <a:spcPct val="115000"/>
              </a:lnSpc>
              <a:spcBef>
                <a:spcPts val="0"/>
              </a:spcBef>
              <a:spcAft>
                <a:spcPts val="0"/>
              </a:spcAft>
              <a:buSzPts val="1400"/>
              <a:buChar char="■"/>
            </a:pPr>
            <a:r>
              <a:rPr lang="en"/>
              <a:t>MailChimp</a:t>
            </a:r>
            <a:endParaRPr/>
          </a:p>
          <a:p>
            <a:pPr indent="-317500" lvl="2" marL="1371600" marR="0" rtl="0" algn="l">
              <a:lnSpc>
                <a:spcPct val="115000"/>
              </a:lnSpc>
              <a:spcBef>
                <a:spcPts val="0"/>
              </a:spcBef>
              <a:spcAft>
                <a:spcPts val="0"/>
              </a:spcAft>
              <a:buSzPts val="1400"/>
              <a:buChar char="■"/>
            </a:pPr>
            <a:r>
              <a:rPr lang="en"/>
              <a:t>SalesForce</a:t>
            </a:r>
            <a:endParaRPr/>
          </a:p>
          <a:p>
            <a:pPr indent="-317500" lvl="2" marL="1371600" marR="0" rtl="0" algn="l">
              <a:lnSpc>
                <a:spcPct val="115000"/>
              </a:lnSpc>
              <a:spcBef>
                <a:spcPts val="0"/>
              </a:spcBef>
              <a:spcAft>
                <a:spcPts val="0"/>
              </a:spcAft>
              <a:buSzPts val="1400"/>
              <a:buChar char="■"/>
            </a:pPr>
            <a:r>
              <a:rPr lang="en"/>
              <a:t>Docusign</a:t>
            </a:r>
            <a:endParaRPr/>
          </a:p>
          <a:p>
            <a:pPr indent="-317500" lvl="2" marL="1371600" marR="0" rtl="0" algn="l">
              <a:lnSpc>
                <a:spcPct val="115000"/>
              </a:lnSpc>
              <a:spcBef>
                <a:spcPts val="0"/>
              </a:spcBef>
              <a:spcAft>
                <a:spcPts val="0"/>
              </a:spcAft>
              <a:buSzPts val="1400"/>
              <a:buChar char="■"/>
            </a:pPr>
            <a:r>
              <a:rPr lang="en"/>
              <a:t>ZenDesk</a:t>
            </a:r>
            <a:endParaRPr/>
          </a:p>
          <a:p>
            <a:pPr indent="-317500" lvl="2" marL="1371600" marR="0" rtl="0" algn="l">
              <a:lnSpc>
                <a:spcPct val="115000"/>
              </a:lnSpc>
              <a:spcBef>
                <a:spcPts val="0"/>
              </a:spcBef>
              <a:spcAft>
                <a:spcPts val="0"/>
              </a:spcAft>
              <a:buSzPts val="1400"/>
              <a:buChar char="■"/>
            </a:pPr>
            <a:r>
              <a:rPr lang="en"/>
              <a:t>etc.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6"/>
          <p:cNvSpPr/>
          <p:nvPr/>
        </p:nvSpPr>
        <p:spPr>
          <a:xfrm>
            <a:off x="692700" y="1334350"/>
            <a:ext cx="3654600" cy="3243000"/>
          </a:xfrm>
          <a:prstGeom prst="roundRect">
            <a:avLst>
              <a:gd fmla="val 4508" name="adj"/>
            </a:avLst>
          </a:prstGeom>
          <a:solidFill>
            <a:srgbClr val="00558B">
              <a:alpha val="71540"/>
            </a:srgbClr>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ontserrat"/>
                <a:ea typeface="Montserrat"/>
                <a:cs typeface="Montserrat"/>
                <a:sym typeface="Montserrat"/>
              </a:rPr>
              <a:t>       GT Bill</a:t>
            </a:r>
            <a:endParaRPr sz="1000">
              <a:solidFill>
                <a:srgbClr val="FFFFFF"/>
              </a:solidFill>
              <a:latin typeface="Montserrat"/>
              <a:ea typeface="Montserrat"/>
              <a:cs typeface="Montserrat"/>
              <a:sym typeface="Montserrat"/>
            </a:endParaRPr>
          </a:p>
        </p:txBody>
      </p:sp>
      <p:sp>
        <p:nvSpPr>
          <p:cNvPr id="594" name="Google Shape;594;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Product</a:t>
            </a:r>
            <a:endParaRPr/>
          </a:p>
        </p:txBody>
      </p:sp>
      <p:sp>
        <p:nvSpPr>
          <p:cNvPr id="595" name="Google Shape;595;p66"/>
          <p:cNvSpPr/>
          <p:nvPr/>
        </p:nvSpPr>
        <p:spPr>
          <a:xfrm>
            <a:off x="2632156" y="1536167"/>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Products &amp; Pricing</a:t>
            </a:r>
            <a:endParaRPr>
              <a:solidFill>
                <a:srgbClr val="FFFFFF"/>
              </a:solidFill>
              <a:latin typeface="Montserrat"/>
              <a:ea typeface="Montserrat"/>
              <a:cs typeface="Montserrat"/>
              <a:sym typeface="Montserrat"/>
            </a:endParaRPr>
          </a:p>
        </p:txBody>
      </p:sp>
      <p:sp>
        <p:nvSpPr>
          <p:cNvPr id="596" name="Google Shape;596;p66"/>
          <p:cNvSpPr/>
          <p:nvPr/>
        </p:nvSpPr>
        <p:spPr>
          <a:xfrm>
            <a:off x="2632156" y="2448692"/>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Invoicing</a:t>
            </a:r>
            <a:endParaRPr>
              <a:solidFill>
                <a:srgbClr val="FFFFFF"/>
              </a:solidFill>
              <a:latin typeface="Montserrat"/>
              <a:ea typeface="Montserrat"/>
              <a:cs typeface="Montserrat"/>
              <a:sym typeface="Montserrat"/>
            </a:endParaRPr>
          </a:p>
        </p:txBody>
      </p:sp>
      <p:sp>
        <p:nvSpPr>
          <p:cNvPr id="597" name="Google Shape;597;p66"/>
          <p:cNvSpPr/>
          <p:nvPr/>
        </p:nvSpPr>
        <p:spPr>
          <a:xfrm>
            <a:off x="2632156" y="3361233"/>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Payments</a:t>
            </a:r>
            <a:endParaRPr>
              <a:solidFill>
                <a:srgbClr val="FFFFFF"/>
              </a:solidFill>
              <a:latin typeface="Montserrat"/>
              <a:ea typeface="Montserrat"/>
              <a:cs typeface="Montserrat"/>
              <a:sym typeface="Montserrat"/>
            </a:endParaRPr>
          </a:p>
        </p:txBody>
      </p:sp>
      <p:grpSp>
        <p:nvGrpSpPr>
          <p:cNvPr id="598" name="Google Shape;598;p66"/>
          <p:cNvGrpSpPr/>
          <p:nvPr/>
        </p:nvGrpSpPr>
        <p:grpSpPr>
          <a:xfrm>
            <a:off x="4706625" y="2234375"/>
            <a:ext cx="1595100" cy="1447500"/>
            <a:chOff x="5316225" y="2158175"/>
            <a:chExt cx="1595100" cy="1447500"/>
          </a:xfrm>
        </p:grpSpPr>
        <p:sp>
          <p:nvSpPr>
            <p:cNvPr id="599" name="Google Shape;599;p66"/>
            <p:cNvSpPr/>
            <p:nvPr/>
          </p:nvSpPr>
          <p:spPr>
            <a:xfrm>
              <a:off x="5316225" y="2158175"/>
              <a:ext cx="1595100" cy="1447500"/>
            </a:xfrm>
            <a:prstGeom prst="roundRect">
              <a:avLst>
                <a:gd fmla="val 4508" name="adj"/>
              </a:avLst>
            </a:prstGeom>
            <a:solidFill>
              <a:srgbClr val="01808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ontserrat"/>
                  <a:ea typeface="Montserrat"/>
                  <a:cs typeface="Montserrat"/>
                  <a:sym typeface="Montserrat"/>
                </a:rPr>
                <a:t>GT Bill </a:t>
              </a:r>
              <a:br>
                <a:rPr lang="en" sz="1000">
                  <a:solidFill>
                    <a:srgbClr val="FFFFFF"/>
                  </a:solidFill>
                  <a:latin typeface="Montserrat"/>
                  <a:ea typeface="Montserrat"/>
                  <a:cs typeface="Montserrat"/>
                  <a:sym typeface="Montserrat"/>
                </a:rPr>
              </a:br>
              <a:r>
                <a:rPr lang="en" sz="1000">
                  <a:solidFill>
                    <a:srgbClr val="FFFFFF"/>
                  </a:solidFill>
                  <a:latin typeface="Montserrat"/>
                  <a:ea typeface="Montserrat"/>
                  <a:cs typeface="Montserrat"/>
                  <a:sym typeface="Montserrat"/>
                </a:rPr>
                <a:t>Dev Platform</a:t>
              </a:r>
              <a:endParaRPr sz="1000">
                <a:solidFill>
                  <a:srgbClr val="FFFFFF"/>
                </a:solidFill>
                <a:latin typeface="Montserrat"/>
                <a:ea typeface="Montserrat"/>
                <a:cs typeface="Montserrat"/>
                <a:sym typeface="Montserrat"/>
              </a:endParaRPr>
            </a:p>
          </p:txBody>
        </p:sp>
        <p:pic>
          <p:nvPicPr>
            <p:cNvPr id="600" name="Google Shape;600;p66"/>
            <p:cNvPicPr preferRelativeResize="0"/>
            <p:nvPr/>
          </p:nvPicPr>
          <p:blipFill>
            <a:blip r:embed="rId3">
              <a:alphaModFix/>
            </a:blip>
            <a:stretch>
              <a:fillRect/>
            </a:stretch>
          </p:blipFill>
          <p:spPr>
            <a:xfrm>
              <a:off x="5770175" y="2342725"/>
              <a:ext cx="678350" cy="678350"/>
            </a:xfrm>
            <a:prstGeom prst="rect">
              <a:avLst/>
            </a:prstGeom>
            <a:noFill/>
            <a:ln>
              <a:noFill/>
            </a:ln>
          </p:spPr>
        </p:pic>
      </p:grpSp>
      <p:cxnSp>
        <p:nvCxnSpPr>
          <p:cNvPr id="601" name="Google Shape;601;p66"/>
          <p:cNvCxnSpPr>
            <a:stCxn id="593" idx="3"/>
            <a:endCxn id="599" idx="1"/>
          </p:cNvCxnSpPr>
          <p:nvPr/>
        </p:nvCxnSpPr>
        <p:spPr>
          <a:xfrm>
            <a:off x="4347300" y="2955850"/>
            <a:ext cx="359400" cy="2400"/>
          </a:xfrm>
          <a:prstGeom prst="straightConnector1">
            <a:avLst/>
          </a:prstGeom>
          <a:noFill/>
          <a:ln cap="flat" cmpd="sng" w="19050">
            <a:solidFill>
              <a:schemeClr val="dk2"/>
            </a:solidFill>
            <a:prstDash val="dash"/>
            <a:round/>
            <a:headEnd len="med" w="med" type="none"/>
            <a:tailEnd len="med" w="med" type="none"/>
          </a:ln>
        </p:spPr>
      </p:cxnSp>
      <p:sp>
        <p:nvSpPr>
          <p:cNvPr id="602" name="Google Shape;602;p66"/>
          <p:cNvSpPr txBox="1"/>
          <p:nvPr/>
        </p:nvSpPr>
        <p:spPr>
          <a:xfrm>
            <a:off x="4961524" y="1814462"/>
            <a:ext cx="578400" cy="2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APIs</a:t>
            </a:r>
            <a:endParaRPr sz="1000">
              <a:latin typeface="Montserrat"/>
              <a:ea typeface="Montserrat"/>
              <a:cs typeface="Montserrat"/>
              <a:sym typeface="Montserrat"/>
            </a:endParaRPr>
          </a:p>
        </p:txBody>
      </p:sp>
      <p:cxnSp>
        <p:nvCxnSpPr>
          <p:cNvPr id="603" name="Google Shape;603;p66"/>
          <p:cNvCxnSpPr/>
          <p:nvPr/>
        </p:nvCxnSpPr>
        <p:spPr>
          <a:xfrm flipH="1" rot="10800000">
            <a:off x="6301725" y="2955725"/>
            <a:ext cx="663600" cy="2400"/>
          </a:xfrm>
          <a:prstGeom prst="bentConnector3">
            <a:avLst>
              <a:gd fmla="val 50000" name="adj1"/>
            </a:avLst>
          </a:prstGeom>
          <a:noFill/>
          <a:ln cap="flat" cmpd="sng" w="19050">
            <a:solidFill>
              <a:schemeClr val="dk2"/>
            </a:solidFill>
            <a:prstDash val="dash"/>
            <a:round/>
            <a:headEnd len="med" w="med" type="none"/>
            <a:tailEnd len="med" w="med" type="none"/>
          </a:ln>
        </p:spPr>
      </p:cxnSp>
      <p:sp>
        <p:nvSpPr>
          <p:cNvPr id="604" name="Google Shape;604;p66"/>
          <p:cNvSpPr/>
          <p:nvPr/>
        </p:nvSpPr>
        <p:spPr>
          <a:xfrm>
            <a:off x="6584500" y="1336625"/>
            <a:ext cx="1965900" cy="3243000"/>
          </a:xfrm>
          <a:prstGeom prst="roundRect">
            <a:avLst>
              <a:gd fmla="val 4508" name="adj"/>
            </a:avLst>
          </a:prstGeom>
          <a:solidFill>
            <a:srgbClr val="CFE2F3"/>
          </a:solidFill>
          <a:ln cap="flat" cmpd="sng" w="9525">
            <a:solidFill>
              <a:srgbClr val="00558B"/>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GT Provision</a:t>
            </a:r>
            <a:endParaRPr sz="1000">
              <a:latin typeface="Montserrat"/>
              <a:ea typeface="Montserrat"/>
              <a:cs typeface="Montserrat"/>
              <a:sym typeface="Montserrat"/>
            </a:endParaRPr>
          </a:p>
        </p:txBody>
      </p:sp>
      <p:sp>
        <p:nvSpPr>
          <p:cNvPr id="605" name="Google Shape;605;p66"/>
          <p:cNvSpPr/>
          <p:nvPr/>
        </p:nvSpPr>
        <p:spPr>
          <a:xfrm>
            <a:off x="6834900" y="1093924"/>
            <a:ext cx="1518300" cy="690300"/>
          </a:xfrm>
          <a:prstGeom prst="roundRect">
            <a:avLst>
              <a:gd fmla="val 16667" name="adj"/>
            </a:avLst>
          </a:prstGeom>
          <a:solidFill>
            <a:srgbClr val="FFFFF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606" name="Google Shape;606;p66"/>
          <p:cNvSpPr/>
          <p:nvPr/>
        </p:nvSpPr>
        <p:spPr>
          <a:xfrm>
            <a:off x="6834906" y="2123408"/>
            <a:ext cx="1518300" cy="735900"/>
          </a:xfrm>
          <a:prstGeom prst="roundRect">
            <a:avLst>
              <a:gd fmla="val 16667" name="adj"/>
            </a:avLst>
          </a:prstGeom>
          <a:solidFill>
            <a:srgbClr val="9FC5E8"/>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Transformer</a:t>
            </a:r>
            <a:endParaRPr>
              <a:latin typeface="Montserrat"/>
              <a:ea typeface="Montserrat"/>
              <a:cs typeface="Montserrat"/>
              <a:sym typeface="Montserrat"/>
            </a:endParaRPr>
          </a:p>
        </p:txBody>
      </p:sp>
      <p:sp>
        <p:nvSpPr>
          <p:cNvPr id="607" name="Google Shape;607;p66"/>
          <p:cNvSpPr/>
          <p:nvPr/>
        </p:nvSpPr>
        <p:spPr>
          <a:xfrm>
            <a:off x="6834906" y="3035950"/>
            <a:ext cx="1518300" cy="735900"/>
          </a:xfrm>
          <a:prstGeom prst="roundRect">
            <a:avLst>
              <a:gd fmla="val 16667" name="adj"/>
            </a:avLst>
          </a:prstGeom>
          <a:solidFill>
            <a:srgbClr val="9FC5E8"/>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Bidirectional Provisioning</a:t>
            </a:r>
            <a:endParaRPr>
              <a:latin typeface="Montserrat"/>
              <a:ea typeface="Montserrat"/>
              <a:cs typeface="Montserrat"/>
              <a:sym typeface="Montserrat"/>
            </a:endParaRPr>
          </a:p>
        </p:txBody>
      </p:sp>
      <p:pic>
        <p:nvPicPr>
          <p:cNvPr id="608" name="Google Shape;608;p66"/>
          <p:cNvPicPr preferRelativeResize="0"/>
          <p:nvPr/>
        </p:nvPicPr>
        <p:blipFill rotWithShape="1">
          <a:blip r:embed="rId4">
            <a:alphaModFix/>
          </a:blip>
          <a:srcRect b="13746" l="0" r="0" t="13753"/>
          <a:stretch/>
        </p:blipFill>
        <p:spPr>
          <a:xfrm>
            <a:off x="7136297" y="1203809"/>
            <a:ext cx="915525" cy="428125"/>
          </a:xfrm>
          <a:prstGeom prst="rect">
            <a:avLst/>
          </a:prstGeom>
          <a:noFill/>
          <a:ln>
            <a:noFill/>
          </a:ln>
        </p:spPr>
      </p:pic>
      <p:pic>
        <p:nvPicPr>
          <p:cNvPr id="609" name="Google Shape;609;p66"/>
          <p:cNvPicPr preferRelativeResize="0"/>
          <p:nvPr/>
        </p:nvPicPr>
        <p:blipFill>
          <a:blip r:embed="rId5">
            <a:alphaModFix/>
          </a:blip>
          <a:stretch>
            <a:fillRect/>
          </a:stretch>
        </p:blipFill>
        <p:spPr>
          <a:xfrm>
            <a:off x="5097625" y="1111100"/>
            <a:ext cx="814310" cy="572700"/>
          </a:xfrm>
          <a:prstGeom prst="rect">
            <a:avLst/>
          </a:prstGeom>
          <a:noFill/>
          <a:ln>
            <a:noFill/>
          </a:ln>
        </p:spPr>
      </p:pic>
      <p:pic>
        <p:nvPicPr>
          <p:cNvPr id="610" name="Google Shape;610;p66"/>
          <p:cNvPicPr preferRelativeResize="0"/>
          <p:nvPr/>
        </p:nvPicPr>
        <p:blipFill>
          <a:blip r:embed="rId6">
            <a:alphaModFix/>
          </a:blip>
          <a:stretch>
            <a:fillRect/>
          </a:stretch>
        </p:blipFill>
        <p:spPr>
          <a:xfrm>
            <a:off x="5097325" y="3980818"/>
            <a:ext cx="814300" cy="814300"/>
          </a:xfrm>
          <a:prstGeom prst="rect">
            <a:avLst/>
          </a:prstGeom>
          <a:noFill/>
          <a:ln>
            <a:noFill/>
          </a:ln>
        </p:spPr>
      </p:pic>
      <p:cxnSp>
        <p:nvCxnSpPr>
          <p:cNvPr id="611" name="Google Shape;611;p66"/>
          <p:cNvCxnSpPr>
            <a:stCxn id="609" idx="2"/>
            <a:endCxn id="599" idx="0"/>
          </p:cNvCxnSpPr>
          <p:nvPr/>
        </p:nvCxnSpPr>
        <p:spPr>
          <a:xfrm rot="5400000">
            <a:off x="5229230" y="1958750"/>
            <a:ext cx="550500" cy="600"/>
          </a:xfrm>
          <a:prstGeom prst="bentConnector3">
            <a:avLst>
              <a:gd fmla="val 50007" name="adj1"/>
            </a:avLst>
          </a:prstGeom>
          <a:noFill/>
          <a:ln cap="flat" cmpd="sng" w="19050">
            <a:solidFill>
              <a:schemeClr val="dk2"/>
            </a:solidFill>
            <a:prstDash val="dash"/>
            <a:round/>
            <a:headEnd len="med" w="med" type="none"/>
            <a:tailEnd len="med" w="med" type="none"/>
          </a:ln>
        </p:spPr>
      </p:cxnSp>
      <p:cxnSp>
        <p:nvCxnSpPr>
          <p:cNvPr id="612" name="Google Shape;612;p66"/>
          <p:cNvCxnSpPr>
            <a:stCxn id="610" idx="0"/>
            <a:endCxn id="599" idx="2"/>
          </p:cNvCxnSpPr>
          <p:nvPr/>
        </p:nvCxnSpPr>
        <p:spPr>
          <a:xfrm rot="-5400000">
            <a:off x="5355375" y="3831118"/>
            <a:ext cx="298800" cy="600"/>
          </a:xfrm>
          <a:prstGeom prst="bentConnector3">
            <a:avLst>
              <a:gd fmla="val 50024" name="adj1"/>
            </a:avLst>
          </a:prstGeom>
          <a:noFill/>
          <a:ln cap="flat" cmpd="sng" w="19050">
            <a:solidFill>
              <a:schemeClr val="dk2"/>
            </a:solidFill>
            <a:prstDash val="dash"/>
            <a:round/>
            <a:headEnd len="med" w="med" type="none"/>
            <a:tailEnd len="med" w="med" type="none"/>
          </a:ln>
        </p:spPr>
      </p:cxnSp>
      <p:sp>
        <p:nvSpPr>
          <p:cNvPr id="613" name="Google Shape;613;p66"/>
          <p:cNvSpPr/>
          <p:nvPr/>
        </p:nvSpPr>
        <p:spPr>
          <a:xfrm>
            <a:off x="929708" y="1536167"/>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Customer Management</a:t>
            </a:r>
            <a:endParaRPr>
              <a:solidFill>
                <a:srgbClr val="FFFFFF"/>
              </a:solidFill>
              <a:latin typeface="Montserrat"/>
              <a:ea typeface="Montserrat"/>
              <a:cs typeface="Montserrat"/>
              <a:sym typeface="Montserrat"/>
            </a:endParaRPr>
          </a:p>
        </p:txBody>
      </p:sp>
      <p:sp>
        <p:nvSpPr>
          <p:cNvPr id="614" name="Google Shape;614;p66"/>
          <p:cNvSpPr/>
          <p:nvPr/>
        </p:nvSpPr>
        <p:spPr>
          <a:xfrm>
            <a:off x="929708" y="2448692"/>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Customer Portal</a:t>
            </a:r>
            <a:endParaRPr>
              <a:solidFill>
                <a:srgbClr val="FFFFFF"/>
              </a:solidFill>
              <a:latin typeface="Montserrat"/>
              <a:ea typeface="Montserrat"/>
              <a:cs typeface="Montserrat"/>
              <a:sym typeface="Montserrat"/>
            </a:endParaRPr>
          </a:p>
        </p:txBody>
      </p:sp>
      <p:sp>
        <p:nvSpPr>
          <p:cNvPr id="615" name="Google Shape;615;p66"/>
          <p:cNvSpPr/>
          <p:nvPr/>
        </p:nvSpPr>
        <p:spPr>
          <a:xfrm>
            <a:off x="929708" y="3361233"/>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Contracts &amp; Token Accounting</a:t>
            </a:r>
            <a:endParaRPr>
              <a:solidFill>
                <a:srgbClr val="FFFFFF"/>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cxnSp>
        <p:nvCxnSpPr>
          <p:cNvPr id="621" name="Google Shape;621;p67"/>
          <p:cNvCxnSpPr/>
          <p:nvPr/>
        </p:nvCxnSpPr>
        <p:spPr>
          <a:xfrm>
            <a:off x="491275" y="2826325"/>
            <a:ext cx="7022100" cy="0"/>
          </a:xfrm>
          <a:prstGeom prst="straightConnector1">
            <a:avLst/>
          </a:prstGeom>
          <a:noFill/>
          <a:ln cap="flat" cmpd="sng" w="9525">
            <a:solidFill>
              <a:srgbClr val="B7B7B7"/>
            </a:solidFill>
            <a:prstDash val="solid"/>
            <a:round/>
            <a:headEnd len="med" w="med" type="none"/>
            <a:tailEnd len="med" w="med" type="none"/>
          </a:ln>
        </p:spPr>
      </p:cxnSp>
      <p:sp>
        <p:nvSpPr>
          <p:cNvPr id="622" name="Google Shape;622;p67"/>
          <p:cNvSpPr/>
          <p:nvPr/>
        </p:nvSpPr>
        <p:spPr>
          <a:xfrm>
            <a:off x="901450" y="17979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23" name="Google Shape;623;p67"/>
          <p:cNvSpPr/>
          <p:nvPr/>
        </p:nvSpPr>
        <p:spPr>
          <a:xfrm>
            <a:off x="1451300" y="3511900"/>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7"/>
          <p:cNvSpPr/>
          <p:nvPr/>
        </p:nvSpPr>
        <p:spPr>
          <a:xfrm>
            <a:off x="3928050" y="17979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7"/>
          <p:cNvSpPr/>
          <p:nvPr/>
        </p:nvSpPr>
        <p:spPr>
          <a:xfrm>
            <a:off x="4224050" y="3511900"/>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7"/>
          <p:cNvSpPr/>
          <p:nvPr/>
        </p:nvSpPr>
        <p:spPr>
          <a:xfrm>
            <a:off x="6030825" y="17979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7" name="Google Shape;627;p67"/>
          <p:cNvCxnSpPr>
            <a:stCxn id="622" idx="4"/>
          </p:cNvCxnSpPr>
          <p:nvPr/>
        </p:nvCxnSpPr>
        <p:spPr>
          <a:xfrm>
            <a:off x="1012000" y="2019025"/>
            <a:ext cx="0" cy="810000"/>
          </a:xfrm>
          <a:prstGeom prst="straightConnector1">
            <a:avLst/>
          </a:prstGeom>
          <a:noFill/>
          <a:ln cap="flat" cmpd="sng" w="9525">
            <a:solidFill>
              <a:srgbClr val="018081"/>
            </a:solidFill>
            <a:prstDash val="solid"/>
            <a:round/>
            <a:headEnd len="med" w="med" type="none"/>
            <a:tailEnd len="med" w="med" type="none"/>
          </a:ln>
        </p:spPr>
      </p:cxnSp>
      <p:cxnSp>
        <p:nvCxnSpPr>
          <p:cNvPr id="628" name="Google Shape;628;p67"/>
          <p:cNvCxnSpPr>
            <a:stCxn id="623" idx="0"/>
          </p:cNvCxnSpPr>
          <p:nvPr/>
        </p:nvCxnSpPr>
        <p:spPr>
          <a:xfrm rot="10800000">
            <a:off x="1561850" y="2837200"/>
            <a:ext cx="0" cy="674700"/>
          </a:xfrm>
          <a:prstGeom prst="straightConnector1">
            <a:avLst/>
          </a:prstGeom>
          <a:noFill/>
          <a:ln cap="flat" cmpd="sng" w="9525">
            <a:solidFill>
              <a:srgbClr val="018081"/>
            </a:solidFill>
            <a:prstDash val="solid"/>
            <a:round/>
            <a:headEnd len="med" w="med" type="none"/>
            <a:tailEnd len="med" w="med" type="none"/>
          </a:ln>
        </p:spPr>
      </p:cxnSp>
      <p:cxnSp>
        <p:nvCxnSpPr>
          <p:cNvPr id="629" name="Google Shape;629;p67"/>
          <p:cNvCxnSpPr>
            <a:stCxn id="624" idx="4"/>
          </p:cNvCxnSpPr>
          <p:nvPr/>
        </p:nvCxnSpPr>
        <p:spPr>
          <a:xfrm>
            <a:off x="4038600" y="2019025"/>
            <a:ext cx="0" cy="798000"/>
          </a:xfrm>
          <a:prstGeom prst="straightConnector1">
            <a:avLst/>
          </a:prstGeom>
          <a:noFill/>
          <a:ln cap="flat" cmpd="sng" w="9525">
            <a:solidFill>
              <a:srgbClr val="018081"/>
            </a:solidFill>
            <a:prstDash val="solid"/>
            <a:round/>
            <a:headEnd len="med" w="med" type="none"/>
            <a:tailEnd len="med" w="med" type="none"/>
          </a:ln>
        </p:spPr>
      </p:cxnSp>
      <p:cxnSp>
        <p:nvCxnSpPr>
          <p:cNvPr id="630" name="Google Shape;630;p67"/>
          <p:cNvCxnSpPr>
            <a:stCxn id="626" idx="4"/>
          </p:cNvCxnSpPr>
          <p:nvPr/>
        </p:nvCxnSpPr>
        <p:spPr>
          <a:xfrm>
            <a:off x="6141375" y="2019025"/>
            <a:ext cx="0" cy="818100"/>
          </a:xfrm>
          <a:prstGeom prst="straightConnector1">
            <a:avLst/>
          </a:prstGeom>
          <a:noFill/>
          <a:ln cap="flat" cmpd="sng" w="9525">
            <a:solidFill>
              <a:srgbClr val="018081"/>
            </a:solidFill>
            <a:prstDash val="solid"/>
            <a:round/>
            <a:headEnd len="med" w="med" type="none"/>
            <a:tailEnd len="med" w="med" type="none"/>
          </a:ln>
        </p:spPr>
      </p:cxnSp>
      <p:cxnSp>
        <p:nvCxnSpPr>
          <p:cNvPr id="631" name="Google Shape;631;p67"/>
          <p:cNvCxnSpPr>
            <a:stCxn id="625" idx="0"/>
          </p:cNvCxnSpPr>
          <p:nvPr/>
        </p:nvCxnSpPr>
        <p:spPr>
          <a:xfrm rot="10800000">
            <a:off x="4334600" y="2827000"/>
            <a:ext cx="0" cy="684900"/>
          </a:xfrm>
          <a:prstGeom prst="straightConnector1">
            <a:avLst/>
          </a:prstGeom>
          <a:noFill/>
          <a:ln cap="flat" cmpd="sng" w="9525">
            <a:solidFill>
              <a:srgbClr val="018081"/>
            </a:solidFill>
            <a:prstDash val="solid"/>
            <a:round/>
            <a:headEnd len="med" w="med" type="none"/>
            <a:tailEnd len="med" w="med" type="none"/>
          </a:ln>
        </p:spPr>
      </p:cxnSp>
      <p:sp>
        <p:nvSpPr>
          <p:cNvPr id="632" name="Google Shape;632;p67"/>
          <p:cNvSpPr txBox="1"/>
          <p:nvPr/>
        </p:nvSpPr>
        <p:spPr>
          <a:xfrm>
            <a:off x="1248225" y="1589325"/>
            <a:ext cx="24942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Basic customer management</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Basic customer portal</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Admin interface</a:t>
            </a:r>
            <a:endParaRPr sz="1200">
              <a:latin typeface="Montserrat"/>
              <a:ea typeface="Montserrat"/>
              <a:cs typeface="Montserrat"/>
              <a:sym typeface="Montserrat"/>
            </a:endParaRPr>
          </a:p>
        </p:txBody>
      </p:sp>
      <p:sp>
        <p:nvSpPr>
          <p:cNvPr id="633" name="Google Shape;633;p67"/>
          <p:cNvSpPr txBox="1"/>
          <p:nvPr/>
        </p:nvSpPr>
        <p:spPr>
          <a:xfrm>
            <a:off x="1809800" y="3451525"/>
            <a:ext cx="2301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Product and pricing configuration</a:t>
            </a:r>
            <a:endParaRPr sz="1200">
              <a:latin typeface="Montserrat"/>
              <a:ea typeface="Montserrat"/>
              <a:cs typeface="Montserrat"/>
              <a:sym typeface="Montserrat"/>
            </a:endParaRPr>
          </a:p>
        </p:txBody>
      </p:sp>
      <p:sp>
        <p:nvSpPr>
          <p:cNvPr id="634" name="Google Shape;634;p67"/>
          <p:cNvSpPr txBox="1"/>
          <p:nvPr/>
        </p:nvSpPr>
        <p:spPr>
          <a:xfrm>
            <a:off x="4352575" y="1645875"/>
            <a:ext cx="14064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Invoicing</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Reporting</a:t>
            </a:r>
            <a:endParaRPr sz="1200">
              <a:latin typeface="Montserrat"/>
              <a:ea typeface="Montserrat"/>
              <a:cs typeface="Montserrat"/>
              <a:sym typeface="Montserrat"/>
            </a:endParaRPr>
          </a:p>
        </p:txBody>
      </p:sp>
      <p:sp>
        <p:nvSpPr>
          <p:cNvPr id="635" name="Google Shape;635;p67"/>
          <p:cNvSpPr txBox="1"/>
          <p:nvPr/>
        </p:nvSpPr>
        <p:spPr>
          <a:xfrm>
            <a:off x="4692100" y="3451525"/>
            <a:ext cx="2031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Payments</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Token Issuance</a:t>
            </a:r>
            <a:endParaRPr sz="1200">
              <a:latin typeface="Montserrat"/>
              <a:ea typeface="Montserrat"/>
              <a:cs typeface="Montserrat"/>
              <a:sym typeface="Montserrat"/>
            </a:endParaRPr>
          </a:p>
        </p:txBody>
      </p:sp>
      <p:sp>
        <p:nvSpPr>
          <p:cNvPr id="636" name="Google Shape;636;p67"/>
          <p:cNvSpPr txBox="1"/>
          <p:nvPr/>
        </p:nvSpPr>
        <p:spPr>
          <a:xfrm>
            <a:off x="6442775" y="1702825"/>
            <a:ext cx="18759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Provisioning</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Charity Management</a:t>
            </a:r>
            <a:endParaRPr sz="1200">
              <a:latin typeface="Montserrat"/>
              <a:ea typeface="Montserrat"/>
              <a:cs typeface="Montserrat"/>
              <a:sym typeface="Montserrat"/>
            </a:endParaRPr>
          </a:p>
        </p:txBody>
      </p:sp>
      <p:sp>
        <p:nvSpPr>
          <p:cNvPr id="637" name="Google Shape;637;p67"/>
          <p:cNvSpPr/>
          <p:nvPr/>
        </p:nvSpPr>
        <p:spPr>
          <a:xfrm>
            <a:off x="6799900" y="3511225"/>
            <a:ext cx="221100" cy="221100"/>
          </a:xfrm>
          <a:prstGeom prst="ellipse">
            <a:avLst/>
          </a:prstGeom>
          <a:solidFill>
            <a:srgbClr val="FFFFF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8" name="Google Shape;638;p67"/>
          <p:cNvCxnSpPr>
            <a:stCxn id="637" idx="0"/>
          </p:cNvCxnSpPr>
          <p:nvPr/>
        </p:nvCxnSpPr>
        <p:spPr>
          <a:xfrm rot="10800000">
            <a:off x="6910450" y="2826325"/>
            <a:ext cx="0" cy="684900"/>
          </a:xfrm>
          <a:prstGeom prst="straightConnector1">
            <a:avLst/>
          </a:prstGeom>
          <a:noFill/>
          <a:ln cap="flat" cmpd="sng" w="9525">
            <a:solidFill>
              <a:srgbClr val="018081"/>
            </a:solidFill>
            <a:prstDash val="solid"/>
            <a:round/>
            <a:headEnd len="med" w="med" type="none"/>
            <a:tailEnd len="med" w="med" type="none"/>
          </a:ln>
        </p:spPr>
      </p:cxnSp>
      <p:sp>
        <p:nvSpPr>
          <p:cNvPr id="639" name="Google Shape;639;p67"/>
          <p:cNvSpPr txBox="1"/>
          <p:nvPr/>
        </p:nvSpPr>
        <p:spPr>
          <a:xfrm>
            <a:off x="7157605" y="3450850"/>
            <a:ext cx="1140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ontserrat"/>
                <a:ea typeface="Montserrat"/>
                <a:cs typeface="Montserrat"/>
                <a:sym typeface="Montserrat"/>
              </a:rPr>
              <a:t>Promotions</a:t>
            </a:r>
            <a:endParaRPr sz="1200">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Go To Market</a:t>
            </a:r>
            <a:endParaRPr/>
          </a:p>
        </p:txBody>
      </p:sp>
      <p:sp>
        <p:nvSpPr>
          <p:cNvPr id="645" name="Google Shape;645;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GT Bill will initially launch with Sponsor Energy </a:t>
            </a:r>
            <a:endParaRPr/>
          </a:p>
          <a:p>
            <a:pPr indent="-317500" lvl="1" marL="914400" rtl="0" algn="l">
              <a:spcBef>
                <a:spcPts val="0"/>
              </a:spcBef>
              <a:spcAft>
                <a:spcPts val="0"/>
              </a:spcAft>
              <a:buSzPts val="1400"/>
              <a:buChar char="○"/>
            </a:pPr>
            <a:r>
              <a:rPr lang="en"/>
              <a:t>Reseller of electricity and gas utilities in Alberta and expanding to resell Internet and Home Phone services</a:t>
            </a:r>
            <a:endParaRPr/>
          </a:p>
          <a:p>
            <a:pPr indent="-317500" lvl="1" marL="914400" rtl="0" algn="l">
              <a:spcBef>
                <a:spcPts val="0"/>
              </a:spcBef>
              <a:spcAft>
                <a:spcPts val="0"/>
              </a:spcAft>
              <a:buSzPts val="1400"/>
              <a:buChar char="○"/>
            </a:pPr>
            <a:r>
              <a:rPr lang="en"/>
              <a:t>Looking to replace its existing billing system by Dec 31</a:t>
            </a:r>
            <a:br>
              <a:rPr lang="en"/>
            </a:br>
            <a:endParaRPr/>
          </a:p>
          <a:p>
            <a:pPr indent="-342900" lvl="0" marL="457200" rtl="0" algn="l">
              <a:spcBef>
                <a:spcPts val="0"/>
              </a:spcBef>
              <a:spcAft>
                <a:spcPts val="0"/>
              </a:spcAft>
              <a:buSzPts val="1800"/>
              <a:buChar char="●"/>
            </a:pPr>
            <a:r>
              <a:rPr lang="en"/>
              <a:t>Sponsor will help to push the GT Bill product into a second customer</a:t>
            </a:r>
            <a:br>
              <a:rPr lang="en"/>
            </a:br>
            <a:endParaRPr/>
          </a:p>
          <a:p>
            <a:pPr indent="-342900" lvl="0" marL="457200" rtl="0" algn="l">
              <a:spcBef>
                <a:spcPts val="0"/>
              </a:spcBef>
              <a:spcAft>
                <a:spcPts val="0"/>
              </a:spcAft>
              <a:buSzPts val="1800"/>
              <a:buChar char="●"/>
            </a:pPr>
            <a:r>
              <a:rPr lang="en"/>
              <a:t>Sponsor will continue to act as a reseller and benefit from doing so through the joint venture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6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 Plan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70"/>
          <p:cNvSpPr txBox="1"/>
          <p:nvPr>
            <p:ph type="title"/>
          </p:nvPr>
        </p:nvSpPr>
        <p:spPr>
          <a:xfrm>
            <a:off x="265500" y="13582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Phase 0</a:t>
            </a:r>
            <a:endParaRPr/>
          </a:p>
        </p:txBody>
      </p:sp>
      <p:sp>
        <p:nvSpPr>
          <p:cNvPr id="656" name="Google Shape;656;p7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Validation &amp; Infrastructure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0</a:t>
            </a:r>
            <a:endParaRPr/>
          </a:p>
        </p:txBody>
      </p:sp>
      <p:sp>
        <p:nvSpPr>
          <p:cNvPr id="662" name="Google Shape;662;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Initial user experience will be fully mapped out and validated with Sponsor.</a:t>
            </a:r>
            <a:endParaRPr/>
          </a:p>
          <a:p>
            <a:pPr indent="-317500" lvl="1" marL="914400" marR="0" rtl="0" algn="l">
              <a:lnSpc>
                <a:spcPct val="115000"/>
              </a:lnSpc>
              <a:spcBef>
                <a:spcPts val="0"/>
              </a:spcBef>
              <a:spcAft>
                <a:spcPts val="0"/>
              </a:spcAft>
              <a:buSzPts val="1400"/>
              <a:buChar char="○"/>
            </a:pPr>
            <a:r>
              <a:rPr lang="en"/>
              <a:t>Light user testing with channel partner customers</a:t>
            </a:r>
            <a:br>
              <a:rPr lang="en"/>
            </a:br>
            <a:endParaRPr/>
          </a:p>
          <a:p>
            <a:pPr indent="-342900" lvl="0" marL="457200" marR="0" rtl="0" algn="l">
              <a:lnSpc>
                <a:spcPct val="115000"/>
              </a:lnSpc>
              <a:spcBef>
                <a:spcPts val="0"/>
              </a:spcBef>
              <a:spcAft>
                <a:spcPts val="0"/>
              </a:spcAft>
              <a:buSzPts val="1800"/>
              <a:buChar char="●"/>
            </a:pPr>
            <a:r>
              <a:rPr lang="en"/>
              <a:t>Core web platform scaffolding will be stood up by dev lead.</a:t>
            </a:r>
            <a:br>
              <a:rPr lang="en"/>
            </a:br>
            <a:endParaRPr/>
          </a:p>
          <a:p>
            <a:pPr indent="-342900" lvl="0" marL="457200" marR="0" rtl="0" algn="l">
              <a:lnSpc>
                <a:spcPct val="115000"/>
              </a:lnSpc>
              <a:spcBef>
                <a:spcPts val="0"/>
              </a:spcBef>
              <a:spcAft>
                <a:spcPts val="0"/>
              </a:spcAft>
              <a:buSzPts val="1800"/>
              <a:buChar char="●"/>
            </a:pPr>
            <a:r>
              <a:rPr lang="en"/>
              <a:t>Architecture and sequence diagrams for integration with Alta Gas will be fleshed out.</a:t>
            </a:r>
            <a:endParaRPr/>
          </a:p>
          <a:p>
            <a:pPr indent="-317500" lvl="1" marL="914400" marR="0" rtl="0" algn="l">
              <a:lnSpc>
                <a:spcPct val="115000"/>
              </a:lnSpc>
              <a:spcBef>
                <a:spcPts val="0"/>
              </a:spcBef>
              <a:spcAft>
                <a:spcPts val="0"/>
              </a:spcAft>
              <a:buSzPts val="1400"/>
              <a:buChar char="○"/>
            </a:pPr>
            <a:r>
              <a:rPr lang="en"/>
              <a:t>Alta Gas agreements signed</a:t>
            </a:r>
            <a:endParaRPr/>
          </a:p>
          <a:p>
            <a:pPr indent="-317500" lvl="1" marL="914400" marR="0" rtl="0" algn="l">
              <a:lnSpc>
                <a:spcPct val="115000"/>
              </a:lnSpc>
              <a:spcBef>
                <a:spcPts val="0"/>
              </a:spcBef>
              <a:spcAft>
                <a:spcPts val="0"/>
              </a:spcAft>
              <a:buSzPts val="1400"/>
              <a:buChar char="○"/>
            </a:pPr>
            <a:r>
              <a:rPr lang="en"/>
              <a:t>Core integration work will be defined and sized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72"/>
          <p:cNvSpPr txBox="1"/>
          <p:nvPr>
            <p:ph type="title"/>
          </p:nvPr>
        </p:nvSpPr>
        <p:spPr>
          <a:xfrm>
            <a:off x="265500" y="13582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Phase 1</a:t>
            </a:r>
            <a:endParaRPr/>
          </a:p>
        </p:txBody>
      </p:sp>
      <p:sp>
        <p:nvSpPr>
          <p:cNvPr id="668" name="Google Shape;668;p7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Consumer MVP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Now?</a:t>
            </a:r>
            <a:endParaRPr/>
          </a:p>
        </p:txBody>
      </p:sp>
      <p:sp>
        <p:nvSpPr>
          <p:cNvPr id="153" name="Google Shape;153;p19"/>
          <p:cNvSpPr txBox="1"/>
          <p:nvPr>
            <p:ph idx="1" type="body"/>
          </p:nvPr>
        </p:nvSpPr>
        <p:spPr>
          <a:xfrm>
            <a:off x="311700" y="4581475"/>
            <a:ext cx="8520600" cy="325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600" u="sng">
                <a:solidFill>
                  <a:schemeClr val="hlink"/>
                </a:solidFill>
                <a:hlinkClick r:id="rId3"/>
              </a:rPr>
              <a:t>https://www.opexengine.com/zuora-powering-the-subscription-revenue-economy-with-43-ipo-based-on-operating-metrics/</a:t>
            </a:r>
            <a:br>
              <a:rPr lang="en" sz="600"/>
            </a:br>
            <a:r>
              <a:rPr lang="en" sz="600" u="sng">
                <a:solidFill>
                  <a:schemeClr val="hlink"/>
                </a:solidFill>
                <a:hlinkClick r:id="rId4"/>
              </a:rPr>
              <a:t>https://www.greentechmedia.com/articles/read/seven-charts-that-show-utility-priorities-for-2015-and-beyond</a:t>
            </a:r>
            <a:endParaRPr sz="600"/>
          </a:p>
        </p:txBody>
      </p:sp>
      <p:pic>
        <p:nvPicPr>
          <p:cNvPr id="154" name="Google Shape;154;p19"/>
          <p:cNvPicPr preferRelativeResize="0"/>
          <p:nvPr/>
        </p:nvPicPr>
        <p:blipFill>
          <a:blip r:embed="rId5">
            <a:alphaModFix/>
          </a:blip>
          <a:stretch>
            <a:fillRect/>
          </a:stretch>
        </p:blipFill>
        <p:spPr>
          <a:xfrm>
            <a:off x="2117213" y="1170125"/>
            <a:ext cx="4909587" cy="3258950"/>
          </a:xfrm>
          <a:prstGeom prst="rect">
            <a:avLst/>
          </a:prstGeom>
          <a:noFill/>
          <a:ln>
            <a:noFill/>
          </a:ln>
        </p:spPr>
      </p:pic>
      <p:sp>
        <p:nvSpPr>
          <p:cNvPr id="155" name="Google Shape;155;p19"/>
          <p:cNvSpPr/>
          <p:nvPr/>
        </p:nvSpPr>
        <p:spPr>
          <a:xfrm>
            <a:off x="1618650" y="1989118"/>
            <a:ext cx="5854200" cy="325800"/>
          </a:xfrm>
          <a:prstGeom prst="roundRect">
            <a:avLst>
              <a:gd fmla="val 16667" name="adj"/>
            </a:avLst>
          </a:prstGeom>
          <a:noFill/>
          <a:ln cap="flat" cmpd="sng" w="28575">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a:t>
            </a:r>
            <a:endParaRPr/>
          </a:p>
        </p:txBody>
      </p:sp>
      <p:sp>
        <p:nvSpPr>
          <p:cNvPr id="674" name="Google Shape;67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First production product will include customer registration and management.</a:t>
            </a:r>
            <a:endParaRPr/>
          </a:p>
          <a:p>
            <a:pPr indent="-317500" lvl="1" marL="914400" marR="0" rtl="0" algn="l">
              <a:lnSpc>
                <a:spcPct val="115000"/>
              </a:lnSpc>
              <a:spcBef>
                <a:spcPts val="0"/>
              </a:spcBef>
              <a:spcAft>
                <a:spcPts val="0"/>
              </a:spcAft>
              <a:buSzPts val="1400"/>
              <a:buChar char="○"/>
            </a:pPr>
            <a:r>
              <a:rPr lang="en"/>
              <a:t>Will need to build out infrastructure for CRM</a:t>
            </a:r>
            <a:endParaRPr/>
          </a:p>
          <a:p>
            <a:pPr indent="-317500" lvl="1" marL="914400" marR="0" rtl="0" algn="l">
              <a:lnSpc>
                <a:spcPct val="115000"/>
              </a:lnSpc>
              <a:spcBef>
                <a:spcPts val="0"/>
              </a:spcBef>
              <a:spcAft>
                <a:spcPts val="0"/>
              </a:spcAft>
              <a:buSzPts val="1400"/>
              <a:buChar char="○"/>
            </a:pPr>
            <a:r>
              <a:rPr lang="en"/>
              <a:t>Will include the build out for both the admin portal, the client portal, and the token infrastructure for accounting consumption of services.</a:t>
            </a:r>
            <a:br>
              <a:rPr lang="en"/>
            </a:br>
            <a:endParaRPr/>
          </a:p>
          <a:p>
            <a:pPr indent="-342900" lvl="0" marL="457200" marR="0" rtl="0" algn="l">
              <a:lnSpc>
                <a:spcPct val="115000"/>
              </a:lnSpc>
              <a:spcBef>
                <a:spcPts val="0"/>
              </a:spcBef>
              <a:spcAft>
                <a:spcPts val="0"/>
              </a:spcAft>
              <a:buSzPts val="1800"/>
              <a:buChar char="●"/>
            </a:pPr>
            <a:r>
              <a:rPr lang="en"/>
              <a:t>Invoicing will follow in to drive towards “first bill”</a:t>
            </a:r>
            <a:endParaRPr/>
          </a:p>
          <a:p>
            <a:pPr indent="-317500" lvl="1" marL="914400" marR="0" rtl="0" algn="l">
              <a:lnSpc>
                <a:spcPct val="115000"/>
              </a:lnSpc>
              <a:spcBef>
                <a:spcPts val="0"/>
              </a:spcBef>
              <a:spcAft>
                <a:spcPts val="0"/>
              </a:spcAft>
              <a:buSzPts val="1400"/>
              <a:buChar char="○"/>
            </a:pPr>
            <a:r>
              <a:rPr lang="en"/>
              <a:t>During intial POC work, the teams will need to do some manual work to create bills (e.g., no usage data at first).</a:t>
            </a:r>
            <a:br>
              <a:rPr lang="en"/>
            </a:br>
            <a:endParaRPr/>
          </a:p>
          <a:p>
            <a:pPr indent="-317500" lvl="0" marL="457200" marR="0" rtl="0" algn="l">
              <a:lnSpc>
                <a:spcPct val="115000"/>
              </a:lnSpc>
              <a:spcBef>
                <a:spcPts val="0"/>
              </a:spcBef>
              <a:spcAft>
                <a:spcPts val="0"/>
              </a:spcAft>
              <a:buClr>
                <a:schemeClr val="accent3"/>
              </a:buClr>
              <a:buSzPts val="1400"/>
              <a:buFont typeface="Montserrat"/>
              <a:buChar char="●"/>
            </a:pPr>
            <a:r>
              <a:rPr lang="en"/>
              <a:t>Rapid iteration of initial user experience in-market </a:t>
            </a:r>
            <a:endParaRPr/>
          </a:p>
          <a:p>
            <a:pPr indent="-317500" lvl="1" marL="914400" marR="0" rtl="0" algn="l">
              <a:lnSpc>
                <a:spcPct val="115000"/>
              </a:lnSpc>
              <a:spcBef>
                <a:spcPts val="0"/>
              </a:spcBef>
              <a:spcAft>
                <a:spcPts val="0"/>
              </a:spcAft>
              <a:buSzPts val="1400"/>
              <a:buChar char="○"/>
            </a:pPr>
            <a:r>
              <a:rPr lang="en"/>
              <a:t>Extensive user and customer research to iterate on core design</a:t>
            </a:r>
            <a:endParaRPr/>
          </a:p>
          <a:p>
            <a:pPr indent="-317500" lvl="1" marL="914400" marR="0" rtl="0" algn="l">
              <a:lnSpc>
                <a:spcPct val="115000"/>
              </a:lnSpc>
              <a:spcBef>
                <a:spcPts val="0"/>
              </a:spcBef>
              <a:spcAft>
                <a:spcPts val="0"/>
              </a:spcAft>
              <a:buSzPts val="1400"/>
              <a:buChar char="○"/>
            </a:pPr>
            <a:r>
              <a:rPr lang="en"/>
              <a:t>Additional infrastructure work to support future features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a:t>
            </a:r>
            <a:endParaRPr/>
          </a:p>
        </p:txBody>
      </p:sp>
      <p:sp>
        <p:nvSpPr>
          <p:cNvPr id="680" name="Google Shape;680;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Token issuance and accounting will be baked into this phase</a:t>
            </a:r>
            <a:endParaRPr/>
          </a:p>
          <a:p>
            <a:pPr indent="-317500" lvl="1" marL="914400" marR="0" rtl="0" algn="l">
              <a:lnSpc>
                <a:spcPct val="115000"/>
              </a:lnSpc>
              <a:spcBef>
                <a:spcPts val="0"/>
              </a:spcBef>
              <a:spcAft>
                <a:spcPts val="0"/>
              </a:spcAft>
              <a:buSzPts val="1400"/>
              <a:buChar char="○"/>
            </a:pPr>
            <a:r>
              <a:rPr lang="en"/>
              <a:t>Each customer will be issued a certain amount of tokens per month, pegged to the local currency (e.g., CAD). This amount represents the “idealized” consumption.</a:t>
            </a:r>
            <a:endParaRPr/>
          </a:p>
          <a:p>
            <a:pPr indent="-317500" lvl="1" marL="914400" marR="0" rtl="0" algn="l">
              <a:lnSpc>
                <a:spcPct val="115000"/>
              </a:lnSpc>
              <a:spcBef>
                <a:spcPts val="0"/>
              </a:spcBef>
              <a:spcAft>
                <a:spcPts val="0"/>
              </a:spcAft>
              <a:buSzPts val="1400"/>
              <a:buChar char="○"/>
            </a:pPr>
            <a:r>
              <a:rPr lang="en"/>
              <a:t>At the end of the month, the customers’ owing balance will be deducted first from tokens and then issued as a normal bill in fiat</a:t>
            </a:r>
            <a:endParaRPr/>
          </a:p>
          <a:p>
            <a:pPr indent="-317500" lvl="1" marL="914400" marR="0" rtl="0" algn="l">
              <a:lnSpc>
                <a:spcPct val="115000"/>
              </a:lnSpc>
              <a:spcBef>
                <a:spcPts val="0"/>
              </a:spcBef>
              <a:spcAft>
                <a:spcPts val="0"/>
              </a:spcAft>
              <a:buSzPts val="1400"/>
              <a:buChar char="○"/>
            </a:pPr>
            <a:r>
              <a:rPr lang="en"/>
              <a:t>Leftover tokens carryover and can be traded freely with other members of the network (with no oversight or transaction fees from Sponsor).</a:t>
            </a:r>
            <a:br>
              <a:rPr lang="en"/>
            </a:br>
            <a:r>
              <a:rPr lang="en"/>
              <a:t>In the future, tokens will be “mined” </a:t>
            </a:r>
            <a:r>
              <a:rPr lang="en"/>
              <a:t>independently</a:t>
            </a:r>
            <a:r>
              <a:rPr lang="en"/>
              <a:t> by individuals who are storing energy on prem. That energy can then be sold to other members for tokens. </a:t>
            </a:r>
            <a:br>
              <a:rPr lang="en"/>
            </a:br>
            <a:endParaRPr/>
          </a:p>
          <a:p>
            <a:pPr indent="-342900" lvl="0" marL="457200" marR="0" rtl="0" algn="l">
              <a:lnSpc>
                <a:spcPct val="115000"/>
              </a:lnSpc>
              <a:spcBef>
                <a:spcPts val="0"/>
              </a:spcBef>
              <a:spcAft>
                <a:spcPts val="0"/>
              </a:spcAft>
              <a:buSzPts val="1800"/>
              <a:buChar char="●"/>
            </a:pPr>
            <a:r>
              <a:rPr lang="en"/>
              <a:t>This infrastructure will allow us to pre-position us for the decentralized energy sharing of tomorrow</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75"/>
          <p:cNvSpPr txBox="1"/>
          <p:nvPr>
            <p:ph type="title"/>
          </p:nvPr>
        </p:nvSpPr>
        <p:spPr>
          <a:xfrm>
            <a:off x="265500" y="13582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Phase 2</a:t>
            </a:r>
            <a:endParaRPr/>
          </a:p>
        </p:txBody>
      </p:sp>
      <p:sp>
        <p:nvSpPr>
          <p:cNvPr id="686" name="Google Shape;686;p7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Platform Maturation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a:t>
            </a:r>
            <a:endParaRPr/>
          </a:p>
        </p:txBody>
      </p:sp>
      <p:sp>
        <p:nvSpPr>
          <p:cNvPr id="692" name="Google Shape;692;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Additional features will begin to be layered in iteratively</a:t>
            </a:r>
            <a:endParaRPr/>
          </a:p>
          <a:p>
            <a:pPr indent="-317500" lvl="1" marL="914400" marR="0" rtl="0" algn="l">
              <a:lnSpc>
                <a:spcPct val="115000"/>
              </a:lnSpc>
              <a:spcBef>
                <a:spcPts val="0"/>
              </a:spcBef>
              <a:spcAft>
                <a:spcPts val="0"/>
              </a:spcAft>
              <a:buSzPts val="1400"/>
              <a:buChar char="○"/>
            </a:pPr>
            <a:r>
              <a:rPr lang="en"/>
              <a:t>Payments</a:t>
            </a:r>
            <a:endParaRPr/>
          </a:p>
          <a:p>
            <a:pPr indent="-317500" lvl="1" marL="914400" marR="0" rtl="0" algn="l">
              <a:lnSpc>
                <a:spcPct val="115000"/>
              </a:lnSpc>
              <a:spcBef>
                <a:spcPts val="0"/>
              </a:spcBef>
              <a:spcAft>
                <a:spcPts val="0"/>
              </a:spcAft>
              <a:buSzPts val="1400"/>
              <a:buChar char="○"/>
            </a:pPr>
            <a:r>
              <a:rPr lang="en"/>
              <a:t>Promotions</a:t>
            </a:r>
            <a:endParaRPr/>
          </a:p>
          <a:p>
            <a:pPr indent="-317500" lvl="1" marL="914400" marR="0" rtl="0" algn="l">
              <a:lnSpc>
                <a:spcPct val="115000"/>
              </a:lnSpc>
              <a:spcBef>
                <a:spcPts val="0"/>
              </a:spcBef>
              <a:spcAft>
                <a:spcPts val="0"/>
              </a:spcAft>
              <a:buSzPts val="1400"/>
              <a:buChar char="○"/>
            </a:pPr>
            <a:r>
              <a:rPr lang="en"/>
              <a:t>Charity Management</a:t>
            </a:r>
            <a:br>
              <a:rPr lang="en"/>
            </a:br>
            <a:endParaRPr/>
          </a:p>
          <a:p>
            <a:pPr indent="-342900" lvl="0" marL="457200" marR="0" rtl="0" algn="l">
              <a:lnSpc>
                <a:spcPct val="115000"/>
              </a:lnSpc>
              <a:spcBef>
                <a:spcPts val="0"/>
              </a:spcBef>
              <a:spcAft>
                <a:spcPts val="0"/>
              </a:spcAft>
              <a:buSzPts val="1800"/>
              <a:buChar char="●"/>
            </a:pPr>
            <a:r>
              <a:rPr lang="en"/>
              <a:t>Provisioning development will proceed</a:t>
            </a:r>
            <a:endParaRPr/>
          </a:p>
          <a:p>
            <a:pPr indent="-317500" lvl="1" marL="914400" marR="0" rtl="0" algn="l">
              <a:lnSpc>
                <a:spcPct val="115000"/>
              </a:lnSpc>
              <a:spcBef>
                <a:spcPts val="0"/>
              </a:spcBef>
              <a:spcAft>
                <a:spcPts val="0"/>
              </a:spcAft>
              <a:buSzPts val="1400"/>
              <a:buChar char="○"/>
            </a:pPr>
            <a:r>
              <a:rPr lang="en"/>
              <a:t>Will work through this with a dedicated developer who will liase with Alta Gas development team</a:t>
            </a:r>
            <a:br>
              <a:rPr lang="en"/>
            </a:br>
            <a:endParaRPr/>
          </a:p>
          <a:p>
            <a:pPr indent="-317500" lvl="0" marL="457200" marR="0" rtl="0" algn="l">
              <a:lnSpc>
                <a:spcPct val="115000"/>
              </a:lnSpc>
              <a:spcBef>
                <a:spcPts val="0"/>
              </a:spcBef>
              <a:spcAft>
                <a:spcPts val="0"/>
              </a:spcAft>
              <a:buClr>
                <a:schemeClr val="accent3"/>
              </a:buClr>
              <a:buSzPts val="1400"/>
              <a:buFont typeface="Montserrat"/>
              <a:buChar char="●"/>
            </a:pPr>
            <a:r>
              <a:rPr lang="en"/>
              <a:t>Map out “Wave 2” features</a:t>
            </a:r>
            <a:endParaRPr/>
          </a:p>
          <a:p>
            <a:pPr indent="-317500" lvl="1" marL="914400" marR="0" rtl="0" algn="l">
              <a:lnSpc>
                <a:spcPct val="115000"/>
              </a:lnSpc>
              <a:spcBef>
                <a:spcPts val="0"/>
              </a:spcBef>
              <a:spcAft>
                <a:spcPts val="0"/>
              </a:spcAft>
              <a:buSzPts val="1400"/>
              <a:buChar char="○"/>
            </a:pPr>
            <a:r>
              <a:rPr lang="en"/>
              <a:t>Begin “Phase 0” deep dive design process for bigger forward-looking features like smart metering and energy swap on the blockchain, ML against the energy consumption data, etc.</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77"/>
          <p:cNvSpPr txBox="1"/>
          <p:nvPr>
            <p:ph type="title"/>
          </p:nvPr>
        </p:nvSpPr>
        <p:spPr>
          <a:xfrm>
            <a:off x="265500" y="13582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Coordination</a:t>
            </a:r>
            <a:endParaRPr/>
          </a:p>
        </p:txBody>
      </p:sp>
      <p:sp>
        <p:nvSpPr>
          <p:cNvPr id="698" name="Google Shape;698;p7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Team structure, ownership areas, and responsibilities.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cxnSp>
        <p:nvCxnSpPr>
          <p:cNvPr id="704" name="Google Shape;704;p78"/>
          <p:cNvCxnSpPr/>
          <p:nvPr/>
        </p:nvCxnSpPr>
        <p:spPr>
          <a:xfrm>
            <a:off x="1981200" y="1895475"/>
            <a:ext cx="5800500" cy="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78"/>
          <p:cNvCxnSpPr/>
          <p:nvPr/>
        </p:nvCxnSpPr>
        <p:spPr>
          <a:xfrm>
            <a:off x="3362325" y="1895475"/>
            <a:ext cx="0" cy="2757900"/>
          </a:xfrm>
          <a:prstGeom prst="straightConnector1">
            <a:avLst/>
          </a:prstGeom>
          <a:noFill/>
          <a:ln cap="flat" cmpd="sng" w="9525">
            <a:solidFill>
              <a:schemeClr val="dk2"/>
            </a:solidFill>
            <a:prstDash val="solid"/>
            <a:round/>
            <a:headEnd len="med" w="med" type="none"/>
            <a:tailEnd len="med" w="med" type="none"/>
          </a:ln>
        </p:spPr>
      </p:cxnSp>
      <p:sp>
        <p:nvSpPr>
          <p:cNvPr id="706" name="Google Shape;706;p78"/>
          <p:cNvSpPr txBox="1"/>
          <p:nvPr>
            <p:ph idx="1" type="body"/>
          </p:nvPr>
        </p:nvSpPr>
        <p:spPr>
          <a:xfrm>
            <a:off x="1984188" y="2618632"/>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GT Bill</a:t>
            </a:r>
            <a:endParaRPr sz="1000">
              <a:solidFill>
                <a:schemeClr val="dk1"/>
              </a:solidFill>
            </a:endParaRPr>
          </a:p>
        </p:txBody>
      </p:sp>
      <p:sp>
        <p:nvSpPr>
          <p:cNvPr id="707" name="Google Shape;707;p78"/>
          <p:cNvSpPr txBox="1"/>
          <p:nvPr>
            <p:ph idx="1" type="body"/>
          </p:nvPr>
        </p:nvSpPr>
        <p:spPr>
          <a:xfrm>
            <a:off x="1984188" y="2952111"/>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GT Provision</a:t>
            </a:r>
            <a:endParaRPr sz="1000">
              <a:solidFill>
                <a:schemeClr val="dk1"/>
              </a:solidFill>
            </a:endParaRPr>
          </a:p>
        </p:txBody>
      </p:sp>
      <p:sp>
        <p:nvSpPr>
          <p:cNvPr id="708" name="Google Shape;708;p78"/>
          <p:cNvSpPr txBox="1"/>
          <p:nvPr>
            <p:ph idx="1" type="body"/>
          </p:nvPr>
        </p:nvSpPr>
        <p:spPr>
          <a:xfrm>
            <a:off x="1984188" y="3285589"/>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Alta Gas</a:t>
            </a:r>
            <a:endParaRPr sz="1000">
              <a:solidFill>
                <a:schemeClr val="dk1"/>
              </a:solidFill>
            </a:endParaRPr>
          </a:p>
        </p:txBody>
      </p:sp>
      <p:sp>
        <p:nvSpPr>
          <p:cNvPr id="709" name="Google Shape;709;p78"/>
          <p:cNvSpPr txBox="1"/>
          <p:nvPr>
            <p:ph idx="1" type="body"/>
          </p:nvPr>
        </p:nvSpPr>
        <p:spPr>
          <a:xfrm>
            <a:off x="1984188" y="3952546"/>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Demand Gen</a:t>
            </a:r>
            <a:endParaRPr sz="1000">
              <a:solidFill>
                <a:schemeClr val="dk1"/>
              </a:solidFill>
            </a:endParaRPr>
          </a:p>
        </p:txBody>
      </p:sp>
      <p:sp>
        <p:nvSpPr>
          <p:cNvPr id="710" name="Google Shape;710;p78"/>
          <p:cNvSpPr txBox="1"/>
          <p:nvPr>
            <p:ph idx="1" type="body"/>
          </p:nvPr>
        </p:nvSpPr>
        <p:spPr>
          <a:xfrm>
            <a:off x="1984188" y="4286025"/>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Licensing</a:t>
            </a:r>
            <a:endParaRPr sz="1000">
              <a:solidFill>
                <a:schemeClr val="dk1"/>
              </a:solidFill>
            </a:endParaRPr>
          </a:p>
        </p:txBody>
      </p:sp>
      <p:sp>
        <p:nvSpPr>
          <p:cNvPr id="711" name="Google Shape;711;p78"/>
          <p:cNvSpPr txBox="1"/>
          <p:nvPr>
            <p:ph idx="1" type="body"/>
          </p:nvPr>
        </p:nvSpPr>
        <p:spPr>
          <a:xfrm>
            <a:off x="1984188" y="1951675"/>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Business Plan</a:t>
            </a:r>
            <a:endParaRPr sz="1000">
              <a:solidFill>
                <a:schemeClr val="dk1"/>
              </a:solidFill>
            </a:endParaRPr>
          </a:p>
        </p:txBody>
      </p:sp>
      <p:sp>
        <p:nvSpPr>
          <p:cNvPr id="712" name="Google Shape;712;p78"/>
          <p:cNvSpPr txBox="1"/>
          <p:nvPr>
            <p:ph idx="1" type="body"/>
          </p:nvPr>
        </p:nvSpPr>
        <p:spPr>
          <a:xfrm>
            <a:off x="1984188" y="2285154"/>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Product Strategy</a:t>
            </a:r>
            <a:endParaRPr sz="1000">
              <a:solidFill>
                <a:schemeClr val="dk1"/>
              </a:solidFill>
            </a:endParaRPr>
          </a:p>
        </p:txBody>
      </p:sp>
      <p:sp>
        <p:nvSpPr>
          <p:cNvPr id="713" name="Google Shape;713;p78"/>
          <p:cNvSpPr txBox="1"/>
          <p:nvPr>
            <p:ph idx="1" type="body"/>
          </p:nvPr>
        </p:nvSpPr>
        <p:spPr>
          <a:xfrm>
            <a:off x="3930621" y="2628192"/>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RAC</a:t>
            </a:r>
            <a:endParaRPr sz="1000">
              <a:solidFill>
                <a:schemeClr val="dk1"/>
              </a:solidFill>
            </a:endParaRPr>
          </a:p>
        </p:txBody>
      </p:sp>
      <p:sp>
        <p:nvSpPr>
          <p:cNvPr id="714" name="Google Shape;714;p78"/>
          <p:cNvSpPr txBox="1"/>
          <p:nvPr>
            <p:ph idx="1" type="body"/>
          </p:nvPr>
        </p:nvSpPr>
        <p:spPr>
          <a:xfrm>
            <a:off x="3930621" y="2966450"/>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RAC</a:t>
            </a:r>
            <a:endParaRPr sz="1000">
              <a:solidFill>
                <a:schemeClr val="dk1"/>
              </a:solidFill>
            </a:endParaRPr>
          </a:p>
        </p:txBody>
      </p:sp>
      <p:sp>
        <p:nvSpPr>
          <p:cNvPr id="715" name="Google Shape;715;p78"/>
          <p:cNvSpPr txBox="1"/>
          <p:nvPr>
            <p:ph idx="1" type="body"/>
          </p:nvPr>
        </p:nvSpPr>
        <p:spPr>
          <a:xfrm>
            <a:off x="3930621" y="3304708"/>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716" name="Google Shape;716;p78"/>
          <p:cNvSpPr txBox="1"/>
          <p:nvPr>
            <p:ph idx="1" type="body"/>
          </p:nvPr>
        </p:nvSpPr>
        <p:spPr>
          <a:xfrm>
            <a:off x="3942000" y="3947767"/>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717" name="Google Shape;717;p78"/>
          <p:cNvSpPr txBox="1"/>
          <p:nvPr>
            <p:ph idx="1" type="body"/>
          </p:nvPr>
        </p:nvSpPr>
        <p:spPr>
          <a:xfrm>
            <a:off x="3942000" y="428602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718" name="Google Shape;718;p78"/>
          <p:cNvSpPr txBox="1"/>
          <p:nvPr>
            <p:ph idx="1" type="body"/>
          </p:nvPr>
        </p:nvSpPr>
        <p:spPr>
          <a:xfrm>
            <a:off x="3930621" y="195167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719" name="Google Shape;719;p78"/>
          <p:cNvSpPr txBox="1"/>
          <p:nvPr>
            <p:ph idx="1" type="body"/>
          </p:nvPr>
        </p:nvSpPr>
        <p:spPr>
          <a:xfrm>
            <a:off x="3930621" y="2289933"/>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RACI</a:t>
            </a:r>
            <a:endParaRPr sz="1000">
              <a:solidFill>
                <a:schemeClr val="dk1"/>
              </a:solidFill>
            </a:endParaRPr>
          </a:p>
        </p:txBody>
      </p:sp>
      <p:sp>
        <p:nvSpPr>
          <p:cNvPr id="720" name="Google Shape;720;p78"/>
          <p:cNvSpPr txBox="1"/>
          <p:nvPr>
            <p:ph idx="1" type="body"/>
          </p:nvPr>
        </p:nvSpPr>
        <p:spPr>
          <a:xfrm>
            <a:off x="5641421" y="2628192"/>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I</a:t>
            </a:r>
            <a:endParaRPr sz="1000">
              <a:solidFill>
                <a:schemeClr val="dk1"/>
              </a:solidFill>
            </a:endParaRPr>
          </a:p>
        </p:txBody>
      </p:sp>
      <p:sp>
        <p:nvSpPr>
          <p:cNvPr id="721" name="Google Shape;721;p78"/>
          <p:cNvSpPr txBox="1"/>
          <p:nvPr>
            <p:ph idx="1" type="body"/>
          </p:nvPr>
        </p:nvSpPr>
        <p:spPr>
          <a:xfrm>
            <a:off x="5641421" y="2966450"/>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AC</a:t>
            </a:r>
            <a:endParaRPr sz="1000">
              <a:solidFill>
                <a:schemeClr val="dk1"/>
              </a:solidFill>
            </a:endParaRPr>
          </a:p>
        </p:txBody>
      </p:sp>
      <p:sp>
        <p:nvSpPr>
          <p:cNvPr id="722" name="Google Shape;722;p78"/>
          <p:cNvSpPr txBox="1"/>
          <p:nvPr>
            <p:ph idx="1" type="body"/>
          </p:nvPr>
        </p:nvSpPr>
        <p:spPr>
          <a:xfrm>
            <a:off x="5641421" y="3304708"/>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723" name="Google Shape;723;p78"/>
          <p:cNvSpPr txBox="1"/>
          <p:nvPr>
            <p:ph idx="1" type="body"/>
          </p:nvPr>
        </p:nvSpPr>
        <p:spPr>
          <a:xfrm>
            <a:off x="5652800" y="3947767"/>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sp>
        <p:nvSpPr>
          <p:cNvPr id="724" name="Google Shape;724;p78"/>
          <p:cNvSpPr txBox="1"/>
          <p:nvPr>
            <p:ph idx="1" type="body"/>
          </p:nvPr>
        </p:nvSpPr>
        <p:spPr>
          <a:xfrm>
            <a:off x="5652800" y="428602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725" name="Google Shape;725;p78"/>
          <p:cNvSpPr txBox="1"/>
          <p:nvPr>
            <p:ph idx="1" type="body"/>
          </p:nvPr>
        </p:nvSpPr>
        <p:spPr>
          <a:xfrm>
            <a:off x="5641421" y="1951675"/>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726" name="Google Shape;726;p78"/>
          <p:cNvSpPr txBox="1"/>
          <p:nvPr>
            <p:ph idx="1" type="body"/>
          </p:nvPr>
        </p:nvSpPr>
        <p:spPr>
          <a:xfrm>
            <a:off x="5641421" y="2289933"/>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I</a:t>
            </a:r>
            <a:endParaRPr sz="1000">
              <a:solidFill>
                <a:schemeClr val="dk1"/>
              </a:solidFill>
            </a:endParaRPr>
          </a:p>
        </p:txBody>
      </p:sp>
      <p:pic>
        <p:nvPicPr>
          <p:cNvPr id="727" name="Google Shape;727;p78"/>
          <p:cNvPicPr preferRelativeResize="0"/>
          <p:nvPr/>
        </p:nvPicPr>
        <p:blipFill>
          <a:blip r:embed="rId3">
            <a:alphaModFix/>
          </a:blip>
          <a:stretch>
            <a:fillRect/>
          </a:stretch>
        </p:blipFill>
        <p:spPr>
          <a:xfrm>
            <a:off x="3941398" y="1232648"/>
            <a:ext cx="1175535" cy="295500"/>
          </a:xfrm>
          <a:prstGeom prst="rect">
            <a:avLst/>
          </a:prstGeom>
          <a:noFill/>
          <a:ln>
            <a:noFill/>
          </a:ln>
        </p:spPr>
      </p:pic>
      <p:sp>
        <p:nvSpPr>
          <p:cNvPr id="728" name="Google Shape;728;p78"/>
          <p:cNvSpPr txBox="1"/>
          <p:nvPr>
            <p:ph idx="1" type="body"/>
          </p:nvPr>
        </p:nvSpPr>
        <p:spPr>
          <a:xfrm>
            <a:off x="1984188" y="3619068"/>
            <a:ext cx="1298100" cy="295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rPr>
              <a:t>Sales</a:t>
            </a:r>
            <a:endParaRPr sz="1000">
              <a:solidFill>
                <a:schemeClr val="dk1"/>
              </a:solidFill>
            </a:endParaRPr>
          </a:p>
        </p:txBody>
      </p:sp>
      <p:sp>
        <p:nvSpPr>
          <p:cNvPr id="729" name="Google Shape;729;p78"/>
          <p:cNvSpPr txBox="1"/>
          <p:nvPr>
            <p:ph idx="1" type="body"/>
          </p:nvPr>
        </p:nvSpPr>
        <p:spPr>
          <a:xfrm>
            <a:off x="3930621" y="3602194"/>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CI</a:t>
            </a:r>
            <a:endParaRPr sz="1000">
              <a:solidFill>
                <a:schemeClr val="dk1"/>
              </a:solidFill>
            </a:endParaRPr>
          </a:p>
        </p:txBody>
      </p:sp>
      <p:sp>
        <p:nvSpPr>
          <p:cNvPr id="730" name="Google Shape;730;p78"/>
          <p:cNvSpPr txBox="1"/>
          <p:nvPr>
            <p:ph idx="1" type="body"/>
          </p:nvPr>
        </p:nvSpPr>
        <p:spPr>
          <a:xfrm>
            <a:off x="5641421" y="3602194"/>
            <a:ext cx="1298100" cy="29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chemeClr val="dk1"/>
                </a:solidFill>
              </a:rPr>
              <a:t>RA</a:t>
            </a:r>
            <a:endParaRPr sz="1000">
              <a:solidFill>
                <a:schemeClr val="dk1"/>
              </a:solidFill>
            </a:endParaRPr>
          </a:p>
        </p:txBody>
      </p:sp>
      <p:pic>
        <p:nvPicPr>
          <p:cNvPr id="731" name="Google Shape;731;p78"/>
          <p:cNvPicPr preferRelativeResize="0"/>
          <p:nvPr/>
        </p:nvPicPr>
        <p:blipFill rotWithShape="1">
          <a:blip r:embed="rId4">
            <a:alphaModFix/>
          </a:blip>
          <a:srcRect b="13746" l="0" r="0" t="13753"/>
          <a:stretch/>
        </p:blipFill>
        <p:spPr>
          <a:xfrm>
            <a:off x="5832705" y="1166346"/>
            <a:ext cx="915525" cy="4281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7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 To Market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Launch </a:t>
            </a:r>
            <a:r>
              <a:rPr lang="en"/>
              <a:t>Strategy</a:t>
            </a:r>
            <a:endParaRPr/>
          </a:p>
        </p:txBody>
      </p:sp>
      <p:sp>
        <p:nvSpPr>
          <p:cNvPr id="742" name="Google Shape;742;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Montserrat"/>
              <a:buChar char="●"/>
            </a:pPr>
            <a:r>
              <a:rPr lang="en"/>
              <a:t>Target Alberta Energy Sector first</a:t>
            </a:r>
            <a:endParaRPr/>
          </a:p>
          <a:p>
            <a:pPr indent="-317500" lvl="1" marL="914400" marR="0" rtl="0" algn="l">
              <a:lnSpc>
                <a:spcPct val="115000"/>
              </a:lnSpc>
              <a:spcBef>
                <a:spcPts val="0"/>
              </a:spcBef>
              <a:spcAft>
                <a:spcPts val="0"/>
              </a:spcAft>
              <a:buSzPts val="1400"/>
              <a:buChar char="○"/>
            </a:pPr>
            <a:r>
              <a:rPr lang="en"/>
              <a:t>Use existing channel partners to drive adoption (e.g., Sponsor)</a:t>
            </a:r>
            <a:endParaRPr/>
          </a:p>
          <a:p>
            <a:pPr indent="-317500" lvl="1" marL="914400" marR="0" rtl="0" algn="l">
              <a:lnSpc>
                <a:spcPct val="115000"/>
              </a:lnSpc>
              <a:spcBef>
                <a:spcPts val="0"/>
              </a:spcBef>
              <a:spcAft>
                <a:spcPts val="0"/>
              </a:spcAft>
              <a:buSzPts val="1400"/>
              <a:buChar char="○"/>
            </a:pPr>
            <a:r>
              <a:rPr lang="en"/>
              <a:t>Deal with regulatory and infrastructure issues on our home turf</a:t>
            </a:r>
            <a:br>
              <a:rPr lang="en"/>
            </a:br>
            <a:endParaRPr/>
          </a:p>
          <a:p>
            <a:pPr indent="-342900" lvl="0" marL="457200" marR="0" rtl="0" algn="l">
              <a:lnSpc>
                <a:spcPct val="115000"/>
              </a:lnSpc>
              <a:spcBef>
                <a:spcPts val="0"/>
              </a:spcBef>
              <a:spcAft>
                <a:spcPts val="0"/>
              </a:spcAft>
              <a:buSzPts val="1800"/>
              <a:buChar char="●"/>
            </a:pPr>
            <a:r>
              <a:rPr lang="en"/>
              <a:t>Move to the NZ with Pulse</a:t>
            </a:r>
            <a:endParaRPr/>
          </a:p>
          <a:p>
            <a:pPr indent="-317500" lvl="1" marL="914400" marR="0" rtl="0" algn="l">
              <a:lnSpc>
                <a:spcPct val="115000"/>
              </a:lnSpc>
              <a:spcBef>
                <a:spcPts val="0"/>
              </a:spcBef>
              <a:spcAft>
                <a:spcPts val="0"/>
              </a:spcAft>
              <a:buSzPts val="1400"/>
              <a:buChar char="○"/>
            </a:pPr>
            <a:r>
              <a:rPr lang="en"/>
              <a:t>Leverage the Sponsor relationship to add additional customers</a:t>
            </a:r>
            <a:endParaRPr/>
          </a:p>
          <a:p>
            <a:pPr indent="-317500" lvl="1" marL="914400" marR="0" rtl="0" algn="l">
              <a:lnSpc>
                <a:spcPct val="115000"/>
              </a:lnSpc>
              <a:spcBef>
                <a:spcPts val="0"/>
              </a:spcBef>
              <a:spcAft>
                <a:spcPts val="0"/>
              </a:spcAft>
              <a:buSzPts val="1400"/>
              <a:buChar char="○"/>
            </a:pPr>
            <a:r>
              <a:rPr lang="en"/>
              <a:t>Look to expand to new channel partners in the US (California)</a:t>
            </a:r>
            <a:br>
              <a:rPr lang="en"/>
            </a:br>
            <a:endParaRPr/>
          </a:p>
          <a:p>
            <a:pPr indent="-342900" lvl="0" marL="457200" marR="0" rtl="0" algn="l">
              <a:lnSpc>
                <a:spcPct val="115000"/>
              </a:lnSpc>
              <a:spcBef>
                <a:spcPts val="0"/>
              </a:spcBef>
              <a:spcAft>
                <a:spcPts val="0"/>
              </a:spcAft>
              <a:buSzPts val="1800"/>
              <a:buChar char="●"/>
            </a:pPr>
            <a:r>
              <a:rPr lang="en"/>
              <a:t>Expand to Other Sectors</a:t>
            </a:r>
            <a:endParaRPr/>
          </a:p>
          <a:p>
            <a:pPr indent="-317500" lvl="1" marL="914400" marR="0" rtl="0" algn="l">
              <a:lnSpc>
                <a:spcPct val="115000"/>
              </a:lnSpc>
              <a:spcBef>
                <a:spcPts val="0"/>
              </a:spcBef>
              <a:spcAft>
                <a:spcPts val="0"/>
              </a:spcAft>
              <a:buSzPts val="1400"/>
              <a:buChar char="○"/>
            </a:pPr>
            <a:r>
              <a:rPr lang="en"/>
              <a:t>Once GT Bill is up and running, we will be able to leverage our relationship with Sponsor and other Globalive family members to find new business.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Generation Strategy</a:t>
            </a:r>
            <a:endParaRPr/>
          </a:p>
        </p:txBody>
      </p:sp>
      <p:sp>
        <p:nvSpPr>
          <p:cNvPr id="748" name="Google Shape;748;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While there will need to be a complete top-to-bottom marketing strategy defined once the product vision is </a:t>
            </a:r>
            <a:r>
              <a:rPr lang="en"/>
              <a:t>crystallized</a:t>
            </a:r>
            <a:r>
              <a:rPr lang="en"/>
              <a:t>, there are some immediate considerations:</a:t>
            </a:r>
            <a:endParaRPr/>
          </a:p>
          <a:p>
            <a:pPr indent="-317500" lvl="1" marL="914400" rtl="0" algn="l">
              <a:spcBef>
                <a:spcPts val="0"/>
              </a:spcBef>
              <a:spcAft>
                <a:spcPts val="0"/>
              </a:spcAft>
              <a:buSzPts val="1400"/>
              <a:buChar char="○"/>
            </a:pPr>
            <a:r>
              <a:rPr lang="en"/>
              <a:t>How are we going to attract prospects to drive adoption?</a:t>
            </a:r>
            <a:endParaRPr/>
          </a:p>
          <a:p>
            <a:pPr indent="-317500" lvl="1" marL="914400" rtl="0" algn="l">
              <a:spcBef>
                <a:spcPts val="0"/>
              </a:spcBef>
              <a:spcAft>
                <a:spcPts val="0"/>
              </a:spcAft>
              <a:buSzPts val="1400"/>
              <a:buChar char="○"/>
            </a:pPr>
            <a:r>
              <a:rPr lang="en"/>
              <a:t>How are we going to do our own demand generation outside of Sponsor?</a:t>
            </a:r>
            <a:br>
              <a:rPr lang="en"/>
            </a:br>
            <a:endParaRPr/>
          </a:p>
          <a:p>
            <a:pPr indent="-342900" lvl="0" marL="457200" rtl="0" algn="l">
              <a:spcBef>
                <a:spcPts val="0"/>
              </a:spcBef>
              <a:spcAft>
                <a:spcPts val="0"/>
              </a:spcAft>
              <a:buSzPts val="1800"/>
              <a:buChar char="●"/>
            </a:pPr>
            <a:r>
              <a:rPr lang="en"/>
              <a:t>No matter what approach we take, we need to think about what the initial go to market will look like</a:t>
            </a:r>
            <a:endParaRPr/>
          </a:p>
          <a:p>
            <a:pPr indent="-317500" lvl="1" marL="914400" rtl="0" algn="l">
              <a:spcBef>
                <a:spcPts val="0"/>
              </a:spcBef>
              <a:spcAft>
                <a:spcPts val="0"/>
              </a:spcAft>
              <a:buSzPts val="1400"/>
              <a:buChar char="○"/>
            </a:pPr>
            <a:r>
              <a:rPr lang="en"/>
              <a:t>How will we pull the veil off?</a:t>
            </a:r>
            <a:endParaRPr/>
          </a:p>
          <a:p>
            <a:pPr indent="-317500" lvl="1" marL="914400" rtl="0" algn="l">
              <a:spcBef>
                <a:spcPts val="0"/>
              </a:spcBef>
              <a:spcAft>
                <a:spcPts val="0"/>
              </a:spcAft>
              <a:buSzPts val="1400"/>
              <a:buChar char="○"/>
            </a:pPr>
            <a:r>
              <a:rPr lang="en"/>
              <a:t>Who can we co-market with to make this something big)</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8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Unknowns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Sizing</a:t>
            </a:r>
            <a:endParaRPr/>
          </a:p>
        </p:txBody>
      </p:sp>
      <p:sp>
        <p:nvSpPr>
          <p:cNvPr id="161" name="Google Shape;161;p20"/>
          <p:cNvSpPr txBox="1"/>
          <p:nvPr>
            <p:ph idx="1" type="body"/>
          </p:nvPr>
        </p:nvSpPr>
        <p:spPr>
          <a:xfrm>
            <a:off x="423275" y="1383900"/>
            <a:ext cx="1959300" cy="1078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600">
                <a:solidFill>
                  <a:srgbClr val="018081"/>
                </a:solidFill>
              </a:rPr>
              <a:t>$100B</a:t>
            </a:r>
            <a:endParaRPr sz="3600">
              <a:solidFill>
                <a:srgbClr val="018081"/>
              </a:solidFill>
            </a:endParaRPr>
          </a:p>
          <a:p>
            <a:pPr indent="0" lvl="0" marL="0" rtl="0" algn="ctr">
              <a:spcBef>
                <a:spcPts val="0"/>
              </a:spcBef>
              <a:spcAft>
                <a:spcPts val="1600"/>
              </a:spcAft>
              <a:buNone/>
            </a:pPr>
            <a:r>
              <a:rPr lang="en" sz="1200">
                <a:solidFill>
                  <a:srgbClr val="018081"/>
                </a:solidFill>
              </a:rPr>
              <a:t>(Subscription tools market by 2020)</a:t>
            </a:r>
            <a:br>
              <a:rPr lang="en" sz="3600">
                <a:solidFill>
                  <a:srgbClr val="018081"/>
                </a:solidFill>
              </a:rPr>
            </a:br>
            <a:endParaRPr sz="1100">
              <a:solidFill>
                <a:srgbClr val="018081"/>
              </a:solidFill>
            </a:endParaRPr>
          </a:p>
        </p:txBody>
      </p:sp>
      <p:sp>
        <p:nvSpPr>
          <p:cNvPr id="162" name="Google Shape;162;p20"/>
          <p:cNvSpPr txBox="1"/>
          <p:nvPr>
            <p:ph idx="1" type="body"/>
          </p:nvPr>
        </p:nvSpPr>
        <p:spPr>
          <a:xfrm>
            <a:off x="311700" y="4429075"/>
            <a:ext cx="8520600" cy="3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 u="sng">
                <a:solidFill>
                  <a:schemeClr val="hlink"/>
                </a:solidFill>
                <a:hlinkClick r:id="rId3"/>
              </a:rPr>
              <a:t>https://www.zuora.com/press-release/new-report-reveals-subscription-economy-tools-market-reaching-100-billion-through-2020/</a:t>
            </a:r>
            <a:endParaRPr sz="600"/>
          </a:p>
          <a:p>
            <a:pPr indent="0" lvl="0" marL="0" rtl="0" algn="ctr">
              <a:spcBef>
                <a:spcPts val="0"/>
              </a:spcBef>
              <a:spcAft>
                <a:spcPts val="0"/>
              </a:spcAft>
              <a:buNone/>
            </a:pPr>
            <a:r>
              <a:rPr lang="en" sz="600" u="sng">
                <a:solidFill>
                  <a:schemeClr val="hlink"/>
                </a:solidFill>
                <a:hlinkClick r:id="rId4"/>
              </a:rPr>
              <a:t>https://www.navigantresearch.com/newsroom/the-global-market-for-utility-customer-information-and-relationship-management-systems-is-expected-to-total-61-1-billion-over-the-next-decade</a:t>
            </a:r>
            <a:endParaRPr sz="600"/>
          </a:p>
          <a:p>
            <a:pPr indent="0" lvl="0" marL="0" rtl="0" algn="ctr">
              <a:spcBef>
                <a:spcPts val="0"/>
              </a:spcBef>
              <a:spcAft>
                <a:spcPts val="0"/>
              </a:spcAft>
              <a:buNone/>
            </a:pPr>
            <a:r>
              <a:rPr lang="en" sz="600" u="sng">
                <a:solidFill>
                  <a:schemeClr val="hlink"/>
                </a:solidFill>
                <a:hlinkClick r:id="rId5"/>
              </a:rPr>
              <a:t>http://www.marchmenthill.com/qsi-online/2012-11-01/smarter-systems-procurement-understanding-cis-billing-systems-market-gives-water-businesses-investment-head-start/</a:t>
            </a:r>
            <a:endParaRPr sz="600"/>
          </a:p>
          <a:p>
            <a:pPr indent="0" lvl="0" marL="0" rtl="0" algn="ctr">
              <a:spcBef>
                <a:spcPts val="0"/>
              </a:spcBef>
              <a:spcAft>
                <a:spcPts val="0"/>
              </a:spcAft>
              <a:buNone/>
            </a:pPr>
            <a:r>
              <a:t/>
            </a:r>
            <a:endParaRPr sz="600"/>
          </a:p>
        </p:txBody>
      </p:sp>
      <p:sp>
        <p:nvSpPr>
          <p:cNvPr id="163" name="Google Shape;163;p20"/>
          <p:cNvSpPr txBox="1"/>
          <p:nvPr>
            <p:ph idx="1" type="body"/>
          </p:nvPr>
        </p:nvSpPr>
        <p:spPr>
          <a:xfrm>
            <a:off x="423275" y="3051875"/>
            <a:ext cx="1959300" cy="1078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600">
                <a:solidFill>
                  <a:srgbClr val="018081"/>
                </a:solidFill>
              </a:rPr>
              <a:t>$61B</a:t>
            </a:r>
            <a:endParaRPr sz="3600">
              <a:solidFill>
                <a:srgbClr val="018081"/>
              </a:solidFill>
            </a:endParaRPr>
          </a:p>
          <a:p>
            <a:pPr indent="0" lvl="0" marL="0" rtl="0" algn="ctr">
              <a:spcBef>
                <a:spcPts val="0"/>
              </a:spcBef>
              <a:spcAft>
                <a:spcPts val="1600"/>
              </a:spcAft>
              <a:buNone/>
            </a:pPr>
            <a:r>
              <a:rPr lang="en" sz="1200">
                <a:solidFill>
                  <a:srgbClr val="018081"/>
                </a:solidFill>
              </a:rPr>
              <a:t>(Utility CIS market </a:t>
            </a:r>
            <a:br>
              <a:rPr lang="en" sz="1200">
                <a:solidFill>
                  <a:srgbClr val="018081"/>
                </a:solidFill>
              </a:rPr>
            </a:br>
            <a:r>
              <a:rPr lang="en" sz="1200">
                <a:solidFill>
                  <a:srgbClr val="018081"/>
                </a:solidFill>
              </a:rPr>
              <a:t>by 2027)</a:t>
            </a:r>
            <a:br>
              <a:rPr lang="en" sz="3600">
                <a:solidFill>
                  <a:srgbClr val="018081"/>
                </a:solidFill>
              </a:rPr>
            </a:br>
            <a:endParaRPr sz="1100">
              <a:solidFill>
                <a:srgbClr val="018081"/>
              </a:solidFill>
            </a:endParaRPr>
          </a:p>
        </p:txBody>
      </p:sp>
      <p:pic>
        <p:nvPicPr>
          <p:cNvPr id="164" name="Google Shape;164;p20"/>
          <p:cNvPicPr preferRelativeResize="0"/>
          <p:nvPr/>
        </p:nvPicPr>
        <p:blipFill>
          <a:blip r:embed="rId6">
            <a:alphaModFix/>
          </a:blip>
          <a:stretch>
            <a:fillRect/>
          </a:stretch>
        </p:blipFill>
        <p:spPr>
          <a:xfrm>
            <a:off x="2823800" y="1476350"/>
            <a:ext cx="6008499" cy="295243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Concerns</a:t>
            </a:r>
            <a:endParaRPr/>
          </a:p>
        </p:txBody>
      </p:sp>
      <p:sp>
        <p:nvSpPr>
          <p:cNvPr id="759" name="Google Shape;759;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Alta Gas. Lulz.</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a:t>
            </a:r>
            <a:endParaRPr/>
          </a:p>
        </p:txBody>
      </p:sp>
      <p:sp>
        <p:nvSpPr>
          <p:cNvPr id="765" name="Google Shape;765;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Ensuring that we have channel commitment from Sponsor as we have a PoC come online will be critical</a:t>
            </a:r>
            <a:br>
              <a:rPr lang="en"/>
            </a:br>
            <a:endParaRPr/>
          </a:p>
          <a:p>
            <a:pPr indent="-342900" lvl="0" marL="457200" rtl="0" algn="l">
              <a:spcBef>
                <a:spcPts val="0"/>
              </a:spcBef>
              <a:spcAft>
                <a:spcPts val="0"/>
              </a:spcAft>
              <a:buSzPts val="1800"/>
              <a:buChar char="●"/>
            </a:pPr>
            <a:r>
              <a:rPr lang="en"/>
              <a:t>Ensuring that the Alta Gas provisioning work is contained so as to not explode scope is a key concern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8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Discuss</a:t>
            </a:r>
            <a:endParaRPr/>
          </a:p>
        </p:txBody>
      </p:sp>
      <p:sp>
        <p:nvSpPr>
          <p:cNvPr id="776" name="Google Shape;776;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get to sizing and timing?</a:t>
            </a:r>
            <a:endParaRPr/>
          </a:p>
          <a:p>
            <a:pPr indent="-317500" lvl="1" marL="914400" rtl="0" algn="l">
              <a:spcBef>
                <a:spcPts val="0"/>
              </a:spcBef>
              <a:spcAft>
                <a:spcPts val="0"/>
              </a:spcAft>
              <a:buSzPts val="1400"/>
              <a:buChar char="○"/>
            </a:pPr>
            <a:r>
              <a:rPr lang="en"/>
              <a:t>Break down roadmap into project plans</a:t>
            </a:r>
            <a:endParaRPr/>
          </a:p>
          <a:p>
            <a:pPr indent="-317500" lvl="1" marL="914400" rtl="0" algn="l">
              <a:spcBef>
                <a:spcPts val="0"/>
              </a:spcBef>
              <a:spcAft>
                <a:spcPts val="0"/>
              </a:spcAft>
              <a:buSzPts val="1400"/>
              <a:buChar char="○"/>
            </a:pPr>
            <a:r>
              <a:rPr lang="en"/>
              <a:t>Size w/ Swapan</a:t>
            </a:r>
            <a:endParaRPr/>
          </a:p>
          <a:p>
            <a:pPr indent="-317500" lvl="1" marL="914400" rtl="0" algn="l">
              <a:spcBef>
                <a:spcPts val="0"/>
              </a:spcBef>
              <a:spcAft>
                <a:spcPts val="0"/>
              </a:spcAft>
              <a:buSzPts val="1400"/>
              <a:buChar char="○"/>
            </a:pPr>
            <a:r>
              <a:rPr lang="en"/>
              <a:t>More aggressively pursue hiring for the team</a:t>
            </a:r>
            <a:br>
              <a:rPr lang="en"/>
            </a:br>
            <a:endParaRPr/>
          </a:p>
          <a:p>
            <a:pPr indent="-342900" lvl="0" marL="457200" rtl="0" algn="l">
              <a:spcBef>
                <a:spcPts val="0"/>
              </a:spcBef>
              <a:spcAft>
                <a:spcPts val="0"/>
              </a:spcAft>
              <a:buSzPts val="1800"/>
              <a:buChar char="●"/>
            </a:pPr>
            <a:r>
              <a:rPr lang="en"/>
              <a:t>Who owns moving the biz relationships forward?</a:t>
            </a:r>
            <a:endParaRPr/>
          </a:p>
          <a:p>
            <a:pPr indent="-317500" lvl="1" marL="914400" rtl="0" algn="l">
              <a:spcBef>
                <a:spcPts val="0"/>
              </a:spcBef>
              <a:spcAft>
                <a:spcPts val="0"/>
              </a:spcAft>
              <a:buSzPts val="1400"/>
              <a:buChar char="○"/>
            </a:pPr>
            <a:r>
              <a:rPr lang="en"/>
              <a:t>Sponsor</a:t>
            </a:r>
            <a:endParaRPr/>
          </a:p>
          <a:p>
            <a:pPr indent="-317500" lvl="1" marL="914400" rtl="0" algn="l">
              <a:spcBef>
                <a:spcPts val="0"/>
              </a:spcBef>
              <a:spcAft>
                <a:spcPts val="0"/>
              </a:spcAft>
              <a:buSzPts val="1400"/>
              <a:buChar char="○"/>
            </a:pPr>
            <a:r>
              <a:rPr lang="en"/>
              <a:t>Alta Gas</a:t>
            </a:r>
            <a:endParaRPr/>
          </a:p>
          <a:p>
            <a:pPr indent="-317500" lvl="1" marL="914400" rtl="0" algn="l">
              <a:spcBef>
                <a:spcPts val="0"/>
              </a:spcBef>
              <a:spcAft>
                <a:spcPts val="0"/>
              </a:spcAft>
              <a:buSzPts val="1400"/>
              <a:buChar char="○"/>
            </a:pPr>
            <a:r>
              <a:rPr lang="en"/>
              <a:t>Customer #2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87"/>
          <p:cNvSpPr txBox="1"/>
          <p:nvPr>
            <p:ph idx="1" type="subTitle"/>
          </p:nvPr>
        </p:nvSpPr>
        <p:spPr>
          <a:xfrm>
            <a:off x="510450" y="4172913"/>
            <a:ext cx="8123100" cy="63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800" u="sng">
                <a:solidFill>
                  <a:schemeClr val="hlink"/>
                </a:solidFill>
                <a:hlinkClick r:id="rId3"/>
              </a:rPr>
              <a:t>www.globalivetechnology.com</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a:t>
            </a:r>
            <a:endParaRPr/>
          </a:p>
        </p:txBody>
      </p:sp>
      <p:sp>
        <p:nvSpPr>
          <p:cNvPr id="170" name="Google Shape;170;p21"/>
          <p:cNvSpPr txBox="1"/>
          <p:nvPr/>
        </p:nvSpPr>
        <p:spPr>
          <a:xfrm>
            <a:off x="3925025" y="954200"/>
            <a:ext cx="12660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Generic</a:t>
            </a:r>
            <a:endParaRPr sz="1000">
              <a:latin typeface="Montserrat"/>
              <a:ea typeface="Montserrat"/>
              <a:cs typeface="Montserrat"/>
              <a:sym typeface="Montserrat"/>
            </a:endParaRPr>
          </a:p>
        </p:txBody>
      </p:sp>
      <p:sp>
        <p:nvSpPr>
          <p:cNvPr id="171" name="Google Shape;171;p21"/>
          <p:cNvSpPr txBox="1"/>
          <p:nvPr/>
        </p:nvSpPr>
        <p:spPr>
          <a:xfrm>
            <a:off x="3939000" y="4604200"/>
            <a:ext cx="12660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Sector-Specific</a:t>
            </a:r>
            <a:endParaRPr sz="1000">
              <a:latin typeface="Montserrat"/>
              <a:ea typeface="Montserrat"/>
              <a:cs typeface="Montserrat"/>
              <a:sym typeface="Montserrat"/>
            </a:endParaRPr>
          </a:p>
        </p:txBody>
      </p:sp>
      <p:cxnSp>
        <p:nvCxnSpPr>
          <p:cNvPr id="172" name="Google Shape;172;p21"/>
          <p:cNvCxnSpPr/>
          <p:nvPr/>
        </p:nvCxnSpPr>
        <p:spPr>
          <a:xfrm>
            <a:off x="823025" y="2955325"/>
            <a:ext cx="7470000" cy="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1"/>
          <p:cNvCxnSpPr/>
          <p:nvPr/>
        </p:nvCxnSpPr>
        <p:spPr>
          <a:xfrm rot="10800000">
            <a:off x="4572000" y="1246325"/>
            <a:ext cx="0" cy="33945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21"/>
          <p:cNvSpPr txBox="1"/>
          <p:nvPr/>
        </p:nvSpPr>
        <p:spPr>
          <a:xfrm>
            <a:off x="604375" y="2619925"/>
            <a:ext cx="21951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Customer Information System</a:t>
            </a:r>
            <a:endParaRPr sz="1000">
              <a:latin typeface="Montserrat"/>
              <a:ea typeface="Montserrat"/>
              <a:cs typeface="Montserrat"/>
              <a:sym typeface="Montserrat"/>
            </a:endParaRPr>
          </a:p>
        </p:txBody>
      </p:sp>
      <p:sp>
        <p:nvSpPr>
          <p:cNvPr id="175" name="Google Shape;175;p21"/>
          <p:cNvSpPr txBox="1"/>
          <p:nvPr/>
        </p:nvSpPr>
        <p:spPr>
          <a:xfrm>
            <a:off x="7566300" y="2619925"/>
            <a:ext cx="1266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Billing</a:t>
            </a:r>
            <a:endParaRPr sz="1000">
              <a:latin typeface="Montserrat"/>
              <a:ea typeface="Montserrat"/>
              <a:cs typeface="Montserrat"/>
              <a:sym typeface="Montserrat"/>
            </a:endParaRPr>
          </a:p>
        </p:txBody>
      </p:sp>
      <p:grpSp>
        <p:nvGrpSpPr>
          <p:cNvPr id="176" name="Google Shape;176;p21"/>
          <p:cNvGrpSpPr/>
          <p:nvPr/>
        </p:nvGrpSpPr>
        <p:grpSpPr>
          <a:xfrm>
            <a:off x="3938700" y="2700325"/>
            <a:ext cx="1266600" cy="510000"/>
            <a:chOff x="3791500" y="4387500"/>
            <a:chExt cx="1266600" cy="510000"/>
          </a:xfrm>
        </p:grpSpPr>
        <p:sp>
          <p:nvSpPr>
            <p:cNvPr id="177" name="Google Shape;177;p21"/>
            <p:cNvSpPr/>
            <p:nvPr/>
          </p:nvSpPr>
          <p:spPr>
            <a:xfrm>
              <a:off x="3791500" y="4387500"/>
              <a:ext cx="1266600" cy="510000"/>
            </a:xfrm>
            <a:prstGeom prst="roundRect">
              <a:avLst>
                <a:gd fmla="val 16667" name="adj"/>
              </a:avLst>
            </a:prstGeom>
            <a:solidFill>
              <a:schemeClr val="lt1"/>
            </a:solidFill>
            <a:ln cap="flat" cmpd="sng" w="19050">
              <a:solidFill>
                <a:srgbClr val="0180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178" name="Google Shape;178;p21"/>
            <p:cNvPicPr preferRelativeResize="0"/>
            <p:nvPr/>
          </p:nvPicPr>
          <p:blipFill>
            <a:blip r:embed="rId4">
              <a:alphaModFix/>
            </a:blip>
            <a:stretch>
              <a:fillRect/>
            </a:stretch>
          </p:blipFill>
          <p:spPr>
            <a:xfrm>
              <a:off x="3936856" y="4529253"/>
              <a:ext cx="929950" cy="233740"/>
            </a:xfrm>
            <a:prstGeom prst="rect">
              <a:avLst/>
            </a:prstGeom>
            <a:noFill/>
            <a:ln>
              <a:noFill/>
            </a:ln>
          </p:spPr>
        </p:pic>
      </p:grpSp>
      <p:pic>
        <p:nvPicPr>
          <p:cNvPr id="179" name="Google Shape;179;p21"/>
          <p:cNvPicPr preferRelativeResize="0"/>
          <p:nvPr/>
        </p:nvPicPr>
        <p:blipFill>
          <a:blip r:embed="rId5">
            <a:alphaModFix/>
          </a:blip>
          <a:stretch>
            <a:fillRect/>
          </a:stretch>
        </p:blipFill>
        <p:spPr>
          <a:xfrm>
            <a:off x="1675825" y="1357800"/>
            <a:ext cx="1404750" cy="199475"/>
          </a:xfrm>
          <a:prstGeom prst="rect">
            <a:avLst/>
          </a:prstGeom>
          <a:noFill/>
          <a:ln>
            <a:noFill/>
          </a:ln>
        </p:spPr>
      </p:pic>
      <p:pic>
        <p:nvPicPr>
          <p:cNvPr id="180" name="Google Shape;180;p21"/>
          <p:cNvPicPr preferRelativeResize="0"/>
          <p:nvPr/>
        </p:nvPicPr>
        <p:blipFill>
          <a:blip r:embed="rId6">
            <a:alphaModFix/>
          </a:blip>
          <a:stretch>
            <a:fillRect/>
          </a:stretch>
        </p:blipFill>
        <p:spPr>
          <a:xfrm>
            <a:off x="4124763" y="1946238"/>
            <a:ext cx="894465" cy="309225"/>
          </a:xfrm>
          <a:prstGeom prst="rect">
            <a:avLst/>
          </a:prstGeom>
          <a:noFill/>
          <a:ln>
            <a:noFill/>
          </a:ln>
        </p:spPr>
      </p:pic>
      <p:pic>
        <p:nvPicPr>
          <p:cNvPr id="181" name="Google Shape;181;p21"/>
          <p:cNvPicPr preferRelativeResize="0"/>
          <p:nvPr/>
        </p:nvPicPr>
        <p:blipFill>
          <a:blip r:embed="rId7">
            <a:alphaModFix/>
          </a:blip>
          <a:stretch>
            <a:fillRect/>
          </a:stretch>
        </p:blipFill>
        <p:spPr>
          <a:xfrm>
            <a:off x="6845200" y="1246400"/>
            <a:ext cx="1197750" cy="292200"/>
          </a:xfrm>
          <a:prstGeom prst="rect">
            <a:avLst/>
          </a:prstGeom>
          <a:noFill/>
          <a:ln>
            <a:noFill/>
          </a:ln>
        </p:spPr>
      </p:pic>
      <p:pic>
        <p:nvPicPr>
          <p:cNvPr id="182" name="Google Shape;182;p21"/>
          <p:cNvPicPr preferRelativeResize="0"/>
          <p:nvPr/>
        </p:nvPicPr>
        <p:blipFill>
          <a:blip r:embed="rId8">
            <a:alphaModFix/>
          </a:blip>
          <a:stretch>
            <a:fillRect/>
          </a:stretch>
        </p:blipFill>
        <p:spPr>
          <a:xfrm>
            <a:off x="2109425" y="3330713"/>
            <a:ext cx="1081208" cy="309225"/>
          </a:xfrm>
          <a:prstGeom prst="rect">
            <a:avLst/>
          </a:prstGeom>
          <a:noFill/>
          <a:ln>
            <a:noFill/>
          </a:ln>
        </p:spPr>
      </p:pic>
      <p:pic>
        <p:nvPicPr>
          <p:cNvPr id="183" name="Google Shape;183;p21"/>
          <p:cNvPicPr preferRelativeResize="0"/>
          <p:nvPr/>
        </p:nvPicPr>
        <p:blipFill>
          <a:blip r:embed="rId9">
            <a:alphaModFix/>
          </a:blip>
          <a:stretch>
            <a:fillRect/>
          </a:stretch>
        </p:blipFill>
        <p:spPr>
          <a:xfrm>
            <a:off x="1361225" y="3939125"/>
            <a:ext cx="1438256" cy="309225"/>
          </a:xfrm>
          <a:prstGeom prst="rect">
            <a:avLst/>
          </a:prstGeom>
          <a:noFill/>
          <a:ln>
            <a:noFill/>
          </a:ln>
        </p:spPr>
      </p:pic>
      <p:pic>
        <p:nvPicPr>
          <p:cNvPr id="184" name="Google Shape;184;p21"/>
          <p:cNvPicPr preferRelativeResize="0"/>
          <p:nvPr/>
        </p:nvPicPr>
        <p:blipFill>
          <a:blip r:embed="rId10">
            <a:alphaModFix/>
          </a:blip>
          <a:stretch>
            <a:fillRect/>
          </a:stretch>
        </p:blipFill>
        <p:spPr>
          <a:xfrm>
            <a:off x="7299825" y="1729513"/>
            <a:ext cx="937325" cy="514025"/>
          </a:xfrm>
          <a:prstGeom prst="rect">
            <a:avLst/>
          </a:prstGeom>
          <a:noFill/>
          <a:ln>
            <a:noFill/>
          </a:ln>
        </p:spPr>
      </p:pic>
      <p:pic>
        <p:nvPicPr>
          <p:cNvPr id="185" name="Google Shape;185;p21"/>
          <p:cNvPicPr preferRelativeResize="0"/>
          <p:nvPr/>
        </p:nvPicPr>
        <p:blipFill>
          <a:blip r:embed="rId11">
            <a:alphaModFix/>
          </a:blip>
          <a:stretch>
            <a:fillRect/>
          </a:stretch>
        </p:blipFill>
        <p:spPr>
          <a:xfrm>
            <a:off x="6920450" y="3490852"/>
            <a:ext cx="937325" cy="365736"/>
          </a:xfrm>
          <a:prstGeom prst="rect">
            <a:avLst/>
          </a:prstGeom>
          <a:noFill/>
          <a:ln>
            <a:noFill/>
          </a:ln>
        </p:spPr>
      </p:pic>
      <p:pic>
        <p:nvPicPr>
          <p:cNvPr id="186" name="Google Shape;186;p21"/>
          <p:cNvPicPr preferRelativeResize="0"/>
          <p:nvPr/>
        </p:nvPicPr>
        <p:blipFill>
          <a:blip r:embed="rId12">
            <a:alphaModFix/>
          </a:blip>
          <a:stretch>
            <a:fillRect/>
          </a:stretch>
        </p:blipFill>
        <p:spPr>
          <a:xfrm>
            <a:off x="1745200" y="1777312"/>
            <a:ext cx="1265997" cy="418418"/>
          </a:xfrm>
          <a:prstGeom prst="rect">
            <a:avLst/>
          </a:prstGeom>
          <a:noFill/>
          <a:ln>
            <a:noFill/>
          </a:ln>
        </p:spPr>
      </p:pic>
      <p:pic>
        <p:nvPicPr>
          <p:cNvPr id="187" name="Google Shape;187;p21"/>
          <p:cNvPicPr preferRelativeResize="0"/>
          <p:nvPr/>
        </p:nvPicPr>
        <p:blipFill>
          <a:blip r:embed="rId13">
            <a:alphaModFix/>
          </a:blip>
          <a:stretch>
            <a:fillRect/>
          </a:stretch>
        </p:blipFill>
        <p:spPr>
          <a:xfrm>
            <a:off x="4968100" y="1366940"/>
            <a:ext cx="1372001" cy="411600"/>
          </a:xfrm>
          <a:prstGeom prst="rect">
            <a:avLst/>
          </a:prstGeom>
          <a:noFill/>
          <a:ln>
            <a:noFill/>
          </a:ln>
        </p:spPr>
      </p:pic>
      <p:pic>
        <p:nvPicPr>
          <p:cNvPr id="188" name="Google Shape;188;p21"/>
          <p:cNvPicPr preferRelativeResize="0"/>
          <p:nvPr/>
        </p:nvPicPr>
        <p:blipFill>
          <a:blip r:embed="rId14">
            <a:alphaModFix/>
          </a:blip>
          <a:stretch>
            <a:fillRect/>
          </a:stretch>
        </p:blipFill>
        <p:spPr>
          <a:xfrm>
            <a:off x="3418470" y="1357812"/>
            <a:ext cx="589907" cy="292200"/>
          </a:xfrm>
          <a:prstGeom prst="rect">
            <a:avLst/>
          </a:prstGeom>
          <a:noFill/>
          <a:ln>
            <a:noFill/>
          </a:ln>
        </p:spPr>
      </p:pic>
      <p:pic>
        <p:nvPicPr>
          <p:cNvPr id="189" name="Google Shape;189;p21"/>
          <p:cNvPicPr preferRelativeResize="0"/>
          <p:nvPr/>
        </p:nvPicPr>
        <p:blipFill>
          <a:blip r:embed="rId15">
            <a:alphaModFix/>
          </a:blip>
          <a:stretch>
            <a:fillRect/>
          </a:stretch>
        </p:blipFill>
        <p:spPr>
          <a:xfrm>
            <a:off x="3857125" y="3490850"/>
            <a:ext cx="1372000" cy="223696"/>
          </a:xfrm>
          <a:prstGeom prst="rect">
            <a:avLst/>
          </a:prstGeom>
          <a:noFill/>
          <a:ln>
            <a:noFill/>
          </a:ln>
        </p:spPr>
      </p:pic>
      <p:pic>
        <p:nvPicPr>
          <p:cNvPr id="190" name="Google Shape;190;p21"/>
          <p:cNvPicPr preferRelativeResize="0"/>
          <p:nvPr/>
        </p:nvPicPr>
        <p:blipFill>
          <a:blip r:embed="rId16">
            <a:alphaModFix/>
          </a:blip>
          <a:stretch>
            <a:fillRect/>
          </a:stretch>
        </p:blipFill>
        <p:spPr>
          <a:xfrm>
            <a:off x="4092052" y="4250075"/>
            <a:ext cx="959893" cy="309225"/>
          </a:xfrm>
          <a:prstGeom prst="rect">
            <a:avLst/>
          </a:prstGeom>
          <a:noFill/>
          <a:ln>
            <a:noFill/>
          </a:ln>
        </p:spPr>
      </p:pic>
      <p:pic>
        <p:nvPicPr>
          <p:cNvPr id="191" name="Google Shape;191;p21"/>
          <p:cNvPicPr preferRelativeResize="0"/>
          <p:nvPr/>
        </p:nvPicPr>
        <p:blipFill>
          <a:blip r:embed="rId17">
            <a:alphaModFix/>
          </a:blip>
          <a:stretch>
            <a:fillRect/>
          </a:stretch>
        </p:blipFill>
        <p:spPr>
          <a:xfrm>
            <a:off x="5743850" y="3965225"/>
            <a:ext cx="1438250" cy="313540"/>
          </a:xfrm>
          <a:prstGeom prst="rect">
            <a:avLst/>
          </a:prstGeom>
          <a:noFill/>
          <a:ln>
            <a:noFill/>
          </a:ln>
        </p:spPr>
      </p:pic>
      <p:pic>
        <p:nvPicPr>
          <p:cNvPr id="192" name="Google Shape;192;p21"/>
          <p:cNvPicPr preferRelativeResize="0"/>
          <p:nvPr/>
        </p:nvPicPr>
        <p:blipFill>
          <a:blip r:embed="rId18">
            <a:alphaModFix/>
          </a:blip>
          <a:stretch>
            <a:fillRect/>
          </a:stretch>
        </p:blipFill>
        <p:spPr>
          <a:xfrm>
            <a:off x="5808235" y="3302444"/>
            <a:ext cx="873416" cy="36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p:nvPr/>
        </p:nvSpPr>
        <p:spPr>
          <a:xfrm>
            <a:off x="692700" y="1334350"/>
            <a:ext cx="3654600" cy="3243000"/>
          </a:xfrm>
          <a:prstGeom prst="roundRect">
            <a:avLst>
              <a:gd fmla="val 4508" name="adj"/>
            </a:avLst>
          </a:prstGeom>
          <a:solidFill>
            <a:srgbClr val="00558B">
              <a:alpha val="71540"/>
            </a:srgbClr>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ontserrat"/>
                <a:ea typeface="Montserrat"/>
                <a:cs typeface="Montserrat"/>
                <a:sym typeface="Montserrat"/>
              </a:rPr>
              <a:t>       GT Bill</a:t>
            </a:r>
            <a:endParaRPr sz="1000">
              <a:solidFill>
                <a:srgbClr val="FFFFFF"/>
              </a:solidFill>
              <a:latin typeface="Montserrat"/>
              <a:ea typeface="Montserrat"/>
              <a:cs typeface="Montserrat"/>
              <a:sym typeface="Montserrat"/>
            </a:endParaRPr>
          </a:p>
        </p:txBody>
      </p:sp>
      <p:sp>
        <p:nvSpPr>
          <p:cNvPr id="198" name="Google Shape;19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Product</a:t>
            </a:r>
            <a:endParaRPr/>
          </a:p>
        </p:txBody>
      </p:sp>
      <p:sp>
        <p:nvSpPr>
          <p:cNvPr id="199" name="Google Shape;199;p22"/>
          <p:cNvSpPr/>
          <p:nvPr/>
        </p:nvSpPr>
        <p:spPr>
          <a:xfrm>
            <a:off x="2632156" y="1536167"/>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Products &amp; Pricing</a:t>
            </a:r>
            <a:endParaRPr>
              <a:solidFill>
                <a:srgbClr val="FFFFFF"/>
              </a:solidFill>
              <a:latin typeface="Montserrat"/>
              <a:ea typeface="Montserrat"/>
              <a:cs typeface="Montserrat"/>
              <a:sym typeface="Montserrat"/>
            </a:endParaRPr>
          </a:p>
        </p:txBody>
      </p:sp>
      <p:sp>
        <p:nvSpPr>
          <p:cNvPr id="200" name="Google Shape;200;p22"/>
          <p:cNvSpPr/>
          <p:nvPr/>
        </p:nvSpPr>
        <p:spPr>
          <a:xfrm>
            <a:off x="2632156" y="2448692"/>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Invoicing</a:t>
            </a:r>
            <a:endParaRPr>
              <a:solidFill>
                <a:srgbClr val="FFFFFF"/>
              </a:solidFill>
              <a:latin typeface="Montserrat"/>
              <a:ea typeface="Montserrat"/>
              <a:cs typeface="Montserrat"/>
              <a:sym typeface="Montserrat"/>
            </a:endParaRPr>
          </a:p>
        </p:txBody>
      </p:sp>
      <p:sp>
        <p:nvSpPr>
          <p:cNvPr id="201" name="Google Shape;201;p22"/>
          <p:cNvSpPr/>
          <p:nvPr/>
        </p:nvSpPr>
        <p:spPr>
          <a:xfrm>
            <a:off x="2632156" y="3361233"/>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Payments</a:t>
            </a:r>
            <a:endParaRPr>
              <a:solidFill>
                <a:srgbClr val="FFFFFF"/>
              </a:solidFill>
              <a:latin typeface="Montserrat"/>
              <a:ea typeface="Montserrat"/>
              <a:cs typeface="Montserrat"/>
              <a:sym typeface="Montserrat"/>
            </a:endParaRPr>
          </a:p>
        </p:txBody>
      </p:sp>
      <p:grpSp>
        <p:nvGrpSpPr>
          <p:cNvPr id="202" name="Google Shape;202;p22"/>
          <p:cNvGrpSpPr/>
          <p:nvPr/>
        </p:nvGrpSpPr>
        <p:grpSpPr>
          <a:xfrm>
            <a:off x="4706625" y="2234375"/>
            <a:ext cx="1595100" cy="1447500"/>
            <a:chOff x="5316225" y="2158175"/>
            <a:chExt cx="1595100" cy="1447500"/>
          </a:xfrm>
        </p:grpSpPr>
        <p:sp>
          <p:nvSpPr>
            <p:cNvPr id="203" name="Google Shape;203;p22"/>
            <p:cNvSpPr/>
            <p:nvPr/>
          </p:nvSpPr>
          <p:spPr>
            <a:xfrm>
              <a:off x="5316225" y="2158175"/>
              <a:ext cx="1595100" cy="1447500"/>
            </a:xfrm>
            <a:prstGeom prst="roundRect">
              <a:avLst>
                <a:gd fmla="val 4508" name="adj"/>
              </a:avLst>
            </a:prstGeom>
            <a:solidFill>
              <a:srgbClr val="018081"/>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Montserrat"/>
                  <a:ea typeface="Montserrat"/>
                  <a:cs typeface="Montserrat"/>
                  <a:sym typeface="Montserrat"/>
                </a:rPr>
                <a:t>GT Bill </a:t>
              </a:r>
              <a:br>
                <a:rPr lang="en" sz="1000">
                  <a:solidFill>
                    <a:srgbClr val="FFFFFF"/>
                  </a:solidFill>
                  <a:latin typeface="Montserrat"/>
                  <a:ea typeface="Montserrat"/>
                  <a:cs typeface="Montserrat"/>
                  <a:sym typeface="Montserrat"/>
                </a:rPr>
              </a:br>
              <a:r>
                <a:rPr lang="en" sz="1000">
                  <a:solidFill>
                    <a:srgbClr val="FFFFFF"/>
                  </a:solidFill>
                  <a:latin typeface="Montserrat"/>
                  <a:ea typeface="Montserrat"/>
                  <a:cs typeface="Montserrat"/>
                  <a:sym typeface="Montserrat"/>
                </a:rPr>
                <a:t>Dev Platform</a:t>
              </a:r>
              <a:endParaRPr sz="1000">
                <a:solidFill>
                  <a:srgbClr val="FFFFFF"/>
                </a:solidFill>
                <a:latin typeface="Montserrat"/>
                <a:ea typeface="Montserrat"/>
                <a:cs typeface="Montserrat"/>
                <a:sym typeface="Montserrat"/>
              </a:endParaRPr>
            </a:p>
          </p:txBody>
        </p:sp>
        <p:pic>
          <p:nvPicPr>
            <p:cNvPr id="204" name="Google Shape;204;p22"/>
            <p:cNvPicPr preferRelativeResize="0"/>
            <p:nvPr/>
          </p:nvPicPr>
          <p:blipFill>
            <a:blip r:embed="rId3">
              <a:alphaModFix/>
            </a:blip>
            <a:stretch>
              <a:fillRect/>
            </a:stretch>
          </p:blipFill>
          <p:spPr>
            <a:xfrm>
              <a:off x="5770175" y="2342725"/>
              <a:ext cx="678350" cy="678350"/>
            </a:xfrm>
            <a:prstGeom prst="rect">
              <a:avLst/>
            </a:prstGeom>
            <a:noFill/>
            <a:ln>
              <a:noFill/>
            </a:ln>
          </p:spPr>
        </p:pic>
      </p:grpSp>
      <p:cxnSp>
        <p:nvCxnSpPr>
          <p:cNvPr id="205" name="Google Shape;205;p22"/>
          <p:cNvCxnSpPr>
            <a:stCxn id="197" idx="3"/>
            <a:endCxn id="203" idx="1"/>
          </p:cNvCxnSpPr>
          <p:nvPr/>
        </p:nvCxnSpPr>
        <p:spPr>
          <a:xfrm>
            <a:off x="4347300" y="2955850"/>
            <a:ext cx="359400" cy="2400"/>
          </a:xfrm>
          <a:prstGeom prst="straightConnector1">
            <a:avLst/>
          </a:prstGeom>
          <a:noFill/>
          <a:ln cap="flat" cmpd="sng" w="19050">
            <a:solidFill>
              <a:schemeClr val="dk2"/>
            </a:solidFill>
            <a:prstDash val="dash"/>
            <a:round/>
            <a:headEnd len="med" w="med" type="none"/>
            <a:tailEnd len="med" w="med" type="none"/>
          </a:ln>
        </p:spPr>
      </p:cxnSp>
      <p:sp>
        <p:nvSpPr>
          <p:cNvPr id="206" name="Google Shape;206;p22"/>
          <p:cNvSpPr txBox="1"/>
          <p:nvPr/>
        </p:nvSpPr>
        <p:spPr>
          <a:xfrm>
            <a:off x="4961524" y="1814462"/>
            <a:ext cx="578400" cy="2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APIs</a:t>
            </a:r>
            <a:endParaRPr sz="1000">
              <a:latin typeface="Montserrat"/>
              <a:ea typeface="Montserrat"/>
              <a:cs typeface="Montserrat"/>
              <a:sym typeface="Montserrat"/>
            </a:endParaRPr>
          </a:p>
        </p:txBody>
      </p:sp>
      <p:cxnSp>
        <p:nvCxnSpPr>
          <p:cNvPr id="207" name="Google Shape;207;p22"/>
          <p:cNvCxnSpPr/>
          <p:nvPr/>
        </p:nvCxnSpPr>
        <p:spPr>
          <a:xfrm flipH="1" rot="10800000">
            <a:off x="6301725" y="2955725"/>
            <a:ext cx="663600" cy="2400"/>
          </a:xfrm>
          <a:prstGeom prst="bentConnector3">
            <a:avLst>
              <a:gd fmla="val 50000" name="adj1"/>
            </a:avLst>
          </a:prstGeom>
          <a:noFill/>
          <a:ln cap="flat" cmpd="sng" w="19050">
            <a:solidFill>
              <a:schemeClr val="dk2"/>
            </a:solidFill>
            <a:prstDash val="dash"/>
            <a:round/>
            <a:headEnd len="med" w="med" type="none"/>
            <a:tailEnd len="med" w="med" type="none"/>
          </a:ln>
        </p:spPr>
      </p:cxnSp>
      <p:sp>
        <p:nvSpPr>
          <p:cNvPr id="208" name="Google Shape;208;p22"/>
          <p:cNvSpPr/>
          <p:nvPr/>
        </p:nvSpPr>
        <p:spPr>
          <a:xfrm>
            <a:off x="6584500" y="1336625"/>
            <a:ext cx="1965900" cy="3243000"/>
          </a:xfrm>
          <a:prstGeom prst="roundRect">
            <a:avLst>
              <a:gd fmla="val 4508" name="adj"/>
            </a:avLst>
          </a:prstGeom>
          <a:solidFill>
            <a:srgbClr val="CFE2F3"/>
          </a:solidFill>
          <a:ln cap="flat" cmpd="sng" w="9525">
            <a:solidFill>
              <a:srgbClr val="00558B"/>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GT Provision</a:t>
            </a:r>
            <a:endParaRPr sz="1000">
              <a:latin typeface="Montserrat"/>
              <a:ea typeface="Montserrat"/>
              <a:cs typeface="Montserrat"/>
              <a:sym typeface="Montserrat"/>
            </a:endParaRPr>
          </a:p>
        </p:txBody>
      </p:sp>
      <p:sp>
        <p:nvSpPr>
          <p:cNvPr id="209" name="Google Shape;209;p22"/>
          <p:cNvSpPr/>
          <p:nvPr/>
        </p:nvSpPr>
        <p:spPr>
          <a:xfrm>
            <a:off x="6834900" y="1093924"/>
            <a:ext cx="1518300" cy="690300"/>
          </a:xfrm>
          <a:prstGeom prst="roundRect">
            <a:avLst>
              <a:gd fmla="val 16667" name="adj"/>
            </a:avLst>
          </a:prstGeom>
          <a:solidFill>
            <a:srgbClr val="FFFFF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0" name="Google Shape;210;p22"/>
          <p:cNvSpPr/>
          <p:nvPr/>
        </p:nvSpPr>
        <p:spPr>
          <a:xfrm>
            <a:off x="6834906" y="2123408"/>
            <a:ext cx="1518300" cy="735900"/>
          </a:xfrm>
          <a:prstGeom prst="roundRect">
            <a:avLst>
              <a:gd fmla="val 16667" name="adj"/>
            </a:avLst>
          </a:prstGeom>
          <a:solidFill>
            <a:srgbClr val="9FC5E8"/>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Transformer</a:t>
            </a:r>
            <a:endParaRPr>
              <a:latin typeface="Montserrat"/>
              <a:ea typeface="Montserrat"/>
              <a:cs typeface="Montserrat"/>
              <a:sym typeface="Montserrat"/>
            </a:endParaRPr>
          </a:p>
        </p:txBody>
      </p:sp>
      <p:sp>
        <p:nvSpPr>
          <p:cNvPr id="211" name="Google Shape;211;p22"/>
          <p:cNvSpPr/>
          <p:nvPr/>
        </p:nvSpPr>
        <p:spPr>
          <a:xfrm>
            <a:off x="6834906" y="3035950"/>
            <a:ext cx="1518300" cy="735900"/>
          </a:xfrm>
          <a:prstGeom prst="roundRect">
            <a:avLst>
              <a:gd fmla="val 16667" name="adj"/>
            </a:avLst>
          </a:prstGeom>
          <a:solidFill>
            <a:srgbClr val="9FC5E8"/>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Bidirectional Provisioning</a:t>
            </a:r>
            <a:endParaRPr>
              <a:latin typeface="Montserrat"/>
              <a:ea typeface="Montserrat"/>
              <a:cs typeface="Montserrat"/>
              <a:sym typeface="Montserrat"/>
            </a:endParaRPr>
          </a:p>
        </p:txBody>
      </p:sp>
      <p:pic>
        <p:nvPicPr>
          <p:cNvPr id="212" name="Google Shape;212;p22"/>
          <p:cNvPicPr preferRelativeResize="0"/>
          <p:nvPr/>
        </p:nvPicPr>
        <p:blipFill rotWithShape="1">
          <a:blip r:embed="rId4">
            <a:alphaModFix/>
          </a:blip>
          <a:srcRect b="13746" l="0" r="0" t="13753"/>
          <a:stretch/>
        </p:blipFill>
        <p:spPr>
          <a:xfrm>
            <a:off x="7136297" y="1203809"/>
            <a:ext cx="915525" cy="428125"/>
          </a:xfrm>
          <a:prstGeom prst="rect">
            <a:avLst/>
          </a:prstGeom>
          <a:noFill/>
          <a:ln>
            <a:noFill/>
          </a:ln>
        </p:spPr>
      </p:pic>
      <p:pic>
        <p:nvPicPr>
          <p:cNvPr id="213" name="Google Shape;213;p22"/>
          <p:cNvPicPr preferRelativeResize="0"/>
          <p:nvPr/>
        </p:nvPicPr>
        <p:blipFill>
          <a:blip r:embed="rId5">
            <a:alphaModFix/>
          </a:blip>
          <a:stretch>
            <a:fillRect/>
          </a:stretch>
        </p:blipFill>
        <p:spPr>
          <a:xfrm>
            <a:off x="5097625" y="1111100"/>
            <a:ext cx="814310" cy="572700"/>
          </a:xfrm>
          <a:prstGeom prst="rect">
            <a:avLst/>
          </a:prstGeom>
          <a:noFill/>
          <a:ln>
            <a:noFill/>
          </a:ln>
        </p:spPr>
      </p:pic>
      <p:pic>
        <p:nvPicPr>
          <p:cNvPr id="214" name="Google Shape;214;p22"/>
          <p:cNvPicPr preferRelativeResize="0"/>
          <p:nvPr/>
        </p:nvPicPr>
        <p:blipFill>
          <a:blip r:embed="rId6">
            <a:alphaModFix/>
          </a:blip>
          <a:stretch>
            <a:fillRect/>
          </a:stretch>
        </p:blipFill>
        <p:spPr>
          <a:xfrm>
            <a:off x="5097325" y="3980818"/>
            <a:ext cx="814300" cy="814300"/>
          </a:xfrm>
          <a:prstGeom prst="rect">
            <a:avLst/>
          </a:prstGeom>
          <a:noFill/>
          <a:ln>
            <a:noFill/>
          </a:ln>
        </p:spPr>
      </p:pic>
      <p:cxnSp>
        <p:nvCxnSpPr>
          <p:cNvPr id="215" name="Google Shape;215;p22"/>
          <p:cNvCxnSpPr>
            <a:stCxn id="213" idx="2"/>
            <a:endCxn id="203" idx="0"/>
          </p:cNvCxnSpPr>
          <p:nvPr/>
        </p:nvCxnSpPr>
        <p:spPr>
          <a:xfrm rot="5400000">
            <a:off x="5229230" y="1958750"/>
            <a:ext cx="550500" cy="600"/>
          </a:xfrm>
          <a:prstGeom prst="bentConnector3">
            <a:avLst>
              <a:gd fmla="val 50007" name="adj1"/>
            </a:avLst>
          </a:prstGeom>
          <a:noFill/>
          <a:ln cap="flat" cmpd="sng" w="19050">
            <a:solidFill>
              <a:schemeClr val="dk2"/>
            </a:solidFill>
            <a:prstDash val="dash"/>
            <a:round/>
            <a:headEnd len="med" w="med" type="none"/>
            <a:tailEnd len="med" w="med" type="none"/>
          </a:ln>
        </p:spPr>
      </p:cxnSp>
      <p:cxnSp>
        <p:nvCxnSpPr>
          <p:cNvPr id="216" name="Google Shape;216;p22"/>
          <p:cNvCxnSpPr>
            <a:stCxn id="214" idx="0"/>
            <a:endCxn id="203" idx="2"/>
          </p:cNvCxnSpPr>
          <p:nvPr/>
        </p:nvCxnSpPr>
        <p:spPr>
          <a:xfrm rot="-5400000">
            <a:off x="5355375" y="3831118"/>
            <a:ext cx="298800" cy="600"/>
          </a:xfrm>
          <a:prstGeom prst="bentConnector3">
            <a:avLst>
              <a:gd fmla="val 50024" name="adj1"/>
            </a:avLst>
          </a:prstGeom>
          <a:noFill/>
          <a:ln cap="flat" cmpd="sng" w="19050">
            <a:solidFill>
              <a:schemeClr val="dk2"/>
            </a:solidFill>
            <a:prstDash val="dash"/>
            <a:round/>
            <a:headEnd len="med" w="med" type="none"/>
            <a:tailEnd len="med" w="med" type="none"/>
          </a:ln>
        </p:spPr>
      </p:cxnSp>
      <p:sp>
        <p:nvSpPr>
          <p:cNvPr id="217" name="Google Shape;217;p22"/>
          <p:cNvSpPr/>
          <p:nvPr/>
        </p:nvSpPr>
        <p:spPr>
          <a:xfrm>
            <a:off x="929708" y="1536167"/>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Customer Management</a:t>
            </a:r>
            <a:endParaRPr>
              <a:solidFill>
                <a:srgbClr val="FFFFFF"/>
              </a:solidFill>
              <a:latin typeface="Montserrat"/>
              <a:ea typeface="Montserrat"/>
              <a:cs typeface="Montserrat"/>
              <a:sym typeface="Montserrat"/>
            </a:endParaRPr>
          </a:p>
        </p:txBody>
      </p:sp>
      <p:sp>
        <p:nvSpPr>
          <p:cNvPr id="218" name="Google Shape;218;p22"/>
          <p:cNvSpPr/>
          <p:nvPr/>
        </p:nvSpPr>
        <p:spPr>
          <a:xfrm>
            <a:off x="929708" y="2448692"/>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Customer Portal</a:t>
            </a:r>
            <a:endParaRPr>
              <a:solidFill>
                <a:srgbClr val="FFFFFF"/>
              </a:solidFill>
              <a:latin typeface="Montserrat"/>
              <a:ea typeface="Montserrat"/>
              <a:cs typeface="Montserrat"/>
              <a:sym typeface="Montserrat"/>
            </a:endParaRPr>
          </a:p>
        </p:txBody>
      </p:sp>
      <p:sp>
        <p:nvSpPr>
          <p:cNvPr id="219" name="Google Shape;219;p22"/>
          <p:cNvSpPr/>
          <p:nvPr/>
        </p:nvSpPr>
        <p:spPr>
          <a:xfrm>
            <a:off x="929708" y="3361233"/>
            <a:ext cx="1518300" cy="735900"/>
          </a:xfrm>
          <a:prstGeom prst="roundRect">
            <a:avLst>
              <a:gd fmla="val 16667" name="adj"/>
            </a:avLst>
          </a:prstGeom>
          <a:solidFill>
            <a:srgbClr val="005A8F"/>
          </a:solidFill>
          <a:ln cap="flat" cmpd="sng" w="9525">
            <a:solidFill>
              <a:srgbClr val="00558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ontserrat"/>
                <a:ea typeface="Montserrat"/>
                <a:cs typeface="Montserrat"/>
                <a:sym typeface="Montserrat"/>
              </a:rPr>
              <a:t>Contracts &amp; Token Accounting</a:t>
            </a:r>
            <a:endParaRPr>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