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5"/>
    <p:sldMasterId id="2147483696" r:id="rId6"/>
    <p:sldMasterId id="2147483697" r:id="rId7"/>
    <p:sldMasterId id="214748369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hris Gurn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2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notesMaster" Target="notesMasters/notesMaster1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11T15:08:42.166">
    <p:pos x="2282" y="1354"/>
    <p:text>and accounts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748abb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748abb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75d0036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75d0036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575d003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575d003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575d003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575d003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48abb83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48abb83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75d003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75d003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75d0036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575d0036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346ac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346ac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346aca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346aca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346aca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6346aca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75d003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75d003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955a7e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955a7e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 Telecom ratings engine, Sales force </a:t>
            </a:r>
            <a:r>
              <a:rPr lang="en"/>
              <a:t>integration</a:t>
            </a:r>
            <a:r>
              <a:rPr lang="en"/>
              <a:t>, zendesk integration, customer self-serve, analytics and insights, promotion/offer management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CB68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22479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4172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B5CBB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510450" y="297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10400" y="4007550"/>
            <a:ext cx="8123100" cy="1768500"/>
          </a:xfrm>
          <a:prstGeom prst="roundRect">
            <a:avLst>
              <a:gd fmla="val 16667" name="adj"/>
            </a:avLst>
          </a:prstGeom>
          <a:solidFill>
            <a:srgbClr val="7EA2AA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243975" y="48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314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 sz="14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314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 sz="14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70400"/>
            <a:ext cx="5972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B5CBB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7EA2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B5CB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4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143075" y="4816575"/>
            <a:ext cx="1014750" cy="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0558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7"/>
          <p:cNvPicPr preferRelativeResize="0"/>
          <p:nvPr/>
        </p:nvPicPr>
        <p:blipFill rotWithShape="1">
          <a:blip r:embed="rId2">
            <a:alphaModFix/>
          </a:blip>
          <a:srcRect b="10007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>
            <p:ph type="ctrTitle"/>
          </p:nvPr>
        </p:nvSpPr>
        <p:spPr>
          <a:xfrm>
            <a:off x="510450" y="22479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510450" y="4172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009" y="228600"/>
            <a:ext cx="156584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0558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8"/>
          <p:cNvPicPr preferRelativeResize="0"/>
          <p:nvPr/>
        </p:nvPicPr>
        <p:blipFill rotWithShape="1">
          <a:blip r:embed="rId2">
            <a:alphaModFix amt="69000"/>
          </a:blip>
          <a:srcRect b="10007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180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0" y="3009900"/>
            <a:ext cx="9144000" cy="2133600"/>
          </a:xfrm>
          <a:prstGeom prst="rect">
            <a:avLst/>
          </a:prstGeom>
          <a:solidFill>
            <a:srgbClr val="00558B">
              <a:alpha val="71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1808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38100">
            <a:solidFill>
              <a:srgbClr val="0180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3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1B9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018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38100">
            <a:solidFill>
              <a:srgbClr val="0055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8"/>
          <p:cNvPicPr preferRelativeResize="0"/>
          <p:nvPr/>
        </p:nvPicPr>
        <p:blipFill rotWithShape="1">
          <a:blip r:embed="rId2">
            <a:alphaModFix/>
          </a:blip>
          <a:srcRect b="19269" l="0" r="0" t="77468"/>
          <a:stretch/>
        </p:blipFill>
        <p:spPr>
          <a:xfrm>
            <a:off x="0" y="5056825"/>
            <a:ext cx="9144000" cy="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5775" y="188850"/>
            <a:ext cx="1019175" cy="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CB6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ctrTitle"/>
          </p:nvPr>
        </p:nvSpPr>
        <p:spPr>
          <a:xfrm>
            <a:off x="510450" y="22479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mfortaa"/>
              <a:buNone/>
              <a:defRPr b="1" sz="4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idx="1" type="subTitle"/>
          </p:nvPr>
        </p:nvSpPr>
        <p:spPr>
          <a:xfrm>
            <a:off x="510450" y="4172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2400"/>
              <a:buFont typeface="Comfortaa"/>
              <a:buNone/>
              <a:defRPr sz="24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B5CBB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510450" y="29718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3600"/>
              <a:buFont typeface="Comfortaa"/>
              <a:buNone/>
              <a:defRPr sz="3600">
                <a:solidFill>
                  <a:srgbClr val="30363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510400" y="4007550"/>
            <a:ext cx="8123100" cy="1768500"/>
          </a:xfrm>
          <a:prstGeom prst="roundRect">
            <a:avLst>
              <a:gd fmla="val 16667" name="adj"/>
            </a:avLst>
          </a:prstGeom>
          <a:solidFill>
            <a:srgbClr val="7EA2AA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158225" y="151550"/>
            <a:ext cx="55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5" name="Google Shape;195;p42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225" y="4754617"/>
            <a:ext cx="1309525" cy="23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" type="body"/>
          </p:nvPr>
        </p:nvSpPr>
        <p:spPr>
          <a:xfrm>
            <a:off x="311700" y="314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 sz="14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9" name="Google Shape;199;p43"/>
          <p:cNvSpPr txBox="1"/>
          <p:nvPr>
            <p:ph idx="2" type="body"/>
          </p:nvPr>
        </p:nvSpPr>
        <p:spPr>
          <a:xfrm>
            <a:off x="4832400" y="314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 sz="14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0" name="Google Shape;200;p43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5" name="Google Shape;205;p44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idx="1" type="body"/>
          </p:nvPr>
        </p:nvSpPr>
        <p:spPr>
          <a:xfrm>
            <a:off x="311700" y="170400"/>
            <a:ext cx="5972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  <a:defRPr sz="1200"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○"/>
              <a:defRPr sz="1200"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Char char="■"/>
              <a:defRPr sz="1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9" name="Google Shape;209;p45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10" name="Google Shape;210;p45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B5CBB7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Comfortaa"/>
              <a:buNone/>
              <a:defRPr sz="48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7EA2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17" name="Google Shape;217;p4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18" name="Google Shape;218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19" name="Google Shape;219;p47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B5CB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Comfortaa"/>
              <a:buNone/>
              <a:defRPr sz="4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24" name="Google Shape;224;p4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25" name="Google Shape;225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26" name="Google Shape;226;p48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/>
          <p:nvPr>
            <p:ph type="title"/>
          </p:nvPr>
        </p:nvSpPr>
        <p:spPr>
          <a:xfrm>
            <a:off x="500550" y="4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mfortaa"/>
              <a:buNone/>
              <a:defRPr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0" name="Google Shape;230;p49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Comfortaa"/>
              <a:buNone/>
              <a:defRPr b="1" sz="14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5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50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/>
          <p:nvPr>
            <p:ph idx="12" type="sldNum"/>
          </p:nvPr>
        </p:nvSpPr>
        <p:spPr>
          <a:xfrm>
            <a:off x="8571228" y="12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53" y="4650625"/>
            <a:ext cx="1309527" cy="3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Char char="●"/>
              <a:defRPr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Char char="●"/>
              <a:defRPr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Char char="●"/>
              <a:defRPr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CB6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ctrTitle"/>
          </p:nvPr>
        </p:nvSpPr>
        <p:spPr>
          <a:xfrm>
            <a:off x="510450" y="34646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Neighbor Overview 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Apr 15,</a:t>
            </a:r>
            <a:r>
              <a:rPr b="0" lang="en" sz="1800"/>
              <a:t> 2019</a:t>
            </a:r>
            <a:endParaRPr b="0" sz="1800"/>
          </a:p>
        </p:txBody>
      </p:sp>
      <p:pic>
        <p:nvPicPr>
          <p:cNvPr id="245" name="Google Shape;2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350" y="147475"/>
            <a:ext cx="2333750" cy="4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/>
          <p:nvPr/>
        </p:nvSpPr>
        <p:spPr>
          <a:xfrm>
            <a:off x="0" y="0"/>
            <a:ext cx="9144000" cy="510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1"/>
          <p:cNvSpPr txBox="1"/>
          <p:nvPr>
            <p:ph idx="1" type="subTitle"/>
          </p:nvPr>
        </p:nvSpPr>
        <p:spPr>
          <a:xfrm>
            <a:off x="273475" y="3575950"/>
            <a:ext cx="615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Screenshots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50" name="Google Shape;4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350" y="147475"/>
            <a:ext cx="2333750" cy="4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158225" y="151550"/>
            <a:ext cx="55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077" y="724250"/>
            <a:ext cx="3319850" cy="34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58225" y="151550"/>
            <a:ext cx="55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Portal</a:t>
            </a:r>
            <a:endParaRPr/>
          </a:p>
        </p:txBody>
      </p:sp>
      <p:pic>
        <p:nvPicPr>
          <p:cNvPr id="462" name="Google Shape;46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63" y="724250"/>
            <a:ext cx="6235277" cy="40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idx="1" type="subTitle"/>
          </p:nvPr>
        </p:nvSpPr>
        <p:spPr>
          <a:xfrm>
            <a:off x="453100" y="25146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Consumer-First Billing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53"/>
          <p:cNvSpPr txBox="1"/>
          <p:nvPr>
            <p:ph idx="2" type="body"/>
          </p:nvPr>
        </p:nvSpPr>
        <p:spPr>
          <a:xfrm>
            <a:off x="4826875" y="800400"/>
            <a:ext cx="4469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Improve Engagement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Drive Growth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Multi-Service Billing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Simplify Operations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00" y="160115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700" y="264793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700" y="313782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5700" y="207825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275" y="1894525"/>
            <a:ext cx="3300050" cy="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4"/>
          <p:cNvSpPr/>
          <p:nvPr/>
        </p:nvSpPr>
        <p:spPr>
          <a:xfrm>
            <a:off x="6582500" y="2499950"/>
            <a:ext cx="1309500" cy="2249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4"/>
          <p:cNvSpPr/>
          <p:nvPr/>
        </p:nvSpPr>
        <p:spPr>
          <a:xfrm rot="5400000">
            <a:off x="3970875" y="-3165800"/>
            <a:ext cx="1196100" cy="9138000"/>
          </a:xfrm>
          <a:prstGeom prst="homePlate">
            <a:avLst>
              <a:gd fmla="val 36884" name="adj"/>
            </a:avLst>
          </a:prstGeom>
          <a:solidFill>
            <a:srgbClr val="1B965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4"/>
          <p:cNvSpPr/>
          <p:nvPr/>
        </p:nvSpPr>
        <p:spPr>
          <a:xfrm>
            <a:off x="3102225" y="2047725"/>
            <a:ext cx="2933400" cy="287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54"/>
          <p:cNvSpPr/>
          <p:nvPr/>
        </p:nvSpPr>
        <p:spPr>
          <a:xfrm>
            <a:off x="6659563" y="3874975"/>
            <a:ext cx="1161300" cy="356700"/>
          </a:xfrm>
          <a:prstGeom prst="rect">
            <a:avLst/>
          </a:prstGeom>
          <a:solidFill>
            <a:srgbClr val="FF8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Support Systems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54"/>
          <p:cNvSpPr/>
          <p:nvPr/>
        </p:nvSpPr>
        <p:spPr>
          <a:xfrm>
            <a:off x="4652350" y="2517181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Accounting and Reporting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54"/>
          <p:cNvSpPr/>
          <p:nvPr/>
        </p:nvSpPr>
        <p:spPr>
          <a:xfrm>
            <a:off x="6659575" y="3017437"/>
            <a:ext cx="1161300" cy="353100"/>
          </a:xfrm>
          <a:prstGeom prst="rect">
            <a:avLst/>
          </a:prstGeom>
          <a:solidFill>
            <a:srgbClr val="FF8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CRM/CPQ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3334150" y="2995514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Products Catalog, Promotions &amp; Pricing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p54"/>
          <p:cNvSpPr/>
          <p:nvPr/>
        </p:nvSpPr>
        <p:spPr>
          <a:xfrm>
            <a:off x="4652350" y="3473883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Ratings Engine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p54"/>
          <p:cNvSpPr/>
          <p:nvPr/>
        </p:nvSpPr>
        <p:spPr>
          <a:xfrm>
            <a:off x="6659563" y="3431050"/>
            <a:ext cx="1161300" cy="356700"/>
          </a:xfrm>
          <a:prstGeom prst="rect">
            <a:avLst/>
          </a:prstGeom>
          <a:solidFill>
            <a:srgbClr val="FF8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Payment Gateways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0" name="Google Shape;270;p54"/>
          <p:cNvSpPr/>
          <p:nvPr/>
        </p:nvSpPr>
        <p:spPr>
          <a:xfrm>
            <a:off x="6659563" y="2600188"/>
            <a:ext cx="1161300" cy="356700"/>
          </a:xfrm>
          <a:prstGeom prst="rect">
            <a:avLst/>
          </a:prstGeom>
          <a:solidFill>
            <a:srgbClr val="FF8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Accounting Systems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54"/>
          <p:cNvSpPr/>
          <p:nvPr/>
        </p:nvSpPr>
        <p:spPr>
          <a:xfrm>
            <a:off x="4652350" y="2995531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Taxation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54"/>
          <p:cNvSpPr/>
          <p:nvPr/>
        </p:nvSpPr>
        <p:spPr>
          <a:xfrm>
            <a:off x="3334150" y="3473822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Customer Management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54"/>
          <p:cNvSpPr/>
          <p:nvPr/>
        </p:nvSpPr>
        <p:spPr>
          <a:xfrm>
            <a:off x="3334150" y="3952130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Analytics Engine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54"/>
          <p:cNvSpPr txBox="1"/>
          <p:nvPr>
            <p:ph type="title"/>
          </p:nvPr>
        </p:nvSpPr>
        <p:spPr>
          <a:xfrm>
            <a:off x="158225" y="151550"/>
            <a:ext cx="55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Building</a:t>
            </a:r>
            <a:endParaRPr/>
          </a:p>
        </p:txBody>
      </p:sp>
      <p:sp>
        <p:nvSpPr>
          <p:cNvPr id="275" name="Google Shape;275;p54"/>
          <p:cNvSpPr/>
          <p:nvPr/>
        </p:nvSpPr>
        <p:spPr>
          <a:xfrm>
            <a:off x="4652350" y="3952225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Revenue Retention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6" name="Google Shape;2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859" y="901050"/>
            <a:ext cx="554031" cy="5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475" y="877450"/>
            <a:ext cx="557784" cy="5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938" y="877450"/>
            <a:ext cx="557784" cy="55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4"/>
          <p:cNvSpPr txBox="1"/>
          <p:nvPr/>
        </p:nvSpPr>
        <p:spPr>
          <a:xfrm>
            <a:off x="2402775" y="1454688"/>
            <a:ext cx="116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Neighbor Hub 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(Admin Portal)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80" name="Google Shape;280;p54"/>
          <p:cNvSpPr txBox="1"/>
          <p:nvPr/>
        </p:nvSpPr>
        <p:spPr>
          <a:xfrm>
            <a:off x="3830100" y="1455107"/>
            <a:ext cx="1309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Neighbor Home 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(User Portal)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81" name="Google Shape;281;p54"/>
          <p:cNvSpPr txBox="1"/>
          <p:nvPr/>
        </p:nvSpPr>
        <p:spPr>
          <a:xfrm>
            <a:off x="5341725" y="1455107"/>
            <a:ext cx="116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Neighbor API Platform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82" name="Google Shape;282;p54"/>
          <p:cNvSpPr/>
          <p:nvPr/>
        </p:nvSpPr>
        <p:spPr>
          <a:xfrm>
            <a:off x="3334150" y="2517206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Core Billing &amp; Invoicing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3" name="Google Shape;283;p54"/>
          <p:cNvSpPr/>
          <p:nvPr/>
        </p:nvSpPr>
        <p:spPr>
          <a:xfrm>
            <a:off x="6070563" y="3485250"/>
            <a:ext cx="477000" cy="27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/>
          <p:nvPr/>
        </p:nvSpPr>
        <p:spPr>
          <a:xfrm>
            <a:off x="3334150" y="4430438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Payment Gateway Integrations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p54"/>
          <p:cNvSpPr/>
          <p:nvPr/>
        </p:nvSpPr>
        <p:spPr>
          <a:xfrm>
            <a:off x="4652350" y="4430575"/>
            <a:ext cx="1162200" cy="353100"/>
          </a:xfrm>
          <a:prstGeom prst="rect">
            <a:avLst/>
          </a:prstGeom>
          <a:solidFill>
            <a:srgbClr val="17A39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Ticketing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6" name="Google Shape;28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7638" y="2120425"/>
            <a:ext cx="1542575" cy="2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4"/>
          <p:cNvSpPr/>
          <p:nvPr/>
        </p:nvSpPr>
        <p:spPr>
          <a:xfrm>
            <a:off x="6656588" y="4287550"/>
            <a:ext cx="1161300" cy="356700"/>
          </a:xfrm>
          <a:prstGeom prst="rect">
            <a:avLst/>
          </a:prstGeom>
          <a:solidFill>
            <a:srgbClr val="FF8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Provisioning Systems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/>
          <p:nvPr/>
        </p:nvSpPr>
        <p:spPr>
          <a:xfrm>
            <a:off x="0" y="0"/>
            <a:ext cx="9144000" cy="510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>
            <p:ph idx="1" type="subTitle"/>
          </p:nvPr>
        </p:nvSpPr>
        <p:spPr>
          <a:xfrm>
            <a:off x="273475" y="3575950"/>
            <a:ext cx="615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Current Features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4" name="Google Shape;2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350" y="147475"/>
            <a:ext cx="2333750" cy="4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/>
          <p:nvPr/>
        </p:nvSpPr>
        <p:spPr>
          <a:xfrm>
            <a:off x="0" y="1356850"/>
            <a:ext cx="9151800" cy="31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6"/>
          <p:cNvSpPr txBox="1"/>
          <p:nvPr>
            <p:ph type="title"/>
          </p:nvPr>
        </p:nvSpPr>
        <p:spPr>
          <a:xfrm>
            <a:off x="158225" y="151550"/>
            <a:ext cx="55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Billing and Invoicing</a:t>
            </a:r>
            <a:endParaRPr/>
          </a:p>
        </p:txBody>
      </p:sp>
      <p:sp>
        <p:nvSpPr>
          <p:cNvPr id="301" name="Google Shape;301;p56"/>
          <p:cNvSpPr txBox="1"/>
          <p:nvPr/>
        </p:nvSpPr>
        <p:spPr>
          <a:xfrm>
            <a:off x="973550" y="2150100"/>
            <a:ext cx="20100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Supports charge models for one-time, fixed recurring, hybrid and usage based billing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Send automated invoices monthly, semi-annually and annually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Configure multiple invoice cycles for different billing groups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p56"/>
          <p:cNvSpPr txBox="1"/>
          <p:nvPr/>
        </p:nvSpPr>
        <p:spPr>
          <a:xfrm>
            <a:off x="1161625" y="1840125"/>
            <a:ext cx="15303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Charge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3623950" y="2150100"/>
            <a:ext cx="20118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Automatic proration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Transaction level view for all customers and purchase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Ratings engine for real-time usage rating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General Ledger codes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Accounting extracts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Import payment data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4" name="Google Shape;304;p56"/>
          <p:cNvSpPr txBox="1"/>
          <p:nvPr/>
        </p:nvSpPr>
        <p:spPr>
          <a:xfrm>
            <a:off x="6073500" y="2150100"/>
            <a:ext cx="1928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Custom branded invoices, streamlined and designed for simplicity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Ability to show multiple products and services on one invoice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5" name="Google Shape;305;p56"/>
          <p:cNvSpPr txBox="1"/>
          <p:nvPr/>
        </p:nvSpPr>
        <p:spPr>
          <a:xfrm>
            <a:off x="3608613" y="1840125"/>
            <a:ext cx="1627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Billing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56"/>
          <p:cNvSpPr txBox="1"/>
          <p:nvPr/>
        </p:nvSpPr>
        <p:spPr>
          <a:xfrm>
            <a:off x="6441825" y="1840125"/>
            <a:ext cx="1093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Invoicing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56"/>
          <p:cNvSpPr/>
          <p:nvPr/>
        </p:nvSpPr>
        <p:spPr>
          <a:xfrm>
            <a:off x="6531525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400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6"/>
          <p:cNvSpPr/>
          <p:nvPr/>
        </p:nvSpPr>
        <p:spPr>
          <a:xfrm>
            <a:off x="3955700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200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6"/>
          <p:cNvSpPr/>
          <p:nvPr/>
        </p:nvSpPr>
        <p:spPr>
          <a:xfrm>
            <a:off x="1469575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450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/>
          <p:nvPr/>
        </p:nvSpPr>
        <p:spPr>
          <a:xfrm>
            <a:off x="0" y="1356850"/>
            <a:ext cx="9151800" cy="3100800"/>
          </a:xfrm>
          <a:prstGeom prst="rect">
            <a:avLst/>
          </a:prstGeom>
          <a:solidFill>
            <a:srgbClr val="FF8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7"/>
          <p:cNvSpPr txBox="1"/>
          <p:nvPr>
            <p:ph type="title"/>
          </p:nvPr>
        </p:nvSpPr>
        <p:spPr>
          <a:xfrm>
            <a:off x="158225" y="151550"/>
            <a:ext cx="86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and Product Catalog Management</a:t>
            </a:r>
            <a:endParaRPr/>
          </a:p>
        </p:txBody>
      </p:sp>
      <p:sp>
        <p:nvSpPr>
          <p:cNvPr id="319" name="Google Shape;319;p57"/>
          <p:cNvSpPr txBox="1"/>
          <p:nvPr/>
        </p:nvSpPr>
        <p:spPr>
          <a:xfrm>
            <a:off x="881750" y="2150100"/>
            <a:ext cx="22443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Manage customer accounts, purchases, payments and invoices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Track customer history and record notes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Multi tenant vendor support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Streamlined user experience, minimizing unnecessary screens and clicks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Automatic branded emails for new accounts, purchases or invoices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0" name="Google Shape;320;p57"/>
          <p:cNvSpPr txBox="1"/>
          <p:nvPr/>
        </p:nvSpPr>
        <p:spPr>
          <a:xfrm>
            <a:off x="727375" y="1840125"/>
            <a:ext cx="2398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Customer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7"/>
          <p:cNvSpPr txBox="1"/>
          <p:nvPr/>
        </p:nvSpPr>
        <p:spPr>
          <a:xfrm>
            <a:off x="3623950" y="2150100"/>
            <a:ext cx="20118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Creation of customized products for any type of service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Customized pricing models and features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Billing in advance and billing in arrears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Ability to create custom fields for products 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 features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57"/>
          <p:cNvSpPr txBox="1"/>
          <p:nvPr/>
        </p:nvSpPr>
        <p:spPr>
          <a:xfrm>
            <a:off x="6182525" y="2150100"/>
            <a:ext cx="19284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Canadian wide taxation rules built in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Ability to specify taxes at a feature and account level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Support for tax exemptions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57"/>
          <p:cNvSpPr txBox="1"/>
          <p:nvPr/>
        </p:nvSpPr>
        <p:spPr>
          <a:xfrm>
            <a:off x="3623951" y="1840125"/>
            <a:ext cx="1778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Product Catalog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6441825" y="1840125"/>
            <a:ext cx="1093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Taxation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7"/>
          <p:cNvSpPr/>
          <p:nvPr/>
        </p:nvSpPr>
        <p:spPr>
          <a:xfrm>
            <a:off x="6531525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3955700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7"/>
          <p:cNvSpPr/>
          <p:nvPr/>
        </p:nvSpPr>
        <p:spPr>
          <a:xfrm>
            <a:off x="1469575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450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575" y="1007863"/>
            <a:ext cx="548641" cy="54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400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/>
          <p:nvPr/>
        </p:nvSpPr>
        <p:spPr>
          <a:xfrm>
            <a:off x="0" y="1356850"/>
            <a:ext cx="9151800" cy="31008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8"/>
          <p:cNvSpPr txBox="1"/>
          <p:nvPr>
            <p:ph type="title"/>
          </p:nvPr>
        </p:nvSpPr>
        <p:spPr>
          <a:xfrm>
            <a:off x="158225" y="151550"/>
            <a:ext cx="86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APIs, Infrastructure and Security</a:t>
            </a:r>
            <a:endParaRPr/>
          </a:p>
        </p:txBody>
      </p:sp>
      <p:sp>
        <p:nvSpPr>
          <p:cNvPr id="337" name="Google Shape;337;p58"/>
          <p:cNvSpPr txBox="1"/>
          <p:nvPr/>
        </p:nvSpPr>
        <p:spPr>
          <a:xfrm>
            <a:off x="973550" y="2150100"/>
            <a:ext cx="20100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Developer first API platform, allowing for easy expandability and integration with existing best-in-class third-party systems 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Seamless integration with CIS/CRM, Accounting, ERP,  and ticketing platforms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8" name="Google Shape;338;p58"/>
          <p:cNvSpPr txBox="1"/>
          <p:nvPr/>
        </p:nvSpPr>
        <p:spPr>
          <a:xfrm>
            <a:off x="727375" y="1840125"/>
            <a:ext cx="2398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58"/>
          <p:cNvSpPr txBox="1"/>
          <p:nvPr/>
        </p:nvSpPr>
        <p:spPr>
          <a:xfrm>
            <a:off x="3623950" y="2150100"/>
            <a:ext cx="20118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Cloud-first architecture allowing easy scalability, high availability, redundancy and resilience.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58"/>
          <p:cNvSpPr txBox="1"/>
          <p:nvPr/>
        </p:nvSpPr>
        <p:spPr>
          <a:xfrm>
            <a:off x="6182525" y="2150100"/>
            <a:ext cx="19284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User roles and permissions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Audit logs for traceability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●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Streamlined and secure login experience using single sign-on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1" name="Google Shape;341;p58"/>
          <p:cNvSpPr txBox="1"/>
          <p:nvPr/>
        </p:nvSpPr>
        <p:spPr>
          <a:xfrm>
            <a:off x="3523551" y="1840125"/>
            <a:ext cx="1778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Infrastructure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6531525" y="1840125"/>
            <a:ext cx="1093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58"/>
          <p:cNvSpPr/>
          <p:nvPr/>
        </p:nvSpPr>
        <p:spPr>
          <a:xfrm>
            <a:off x="6531525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17A3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8"/>
          <p:cNvSpPr/>
          <p:nvPr/>
        </p:nvSpPr>
        <p:spPr>
          <a:xfrm>
            <a:off x="3955700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17A3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8"/>
          <p:cNvSpPr/>
          <p:nvPr/>
        </p:nvSpPr>
        <p:spPr>
          <a:xfrm>
            <a:off x="1469575" y="860400"/>
            <a:ext cx="914400" cy="91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17A3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450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575" y="104327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400" y="1043275"/>
            <a:ext cx="548641" cy="54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/>
          <p:nvPr/>
        </p:nvSpPr>
        <p:spPr>
          <a:xfrm>
            <a:off x="0" y="0"/>
            <a:ext cx="9144000" cy="510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9"/>
          <p:cNvSpPr txBox="1"/>
          <p:nvPr>
            <p:ph idx="1" type="subTitle"/>
          </p:nvPr>
        </p:nvSpPr>
        <p:spPr>
          <a:xfrm>
            <a:off x="273475" y="3575950"/>
            <a:ext cx="6159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Roadmap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55" name="Google Shape;3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350" y="147475"/>
            <a:ext cx="2333750" cy="4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60"/>
          <p:cNvCxnSpPr/>
          <p:nvPr/>
        </p:nvCxnSpPr>
        <p:spPr>
          <a:xfrm>
            <a:off x="977750" y="786600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60"/>
          <p:cNvCxnSpPr/>
          <p:nvPr/>
        </p:nvCxnSpPr>
        <p:spPr>
          <a:xfrm>
            <a:off x="1864061" y="786600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60"/>
          <p:cNvCxnSpPr/>
          <p:nvPr/>
        </p:nvCxnSpPr>
        <p:spPr>
          <a:xfrm>
            <a:off x="2750647" y="781559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60"/>
          <p:cNvCxnSpPr/>
          <p:nvPr/>
        </p:nvCxnSpPr>
        <p:spPr>
          <a:xfrm>
            <a:off x="3643870" y="784102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60"/>
          <p:cNvCxnSpPr/>
          <p:nvPr/>
        </p:nvCxnSpPr>
        <p:spPr>
          <a:xfrm>
            <a:off x="4531944" y="780723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60"/>
          <p:cNvCxnSpPr/>
          <p:nvPr/>
        </p:nvCxnSpPr>
        <p:spPr>
          <a:xfrm>
            <a:off x="5418267" y="784091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60"/>
          <p:cNvCxnSpPr/>
          <p:nvPr/>
        </p:nvCxnSpPr>
        <p:spPr>
          <a:xfrm>
            <a:off x="6304853" y="779050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60"/>
          <p:cNvCxnSpPr/>
          <p:nvPr/>
        </p:nvCxnSpPr>
        <p:spPr>
          <a:xfrm>
            <a:off x="7191177" y="782418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60"/>
          <p:cNvCxnSpPr/>
          <p:nvPr/>
        </p:nvCxnSpPr>
        <p:spPr>
          <a:xfrm>
            <a:off x="8091625" y="786600"/>
            <a:ext cx="26700" cy="30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9" name="Google Shape;369;p60"/>
          <p:cNvSpPr/>
          <p:nvPr/>
        </p:nvSpPr>
        <p:spPr>
          <a:xfrm>
            <a:off x="310575" y="3309325"/>
            <a:ext cx="8789400" cy="1561200"/>
          </a:xfrm>
          <a:prstGeom prst="rightArrow">
            <a:avLst>
              <a:gd fmla="val 50000" name="adj1"/>
              <a:gd fmla="val 30915" name="adj2"/>
            </a:avLst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70" name="Google Shape;370;p60"/>
          <p:cNvSpPr/>
          <p:nvPr/>
        </p:nvSpPr>
        <p:spPr>
          <a:xfrm>
            <a:off x="-75" y="537375"/>
            <a:ext cx="9144000" cy="429000"/>
          </a:xfrm>
          <a:prstGeom prst="rect">
            <a:avLst/>
          </a:prstGeom>
          <a:solidFill>
            <a:srgbClr val="1B9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/>
          <p:nvPr/>
        </p:nvSpPr>
        <p:spPr>
          <a:xfrm>
            <a:off x="91500" y="627994"/>
            <a:ext cx="912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Sponsor Telecom Billing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2" name="Google Shape;372;p60"/>
          <p:cNvSpPr/>
          <p:nvPr/>
        </p:nvSpPr>
        <p:spPr>
          <a:xfrm>
            <a:off x="106309" y="2343381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Unified Bill Design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3" name="Google Shape;373;p60"/>
          <p:cNvSpPr/>
          <p:nvPr/>
        </p:nvSpPr>
        <p:spPr>
          <a:xfrm>
            <a:off x="7259658" y="1394111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Imports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4" name="Google Shape;374;p60"/>
          <p:cNvSpPr/>
          <p:nvPr/>
        </p:nvSpPr>
        <p:spPr>
          <a:xfrm>
            <a:off x="112352" y="2978775"/>
            <a:ext cx="7890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Neighbor Hub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5" name="Google Shape;375;p60"/>
          <p:cNvSpPr/>
          <p:nvPr/>
        </p:nvSpPr>
        <p:spPr>
          <a:xfrm>
            <a:off x="6367312" y="1705356"/>
            <a:ext cx="7881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Reporting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1915983" y="1705356"/>
            <a:ext cx="7878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Canada T</a:t>
            </a: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ax  Support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7" name="Google Shape;377;p60"/>
          <p:cNvSpPr/>
          <p:nvPr/>
        </p:nvSpPr>
        <p:spPr>
          <a:xfrm>
            <a:off x="8178132" y="1076469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Neighbor Home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8" name="Google Shape;378;p60"/>
          <p:cNvSpPr/>
          <p:nvPr/>
        </p:nvSpPr>
        <p:spPr>
          <a:xfrm>
            <a:off x="4593962" y="1394111"/>
            <a:ext cx="7890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Roles </a:t>
            </a: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Management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9" name="Google Shape;379;p60"/>
          <p:cNvSpPr/>
          <p:nvPr/>
        </p:nvSpPr>
        <p:spPr>
          <a:xfrm>
            <a:off x="5481025" y="2021778"/>
            <a:ext cx="7878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Revenue Retention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110600" y="2021778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Customer Management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1" name="Google Shape;381;p60"/>
          <p:cNvSpPr/>
          <p:nvPr/>
        </p:nvSpPr>
        <p:spPr>
          <a:xfrm>
            <a:off x="1915983" y="1394111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Usage Based Billing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2" name="Google Shape;382;p60"/>
          <p:cNvSpPr/>
          <p:nvPr/>
        </p:nvSpPr>
        <p:spPr>
          <a:xfrm>
            <a:off x="114866" y="3293613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API Platform (Private)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3" name="Google Shape;383;p60"/>
          <p:cNvSpPr/>
          <p:nvPr/>
        </p:nvSpPr>
        <p:spPr>
          <a:xfrm>
            <a:off x="122265" y="1076469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System Architecture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4" name="Google Shape;384;p60"/>
          <p:cNvSpPr/>
          <p:nvPr/>
        </p:nvSpPr>
        <p:spPr>
          <a:xfrm>
            <a:off x="1928858" y="1076469"/>
            <a:ext cx="7890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Create Products and Features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5" name="Google Shape;385;p60"/>
          <p:cNvSpPr/>
          <p:nvPr/>
        </p:nvSpPr>
        <p:spPr>
          <a:xfrm>
            <a:off x="114876" y="2668222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Partner</a:t>
            </a: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 Invoice Branding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6" name="Google Shape;386;p60"/>
          <p:cNvSpPr txBox="1"/>
          <p:nvPr/>
        </p:nvSpPr>
        <p:spPr>
          <a:xfrm>
            <a:off x="597950" y="3962925"/>
            <a:ext cx="786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A</a:t>
            </a:r>
            <a:r>
              <a:rPr lang="en" sz="700">
                <a:solidFill>
                  <a:srgbClr val="FFFFFF"/>
                </a:solidFill>
              </a:rPr>
              <a:t>ll Sponsor Telecom Customers for billing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87" name="Google Shape;387;p60"/>
          <p:cNvSpPr txBox="1"/>
          <p:nvPr/>
        </p:nvSpPr>
        <p:spPr>
          <a:xfrm>
            <a:off x="7757300" y="3809700"/>
            <a:ext cx="786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Neighbor Ticketing Integrated with Hub. Start selling ticketing</a:t>
            </a:r>
            <a:endParaRPr sz="7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88" name="Google Shape;388;p60"/>
          <p:cNvSpPr/>
          <p:nvPr/>
        </p:nvSpPr>
        <p:spPr>
          <a:xfrm rot="-5400000">
            <a:off x="-260025" y="3961200"/>
            <a:ext cx="873000" cy="268200"/>
          </a:xfrm>
          <a:prstGeom prst="rect">
            <a:avLst/>
          </a:prstGeom>
          <a:solidFill>
            <a:srgbClr val="1B9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Customer Onboarding</a:t>
            </a:r>
            <a:endParaRPr b="1"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9" name="Google Shape;389;p60"/>
          <p:cNvSpPr/>
          <p:nvPr/>
        </p:nvSpPr>
        <p:spPr>
          <a:xfrm>
            <a:off x="110612" y="1394111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Environment and CICD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0" name="Google Shape;390;p60"/>
          <p:cNvSpPr/>
          <p:nvPr/>
        </p:nvSpPr>
        <p:spPr>
          <a:xfrm>
            <a:off x="110612" y="1705356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Transaction and Invoice 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Generation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1" name="Google Shape;391;p60"/>
          <p:cNvSpPr/>
          <p:nvPr/>
        </p:nvSpPr>
        <p:spPr>
          <a:xfrm>
            <a:off x="8189790" y="1705356"/>
            <a:ext cx="7866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Security and Reliability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8178127" y="1394111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API Platform (Public)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60"/>
          <p:cNvSpPr/>
          <p:nvPr/>
        </p:nvSpPr>
        <p:spPr>
          <a:xfrm>
            <a:off x="1049750" y="1076469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Customer Management Enhancements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4" name="Google Shape;394;p60"/>
          <p:cNvSpPr/>
          <p:nvPr/>
        </p:nvSpPr>
        <p:spPr>
          <a:xfrm>
            <a:off x="4593362" y="1076469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System Users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5" name="Google Shape;395;p60"/>
          <p:cNvSpPr/>
          <p:nvPr/>
        </p:nvSpPr>
        <p:spPr>
          <a:xfrm>
            <a:off x="7252862" y="1705356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Audit Logs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6" name="Google Shape;396;p60"/>
          <p:cNvSpPr/>
          <p:nvPr/>
        </p:nvSpPr>
        <p:spPr>
          <a:xfrm>
            <a:off x="1039150" y="1394111"/>
            <a:ext cx="7902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Automated Testing Framework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7" name="Google Shape;397;p60"/>
          <p:cNvSpPr/>
          <p:nvPr/>
        </p:nvSpPr>
        <p:spPr>
          <a:xfrm>
            <a:off x="6366275" y="1076469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Neighbor Hub Search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8" name="Google Shape;398;p60"/>
          <p:cNvSpPr/>
          <p:nvPr/>
        </p:nvSpPr>
        <p:spPr>
          <a:xfrm>
            <a:off x="5480412" y="1076469"/>
            <a:ext cx="7890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Vendor</a:t>
            </a: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Configuration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9" name="Google Shape;399;p60"/>
          <p:cNvSpPr/>
          <p:nvPr/>
        </p:nvSpPr>
        <p:spPr>
          <a:xfrm>
            <a:off x="7259640" y="1076469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Neighbor Ticketing Module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0" name="Google Shape;400;p60"/>
          <p:cNvSpPr/>
          <p:nvPr/>
        </p:nvSpPr>
        <p:spPr>
          <a:xfrm>
            <a:off x="6345240" y="627994"/>
            <a:ext cx="790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Global Search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1" name="Google Shape;401;p60"/>
          <p:cNvSpPr txBox="1"/>
          <p:nvPr/>
        </p:nvSpPr>
        <p:spPr>
          <a:xfrm>
            <a:off x="7316500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0.9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210750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0.</a:t>
            </a:r>
            <a:r>
              <a:rPr b="1" lang="en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403" name="Google Shape;403;p60"/>
          <p:cNvSpPr/>
          <p:nvPr/>
        </p:nvSpPr>
        <p:spPr>
          <a:xfrm>
            <a:off x="977750" y="627994"/>
            <a:ext cx="912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Enhancements &amp; Automated Testing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4" name="Google Shape;404;p60"/>
          <p:cNvSpPr txBox="1"/>
          <p:nvPr/>
        </p:nvSpPr>
        <p:spPr>
          <a:xfrm>
            <a:off x="1094925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R0.2</a:t>
            </a:r>
            <a:endParaRPr b="1"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5" name="Google Shape;405;p60"/>
          <p:cNvSpPr/>
          <p:nvPr/>
        </p:nvSpPr>
        <p:spPr>
          <a:xfrm>
            <a:off x="1864050" y="628000"/>
            <a:ext cx="886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Product Catalog Mgmt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6" name="Google Shape;406;p60"/>
          <p:cNvSpPr txBox="1"/>
          <p:nvPr/>
        </p:nvSpPr>
        <p:spPr>
          <a:xfrm>
            <a:off x="1979100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R0.3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2863275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R0.4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60"/>
          <p:cNvSpPr/>
          <p:nvPr/>
        </p:nvSpPr>
        <p:spPr>
          <a:xfrm>
            <a:off x="5441325" y="628000"/>
            <a:ext cx="828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Vendor Management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3735200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R0.5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0" name="Google Shape;410;p60"/>
          <p:cNvSpPr txBox="1"/>
          <p:nvPr/>
        </p:nvSpPr>
        <p:spPr>
          <a:xfrm>
            <a:off x="4619375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R0.6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1" name="Google Shape;411;p60"/>
          <p:cNvSpPr/>
          <p:nvPr/>
        </p:nvSpPr>
        <p:spPr>
          <a:xfrm>
            <a:off x="7243090" y="627994"/>
            <a:ext cx="790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 sz="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icketing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2" name="Google Shape;412;p60"/>
          <p:cNvSpPr txBox="1"/>
          <p:nvPr/>
        </p:nvSpPr>
        <p:spPr>
          <a:xfrm>
            <a:off x="5503550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R0.7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6387725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R0.8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4" name="Google Shape;414;p60"/>
          <p:cNvSpPr/>
          <p:nvPr/>
        </p:nvSpPr>
        <p:spPr>
          <a:xfrm>
            <a:off x="8091625" y="627994"/>
            <a:ext cx="951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End Customer Portal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8212925" y="74138"/>
            <a:ext cx="676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R1.0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60"/>
          <p:cNvSpPr/>
          <p:nvPr/>
        </p:nvSpPr>
        <p:spPr>
          <a:xfrm>
            <a:off x="919100" y="3780706"/>
            <a:ext cx="144000" cy="12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8552"/>
          </a:solidFill>
          <a:ln cap="flat" cmpd="sng" w="9525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8078450" y="3780706"/>
            <a:ext cx="144000" cy="12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8552"/>
          </a:solidFill>
          <a:ln cap="flat" cmpd="sng" w="9525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0"/>
          <p:cNvSpPr txBox="1"/>
          <p:nvPr/>
        </p:nvSpPr>
        <p:spPr>
          <a:xfrm>
            <a:off x="4111013" y="3882525"/>
            <a:ext cx="87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Utilities, Telecom and monthly recurring billing customers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19" name="Google Shape;419;p60"/>
          <p:cNvSpPr/>
          <p:nvPr/>
        </p:nvSpPr>
        <p:spPr>
          <a:xfrm>
            <a:off x="4593372" y="2021778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Rules Engine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0" name="Google Shape;420;p60"/>
          <p:cNvSpPr/>
          <p:nvPr/>
        </p:nvSpPr>
        <p:spPr>
          <a:xfrm>
            <a:off x="1042750" y="1705356"/>
            <a:ext cx="7866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Basic Accounting Extracts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1" name="Google Shape;421;p60"/>
          <p:cNvSpPr txBox="1"/>
          <p:nvPr/>
        </p:nvSpPr>
        <p:spPr>
          <a:xfrm>
            <a:off x="1484250" y="3962925"/>
            <a:ext cx="786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Sponsor Partners and Get Energy for Telecom billing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22" name="Google Shape;422;p60"/>
          <p:cNvSpPr/>
          <p:nvPr/>
        </p:nvSpPr>
        <p:spPr>
          <a:xfrm>
            <a:off x="1805400" y="3780706"/>
            <a:ext cx="144000" cy="12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8552"/>
          </a:solidFill>
          <a:ln cap="flat" cmpd="sng" w="9525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0"/>
          <p:cNvSpPr txBox="1"/>
          <p:nvPr/>
        </p:nvSpPr>
        <p:spPr>
          <a:xfrm>
            <a:off x="6877288" y="3864600"/>
            <a:ext cx="67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FFFF"/>
                </a:solidFill>
              </a:rPr>
              <a:t>Full fledged API platform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24" name="Google Shape;424;p60"/>
          <p:cNvSpPr/>
          <p:nvPr/>
        </p:nvSpPr>
        <p:spPr>
          <a:xfrm>
            <a:off x="7156913" y="3780706"/>
            <a:ext cx="144000" cy="12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8552"/>
          </a:solidFill>
          <a:ln cap="flat" cmpd="sng" w="9525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0"/>
          <p:cNvSpPr/>
          <p:nvPr/>
        </p:nvSpPr>
        <p:spPr>
          <a:xfrm>
            <a:off x="1040950" y="2021778"/>
            <a:ext cx="7866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Multi-Vendor Support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6" name="Google Shape;426;p60"/>
          <p:cNvSpPr/>
          <p:nvPr/>
        </p:nvSpPr>
        <p:spPr>
          <a:xfrm>
            <a:off x="5479825" y="1705356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Hub Redesigns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27;p60"/>
          <p:cNvSpPr txBox="1"/>
          <p:nvPr/>
        </p:nvSpPr>
        <p:spPr>
          <a:xfrm>
            <a:off x="2372875" y="3962925"/>
            <a:ext cx="786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New customers with flat fee, monthly recurring billing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28" name="Google Shape;428;p60"/>
          <p:cNvSpPr/>
          <p:nvPr/>
        </p:nvSpPr>
        <p:spPr>
          <a:xfrm>
            <a:off x="2694025" y="3780706"/>
            <a:ext cx="144000" cy="12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8552"/>
          </a:solidFill>
          <a:ln cap="flat" cmpd="sng" w="9525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/>
          <p:nvPr/>
        </p:nvSpPr>
        <p:spPr>
          <a:xfrm>
            <a:off x="1039066" y="2343381"/>
            <a:ext cx="1667100" cy="26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UI/UX Enhancements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0" name="Google Shape;430;p60"/>
          <p:cNvSpPr/>
          <p:nvPr/>
        </p:nvSpPr>
        <p:spPr>
          <a:xfrm>
            <a:off x="4476413" y="3780706"/>
            <a:ext cx="144000" cy="125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8552"/>
          </a:solidFill>
          <a:ln cap="flat" cmpd="sng" w="9525">
            <a:solidFill>
              <a:srgbClr val="FF85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6366262" y="1394111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Backend Pagination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2" name="Google Shape;432;p60"/>
          <p:cNvSpPr/>
          <p:nvPr/>
        </p:nvSpPr>
        <p:spPr>
          <a:xfrm>
            <a:off x="3666100" y="627994"/>
            <a:ext cx="886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Billing Improvements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3" name="Google Shape;433;p60"/>
          <p:cNvSpPr/>
          <p:nvPr/>
        </p:nvSpPr>
        <p:spPr>
          <a:xfrm>
            <a:off x="2768050" y="617775"/>
            <a:ext cx="886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Payment Integration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4" name="Google Shape;434;p60"/>
          <p:cNvSpPr/>
          <p:nvPr/>
        </p:nvSpPr>
        <p:spPr>
          <a:xfrm>
            <a:off x="2823297" y="1076469"/>
            <a:ext cx="7863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Payment Gateway Support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5" name="Google Shape;435;p60"/>
          <p:cNvSpPr/>
          <p:nvPr/>
        </p:nvSpPr>
        <p:spPr>
          <a:xfrm>
            <a:off x="2811622" y="1394111"/>
            <a:ext cx="7863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Stripe Integration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6" name="Google Shape;436;p60"/>
          <p:cNvSpPr/>
          <p:nvPr/>
        </p:nvSpPr>
        <p:spPr>
          <a:xfrm>
            <a:off x="3700325" y="1394111"/>
            <a:ext cx="7890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Multiple Invoice Cycles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7" name="Google Shape;437;p60"/>
          <p:cNvSpPr/>
          <p:nvPr/>
        </p:nvSpPr>
        <p:spPr>
          <a:xfrm>
            <a:off x="3712000" y="1076469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Billing Frequencies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8" name="Google Shape;438;p60"/>
          <p:cNvSpPr/>
          <p:nvPr/>
        </p:nvSpPr>
        <p:spPr>
          <a:xfrm>
            <a:off x="3706175" y="1705356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Overage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9" name="Google Shape;439;p60"/>
          <p:cNvSpPr/>
          <p:nvPr/>
        </p:nvSpPr>
        <p:spPr>
          <a:xfrm>
            <a:off x="3706162" y="2021778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Backbilling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4593362" y="1705356"/>
            <a:ext cx="7902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Auth0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1" name="Google Shape;441;p60"/>
          <p:cNvSpPr/>
          <p:nvPr/>
        </p:nvSpPr>
        <p:spPr>
          <a:xfrm>
            <a:off x="2817460" y="1705356"/>
            <a:ext cx="7863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Bambora </a:t>
            </a: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Integration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2" name="Google Shape;442;p60"/>
          <p:cNvSpPr/>
          <p:nvPr/>
        </p:nvSpPr>
        <p:spPr>
          <a:xfrm>
            <a:off x="4593365" y="627994"/>
            <a:ext cx="790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Roles and Permissions</a:t>
            </a:r>
            <a:endParaRPr b="1" sz="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3" name="Google Shape;443;p60"/>
          <p:cNvSpPr/>
          <p:nvPr/>
        </p:nvSpPr>
        <p:spPr>
          <a:xfrm>
            <a:off x="5480425" y="1394111"/>
            <a:ext cx="789000" cy="268200"/>
          </a:xfrm>
          <a:prstGeom prst="rect">
            <a:avLst/>
          </a:prstGeom>
          <a:solidFill>
            <a:srgbClr val="17A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Vendor Setup Wizard</a:t>
            </a:r>
            <a:endParaRPr b="1" sz="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