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8266019-4BA2-4424-82C6-435F50C22B8F}">
  <a:tblStyle styleId="{F8266019-4BA2-4424-82C6-435F50C22B8F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5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4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notesMaster" Target="notesMasters/notesMaster.xml"/><Relationship Id="rId19" Type="http://schemas.openxmlformats.org/officeDocument/2006/relationships/slide" Target="slides/slide13.xml"/><Relationship Id="rId6" Type="http://schemas.openxmlformats.org/officeDocument/2006/relationships/slide" Target="slides/slide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3979800"/>
            <a:ext cx="9144000" cy="2878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3190900"/>
            <a:ext cx="4617372" cy="790108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 rot="10800000">
            <a:off x="0" y="3980458"/>
            <a:ext cx="4617372" cy="75961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 flipH="1" rot="10800000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flipH="1">
            <a:off x="4526627" y="761799"/>
            <a:ext cx="4617372" cy="790108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 rot="10800000">
            <a:off x="4526627" y="1551358"/>
            <a:ext cx="4617372" cy="75961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 flipH="1" rot="10800000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 rot="10800000">
            <a:off x="4526627" y="1551358"/>
            <a:ext cx="4617372" cy="75961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5" name="Shape 25"/>
          <p:cNvSpPr/>
          <p:nvPr/>
        </p:nvSpPr>
        <p:spPr>
          <a:xfrm flipH="1">
            <a:off x="4526627" y="761799"/>
            <a:ext cx="4617372" cy="790108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 flipH="1" rot="10800000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 flipH="1">
            <a:off x="4526627" y="761799"/>
            <a:ext cx="4617372" cy="790108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1" name="Shape 31"/>
          <p:cNvSpPr/>
          <p:nvPr/>
        </p:nvSpPr>
        <p:spPr>
          <a:xfrm rot="10800000">
            <a:off x="4526627" y="1551358"/>
            <a:ext cx="4617372" cy="75961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 rot="10800000">
            <a:off x="0" y="5883599"/>
            <a:ext cx="9144000" cy="9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4526627" y="5094446"/>
            <a:ext cx="4617372" cy="790108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4526627" y="5884005"/>
            <a:ext cx="4617372" cy="75961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5895635"/>
            <a:ext cx="82296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i="1" sz="24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i="1" sz="24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i="1" sz="24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i="1" sz="24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i="1" sz="24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i="1" sz="24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i="1" sz="24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i="1" sz="24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i="1"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6676" y="101675"/>
            <a:ext cx="9134130" cy="6739722"/>
          </a:xfrm>
          <a:custGeom>
            <a:pathLst>
              <a:path extrusionOk="0" h="6739723" w="9157023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7.jpg"/><Relationship Id="rId4" Type="http://schemas.openxmlformats.org/officeDocument/2006/relationships/image" Target="../media/image06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jpg"/><Relationship Id="rId4" Type="http://schemas.openxmlformats.org/officeDocument/2006/relationships/image" Target="../media/image04.jpg"/><Relationship Id="rId5" Type="http://schemas.openxmlformats.org/officeDocument/2006/relationships/image" Target="../media/image00.jpg"/><Relationship Id="rId6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jp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jpg"/><Relationship Id="rId4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jpg"/><Relationship Id="rId4" Type="http://schemas.openxmlformats.org/officeDocument/2006/relationships/hyperlink" Target="http://www.magicbusapp.it" TargetMode="External"/><Relationship Id="rId5" Type="http://schemas.openxmlformats.org/officeDocument/2006/relationships/hyperlink" Target="http://www.facebook.com/MagicBusApp" TargetMode="External"/><Relationship Id="rId6" Type="http://schemas.openxmlformats.org/officeDocument/2006/relationships/hyperlink" Target="http://twitter.com/MagicBusApp" TargetMode="External"/><Relationship Id="rId7" Type="http://schemas.openxmlformats.org/officeDocument/2006/relationships/hyperlink" Target="http://www.youtube.com/watch?v=5SgD2sjEx0o" TargetMode="External"/><Relationship Id="rId8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Relationship Id="rId4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Relationship Id="rId4" Type="http://schemas.openxmlformats.org/officeDocument/2006/relationships/image" Target="../media/image05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Relationship Id="rId4" Type="http://schemas.openxmlformats.org/officeDocument/2006/relationships/image" Target="../media/image08.png"/><Relationship Id="rId5" Type="http://schemas.openxmlformats.org/officeDocument/2006/relationships/image" Target="../media/image09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jpg"/><Relationship Id="rId4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jp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jp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jpg"/><Relationship Id="rId4" Type="http://schemas.openxmlformats.org/officeDocument/2006/relationships/image" Target="../media/image11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hape 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7600" y="1376237"/>
            <a:ext cx="3508800" cy="171982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/>
        </p:nvSpPr>
        <p:spPr>
          <a:xfrm>
            <a:off x="465150" y="5489662"/>
            <a:ext cx="8213700" cy="102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it" sz="3000">
                <a:latin typeface="Helvetica Neue"/>
                <a:ea typeface="Helvetica Neue"/>
                <a:cs typeface="Helvetica Neue"/>
                <a:sym typeface="Helvetica Neue"/>
              </a:rPr>
              <a:t>La Community On The Road della tua Città</a:t>
            </a:r>
          </a:p>
        </p:txBody>
      </p:sp>
      <p:sp>
        <p:nvSpPr>
          <p:cNvPr id="45" name="Shape 45"/>
          <p:cNvSpPr/>
          <p:nvPr/>
        </p:nvSpPr>
        <p:spPr>
          <a:xfrm>
            <a:off x="1581750" y="3108487"/>
            <a:ext cx="5980499" cy="15020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/>
        </p:nvSpPr>
        <p:spPr>
          <a:xfrm>
            <a:off x="1353150" y="3281200"/>
            <a:ext cx="6437700" cy="102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9600"/>
              <a:t>Magic</a:t>
            </a:r>
            <a:r>
              <a:rPr b="1" i="1" lang="it" sz="9600">
                <a:solidFill>
                  <a:srgbClr val="FF9900"/>
                </a:solidFill>
              </a:rPr>
              <a:t>Bus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2371050" y="4764600"/>
            <a:ext cx="4401900" cy="37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i="1" lang="it" sz="30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#GPS  #Social  #Wiki</a:t>
            </a:r>
          </a:p>
        </p:txBody>
      </p:sp>
      <p:sp>
        <p:nvSpPr>
          <p:cNvPr id="48" name="Shape 48"/>
          <p:cNvSpPr/>
          <p:nvPr/>
        </p:nvSpPr>
        <p:spPr>
          <a:xfrm>
            <a:off x="5640950" y="215675"/>
            <a:ext cx="3090900" cy="927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/>
        </p:nvSpPr>
        <p:spPr>
          <a:xfrm>
            <a:off x="5581600" y="215675"/>
            <a:ext cx="3262199" cy="9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i="1" lang="it">
                <a:latin typeface="Helvetica Neue"/>
                <a:ea typeface="Helvetica Neue"/>
                <a:cs typeface="Helvetica Neue"/>
                <a:sym typeface="Helvetica Neue"/>
              </a:rPr>
              <a:t>Nicola Procopio </a:t>
            </a:r>
            <a:r>
              <a:rPr b="1" lang="it">
                <a:latin typeface="Helvetica Neue"/>
                <a:ea typeface="Helvetica Neue"/>
                <a:cs typeface="Helvetica Neue"/>
                <a:sym typeface="Helvetica Neue"/>
              </a:rPr>
              <a:t>Magic</a:t>
            </a:r>
            <a:r>
              <a:rPr b="1" i="1" lang="it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</a:t>
            </a:r>
            <a:r>
              <a:rPr b="1" i="1" lang="it">
                <a:latin typeface="Helvetica Neue"/>
                <a:ea typeface="Helvetica Neue"/>
                <a:cs typeface="Helvetica Neue"/>
                <a:sym typeface="Helvetica Neue"/>
              </a:rPr>
              <a:t> C.A.O.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i="1" lang="it">
                <a:latin typeface="Helvetica Neue"/>
                <a:ea typeface="Helvetica Neue"/>
                <a:cs typeface="Helvetica Neue"/>
                <a:sym typeface="Helvetica Neue"/>
              </a:rPr>
              <a:t>nicola.procopio@magicbusapp.it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i="1" lang="it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@nickprock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82575" y="397600"/>
            <a:ext cx="2138999" cy="698699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it" sz="30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Problema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100" y="1796575"/>
            <a:ext cx="4687424" cy="215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9450" y="1796575"/>
            <a:ext cx="3022625" cy="4222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100" y="4071100"/>
            <a:ext cx="4687424" cy="19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/>
          <p:nvPr/>
        </p:nvSpPr>
        <p:spPr>
          <a:xfrm>
            <a:off x="5578150" y="1896875"/>
            <a:ext cx="2138999" cy="1412699"/>
          </a:xfrm>
          <a:prstGeom prst="wedgeRoundRectCallout">
            <a:avLst>
              <a:gd fmla="val -8070" name="adj1"/>
              <a:gd fmla="val 61389" name="adj2"/>
              <a:gd fmla="val 0" name="adj3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800">
                <a:latin typeface="Helvetica Neue"/>
                <a:ea typeface="Helvetica Neue"/>
                <a:cs typeface="Helvetica Neue"/>
                <a:sym typeface="Helvetica Neue"/>
              </a:rPr>
              <a:t>MA QUANDO PASSA???</a:t>
            </a:r>
          </a:p>
          <a:p>
            <a:pPr lvl="0">
              <a:spcBef>
                <a:spcPts val="0"/>
              </a:spcBef>
              <a:buNone/>
            </a:pPr>
            <a:r>
              <a:rPr lang="it" sz="1800">
                <a:latin typeface="Helvetica Neue"/>
                <a:ea typeface="Helvetica Neue"/>
                <a:cs typeface="Helvetica Neue"/>
                <a:sym typeface="Helvetica Neue"/>
              </a:rPr>
              <a:t>SONO QUI DA UN'ORA!!!</a:t>
            </a:r>
          </a:p>
        </p:txBody>
      </p:sp>
      <p:sp>
        <p:nvSpPr>
          <p:cNvPr id="59" name="Shape 59"/>
          <p:cNvSpPr/>
          <p:nvPr/>
        </p:nvSpPr>
        <p:spPr>
          <a:xfrm>
            <a:off x="3152725" y="4111550"/>
            <a:ext cx="1316400" cy="698699"/>
          </a:xfrm>
          <a:prstGeom prst="flowChartAlternateProcess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698800" y="4071100"/>
            <a:ext cx="2282700" cy="593699"/>
          </a:xfrm>
          <a:prstGeom prst="wedgeRoundRectCallout">
            <a:avLst>
              <a:gd fmla="val -3206" name="adj1"/>
              <a:gd fmla="val 114389" name="adj2"/>
              <a:gd fmla="val 0" name="adj3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Dall'Ufficio Informazioni non sanno dirci nulla!</a:t>
            </a:r>
          </a:p>
        </p:txBody>
      </p:sp>
      <p:sp>
        <p:nvSpPr>
          <p:cNvPr id="61" name="Shape 61"/>
          <p:cNvSpPr/>
          <p:nvPr/>
        </p:nvSpPr>
        <p:spPr>
          <a:xfrm>
            <a:off x="606275" y="1896875"/>
            <a:ext cx="1976400" cy="593699"/>
          </a:xfrm>
          <a:prstGeom prst="wedgeRoundRectCallout">
            <a:avLst>
              <a:gd fmla="val -1894" name="adj1"/>
              <a:gd fmla="val 99036" name="adj2"/>
              <a:gd fmla="val 0" name="adj3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Forse è già passato?</a:t>
            </a:r>
          </a:p>
        </p:txBody>
      </p:sp>
      <p:sp>
        <p:nvSpPr>
          <p:cNvPr id="62" name="Shape 62"/>
          <p:cNvSpPr/>
          <p:nvPr/>
        </p:nvSpPr>
        <p:spPr>
          <a:xfrm>
            <a:off x="3135862" y="1896875"/>
            <a:ext cx="1889100" cy="593699"/>
          </a:xfrm>
          <a:prstGeom prst="wedgeRoundRectCallout">
            <a:avLst>
              <a:gd fmla="val -36335" name="adj1"/>
              <a:gd fmla="val 104927" name="adj2"/>
              <a:gd fmla="val 0" name="adj3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Ci sarà stato qualche sciopero?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7730975" y="6386100"/>
            <a:ext cx="1318799" cy="47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it" sz="1800">
                <a:latin typeface="Helvetica Neue"/>
                <a:ea typeface="Helvetica Neue"/>
                <a:cs typeface="Helvetica Neue"/>
                <a:sym typeface="Helvetica Neue"/>
              </a:rPr>
              <a:t>Magic</a:t>
            </a:r>
            <a:r>
              <a:rPr b="1" i="1" lang="it" sz="18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182575" y="397600"/>
            <a:ext cx="2138999" cy="698699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it" sz="30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SWOT</a:t>
            </a:r>
          </a:p>
        </p:txBody>
      </p:sp>
      <p:sp>
        <p:nvSpPr>
          <p:cNvPr id="159" name="Shape 159"/>
          <p:cNvSpPr/>
          <p:nvPr/>
        </p:nvSpPr>
        <p:spPr>
          <a:xfrm>
            <a:off x="182575" y="3897525"/>
            <a:ext cx="8675700" cy="34139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4365750" y="2020575"/>
            <a:ext cx="412500" cy="45672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4933725" y="2020575"/>
            <a:ext cx="3924600" cy="187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it" sz="2200">
                <a:latin typeface="Helvetica Neue"/>
                <a:ea typeface="Helvetica Neue"/>
                <a:cs typeface="Helvetica Neue"/>
                <a:sym typeface="Helvetica Neue"/>
              </a:rPr>
              <a:t>Punti di Debolezza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it" sz="2000">
                <a:latin typeface="Helvetica Neue"/>
                <a:ea typeface="Helvetica Neue"/>
                <a:cs typeface="Helvetica Neue"/>
                <a:sym typeface="Helvetica Neue"/>
              </a:rPr>
              <a:t>Massa Critica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it" sz="2000">
                <a:latin typeface="Helvetica Neue"/>
                <a:ea typeface="Helvetica Neue"/>
                <a:cs typeface="Helvetica Neue"/>
                <a:sym typeface="Helvetica Neue"/>
              </a:rPr>
              <a:t>Reperibilità dei Dati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it" sz="2000">
                <a:latin typeface="Helvetica Neue"/>
                <a:ea typeface="Helvetica Neue"/>
                <a:cs typeface="Helvetica Neue"/>
                <a:sym typeface="Helvetica Neue"/>
              </a:rPr>
              <a:t>Mancanza di Fondi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441150" y="4238925"/>
            <a:ext cx="3924600" cy="201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it" sz="2200">
                <a:latin typeface="Helvetica Neue"/>
                <a:ea typeface="Helvetica Neue"/>
                <a:cs typeface="Helvetica Neue"/>
                <a:sym typeface="Helvetica Neue"/>
              </a:rPr>
              <a:t>Opportunità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it" sz="2000">
                <a:latin typeface="Helvetica Neue"/>
                <a:ea typeface="Helvetica Neue"/>
                <a:cs typeface="Helvetica Neue"/>
                <a:sym typeface="Helvetica Neue"/>
              </a:rPr>
              <a:t>Tecnologie largamente diffuse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it" sz="2000">
                <a:latin typeface="Helvetica Neue"/>
                <a:ea typeface="Helvetica Neue"/>
                <a:cs typeface="Helvetica Neue"/>
                <a:sym typeface="Helvetica Neue"/>
              </a:rPr>
              <a:t>Informazioni TPL inefficienti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it" sz="2000">
                <a:latin typeface="Helvetica Neue"/>
                <a:ea typeface="Helvetica Neue"/>
                <a:cs typeface="Helvetica Neue"/>
                <a:sym typeface="Helvetica Neue"/>
              </a:rPr>
              <a:t>Scarse risorse dei Comuni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4933725" y="4238925"/>
            <a:ext cx="3924600" cy="187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it" sz="2200">
                <a:latin typeface="Helvetica Neue"/>
                <a:ea typeface="Helvetica Neue"/>
                <a:cs typeface="Helvetica Neue"/>
                <a:sym typeface="Helvetica Neue"/>
              </a:rPr>
              <a:t>Minacce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it" sz="2000">
                <a:latin typeface="Helvetica Neue"/>
                <a:ea typeface="Helvetica Neue"/>
                <a:cs typeface="Helvetica Neue"/>
                <a:sym typeface="Helvetica Neue"/>
              </a:rPr>
              <a:t>Alta Replicabilità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it" sz="2000">
                <a:latin typeface="Helvetica Neue"/>
                <a:ea typeface="Helvetica Neue"/>
                <a:cs typeface="Helvetica Neue"/>
                <a:sym typeface="Helvetica Neue"/>
              </a:rPr>
              <a:t>Pigrizia dell'utenza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it" sz="2000">
                <a:latin typeface="Helvetica Neue"/>
                <a:ea typeface="Helvetica Neue"/>
                <a:cs typeface="Helvetica Neue"/>
                <a:sym typeface="Helvetica Neue"/>
              </a:rPr>
              <a:t>Killer Application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506175" y="2020575"/>
            <a:ext cx="3924600" cy="187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it" sz="2200">
                <a:latin typeface="Helvetica Neue"/>
                <a:ea typeface="Helvetica Neue"/>
                <a:cs typeface="Helvetica Neue"/>
                <a:sym typeface="Helvetica Neue"/>
              </a:rPr>
              <a:t>Punti di Forza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it" sz="2000">
                <a:latin typeface="Helvetica Neue"/>
                <a:ea typeface="Helvetica Neue"/>
                <a:cs typeface="Helvetica Neue"/>
                <a:sym typeface="Helvetica Neue"/>
              </a:rPr>
              <a:t>Community Locali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it" sz="2000">
                <a:latin typeface="Helvetica Neue"/>
                <a:ea typeface="Helvetica Neue"/>
                <a:cs typeface="Helvetica Neue"/>
                <a:sym typeface="Helvetica Neue"/>
              </a:rPr>
              <a:t>GPS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it" sz="2000">
                <a:latin typeface="Helvetica Neue"/>
                <a:ea typeface="Helvetica Neue"/>
                <a:cs typeface="Helvetica Neue"/>
                <a:sym typeface="Helvetica Neue"/>
              </a:rPr>
              <a:t>Wiki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it" sz="2000">
                <a:latin typeface="Helvetica Neue"/>
                <a:ea typeface="Helvetica Neue"/>
                <a:cs typeface="Helvetica Neue"/>
                <a:sym typeface="Helvetica Neue"/>
              </a:rPr>
              <a:t>Bassi costi di gestione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7730975" y="6386100"/>
            <a:ext cx="1318799" cy="47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it" sz="1800">
                <a:latin typeface="Helvetica Neue"/>
                <a:ea typeface="Helvetica Neue"/>
                <a:cs typeface="Helvetica Neue"/>
                <a:sym typeface="Helvetica Neue"/>
              </a:rPr>
              <a:t>Magic</a:t>
            </a:r>
            <a:r>
              <a:rPr b="1" i="1" lang="it" sz="18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182575" y="397600"/>
            <a:ext cx="2138999" cy="698699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it" sz="30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Timeline</a:t>
            </a:r>
          </a:p>
        </p:txBody>
      </p:sp>
      <p:sp>
        <p:nvSpPr>
          <p:cNvPr id="171" name="Shape 171"/>
          <p:cNvSpPr/>
          <p:nvPr/>
        </p:nvSpPr>
        <p:spPr>
          <a:xfrm>
            <a:off x="709500" y="4241600"/>
            <a:ext cx="1199" cy="1088699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182575" y="5259925"/>
            <a:ext cx="1048500" cy="61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>
                <a:latin typeface="Helvetica Neue"/>
                <a:ea typeface="Helvetica Neue"/>
                <a:cs typeface="Helvetica Neue"/>
                <a:sym typeface="Helvetica Neue"/>
              </a:rPr>
              <a:t>Start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575" y="3686175"/>
            <a:ext cx="1275000" cy="6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/>
          <p:nvPr/>
        </p:nvSpPr>
        <p:spPr>
          <a:xfrm>
            <a:off x="1958562" y="4241600"/>
            <a:ext cx="1199" cy="1088699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1434912" y="5259925"/>
            <a:ext cx="1048500" cy="61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Alpha Version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2484025" y="5272375"/>
            <a:ext cx="1048500" cy="61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it">
                <a:latin typeface="Helvetica Neue"/>
                <a:ea typeface="Helvetica Neue"/>
                <a:cs typeface="Helvetica Neue"/>
                <a:sym typeface="Helvetica Neue"/>
              </a:rPr>
              <a:t>Beta Version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i="1" lang="it">
                <a:latin typeface="Helvetica Neue"/>
                <a:ea typeface="Helvetica Neue"/>
                <a:cs typeface="Helvetica Neue"/>
                <a:sym typeface="Helvetica Neue"/>
              </a:rPr>
              <a:t>Rende e Cosenza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1675" y="3673725"/>
            <a:ext cx="1275000" cy="6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5800" y="2283725"/>
            <a:ext cx="884950" cy="885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Shape 179"/>
          <p:cNvCxnSpPr/>
          <p:nvPr/>
        </p:nvCxnSpPr>
        <p:spPr>
          <a:xfrm>
            <a:off x="2997775" y="3189650"/>
            <a:ext cx="21000" cy="21201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0" name="Shape 180"/>
          <p:cNvSpPr/>
          <p:nvPr/>
        </p:nvSpPr>
        <p:spPr>
          <a:xfrm>
            <a:off x="5202837" y="4237550"/>
            <a:ext cx="1199" cy="1088699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8278775" y="4237550"/>
            <a:ext cx="1199" cy="1088699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185850" y="3189650"/>
            <a:ext cx="1275000" cy="29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1800">
                <a:latin typeface="Helvetica Neue"/>
                <a:ea typeface="Helvetica Neue"/>
                <a:cs typeface="Helvetica Neue"/>
                <a:sym typeface="Helvetica Neue"/>
              </a:rPr>
              <a:t>15/11/12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1434925" y="3189650"/>
            <a:ext cx="1161599" cy="29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 sz="1800"/>
              <a:t>20/12/12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484025" y="1899275"/>
            <a:ext cx="1161599" cy="29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 sz="1800">
                <a:latin typeface="Helvetica Neue"/>
                <a:ea typeface="Helvetica Neue"/>
                <a:cs typeface="Helvetica Neue"/>
                <a:sym typeface="Helvetica Neue"/>
              </a:rPr>
              <a:t>06/01/13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8975" y="3619850"/>
            <a:ext cx="1275000" cy="6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1875" y="3619850"/>
            <a:ext cx="1275000" cy="6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0600" y="2283725"/>
            <a:ext cx="1048500" cy="9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4444114" y="5326237"/>
            <a:ext cx="1518600" cy="61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Raggiungimento Massa Critica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7698576" y="5326237"/>
            <a:ext cx="1161599" cy="61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Advertising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6249850" y="5272375"/>
            <a:ext cx="1275000" cy="61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1600">
                <a:latin typeface="Helvetica Neue"/>
                <a:ea typeface="Helvetica Neue"/>
                <a:cs typeface="Helvetica Neue"/>
                <a:sym typeface="Helvetica Neue"/>
              </a:rPr>
              <a:t>Magic</a:t>
            </a:r>
            <a:r>
              <a:rPr b="1" i="1" lang="it" sz="16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</a:t>
            </a:r>
            <a:r>
              <a:rPr i="1" lang="it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on App Store</a:t>
            </a:r>
          </a:p>
        </p:txBody>
      </p:sp>
      <p:cxnSp>
        <p:nvCxnSpPr>
          <p:cNvPr id="191" name="Shape 191"/>
          <p:cNvCxnSpPr/>
          <p:nvPr/>
        </p:nvCxnSpPr>
        <p:spPr>
          <a:xfrm>
            <a:off x="6874350" y="3325275"/>
            <a:ext cx="16200" cy="19563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2" name="Shape 192"/>
          <p:cNvSpPr txBox="1"/>
          <p:nvPr/>
        </p:nvSpPr>
        <p:spPr>
          <a:xfrm>
            <a:off x="5124525" y="3280500"/>
            <a:ext cx="1048500" cy="29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4525050" y="2976025"/>
            <a:ext cx="1275000" cy="47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it" sz="1800">
                <a:latin typeface="Helvetica Neue"/>
                <a:ea typeface="Helvetica Neue"/>
                <a:cs typeface="Helvetica Neue"/>
                <a:sym typeface="Helvetica Neue"/>
              </a:rPr>
              <a:t>Tra 9 Mesi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6094300" y="1899275"/>
            <a:ext cx="1428000" cy="47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it" sz="1800">
                <a:latin typeface="Helvetica Neue"/>
                <a:ea typeface="Helvetica Neue"/>
                <a:cs typeface="Helvetica Neue"/>
                <a:sym typeface="Helvetica Neue"/>
              </a:rPr>
              <a:t>Tra 12 Mesi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7522300" y="3102200"/>
            <a:ext cx="1394699" cy="47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it" sz="1800">
                <a:latin typeface="Helvetica Neue"/>
                <a:ea typeface="Helvetica Neue"/>
                <a:cs typeface="Helvetica Neue"/>
                <a:sym typeface="Helvetica Neue"/>
              </a:rPr>
              <a:t>Tra 18 Mesi</a:t>
            </a:r>
          </a:p>
        </p:txBody>
      </p:sp>
      <p:cxnSp>
        <p:nvCxnSpPr>
          <p:cNvPr id="196" name="Shape 196"/>
          <p:cNvCxnSpPr>
            <a:stCxn id="171" idx="6"/>
          </p:cNvCxnSpPr>
          <p:nvPr/>
        </p:nvCxnSpPr>
        <p:spPr>
          <a:xfrm flipH="1" rot="10800000">
            <a:off x="710400" y="4761649"/>
            <a:ext cx="8211600" cy="2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7" name="Shape 197"/>
          <p:cNvSpPr txBox="1"/>
          <p:nvPr/>
        </p:nvSpPr>
        <p:spPr>
          <a:xfrm>
            <a:off x="7730975" y="6386100"/>
            <a:ext cx="1318799" cy="47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it" sz="1800">
                <a:latin typeface="Helvetica Neue"/>
                <a:ea typeface="Helvetica Neue"/>
                <a:cs typeface="Helvetica Neue"/>
                <a:sym typeface="Helvetica Neue"/>
              </a:rPr>
              <a:t>Magic</a:t>
            </a:r>
            <a:r>
              <a:rPr b="1" i="1" lang="it" sz="18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182575" y="397600"/>
            <a:ext cx="2138999" cy="698699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it" sz="30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Business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02525" y="1953950"/>
            <a:ext cx="6688799" cy="69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 sz="3000">
                <a:latin typeface="Helvetica Neue"/>
                <a:ea typeface="Helvetica Neue"/>
                <a:cs typeface="Helvetica Neue"/>
                <a:sym typeface="Helvetica Neue"/>
              </a:rPr>
              <a:t>"Avete pensato a come fare soldi?"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2407075" y="2827600"/>
            <a:ext cx="6239999" cy="177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it" sz="3000">
                <a:latin typeface="Helvetica Neue"/>
                <a:ea typeface="Helvetica Neue"/>
                <a:cs typeface="Helvetica Neue"/>
                <a:sym typeface="Helvetica Neue"/>
              </a:rPr>
              <a:t>"Solving big problems is easier than solving little problems"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it" sz="2400">
                <a:latin typeface="Helvetica Neue"/>
                <a:ea typeface="Helvetica Neue"/>
                <a:cs typeface="Helvetica Neue"/>
                <a:sym typeface="Helvetica Neue"/>
              </a:rPr>
              <a:t>[cit. Sergey Brin] 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050" y="4171000"/>
            <a:ext cx="4370675" cy="241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7730975" y="6386100"/>
            <a:ext cx="1318799" cy="47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it" sz="1800">
                <a:latin typeface="Helvetica Neue"/>
                <a:ea typeface="Helvetica Neue"/>
                <a:cs typeface="Helvetica Neue"/>
                <a:sym typeface="Helvetica Neue"/>
              </a:rPr>
              <a:t>Magic</a:t>
            </a:r>
            <a:r>
              <a:rPr b="1" i="1" lang="it" sz="18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182575" y="397600"/>
            <a:ext cx="2541300" cy="698699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it" sz="30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(B)US?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182575" y="5381025"/>
            <a:ext cx="6883800" cy="13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Official Website						</a:t>
            </a:r>
            <a:r>
              <a:rPr lang="it" u="sng"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www.magicbusapp.it</a:t>
            </a:r>
          </a:p>
          <a:p>
            <a:pPr lvl="0" rtl="0">
              <a:spcBef>
                <a:spcPts val="0"/>
              </a:spcBef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on Facebook 						</a:t>
            </a:r>
            <a:r>
              <a:rPr lang="it" u="sng"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facebook.com/MagicBusApp</a:t>
            </a:r>
          </a:p>
          <a:p>
            <a:pPr lvl="0" rtl="0">
              <a:spcBef>
                <a:spcPts val="0"/>
              </a:spcBef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on Twitter							</a:t>
            </a:r>
            <a:r>
              <a:rPr lang="it" u="sng"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@MagicBusApp</a:t>
            </a:r>
          </a:p>
          <a:p>
            <a:pPr lvl="0" rtl="0">
              <a:spcBef>
                <a:spcPts val="0"/>
              </a:spcBef>
              <a:buNone/>
            </a:pPr>
            <a:r>
              <a:rPr lang="it">
                <a:latin typeface="Helvetica Neue"/>
                <a:ea typeface="Helvetica Neue"/>
                <a:cs typeface="Helvetica Neue"/>
                <a:sym typeface="Helvetica Neue"/>
              </a:rPr>
              <a:t>Youtube Channel					</a:t>
            </a:r>
            <a:r>
              <a:rPr lang="it" u="sng"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youtube.com/user/MagicBusApp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341275" y="1933900"/>
            <a:ext cx="8369399" cy="11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it" sz="3000">
                <a:latin typeface="Helvetica Neue"/>
                <a:ea typeface="Helvetica Neue"/>
                <a:cs typeface="Helvetica Neue"/>
                <a:sym typeface="Helvetica Neue"/>
              </a:rPr>
              <a:t>È </a:t>
            </a:r>
            <a:r>
              <a:rPr b="1" i="1" lang="it" sz="3000">
                <a:latin typeface="Helvetica Neue"/>
                <a:ea typeface="Helvetica Neue"/>
                <a:cs typeface="Helvetica Neue"/>
                <a:sym typeface="Helvetica Neue"/>
              </a:rPr>
              <a:t>semplice</a:t>
            </a:r>
            <a:r>
              <a:rPr i="1" lang="it" sz="3000">
                <a:latin typeface="Helvetica Neue"/>
                <a:ea typeface="Helvetica Neue"/>
                <a:cs typeface="Helvetica Neue"/>
                <a:sym typeface="Helvetica Neue"/>
              </a:rPr>
              <a:t>, è </a:t>
            </a:r>
            <a:r>
              <a:rPr b="1" i="1" lang="it" sz="3000">
                <a:latin typeface="Helvetica Neue"/>
                <a:ea typeface="Helvetica Neue"/>
                <a:cs typeface="Helvetica Neue"/>
                <a:sym typeface="Helvetica Neue"/>
              </a:rPr>
              <a:t>social</a:t>
            </a:r>
            <a:r>
              <a:rPr i="1" lang="it" sz="3000">
                <a:latin typeface="Helvetica Neue"/>
                <a:ea typeface="Helvetica Neue"/>
                <a:cs typeface="Helvetica Neue"/>
                <a:sym typeface="Helvetica Neue"/>
              </a:rPr>
              <a:t>, è </a:t>
            </a:r>
            <a:r>
              <a:rPr b="1" i="1" lang="it" sz="3000">
                <a:latin typeface="Helvetica Neue"/>
                <a:ea typeface="Helvetica Neue"/>
                <a:cs typeface="Helvetica Neue"/>
                <a:sym typeface="Helvetica Neue"/>
              </a:rPr>
              <a:t>green</a:t>
            </a:r>
            <a:r>
              <a:rPr i="1" lang="it" sz="3000">
                <a:latin typeface="Helvetica Neue"/>
                <a:ea typeface="Helvetica Neue"/>
                <a:cs typeface="Helvetica Neue"/>
                <a:sym typeface="Helvetica Neue"/>
              </a:rPr>
              <a:t>, è </a:t>
            </a:r>
            <a:r>
              <a:rPr b="1" lang="it" sz="3000">
                <a:latin typeface="Helvetica Neue"/>
                <a:ea typeface="Helvetica Neue"/>
                <a:cs typeface="Helvetica Neue"/>
                <a:sym typeface="Helvetica Neue"/>
              </a:rPr>
              <a:t>Magic</a:t>
            </a:r>
            <a:r>
              <a:rPr b="1" i="1" lang="it" sz="30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</a:t>
            </a:r>
            <a:r>
              <a:rPr i="1" lang="it" sz="3000">
                <a:latin typeface="Helvetica Neue"/>
                <a:ea typeface="Helvetica Neue"/>
                <a:cs typeface="Helvetica Neue"/>
                <a:sym typeface="Helvetica Neue"/>
              </a:rPr>
              <a:t>! L'app che non ti lascia mai a piedi.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1262" y="3464225"/>
            <a:ext cx="3471074" cy="16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3773875" y="3618162"/>
            <a:ext cx="4936799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it" sz="60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#FollowBUs!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730975" y="6386100"/>
            <a:ext cx="1318799" cy="47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it" sz="1800">
                <a:latin typeface="Helvetica Neue"/>
                <a:ea typeface="Helvetica Neue"/>
                <a:cs typeface="Helvetica Neue"/>
                <a:sym typeface="Helvetica Neue"/>
              </a:rPr>
              <a:t>Magic</a:t>
            </a:r>
            <a:r>
              <a:rPr b="1" i="1" lang="it" sz="18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182575" y="397600"/>
            <a:ext cx="2138999" cy="698699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it" sz="30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Soluzione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373775" y="1775225"/>
            <a:ext cx="4586099" cy="4221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3000">
                <a:latin typeface="Helvetica Neue"/>
                <a:ea typeface="Helvetica Neue"/>
                <a:cs typeface="Helvetica Neue"/>
                <a:sym typeface="Helvetica Neue"/>
              </a:rPr>
              <a:t>Un'</a:t>
            </a:r>
            <a:r>
              <a:rPr b="1" lang="it" sz="3000">
                <a:latin typeface="Helvetica Neue"/>
                <a:ea typeface="Helvetica Neue"/>
                <a:cs typeface="Helvetica Neue"/>
                <a:sym typeface="Helvetica Neue"/>
              </a:rPr>
              <a:t>app</a:t>
            </a:r>
            <a:r>
              <a:rPr lang="it" sz="3000">
                <a:latin typeface="Helvetica Neue"/>
                <a:ea typeface="Helvetica Neue"/>
                <a:cs typeface="Helvetica Neue"/>
                <a:sym typeface="Helvetica Neue"/>
              </a:rPr>
              <a:t> semplice e precisa basata su una serie di </a:t>
            </a:r>
            <a:r>
              <a:rPr b="1" lang="it" sz="3000">
                <a:latin typeface="Helvetica Neue"/>
                <a:ea typeface="Helvetica Neue"/>
                <a:cs typeface="Helvetica Neue"/>
                <a:sym typeface="Helvetica Neue"/>
              </a:rPr>
              <a:t>community locali</a:t>
            </a:r>
            <a:r>
              <a:rPr lang="it" sz="300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it" sz="3000">
                <a:latin typeface="Helvetica Neue"/>
                <a:ea typeface="Helvetica Neue"/>
                <a:cs typeface="Helvetica Neue"/>
                <a:sym typeface="Helvetica Neue"/>
              </a:rPr>
              <a:t>Informazioni</a:t>
            </a:r>
            <a:r>
              <a:rPr lang="it" sz="30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it" sz="3000">
                <a:latin typeface="Helvetica Neue"/>
                <a:ea typeface="Helvetica Neue"/>
                <a:cs typeface="Helvetica Neue"/>
                <a:sym typeface="Helvetica Neue"/>
              </a:rPr>
              <a:t>real - time </a:t>
            </a:r>
            <a:r>
              <a:rPr lang="it" sz="3000">
                <a:latin typeface="Helvetica Neue"/>
                <a:ea typeface="Helvetica Neue"/>
                <a:cs typeface="Helvetica Neue"/>
                <a:sym typeface="Helvetica Neue"/>
              </a:rPr>
              <a:t>sui trasporti pubblici in città </a:t>
            </a:r>
            <a:r>
              <a:rPr b="1" lang="it" sz="3000">
                <a:latin typeface="Helvetica Neue"/>
                <a:ea typeface="Helvetica Neue"/>
                <a:cs typeface="Helvetica Neue"/>
                <a:sym typeface="Helvetica Neue"/>
              </a:rPr>
              <a:t>dai passeggeri per i passeggeri.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0062" y="239437"/>
            <a:ext cx="3709724" cy="63791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7730975" y="6386100"/>
            <a:ext cx="1318799" cy="47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it" sz="1800">
                <a:latin typeface="Helvetica Neue"/>
                <a:ea typeface="Helvetica Neue"/>
                <a:cs typeface="Helvetica Neue"/>
                <a:sym typeface="Helvetica Neue"/>
              </a:rPr>
              <a:t>Magic</a:t>
            </a:r>
            <a:r>
              <a:rPr b="1" i="1" lang="it" sz="18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182575" y="397600"/>
            <a:ext cx="2585099" cy="698699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3000">
                <a:latin typeface="Helvetica Neue"/>
                <a:ea typeface="Helvetica Neue"/>
                <a:cs typeface="Helvetica Neue"/>
                <a:sym typeface="Helvetica Neue"/>
              </a:rPr>
              <a:t>Magic</a:t>
            </a:r>
            <a:r>
              <a:rPr b="1" i="1" lang="it" sz="30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Touch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66387" y="812450"/>
            <a:ext cx="3497525" cy="592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8212" y="766462"/>
            <a:ext cx="3497525" cy="6012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69137" y="790787"/>
            <a:ext cx="3417900" cy="59640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994375" y="6321925"/>
            <a:ext cx="9614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it" sz="18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#GPS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3844950" y="6321925"/>
            <a:ext cx="14540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it" sz="18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#SOCIAL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7093037" y="6321925"/>
            <a:ext cx="10478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it" sz="18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#WIKI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182575" y="397600"/>
            <a:ext cx="2454000" cy="698699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3000">
                <a:latin typeface="Helvetica Neue"/>
                <a:ea typeface="Helvetica Neue"/>
                <a:cs typeface="Helvetica Neue"/>
                <a:sym typeface="Helvetica Neue"/>
              </a:rPr>
              <a:t>Magic</a:t>
            </a:r>
            <a:r>
              <a:rPr b="1" i="1" lang="it" sz="30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1914375" y="1826300"/>
            <a:ext cx="6798600" cy="137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i="1" lang="it" sz="2400">
                <a:latin typeface="Helvetica Neue"/>
                <a:ea typeface="Helvetica Neue"/>
                <a:cs typeface="Helvetica Neue"/>
                <a:sym typeface="Helvetica Neue"/>
              </a:rPr>
              <a:t>System Administrator</a:t>
            </a:r>
            <a:r>
              <a:rPr lang="it" sz="2400">
                <a:latin typeface="Helvetica Neue"/>
                <a:ea typeface="Helvetica Neue"/>
                <a:cs typeface="Helvetica Neue"/>
                <a:sym typeface="Helvetica Neue"/>
              </a:rPr>
              <a:t> @</a:t>
            </a:r>
            <a:r>
              <a:rPr b="1" lang="it" sz="2400">
                <a:latin typeface="Helvetica Neue"/>
                <a:ea typeface="Helvetica Neue"/>
                <a:cs typeface="Helvetica Neue"/>
                <a:sym typeface="Helvetica Neue"/>
              </a:rPr>
              <a:t>Magic</a:t>
            </a:r>
            <a:r>
              <a:rPr b="1" i="1" lang="it" sz="24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</a:t>
            </a:r>
            <a:r>
              <a:rPr lang="it" sz="24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" sz="1800">
                <a:latin typeface="Helvetica Neue"/>
                <a:ea typeface="Helvetica Neue"/>
                <a:cs typeface="Helvetica Neue"/>
                <a:sym typeface="Helvetica Neue"/>
              </a:rPr>
              <a:t>Systems Engineer @Herzum Software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" sz="1800">
                <a:latin typeface="Helvetica Neue"/>
                <a:ea typeface="Helvetica Neue"/>
                <a:cs typeface="Helvetica Neue"/>
                <a:sym typeface="Helvetica Neue"/>
              </a:rPr>
              <a:t>Project Manager @SCS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914375" y="3373487"/>
            <a:ext cx="5437500" cy="137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i="1" lang="it" sz="2400">
                <a:latin typeface="Helvetica Neue"/>
                <a:ea typeface="Helvetica Neue"/>
                <a:cs typeface="Helvetica Neue"/>
                <a:sym typeface="Helvetica Neue"/>
              </a:rPr>
              <a:t>Data Manager</a:t>
            </a:r>
            <a:r>
              <a:rPr lang="it" sz="2400">
                <a:latin typeface="Helvetica Neue"/>
                <a:ea typeface="Helvetica Neue"/>
                <a:cs typeface="Helvetica Neue"/>
                <a:sym typeface="Helvetica Neue"/>
              </a:rPr>
              <a:t> @</a:t>
            </a:r>
            <a:r>
              <a:rPr b="1" lang="it" sz="2400">
                <a:latin typeface="Helvetica Neue"/>
                <a:ea typeface="Helvetica Neue"/>
                <a:cs typeface="Helvetica Neue"/>
                <a:sym typeface="Helvetica Neue"/>
              </a:rPr>
              <a:t>Magic</a:t>
            </a:r>
            <a:r>
              <a:rPr b="1" i="1" lang="it" sz="24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</a:t>
            </a:r>
            <a:r>
              <a:rPr lang="it" sz="24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" sz="1800">
                <a:latin typeface="Helvetica Neue"/>
                <a:ea typeface="Helvetica Neue"/>
                <a:cs typeface="Helvetica Neue"/>
                <a:sym typeface="Helvetica Neue"/>
              </a:rPr>
              <a:t>Analytics Office @Condomani.it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" sz="1800">
                <a:latin typeface="Helvetica Neue"/>
                <a:ea typeface="Helvetica Neue"/>
                <a:cs typeface="Helvetica Neue"/>
                <a:sym typeface="Helvetica Neue"/>
              </a:rPr>
              <a:t>Data Analyst @UniCal &amp; @Regione Calabria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1914375" y="4920675"/>
            <a:ext cx="5437500" cy="137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i="1" lang="it" sz="2400">
                <a:latin typeface="Helvetica Neue"/>
                <a:ea typeface="Helvetica Neue"/>
                <a:cs typeface="Helvetica Neue"/>
                <a:sym typeface="Helvetica Neue"/>
              </a:rPr>
              <a:t>Developer</a:t>
            </a:r>
            <a:r>
              <a:rPr lang="it" sz="2400">
                <a:latin typeface="Helvetica Neue"/>
                <a:ea typeface="Helvetica Neue"/>
                <a:cs typeface="Helvetica Neue"/>
                <a:sym typeface="Helvetica Neue"/>
              </a:rPr>
              <a:t> @</a:t>
            </a:r>
            <a:r>
              <a:rPr b="1" lang="it" sz="2400">
                <a:latin typeface="Helvetica Neue"/>
                <a:ea typeface="Helvetica Neue"/>
                <a:cs typeface="Helvetica Neue"/>
                <a:sym typeface="Helvetica Neue"/>
              </a:rPr>
              <a:t>Magic</a:t>
            </a:r>
            <a:r>
              <a:rPr b="1" i="1" lang="it" sz="24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</a:t>
            </a:r>
            <a:r>
              <a:rPr lang="it" sz="24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" sz="1800">
                <a:latin typeface="Helvetica Neue"/>
                <a:ea typeface="Helvetica Neue"/>
                <a:cs typeface="Helvetica Neue"/>
                <a:sym typeface="Helvetica Neue"/>
              </a:rPr>
              <a:t>Mobile Developer @Condomani.it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" sz="1800">
                <a:latin typeface="Helvetica Neue"/>
                <a:ea typeface="Helvetica Neue"/>
                <a:cs typeface="Helvetica Neue"/>
                <a:sym typeface="Helvetica Neue"/>
              </a:rPr>
              <a:t>Majoring in Computer Engineering @UniCal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492575" y="2972465"/>
            <a:ext cx="1169999" cy="322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428675" y="6115875"/>
            <a:ext cx="1297799" cy="2516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356675" y="6115875"/>
            <a:ext cx="1441799" cy="47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1800">
                <a:latin typeface="Helvetica Neue"/>
                <a:ea typeface="Helvetica Neue"/>
                <a:cs typeface="Helvetica Neue"/>
                <a:sym typeface="Helvetica Neue"/>
              </a:rPr>
              <a:t>Giuseppe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7366775" y="4443062"/>
            <a:ext cx="1169999" cy="17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it" sz="1800">
                <a:latin typeface="Helvetica Neue"/>
                <a:ea typeface="Helvetica Neue"/>
                <a:cs typeface="Helvetica Neue"/>
                <a:sym typeface="Helvetica Neue"/>
              </a:rPr>
              <a:t>NICOLA</a:t>
            </a:r>
          </a:p>
        </p:txBody>
      </p:sp>
      <p:sp>
        <p:nvSpPr>
          <p:cNvPr id="95" name="Shape 95"/>
          <p:cNvSpPr/>
          <p:nvPr/>
        </p:nvSpPr>
        <p:spPr>
          <a:xfrm>
            <a:off x="7409075" y="4532387"/>
            <a:ext cx="1085399" cy="2516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7425" y="3200400"/>
            <a:ext cx="1557700" cy="160817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7167375" y="4688900"/>
            <a:ext cx="1297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1800">
                <a:latin typeface="Helvetica Neue"/>
                <a:ea typeface="Helvetica Neue"/>
                <a:cs typeface="Helvetica Neue"/>
                <a:sym typeface="Helvetica Neue"/>
              </a:rPr>
              <a:t>Nicola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717175" y="3200400"/>
            <a:ext cx="8366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1800">
                <a:latin typeface="Helvetica Neue"/>
                <a:ea typeface="Helvetica Neue"/>
                <a:cs typeface="Helvetica Neue"/>
                <a:sym typeface="Helvetica Neue"/>
              </a:rPr>
              <a:t>Aldo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674" y="1672912"/>
            <a:ext cx="1557699" cy="168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8724" y="4747825"/>
            <a:ext cx="1557700" cy="14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7730975" y="6386100"/>
            <a:ext cx="1318799" cy="47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it" sz="1800">
                <a:latin typeface="Helvetica Neue"/>
                <a:ea typeface="Helvetica Neue"/>
                <a:cs typeface="Helvetica Neue"/>
                <a:sym typeface="Helvetica Neue"/>
              </a:rPr>
              <a:t>Magic</a:t>
            </a:r>
            <a:r>
              <a:rPr b="1" i="1" lang="it" sz="18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182575" y="397600"/>
            <a:ext cx="2550000" cy="698699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it" sz="30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Concorrenti</a:t>
            </a:r>
          </a:p>
        </p:txBody>
      </p:sp>
      <p:graphicFrame>
        <p:nvGraphicFramePr>
          <p:cNvPr id="107" name="Shape 107"/>
          <p:cNvGraphicFramePr/>
          <p:nvPr/>
        </p:nvGraphicFramePr>
        <p:xfrm>
          <a:off x="633837" y="165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{F8266019-4BA2-4424-82C6-435F50C22B8F}</a:tableStyleId>
              </a:tblPr>
              <a:tblGrid>
                <a:gridCol w="1254350"/>
                <a:gridCol w="1222675"/>
                <a:gridCol w="1377600"/>
                <a:gridCol w="1699300"/>
                <a:gridCol w="829450"/>
                <a:gridCol w="1492950"/>
              </a:tblGrid>
              <a:tr h="1048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it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Ufficialità</a:t>
                      </a: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it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Esclusività Territoriale</a:t>
                      </a: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lvl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it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Tempestività Informazioni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Social</a:t>
                      </a: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Hardware Independent</a:t>
                      </a: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4284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it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Magic</a:t>
                      </a:r>
                      <a:r>
                        <a:rPr b="1" i="1" lang="it">
                          <a:solidFill>
                            <a:srgbClr val="FF99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Bus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"/>
                        <a:t>X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"/>
                        <a:t>X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"/>
                        <a:t>X</a:t>
                      </a:r>
                    </a:p>
                  </a:txBody>
                  <a:tcPr marT="91425" marB="91425" marR="91425" marL="91425" anchor="ctr"/>
                </a:tc>
              </a:tr>
              <a:tr h="4284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it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Moovit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"/>
                        <a:t>X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"/>
                        <a:t>X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"/>
                        <a:t>X</a:t>
                      </a:r>
                    </a:p>
                  </a:txBody>
                  <a:tcPr marT="91425" marB="91425" marR="91425" marL="91425" anchor="ctr"/>
                </a:tc>
              </a:tr>
              <a:tr h="4284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it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SA(S) App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it"/>
                        <a:t>X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"/>
                        <a:t>X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"/>
                        <a:t>X</a:t>
                      </a:r>
                    </a:p>
                  </a:txBody>
                  <a:tcPr marT="91425" marB="91425" marR="91425" marL="91425" anchor="ctr"/>
                </a:tc>
              </a:tr>
              <a:tr h="670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it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App tradizionali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it"/>
                        <a:t>X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it"/>
                        <a:t>X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70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t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Servizo Informazioni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it"/>
                        <a:t>X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it"/>
                        <a:t>X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28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t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Forum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it"/>
                        <a:t>X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it"/>
                        <a:t>X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08" name="Shape 108"/>
          <p:cNvSpPr txBox="1"/>
          <p:nvPr/>
        </p:nvSpPr>
        <p:spPr>
          <a:xfrm>
            <a:off x="7730975" y="6386100"/>
            <a:ext cx="1318799" cy="47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it" sz="1800">
                <a:latin typeface="Helvetica Neue"/>
                <a:ea typeface="Helvetica Neue"/>
                <a:cs typeface="Helvetica Neue"/>
                <a:sym typeface="Helvetica Neue"/>
              </a:rPr>
              <a:t>Magic</a:t>
            </a:r>
            <a:r>
              <a:rPr b="1" i="1" lang="it" sz="18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7730975" y="6386100"/>
            <a:ext cx="1318799" cy="47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it" sz="1800">
                <a:latin typeface="Helvetica Neue"/>
                <a:ea typeface="Helvetica Neue"/>
                <a:cs typeface="Helvetica Neue"/>
                <a:sym typeface="Helvetica Neue"/>
              </a:rPr>
              <a:t>Magic</a:t>
            </a:r>
            <a:r>
              <a:rPr b="1" i="1" lang="it" sz="18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</a:t>
            </a:r>
          </a:p>
        </p:txBody>
      </p:sp>
      <p:sp>
        <p:nvSpPr>
          <p:cNvPr id="114" name="Shape 114"/>
          <p:cNvSpPr/>
          <p:nvPr/>
        </p:nvSpPr>
        <p:spPr>
          <a:xfrm>
            <a:off x="182575" y="397600"/>
            <a:ext cx="2138999" cy="698699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it" sz="30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Target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20675"/>
            <a:ext cx="3016325" cy="147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8537" y="1445438"/>
            <a:ext cx="1546924" cy="271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2500" y="2191965"/>
            <a:ext cx="1480525" cy="14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2773800" y="2473050"/>
            <a:ext cx="914400" cy="914400"/>
          </a:xfrm>
          <a:prstGeom prst="mathPlus">
            <a:avLst>
              <a:gd fmla="val 23520" name="adj1"/>
            </a:avLst>
          </a:prstGeom>
          <a:solidFill>
            <a:srgbClr val="FF9900"/>
          </a:solidFill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5579850" y="2473050"/>
            <a:ext cx="914400" cy="914400"/>
          </a:xfrm>
          <a:prstGeom prst="mathPlus">
            <a:avLst>
              <a:gd fmla="val 23520" name="adj1"/>
            </a:avLst>
          </a:prstGeom>
          <a:solidFill>
            <a:srgbClr val="FF9900"/>
          </a:solidFill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 rot="5400000">
            <a:off x="4114799" y="4553300"/>
            <a:ext cx="914400" cy="9144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FF9900"/>
          </a:solidFill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497762" y="3959575"/>
            <a:ext cx="2020800" cy="38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it" sz="1800">
                <a:latin typeface="Helvetica Neue"/>
                <a:ea typeface="Helvetica Neue"/>
                <a:cs typeface="Helvetica Neue"/>
                <a:sym typeface="Helvetica Neue"/>
              </a:rPr>
              <a:t>Passeggeri TPL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3561587" y="3959575"/>
            <a:ext cx="2020800" cy="38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1800">
                <a:latin typeface="Helvetica Neue"/>
                <a:ea typeface="Helvetica Neue"/>
                <a:cs typeface="Helvetica Neue"/>
                <a:sym typeface="Helvetica Neue"/>
              </a:rPr>
              <a:t>Smartphone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6375600" y="3959575"/>
            <a:ext cx="2514300" cy="38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 sz="1800">
                <a:latin typeface="Helvetica Neue"/>
                <a:ea typeface="Helvetica Neue"/>
                <a:cs typeface="Helvetica Neue"/>
                <a:sym typeface="Helvetica Neue"/>
              </a:rPr>
              <a:t>Social Network User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497775" y="5467687"/>
            <a:ext cx="8360399" cy="47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it" sz="3000">
                <a:latin typeface="Helvetica Neue"/>
                <a:ea typeface="Helvetica Neue"/>
                <a:cs typeface="Helvetica Neue"/>
                <a:sym typeface="Helvetica Neue"/>
              </a:rPr>
              <a:t>Città Universitarie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182575" y="397600"/>
            <a:ext cx="2138999" cy="698699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it" sz="30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Mercato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40738">
            <a:off x="6277599" y="2547124"/>
            <a:ext cx="2463499" cy="120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437806">
            <a:off x="321124" y="4730924"/>
            <a:ext cx="2463499" cy="12050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7730975" y="6386100"/>
            <a:ext cx="1318799" cy="47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it" sz="1800">
                <a:latin typeface="Helvetica Neue"/>
                <a:ea typeface="Helvetica Neue"/>
                <a:cs typeface="Helvetica Neue"/>
                <a:sym typeface="Helvetica Neue"/>
              </a:rPr>
              <a:t>Magic</a:t>
            </a:r>
            <a:r>
              <a:rPr b="1" i="1" lang="it" sz="18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182575" y="283900"/>
            <a:ext cx="2138999" cy="890999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it" sz="30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Business Model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227525" y="2015150"/>
            <a:ext cx="5227200" cy="173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 sz="30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Advertising Geolocalizzato</a:t>
            </a:r>
          </a:p>
          <a:p>
            <a:pPr lvl="0">
              <a:spcBef>
                <a:spcPts val="0"/>
              </a:spcBef>
              <a:buNone/>
            </a:pPr>
            <a:r>
              <a:rPr lang="it" sz="3000">
                <a:latin typeface="Helvetica Neue"/>
                <a:ea typeface="Helvetica Neue"/>
                <a:cs typeface="Helvetica Neue"/>
                <a:sym typeface="Helvetica Neue"/>
              </a:rPr>
              <a:t>scendi dal Bus e scopri ciò che è intorno a te!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227475" y="3819025"/>
            <a:ext cx="52272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 sz="30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Customizzazione</a:t>
            </a:r>
          </a:p>
          <a:p>
            <a:pPr lvl="0">
              <a:spcBef>
                <a:spcPts val="0"/>
              </a:spcBef>
              <a:buNone/>
            </a:pPr>
            <a:r>
              <a:rPr lang="it" sz="3000">
                <a:latin typeface="Helvetica Neue"/>
                <a:ea typeface="Helvetica Neue"/>
                <a:cs typeface="Helvetica Neue"/>
                <a:sym typeface="Helvetica Neue"/>
              </a:rPr>
              <a:t>un servizio personalizzato per gli enti che vogliono rendere </a:t>
            </a:r>
            <a:r>
              <a:rPr b="1" lang="it" sz="3000">
                <a:latin typeface="Helvetica Neue"/>
                <a:ea typeface="Helvetica Neue"/>
                <a:cs typeface="Helvetica Neue"/>
                <a:sym typeface="Helvetica Neue"/>
              </a:rPr>
              <a:t>Magic</a:t>
            </a:r>
            <a:r>
              <a:rPr lang="it" sz="3000">
                <a:latin typeface="Helvetica Neue"/>
                <a:ea typeface="Helvetica Neue"/>
                <a:cs typeface="Helvetica Neue"/>
                <a:sym typeface="Helvetica Neue"/>
              </a:rPr>
              <a:t> i propri servizi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4675" y="283899"/>
            <a:ext cx="3545701" cy="616915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7730975" y="6386100"/>
            <a:ext cx="1318799" cy="47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it" sz="1800">
                <a:latin typeface="Helvetica Neue"/>
                <a:ea typeface="Helvetica Neue"/>
                <a:cs typeface="Helvetica Neue"/>
                <a:sym typeface="Helvetica Neue"/>
              </a:rPr>
              <a:t>Magic</a:t>
            </a:r>
            <a:r>
              <a:rPr b="1" i="1" lang="it" sz="18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119225" y="381750"/>
            <a:ext cx="2321099" cy="896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it" sz="30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 To Market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562" y="2447550"/>
            <a:ext cx="1980425" cy="96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2269975" y="2222650"/>
            <a:ext cx="6588000" cy="105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3000">
                <a:latin typeface="Helvetica Neue"/>
                <a:ea typeface="Helvetica Neue"/>
                <a:cs typeface="Helvetica Neue"/>
                <a:sym typeface="Helvetica Neue"/>
              </a:rPr>
              <a:t>Campagne Advertising e Viral sui Social Network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549" y="3676950"/>
            <a:ext cx="1980425" cy="96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2269975" y="3633075"/>
            <a:ext cx="6588000" cy="105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3000">
                <a:latin typeface="Helvetica Neue"/>
                <a:ea typeface="Helvetica Neue"/>
                <a:cs typeface="Helvetica Neue"/>
                <a:sym typeface="Helvetica Neue"/>
              </a:rPr>
              <a:t>Guerrilla Marketing nelle città mappate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562" y="4906350"/>
            <a:ext cx="1980425" cy="96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2269975" y="4874475"/>
            <a:ext cx="6588000" cy="105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3000">
                <a:latin typeface="Helvetica Neue"/>
                <a:ea typeface="Helvetica Neue"/>
                <a:cs typeface="Helvetica Neue"/>
                <a:sym typeface="Helvetica Neue"/>
              </a:rPr>
              <a:t>Partnership con le associazioni dei commercianti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7730975" y="6386100"/>
            <a:ext cx="1318799" cy="47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it" sz="1800">
                <a:latin typeface="Helvetica Neue"/>
                <a:ea typeface="Helvetica Neue"/>
                <a:cs typeface="Helvetica Neue"/>
                <a:sym typeface="Helvetica Neue"/>
              </a:rPr>
              <a:t>Magic</a:t>
            </a:r>
            <a:r>
              <a:rPr b="1" i="1" lang="it" sz="18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