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35"/>
  </p:notesMasterIdLst>
  <p:sldIdLst>
    <p:sldId id="285" r:id="rId2"/>
    <p:sldId id="278" r:id="rId3"/>
    <p:sldId id="299" r:id="rId4"/>
    <p:sldId id="258" r:id="rId5"/>
    <p:sldId id="300" r:id="rId6"/>
    <p:sldId id="270" r:id="rId7"/>
    <p:sldId id="269" r:id="rId8"/>
    <p:sldId id="904" r:id="rId9"/>
    <p:sldId id="437" r:id="rId10"/>
    <p:sldId id="301" r:id="rId11"/>
    <p:sldId id="295" r:id="rId12"/>
    <p:sldId id="292" r:id="rId13"/>
    <p:sldId id="293" r:id="rId14"/>
    <p:sldId id="291" r:id="rId15"/>
    <p:sldId id="304" r:id="rId16"/>
    <p:sldId id="296" r:id="rId17"/>
    <p:sldId id="297" r:id="rId18"/>
    <p:sldId id="302" r:id="rId19"/>
    <p:sldId id="303" r:id="rId20"/>
    <p:sldId id="906" r:id="rId21"/>
    <p:sldId id="298" r:id="rId22"/>
    <p:sldId id="305" r:id="rId23"/>
    <p:sldId id="907" r:id="rId24"/>
    <p:sldId id="914" r:id="rId25"/>
    <p:sldId id="411" r:id="rId26"/>
    <p:sldId id="912" r:id="rId27"/>
    <p:sldId id="908" r:id="rId28"/>
    <p:sldId id="353" r:id="rId29"/>
    <p:sldId id="424" r:id="rId30"/>
    <p:sldId id="428" r:id="rId31"/>
    <p:sldId id="405" r:id="rId32"/>
    <p:sldId id="432" r:id="rId33"/>
    <p:sldId id="256" r:id="rId34"/>
  </p:sldIdLst>
  <p:sldSz cx="9144000" cy="5143500" type="screen16x9"/>
  <p:notesSz cx="6858000" cy="9144000"/>
  <p:embeddedFontLst>
    <p:embeddedFont>
      <p:font typeface="Cambria Math" panose="02040503050406030204" pitchFamily="18" charset="0"/>
      <p:regular r:id="rId36"/>
    </p:embeddedFont>
    <p:embeddedFont>
      <p:font typeface="Open Sans" panose="020B0606030504020204" pitchFamily="34" charset="0"/>
      <p:regular r:id="rId37"/>
      <p:bold r:id="rId38"/>
      <p:italic r:id="rId39"/>
      <p:boldItalic r:id="rId40"/>
    </p:embeddedFont>
    <p:embeddedFont>
      <p:font typeface="Open Sans SemiBold" panose="020B070603080402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68BDC4E-D1AD-B1C8-C0C4-351E9C575B1F}" name="Perry Abdulkadir" initials="PA" userId="d877e7cac9c91eda" providerId="Windows Live"/>
  <p188:author id="{5E8E18CE-6D09-115B-9F68-89DE209387A9}" name="Larry Bradley" initials="LB" userId="Larry Bradley"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112635"/>
    <a:srgbClr val="D41D00"/>
    <a:srgbClr val="DF1F00"/>
    <a:srgbClr val="E98134"/>
    <a:srgbClr val="122737"/>
    <a:srgbClr val="0F2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1821" autoAdjust="0"/>
  </p:normalViewPr>
  <p:slideViewPr>
    <p:cSldViewPr snapToGrid="0">
      <p:cViewPr varScale="1">
        <p:scale>
          <a:sx n="193" d="100"/>
          <a:sy n="193" d="100"/>
        </p:scale>
        <p:origin x="3408" y="1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BAA00D-24B4-4B71-821D-B981FDA50C67}" type="doc">
      <dgm:prSet loTypeId="urn:microsoft.com/office/officeart/2005/8/layout/pyramid3" loCatId="pyramid" qsTypeId="urn:microsoft.com/office/officeart/2005/8/quickstyle/simple1" qsCatId="simple" csTypeId="urn:microsoft.com/office/officeart/2005/8/colors/accent1_3" csCatId="accent1" phldr="1"/>
      <dgm:spPr/>
      <dgm:t>
        <a:bodyPr/>
        <a:lstStyle/>
        <a:p>
          <a:endParaRPr lang="en-US"/>
        </a:p>
      </dgm:t>
    </dgm:pt>
    <dgm:pt modelId="{486ACFF5-62A8-4423-8A66-E2558C7B709E}">
      <dgm:prSet phldrT="[Text]"/>
      <dgm:spPr/>
      <dgm:t>
        <a:bodyPr/>
        <a:lstStyle/>
        <a:p>
          <a:r>
            <a:rPr lang="en-US" dirty="0"/>
            <a:t>Existing differences in customer demand</a:t>
          </a:r>
        </a:p>
      </dgm:t>
    </dgm:pt>
    <dgm:pt modelId="{CA667523-B11C-4306-BF74-9C6FB05DA152}" type="parTrans" cxnId="{37A331FD-BAB3-4705-BC64-E425EB5FC0FA}">
      <dgm:prSet/>
      <dgm:spPr/>
      <dgm:t>
        <a:bodyPr/>
        <a:lstStyle/>
        <a:p>
          <a:endParaRPr lang="en-US"/>
        </a:p>
      </dgm:t>
    </dgm:pt>
    <dgm:pt modelId="{01E01B66-C6E0-4F04-BA3C-50714EAA78E3}" type="sibTrans" cxnId="{37A331FD-BAB3-4705-BC64-E425EB5FC0FA}">
      <dgm:prSet/>
      <dgm:spPr/>
      <dgm:t>
        <a:bodyPr/>
        <a:lstStyle/>
        <a:p>
          <a:endParaRPr lang="en-US"/>
        </a:p>
      </dgm:t>
    </dgm:pt>
    <dgm:pt modelId="{2A12DBC2-801D-4839-8353-E5BDC40DF613}">
      <dgm:prSet phldrT="[Text]"/>
      <dgm:spPr/>
      <dgm:t>
        <a:bodyPr/>
        <a:lstStyle/>
        <a:p>
          <a:r>
            <a:rPr lang="en-US" dirty="0"/>
            <a:t>Business decisions regarding markets and locations</a:t>
          </a:r>
        </a:p>
      </dgm:t>
    </dgm:pt>
    <dgm:pt modelId="{1FE4E489-55C7-4FF0-9477-C8311166CDC7}" type="parTrans" cxnId="{9806ECED-AC44-48FD-BEE8-226D533ED2D9}">
      <dgm:prSet/>
      <dgm:spPr/>
      <dgm:t>
        <a:bodyPr/>
        <a:lstStyle/>
        <a:p>
          <a:endParaRPr lang="en-US"/>
        </a:p>
      </dgm:t>
    </dgm:pt>
    <dgm:pt modelId="{30316FC2-3394-40FE-9CBB-C739C46E8EA3}" type="sibTrans" cxnId="{9806ECED-AC44-48FD-BEE8-226D533ED2D9}">
      <dgm:prSet/>
      <dgm:spPr/>
      <dgm:t>
        <a:bodyPr/>
        <a:lstStyle/>
        <a:p>
          <a:endParaRPr lang="en-US"/>
        </a:p>
      </dgm:t>
    </dgm:pt>
    <dgm:pt modelId="{1994BA0E-D3A4-46AD-B879-DB5F6A3AFEF2}">
      <dgm:prSet phldrT="[Text]"/>
      <dgm:spPr/>
      <dgm:t>
        <a:bodyPr/>
        <a:lstStyle/>
        <a:p>
          <a:r>
            <a:rPr lang="en-US" dirty="0"/>
            <a:t>Preferences based on pre-existing customers</a:t>
          </a:r>
        </a:p>
      </dgm:t>
    </dgm:pt>
    <dgm:pt modelId="{660A64B1-E7E1-4540-B596-8FE6831F2658}" type="parTrans" cxnId="{A895DA33-B29E-4594-B323-B6C704566F82}">
      <dgm:prSet/>
      <dgm:spPr/>
      <dgm:t>
        <a:bodyPr/>
        <a:lstStyle/>
        <a:p>
          <a:endParaRPr lang="en-US"/>
        </a:p>
      </dgm:t>
    </dgm:pt>
    <dgm:pt modelId="{80350C8E-DEE4-43B2-9D07-AD7CBF4E6D48}" type="sibTrans" cxnId="{A895DA33-B29E-4594-B323-B6C704566F82}">
      <dgm:prSet/>
      <dgm:spPr/>
      <dgm:t>
        <a:bodyPr/>
        <a:lstStyle/>
        <a:p>
          <a:endParaRPr lang="en-US"/>
        </a:p>
      </dgm:t>
    </dgm:pt>
    <dgm:pt modelId="{82AE3B1D-2D2D-402B-B480-42C55B047BEC}">
      <dgm:prSet/>
      <dgm:spPr/>
      <dgm:t>
        <a:bodyPr/>
        <a:lstStyle/>
        <a:p>
          <a:r>
            <a:rPr lang="en-US" dirty="0"/>
            <a:t>Marketing &amp; Targeted Outreach</a:t>
          </a:r>
        </a:p>
      </dgm:t>
    </dgm:pt>
    <dgm:pt modelId="{8F3B914A-7C7F-468A-81A5-25E62FB102A7}" type="parTrans" cxnId="{E7665B1F-B263-4327-A9CD-71E08293AE0F}">
      <dgm:prSet/>
      <dgm:spPr/>
      <dgm:t>
        <a:bodyPr/>
        <a:lstStyle/>
        <a:p>
          <a:endParaRPr lang="en-US"/>
        </a:p>
      </dgm:t>
    </dgm:pt>
    <dgm:pt modelId="{5A37B713-B046-43C8-BCD9-B0AEDB364A39}" type="sibTrans" cxnId="{E7665B1F-B263-4327-A9CD-71E08293AE0F}">
      <dgm:prSet/>
      <dgm:spPr/>
      <dgm:t>
        <a:bodyPr/>
        <a:lstStyle/>
        <a:p>
          <a:endParaRPr lang="en-US"/>
        </a:p>
      </dgm:t>
    </dgm:pt>
    <dgm:pt modelId="{FE12407D-6681-4BFC-9879-483F7CD4AFFF}">
      <dgm:prSet/>
      <dgm:spPr/>
      <dgm:t>
        <a:bodyPr/>
        <a:lstStyle/>
        <a:p>
          <a:r>
            <a:rPr lang="en-US" dirty="0"/>
            <a:t>Marketing Responses and Applications</a:t>
          </a:r>
        </a:p>
      </dgm:t>
    </dgm:pt>
    <dgm:pt modelId="{9F6AB619-2391-4063-8F4C-DE331B7F8C13}" type="parTrans" cxnId="{35DAB4AB-317A-4654-880C-3AA6D18AF6AD}">
      <dgm:prSet/>
      <dgm:spPr/>
      <dgm:t>
        <a:bodyPr/>
        <a:lstStyle/>
        <a:p>
          <a:endParaRPr lang="en-US"/>
        </a:p>
      </dgm:t>
    </dgm:pt>
    <dgm:pt modelId="{8A101973-1D38-4A6F-AD4E-FE6EC02E9B4E}" type="sibTrans" cxnId="{35DAB4AB-317A-4654-880C-3AA6D18AF6AD}">
      <dgm:prSet/>
      <dgm:spPr/>
      <dgm:t>
        <a:bodyPr/>
        <a:lstStyle/>
        <a:p>
          <a:endParaRPr lang="en-US"/>
        </a:p>
      </dgm:t>
    </dgm:pt>
    <dgm:pt modelId="{B1D1B14E-2605-4C44-9508-D9839FAFB6DB}">
      <dgm:prSet custT="1"/>
      <dgm:spPr/>
      <dgm:t>
        <a:bodyPr/>
        <a:lstStyle/>
        <a:p>
          <a:r>
            <a:rPr lang="en-US" sz="1200" b="1" dirty="0">
              <a:solidFill>
                <a:srgbClr val="FF0000"/>
              </a:solidFill>
            </a:rPr>
            <a:t>Credit Model Assessment</a:t>
          </a:r>
        </a:p>
      </dgm:t>
    </dgm:pt>
    <dgm:pt modelId="{162F074B-04D9-4711-9C87-C1914F99E912}" type="parTrans" cxnId="{B435B28C-C31F-49B1-8479-FBF950C8A0FB}">
      <dgm:prSet/>
      <dgm:spPr/>
      <dgm:t>
        <a:bodyPr/>
        <a:lstStyle/>
        <a:p>
          <a:endParaRPr lang="en-US"/>
        </a:p>
      </dgm:t>
    </dgm:pt>
    <dgm:pt modelId="{9A05FCEA-1CD3-45FB-824C-8171406B3754}" type="sibTrans" cxnId="{B435B28C-C31F-49B1-8479-FBF950C8A0FB}">
      <dgm:prSet/>
      <dgm:spPr/>
      <dgm:t>
        <a:bodyPr/>
        <a:lstStyle/>
        <a:p>
          <a:endParaRPr lang="en-US"/>
        </a:p>
      </dgm:t>
    </dgm:pt>
    <dgm:pt modelId="{7359A91D-D4B3-4DF1-8866-35EE38EFC64A}">
      <dgm:prSet/>
      <dgm:spPr/>
      <dgm:t>
        <a:bodyPr/>
        <a:lstStyle/>
        <a:p>
          <a:endParaRPr lang="en-US" dirty="0"/>
        </a:p>
      </dgm:t>
    </dgm:pt>
    <dgm:pt modelId="{CB52EAC5-1554-4051-B0F2-FE897484BE3C}" type="parTrans" cxnId="{C40A7128-E485-48D5-998B-B97068811D52}">
      <dgm:prSet/>
      <dgm:spPr/>
      <dgm:t>
        <a:bodyPr/>
        <a:lstStyle/>
        <a:p>
          <a:endParaRPr lang="en-US"/>
        </a:p>
      </dgm:t>
    </dgm:pt>
    <dgm:pt modelId="{5B9C0D78-C14C-45E0-9524-720E9792E5CE}" type="sibTrans" cxnId="{C40A7128-E485-48D5-998B-B97068811D52}">
      <dgm:prSet/>
      <dgm:spPr/>
      <dgm:t>
        <a:bodyPr/>
        <a:lstStyle/>
        <a:p>
          <a:endParaRPr lang="en-US"/>
        </a:p>
      </dgm:t>
    </dgm:pt>
    <dgm:pt modelId="{740F242B-189D-4C3C-AE33-5AB273CA2824}">
      <dgm:prSet/>
      <dgm:spPr/>
      <dgm:t>
        <a:bodyPr/>
        <a:lstStyle/>
        <a:p>
          <a:endParaRPr lang="en-US" dirty="0"/>
        </a:p>
      </dgm:t>
    </dgm:pt>
    <dgm:pt modelId="{9BA3EB7D-AEFC-407A-85DF-528DBDFD9113}" type="parTrans" cxnId="{C461EDCB-ABCA-4461-B9C5-AD5A2B5F3BFE}">
      <dgm:prSet/>
      <dgm:spPr/>
      <dgm:t>
        <a:bodyPr/>
        <a:lstStyle/>
        <a:p>
          <a:endParaRPr lang="en-US"/>
        </a:p>
      </dgm:t>
    </dgm:pt>
    <dgm:pt modelId="{79CF5CFE-9B33-4310-A367-B5ED55F64C12}" type="sibTrans" cxnId="{C461EDCB-ABCA-4461-B9C5-AD5A2B5F3BFE}">
      <dgm:prSet/>
      <dgm:spPr/>
      <dgm:t>
        <a:bodyPr/>
        <a:lstStyle/>
        <a:p>
          <a:endParaRPr lang="en-US"/>
        </a:p>
      </dgm:t>
    </dgm:pt>
    <dgm:pt modelId="{2A8A5B9A-C7D9-4C98-B856-B0371089D3BB}">
      <dgm:prSet phldrT="[Text]"/>
      <dgm:spPr/>
      <dgm:t>
        <a:bodyPr/>
        <a:lstStyle/>
        <a:p>
          <a:endParaRPr lang="en-US" dirty="0"/>
        </a:p>
      </dgm:t>
    </dgm:pt>
    <dgm:pt modelId="{C02B9A21-F140-4655-9CCE-7AC584050E11}" type="parTrans" cxnId="{B39CB5D0-0974-4948-BFBE-3A696A26C093}">
      <dgm:prSet/>
      <dgm:spPr/>
      <dgm:t>
        <a:bodyPr/>
        <a:lstStyle/>
        <a:p>
          <a:endParaRPr lang="en-US"/>
        </a:p>
      </dgm:t>
    </dgm:pt>
    <dgm:pt modelId="{C8402188-73DC-417A-B07B-02E8FFFDB885}" type="sibTrans" cxnId="{B39CB5D0-0974-4948-BFBE-3A696A26C093}">
      <dgm:prSet/>
      <dgm:spPr/>
      <dgm:t>
        <a:bodyPr/>
        <a:lstStyle/>
        <a:p>
          <a:endParaRPr lang="en-US"/>
        </a:p>
      </dgm:t>
    </dgm:pt>
    <dgm:pt modelId="{1D741703-D882-462F-80C9-53EFA54CEB82}">
      <dgm:prSet phldrT="[Text]"/>
      <dgm:spPr/>
      <dgm:t>
        <a:bodyPr/>
        <a:lstStyle/>
        <a:p>
          <a:endParaRPr lang="en-US" dirty="0"/>
        </a:p>
      </dgm:t>
    </dgm:pt>
    <dgm:pt modelId="{AE4EEADA-3273-4395-B594-30493379949F}" type="parTrans" cxnId="{A559A3AF-C1EF-44B2-9633-976BB59E8B42}">
      <dgm:prSet/>
      <dgm:spPr/>
      <dgm:t>
        <a:bodyPr/>
        <a:lstStyle/>
        <a:p>
          <a:endParaRPr lang="en-US"/>
        </a:p>
      </dgm:t>
    </dgm:pt>
    <dgm:pt modelId="{8F80903A-F558-41FD-9E14-CE45A8BC041C}" type="sibTrans" cxnId="{A559A3AF-C1EF-44B2-9633-976BB59E8B42}">
      <dgm:prSet/>
      <dgm:spPr/>
      <dgm:t>
        <a:bodyPr/>
        <a:lstStyle/>
        <a:p>
          <a:endParaRPr lang="en-US"/>
        </a:p>
      </dgm:t>
    </dgm:pt>
    <dgm:pt modelId="{39ABBDCD-5A97-4C24-9D18-E124680F1B6D}">
      <dgm:prSet phldrT="[Text]"/>
      <dgm:spPr/>
      <dgm:t>
        <a:bodyPr/>
        <a:lstStyle/>
        <a:p>
          <a:endParaRPr lang="en-US" dirty="0"/>
        </a:p>
      </dgm:t>
    </dgm:pt>
    <dgm:pt modelId="{E9FE09C3-395D-4CBB-B8D6-B6B547E504D1}" type="parTrans" cxnId="{4899B15C-09DA-40DE-9D12-7287478E7E0B}">
      <dgm:prSet/>
      <dgm:spPr/>
      <dgm:t>
        <a:bodyPr/>
        <a:lstStyle/>
        <a:p>
          <a:endParaRPr lang="en-US"/>
        </a:p>
      </dgm:t>
    </dgm:pt>
    <dgm:pt modelId="{050C2064-583B-435F-A2BB-5E17D82A2417}" type="sibTrans" cxnId="{4899B15C-09DA-40DE-9D12-7287478E7E0B}">
      <dgm:prSet/>
      <dgm:spPr/>
      <dgm:t>
        <a:bodyPr/>
        <a:lstStyle/>
        <a:p>
          <a:endParaRPr lang="en-US"/>
        </a:p>
      </dgm:t>
    </dgm:pt>
    <dgm:pt modelId="{DCB0BE51-0F09-48FD-87F4-336B719B4E8C}">
      <dgm:prSet/>
      <dgm:spPr/>
      <dgm:t>
        <a:bodyPr/>
        <a:lstStyle/>
        <a:p>
          <a:endParaRPr lang="en-US" dirty="0"/>
        </a:p>
      </dgm:t>
    </dgm:pt>
    <dgm:pt modelId="{307CE845-74C8-4BB1-A813-E33F77548283}" type="parTrans" cxnId="{1EF33445-E48D-4FA6-899E-F457FF8813A0}">
      <dgm:prSet/>
      <dgm:spPr/>
      <dgm:t>
        <a:bodyPr/>
        <a:lstStyle/>
        <a:p>
          <a:endParaRPr lang="en-US"/>
        </a:p>
      </dgm:t>
    </dgm:pt>
    <dgm:pt modelId="{6F888BE6-3529-467B-A392-6E9C84180F3B}" type="sibTrans" cxnId="{1EF33445-E48D-4FA6-899E-F457FF8813A0}">
      <dgm:prSet/>
      <dgm:spPr/>
      <dgm:t>
        <a:bodyPr/>
        <a:lstStyle/>
        <a:p>
          <a:endParaRPr lang="en-US"/>
        </a:p>
      </dgm:t>
    </dgm:pt>
    <dgm:pt modelId="{92AD5AEE-9F5B-4C25-8D52-8B9EDD3D7A35}">
      <dgm:prSet/>
      <dgm:spPr/>
      <dgm:t>
        <a:bodyPr/>
        <a:lstStyle/>
        <a:p>
          <a:r>
            <a:rPr lang="en-US" dirty="0"/>
            <a:t>Credit Offers</a:t>
          </a:r>
        </a:p>
      </dgm:t>
    </dgm:pt>
    <dgm:pt modelId="{54415855-B39D-4634-B68D-1EA77816C388}" type="parTrans" cxnId="{76DB1F5E-9BC2-4C3C-ADAD-2D62786F506E}">
      <dgm:prSet/>
      <dgm:spPr/>
      <dgm:t>
        <a:bodyPr/>
        <a:lstStyle/>
        <a:p>
          <a:endParaRPr lang="en-US"/>
        </a:p>
      </dgm:t>
    </dgm:pt>
    <dgm:pt modelId="{74AFD9AC-E84D-437E-ABA5-37722F6E5AB1}" type="sibTrans" cxnId="{76DB1F5E-9BC2-4C3C-ADAD-2D62786F506E}">
      <dgm:prSet/>
      <dgm:spPr/>
      <dgm:t>
        <a:bodyPr/>
        <a:lstStyle/>
        <a:p>
          <a:endParaRPr lang="en-US"/>
        </a:p>
      </dgm:t>
    </dgm:pt>
    <dgm:pt modelId="{C30D273B-B550-443B-9A22-29E36BE8F317}">
      <dgm:prSet/>
      <dgm:spPr/>
      <dgm:t>
        <a:bodyPr/>
        <a:lstStyle/>
        <a:p>
          <a:endParaRPr lang="en-US" dirty="0"/>
        </a:p>
      </dgm:t>
    </dgm:pt>
    <dgm:pt modelId="{57CFA8BC-3451-40FD-97F6-6EA11F24E899}" type="parTrans" cxnId="{AF69471A-33A0-4FF7-B30C-CBAFAE41E160}">
      <dgm:prSet/>
      <dgm:spPr/>
      <dgm:t>
        <a:bodyPr/>
        <a:lstStyle/>
        <a:p>
          <a:endParaRPr lang="en-US"/>
        </a:p>
      </dgm:t>
    </dgm:pt>
    <dgm:pt modelId="{5D13860A-D286-40B6-82EF-2B8BF0609467}" type="sibTrans" cxnId="{AF69471A-33A0-4FF7-B30C-CBAFAE41E160}">
      <dgm:prSet/>
      <dgm:spPr/>
      <dgm:t>
        <a:bodyPr/>
        <a:lstStyle/>
        <a:p>
          <a:endParaRPr lang="en-US"/>
        </a:p>
      </dgm:t>
    </dgm:pt>
    <dgm:pt modelId="{073E3A39-B022-45BE-B238-6576366E3AC8}" type="pres">
      <dgm:prSet presAssocID="{33BAA00D-24B4-4B71-821D-B981FDA50C67}" presName="Name0" presStyleCnt="0">
        <dgm:presLayoutVars>
          <dgm:dir/>
          <dgm:animLvl val="lvl"/>
          <dgm:resizeHandles val="exact"/>
        </dgm:presLayoutVars>
      </dgm:prSet>
      <dgm:spPr/>
    </dgm:pt>
    <dgm:pt modelId="{6F2D821B-BA21-425E-87CA-72341C1F3DA1}" type="pres">
      <dgm:prSet presAssocID="{2A8A5B9A-C7D9-4C98-B856-B0371089D3BB}" presName="Name8" presStyleCnt="0"/>
      <dgm:spPr/>
    </dgm:pt>
    <dgm:pt modelId="{379E166C-1034-4078-AD35-04773F0D5EB5}" type="pres">
      <dgm:prSet presAssocID="{2A8A5B9A-C7D9-4C98-B856-B0371089D3BB}" presName="acctBkgd" presStyleLbl="alignAcc1" presStyleIdx="0" presStyleCnt="7"/>
      <dgm:spPr/>
    </dgm:pt>
    <dgm:pt modelId="{E99E7358-06C9-43C7-B5FB-52467CA8056D}" type="pres">
      <dgm:prSet presAssocID="{2A8A5B9A-C7D9-4C98-B856-B0371089D3BB}" presName="acctTx" presStyleLbl="alignAcc1" presStyleIdx="0" presStyleCnt="7">
        <dgm:presLayoutVars>
          <dgm:bulletEnabled val="1"/>
        </dgm:presLayoutVars>
      </dgm:prSet>
      <dgm:spPr/>
    </dgm:pt>
    <dgm:pt modelId="{E65DFE3E-4D92-4913-AD4A-F2EA87ED9120}" type="pres">
      <dgm:prSet presAssocID="{2A8A5B9A-C7D9-4C98-B856-B0371089D3BB}" presName="level" presStyleLbl="node1" presStyleIdx="0" presStyleCnt="7">
        <dgm:presLayoutVars>
          <dgm:chMax val="1"/>
          <dgm:bulletEnabled val="1"/>
        </dgm:presLayoutVars>
      </dgm:prSet>
      <dgm:spPr/>
    </dgm:pt>
    <dgm:pt modelId="{C116804E-A52A-420E-A2B3-8E50E307364C}" type="pres">
      <dgm:prSet presAssocID="{2A8A5B9A-C7D9-4C98-B856-B0371089D3BB}" presName="levelTx" presStyleLbl="revTx" presStyleIdx="0" presStyleCnt="0">
        <dgm:presLayoutVars>
          <dgm:chMax val="1"/>
          <dgm:bulletEnabled val="1"/>
        </dgm:presLayoutVars>
      </dgm:prSet>
      <dgm:spPr/>
    </dgm:pt>
    <dgm:pt modelId="{4DE0BFDE-5EE0-4D76-A54C-10F86A7673AB}" type="pres">
      <dgm:prSet presAssocID="{1D741703-D882-462F-80C9-53EFA54CEB82}" presName="Name8" presStyleCnt="0"/>
      <dgm:spPr/>
    </dgm:pt>
    <dgm:pt modelId="{556570C1-E076-4CB5-BEA7-AC0C128AB570}" type="pres">
      <dgm:prSet presAssocID="{1D741703-D882-462F-80C9-53EFA54CEB82}" presName="acctBkgd" presStyleLbl="alignAcc1" presStyleIdx="1" presStyleCnt="7"/>
      <dgm:spPr/>
    </dgm:pt>
    <dgm:pt modelId="{D0B397B9-A5A3-4D99-83C9-90A024EFC259}" type="pres">
      <dgm:prSet presAssocID="{1D741703-D882-462F-80C9-53EFA54CEB82}" presName="acctTx" presStyleLbl="alignAcc1" presStyleIdx="1" presStyleCnt="7">
        <dgm:presLayoutVars>
          <dgm:bulletEnabled val="1"/>
        </dgm:presLayoutVars>
      </dgm:prSet>
      <dgm:spPr/>
    </dgm:pt>
    <dgm:pt modelId="{4D393CDA-9DA5-4482-8B50-9708AEC2E159}" type="pres">
      <dgm:prSet presAssocID="{1D741703-D882-462F-80C9-53EFA54CEB82}" presName="level" presStyleLbl="node1" presStyleIdx="1" presStyleCnt="7">
        <dgm:presLayoutVars>
          <dgm:chMax val="1"/>
          <dgm:bulletEnabled val="1"/>
        </dgm:presLayoutVars>
      </dgm:prSet>
      <dgm:spPr/>
    </dgm:pt>
    <dgm:pt modelId="{AA88110F-7FCB-41F6-83D7-9B21CEF3032F}" type="pres">
      <dgm:prSet presAssocID="{1D741703-D882-462F-80C9-53EFA54CEB82}" presName="levelTx" presStyleLbl="revTx" presStyleIdx="0" presStyleCnt="0">
        <dgm:presLayoutVars>
          <dgm:chMax val="1"/>
          <dgm:bulletEnabled val="1"/>
        </dgm:presLayoutVars>
      </dgm:prSet>
      <dgm:spPr/>
    </dgm:pt>
    <dgm:pt modelId="{75B4EF05-6A4F-4DD0-BC99-1B32C6B6C0F1}" type="pres">
      <dgm:prSet presAssocID="{39ABBDCD-5A97-4C24-9D18-E124680F1B6D}" presName="Name8" presStyleCnt="0"/>
      <dgm:spPr/>
    </dgm:pt>
    <dgm:pt modelId="{7CD660D1-3690-4CFD-8A05-4B5B7EEA051E}" type="pres">
      <dgm:prSet presAssocID="{39ABBDCD-5A97-4C24-9D18-E124680F1B6D}" presName="acctBkgd" presStyleLbl="alignAcc1" presStyleIdx="2" presStyleCnt="7"/>
      <dgm:spPr/>
    </dgm:pt>
    <dgm:pt modelId="{DCC24884-3711-4F7B-89DE-45FB2017CFAD}" type="pres">
      <dgm:prSet presAssocID="{39ABBDCD-5A97-4C24-9D18-E124680F1B6D}" presName="acctTx" presStyleLbl="alignAcc1" presStyleIdx="2" presStyleCnt="7">
        <dgm:presLayoutVars>
          <dgm:bulletEnabled val="1"/>
        </dgm:presLayoutVars>
      </dgm:prSet>
      <dgm:spPr/>
    </dgm:pt>
    <dgm:pt modelId="{C65662DC-761F-4DFB-B501-84247EE8747E}" type="pres">
      <dgm:prSet presAssocID="{39ABBDCD-5A97-4C24-9D18-E124680F1B6D}" presName="level" presStyleLbl="node1" presStyleIdx="2" presStyleCnt="7">
        <dgm:presLayoutVars>
          <dgm:chMax val="1"/>
          <dgm:bulletEnabled val="1"/>
        </dgm:presLayoutVars>
      </dgm:prSet>
      <dgm:spPr/>
    </dgm:pt>
    <dgm:pt modelId="{8F79D721-AACC-421C-B5C8-CE6B29669850}" type="pres">
      <dgm:prSet presAssocID="{39ABBDCD-5A97-4C24-9D18-E124680F1B6D}" presName="levelTx" presStyleLbl="revTx" presStyleIdx="0" presStyleCnt="0">
        <dgm:presLayoutVars>
          <dgm:chMax val="1"/>
          <dgm:bulletEnabled val="1"/>
        </dgm:presLayoutVars>
      </dgm:prSet>
      <dgm:spPr/>
    </dgm:pt>
    <dgm:pt modelId="{362F174E-A0C8-4C1F-9C3E-7B194910A183}" type="pres">
      <dgm:prSet presAssocID="{DCB0BE51-0F09-48FD-87F4-336B719B4E8C}" presName="Name8" presStyleCnt="0"/>
      <dgm:spPr/>
    </dgm:pt>
    <dgm:pt modelId="{8DD36044-AD6F-40DF-B71D-383DAA4FCA44}" type="pres">
      <dgm:prSet presAssocID="{DCB0BE51-0F09-48FD-87F4-336B719B4E8C}" presName="acctBkgd" presStyleLbl="alignAcc1" presStyleIdx="3" presStyleCnt="7"/>
      <dgm:spPr/>
    </dgm:pt>
    <dgm:pt modelId="{CFF266F9-6A1D-4AD2-BBBC-45D982D40A78}" type="pres">
      <dgm:prSet presAssocID="{DCB0BE51-0F09-48FD-87F4-336B719B4E8C}" presName="acctTx" presStyleLbl="alignAcc1" presStyleIdx="3" presStyleCnt="7">
        <dgm:presLayoutVars>
          <dgm:bulletEnabled val="1"/>
        </dgm:presLayoutVars>
      </dgm:prSet>
      <dgm:spPr/>
    </dgm:pt>
    <dgm:pt modelId="{C3D40ECC-0394-4848-A366-51D594838CC0}" type="pres">
      <dgm:prSet presAssocID="{DCB0BE51-0F09-48FD-87F4-336B719B4E8C}" presName="level" presStyleLbl="node1" presStyleIdx="3" presStyleCnt="7">
        <dgm:presLayoutVars>
          <dgm:chMax val="1"/>
          <dgm:bulletEnabled val="1"/>
        </dgm:presLayoutVars>
      </dgm:prSet>
      <dgm:spPr/>
    </dgm:pt>
    <dgm:pt modelId="{8EA00E5B-A672-4307-8B7E-6003794C07B8}" type="pres">
      <dgm:prSet presAssocID="{DCB0BE51-0F09-48FD-87F4-336B719B4E8C}" presName="levelTx" presStyleLbl="revTx" presStyleIdx="0" presStyleCnt="0">
        <dgm:presLayoutVars>
          <dgm:chMax val="1"/>
          <dgm:bulletEnabled val="1"/>
        </dgm:presLayoutVars>
      </dgm:prSet>
      <dgm:spPr/>
    </dgm:pt>
    <dgm:pt modelId="{E463A1BA-AF6A-4C25-991D-7085D029DB5D}" type="pres">
      <dgm:prSet presAssocID="{740F242B-189D-4C3C-AE33-5AB273CA2824}" presName="Name8" presStyleCnt="0"/>
      <dgm:spPr/>
    </dgm:pt>
    <dgm:pt modelId="{FCDB2246-4B9A-4B6F-A533-D949E4749356}" type="pres">
      <dgm:prSet presAssocID="{740F242B-189D-4C3C-AE33-5AB273CA2824}" presName="acctBkgd" presStyleLbl="alignAcc1" presStyleIdx="4" presStyleCnt="7"/>
      <dgm:spPr/>
    </dgm:pt>
    <dgm:pt modelId="{6F98E05B-B26E-40B5-B90C-9C8745FBD409}" type="pres">
      <dgm:prSet presAssocID="{740F242B-189D-4C3C-AE33-5AB273CA2824}" presName="acctTx" presStyleLbl="alignAcc1" presStyleIdx="4" presStyleCnt="7">
        <dgm:presLayoutVars>
          <dgm:bulletEnabled val="1"/>
        </dgm:presLayoutVars>
      </dgm:prSet>
      <dgm:spPr/>
    </dgm:pt>
    <dgm:pt modelId="{24CC3F5C-F3EB-4B6B-8BC1-237970CF6554}" type="pres">
      <dgm:prSet presAssocID="{740F242B-189D-4C3C-AE33-5AB273CA2824}" presName="level" presStyleLbl="node1" presStyleIdx="4" presStyleCnt="7">
        <dgm:presLayoutVars>
          <dgm:chMax val="1"/>
          <dgm:bulletEnabled val="1"/>
        </dgm:presLayoutVars>
      </dgm:prSet>
      <dgm:spPr/>
    </dgm:pt>
    <dgm:pt modelId="{7A963782-AA7B-4474-B472-79E3D1D452C5}" type="pres">
      <dgm:prSet presAssocID="{740F242B-189D-4C3C-AE33-5AB273CA2824}" presName="levelTx" presStyleLbl="revTx" presStyleIdx="0" presStyleCnt="0">
        <dgm:presLayoutVars>
          <dgm:chMax val="1"/>
          <dgm:bulletEnabled val="1"/>
        </dgm:presLayoutVars>
      </dgm:prSet>
      <dgm:spPr/>
    </dgm:pt>
    <dgm:pt modelId="{CDA193FE-9880-4FF4-AA9A-8E2DD8CA0232}" type="pres">
      <dgm:prSet presAssocID="{7359A91D-D4B3-4DF1-8866-35EE38EFC64A}" presName="Name8" presStyleCnt="0"/>
      <dgm:spPr/>
    </dgm:pt>
    <dgm:pt modelId="{4FE756D0-255C-4D56-88ED-7098CBD6BDBA}" type="pres">
      <dgm:prSet presAssocID="{7359A91D-D4B3-4DF1-8866-35EE38EFC64A}" presName="acctBkgd" presStyleLbl="alignAcc1" presStyleIdx="5" presStyleCnt="7"/>
      <dgm:spPr/>
    </dgm:pt>
    <dgm:pt modelId="{1B2CE3B4-206E-4061-9512-81D8EF02D758}" type="pres">
      <dgm:prSet presAssocID="{7359A91D-D4B3-4DF1-8866-35EE38EFC64A}" presName="acctTx" presStyleLbl="alignAcc1" presStyleIdx="5" presStyleCnt="7">
        <dgm:presLayoutVars>
          <dgm:bulletEnabled val="1"/>
        </dgm:presLayoutVars>
      </dgm:prSet>
      <dgm:spPr/>
    </dgm:pt>
    <dgm:pt modelId="{A8AE3FC8-C03E-4708-9495-E0EAE5D6E87E}" type="pres">
      <dgm:prSet presAssocID="{7359A91D-D4B3-4DF1-8866-35EE38EFC64A}" presName="level" presStyleLbl="node1" presStyleIdx="5" presStyleCnt="7">
        <dgm:presLayoutVars>
          <dgm:chMax val="1"/>
          <dgm:bulletEnabled val="1"/>
        </dgm:presLayoutVars>
      </dgm:prSet>
      <dgm:spPr/>
    </dgm:pt>
    <dgm:pt modelId="{418EC88D-592B-4DF6-914C-FACCD24F13E5}" type="pres">
      <dgm:prSet presAssocID="{7359A91D-D4B3-4DF1-8866-35EE38EFC64A}" presName="levelTx" presStyleLbl="revTx" presStyleIdx="0" presStyleCnt="0">
        <dgm:presLayoutVars>
          <dgm:chMax val="1"/>
          <dgm:bulletEnabled val="1"/>
        </dgm:presLayoutVars>
      </dgm:prSet>
      <dgm:spPr/>
    </dgm:pt>
    <dgm:pt modelId="{1FD67F55-475F-4548-B083-1F3B15FD3461}" type="pres">
      <dgm:prSet presAssocID="{C30D273B-B550-443B-9A22-29E36BE8F317}" presName="Name8" presStyleCnt="0"/>
      <dgm:spPr/>
    </dgm:pt>
    <dgm:pt modelId="{87D00128-88E2-4F68-8588-76D0F122A4BE}" type="pres">
      <dgm:prSet presAssocID="{C30D273B-B550-443B-9A22-29E36BE8F317}" presName="acctBkgd" presStyleLbl="alignAcc1" presStyleIdx="6" presStyleCnt="7"/>
      <dgm:spPr/>
    </dgm:pt>
    <dgm:pt modelId="{073B339B-4E44-4108-93D4-C03926CCBF84}" type="pres">
      <dgm:prSet presAssocID="{C30D273B-B550-443B-9A22-29E36BE8F317}" presName="acctTx" presStyleLbl="alignAcc1" presStyleIdx="6" presStyleCnt="7">
        <dgm:presLayoutVars>
          <dgm:bulletEnabled val="1"/>
        </dgm:presLayoutVars>
      </dgm:prSet>
      <dgm:spPr/>
    </dgm:pt>
    <dgm:pt modelId="{E004E7C0-AC85-475B-AAA8-DB1A33610266}" type="pres">
      <dgm:prSet presAssocID="{C30D273B-B550-443B-9A22-29E36BE8F317}" presName="level" presStyleLbl="node1" presStyleIdx="6" presStyleCnt="7">
        <dgm:presLayoutVars>
          <dgm:chMax val="1"/>
          <dgm:bulletEnabled val="1"/>
        </dgm:presLayoutVars>
      </dgm:prSet>
      <dgm:spPr/>
    </dgm:pt>
    <dgm:pt modelId="{43D6CF74-6499-4214-B040-618945FCC93F}" type="pres">
      <dgm:prSet presAssocID="{C30D273B-B550-443B-9A22-29E36BE8F317}" presName="levelTx" presStyleLbl="revTx" presStyleIdx="0" presStyleCnt="0">
        <dgm:presLayoutVars>
          <dgm:chMax val="1"/>
          <dgm:bulletEnabled val="1"/>
        </dgm:presLayoutVars>
      </dgm:prSet>
      <dgm:spPr/>
    </dgm:pt>
  </dgm:ptLst>
  <dgm:cxnLst>
    <dgm:cxn modelId="{6BB3D314-EA04-4BF8-899D-6E62CC7E85E6}" type="presOf" srcId="{1994BA0E-D3A4-46AD-B879-DB5F6A3AFEF2}" destId="{DCC24884-3711-4F7B-89DE-45FB2017CFAD}" srcOrd="1" destOrd="0" presId="urn:microsoft.com/office/officeart/2005/8/layout/pyramid3"/>
    <dgm:cxn modelId="{AF69471A-33A0-4FF7-B30C-CBAFAE41E160}" srcId="{33BAA00D-24B4-4B71-821D-B981FDA50C67}" destId="{C30D273B-B550-443B-9A22-29E36BE8F317}" srcOrd="6" destOrd="0" parTransId="{57CFA8BC-3451-40FD-97F6-6EA11F24E899}" sibTransId="{5D13860A-D286-40B6-82EF-2B8BF0609467}"/>
    <dgm:cxn modelId="{DC1DC51A-650B-4915-9973-326D32D5FDFC}" type="presOf" srcId="{33BAA00D-24B4-4B71-821D-B981FDA50C67}" destId="{073E3A39-B022-45BE-B238-6576366E3AC8}" srcOrd="0" destOrd="0" presId="urn:microsoft.com/office/officeart/2005/8/layout/pyramid3"/>
    <dgm:cxn modelId="{7857B71B-6972-481B-9EAE-5035AE0EEDC0}" type="presOf" srcId="{39ABBDCD-5A97-4C24-9D18-E124680F1B6D}" destId="{8F79D721-AACC-421C-B5C8-CE6B29669850}" srcOrd="1" destOrd="0" presId="urn:microsoft.com/office/officeart/2005/8/layout/pyramid3"/>
    <dgm:cxn modelId="{E7665B1F-B263-4327-A9CD-71E08293AE0F}" srcId="{DCB0BE51-0F09-48FD-87F4-336B719B4E8C}" destId="{82AE3B1D-2D2D-402B-B480-42C55B047BEC}" srcOrd="0" destOrd="0" parTransId="{8F3B914A-7C7F-468A-81A5-25E62FB102A7}" sibTransId="{5A37B713-B046-43C8-BCD9-B0AEDB364A39}"/>
    <dgm:cxn modelId="{CF555024-4A2F-4F7D-BF10-870A531219FE}" type="presOf" srcId="{2A8A5B9A-C7D9-4C98-B856-B0371089D3BB}" destId="{E65DFE3E-4D92-4913-AD4A-F2EA87ED9120}" srcOrd="0" destOrd="0" presId="urn:microsoft.com/office/officeart/2005/8/layout/pyramid3"/>
    <dgm:cxn modelId="{C40A7128-E485-48D5-998B-B97068811D52}" srcId="{33BAA00D-24B4-4B71-821D-B981FDA50C67}" destId="{7359A91D-D4B3-4DF1-8866-35EE38EFC64A}" srcOrd="5" destOrd="0" parTransId="{CB52EAC5-1554-4051-B0F2-FE897484BE3C}" sibTransId="{5B9C0D78-C14C-45E0-9524-720E9792E5CE}"/>
    <dgm:cxn modelId="{72AB192C-E4EC-4EBF-9CDE-A16D5B06A3DD}" type="presOf" srcId="{7359A91D-D4B3-4DF1-8866-35EE38EFC64A}" destId="{418EC88D-592B-4DF6-914C-FACCD24F13E5}" srcOrd="1" destOrd="0" presId="urn:microsoft.com/office/officeart/2005/8/layout/pyramid3"/>
    <dgm:cxn modelId="{A895DA33-B29E-4594-B323-B6C704566F82}" srcId="{39ABBDCD-5A97-4C24-9D18-E124680F1B6D}" destId="{1994BA0E-D3A4-46AD-B879-DB5F6A3AFEF2}" srcOrd="0" destOrd="0" parTransId="{660A64B1-E7E1-4540-B596-8FE6831F2658}" sibTransId="{80350C8E-DEE4-43B2-9D07-AD7CBF4E6D48}"/>
    <dgm:cxn modelId="{8D7D5B35-5A64-4495-98FA-633882F7ADA0}" type="presOf" srcId="{1D741703-D882-462F-80C9-53EFA54CEB82}" destId="{4D393CDA-9DA5-4482-8B50-9708AEC2E159}" srcOrd="0" destOrd="0" presId="urn:microsoft.com/office/officeart/2005/8/layout/pyramid3"/>
    <dgm:cxn modelId="{4899B15C-09DA-40DE-9D12-7287478E7E0B}" srcId="{33BAA00D-24B4-4B71-821D-B981FDA50C67}" destId="{39ABBDCD-5A97-4C24-9D18-E124680F1B6D}" srcOrd="2" destOrd="0" parTransId="{E9FE09C3-395D-4CBB-B8D6-B6B547E504D1}" sibTransId="{050C2064-583B-435F-A2BB-5E17D82A2417}"/>
    <dgm:cxn modelId="{76DB1F5E-9BC2-4C3C-ADAD-2D62786F506E}" srcId="{C30D273B-B550-443B-9A22-29E36BE8F317}" destId="{92AD5AEE-9F5B-4C25-8D52-8B9EDD3D7A35}" srcOrd="0" destOrd="0" parTransId="{54415855-B39D-4634-B68D-1EA77816C388}" sibTransId="{74AFD9AC-E84D-437E-ABA5-37722F6E5AB1}"/>
    <dgm:cxn modelId="{B082345F-06D4-4A6A-BCA9-69D4184FA66F}" type="presOf" srcId="{740F242B-189D-4C3C-AE33-5AB273CA2824}" destId="{24CC3F5C-F3EB-4B6B-8BC1-237970CF6554}" srcOrd="0" destOrd="0" presId="urn:microsoft.com/office/officeart/2005/8/layout/pyramid3"/>
    <dgm:cxn modelId="{6AA19342-7FF7-49BB-98E0-645124E8E73E}" type="presOf" srcId="{B1D1B14E-2605-4C44-9508-D9839FAFB6DB}" destId="{1B2CE3B4-206E-4061-9512-81D8EF02D758}" srcOrd="1" destOrd="0" presId="urn:microsoft.com/office/officeart/2005/8/layout/pyramid3"/>
    <dgm:cxn modelId="{1EF33445-E48D-4FA6-899E-F457FF8813A0}" srcId="{33BAA00D-24B4-4B71-821D-B981FDA50C67}" destId="{DCB0BE51-0F09-48FD-87F4-336B719B4E8C}" srcOrd="3" destOrd="0" parTransId="{307CE845-74C8-4BB1-A813-E33F77548283}" sibTransId="{6F888BE6-3529-467B-A392-6E9C84180F3B}"/>
    <dgm:cxn modelId="{AD91C047-0357-4C20-B60C-C35C1DAE788B}" type="presOf" srcId="{2A12DBC2-801D-4839-8353-E5BDC40DF613}" destId="{D0B397B9-A5A3-4D99-83C9-90A024EFC259}" srcOrd="1" destOrd="0" presId="urn:microsoft.com/office/officeart/2005/8/layout/pyramid3"/>
    <dgm:cxn modelId="{7B978A4A-68F3-4ADE-85A8-60346E9431F5}" type="presOf" srcId="{B1D1B14E-2605-4C44-9508-D9839FAFB6DB}" destId="{4FE756D0-255C-4D56-88ED-7098CBD6BDBA}" srcOrd="0" destOrd="0" presId="urn:microsoft.com/office/officeart/2005/8/layout/pyramid3"/>
    <dgm:cxn modelId="{6F16B06F-E48F-496E-AE37-C7CF600A7BCD}" type="presOf" srcId="{92AD5AEE-9F5B-4C25-8D52-8B9EDD3D7A35}" destId="{87D00128-88E2-4F68-8588-76D0F122A4BE}" srcOrd="0" destOrd="0" presId="urn:microsoft.com/office/officeart/2005/8/layout/pyramid3"/>
    <dgm:cxn modelId="{688EEB73-CEDD-4964-A969-5540ACCA4AB7}" type="presOf" srcId="{82AE3B1D-2D2D-402B-B480-42C55B047BEC}" destId="{CFF266F9-6A1D-4AD2-BBBC-45D982D40A78}" srcOrd="1" destOrd="0" presId="urn:microsoft.com/office/officeart/2005/8/layout/pyramid3"/>
    <dgm:cxn modelId="{3CCAB076-1909-45B0-A26E-CA959E520E46}" type="presOf" srcId="{92AD5AEE-9F5B-4C25-8D52-8B9EDD3D7A35}" destId="{073B339B-4E44-4108-93D4-C03926CCBF84}" srcOrd="1" destOrd="0" presId="urn:microsoft.com/office/officeart/2005/8/layout/pyramid3"/>
    <dgm:cxn modelId="{3A38FA7A-8EBF-4C45-B1B6-8189624E6B68}" type="presOf" srcId="{7359A91D-D4B3-4DF1-8866-35EE38EFC64A}" destId="{A8AE3FC8-C03E-4708-9495-E0EAE5D6E87E}" srcOrd="0" destOrd="0" presId="urn:microsoft.com/office/officeart/2005/8/layout/pyramid3"/>
    <dgm:cxn modelId="{21B9FF7E-3D67-4965-8C9B-B73C0F4C59EB}" type="presOf" srcId="{DCB0BE51-0F09-48FD-87F4-336B719B4E8C}" destId="{8EA00E5B-A672-4307-8B7E-6003794C07B8}" srcOrd="1" destOrd="0" presId="urn:microsoft.com/office/officeart/2005/8/layout/pyramid3"/>
    <dgm:cxn modelId="{30B92E8A-D987-47CC-AB14-BB57D4D9486D}" type="presOf" srcId="{2A12DBC2-801D-4839-8353-E5BDC40DF613}" destId="{556570C1-E076-4CB5-BEA7-AC0C128AB570}" srcOrd="0" destOrd="0" presId="urn:microsoft.com/office/officeart/2005/8/layout/pyramid3"/>
    <dgm:cxn modelId="{B435B28C-C31F-49B1-8479-FBF950C8A0FB}" srcId="{7359A91D-D4B3-4DF1-8866-35EE38EFC64A}" destId="{B1D1B14E-2605-4C44-9508-D9839FAFB6DB}" srcOrd="0" destOrd="0" parTransId="{162F074B-04D9-4711-9C87-C1914F99E912}" sibTransId="{9A05FCEA-1CD3-45FB-824C-8171406B3754}"/>
    <dgm:cxn modelId="{BB62F494-2E2A-430B-88B6-C718079E120F}" type="presOf" srcId="{FE12407D-6681-4BFC-9879-483F7CD4AFFF}" destId="{FCDB2246-4B9A-4B6F-A533-D949E4749356}" srcOrd="0" destOrd="0" presId="urn:microsoft.com/office/officeart/2005/8/layout/pyramid3"/>
    <dgm:cxn modelId="{2B0C5D98-3A3E-4D0F-8F87-AEE7003B8510}" type="presOf" srcId="{39ABBDCD-5A97-4C24-9D18-E124680F1B6D}" destId="{C65662DC-761F-4DFB-B501-84247EE8747E}" srcOrd="0" destOrd="0" presId="urn:microsoft.com/office/officeart/2005/8/layout/pyramid3"/>
    <dgm:cxn modelId="{33969CA5-5C82-45EA-9FDF-FF9952090131}" type="presOf" srcId="{C30D273B-B550-443B-9A22-29E36BE8F317}" destId="{43D6CF74-6499-4214-B040-618945FCC93F}" srcOrd="1" destOrd="0" presId="urn:microsoft.com/office/officeart/2005/8/layout/pyramid3"/>
    <dgm:cxn modelId="{35DAB4AB-317A-4654-880C-3AA6D18AF6AD}" srcId="{740F242B-189D-4C3C-AE33-5AB273CA2824}" destId="{FE12407D-6681-4BFC-9879-483F7CD4AFFF}" srcOrd="0" destOrd="0" parTransId="{9F6AB619-2391-4063-8F4C-DE331B7F8C13}" sibTransId="{8A101973-1D38-4A6F-AD4E-FE6EC02E9B4E}"/>
    <dgm:cxn modelId="{621C32AC-39E2-4375-9C2C-37E1959C6291}" type="presOf" srcId="{DCB0BE51-0F09-48FD-87F4-336B719B4E8C}" destId="{C3D40ECC-0394-4848-A366-51D594838CC0}" srcOrd="0" destOrd="0" presId="urn:microsoft.com/office/officeart/2005/8/layout/pyramid3"/>
    <dgm:cxn modelId="{A559A3AF-C1EF-44B2-9633-976BB59E8B42}" srcId="{33BAA00D-24B4-4B71-821D-B981FDA50C67}" destId="{1D741703-D882-462F-80C9-53EFA54CEB82}" srcOrd="1" destOrd="0" parTransId="{AE4EEADA-3273-4395-B594-30493379949F}" sibTransId="{8F80903A-F558-41FD-9E14-CE45A8BC041C}"/>
    <dgm:cxn modelId="{B76F9DC5-0BAB-4E69-B37A-CD2679B556F5}" type="presOf" srcId="{740F242B-189D-4C3C-AE33-5AB273CA2824}" destId="{7A963782-AA7B-4474-B472-79E3D1D452C5}" srcOrd="1" destOrd="0" presId="urn:microsoft.com/office/officeart/2005/8/layout/pyramid3"/>
    <dgm:cxn modelId="{BC89E4C8-9886-4860-AE64-AF2E7E8C259B}" type="presOf" srcId="{1994BA0E-D3A4-46AD-B879-DB5F6A3AFEF2}" destId="{7CD660D1-3690-4CFD-8A05-4B5B7EEA051E}" srcOrd="0" destOrd="0" presId="urn:microsoft.com/office/officeart/2005/8/layout/pyramid3"/>
    <dgm:cxn modelId="{77B8C0CB-53AA-4543-8CF2-991DDC6B419A}" type="presOf" srcId="{1D741703-D882-462F-80C9-53EFA54CEB82}" destId="{AA88110F-7FCB-41F6-83D7-9B21CEF3032F}" srcOrd="1" destOrd="0" presId="urn:microsoft.com/office/officeart/2005/8/layout/pyramid3"/>
    <dgm:cxn modelId="{C461EDCB-ABCA-4461-B9C5-AD5A2B5F3BFE}" srcId="{33BAA00D-24B4-4B71-821D-B981FDA50C67}" destId="{740F242B-189D-4C3C-AE33-5AB273CA2824}" srcOrd="4" destOrd="0" parTransId="{9BA3EB7D-AEFC-407A-85DF-528DBDFD9113}" sibTransId="{79CF5CFE-9B33-4310-A367-B5ED55F64C12}"/>
    <dgm:cxn modelId="{63C612CD-FF52-47F8-B6F6-FADEACC0F009}" type="presOf" srcId="{FE12407D-6681-4BFC-9879-483F7CD4AFFF}" destId="{6F98E05B-B26E-40B5-B90C-9C8745FBD409}" srcOrd="1" destOrd="0" presId="urn:microsoft.com/office/officeart/2005/8/layout/pyramid3"/>
    <dgm:cxn modelId="{B39CB5D0-0974-4948-BFBE-3A696A26C093}" srcId="{33BAA00D-24B4-4B71-821D-B981FDA50C67}" destId="{2A8A5B9A-C7D9-4C98-B856-B0371089D3BB}" srcOrd="0" destOrd="0" parTransId="{C02B9A21-F140-4655-9CCE-7AC584050E11}" sibTransId="{C8402188-73DC-417A-B07B-02E8FFFDB885}"/>
    <dgm:cxn modelId="{A917E0D2-A935-414B-8801-96653785D7DB}" type="presOf" srcId="{486ACFF5-62A8-4423-8A66-E2558C7B709E}" destId="{379E166C-1034-4078-AD35-04773F0D5EB5}" srcOrd="0" destOrd="0" presId="urn:microsoft.com/office/officeart/2005/8/layout/pyramid3"/>
    <dgm:cxn modelId="{F24FE3D5-210C-4D08-9E01-266F7304F002}" type="presOf" srcId="{486ACFF5-62A8-4423-8A66-E2558C7B709E}" destId="{E99E7358-06C9-43C7-B5FB-52467CA8056D}" srcOrd="1" destOrd="0" presId="urn:microsoft.com/office/officeart/2005/8/layout/pyramid3"/>
    <dgm:cxn modelId="{6490E4DD-FDEB-47DC-A7EA-210AD1943568}" type="presOf" srcId="{82AE3B1D-2D2D-402B-B480-42C55B047BEC}" destId="{8DD36044-AD6F-40DF-B71D-383DAA4FCA44}" srcOrd="0" destOrd="0" presId="urn:microsoft.com/office/officeart/2005/8/layout/pyramid3"/>
    <dgm:cxn modelId="{7AD95BE5-A9F0-40C8-990C-E017A3CF424E}" type="presOf" srcId="{2A8A5B9A-C7D9-4C98-B856-B0371089D3BB}" destId="{C116804E-A52A-420E-A2B3-8E50E307364C}" srcOrd="1" destOrd="0" presId="urn:microsoft.com/office/officeart/2005/8/layout/pyramid3"/>
    <dgm:cxn modelId="{E73B67E8-9162-4BB3-9B18-D15A9E5F4032}" type="presOf" srcId="{C30D273B-B550-443B-9A22-29E36BE8F317}" destId="{E004E7C0-AC85-475B-AAA8-DB1A33610266}" srcOrd="0" destOrd="0" presId="urn:microsoft.com/office/officeart/2005/8/layout/pyramid3"/>
    <dgm:cxn modelId="{9806ECED-AC44-48FD-BEE8-226D533ED2D9}" srcId="{1D741703-D882-462F-80C9-53EFA54CEB82}" destId="{2A12DBC2-801D-4839-8353-E5BDC40DF613}" srcOrd="0" destOrd="0" parTransId="{1FE4E489-55C7-4FF0-9477-C8311166CDC7}" sibTransId="{30316FC2-3394-40FE-9CBB-C739C46E8EA3}"/>
    <dgm:cxn modelId="{37A331FD-BAB3-4705-BC64-E425EB5FC0FA}" srcId="{2A8A5B9A-C7D9-4C98-B856-B0371089D3BB}" destId="{486ACFF5-62A8-4423-8A66-E2558C7B709E}" srcOrd="0" destOrd="0" parTransId="{CA667523-B11C-4306-BF74-9C6FB05DA152}" sibTransId="{01E01B66-C6E0-4F04-BA3C-50714EAA78E3}"/>
    <dgm:cxn modelId="{47C24C20-066A-4A5A-BE03-37C4A3CD3527}" type="presParOf" srcId="{073E3A39-B022-45BE-B238-6576366E3AC8}" destId="{6F2D821B-BA21-425E-87CA-72341C1F3DA1}" srcOrd="0" destOrd="0" presId="urn:microsoft.com/office/officeart/2005/8/layout/pyramid3"/>
    <dgm:cxn modelId="{B0B16E02-C7A4-4F2E-BF16-576ACA2BFA22}" type="presParOf" srcId="{6F2D821B-BA21-425E-87CA-72341C1F3DA1}" destId="{379E166C-1034-4078-AD35-04773F0D5EB5}" srcOrd="0" destOrd="0" presId="urn:microsoft.com/office/officeart/2005/8/layout/pyramid3"/>
    <dgm:cxn modelId="{CB9AD646-0B37-4E2C-B2B5-63FB7BF20E75}" type="presParOf" srcId="{6F2D821B-BA21-425E-87CA-72341C1F3DA1}" destId="{E99E7358-06C9-43C7-B5FB-52467CA8056D}" srcOrd="1" destOrd="0" presId="urn:microsoft.com/office/officeart/2005/8/layout/pyramid3"/>
    <dgm:cxn modelId="{3F7AF705-CD28-4542-8722-F9D47239947F}" type="presParOf" srcId="{6F2D821B-BA21-425E-87CA-72341C1F3DA1}" destId="{E65DFE3E-4D92-4913-AD4A-F2EA87ED9120}" srcOrd="2" destOrd="0" presId="urn:microsoft.com/office/officeart/2005/8/layout/pyramid3"/>
    <dgm:cxn modelId="{1511467F-7229-4A67-A90E-A75F8BB04AFB}" type="presParOf" srcId="{6F2D821B-BA21-425E-87CA-72341C1F3DA1}" destId="{C116804E-A52A-420E-A2B3-8E50E307364C}" srcOrd="3" destOrd="0" presId="urn:microsoft.com/office/officeart/2005/8/layout/pyramid3"/>
    <dgm:cxn modelId="{CBE3416E-6A83-40B8-AD91-6F9A5CA4DA60}" type="presParOf" srcId="{073E3A39-B022-45BE-B238-6576366E3AC8}" destId="{4DE0BFDE-5EE0-4D76-A54C-10F86A7673AB}" srcOrd="1" destOrd="0" presId="urn:microsoft.com/office/officeart/2005/8/layout/pyramid3"/>
    <dgm:cxn modelId="{E1D5A315-E6F7-426C-89B6-CADC36E98043}" type="presParOf" srcId="{4DE0BFDE-5EE0-4D76-A54C-10F86A7673AB}" destId="{556570C1-E076-4CB5-BEA7-AC0C128AB570}" srcOrd="0" destOrd="0" presId="urn:microsoft.com/office/officeart/2005/8/layout/pyramid3"/>
    <dgm:cxn modelId="{364AE214-79EB-47F0-BBE3-7CFCDF3CD0DA}" type="presParOf" srcId="{4DE0BFDE-5EE0-4D76-A54C-10F86A7673AB}" destId="{D0B397B9-A5A3-4D99-83C9-90A024EFC259}" srcOrd="1" destOrd="0" presId="urn:microsoft.com/office/officeart/2005/8/layout/pyramid3"/>
    <dgm:cxn modelId="{1D2C9582-52BA-4AB1-BD77-DC2B0D442820}" type="presParOf" srcId="{4DE0BFDE-5EE0-4D76-A54C-10F86A7673AB}" destId="{4D393CDA-9DA5-4482-8B50-9708AEC2E159}" srcOrd="2" destOrd="0" presId="urn:microsoft.com/office/officeart/2005/8/layout/pyramid3"/>
    <dgm:cxn modelId="{7C5772A1-6DBD-47A1-9BAB-EB4E9E9A74CD}" type="presParOf" srcId="{4DE0BFDE-5EE0-4D76-A54C-10F86A7673AB}" destId="{AA88110F-7FCB-41F6-83D7-9B21CEF3032F}" srcOrd="3" destOrd="0" presId="urn:microsoft.com/office/officeart/2005/8/layout/pyramid3"/>
    <dgm:cxn modelId="{04A24258-A2FE-4722-A303-E1959C24881C}" type="presParOf" srcId="{073E3A39-B022-45BE-B238-6576366E3AC8}" destId="{75B4EF05-6A4F-4DD0-BC99-1B32C6B6C0F1}" srcOrd="2" destOrd="0" presId="urn:microsoft.com/office/officeart/2005/8/layout/pyramid3"/>
    <dgm:cxn modelId="{82FCF848-3D40-42FE-A1E5-ACF912768C24}" type="presParOf" srcId="{75B4EF05-6A4F-4DD0-BC99-1B32C6B6C0F1}" destId="{7CD660D1-3690-4CFD-8A05-4B5B7EEA051E}" srcOrd="0" destOrd="0" presId="urn:microsoft.com/office/officeart/2005/8/layout/pyramid3"/>
    <dgm:cxn modelId="{662B3E3B-F6B7-44D5-BB9E-F35FC4F8F020}" type="presParOf" srcId="{75B4EF05-6A4F-4DD0-BC99-1B32C6B6C0F1}" destId="{DCC24884-3711-4F7B-89DE-45FB2017CFAD}" srcOrd="1" destOrd="0" presId="urn:microsoft.com/office/officeart/2005/8/layout/pyramid3"/>
    <dgm:cxn modelId="{D8111152-9113-4212-BD21-29EFBB0B15CF}" type="presParOf" srcId="{75B4EF05-6A4F-4DD0-BC99-1B32C6B6C0F1}" destId="{C65662DC-761F-4DFB-B501-84247EE8747E}" srcOrd="2" destOrd="0" presId="urn:microsoft.com/office/officeart/2005/8/layout/pyramid3"/>
    <dgm:cxn modelId="{6353D080-E1E6-47C4-B77D-AFB029C2A5CA}" type="presParOf" srcId="{75B4EF05-6A4F-4DD0-BC99-1B32C6B6C0F1}" destId="{8F79D721-AACC-421C-B5C8-CE6B29669850}" srcOrd="3" destOrd="0" presId="urn:microsoft.com/office/officeart/2005/8/layout/pyramid3"/>
    <dgm:cxn modelId="{52BFF71A-9791-4B48-A856-8B19A777A3B9}" type="presParOf" srcId="{073E3A39-B022-45BE-B238-6576366E3AC8}" destId="{362F174E-A0C8-4C1F-9C3E-7B194910A183}" srcOrd="3" destOrd="0" presId="urn:microsoft.com/office/officeart/2005/8/layout/pyramid3"/>
    <dgm:cxn modelId="{ED896A6E-FF41-4918-90A6-4A8260E90BA2}" type="presParOf" srcId="{362F174E-A0C8-4C1F-9C3E-7B194910A183}" destId="{8DD36044-AD6F-40DF-B71D-383DAA4FCA44}" srcOrd="0" destOrd="0" presId="urn:microsoft.com/office/officeart/2005/8/layout/pyramid3"/>
    <dgm:cxn modelId="{F155165F-8EC2-4192-9F92-42D985839553}" type="presParOf" srcId="{362F174E-A0C8-4C1F-9C3E-7B194910A183}" destId="{CFF266F9-6A1D-4AD2-BBBC-45D982D40A78}" srcOrd="1" destOrd="0" presId="urn:microsoft.com/office/officeart/2005/8/layout/pyramid3"/>
    <dgm:cxn modelId="{A95028DD-78DF-48C9-8F1D-38D94DD6824D}" type="presParOf" srcId="{362F174E-A0C8-4C1F-9C3E-7B194910A183}" destId="{C3D40ECC-0394-4848-A366-51D594838CC0}" srcOrd="2" destOrd="0" presId="urn:microsoft.com/office/officeart/2005/8/layout/pyramid3"/>
    <dgm:cxn modelId="{8A61B3EA-39AB-4817-91E8-11A78D8CDD7A}" type="presParOf" srcId="{362F174E-A0C8-4C1F-9C3E-7B194910A183}" destId="{8EA00E5B-A672-4307-8B7E-6003794C07B8}" srcOrd="3" destOrd="0" presId="urn:microsoft.com/office/officeart/2005/8/layout/pyramid3"/>
    <dgm:cxn modelId="{D7E3F429-8A63-45A6-AB84-AE332F328229}" type="presParOf" srcId="{073E3A39-B022-45BE-B238-6576366E3AC8}" destId="{E463A1BA-AF6A-4C25-991D-7085D029DB5D}" srcOrd="4" destOrd="0" presId="urn:microsoft.com/office/officeart/2005/8/layout/pyramid3"/>
    <dgm:cxn modelId="{2144E82D-9522-4688-8627-3EF7500C29CD}" type="presParOf" srcId="{E463A1BA-AF6A-4C25-991D-7085D029DB5D}" destId="{FCDB2246-4B9A-4B6F-A533-D949E4749356}" srcOrd="0" destOrd="0" presId="urn:microsoft.com/office/officeart/2005/8/layout/pyramid3"/>
    <dgm:cxn modelId="{CE0B9B0D-BAB8-442F-AF7A-2A5C66BB0A0A}" type="presParOf" srcId="{E463A1BA-AF6A-4C25-991D-7085D029DB5D}" destId="{6F98E05B-B26E-40B5-B90C-9C8745FBD409}" srcOrd="1" destOrd="0" presId="urn:microsoft.com/office/officeart/2005/8/layout/pyramid3"/>
    <dgm:cxn modelId="{300DFA9D-C562-4BB5-9418-1F59F118B61D}" type="presParOf" srcId="{E463A1BA-AF6A-4C25-991D-7085D029DB5D}" destId="{24CC3F5C-F3EB-4B6B-8BC1-237970CF6554}" srcOrd="2" destOrd="0" presId="urn:microsoft.com/office/officeart/2005/8/layout/pyramid3"/>
    <dgm:cxn modelId="{74620619-BEE8-4991-9595-62C9F8B4590D}" type="presParOf" srcId="{E463A1BA-AF6A-4C25-991D-7085D029DB5D}" destId="{7A963782-AA7B-4474-B472-79E3D1D452C5}" srcOrd="3" destOrd="0" presId="urn:microsoft.com/office/officeart/2005/8/layout/pyramid3"/>
    <dgm:cxn modelId="{03C65B70-7E57-46EE-AC97-9D4E26E591E1}" type="presParOf" srcId="{073E3A39-B022-45BE-B238-6576366E3AC8}" destId="{CDA193FE-9880-4FF4-AA9A-8E2DD8CA0232}" srcOrd="5" destOrd="0" presId="urn:microsoft.com/office/officeart/2005/8/layout/pyramid3"/>
    <dgm:cxn modelId="{72D6943D-51A1-466D-A621-D91061BB1D91}" type="presParOf" srcId="{CDA193FE-9880-4FF4-AA9A-8E2DD8CA0232}" destId="{4FE756D0-255C-4D56-88ED-7098CBD6BDBA}" srcOrd="0" destOrd="0" presId="urn:microsoft.com/office/officeart/2005/8/layout/pyramid3"/>
    <dgm:cxn modelId="{1B685CAB-A227-47ED-89D8-40D2C6ADBA51}" type="presParOf" srcId="{CDA193FE-9880-4FF4-AA9A-8E2DD8CA0232}" destId="{1B2CE3B4-206E-4061-9512-81D8EF02D758}" srcOrd="1" destOrd="0" presId="urn:microsoft.com/office/officeart/2005/8/layout/pyramid3"/>
    <dgm:cxn modelId="{2D995E12-9419-4DB1-8EEE-41168194AE27}" type="presParOf" srcId="{CDA193FE-9880-4FF4-AA9A-8E2DD8CA0232}" destId="{A8AE3FC8-C03E-4708-9495-E0EAE5D6E87E}" srcOrd="2" destOrd="0" presId="urn:microsoft.com/office/officeart/2005/8/layout/pyramid3"/>
    <dgm:cxn modelId="{5DC56E4F-FD41-43AA-A866-428AAD60E9EA}" type="presParOf" srcId="{CDA193FE-9880-4FF4-AA9A-8E2DD8CA0232}" destId="{418EC88D-592B-4DF6-914C-FACCD24F13E5}" srcOrd="3" destOrd="0" presId="urn:microsoft.com/office/officeart/2005/8/layout/pyramid3"/>
    <dgm:cxn modelId="{2A0E1A44-6EDE-43C5-B587-7578B657105D}" type="presParOf" srcId="{073E3A39-B022-45BE-B238-6576366E3AC8}" destId="{1FD67F55-475F-4548-B083-1F3B15FD3461}" srcOrd="6" destOrd="0" presId="urn:microsoft.com/office/officeart/2005/8/layout/pyramid3"/>
    <dgm:cxn modelId="{75006EC1-6D0C-4EA8-B0D9-767C3610F873}" type="presParOf" srcId="{1FD67F55-475F-4548-B083-1F3B15FD3461}" destId="{87D00128-88E2-4F68-8588-76D0F122A4BE}" srcOrd="0" destOrd="0" presId="urn:microsoft.com/office/officeart/2005/8/layout/pyramid3"/>
    <dgm:cxn modelId="{D9151033-BAB0-4196-872A-B7D8C5A40528}" type="presParOf" srcId="{1FD67F55-475F-4548-B083-1F3B15FD3461}" destId="{073B339B-4E44-4108-93D4-C03926CCBF84}" srcOrd="1" destOrd="0" presId="urn:microsoft.com/office/officeart/2005/8/layout/pyramid3"/>
    <dgm:cxn modelId="{4382F040-42C9-46F0-B5A5-2EE337DB8F56}" type="presParOf" srcId="{1FD67F55-475F-4548-B083-1F3B15FD3461}" destId="{E004E7C0-AC85-475B-AAA8-DB1A33610266}" srcOrd="2" destOrd="0" presId="urn:microsoft.com/office/officeart/2005/8/layout/pyramid3"/>
    <dgm:cxn modelId="{5BD30E2D-2495-42A1-90DC-CFF66AB3D3CC}" type="presParOf" srcId="{1FD67F55-475F-4548-B083-1F3B15FD3461}" destId="{43D6CF74-6499-4214-B040-618945FCC93F}" srcOrd="3"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1B442F0-7FF1-4C5D-A133-498BACF76626}" type="doc">
      <dgm:prSet loTypeId="urn:microsoft.com/office/officeart/2005/8/layout/chevron1" loCatId="process" qsTypeId="urn:microsoft.com/office/officeart/2005/8/quickstyle/simple1" qsCatId="simple" csTypeId="urn:microsoft.com/office/officeart/2005/8/colors/accent1_2" csCatId="accent1" phldr="1"/>
      <dgm:spPr/>
    </dgm:pt>
    <dgm:pt modelId="{24CF7797-ECA7-4390-8127-6B8BDA96C143}">
      <dgm:prSet phldrT="[Text]"/>
      <dgm:spPr/>
      <dgm:t>
        <a:bodyPr/>
        <a:lstStyle/>
        <a:p>
          <a:r>
            <a:rPr lang="en-US" dirty="0"/>
            <a:t>No Relationship Between Protected Class and Outcome</a:t>
          </a:r>
        </a:p>
      </dgm:t>
    </dgm:pt>
    <dgm:pt modelId="{418A10B4-5DB1-4491-A9B2-123B9C10FB45}" type="parTrans" cxnId="{D6154987-9496-45CE-A58B-F8F1C7971499}">
      <dgm:prSet/>
      <dgm:spPr/>
      <dgm:t>
        <a:bodyPr/>
        <a:lstStyle/>
        <a:p>
          <a:endParaRPr lang="en-US"/>
        </a:p>
      </dgm:t>
    </dgm:pt>
    <dgm:pt modelId="{C20EADC8-68E1-4380-BA7A-819056D9A1A8}" type="sibTrans" cxnId="{D6154987-9496-45CE-A58B-F8F1C7971499}">
      <dgm:prSet/>
      <dgm:spPr/>
      <dgm:t>
        <a:bodyPr/>
        <a:lstStyle/>
        <a:p>
          <a:endParaRPr lang="en-US"/>
        </a:p>
      </dgm:t>
    </dgm:pt>
    <dgm:pt modelId="{17A4B29A-F935-4F23-A469-72C21DFB0758}">
      <dgm:prSet phldrT="[Text]"/>
      <dgm:spPr/>
      <dgm:t>
        <a:bodyPr/>
        <a:lstStyle/>
        <a:p>
          <a:r>
            <a:rPr lang="en-US" dirty="0"/>
            <a:t>Disparate Impact</a:t>
          </a:r>
        </a:p>
      </dgm:t>
    </dgm:pt>
    <dgm:pt modelId="{23AC0577-4ADB-4CE7-A97A-DF8EA113FE57}" type="parTrans" cxnId="{787DC395-F8A0-4CB1-B097-79507CFBBCCA}">
      <dgm:prSet/>
      <dgm:spPr/>
      <dgm:t>
        <a:bodyPr/>
        <a:lstStyle/>
        <a:p>
          <a:endParaRPr lang="en-US"/>
        </a:p>
      </dgm:t>
    </dgm:pt>
    <dgm:pt modelId="{EF8A2C23-B3D2-4496-8F7A-F72AEE344915}" type="sibTrans" cxnId="{787DC395-F8A0-4CB1-B097-79507CFBBCCA}">
      <dgm:prSet/>
      <dgm:spPr/>
      <dgm:t>
        <a:bodyPr/>
        <a:lstStyle/>
        <a:p>
          <a:endParaRPr lang="en-US"/>
        </a:p>
      </dgm:t>
    </dgm:pt>
    <dgm:pt modelId="{73F5E69C-7B15-49E8-B21E-031B12D9FFEF}">
      <dgm:prSet phldrT="[Text]"/>
      <dgm:spPr/>
      <dgm:t>
        <a:bodyPr/>
        <a:lstStyle/>
        <a:p>
          <a:r>
            <a:rPr lang="en-US" dirty="0"/>
            <a:t>Proxy Discrimination</a:t>
          </a:r>
        </a:p>
      </dgm:t>
    </dgm:pt>
    <dgm:pt modelId="{ED7D1154-869F-4661-B457-6E075D97CBDE}" type="parTrans" cxnId="{DEEB2071-D52C-4ED8-8F19-DB43C5E88380}">
      <dgm:prSet/>
      <dgm:spPr/>
      <dgm:t>
        <a:bodyPr/>
        <a:lstStyle/>
        <a:p>
          <a:endParaRPr lang="en-US"/>
        </a:p>
      </dgm:t>
    </dgm:pt>
    <dgm:pt modelId="{4BE7E307-E65C-4C21-A6D0-9391386813CB}" type="sibTrans" cxnId="{DEEB2071-D52C-4ED8-8F19-DB43C5E88380}">
      <dgm:prSet/>
      <dgm:spPr/>
      <dgm:t>
        <a:bodyPr/>
        <a:lstStyle/>
        <a:p>
          <a:endParaRPr lang="en-US"/>
        </a:p>
      </dgm:t>
    </dgm:pt>
    <dgm:pt modelId="{6CA8B0D1-477A-4660-91E4-6AA8B19A89FB}">
      <dgm:prSet phldrT="[Text]"/>
      <dgm:spPr/>
      <dgm:t>
        <a:bodyPr/>
        <a:lstStyle/>
        <a:p>
          <a:r>
            <a:rPr lang="en-US" dirty="0"/>
            <a:t>Disparate Treatment</a:t>
          </a:r>
        </a:p>
      </dgm:t>
    </dgm:pt>
    <dgm:pt modelId="{CC17BF97-2D9C-429C-B76B-7580AC3F6210}" type="parTrans" cxnId="{E82DD9A5-1AD3-45BA-9805-D38C6167228D}">
      <dgm:prSet/>
      <dgm:spPr/>
      <dgm:t>
        <a:bodyPr/>
        <a:lstStyle/>
        <a:p>
          <a:endParaRPr lang="en-US"/>
        </a:p>
      </dgm:t>
    </dgm:pt>
    <dgm:pt modelId="{C3B3ED90-E825-4E6D-AEE8-90FE00D805E9}" type="sibTrans" cxnId="{E82DD9A5-1AD3-45BA-9805-D38C6167228D}">
      <dgm:prSet/>
      <dgm:spPr/>
      <dgm:t>
        <a:bodyPr/>
        <a:lstStyle/>
        <a:p>
          <a:endParaRPr lang="en-US"/>
        </a:p>
      </dgm:t>
    </dgm:pt>
    <dgm:pt modelId="{24E0C3BE-A4BF-425F-8708-558843A8D3D7}" type="pres">
      <dgm:prSet presAssocID="{71B442F0-7FF1-4C5D-A133-498BACF76626}" presName="Name0" presStyleCnt="0">
        <dgm:presLayoutVars>
          <dgm:dir/>
          <dgm:animLvl val="lvl"/>
          <dgm:resizeHandles val="exact"/>
        </dgm:presLayoutVars>
      </dgm:prSet>
      <dgm:spPr/>
    </dgm:pt>
    <dgm:pt modelId="{672D6011-8E3B-4207-8FCB-5A52C227B0A6}" type="pres">
      <dgm:prSet presAssocID="{24CF7797-ECA7-4390-8127-6B8BDA96C143}" presName="parTxOnly" presStyleLbl="node1" presStyleIdx="0" presStyleCnt="4">
        <dgm:presLayoutVars>
          <dgm:chMax val="0"/>
          <dgm:chPref val="0"/>
          <dgm:bulletEnabled val="1"/>
        </dgm:presLayoutVars>
      </dgm:prSet>
      <dgm:spPr/>
    </dgm:pt>
    <dgm:pt modelId="{896938CA-290E-49BB-8586-687761139C15}" type="pres">
      <dgm:prSet presAssocID="{C20EADC8-68E1-4380-BA7A-819056D9A1A8}" presName="parTxOnlySpace" presStyleCnt="0"/>
      <dgm:spPr/>
    </dgm:pt>
    <dgm:pt modelId="{7A5AD484-0599-4513-AF46-36FEAE1D5B74}" type="pres">
      <dgm:prSet presAssocID="{17A4B29A-F935-4F23-A469-72C21DFB0758}" presName="parTxOnly" presStyleLbl="node1" presStyleIdx="1" presStyleCnt="4">
        <dgm:presLayoutVars>
          <dgm:chMax val="0"/>
          <dgm:chPref val="0"/>
          <dgm:bulletEnabled val="1"/>
        </dgm:presLayoutVars>
      </dgm:prSet>
      <dgm:spPr/>
    </dgm:pt>
    <dgm:pt modelId="{614FBD19-9EF0-460E-9665-E4E33993FF25}" type="pres">
      <dgm:prSet presAssocID="{EF8A2C23-B3D2-4496-8F7A-F72AEE344915}" presName="parTxOnlySpace" presStyleCnt="0"/>
      <dgm:spPr/>
    </dgm:pt>
    <dgm:pt modelId="{05CB1995-512B-4B8F-845C-5948762A5CC9}" type="pres">
      <dgm:prSet presAssocID="{73F5E69C-7B15-49E8-B21E-031B12D9FFEF}" presName="parTxOnly" presStyleLbl="node1" presStyleIdx="2" presStyleCnt="4">
        <dgm:presLayoutVars>
          <dgm:chMax val="0"/>
          <dgm:chPref val="0"/>
          <dgm:bulletEnabled val="1"/>
        </dgm:presLayoutVars>
      </dgm:prSet>
      <dgm:spPr/>
    </dgm:pt>
    <dgm:pt modelId="{234A80BA-9D4B-4998-A096-CFCCB7093BAA}" type="pres">
      <dgm:prSet presAssocID="{4BE7E307-E65C-4C21-A6D0-9391386813CB}" presName="parTxOnlySpace" presStyleCnt="0"/>
      <dgm:spPr/>
    </dgm:pt>
    <dgm:pt modelId="{BB04ECC0-4377-41A5-90E1-990DD07DC882}" type="pres">
      <dgm:prSet presAssocID="{6CA8B0D1-477A-4660-91E4-6AA8B19A89FB}" presName="parTxOnly" presStyleLbl="node1" presStyleIdx="3" presStyleCnt="4">
        <dgm:presLayoutVars>
          <dgm:chMax val="0"/>
          <dgm:chPref val="0"/>
          <dgm:bulletEnabled val="1"/>
        </dgm:presLayoutVars>
      </dgm:prSet>
      <dgm:spPr/>
    </dgm:pt>
  </dgm:ptLst>
  <dgm:cxnLst>
    <dgm:cxn modelId="{A80F9509-AE5D-49C5-842B-A702E13E479B}" type="presOf" srcId="{71B442F0-7FF1-4C5D-A133-498BACF76626}" destId="{24E0C3BE-A4BF-425F-8708-558843A8D3D7}" srcOrd="0" destOrd="0" presId="urn:microsoft.com/office/officeart/2005/8/layout/chevron1"/>
    <dgm:cxn modelId="{D1D16838-CB6A-46DC-AFEF-2009A9AA7BBA}" type="presOf" srcId="{24CF7797-ECA7-4390-8127-6B8BDA96C143}" destId="{672D6011-8E3B-4207-8FCB-5A52C227B0A6}" srcOrd="0" destOrd="0" presId="urn:microsoft.com/office/officeart/2005/8/layout/chevron1"/>
    <dgm:cxn modelId="{DEEB2071-D52C-4ED8-8F19-DB43C5E88380}" srcId="{71B442F0-7FF1-4C5D-A133-498BACF76626}" destId="{73F5E69C-7B15-49E8-B21E-031B12D9FFEF}" srcOrd="2" destOrd="0" parTransId="{ED7D1154-869F-4661-B457-6E075D97CBDE}" sibTransId="{4BE7E307-E65C-4C21-A6D0-9391386813CB}"/>
    <dgm:cxn modelId="{EB512353-9E83-403F-8B52-4B8A15D3965F}" type="presOf" srcId="{73F5E69C-7B15-49E8-B21E-031B12D9FFEF}" destId="{05CB1995-512B-4B8F-845C-5948762A5CC9}" srcOrd="0" destOrd="0" presId="urn:microsoft.com/office/officeart/2005/8/layout/chevron1"/>
    <dgm:cxn modelId="{022BE653-F24A-4C68-9FB5-B187F6CD5C43}" type="presOf" srcId="{6CA8B0D1-477A-4660-91E4-6AA8B19A89FB}" destId="{BB04ECC0-4377-41A5-90E1-990DD07DC882}" srcOrd="0" destOrd="0" presId="urn:microsoft.com/office/officeart/2005/8/layout/chevron1"/>
    <dgm:cxn modelId="{D6154987-9496-45CE-A58B-F8F1C7971499}" srcId="{71B442F0-7FF1-4C5D-A133-498BACF76626}" destId="{24CF7797-ECA7-4390-8127-6B8BDA96C143}" srcOrd="0" destOrd="0" parTransId="{418A10B4-5DB1-4491-A9B2-123B9C10FB45}" sibTransId="{C20EADC8-68E1-4380-BA7A-819056D9A1A8}"/>
    <dgm:cxn modelId="{787DC395-F8A0-4CB1-B097-79507CFBBCCA}" srcId="{71B442F0-7FF1-4C5D-A133-498BACF76626}" destId="{17A4B29A-F935-4F23-A469-72C21DFB0758}" srcOrd="1" destOrd="0" parTransId="{23AC0577-4ADB-4CE7-A97A-DF8EA113FE57}" sibTransId="{EF8A2C23-B3D2-4496-8F7A-F72AEE344915}"/>
    <dgm:cxn modelId="{E82DD9A5-1AD3-45BA-9805-D38C6167228D}" srcId="{71B442F0-7FF1-4C5D-A133-498BACF76626}" destId="{6CA8B0D1-477A-4660-91E4-6AA8B19A89FB}" srcOrd="3" destOrd="0" parTransId="{CC17BF97-2D9C-429C-B76B-7580AC3F6210}" sibTransId="{C3B3ED90-E825-4E6D-AEE8-90FE00D805E9}"/>
    <dgm:cxn modelId="{F8C4A0F1-B902-42EE-904F-B6CBB16238EC}" type="presOf" srcId="{17A4B29A-F935-4F23-A469-72C21DFB0758}" destId="{7A5AD484-0599-4513-AF46-36FEAE1D5B74}" srcOrd="0" destOrd="0" presId="urn:microsoft.com/office/officeart/2005/8/layout/chevron1"/>
    <dgm:cxn modelId="{EDF57F02-50E9-4523-859F-875AA8761CBE}" type="presParOf" srcId="{24E0C3BE-A4BF-425F-8708-558843A8D3D7}" destId="{672D6011-8E3B-4207-8FCB-5A52C227B0A6}" srcOrd="0" destOrd="0" presId="urn:microsoft.com/office/officeart/2005/8/layout/chevron1"/>
    <dgm:cxn modelId="{0CE3D951-65AC-4724-99AE-356528D9C3EF}" type="presParOf" srcId="{24E0C3BE-A4BF-425F-8708-558843A8D3D7}" destId="{896938CA-290E-49BB-8586-687761139C15}" srcOrd="1" destOrd="0" presId="urn:microsoft.com/office/officeart/2005/8/layout/chevron1"/>
    <dgm:cxn modelId="{060BBBA7-E6CD-4E68-B90C-6411E9E46F4B}" type="presParOf" srcId="{24E0C3BE-A4BF-425F-8708-558843A8D3D7}" destId="{7A5AD484-0599-4513-AF46-36FEAE1D5B74}" srcOrd="2" destOrd="0" presId="urn:microsoft.com/office/officeart/2005/8/layout/chevron1"/>
    <dgm:cxn modelId="{58439A4F-2E43-4D81-9492-9223D5DD0525}" type="presParOf" srcId="{24E0C3BE-A4BF-425F-8708-558843A8D3D7}" destId="{614FBD19-9EF0-460E-9665-E4E33993FF25}" srcOrd="3" destOrd="0" presId="urn:microsoft.com/office/officeart/2005/8/layout/chevron1"/>
    <dgm:cxn modelId="{EED984E1-03B4-4F3A-8498-9E8FBB9F5391}" type="presParOf" srcId="{24E0C3BE-A4BF-425F-8708-558843A8D3D7}" destId="{05CB1995-512B-4B8F-845C-5948762A5CC9}" srcOrd="4" destOrd="0" presId="urn:microsoft.com/office/officeart/2005/8/layout/chevron1"/>
    <dgm:cxn modelId="{ABF24AB0-A614-406D-B0AA-2066B6C08784}" type="presParOf" srcId="{24E0C3BE-A4BF-425F-8708-558843A8D3D7}" destId="{234A80BA-9D4B-4998-A096-CFCCB7093BAA}" srcOrd="5" destOrd="0" presId="urn:microsoft.com/office/officeart/2005/8/layout/chevron1"/>
    <dgm:cxn modelId="{A5C20A0D-71E7-46D8-B264-3A7CF679E1F9}" type="presParOf" srcId="{24E0C3BE-A4BF-425F-8708-558843A8D3D7}" destId="{BB04ECC0-4377-41A5-90E1-990DD07DC882}"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318C1D-63C9-4612-92F2-E7B0CE6B2694}"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A8477983-5F45-47C4-BD1D-85968F3CAB1F}">
      <dgm:prSet phldrT="[Text]"/>
      <dgm:spPr/>
      <dgm:t>
        <a:bodyPr/>
        <a:lstStyle/>
        <a:p>
          <a:r>
            <a:rPr lang="en-US" dirty="0"/>
            <a:t>Fix Biased Algorithms</a:t>
          </a:r>
        </a:p>
      </dgm:t>
    </dgm:pt>
    <dgm:pt modelId="{2F965B25-F3F0-4FB8-8A8A-7E3DA5BF843D}" type="parTrans" cxnId="{02F97747-F088-4E47-A50E-92323758A4D4}">
      <dgm:prSet/>
      <dgm:spPr/>
      <dgm:t>
        <a:bodyPr/>
        <a:lstStyle/>
        <a:p>
          <a:endParaRPr lang="en-US"/>
        </a:p>
      </dgm:t>
    </dgm:pt>
    <dgm:pt modelId="{A8A7608F-125D-4303-A30D-9AD69FBBC746}" type="sibTrans" cxnId="{02F97747-F088-4E47-A50E-92323758A4D4}">
      <dgm:prSet/>
      <dgm:spPr/>
      <dgm:t>
        <a:bodyPr/>
        <a:lstStyle/>
        <a:p>
          <a:endParaRPr lang="en-US"/>
        </a:p>
      </dgm:t>
    </dgm:pt>
    <dgm:pt modelId="{B81B12AD-1A7E-498F-B30F-45054FBF1277}">
      <dgm:prSet phldrT="[Text]"/>
      <dgm:spPr/>
      <dgm:t>
        <a:bodyPr/>
        <a:lstStyle/>
        <a:p>
          <a:r>
            <a:rPr lang="en-US" dirty="0"/>
            <a:t>Feature Selection</a:t>
          </a:r>
        </a:p>
      </dgm:t>
    </dgm:pt>
    <dgm:pt modelId="{AC8C527D-ECBD-4196-86F2-DF9E8A91B903}" type="parTrans" cxnId="{C279F749-9EF2-4159-BD34-54F057DE640A}">
      <dgm:prSet/>
      <dgm:spPr/>
      <dgm:t>
        <a:bodyPr/>
        <a:lstStyle/>
        <a:p>
          <a:endParaRPr lang="en-US" dirty="0"/>
        </a:p>
      </dgm:t>
    </dgm:pt>
    <dgm:pt modelId="{D1CF6BE8-56D5-462F-B35E-640844011AB9}" type="sibTrans" cxnId="{C279F749-9EF2-4159-BD34-54F057DE640A}">
      <dgm:prSet/>
      <dgm:spPr/>
      <dgm:t>
        <a:bodyPr/>
        <a:lstStyle/>
        <a:p>
          <a:endParaRPr lang="en-US"/>
        </a:p>
      </dgm:t>
    </dgm:pt>
    <dgm:pt modelId="{9774C449-82DB-4C5B-B9AD-C30A4ED75A37}">
      <dgm:prSet phldrT="[Text]"/>
      <dgm:spPr/>
      <dgm:t>
        <a:bodyPr/>
        <a:lstStyle/>
        <a:p>
          <a:r>
            <a:rPr lang="en-US" dirty="0"/>
            <a:t>Algorithm Selection</a:t>
          </a:r>
        </a:p>
      </dgm:t>
    </dgm:pt>
    <dgm:pt modelId="{2C1E20AA-CD1D-4488-98DF-1173AAC0CF0B}" type="parTrans" cxnId="{BEADCB89-2AD0-4B3C-8094-9DD04CB2895A}">
      <dgm:prSet/>
      <dgm:spPr/>
      <dgm:t>
        <a:bodyPr/>
        <a:lstStyle/>
        <a:p>
          <a:endParaRPr lang="en-US" dirty="0"/>
        </a:p>
      </dgm:t>
    </dgm:pt>
    <dgm:pt modelId="{BE0130F4-934E-424E-A34A-7BBFFAD4F9C5}" type="sibTrans" cxnId="{BEADCB89-2AD0-4B3C-8094-9DD04CB2895A}">
      <dgm:prSet/>
      <dgm:spPr/>
      <dgm:t>
        <a:bodyPr/>
        <a:lstStyle/>
        <a:p>
          <a:endParaRPr lang="en-US"/>
        </a:p>
      </dgm:t>
    </dgm:pt>
    <dgm:pt modelId="{2F23C663-EFA6-47FF-A45C-19FC1C0A61FC}">
      <dgm:prSet phldrT="[Text]"/>
      <dgm:spPr/>
      <dgm:t>
        <a:bodyPr/>
        <a:lstStyle/>
        <a:p>
          <a:r>
            <a:rPr lang="en-US" dirty="0"/>
            <a:t>Adversarial Modeling</a:t>
          </a:r>
        </a:p>
      </dgm:t>
    </dgm:pt>
    <dgm:pt modelId="{C55CCF5E-B50C-425D-8802-1FB1BF9B3F92}" type="parTrans" cxnId="{12786ACC-E5DE-4D9E-9AA7-B99475414307}">
      <dgm:prSet/>
      <dgm:spPr/>
      <dgm:t>
        <a:bodyPr/>
        <a:lstStyle/>
        <a:p>
          <a:endParaRPr lang="en-US" dirty="0"/>
        </a:p>
      </dgm:t>
    </dgm:pt>
    <dgm:pt modelId="{74A5F06E-0B44-49CE-AC2F-6FADDFBC6C24}" type="sibTrans" cxnId="{12786ACC-E5DE-4D9E-9AA7-B99475414307}">
      <dgm:prSet/>
      <dgm:spPr/>
      <dgm:t>
        <a:bodyPr/>
        <a:lstStyle/>
        <a:p>
          <a:endParaRPr lang="en-US"/>
        </a:p>
      </dgm:t>
    </dgm:pt>
    <dgm:pt modelId="{C27B04D8-E119-4E9F-91FA-4DC2486A5816}">
      <dgm:prSet phldrT="[Text]"/>
      <dgm:spPr/>
      <dgm:t>
        <a:bodyPr/>
        <a:lstStyle/>
        <a:p>
          <a:r>
            <a:rPr lang="en-US" dirty="0"/>
            <a:t>Data Preprocessing</a:t>
          </a:r>
        </a:p>
      </dgm:t>
    </dgm:pt>
    <dgm:pt modelId="{F38FD010-854C-4747-86B8-B8C5E6880085}" type="parTrans" cxnId="{1281537E-958E-476A-830D-67DD972AFD72}">
      <dgm:prSet/>
      <dgm:spPr/>
      <dgm:t>
        <a:bodyPr/>
        <a:lstStyle/>
        <a:p>
          <a:endParaRPr lang="en-US" dirty="0"/>
        </a:p>
      </dgm:t>
    </dgm:pt>
    <dgm:pt modelId="{E7C943C8-CB3D-42FE-AAFB-1D760C1E17EC}" type="sibTrans" cxnId="{1281537E-958E-476A-830D-67DD972AFD72}">
      <dgm:prSet/>
      <dgm:spPr/>
      <dgm:t>
        <a:bodyPr/>
        <a:lstStyle/>
        <a:p>
          <a:endParaRPr lang="en-US"/>
        </a:p>
      </dgm:t>
    </dgm:pt>
    <dgm:pt modelId="{7788C542-E5D0-4467-AF8A-F864854CE89D}">
      <dgm:prSet/>
      <dgm:spPr/>
      <dgm:t>
        <a:bodyPr/>
        <a:lstStyle/>
        <a:p>
          <a:r>
            <a:rPr lang="en-US" dirty="0"/>
            <a:t>Regularization</a:t>
          </a:r>
        </a:p>
      </dgm:t>
    </dgm:pt>
    <dgm:pt modelId="{FEEC3231-D80F-4605-805E-5CFB3DE4F1B7}" type="parTrans" cxnId="{093D7DD0-FF8E-4095-9D4F-70DC878B7882}">
      <dgm:prSet/>
      <dgm:spPr/>
      <dgm:t>
        <a:bodyPr/>
        <a:lstStyle/>
        <a:p>
          <a:endParaRPr lang="en-US" dirty="0"/>
        </a:p>
      </dgm:t>
    </dgm:pt>
    <dgm:pt modelId="{5C54A7C6-4CFF-4544-AC30-F9482B1C26E1}" type="sibTrans" cxnId="{093D7DD0-FF8E-4095-9D4F-70DC878B7882}">
      <dgm:prSet/>
      <dgm:spPr/>
      <dgm:t>
        <a:bodyPr/>
        <a:lstStyle/>
        <a:p>
          <a:endParaRPr lang="en-US"/>
        </a:p>
      </dgm:t>
    </dgm:pt>
    <dgm:pt modelId="{1CBCE4FA-8994-45BA-820C-2CFAF540B3C8}">
      <dgm:prSet/>
      <dgm:spPr/>
      <dgm:t>
        <a:bodyPr/>
        <a:lstStyle/>
        <a:p>
          <a:r>
            <a:rPr lang="en-US" dirty="0"/>
            <a:t>Model Tuning</a:t>
          </a:r>
        </a:p>
      </dgm:t>
    </dgm:pt>
    <dgm:pt modelId="{BF915E06-04A7-4907-B238-74B6248D663D}" type="parTrans" cxnId="{B1221D58-22F8-4C63-867D-8ABD95B80576}">
      <dgm:prSet/>
      <dgm:spPr/>
      <dgm:t>
        <a:bodyPr/>
        <a:lstStyle/>
        <a:p>
          <a:endParaRPr lang="en-US" dirty="0"/>
        </a:p>
      </dgm:t>
    </dgm:pt>
    <dgm:pt modelId="{E36EB46F-4FF1-4FE8-BA70-B990808AB7E4}" type="sibTrans" cxnId="{B1221D58-22F8-4C63-867D-8ABD95B80576}">
      <dgm:prSet/>
      <dgm:spPr/>
      <dgm:t>
        <a:bodyPr/>
        <a:lstStyle/>
        <a:p>
          <a:endParaRPr lang="en-US"/>
        </a:p>
      </dgm:t>
    </dgm:pt>
    <dgm:pt modelId="{FAA539B1-F8E8-417A-838E-9447A4AD44D5}" type="pres">
      <dgm:prSet presAssocID="{65318C1D-63C9-4612-92F2-E7B0CE6B2694}" presName="Name0" presStyleCnt="0">
        <dgm:presLayoutVars>
          <dgm:chMax val="1"/>
          <dgm:dir/>
          <dgm:animLvl val="ctr"/>
          <dgm:resizeHandles val="exact"/>
        </dgm:presLayoutVars>
      </dgm:prSet>
      <dgm:spPr/>
    </dgm:pt>
    <dgm:pt modelId="{CC48159C-4D3C-4A5A-8A64-65C321FDFF12}" type="pres">
      <dgm:prSet presAssocID="{A8477983-5F45-47C4-BD1D-85968F3CAB1F}" presName="centerShape" presStyleLbl="node0" presStyleIdx="0" presStyleCnt="1"/>
      <dgm:spPr/>
    </dgm:pt>
    <dgm:pt modelId="{25139F60-B3A5-4D90-84D1-EE64858B8902}" type="pres">
      <dgm:prSet presAssocID="{AC8C527D-ECBD-4196-86F2-DF9E8A91B903}" presName="parTrans" presStyleLbl="sibTrans2D1" presStyleIdx="0" presStyleCnt="6"/>
      <dgm:spPr/>
    </dgm:pt>
    <dgm:pt modelId="{9F27859B-7124-4A4A-92AE-356F11E8193C}" type="pres">
      <dgm:prSet presAssocID="{AC8C527D-ECBD-4196-86F2-DF9E8A91B903}" presName="connectorText" presStyleLbl="sibTrans2D1" presStyleIdx="0" presStyleCnt="6"/>
      <dgm:spPr/>
    </dgm:pt>
    <dgm:pt modelId="{E67182E0-E4C6-4473-A5C4-846C1C08D5D7}" type="pres">
      <dgm:prSet presAssocID="{B81B12AD-1A7E-498F-B30F-45054FBF1277}" presName="node" presStyleLbl="node1" presStyleIdx="0" presStyleCnt="6">
        <dgm:presLayoutVars>
          <dgm:bulletEnabled val="1"/>
        </dgm:presLayoutVars>
      </dgm:prSet>
      <dgm:spPr/>
    </dgm:pt>
    <dgm:pt modelId="{48DC2E67-8F5B-478D-BE3F-9BD36AA6DF0B}" type="pres">
      <dgm:prSet presAssocID="{2C1E20AA-CD1D-4488-98DF-1173AAC0CF0B}" presName="parTrans" presStyleLbl="sibTrans2D1" presStyleIdx="1" presStyleCnt="6"/>
      <dgm:spPr/>
    </dgm:pt>
    <dgm:pt modelId="{0F277DF1-A296-4D5F-BF55-8E99B5C02AA9}" type="pres">
      <dgm:prSet presAssocID="{2C1E20AA-CD1D-4488-98DF-1173AAC0CF0B}" presName="connectorText" presStyleLbl="sibTrans2D1" presStyleIdx="1" presStyleCnt="6"/>
      <dgm:spPr/>
    </dgm:pt>
    <dgm:pt modelId="{7B4157B5-6056-4DDD-9266-49CDEC8E651C}" type="pres">
      <dgm:prSet presAssocID="{9774C449-82DB-4C5B-B9AD-C30A4ED75A37}" presName="node" presStyleLbl="node1" presStyleIdx="1" presStyleCnt="6">
        <dgm:presLayoutVars>
          <dgm:bulletEnabled val="1"/>
        </dgm:presLayoutVars>
      </dgm:prSet>
      <dgm:spPr/>
    </dgm:pt>
    <dgm:pt modelId="{2F2BCE5C-5734-4546-8EA7-5D8D72D5A5BA}" type="pres">
      <dgm:prSet presAssocID="{C55CCF5E-B50C-425D-8802-1FB1BF9B3F92}" presName="parTrans" presStyleLbl="sibTrans2D1" presStyleIdx="2" presStyleCnt="6"/>
      <dgm:spPr/>
    </dgm:pt>
    <dgm:pt modelId="{F41ADDCA-0A1F-4FB0-8BDF-BCC2260E47FE}" type="pres">
      <dgm:prSet presAssocID="{C55CCF5E-B50C-425D-8802-1FB1BF9B3F92}" presName="connectorText" presStyleLbl="sibTrans2D1" presStyleIdx="2" presStyleCnt="6"/>
      <dgm:spPr/>
    </dgm:pt>
    <dgm:pt modelId="{F6CF5FF8-DF3A-4E92-97DB-6A1233F1845A}" type="pres">
      <dgm:prSet presAssocID="{2F23C663-EFA6-47FF-A45C-19FC1C0A61FC}" presName="node" presStyleLbl="node1" presStyleIdx="2" presStyleCnt="6">
        <dgm:presLayoutVars>
          <dgm:bulletEnabled val="1"/>
        </dgm:presLayoutVars>
      </dgm:prSet>
      <dgm:spPr/>
    </dgm:pt>
    <dgm:pt modelId="{3A099581-182D-424A-8A65-3645CBE1FCB8}" type="pres">
      <dgm:prSet presAssocID="{F38FD010-854C-4747-86B8-B8C5E6880085}" presName="parTrans" presStyleLbl="sibTrans2D1" presStyleIdx="3" presStyleCnt="6"/>
      <dgm:spPr/>
    </dgm:pt>
    <dgm:pt modelId="{94A26037-4790-4FC5-A0FA-DDF7F68E9819}" type="pres">
      <dgm:prSet presAssocID="{F38FD010-854C-4747-86B8-B8C5E6880085}" presName="connectorText" presStyleLbl="sibTrans2D1" presStyleIdx="3" presStyleCnt="6"/>
      <dgm:spPr/>
    </dgm:pt>
    <dgm:pt modelId="{0326BB50-E31B-4018-9680-BA45E1C80AE4}" type="pres">
      <dgm:prSet presAssocID="{C27B04D8-E119-4E9F-91FA-4DC2486A5816}" presName="node" presStyleLbl="node1" presStyleIdx="3" presStyleCnt="6">
        <dgm:presLayoutVars>
          <dgm:bulletEnabled val="1"/>
        </dgm:presLayoutVars>
      </dgm:prSet>
      <dgm:spPr/>
    </dgm:pt>
    <dgm:pt modelId="{79AB1054-8ABD-42C2-9B83-8AE3E339A163}" type="pres">
      <dgm:prSet presAssocID="{FEEC3231-D80F-4605-805E-5CFB3DE4F1B7}" presName="parTrans" presStyleLbl="sibTrans2D1" presStyleIdx="4" presStyleCnt="6"/>
      <dgm:spPr/>
    </dgm:pt>
    <dgm:pt modelId="{702FB075-5490-489D-9988-E7BD576D032D}" type="pres">
      <dgm:prSet presAssocID="{FEEC3231-D80F-4605-805E-5CFB3DE4F1B7}" presName="connectorText" presStyleLbl="sibTrans2D1" presStyleIdx="4" presStyleCnt="6"/>
      <dgm:spPr/>
    </dgm:pt>
    <dgm:pt modelId="{F944A5C8-86E2-4CC5-AA8C-CD03B6A85D32}" type="pres">
      <dgm:prSet presAssocID="{7788C542-E5D0-4467-AF8A-F864854CE89D}" presName="node" presStyleLbl="node1" presStyleIdx="4" presStyleCnt="6">
        <dgm:presLayoutVars>
          <dgm:bulletEnabled val="1"/>
        </dgm:presLayoutVars>
      </dgm:prSet>
      <dgm:spPr/>
    </dgm:pt>
    <dgm:pt modelId="{2E744DE5-7CEE-4101-A93B-49A5275052F3}" type="pres">
      <dgm:prSet presAssocID="{BF915E06-04A7-4907-B238-74B6248D663D}" presName="parTrans" presStyleLbl="sibTrans2D1" presStyleIdx="5" presStyleCnt="6"/>
      <dgm:spPr/>
    </dgm:pt>
    <dgm:pt modelId="{1068D4C7-A350-4E1C-8C3D-DD440CEDE9EC}" type="pres">
      <dgm:prSet presAssocID="{BF915E06-04A7-4907-B238-74B6248D663D}" presName="connectorText" presStyleLbl="sibTrans2D1" presStyleIdx="5" presStyleCnt="6"/>
      <dgm:spPr/>
    </dgm:pt>
    <dgm:pt modelId="{99DE8713-52B0-4166-84A4-0D4AA3D41F6C}" type="pres">
      <dgm:prSet presAssocID="{1CBCE4FA-8994-45BA-820C-2CFAF540B3C8}" presName="node" presStyleLbl="node1" presStyleIdx="5" presStyleCnt="6">
        <dgm:presLayoutVars>
          <dgm:bulletEnabled val="1"/>
        </dgm:presLayoutVars>
      </dgm:prSet>
      <dgm:spPr/>
    </dgm:pt>
  </dgm:ptLst>
  <dgm:cxnLst>
    <dgm:cxn modelId="{FB56D20C-50DF-4882-9D7B-6172BA357D01}" type="presOf" srcId="{9774C449-82DB-4C5B-B9AD-C30A4ED75A37}" destId="{7B4157B5-6056-4DDD-9266-49CDEC8E651C}" srcOrd="0" destOrd="0" presId="urn:microsoft.com/office/officeart/2005/8/layout/radial5"/>
    <dgm:cxn modelId="{2274321A-8B03-4B4E-980C-E709D0293CB2}" type="presOf" srcId="{B81B12AD-1A7E-498F-B30F-45054FBF1277}" destId="{E67182E0-E4C6-4473-A5C4-846C1C08D5D7}" srcOrd="0" destOrd="0" presId="urn:microsoft.com/office/officeart/2005/8/layout/radial5"/>
    <dgm:cxn modelId="{D4C3AE63-EFE9-4DA4-A3D9-B58CD726885C}" type="presOf" srcId="{2F23C663-EFA6-47FF-A45C-19FC1C0A61FC}" destId="{F6CF5FF8-DF3A-4E92-97DB-6A1233F1845A}" srcOrd="0" destOrd="0" presId="urn:microsoft.com/office/officeart/2005/8/layout/radial5"/>
    <dgm:cxn modelId="{0CC9E444-22E6-470B-AFCF-4390D6E10EC8}" type="presOf" srcId="{C55CCF5E-B50C-425D-8802-1FB1BF9B3F92}" destId="{F41ADDCA-0A1F-4FB0-8BDF-BCC2260E47FE}" srcOrd="1" destOrd="0" presId="urn:microsoft.com/office/officeart/2005/8/layout/radial5"/>
    <dgm:cxn modelId="{02F97747-F088-4E47-A50E-92323758A4D4}" srcId="{65318C1D-63C9-4612-92F2-E7B0CE6B2694}" destId="{A8477983-5F45-47C4-BD1D-85968F3CAB1F}" srcOrd="0" destOrd="0" parTransId="{2F965B25-F3F0-4FB8-8A8A-7E3DA5BF843D}" sibTransId="{A8A7608F-125D-4303-A30D-9AD69FBBC746}"/>
    <dgm:cxn modelId="{C279F749-9EF2-4159-BD34-54F057DE640A}" srcId="{A8477983-5F45-47C4-BD1D-85968F3CAB1F}" destId="{B81B12AD-1A7E-498F-B30F-45054FBF1277}" srcOrd="0" destOrd="0" parTransId="{AC8C527D-ECBD-4196-86F2-DF9E8A91B903}" sibTransId="{D1CF6BE8-56D5-462F-B35E-640844011AB9}"/>
    <dgm:cxn modelId="{91892155-DEDE-48A5-B8F4-4577F7D16CD8}" type="presOf" srcId="{C55CCF5E-B50C-425D-8802-1FB1BF9B3F92}" destId="{2F2BCE5C-5734-4546-8EA7-5D8D72D5A5BA}" srcOrd="0" destOrd="0" presId="urn:microsoft.com/office/officeart/2005/8/layout/radial5"/>
    <dgm:cxn modelId="{B1221D58-22F8-4C63-867D-8ABD95B80576}" srcId="{A8477983-5F45-47C4-BD1D-85968F3CAB1F}" destId="{1CBCE4FA-8994-45BA-820C-2CFAF540B3C8}" srcOrd="5" destOrd="0" parTransId="{BF915E06-04A7-4907-B238-74B6248D663D}" sibTransId="{E36EB46F-4FF1-4FE8-BA70-B990808AB7E4}"/>
    <dgm:cxn modelId="{D2F82078-B738-4596-A4A4-4382C9815B89}" type="presOf" srcId="{2C1E20AA-CD1D-4488-98DF-1173AAC0CF0B}" destId="{48DC2E67-8F5B-478D-BE3F-9BD36AA6DF0B}" srcOrd="0" destOrd="0" presId="urn:microsoft.com/office/officeart/2005/8/layout/radial5"/>
    <dgm:cxn modelId="{1281537E-958E-476A-830D-67DD972AFD72}" srcId="{A8477983-5F45-47C4-BD1D-85968F3CAB1F}" destId="{C27B04D8-E119-4E9F-91FA-4DC2486A5816}" srcOrd="3" destOrd="0" parTransId="{F38FD010-854C-4747-86B8-B8C5E6880085}" sibTransId="{E7C943C8-CB3D-42FE-AAFB-1D760C1E17EC}"/>
    <dgm:cxn modelId="{CBEBDC83-8CB6-406A-88CA-D88F7CA2CB74}" type="presOf" srcId="{FEEC3231-D80F-4605-805E-5CFB3DE4F1B7}" destId="{702FB075-5490-489D-9988-E7BD576D032D}" srcOrd="1" destOrd="0" presId="urn:microsoft.com/office/officeart/2005/8/layout/radial5"/>
    <dgm:cxn modelId="{25C53D84-32F6-4BF0-A05E-5233B3042C31}" type="presOf" srcId="{2C1E20AA-CD1D-4488-98DF-1173AAC0CF0B}" destId="{0F277DF1-A296-4D5F-BF55-8E99B5C02AA9}" srcOrd="1" destOrd="0" presId="urn:microsoft.com/office/officeart/2005/8/layout/radial5"/>
    <dgm:cxn modelId="{455BC888-52E2-4A57-92B0-B8BF162A8FEF}" type="presOf" srcId="{C27B04D8-E119-4E9F-91FA-4DC2486A5816}" destId="{0326BB50-E31B-4018-9680-BA45E1C80AE4}" srcOrd="0" destOrd="0" presId="urn:microsoft.com/office/officeart/2005/8/layout/radial5"/>
    <dgm:cxn modelId="{BEADCB89-2AD0-4B3C-8094-9DD04CB2895A}" srcId="{A8477983-5F45-47C4-BD1D-85968F3CAB1F}" destId="{9774C449-82DB-4C5B-B9AD-C30A4ED75A37}" srcOrd="1" destOrd="0" parTransId="{2C1E20AA-CD1D-4488-98DF-1173AAC0CF0B}" sibTransId="{BE0130F4-934E-424E-A34A-7BBFFAD4F9C5}"/>
    <dgm:cxn modelId="{61254B93-A72A-4FDF-9E05-15E966CD52EB}" type="presOf" srcId="{F38FD010-854C-4747-86B8-B8C5E6880085}" destId="{94A26037-4790-4FC5-A0FA-DDF7F68E9819}" srcOrd="1" destOrd="0" presId="urn:microsoft.com/office/officeart/2005/8/layout/radial5"/>
    <dgm:cxn modelId="{4790F3A2-46F2-45BB-97A6-E80801D11CEF}" type="presOf" srcId="{F38FD010-854C-4747-86B8-B8C5E6880085}" destId="{3A099581-182D-424A-8A65-3645CBE1FCB8}" srcOrd="0" destOrd="0" presId="urn:microsoft.com/office/officeart/2005/8/layout/radial5"/>
    <dgm:cxn modelId="{730F8FA7-6EE5-48BB-A63E-F46F51FA4755}" type="presOf" srcId="{FEEC3231-D80F-4605-805E-5CFB3DE4F1B7}" destId="{79AB1054-8ABD-42C2-9B83-8AE3E339A163}" srcOrd="0" destOrd="0" presId="urn:microsoft.com/office/officeart/2005/8/layout/radial5"/>
    <dgm:cxn modelId="{9AC146AF-F582-4038-AE1F-8C8BB4271D0C}" type="presOf" srcId="{BF915E06-04A7-4907-B238-74B6248D663D}" destId="{2E744DE5-7CEE-4101-A93B-49A5275052F3}" srcOrd="0" destOrd="0" presId="urn:microsoft.com/office/officeart/2005/8/layout/radial5"/>
    <dgm:cxn modelId="{2AA2FDBD-668B-4053-8E08-349DCC43555F}" type="presOf" srcId="{BF915E06-04A7-4907-B238-74B6248D663D}" destId="{1068D4C7-A350-4E1C-8C3D-DD440CEDE9EC}" srcOrd="1" destOrd="0" presId="urn:microsoft.com/office/officeart/2005/8/layout/radial5"/>
    <dgm:cxn modelId="{8BC975BF-55E4-4FB3-A270-D0D6F92EED13}" type="presOf" srcId="{65318C1D-63C9-4612-92F2-E7B0CE6B2694}" destId="{FAA539B1-F8E8-417A-838E-9447A4AD44D5}" srcOrd="0" destOrd="0" presId="urn:microsoft.com/office/officeart/2005/8/layout/radial5"/>
    <dgm:cxn modelId="{AFB507C5-9CDD-415A-A8CF-71A3DB03A8FB}" type="presOf" srcId="{AC8C527D-ECBD-4196-86F2-DF9E8A91B903}" destId="{25139F60-B3A5-4D90-84D1-EE64858B8902}" srcOrd="0" destOrd="0" presId="urn:microsoft.com/office/officeart/2005/8/layout/radial5"/>
    <dgm:cxn modelId="{95740BC9-4319-45C4-BB10-BA6109E49820}" type="presOf" srcId="{1CBCE4FA-8994-45BA-820C-2CFAF540B3C8}" destId="{99DE8713-52B0-4166-84A4-0D4AA3D41F6C}" srcOrd="0" destOrd="0" presId="urn:microsoft.com/office/officeart/2005/8/layout/radial5"/>
    <dgm:cxn modelId="{12786ACC-E5DE-4D9E-9AA7-B99475414307}" srcId="{A8477983-5F45-47C4-BD1D-85968F3CAB1F}" destId="{2F23C663-EFA6-47FF-A45C-19FC1C0A61FC}" srcOrd="2" destOrd="0" parTransId="{C55CCF5E-B50C-425D-8802-1FB1BF9B3F92}" sibTransId="{74A5F06E-0B44-49CE-AC2F-6FADDFBC6C24}"/>
    <dgm:cxn modelId="{093D7DD0-FF8E-4095-9D4F-70DC878B7882}" srcId="{A8477983-5F45-47C4-BD1D-85968F3CAB1F}" destId="{7788C542-E5D0-4467-AF8A-F864854CE89D}" srcOrd="4" destOrd="0" parTransId="{FEEC3231-D80F-4605-805E-5CFB3DE4F1B7}" sibTransId="{5C54A7C6-4CFF-4544-AC30-F9482B1C26E1}"/>
    <dgm:cxn modelId="{9946FAD9-8C91-430E-8A6A-36669DE32DCE}" type="presOf" srcId="{AC8C527D-ECBD-4196-86F2-DF9E8A91B903}" destId="{9F27859B-7124-4A4A-92AE-356F11E8193C}" srcOrd="1" destOrd="0" presId="urn:microsoft.com/office/officeart/2005/8/layout/radial5"/>
    <dgm:cxn modelId="{88F4E5E8-C4B3-4F8E-B5C0-E4E5C6364C39}" type="presOf" srcId="{A8477983-5F45-47C4-BD1D-85968F3CAB1F}" destId="{CC48159C-4D3C-4A5A-8A64-65C321FDFF12}" srcOrd="0" destOrd="0" presId="urn:microsoft.com/office/officeart/2005/8/layout/radial5"/>
    <dgm:cxn modelId="{731460F8-B0A6-447A-B6BA-AFD9BAE53DDD}" type="presOf" srcId="{7788C542-E5D0-4467-AF8A-F864854CE89D}" destId="{F944A5C8-86E2-4CC5-AA8C-CD03B6A85D32}" srcOrd="0" destOrd="0" presId="urn:microsoft.com/office/officeart/2005/8/layout/radial5"/>
    <dgm:cxn modelId="{470ACC37-BB01-4429-9103-3DB0536EBAB8}" type="presParOf" srcId="{FAA539B1-F8E8-417A-838E-9447A4AD44D5}" destId="{CC48159C-4D3C-4A5A-8A64-65C321FDFF12}" srcOrd="0" destOrd="0" presId="urn:microsoft.com/office/officeart/2005/8/layout/radial5"/>
    <dgm:cxn modelId="{E4FA91A4-99E8-4E8D-A52D-DB627BA2FC3E}" type="presParOf" srcId="{FAA539B1-F8E8-417A-838E-9447A4AD44D5}" destId="{25139F60-B3A5-4D90-84D1-EE64858B8902}" srcOrd="1" destOrd="0" presId="urn:microsoft.com/office/officeart/2005/8/layout/radial5"/>
    <dgm:cxn modelId="{8DC6D8D8-3918-4C78-8FDF-93F580C6CE50}" type="presParOf" srcId="{25139F60-B3A5-4D90-84D1-EE64858B8902}" destId="{9F27859B-7124-4A4A-92AE-356F11E8193C}" srcOrd="0" destOrd="0" presId="urn:microsoft.com/office/officeart/2005/8/layout/radial5"/>
    <dgm:cxn modelId="{35895404-0164-46C5-9E70-333271C71C89}" type="presParOf" srcId="{FAA539B1-F8E8-417A-838E-9447A4AD44D5}" destId="{E67182E0-E4C6-4473-A5C4-846C1C08D5D7}" srcOrd="2" destOrd="0" presId="urn:microsoft.com/office/officeart/2005/8/layout/radial5"/>
    <dgm:cxn modelId="{0D3A731A-9D4A-4BBE-8758-247EDD7CD829}" type="presParOf" srcId="{FAA539B1-F8E8-417A-838E-9447A4AD44D5}" destId="{48DC2E67-8F5B-478D-BE3F-9BD36AA6DF0B}" srcOrd="3" destOrd="0" presId="urn:microsoft.com/office/officeart/2005/8/layout/radial5"/>
    <dgm:cxn modelId="{3245044A-2330-447F-BE3F-5732B4DB1365}" type="presParOf" srcId="{48DC2E67-8F5B-478D-BE3F-9BD36AA6DF0B}" destId="{0F277DF1-A296-4D5F-BF55-8E99B5C02AA9}" srcOrd="0" destOrd="0" presId="urn:microsoft.com/office/officeart/2005/8/layout/radial5"/>
    <dgm:cxn modelId="{267EEE12-DE29-4A10-A71E-7064782E0D25}" type="presParOf" srcId="{FAA539B1-F8E8-417A-838E-9447A4AD44D5}" destId="{7B4157B5-6056-4DDD-9266-49CDEC8E651C}" srcOrd="4" destOrd="0" presId="urn:microsoft.com/office/officeart/2005/8/layout/radial5"/>
    <dgm:cxn modelId="{600E17F1-9AD8-410C-94DA-BBCB28818EA4}" type="presParOf" srcId="{FAA539B1-F8E8-417A-838E-9447A4AD44D5}" destId="{2F2BCE5C-5734-4546-8EA7-5D8D72D5A5BA}" srcOrd="5" destOrd="0" presId="urn:microsoft.com/office/officeart/2005/8/layout/radial5"/>
    <dgm:cxn modelId="{0F07BD6E-EA56-4ABD-810C-18D4622302A7}" type="presParOf" srcId="{2F2BCE5C-5734-4546-8EA7-5D8D72D5A5BA}" destId="{F41ADDCA-0A1F-4FB0-8BDF-BCC2260E47FE}" srcOrd="0" destOrd="0" presId="urn:microsoft.com/office/officeart/2005/8/layout/radial5"/>
    <dgm:cxn modelId="{29EE48B4-2DFB-421A-9BA4-9319B01C7034}" type="presParOf" srcId="{FAA539B1-F8E8-417A-838E-9447A4AD44D5}" destId="{F6CF5FF8-DF3A-4E92-97DB-6A1233F1845A}" srcOrd="6" destOrd="0" presId="urn:microsoft.com/office/officeart/2005/8/layout/radial5"/>
    <dgm:cxn modelId="{054BAD83-42D6-4ED2-80EC-37FC95BADF58}" type="presParOf" srcId="{FAA539B1-F8E8-417A-838E-9447A4AD44D5}" destId="{3A099581-182D-424A-8A65-3645CBE1FCB8}" srcOrd="7" destOrd="0" presId="urn:microsoft.com/office/officeart/2005/8/layout/radial5"/>
    <dgm:cxn modelId="{7EA246C1-3172-4F73-966A-21453E3D84EB}" type="presParOf" srcId="{3A099581-182D-424A-8A65-3645CBE1FCB8}" destId="{94A26037-4790-4FC5-A0FA-DDF7F68E9819}" srcOrd="0" destOrd="0" presId="urn:microsoft.com/office/officeart/2005/8/layout/radial5"/>
    <dgm:cxn modelId="{F5B624D8-E555-45A2-ADF6-A98499D9AE5B}" type="presParOf" srcId="{FAA539B1-F8E8-417A-838E-9447A4AD44D5}" destId="{0326BB50-E31B-4018-9680-BA45E1C80AE4}" srcOrd="8" destOrd="0" presId="urn:microsoft.com/office/officeart/2005/8/layout/radial5"/>
    <dgm:cxn modelId="{0E046958-4429-438D-8409-07CB59F07946}" type="presParOf" srcId="{FAA539B1-F8E8-417A-838E-9447A4AD44D5}" destId="{79AB1054-8ABD-42C2-9B83-8AE3E339A163}" srcOrd="9" destOrd="0" presId="urn:microsoft.com/office/officeart/2005/8/layout/radial5"/>
    <dgm:cxn modelId="{7E4BE75D-EAD3-49C3-BA2E-3B94C5E836E4}" type="presParOf" srcId="{79AB1054-8ABD-42C2-9B83-8AE3E339A163}" destId="{702FB075-5490-489D-9988-E7BD576D032D}" srcOrd="0" destOrd="0" presId="urn:microsoft.com/office/officeart/2005/8/layout/radial5"/>
    <dgm:cxn modelId="{733A4957-F86A-404B-83F5-F9B1BCF7B256}" type="presParOf" srcId="{FAA539B1-F8E8-417A-838E-9447A4AD44D5}" destId="{F944A5C8-86E2-4CC5-AA8C-CD03B6A85D32}" srcOrd="10" destOrd="0" presId="urn:microsoft.com/office/officeart/2005/8/layout/radial5"/>
    <dgm:cxn modelId="{CFF9C4F4-0700-43E3-A553-B628EC2E027A}" type="presParOf" srcId="{FAA539B1-F8E8-417A-838E-9447A4AD44D5}" destId="{2E744DE5-7CEE-4101-A93B-49A5275052F3}" srcOrd="11" destOrd="0" presId="urn:microsoft.com/office/officeart/2005/8/layout/radial5"/>
    <dgm:cxn modelId="{11C4C2A5-E3C2-49C7-98B1-C8D6A9666616}" type="presParOf" srcId="{2E744DE5-7CEE-4101-A93B-49A5275052F3}" destId="{1068D4C7-A350-4E1C-8C3D-DD440CEDE9EC}" srcOrd="0" destOrd="0" presId="urn:microsoft.com/office/officeart/2005/8/layout/radial5"/>
    <dgm:cxn modelId="{E4228382-6816-406F-87A1-5F4D8DAA0CD0}" type="presParOf" srcId="{FAA539B1-F8E8-417A-838E-9447A4AD44D5}" destId="{99DE8713-52B0-4166-84A4-0D4AA3D41F6C}"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9E166C-1034-4078-AD35-04773F0D5EB5}">
      <dsp:nvSpPr>
        <dsp:cNvPr id="0" name=""/>
        <dsp:cNvSpPr/>
      </dsp:nvSpPr>
      <dsp:spPr>
        <a:xfrm>
          <a:off x="2699147" y="0"/>
          <a:ext cx="1575520" cy="517985"/>
        </a:xfrm>
        <a:prstGeom prst="nonIsoscelesTrapezoid">
          <a:avLst>
            <a:gd name="adj1" fmla="val 40084"/>
            <a:gd name="adj2" fmla="val 0"/>
          </a:avLst>
        </a:prstGeom>
        <a:solidFill>
          <a:schemeClr val="lt1">
            <a:alpha val="9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Char char="•"/>
          </a:pPr>
          <a:r>
            <a:rPr lang="en-US" sz="1100" kern="1200" dirty="0"/>
            <a:t>Existing differences in customer demand</a:t>
          </a:r>
        </a:p>
      </dsp:txBody>
      <dsp:txXfrm>
        <a:off x="2906774" y="0"/>
        <a:ext cx="1367893" cy="517985"/>
      </dsp:txXfrm>
    </dsp:sp>
    <dsp:sp modelId="{E65DFE3E-4D92-4913-AD4A-F2EA87ED9120}">
      <dsp:nvSpPr>
        <dsp:cNvPr id="0" name=""/>
        <dsp:cNvSpPr/>
      </dsp:nvSpPr>
      <dsp:spPr>
        <a:xfrm rot="10800000">
          <a:off x="0" y="0"/>
          <a:ext cx="2906774" cy="517985"/>
        </a:xfrm>
        <a:prstGeom prst="trapezoid">
          <a:avLst>
            <a:gd name="adj" fmla="val 40084"/>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dirty="0"/>
        </a:p>
      </dsp:txBody>
      <dsp:txXfrm rot="-10800000">
        <a:off x="508685" y="0"/>
        <a:ext cx="1889403" cy="517985"/>
      </dsp:txXfrm>
    </dsp:sp>
    <dsp:sp modelId="{556570C1-E076-4CB5-BEA7-AC0C128AB570}">
      <dsp:nvSpPr>
        <dsp:cNvPr id="0" name=""/>
        <dsp:cNvSpPr/>
      </dsp:nvSpPr>
      <dsp:spPr>
        <a:xfrm>
          <a:off x="2491520" y="517984"/>
          <a:ext cx="1783147" cy="517985"/>
        </a:xfrm>
        <a:prstGeom prst="nonIsoscelesTrapezoid">
          <a:avLst>
            <a:gd name="adj1" fmla="val 40084"/>
            <a:gd name="adj2" fmla="val 0"/>
          </a:avLst>
        </a:prstGeom>
        <a:solidFill>
          <a:schemeClr val="lt1">
            <a:alpha val="90000"/>
            <a:hueOff val="0"/>
            <a:satOff val="0"/>
            <a:lumOff val="0"/>
            <a:alphaOff val="0"/>
          </a:schemeClr>
        </a:solidFill>
        <a:ln w="25400" cap="flat" cmpd="sng" algn="ctr">
          <a:solidFill>
            <a:schemeClr val="accent1">
              <a:shade val="80000"/>
              <a:hueOff val="-63715"/>
              <a:satOff val="-7146"/>
              <a:lumOff val="59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Char char="•"/>
          </a:pPr>
          <a:r>
            <a:rPr lang="en-US" sz="1100" kern="1200" dirty="0"/>
            <a:t>Business decisions regarding markets and locations</a:t>
          </a:r>
        </a:p>
      </dsp:txBody>
      <dsp:txXfrm>
        <a:off x="2699147" y="517984"/>
        <a:ext cx="1575520" cy="517985"/>
      </dsp:txXfrm>
    </dsp:sp>
    <dsp:sp modelId="{4D393CDA-9DA5-4482-8B50-9708AEC2E159}">
      <dsp:nvSpPr>
        <dsp:cNvPr id="0" name=""/>
        <dsp:cNvSpPr/>
      </dsp:nvSpPr>
      <dsp:spPr>
        <a:xfrm rot="10800000">
          <a:off x="207626" y="517984"/>
          <a:ext cx="2491520" cy="517985"/>
        </a:xfrm>
        <a:prstGeom prst="trapezoid">
          <a:avLst>
            <a:gd name="adj" fmla="val 40084"/>
          </a:avLst>
        </a:prstGeom>
        <a:solidFill>
          <a:schemeClr val="accent1">
            <a:shade val="80000"/>
            <a:hueOff val="-63715"/>
            <a:satOff val="-7146"/>
            <a:lumOff val="59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dirty="0"/>
        </a:p>
      </dsp:txBody>
      <dsp:txXfrm rot="-10800000">
        <a:off x="643642" y="517984"/>
        <a:ext cx="1619488" cy="517985"/>
      </dsp:txXfrm>
    </dsp:sp>
    <dsp:sp modelId="{7CD660D1-3690-4CFD-8A05-4B5B7EEA051E}">
      <dsp:nvSpPr>
        <dsp:cNvPr id="0" name=""/>
        <dsp:cNvSpPr/>
      </dsp:nvSpPr>
      <dsp:spPr>
        <a:xfrm>
          <a:off x="2283894" y="1035969"/>
          <a:ext cx="1990773" cy="517985"/>
        </a:xfrm>
        <a:prstGeom prst="nonIsoscelesTrapezoid">
          <a:avLst>
            <a:gd name="adj1" fmla="val 40084"/>
            <a:gd name="adj2" fmla="val 0"/>
          </a:avLst>
        </a:prstGeom>
        <a:solidFill>
          <a:schemeClr val="lt1">
            <a:alpha val="90000"/>
            <a:hueOff val="0"/>
            <a:satOff val="0"/>
            <a:lumOff val="0"/>
            <a:alphaOff val="0"/>
          </a:schemeClr>
        </a:solidFill>
        <a:ln w="25400" cap="flat" cmpd="sng" algn="ctr">
          <a:solidFill>
            <a:schemeClr val="accent1">
              <a:shade val="80000"/>
              <a:hueOff val="-127430"/>
              <a:satOff val="-14291"/>
              <a:lumOff val="119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Char char="•"/>
          </a:pPr>
          <a:r>
            <a:rPr lang="en-US" sz="1100" kern="1200" dirty="0"/>
            <a:t>Preferences based on pre-existing customers</a:t>
          </a:r>
        </a:p>
      </dsp:txBody>
      <dsp:txXfrm>
        <a:off x="2491520" y="1035969"/>
        <a:ext cx="1783147" cy="517985"/>
      </dsp:txXfrm>
    </dsp:sp>
    <dsp:sp modelId="{C65662DC-761F-4DFB-B501-84247EE8747E}">
      <dsp:nvSpPr>
        <dsp:cNvPr id="0" name=""/>
        <dsp:cNvSpPr/>
      </dsp:nvSpPr>
      <dsp:spPr>
        <a:xfrm rot="10800000">
          <a:off x="415253" y="1035969"/>
          <a:ext cx="2076267" cy="517985"/>
        </a:xfrm>
        <a:prstGeom prst="trapezoid">
          <a:avLst>
            <a:gd name="adj" fmla="val 40084"/>
          </a:avLst>
        </a:prstGeom>
        <a:solidFill>
          <a:schemeClr val="accent1">
            <a:shade val="80000"/>
            <a:hueOff val="-127430"/>
            <a:satOff val="-14291"/>
            <a:lumOff val="1196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dirty="0"/>
        </a:p>
      </dsp:txBody>
      <dsp:txXfrm rot="-10800000">
        <a:off x="778600" y="1035969"/>
        <a:ext cx="1349573" cy="517985"/>
      </dsp:txXfrm>
    </dsp:sp>
    <dsp:sp modelId="{8DD36044-AD6F-40DF-B71D-383DAA4FCA44}">
      <dsp:nvSpPr>
        <dsp:cNvPr id="0" name=""/>
        <dsp:cNvSpPr/>
      </dsp:nvSpPr>
      <dsp:spPr>
        <a:xfrm>
          <a:off x="2076267" y="1553955"/>
          <a:ext cx="2198400" cy="517985"/>
        </a:xfrm>
        <a:prstGeom prst="nonIsoscelesTrapezoid">
          <a:avLst>
            <a:gd name="adj1" fmla="val 40084"/>
            <a:gd name="adj2" fmla="val 0"/>
          </a:avLst>
        </a:prstGeom>
        <a:solidFill>
          <a:schemeClr val="lt1">
            <a:alpha val="90000"/>
            <a:hueOff val="0"/>
            <a:satOff val="0"/>
            <a:lumOff val="0"/>
            <a:alphaOff val="0"/>
          </a:schemeClr>
        </a:solidFill>
        <a:ln w="25400" cap="flat" cmpd="sng" algn="ctr">
          <a:solidFill>
            <a:schemeClr val="accent1">
              <a:shade val="80000"/>
              <a:hueOff val="-191146"/>
              <a:satOff val="-21437"/>
              <a:lumOff val="179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Char char="•"/>
          </a:pPr>
          <a:r>
            <a:rPr lang="en-US" sz="1100" kern="1200" dirty="0"/>
            <a:t>Marketing &amp; Targeted Outreach</a:t>
          </a:r>
        </a:p>
      </dsp:txBody>
      <dsp:txXfrm>
        <a:off x="2283894" y="1553955"/>
        <a:ext cx="1990773" cy="517985"/>
      </dsp:txXfrm>
    </dsp:sp>
    <dsp:sp modelId="{C3D40ECC-0394-4848-A366-51D594838CC0}">
      <dsp:nvSpPr>
        <dsp:cNvPr id="0" name=""/>
        <dsp:cNvSpPr/>
      </dsp:nvSpPr>
      <dsp:spPr>
        <a:xfrm rot="10800000">
          <a:off x="622880" y="1553955"/>
          <a:ext cx="1661013" cy="517985"/>
        </a:xfrm>
        <a:prstGeom prst="trapezoid">
          <a:avLst>
            <a:gd name="adj" fmla="val 40084"/>
          </a:avLst>
        </a:prstGeom>
        <a:solidFill>
          <a:schemeClr val="accent1">
            <a:shade val="80000"/>
            <a:hueOff val="-191146"/>
            <a:satOff val="-21437"/>
            <a:lumOff val="179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dirty="0"/>
        </a:p>
      </dsp:txBody>
      <dsp:txXfrm rot="-10800000">
        <a:off x="913557" y="1553955"/>
        <a:ext cx="1079659" cy="517985"/>
      </dsp:txXfrm>
    </dsp:sp>
    <dsp:sp modelId="{FCDB2246-4B9A-4B6F-A533-D949E4749356}">
      <dsp:nvSpPr>
        <dsp:cNvPr id="0" name=""/>
        <dsp:cNvSpPr/>
      </dsp:nvSpPr>
      <dsp:spPr>
        <a:xfrm>
          <a:off x="1868640" y="2071939"/>
          <a:ext cx="2406027" cy="517985"/>
        </a:xfrm>
        <a:prstGeom prst="nonIsoscelesTrapezoid">
          <a:avLst>
            <a:gd name="adj1" fmla="val 40084"/>
            <a:gd name="adj2" fmla="val 0"/>
          </a:avLst>
        </a:prstGeom>
        <a:solidFill>
          <a:schemeClr val="lt1">
            <a:alpha val="90000"/>
            <a:hueOff val="0"/>
            <a:satOff val="0"/>
            <a:lumOff val="0"/>
            <a:alphaOff val="0"/>
          </a:schemeClr>
        </a:solidFill>
        <a:ln w="25400" cap="flat" cmpd="sng" algn="ctr">
          <a:solidFill>
            <a:schemeClr val="accent1">
              <a:shade val="80000"/>
              <a:hueOff val="-254861"/>
              <a:satOff val="-28582"/>
              <a:lumOff val="2392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Char char="•"/>
          </a:pPr>
          <a:r>
            <a:rPr lang="en-US" sz="1100" kern="1200" dirty="0"/>
            <a:t>Marketing Responses and Applications</a:t>
          </a:r>
        </a:p>
      </dsp:txBody>
      <dsp:txXfrm>
        <a:off x="2076267" y="2071939"/>
        <a:ext cx="2198400" cy="517985"/>
      </dsp:txXfrm>
    </dsp:sp>
    <dsp:sp modelId="{24CC3F5C-F3EB-4B6B-8BC1-237970CF6554}">
      <dsp:nvSpPr>
        <dsp:cNvPr id="0" name=""/>
        <dsp:cNvSpPr/>
      </dsp:nvSpPr>
      <dsp:spPr>
        <a:xfrm rot="10800000">
          <a:off x="830506" y="2071939"/>
          <a:ext cx="1245760" cy="517985"/>
        </a:xfrm>
        <a:prstGeom prst="trapezoid">
          <a:avLst>
            <a:gd name="adj" fmla="val 40084"/>
          </a:avLst>
        </a:prstGeom>
        <a:solidFill>
          <a:schemeClr val="accent1">
            <a:shade val="80000"/>
            <a:hueOff val="-254861"/>
            <a:satOff val="-28582"/>
            <a:lumOff val="239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dirty="0"/>
        </a:p>
      </dsp:txBody>
      <dsp:txXfrm rot="-10800000">
        <a:off x="1048514" y="2071939"/>
        <a:ext cx="809744" cy="517985"/>
      </dsp:txXfrm>
    </dsp:sp>
    <dsp:sp modelId="{4FE756D0-255C-4D56-88ED-7098CBD6BDBA}">
      <dsp:nvSpPr>
        <dsp:cNvPr id="0" name=""/>
        <dsp:cNvSpPr/>
      </dsp:nvSpPr>
      <dsp:spPr>
        <a:xfrm>
          <a:off x="1661013" y="2589925"/>
          <a:ext cx="2613654" cy="517985"/>
        </a:xfrm>
        <a:prstGeom prst="nonIsoscelesTrapezoid">
          <a:avLst>
            <a:gd name="adj1" fmla="val 40084"/>
            <a:gd name="adj2" fmla="val 0"/>
          </a:avLst>
        </a:prstGeom>
        <a:solidFill>
          <a:schemeClr val="lt1">
            <a:alpha val="90000"/>
            <a:hueOff val="0"/>
            <a:satOff val="0"/>
            <a:lumOff val="0"/>
            <a:alphaOff val="0"/>
          </a:schemeClr>
        </a:solidFill>
        <a:ln w="25400" cap="flat" cmpd="sng" algn="ctr">
          <a:solidFill>
            <a:schemeClr val="accent1">
              <a:shade val="80000"/>
              <a:hueOff val="-318576"/>
              <a:satOff val="-35728"/>
              <a:lumOff val="299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solidFill>
                <a:srgbClr val="FF0000"/>
              </a:solidFill>
            </a:rPr>
            <a:t>Credit Model Assessment</a:t>
          </a:r>
        </a:p>
      </dsp:txBody>
      <dsp:txXfrm>
        <a:off x="1868640" y="2589925"/>
        <a:ext cx="2406027" cy="517985"/>
      </dsp:txXfrm>
    </dsp:sp>
    <dsp:sp modelId="{A8AE3FC8-C03E-4708-9495-E0EAE5D6E87E}">
      <dsp:nvSpPr>
        <dsp:cNvPr id="0" name=""/>
        <dsp:cNvSpPr/>
      </dsp:nvSpPr>
      <dsp:spPr>
        <a:xfrm rot="10800000">
          <a:off x="1038133" y="2589925"/>
          <a:ext cx="830506" cy="517985"/>
        </a:xfrm>
        <a:prstGeom prst="trapezoid">
          <a:avLst>
            <a:gd name="adj" fmla="val 40084"/>
          </a:avLst>
        </a:prstGeom>
        <a:solidFill>
          <a:schemeClr val="accent1">
            <a:shade val="80000"/>
            <a:hueOff val="-318576"/>
            <a:satOff val="-35728"/>
            <a:lumOff val="299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dirty="0"/>
        </a:p>
      </dsp:txBody>
      <dsp:txXfrm rot="-10800000">
        <a:off x="1183472" y="2589925"/>
        <a:ext cx="539829" cy="517985"/>
      </dsp:txXfrm>
    </dsp:sp>
    <dsp:sp modelId="{87D00128-88E2-4F68-8588-76D0F122A4BE}">
      <dsp:nvSpPr>
        <dsp:cNvPr id="0" name=""/>
        <dsp:cNvSpPr/>
      </dsp:nvSpPr>
      <dsp:spPr>
        <a:xfrm>
          <a:off x="1453387" y="3107910"/>
          <a:ext cx="2821280" cy="517985"/>
        </a:xfrm>
        <a:prstGeom prst="nonIsoscelesTrapezoid">
          <a:avLst>
            <a:gd name="adj1" fmla="val 40084"/>
            <a:gd name="adj2" fmla="val 0"/>
          </a:avLst>
        </a:prstGeom>
        <a:solidFill>
          <a:schemeClr val="lt1">
            <a:alpha val="90000"/>
            <a:hueOff val="0"/>
            <a:satOff val="0"/>
            <a:lumOff val="0"/>
            <a:alphaOff val="0"/>
          </a:schemeClr>
        </a:solidFill>
        <a:ln w="25400" cap="flat" cmpd="sng" algn="ctr">
          <a:solidFill>
            <a:schemeClr val="accent1">
              <a:shade val="80000"/>
              <a:hueOff val="-382291"/>
              <a:satOff val="-42873"/>
              <a:lumOff val="358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Char char="•"/>
          </a:pPr>
          <a:r>
            <a:rPr lang="en-US" sz="1100" kern="1200" dirty="0"/>
            <a:t>Credit Offers</a:t>
          </a:r>
        </a:p>
      </dsp:txBody>
      <dsp:txXfrm>
        <a:off x="1661013" y="3107910"/>
        <a:ext cx="2613654" cy="517985"/>
      </dsp:txXfrm>
    </dsp:sp>
    <dsp:sp modelId="{E004E7C0-AC85-475B-AAA8-DB1A33610266}">
      <dsp:nvSpPr>
        <dsp:cNvPr id="0" name=""/>
        <dsp:cNvSpPr/>
      </dsp:nvSpPr>
      <dsp:spPr>
        <a:xfrm rot="10800000">
          <a:off x="1245760" y="3107910"/>
          <a:ext cx="415253" cy="517985"/>
        </a:xfrm>
        <a:prstGeom prst="trapezoid">
          <a:avLst>
            <a:gd name="adj" fmla="val 50000"/>
          </a:avLst>
        </a:prstGeom>
        <a:solidFill>
          <a:schemeClr val="accent1">
            <a:shade val="80000"/>
            <a:hueOff val="-382291"/>
            <a:satOff val="-42873"/>
            <a:lumOff val="358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dirty="0"/>
        </a:p>
      </dsp:txBody>
      <dsp:txXfrm rot="-10800000">
        <a:off x="1245760" y="3107910"/>
        <a:ext cx="415253" cy="5179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D6011-8E3B-4207-8FCB-5A52C227B0A6}">
      <dsp:nvSpPr>
        <dsp:cNvPr id="0" name=""/>
        <dsp:cNvSpPr/>
      </dsp:nvSpPr>
      <dsp:spPr>
        <a:xfrm>
          <a:off x="3502" y="1460780"/>
          <a:ext cx="2038843" cy="81553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No Relationship Between Protected Class and Outcome</a:t>
          </a:r>
        </a:p>
      </dsp:txBody>
      <dsp:txXfrm>
        <a:off x="411271" y="1460780"/>
        <a:ext cx="1223306" cy="815537"/>
      </dsp:txXfrm>
    </dsp:sp>
    <dsp:sp modelId="{7A5AD484-0599-4513-AF46-36FEAE1D5B74}">
      <dsp:nvSpPr>
        <dsp:cNvPr id="0" name=""/>
        <dsp:cNvSpPr/>
      </dsp:nvSpPr>
      <dsp:spPr>
        <a:xfrm>
          <a:off x="1838461" y="1460780"/>
          <a:ext cx="2038843" cy="81553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Disparate Impact</a:t>
          </a:r>
        </a:p>
      </dsp:txBody>
      <dsp:txXfrm>
        <a:off x="2246230" y="1460780"/>
        <a:ext cx="1223306" cy="815537"/>
      </dsp:txXfrm>
    </dsp:sp>
    <dsp:sp modelId="{05CB1995-512B-4B8F-845C-5948762A5CC9}">
      <dsp:nvSpPr>
        <dsp:cNvPr id="0" name=""/>
        <dsp:cNvSpPr/>
      </dsp:nvSpPr>
      <dsp:spPr>
        <a:xfrm>
          <a:off x="3673421" y="1460780"/>
          <a:ext cx="2038843" cy="81553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Proxy Discrimination</a:t>
          </a:r>
        </a:p>
      </dsp:txBody>
      <dsp:txXfrm>
        <a:off x="4081190" y="1460780"/>
        <a:ext cx="1223306" cy="815537"/>
      </dsp:txXfrm>
    </dsp:sp>
    <dsp:sp modelId="{BB04ECC0-4377-41A5-90E1-990DD07DC882}">
      <dsp:nvSpPr>
        <dsp:cNvPr id="0" name=""/>
        <dsp:cNvSpPr/>
      </dsp:nvSpPr>
      <dsp:spPr>
        <a:xfrm>
          <a:off x="5508380" y="1460780"/>
          <a:ext cx="2038843" cy="81553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Disparate Treatment</a:t>
          </a:r>
        </a:p>
      </dsp:txBody>
      <dsp:txXfrm>
        <a:off x="5916149" y="1460780"/>
        <a:ext cx="1223306" cy="8155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8159C-4D3C-4A5A-8A64-65C321FDFF12}">
      <dsp:nvSpPr>
        <dsp:cNvPr id="0" name=""/>
        <dsp:cNvSpPr/>
      </dsp:nvSpPr>
      <dsp:spPr>
        <a:xfrm>
          <a:off x="2082550" y="1295656"/>
          <a:ext cx="779900" cy="7799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Fix Biased Algorithms</a:t>
          </a:r>
        </a:p>
      </dsp:txBody>
      <dsp:txXfrm>
        <a:off x="2196764" y="1409870"/>
        <a:ext cx="551472" cy="551472"/>
      </dsp:txXfrm>
    </dsp:sp>
    <dsp:sp modelId="{25139F60-B3A5-4D90-84D1-EE64858B8902}">
      <dsp:nvSpPr>
        <dsp:cNvPr id="0" name=""/>
        <dsp:cNvSpPr/>
      </dsp:nvSpPr>
      <dsp:spPr>
        <a:xfrm rot="16200000">
          <a:off x="2387851" y="1015949"/>
          <a:ext cx="169297" cy="2495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2413246" y="1091258"/>
        <a:ext cx="118508" cy="149740"/>
      </dsp:txXfrm>
    </dsp:sp>
    <dsp:sp modelId="{E67182E0-E4C6-4473-A5C4-846C1C08D5D7}">
      <dsp:nvSpPr>
        <dsp:cNvPr id="0" name=""/>
        <dsp:cNvSpPr/>
      </dsp:nvSpPr>
      <dsp:spPr>
        <a:xfrm>
          <a:off x="1985062" y="1353"/>
          <a:ext cx="974875" cy="9748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Feature Selection</a:t>
          </a:r>
        </a:p>
      </dsp:txBody>
      <dsp:txXfrm>
        <a:off x="2127829" y="144120"/>
        <a:ext cx="689341" cy="689341"/>
      </dsp:txXfrm>
    </dsp:sp>
    <dsp:sp modelId="{48DC2E67-8F5B-478D-BE3F-9BD36AA6DF0B}">
      <dsp:nvSpPr>
        <dsp:cNvPr id="0" name=""/>
        <dsp:cNvSpPr/>
      </dsp:nvSpPr>
      <dsp:spPr>
        <a:xfrm rot="19800000">
          <a:off x="2859725" y="1288386"/>
          <a:ext cx="169297" cy="2495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2863127" y="1350997"/>
        <a:ext cx="118508" cy="149740"/>
      </dsp:txXfrm>
    </dsp:sp>
    <dsp:sp modelId="{7B4157B5-6056-4DDD-9266-49CDEC8E651C}">
      <dsp:nvSpPr>
        <dsp:cNvPr id="0" name=""/>
        <dsp:cNvSpPr/>
      </dsp:nvSpPr>
      <dsp:spPr>
        <a:xfrm>
          <a:off x="3021536" y="599761"/>
          <a:ext cx="974875" cy="9748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Algorithm Selection</a:t>
          </a:r>
        </a:p>
      </dsp:txBody>
      <dsp:txXfrm>
        <a:off x="3164303" y="742528"/>
        <a:ext cx="689341" cy="689341"/>
      </dsp:txXfrm>
    </dsp:sp>
    <dsp:sp modelId="{2F2BCE5C-5734-4546-8EA7-5D8D72D5A5BA}">
      <dsp:nvSpPr>
        <dsp:cNvPr id="0" name=""/>
        <dsp:cNvSpPr/>
      </dsp:nvSpPr>
      <dsp:spPr>
        <a:xfrm rot="1800000">
          <a:off x="2859725" y="1833259"/>
          <a:ext cx="169297" cy="2495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2863127" y="1870476"/>
        <a:ext cx="118508" cy="149740"/>
      </dsp:txXfrm>
    </dsp:sp>
    <dsp:sp modelId="{F6CF5FF8-DF3A-4E92-97DB-6A1233F1845A}">
      <dsp:nvSpPr>
        <dsp:cNvPr id="0" name=""/>
        <dsp:cNvSpPr/>
      </dsp:nvSpPr>
      <dsp:spPr>
        <a:xfrm>
          <a:off x="3021536" y="1796577"/>
          <a:ext cx="974875" cy="9748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Adversarial Modeling</a:t>
          </a:r>
        </a:p>
      </dsp:txBody>
      <dsp:txXfrm>
        <a:off x="3164303" y="1939344"/>
        <a:ext cx="689341" cy="689341"/>
      </dsp:txXfrm>
    </dsp:sp>
    <dsp:sp modelId="{3A099581-182D-424A-8A65-3645CBE1FCB8}">
      <dsp:nvSpPr>
        <dsp:cNvPr id="0" name=""/>
        <dsp:cNvSpPr/>
      </dsp:nvSpPr>
      <dsp:spPr>
        <a:xfrm rot="5400000">
          <a:off x="2387851" y="2105696"/>
          <a:ext cx="169297" cy="2495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2413246" y="2130216"/>
        <a:ext cx="118508" cy="149740"/>
      </dsp:txXfrm>
    </dsp:sp>
    <dsp:sp modelId="{0326BB50-E31B-4018-9680-BA45E1C80AE4}">
      <dsp:nvSpPr>
        <dsp:cNvPr id="0" name=""/>
        <dsp:cNvSpPr/>
      </dsp:nvSpPr>
      <dsp:spPr>
        <a:xfrm>
          <a:off x="1985062" y="2394985"/>
          <a:ext cx="974875" cy="9748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Data Preprocessing</a:t>
          </a:r>
        </a:p>
      </dsp:txBody>
      <dsp:txXfrm>
        <a:off x="2127829" y="2537752"/>
        <a:ext cx="689341" cy="689341"/>
      </dsp:txXfrm>
    </dsp:sp>
    <dsp:sp modelId="{79AB1054-8ABD-42C2-9B83-8AE3E339A163}">
      <dsp:nvSpPr>
        <dsp:cNvPr id="0" name=""/>
        <dsp:cNvSpPr/>
      </dsp:nvSpPr>
      <dsp:spPr>
        <a:xfrm rot="9000000">
          <a:off x="1915977" y="1833259"/>
          <a:ext cx="169297" cy="2495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rot="10800000">
        <a:off x="1963364" y="1870476"/>
        <a:ext cx="118508" cy="149740"/>
      </dsp:txXfrm>
    </dsp:sp>
    <dsp:sp modelId="{F944A5C8-86E2-4CC5-AA8C-CD03B6A85D32}">
      <dsp:nvSpPr>
        <dsp:cNvPr id="0" name=""/>
        <dsp:cNvSpPr/>
      </dsp:nvSpPr>
      <dsp:spPr>
        <a:xfrm>
          <a:off x="948589" y="1796577"/>
          <a:ext cx="974875" cy="9748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Regularization</a:t>
          </a:r>
        </a:p>
      </dsp:txBody>
      <dsp:txXfrm>
        <a:off x="1091356" y="1939344"/>
        <a:ext cx="689341" cy="689341"/>
      </dsp:txXfrm>
    </dsp:sp>
    <dsp:sp modelId="{2E744DE5-7CEE-4101-A93B-49A5275052F3}">
      <dsp:nvSpPr>
        <dsp:cNvPr id="0" name=""/>
        <dsp:cNvSpPr/>
      </dsp:nvSpPr>
      <dsp:spPr>
        <a:xfrm rot="12600000">
          <a:off x="1915977" y="1288386"/>
          <a:ext cx="169297" cy="2495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rot="10800000">
        <a:off x="1963364" y="1350997"/>
        <a:ext cx="118508" cy="149740"/>
      </dsp:txXfrm>
    </dsp:sp>
    <dsp:sp modelId="{99DE8713-52B0-4166-84A4-0D4AA3D41F6C}">
      <dsp:nvSpPr>
        <dsp:cNvPr id="0" name=""/>
        <dsp:cNvSpPr/>
      </dsp:nvSpPr>
      <dsp:spPr>
        <a:xfrm>
          <a:off x="948589" y="599761"/>
          <a:ext cx="974875" cy="9748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Model Tuning</a:t>
          </a:r>
        </a:p>
      </dsp:txBody>
      <dsp:txXfrm>
        <a:off x="1091356" y="742528"/>
        <a:ext cx="689341" cy="689341"/>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ce0494b039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ce0494b039_0_4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0baab01d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d0baab01d6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A0E417-537A-443E-B97C-8B2D23F75766}" type="slidenum">
              <a:rPr lang="en-US" smtClean="0"/>
              <a:t>8</a:t>
            </a:fld>
            <a:endParaRPr lang="en-US" dirty="0"/>
          </a:p>
        </p:txBody>
      </p:sp>
    </p:spTree>
    <p:extLst>
      <p:ext uri="{BB962C8B-B14F-4D97-AF65-F5344CB8AC3E}">
        <p14:creationId xmlns:p14="http://schemas.microsoft.com/office/powerpoint/2010/main" val="3337748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Construct: Does the test measure what it is supposed to measure?</a:t>
            </a:r>
          </a:p>
          <a:p>
            <a:pPr marL="457200" indent="-298450"/>
            <a:r>
              <a:rPr lang="en-US" dirty="0"/>
              <a:t>Criterion: Does the test match a gold standard?</a:t>
            </a:r>
          </a:p>
          <a:p>
            <a:pPr marL="457200" indent="-298450"/>
            <a:r>
              <a:rPr lang="en-US" dirty="0"/>
              <a:t>Content: Evaluates how well an instrument covers all relevant parts of the construct it aims to measure.</a:t>
            </a:r>
          </a:p>
        </p:txBody>
      </p:sp>
    </p:spTree>
    <p:extLst>
      <p:ext uri="{BB962C8B-B14F-4D97-AF65-F5344CB8AC3E}">
        <p14:creationId xmlns:p14="http://schemas.microsoft.com/office/powerpoint/2010/main" val="3020937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34f824255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d34f824255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ce0494b039_0_1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80" name="Google Shape;380;gce0494b039_0_1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A0E417-537A-443E-B97C-8B2D23F75766}" type="slidenum">
              <a:rPr lang="en-US" smtClean="0"/>
              <a:t>32</a:t>
            </a:fld>
            <a:endParaRPr lang="en-US" dirty="0"/>
          </a:p>
        </p:txBody>
      </p:sp>
    </p:spTree>
    <p:extLst>
      <p:ext uri="{BB962C8B-B14F-4D97-AF65-F5344CB8AC3E}">
        <p14:creationId xmlns:p14="http://schemas.microsoft.com/office/powerpoint/2010/main" val="2421235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1" preserve="1" userDrawn="1">
  <p:cSld name="1_Custom Layout 1">
    <p:bg>
      <p:bgPr>
        <a:solidFill>
          <a:srgbClr val="112635"/>
        </a:solidFill>
        <a:effectLst/>
      </p:bgPr>
    </p:bg>
    <p:spTree>
      <p:nvGrpSpPr>
        <p:cNvPr id="1" name="Shape 21"/>
        <p:cNvGrpSpPr/>
        <p:nvPr/>
      </p:nvGrpSpPr>
      <p:grpSpPr>
        <a:xfrm>
          <a:off x="0" y="0"/>
          <a:ext cx="0" cy="0"/>
          <a:chOff x="0" y="0"/>
          <a:chExt cx="0" cy="0"/>
        </a:xfrm>
      </p:grpSpPr>
      <p:pic>
        <p:nvPicPr>
          <p:cNvPr id="23" name="Google Shape;23;p4"/>
          <p:cNvPicPr preferRelativeResize="0"/>
          <p:nvPr/>
        </p:nvPicPr>
        <p:blipFill rotWithShape="1">
          <a:blip r:embed="rId2">
            <a:alphaModFix/>
          </a:blip>
          <a:srcRect l="22883" t="15289"/>
          <a:stretch/>
        </p:blipFill>
        <p:spPr>
          <a:xfrm>
            <a:off x="8069263" y="4868200"/>
            <a:ext cx="872756" cy="217792"/>
          </a:xfrm>
          <a:prstGeom prst="rect">
            <a:avLst/>
          </a:prstGeom>
          <a:noFill/>
          <a:ln>
            <a:noFill/>
          </a:ln>
        </p:spPr>
      </p:pic>
      <p:pic>
        <p:nvPicPr>
          <p:cNvPr id="6" name="Google Shape;102;p12">
            <a:extLst>
              <a:ext uri="{FF2B5EF4-FFF2-40B4-BE49-F238E27FC236}">
                <a16:creationId xmlns:a16="http://schemas.microsoft.com/office/drawing/2014/main" id="{3B2CCE43-5151-4F9C-B94E-B646F61B58A9}"/>
              </a:ext>
            </a:extLst>
          </p:cNvPr>
          <p:cNvPicPr preferRelativeResize="0"/>
          <p:nvPr userDrawn="1"/>
        </p:nvPicPr>
        <p:blipFill rotWithShape="1">
          <a:blip r:embed="rId3">
            <a:alphaModFix amt="20000"/>
          </a:blip>
          <a:srcRect l="-11931" t="8925" r="39968" b="-5412"/>
          <a:stretch/>
        </p:blipFill>
        <p:spPr>
          <a:xfrm>
            <a:off x="5449150" y="0"/>
            <a:ext cx="3694850" cy="5143501"/>
          </a:xfrm>
          <a:prstGeom prst="rect">
            <a:avLst/>
          </a:prstGeom>
          <a:noFill/>
          <a:ln>
            <a:noFill/>
          </a:ln>
        </p:spPr>
      </p:pic>
      <p:pic>
        <p:nvPicPr>
          <p:cNvPr id="4" name="Picture 3" descr="Logo&#10;&#10;Description automatically generated">
            <a:extLst>
              <a:ext uri="{FF2B5EF4-FFF2-40B4-BE49-F238E27FC236}">
                <a16:creationId xmlns:a16="http://schemas.microsoft.com/office/drawing/2014/main" id="{DA19D0C6-6CA5-4FC6-9BEE-C5E7F84E0928}"/>
              </a:ext>
            </a:extLst>
          </p:cNvPr>
          <p:cNvPicPr>
            <a:picLocks noChangeAspect="1"/>
          </p:cNvPicPr>
          <p:nvPr userDrawn="1"/>
        </p:nvPicPr>
        <p:blipFill rotWithShape="1">
          <a:blip r:embed="rId4"/>
          <a:srcRect r="36327"/>
          <a:stretch/>
        </p:blipFill>
        <p:spPr>
          <a:xfrm>
            <a:off x="7080069" y="719256"/>
            <a:ext cx="2063931" cy="3398278"/>
          </a:xfrm>
          <a:prstGeom prst="rect">
            <a:avLst/>
          </a:prstGeom>
        </p:spPr>
      </p:pic>
      <p:sp>
        <p:nvSpPr>
          <p:cNvPr id="7" name="Google Shape;10;p2">
            <a:extLst>
              <a:ext uri="{FF2B5EF4-FFF2-40B4-BE49-F238E27FC236}">
                <a16:creationId xmlns:a16="http://schemas.microsoft.com/office/drawing/2014/main" id="{E6CDF7C1-072C-425B-9A5B-64C385C9A758}"/>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rgbClr val="F7F7F7"/>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8" name="Text Placeholder 4">
            <a:extLst>
              <a:ext uri="{FF2B5EF4-FFF2-40B4-BE49-F238E27FC236}">
                <a16:creationId xmlns:a16="http://schemas.microsoft.com/office/drawing/2014/main" id="{704A8220-00F8-47BF-B0F2-808F47F42395}"/>
              </a:ext>
            </a:extLst>
          </p:cNvPr>
          <p:cNvSpPr>
            <a:spLocks noGrp="1"/>
          </p:cNvSpPr>
          <p:nvPr>
            <p:ph type="body" sz="quarter" idx="13" hasCustomPrompt="1"/>
          </p:nvPr>
        </p:nvSpPr>
        <p:spPr>
          <a:xfrm>
            <a:off x="388210" y="2804972"/>
            <a:ext cx="8520600" cy="1347904"/>
          </a:xfrm>
        </p:spPr>
        <p:txBody>
          <a:bodyPr/>
          <a:lstStyle>
            <a:lvl1pPr marL="114300" indent="0" algn="l">
              <a:buFontTx/>
              <a:buNone/>
              <a:defRPr sz="6600">
                <a:solidFill>
                  <a:srgbClr val="F7F7F7"/>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Title</a:t>
            </a:r>
          </a:p>
        </p:txBody>
      </p:sp>
      <p:sp>
        <p:nvSpPr>
          <p:cNvPr id="9" name="Text Placeholder 18">
            <a:extLst>
              <a:ext uri="{FF2B5EF4-FFF2-40B4-BE49-F238E27FC236}">
                <a16:creationId xmlns:a16="http://schemas.microsoft.com/office/drawing/2014/main" id="{2FA19285-8F22-4E3F-83E8-5B4A2481E27D}"/>
              </a:ext>
            </a:extLst>
          </p:cNvPr>
          <p:cNvSpPr>
            <a:spLocks noGrp="1"/>
          </p:cNvSpPr>
          <p:nvPr>
            <p:ph type="body" sz="quarter" idx="14" hasCustomPrompt="1"/>
          </p:nvPr>
        </p:nvSpPr>
        <p:spPr>
          <a:xfrm>
            <a:off x="388210" y="4490511"/>
            <a:ext cx="1549367" cy="432662"/>
          </a:xfrm>
        </p:spPr>
        <p:txBody>
          <a:bodyPr anchor="ctr">
            <a:normAutofit/>
          </a:bodyPr>
          <a:lstStyle>
            <a:lvl1pPr marL="114300" indent="0">
              <a:buFontTx/>
              <a:buNone/>
              <a:defRPr sz="1100">
                <a:solidFill>
                  <a:srgbClr val="F7F7F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Client Info</a:t>
            </a:r>
          </a:p>
        </p:txBody>
      </p:sp>
      <p:sp>
        <p:nvSpPr>
          <p:cNvPr id="10" name="Text Placeholder 20">
            <a:extLst>
              <a:ext uri="{FF2B5EF4-FFF2-40B4-BE49-F238E27FC236}">
                <a16:creationId xmlns:a16="http://schemas.microsoft.com/office/drawing/2014/main" id="{59D10BA3-3EB7-45FF-8BA9-BE6713927C08}"/>
              </a:ext>
            </a:extLst>
          </p:cNvPr>
          <p:cNvSpPr>
            <a:spLocks noGrp="1"/>
          </p:cNvSpPr>
          <p:nvPr>
            <p:ph type="body" sz="quarter" idx="15" hasCustomPrompt="1"/>
          </p:nvPr>
        </p:nvSpPr>
        <p:spPr>
          <a:xfrm>
            <a:off x="1938338" y="4491038"/>
            <a:ext cx="2309812" cy="431800"/>
          </a:xfrm>
        </p:spPr>
        <p:txBody>
          <a:bodyPr anchor="ctr">
            <a:noAutofit/>
          </a:bodyPr>
          <a:lstStyle>
            <a:lvl1pPr marL="114300" indent="0">
              <a:buNone/>
              <a:defRPr sz="1100">
                <a:solidFill>
                  <a:srgbClr val="F7F7F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Date</a:t>
            </a:r>
          </a:p>
        </p:txBody>
      </p:sp>
      <p:sp>
        <p:nvSpPr>
          <p:cNvPr id="11" name="Text Placeholder 22">
            <a:extLst>
              <a:ext uri="{FF2B5EF4-FFF2-40B4-BE49-F238E27FC236}">
                <a16:creationId xmlns:a16="http://schemas.microsoft.com/office/drawing/2014/main" id="{C7534234-1E39-4CE8-9ABE-E807E730E538}"/>
              </a:ext>
            </a:extLst>
          </p:cNvPr>
          <p:cNvSpPr>
            <a:spLocks noGrp="1"/>
          </p:cNvSpPr>
          <p:nvPr>
            <p:ph type="body" sz="quarter" idx="16" hasCustomPrompt="1"/>
          </p:nvPr>
        </p:nvSpPr>
        <p:spPr>
          <a:xfrm>
            <a:off x="388210" y="1666842"/>
            <a:ext cx="8520600" cy="1122363"/>
          </a:xfrm>
        </p:spPr>
        <p:txBody>
          <a:bodyPr>
            <a:noAutofit/>
          </a:bodyPr>
          <a:lstStyle>
            <a:lvl1pPr marL="114300" indent="0" algn="l">
              <a:buNone/>
              <a:defRPr sz="6600">
                <a:solidFill>
                  <a:srgbClr val="F7F7F7"/>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Presentation</a:t>
            </a:r>
          </a:p>
        </p:txBody>
      </p:sp>
    </p:spTree>
    <p:extLst>
      <p:ext uri="{BB962C8B-B14F-4D97-AF65-F5344CB8AC3E}">
        <p14:creationId xmlns:p14="http://schemas.microsoft.com/office/powerpoint/2010/main" val="283273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E2F07A-F7CF-4481-A491-D816AE282E81}"/>
              </a:ext>
            </a:extLst>
          </p:cNvPr>
          <p:cNvPicPr>
            <a:picLocks noChangeAspect="1"/>
          </p:cNvPicPr>
          <p:nvPr userDrawn="1"/>
        </p:nvPicPr>
        <p:blipFill rotWithShape="1">
          <a:blip r:embed="rId2">
            <a:alphaModFix amt="3000"/>
          </a:blip>
          <a:srcRect t="24376"/>
          <a:stretch/>
        </p:blipFill>
        <p:spPr>
          <a:xfrm>
            <a:off x="0" y="-1"/>
            <a:ext cx="9144000" cy="5143501"/>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pic>
      <p:grpSp>
        <p:nvGrpSpPr>
          <p:cNvPr id="5" name="Group 4">
            <a:extLst>
              <a:ext uri="{FF2B5EF4-FFF2-40B4-BE49-F238E27FC236}">
                <a16:creationId xmlns:a16="http://schemas.microsoft.com/office/drawing/2014/main" id="{98C652AC-AD51-4D79-857A-CD0D55B6F6C3}"/>
              </a:ext>
            </a:extLst>
          </p:cNvPr>
          <p:cNvGrpSpPr/>
          <p:nvPr userDrawn="1"/>
        </p:nvGrpSpPr>
        <p:grpSpPr>
          <a:xfrm>
            <a:off x="3779520" y="1047786"/>
            <a:ext cx="1584960" cy="1523964"/>
            <a:chOff x="3657599" y="1657350"/>
            <a:chExt cx="1828800" cy="1828800"/>
          </a:xfrm>
        </p:grpSpPr>
        <p:sp>
          <p:nvSpPr>
            <p:cNvPr id="6" name="Oval 5">
              <a:extLst>
                <a:ext uri="{FF2B5EF4-FFF2-40B4-BE49-F238E27FC236}">
                  <a16:creationId xmlns:a16="http://schemas.microsoft.com/office/drawing/2014/main" id="{469FD9D2-E69C-414A-ADCE-D0EEDB23A2BC}"/>
                </a:ext>
              </a:extLst>
            </p:cNvPr>
            <p:cNvSpPr/>
            <p:nvPr/>
          </p:nvSpPr>
          <p:spPr>
            <a:xfrm>
              <a:off x="3657599" y="1657350"/>
              <a:ext cx="1828800" cy="1828800"/>
            </a:xfrm>
            <a:prstGeom prst="ellipse">
              <a:avLst/>
            </a:prstGeom>
            <a:solidFill>
              <a:srgbClr val="0F2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Logo&#10;&#10;Description automatically generated">
              <a:extLst>
                <a:ext uri="{FF2B5EF4-FFF2-40B4-BE49-F238E27FC236}">
                  <a16:creationId xmlns:a16="http://schemas.microsoft.com/office/drawing/2014/main" id="{D9F541E4-0EEE-4ADB-98E6-AE97A6510C53}"/>
                </a:ext>
              </a:extLst>
            </p:cNvPr>
            <p:cNvPicPr>
              <a:picLocks noChangeAspect="1"/>
            </p:cNvPicPr>
            <p:nvPr/>
          </p:nvPicPr>
          <p:blipFill>
            <a:blip r:embed="rId3"/>
            <a:stretch>
              <a:fillRect/>
            </a:stretch>
          </p:blipFill>
          <p:spPr>
            <a:xfrm>
              <a:off x="3876714" y="1842822"/>
              <a:ext cx="1390571" cy="1457856"/>
            </a:xfrm>
            <a:prstGeom prst="rect">
              <a:avLst/>
            </a:prstGeom>
          </p:spPr>
        </p:pic>
      </p:grpSp>
      <p:pic>
        <p:nvPicPr>
          <p:cNvPr id="8" name="Picture 7">
            <a:extLst>
              <a:ext uri="{FF2B5EF4-FFF2-40B4-BE49-F238E27FC236}">
                <a16:creationId xmlns:a16="http://schemas.microsoft.com/office/drawing/2014/main" id="{10A8DC73-ACFD-41DB-A881-3ADEC8BB8A9C}"/>
              </a:ext>
            </a:extLst>
          </p:cNvPr>
          <p:cNvPicPr>
            <a:picLocks noChangeAspect="1"/>
          </p:cNvPicPr>
          <p:nvPr userDrawn="1"/>
        </p:nvPicPr>
        <p:blipFill>
          <a:blip r:embed="rId4"/>
          <a:stretch>
            <a:fillRect/>
          </a:stretch>
        </p:blipFill>
        <p:spPr>
          <a:xfrm>
            <a:off x="3844796" y="2805783"/>
            <a:ext cx="1454408" cy="119839"/>
          </a:xfrm>
          <a:prstGeom prst="rect">
            <a:avLst/>
          </a:prstGeom>
        </p:spPr>
      </p:pic>
      <p:sp>
        <p:nvSpPr>
          <p:cNvPr id="9" name="Google Shape;225;p17">
            <a:extLst>
              <a:ext uri="{FF2B5EF4-FFF2-40B4-BE49-F238E27FC236}">
                <a16:creationId xmlns:a16="http://schemas.microsoft.com/office/drawing/2014/main" id="{6995065F-0ADA-47B8-821A-5EEE83E0B1FF}"/>
              </a:ext>
            </a:extLst>
          </p:cNvPr>
          <p:cNvSpPr txBox="1">
            <a:spLocks/>
          </p:cNvSpPr>
          <p:nvPr userDrawn="1"/>
        </p:nvSpPr>
        <p:spPr>
          <a:xfrm>
            <a:off x="311700" y="3031794"/>
            <a:ext cx="8520600" cy="572700"/>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Open Sans SemiBold"/>
              <a:buNone/>
              <a:defRPr sz="2200" b="0" i="0" u="none" strike="noStrike" cap="none">
                <a:solidFill>
                  <a:schemeClr val="lt1"/>
                </a:solidFill>
                <a:latin typeface="Open Sans SemiBold"/>
                <a:ea typeface="Open Sans SemiBold"/>
                <a:cs typeface="Open Sans SemiBold"/>
                <a:sym typeface="Open Sans SemiBold"/>
              </a:defRPr>
            </a:lvl1pPr>
            <a:lvl2pPr marR="0" lvl="1" algn="ctr" rtl="0">
              <a:lnSpc>
                <a:spcPct val="100000"/>
              </a:lnSpc>
              <a:spcBef>
                <a:spcPts val="0"/>
              </a:spcBef>
              <a:spcAft>
                <a:spcPts val="0"/>
              </a:spcAft>
              <a:buClr>
                <a:schemeClr val="lt1"/>
              </a:buClr>
              <a:buSzPts val="2200"/>
              <a:buFont typeface="Open Sans SemiBold"/>
              <a:buNone/>
              <a:defRPr sz="2200" b="0" i="0" u="none" strike="noStrike" cap="none">
                <a:solidFill>
                  <a:schemeClr val="lt1"/>
                </a:solidFill>
                <a:latin typeface="Open Sans SemiBold"/>
                <a:ea typeface="Open Sans SemiBold"/>
                <a:cs typeface="Open Sans SemiBold"/>
                <a:sym typeface="Open Sans SemiBold"/>
              </a:defRPr>
            </a:lvl2pPr>
            <a:lvl3pPr marR="0" lvl="2" algn="ctr" rtl="0">
              <a:lnSpc>
                <a:spcPct val="100000"/>
              </a:lnSpc>
              <a:spcBef>
                <a:spcPts val="0"/>
              </a:spcBef>
              <a:spcAft>
                <a:spcPts val="0"/>
              </a:spcAft>
              <a:buClr>
                <a:schemeClr val="lt1"/>
              </a:buClr>
              <a:buSzPts val="2200"/>
              <a:buFont typeface="Open Sans SemiBold"/>
              <a:buNone/>
              <a:defRPr sz="2200" b="0" i="0" u="none" strike="noStrike" cap="none">
                <a:solidFill>
                  <a:schemeClr val="lt1"/>
                </a:solidFill>
                <a:latin typeface="Open Sans SemiBold"/>
                <a:ea typeface="Open Sans SemiBold"/>
                <a:cs typeface="Open Sans SemiBold"/>
                <a:sym typeface="Open Sans SemiBold"/>
              </a:defRPr>
            </a:lvl3pPr>
            <a:lvl4pPr marR="0" lvl="3" algn="ctr" rtl="0">
              <a:lnSpc>
                <a:spcPct val="100000"/>
              </a:lnSpc>
              <a:spcBef>
                <a:spcPts val="0"/>
              </a:spcBef>
              <a:spcAft>
                <a:spcPts val="0"/>
              </a:spcAft>
              <a:buClr>
                <a:schemeClr val="lt1"/>
              </a:buClr>
              <a:buSzPts val="2200"/>
              <a:buFont typeface="Open Sans SemiBold"/>
              <a:buNone/>
              <a:defRPr sz="2200" b="0" i="0" u="none" strike="noStrike" cap="none">
                <a:solidFill>
                  <a:schemeClr val="lt1"/>
                </a:solidFill>
                <a:latin typeface="Open Sans SemiBold"/>
                <a:ea typeface="Open Sans SemiBold"/>
                <a:cs typeface="Open Sans SemiBold"/>
                <a:sym typeface="Open Sans SemiBold"/>
              </a:defRPr>
            </a:lvl4pPr>
            <a:lvl5pPr marR="0" lvl="4" algn="ctr" rtl="0">
              <a:lnSpc>
                <a:spcPct val="100000"/>
              </a:lnSpc>
              <a:spcBef>
                <a:spcPts val="0"/>
              </a:spcBef>
              <a:spcAft>
                <a:spcPts val="0"/>
              </a:spcAft>
              <a:buClr>
                <a:schemeClr val="lt1"/>
              </a:buClr>
              <a:buSzPts val="2200"/>
              <a:buFont typeface="Open Sans SemiBold"/>
              <a:buNone/>
              <a:defRPr sz="2200" b="0" i="0" u="none" strike="noStrike" cap="none">
                <a:solidFill>
                  <a:schemeClr val="lt1"/>
                </a:solidFill>
                <a:latin typeface="Open Sans SemiBold"/>
                <a:ea typeface="Open Sans SemiBold"/>
                <a:cs typeface="Open Sans SemiBold"/>
                <a:sym typeface="Open Sans SemiBold"/>
              </a:defRPr>
            </a:lvl5pPr>
            <a:lvl6pPr marR="0" lvl="5" algn="ctr" rtl="0">
              <a:lnSpc>
                <a:spcPct val="100000"/>
              </a:lnSpc>
              <a:spcBef>
                <a:spcPts val="0"/>
              </a:spcBef>
              <a:spcAft>
                <a:spcPts val="0"/>
              </a:spcAft>
              <a:buClr>
                <a:schemeClr val="lt1"/>
              </a:buClr>
              <a:buSzPts val="2200"/>
              <a:buFont typeface="Open Sans SemiBold"/>
              <a:buNone/>
              <a:defRPr sz="2200" b="0" i="0" u="none" strike="noStrike" cap="none">
                <a:solidFill>
                  <a:schemeClr val="lt1"/>
                </a:solidFill>
                <a:latin typeface="Open Sans SemiBold"/>
                <a:ea typeface="Open Sans SemiBold"/>
                <a:cs typeface="Open Sans SemiBold"/>
                <a:sym typeface="Open Sans SemiBold"/>
              </a:defRPr>
            </a:lvl6pPr>
            <a:lvl7pPr marR="0" lvl="6" algn="ctr" rtl="0">
              <a:lnSpc>
                <a:spcPct val="100000"/>
              </a:lnSpc>
              <a:spcBef>
                <a:spcPts val="0"/>
              </a:spcBef>
              <a:spcAft>
                <a:spcPts val="0"/>
              </a:spcAft>
              <a:buClr>
                <a:schemeClr val="lt1"/>
              </a:buClr>
              <a:buSzPts val="2200"/>
              <a:buFont typeface="Open Sans SemiBold"/>
              <a:buNone/>
              <a:defRPr sz="2200" b="0" i="0" u="none" strike="noStrike" cap="none">
                <a:solidFill>
                  <a:schemeClr val="lt1"/>
                </a:solidFill>
                <a:latin typeface="Open Sans SemiBold"/>
                <a:ea typeface="Open Sans SemiBold"/>
                <a:cs typeface="Open Sans SemiBold"/>
                <a:sym typeface="Open Sans SemiBold"/>
              </a:defRPr>
            </a:lvl7pPr>
            <a:lvl8pPr marR="0" lvl="7" algn="ctr" rtl="0">
              <a:lnSpc>
                <a:spcPct val="100000"/>
              </a:lnSpc>
              <a:spcBef>
                <a:spcPts val="0"/>
              </a:spcBef>
              <a:spcAft>
                <a:spcPts val="0"/>
              </a:spcAft>
              <a:buClr>
                <a:schemeClr val="lt1"/>
              </a:buClr>
              <a:buSzPts val="2200"/>
              <a:buFont typeface="Open Sans SemiBold"/>
              <a:buNone/>
              <a:defRPr sz="2200" b="0" i="0" u="none" strike="noStrike" cap="none">
                <a:solidFill>
                  <a:schemeClr val="lt1"/>
                </a:solidFill>
                <a:latin typeface="Open Sans SemiBold"/>
                <a:ea typeface="Open Sans SemiBold"/>
                <a:cs typeface="Open Sans SemiBold"/>
                <a:sym typeface="Open Sans SemiBold"/>
              </a:defRPr>
            </a:lvl8pPr>
            <a:lvl9pPr marR="0" lvl="8" algn="ctr" rtl="0">
              <a:lnSpc>
                <a:spcPct val="100000"/>
              </a:lnSpc>
              <a:spcBef>
                <a:spcPts val="0"/>
              </a:spcBef>
              <a:spcAft>
                <a:spcPts val="0"/>
              </a:spcAft>
              <a:buClr>
                <a:schemeClr val="lt1"/>
              </a:buClr>
              <a:buSzPts val="2200"/>
              <a:buFont typeface="Open Sans SemiBold"/>
              <a:buNone/>
              <a:defRPr sz="2200" b="0" i="0" u="none" strike="noStrike" cap="none">
                <a:solidFill>
                  <a:schemeClr val="lt1"/>
                </a:solidFill>
                <a:latin typeface="Open Sans SemiBold"/>
                <a:ea typeface="Open Sans SemiBold"/>
                <a:cs typeface="Open Sans SemiBold"/>
                <a:sym typeface="Open Sans SemiBold"/>
              </a:defRPr>
            </a:lvl9pPr>
          </a:lstStyle>
          <a:p>
            <a:r>
              <a:rPr lang="en-US" sz="1800" dirty="0">
                <a:solidFill>
                  <a:srgbClr val="112635"/>
                </a:solidFill>
              </a:rPr>
              <a:t>www.solas.ai</a:t>
            </a:r>
          </a:p>
          <a:p>
            <a:r>
              <a:rPr lang="en-US" sz="1800" dirty="0">
                <a:solidFill>
                  <a:srgbClr val="112635"/>
                </a:solidFill>
              </a:rPr>
              <a:t>info@solas.ai</a:t>
            </a:r>
          </a:p>
        </p:txBody>
      </p:sp>
    </p:spTree>
    <p:extLst>
      <p:ext uri="{BB962C8B-B14F-4D97-AF65-F5344CB8AC3E}">
        <p14:creationId xmlns:p14="http://schemas.microsoft.com/office/powerpoint/2010/main" val="3718077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1">
  <p:cSld name="1_Custom Layout 1">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275300"/>
            <a:ext cx="8520600" cy="572700"/>
          </a:xfrm>
          <a:prstGeom prst="rect">
            <a:avLst/>
          </a:prstGeom>
          <a:noFill/>
          <a:ln>
            <a:noFill/>
          </a:ln>
        </p:spPr>
        <p:txBody>
          <a:bodyPr spcFirstLastPara="1" wrap="square" lIns="0" tIns="91425" rIns="0" bIns="91425" anchor="t" anchorCtr="0">
            <a:normAutofit/>
          </a:bodyPr>
          <a:lstStyle>
            <a:lvl1pPr lvl="0" algn="l">
              <a:lnSpc>
                <a:spcPct val="100000"/>
              </a:lnSpc>
              <a:spcBef>
                <a:spcPts val="0"/>
              </a:spcBef>
              <a:spcAft>
                <a:spcPts val="0"/>
              </a:spcAft>
              <a:buClr>
                <a:srgbClr val="112635"/>
              </a:buClr>
              <a:buSzPts val="2000"/>
              <a:buFont typeface="Open Sans SemiBold"/>
              <a:buNone/>
              <a:defRPr sz="2000">
                <a:solidFill>
                  <a:srgbClr val="112635"/>
                </a:solidFill>
                <a:latin typeface="Open Sans SemiBold"/>
                <a:ea typeface="Open Sans SemiBold"/>
                <a:cs typeface="Open Sans SemiBold"/>
                <a:sym typeface="Open Sans SemiBold"/>
              </a:defRPr>
            </a:lvl1pPr>
            <a:lvl2pPr lvl="1" algn="l">
              <a:lnSpc>
                <a:spcPct val="100000"/>
              </a:lnSpc>
              <a:spcBef>
                <a:spcPts val="0"/>
              </a:spcBef>
              <a:spcAft>
                <a:spcPts val="0"/>
              </a:spcAft>
              <a:buClr>
                <a:srgbClr val="112635"/>
              </a:buClr>
              <a:buSzPts val="2000"/>
              <a:buFont typeface="Open Sans SemiBold"/>
              <a:buNone/>
              <a:defRPr sz="2000">
                <a:solidFill>
                  <a:srgbClr val="112635"/>
                </a:solidFill>
                <a:latin typeface="Open Sans SemiBold"/>
                <a:ea typeface="Open Sans SemiBold"/>
                <a:cs typeface="Open Sans SemiBold"/>
                <a:sym typeface="Open Sans SemiBold"/>
              </a:defRPr>
            </a:lvl2pPr>
            <a:lvl3pPr lvl="2" algn="l">
              <a:lnSpc>
                <a:spcPct val="100000"/>
              </a:lnSpc>
              <a:spcBef>
                <a:spcPts val="0"/>
              </a:spcBef>
              <a:spcAft>
                <a:spcPts val="0"/>
              </a:spcAft>
              <a:buClr>
                <a:srgbClr val="112635"/>
              </a:buClr>
              <a:buSzPts val="2000"/>
              <a:buFont typeface="Open Sans SemiBold"/>
              <a:buNone/>
              <a:defRPr sz="2000">
                <a:solidFill>
                  <a:srgbClr val="112635"/>
                </a:solidFill>
                <a:latin typeface="Open Sans SemiBold"/>
                <a:ea typeface="Open Sans SemiBold"/>
                <a:cs typeface="Open Sans SemiBold"/>
                <a:sym typeface="Open Sans SemiBold"/>
              </a:defRPr>
            </a:lvl3pPr>
            <a:lvl4pPr lvl="3" algn="l">
              <a:lnSpc>
                <a:spcPct val="100000"/>
              </a:lnSpc>
              <a:spcBef>
                <a:spcPts val="0"/>
              </a:spcBef>
              <a:spcAft>
                <a:spcPts val="0"/>
              </a:spcAft>
              <a:buClr>
                <a:srgbClr val="112635"/>
              </a:buClr>
              <a:buSzPts val="2000"/>
              <a:buFont typeface="Open Sans SemiBold"/>
              <a:buNone/>
              <a:defRPr sz="2000">
                <a:solidFill>
                  <a:srgbClr val="112635"/>
                </a:solidFill>
                <a:latin typeface="Open Sans SemiBold"/>
                <a:ea typeface="Open Sans SemiBold"/>
                <a:cs typeface="Open Sans SemiBold"/>
                <a:sym typeface="Open Sans SemiBold"/>
              </a:defRPr>
            </a:lvl4pPr>
            <a:lvl5pPr lvl="4" algn="l">
              <a:lnSpc>
                <a:spcPct val="100000"/>
              </a:lnSpc>
              <a:spcBef>
                <a:spcPts val="0"/>
              </a:spcBef>
              <a:spcAft>
                <a:spcPts val="0"/>
              </a:spcAft>
              <a:buClr>
                <a:srgbClr val="112635"/>
              </a:buClr>
              <a:buSzPts val="2000"/>
              <a:buFont typeface="Open Sans SemiBold"/>
              <a:buNone/>
              <a:defRPr sz="2000">
                <a:solidFill>
                  <a:srgbClr val="112635"/>
                </a:solidFill>
                <a:latin typeface="Open Sans SemiBold"/>
                <a:ea typeface="Open Sans SemiBold"/>
                <a:cs typeface="Open Sans SemiBold"/>
                <a:sym typeface="Open Sans SemiBold"/>
              </a:defRPr>
            </a:lvl5pPr>
            <a:lvl6pPr lvl="5" algn="l">
              <a:lnSpc>
                <a:spcPct val="100000"/>
              </a:lnSpc>
              <a:spcBef>
                <a:spcPts val="0"/>
              </a:spcBef>
              <a:spcAft>
                <a:spcPts val="0"/>
              </a:spcAft>
              <a:buClr>
                <a:srgbClr val="112635"/>
              </a:buClr>
              <a:buSzPts val="2000"/>
              <a:buFont typeface="Open Sans SemiBold"/>
              <a:buNone/>
              <a:defRPr sz="2000">
                <a:solidFill>
                  <a:srgbClr val="112635"/>
                </a:solidFill>
                <a:latin typeface="Open Sans SemiBold"/>
                <a:ea typeface="Open Sans SemiBold"/>
                <a:cs typeface="Open Sans SemiBold"/>
                <a:sym typeface="Open Sans SemiBold"/>
              </a:defRPr>
            </a:lvl6pPr>
            <a:lvl7pPr lvl="6" algn="l">
              <a:lnSpc>
                <a:spcPct val="100000"/>
              </a:lnSpc>
              <a:spcBef>
                <a:spcPts val="0"/>
              </a:spcBef>
              <a:spcAft>
                <a:spcPts val="0"/>
              </a:spcAft>
              <a:buClr>
                <a:srgbClr val="112635"/>
              </a:buClr>
              <a:buSzPts val="2000"/>
              <a:buFont typeface="Open Sans SemiBold"/>
              <a:buNone/>
              <a:defRPr sz="2000">
                <a:solidFill>
                  <a:srgbClr val="112635"/>
                </a:solidFill>
                <a:latin typeface="Open Sans SemiBold"/>
                <a:ea typeface="Open Sans SemiBold"/>
                <a:cs typeface="Open Sans SemiBold"/>
                <a:sym typeface="Open Sans SemiBold"/>
              </a:defRPr>
            </a:lvl7pPr>
            <a:lvl8pPr lvl="7" algn="l">
              <a:lnSpc>
                <a:spcPct val="100000"/>
              </a:lnSpc>
              <a:spcBef>
                <a:spcPts val="0"/>
              </a:spcBef>
              <a:spcAft>
                <a:spcPts val="0"/>
              </a:spcAft>
              <a:buClr>
                <a:srgbClr val="112635"/>
              </a:buClr>
              <a:buSzPts val="2000"/>
              <a:buFont typeface="Open Sans SemiBold"/>
              <a:buNone/>
              <a:defRPr sz="2000">
                <a:solidFill>
                  <a:srgbClr val="112635"/>
                </a:solidFill>
                <a:latin typeface="Open Sans SemiBold"/>
                <a:ea typeface="Open Sans SemiBold"/>
                <a:cs typeface="Open Sans SemiBold"/>
                <a:sym typeface="Open Sans SemiBold"/>
              </a:defRPr>
            </a:lvl8pPr>
            <a:lvl9pPr lvl="8" algn="l">
              <a:lnSpc>
                <a:spcPct val="100000"/>
              </a:lnSpc>
              <a:spcBef>
                <a:spcPts val="0"/>
              </a:spcBef>
              <a:spcAft>
                <a:spcPts val="0"/>
              </a:spcAft>
              <a:buClr>
                <a:srgbClr val="112635"/>
              </a:buClr>
              <a:buSzPts val="2000"/>
              <a:buFont typeface="Open Sans SemiBold"/>
              <a:buNone/>
              <a:defRPr sz="2000">
                <a:solidFill>
                  <a:srgbClr val="112635"/>
                </a:solidFill>
                <a:latin typeface="Open Sans SemiBold"/>
                <a:ea typeface="Open Sans SemiBold"/>
                <a:cs typeface="Open Sans SemiBold"/>
                <a:sym typeface="Open Sans SemiBold"/>
              </a:defRPr>
            </a:lvl9pPr>
          </a:lstStyle>
          <a:p>
            <a:endParaRPr/>
          </a:p>
        </p:txBody>
      </p:sp>
      <p:pic>
        <p:nvPicPr>
          <p:cNvPr id="93" name="Google Shape;93;p18"/>
          <p:cNvPicPr preferRelativeResize="0"/>
          <p:nvPr/>
        </p:nvPicPr>
        <p:blipFill rotWithShape="1">
          <a:blip r:embed="rId2">
            <a:alphaModFix/>
          </a:blip>
          <a:srcRect/>
          <a:stretch/>
        </p:blipFill>
        <p:spPr>
          <a:xfrm>
            <a:off x="162450" y="4731475"/>
            <a:ext cx="1131725" cy="257100"/>
          </a:xfrm>
          <a:prstGeom prst="rect">
            <a:avLst/>
          </a:prstGeom>
          <a:noFill/>
          <a:ln>
            <a:noFill/>
          </a:ln>
        </p:spPr>
      </p:pic>
      <p:sp>
        <p:nvSpPr>
          <p:cNvPr id="94" name="Google Shape;94;p18"/>
          <p:cNvSpPr txBox="1"/>
          <p:nvPr/>
        </p:nvSpPr>
        <p:spPr>
          <a:xfrm>
            <a:off x="2454900" y="4873350"/>
            <a:ext cx="4234200" cy="300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163649"/>
                </a:solidFill>
                <a:latin typeface="Open Sans"/>
                <a:ea typeface="Open Sans"/>
                <a:cs typeface="Open Sans"/>
                <a:sym typeface="Open Sans"/>
              </a:rPr>
              <a:t>© Copyright 2021.</a:t>
            </a:r>
            <a:r>
              <a:rPr lang="en" sz="750" b="0" i="0" u="none" strike="noStrike" cap="none">
                <a:solidFill>
                  <a:schemeClr val="dk1"/>
                </a:solidFill>
                <a:highlight>
                  <a:srgbClr val="FFFFFF"/>
                </a:highlight>
                <a:latin typeface="Open Sans"/>
                <a:ea typeface="Open Sans"/>
                <a:cs typeface="Open Sans"/>
                <a:sym typeface="Open Sans"/>
              </a:rPr>
              <a:t> </a:t>
            </a:r>
            <a:r>
              <a:rPr lang="en" sz="700" b="0" i="0" u="none" strike="noStrike" cap="none">
                <a:solidFill>
                  <a:srgbClr val="163649"/>
                </a:solidFill>
                <a:latin typeface="Open Sans"/>
                <a:ea typeface="Open Sans"/>
                <a:cs typeface="Open Sans"/>
                <a:sym typeface="Open Sans"/>
              </a:rPr>
              <a:t>BLDS, LLC. </a:t>
            </a:r>
            <a:endParaRPr sz="700" b="0" i="0" u="none" strike="noStrike" cap="none" dirty="0">
              <a:solidFill>
                <a:srgbClr val="163649"/>
              </a:solidFill>
              <a:latin typeface="Open Sans"/>
              <a:ea typeface="Open Sans"/>
              <a:cs typeface="Open Sans"/>
              <a:sym typeface="Open Sans"/>
            </a:endParaRPr>
          </a:p>
        </p:txBody>
      </p:sp>
    </p:spTree>
    <p:extLst>
      <p:ext uri="{BB962C8B-B14F-4D97-AF65-F5344CB8AC3E}">
        <p14:creationId xmlns:p14="http://schemas.microsoft.com/office/powerpoint/2010/main" val="2727526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8"/>
        <p:cNvGrpSpPr/>
        <p:nvPr/>
      </p:nvGrpSpPr>
      <p:grpSpPr>
        <a:xfrm>
          <a:off x="0" y="0"/>
          <a:ext cx="0" cy="0"/>
          <a:chOff x="0" y="0"/>
          <a:chExt cx="0" cy="0"/>
        </a:xfrm>
      </p:grpSpPr>
      <p:sp>
        <p:nvSpPr>
          <p:cNvPr id="109" name="Google Shape;109;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23850" algn="l">
              <a:lnSpc>
                <a:spcPct val="115000"/>
              </a:lnSpc>
              <a:spcBef>
                <a:spcPts val="0"/>
              </a:spcBef>
              <a:spcAft>
                <a:spcPts val="0"/>
              </a:spcAft>
              <a:buSzPts val="1500"/>
              <a:buFont typeface="Open Sans"/>
              <a:buChar char="●"/>
              <a:defRPr sz="1500">
                <a:latin typeface="Open Sans"/>
                <a:ea typeface="Open Sans"/>
                <a:cs typeface="Open Sans"/>
                <a:sym typeface="Open Sans"/>
              </a:defRPr>
            </a:lvl1pPr>
            <a:lvl2pPr marL="914400" lvl="1" indent="-323850" algn="l">
              <a:lnSpc>
                <a:spcPct val="115000"/>
              </a:lnSpc>
              <a:spcBef>
                <a:spcPts val="0"/>
              </a:spcBef>
              <a:spcAft>
                <a:spcPts val="0"/>
              </a:spcAft>
              <a:buSzPts val="1500"/>
              <a:buFont typeface="Open Sans"/>
              <a:buChar char="○"/>
              <a:defRPr sz="1500">
                <a:latin typeface="Open Sans"/>
                <a:ea typeface="Open Sans"/>
                <a:cs typeface="Open Sans"/>
                <a:sym typeface="Open Sans"/>
              </a:defRPr>
            </a:lvl2pPr>
            <a:lvl3pPr marL="1371600" lvl="2" indent="-323850" algn="l">
              <a:lnSpc>
                <a:spcPct val="115000"/>
              </a:lnSpc>
              <a:spcBef>
                <a:spcPts val="0"/>
              </a:spcBef>
              <a:spcAft>
                <a:spcPts val="0"/>
              </a:spcAft>
              <a:buSzPts val="1500"/>
              <a:buFont typeface="Open Sans"/>
              <a:buChar char="■"/>
              <a:defRPr sz="1500">
                <a:latin typeface="Open Sans"/>
                <a:ea typeface="Open Sans"/>
                <a:cs typeface="Open Sans"/>
                <a:sym typeface="Open Sans"/>
              </a:defRPr>
            </a:lvl3pPr>
            <a:lvl4pPr marL="1828800" lvl="3" indent="-323850" algn="l">
              <a:lnSpc>
                <a:spcPct val="115000"/>
              </a:lnSpc>
              <a:spcBef>
                <a:spcPts val="0"/>
              </a:spcBef>
              <a:spcAft>
                <a:spcPts val="0"/>
              </a:spcAft>
              <a:buSzPts val="1500"/>
              <a:buFont typeface="Open Sans"/>
              <a:buChar char="●"/>
              <a:defRPr sz="1500">
                <a:latin typeface="Open Sans"/>
                <a:ea typeface="Open Sans"/>
                <a:cs typeface="Open Sans"/>
                <a:sym typeface="Open Sans"/>
              </a:defRPr>
            </a:lvl4pPr>
            <a:lvl5pPr marL="2286000" lvl="4" indent="-323850" algn="l">
              <a:lnSpc>
                <a:spcPct val="115000"/>
              </a:lnSpc>
              <a:spcBef>
                <a:spcPts val="0"/>
              </a:spcBef>
              <a:spcAft>
                <a:spcPts val="0"/>
              </a:spcAft>
              <a:buSzPts val="1500"/>
              <a:buFont typeface="Open Sans"/>
              <a:buChar char="○"/>
              <a:defRPr sz="1500">
                <a:latin typeface="Open Sans"/>
                <a:ea typeface="Open Sans"/>
                <a:cs typeface="Open Sans"/>
                <a:sym typeface="Open Sans"/>
              </a:defRPr>
            </a:lvl5pPr>
            <a:lvl6pPr marL="2743200" lvl="5" indent="-323850" algn="l">
              <a:lnSpc>
                <a:spcPct val="115000"/>
              </a:lnSpc>
              <a:spcBef>
                <a:spcPts val="0"/>
              </a:spcBef>
              <a:spcAft>
                <a:spcPts val="0"/>
              </a:spcAft>
              <a:buSzPts val="1500"/>
              <a:buFont typeface="Open Sans"/>
              <a:buChar char="■"/>
              <a:defRPr sz="1500">
                <a:latin typeface="Open Sans"/>
                <a:ea typeface="Open Sans"/>
                <a:cs typeface="Open Sans"/>
                <a:sym typeface="Open Sans"/>
              </a:defRPr>
            </a:lvl6pPr>
            <a:lvl7pPr marL="3200400" lvl="6" indent="-323850" algn="l">
              <a:lnSpc>
                <a:spcPct val="115000"/>
              </a:lnSpc>
              <a:spcBef>
                <a:spcPts val="0"/>
              </a:spcBef>
              <a:spcAft>
                <a:spcPts val="0"/>
              </a:spcAft>
              <a:buSzPts val="1500"/>
              <a:buFont typeface="Open Sans"/>
              <a:buChar char="●"/>
              <a:defRPr sz="1500">
                <a:latin typeface="Open Sans"/>
                <a:ea typeface="Open Sans"/>
                <a:cs typeface="Open Sans"/>
                <a:sym typeface="Open Sans"/>
              </a:defRPr>
            </a:lvl7pPr>
            <a:lvl8pPr marL="3657600" lvl="7" indent="-323850" algn="l">
              <a:lnSpc>
                <a:spcPct val="115000"/>
              </a:lnSpc>
              <a:spcBef>
                <a:spcPts val="0"/>
              </a:spcBef>
              <a:spcAft>
                <a:spcPts val="0"/>
              </a:spcAft>
              <a:buSzPts val="1500"/>
              <a:buFont typeface="Open Sans"/>
              <a:buChar char="○"/>
              <a:defRPr sz="1500">
                <a:latin typeface="Open Sans"/>
                <a:ea typeface="Open Sans"/>
                <a:cs typeface="Open Sans"/>
                <a:sym typeface="Open Sans"/>
              </a:defRPr>
            </a:lvl8pPr>
            <a:lvl9pPr marL="4114800" lvl="8" indent="-323850" algn="l">
              <a:lnSpc>
                <a:spcPct val="115000"/>
              </a:lnSpc>
              <a:spcBef>
                <a:spcPts val="0"/>
              </a:spcBef>
              <a:spcAft>
                <a:spcPts val="0"/>
              </a:spcAft>
              <a:buSzPts val="1500"/>
              <a:buFont typeface="Open Sans"/>
              <a:buChar char="■"/>
              <a:defRPr sz="1500">
                <a:latin typeface="Open Sans"/>
                <a:ea typeface="Open Sans"/>
                <a:cs typeface="Open Sans"/>
                <a:sym typeface="Open Sans"/>
              </a:defRPr>
            </a:lvl9pPr>
          </a:lstStyle>
          <a:p>
            <a:endParaRPr/>
          </a:p>
        </p:txBody>
      </p:sp>
      <p:sp>
        <p:nvSpPr>
          <p:cNvPr id="110" name="Google Shape;110;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pic>
        <p:nvPicPr>
          <p:cNvPr id="111" name="Google Shape;111;p21"/>
          <p:cNvPicPr preferRelativeResize="0"/>
          <p:nvPr/>
        </p:nvPicPr>
        <p:blipFill rotWithShape="1">
          <a:blip r:embed="rId2">
            <a:alphaModFix/>
          </a:blip>
          <a:srcRect/>
          <a:stretch/>
        </p:blipFill>
        <p:spPr>
          <a:xfrm>
            <a:off x="162450" y="4731475"/>
            <a:ext cx="1131725" cy="257100"/>
          </a:xfrm>
          <a:prstGeom prst="rect">
            <a:avLst/>
          </a:prstGeom>
          <a:noFill/>
          <a:ln>
            <a:noFill/>
          </a:ln>
        </p:spPr>
      </p:pic>
      <p:sp>
        <p:nvSpPr>
          <p:cNvPr id="112" name="Google Shape;112;p21"/>
          <p:cNvSpPr txBox="1">
            <a:spLocks noGrp="1"/>
          </p:cNvSpPr>
          <p:nvPr>
            <p:ph type="title"/>
          </p:nvPr>
        </p:nvSpPr>
        <p:spPr>
          <a:xfrm>
            <a:off x="311700" y="275300"/>
            <a:ext cx="8520600" cy="572700"/>
          </a:xfrm>
          <a:prstGeom prst="rect">
            <a:avLst/>
          </a:prstGeom>
          <a:noFill/>
          <a:ln>
            <a:noFill/>
          </a:ln>
        </p:spPr>
        <p:txBody>
          <a:bodyPr spcFirstLastPara="1" wrap="square" lIns="0" tIns="91425" rIns="0" bIns="91425" anchor="t" anchorCtr="0">
            <a:normAutofit/>
          </a:bodyPr>
          <a:lstStyle>
            <a:lvl1pPr lvl="0" algn="l">
              <a:lnSpc>
                <a:spcPct val="100000"/>
              </a:lnSpc>
              <a:spcBef>
                <a:spcPts val="0"/>
              </a:spcBef>
              <a:spcAft>
                <a:spcPts val="0"/>
              </a:spcAft>
              <a:buClr>
                <a:srgbClr val="112635"/>
              </a:buClr>
              <a:buSzPts val="2000"/>
              <a:buFont typeface="Open Sans SemiBold"/>
              <a:buNone/>
              <a:defRPr sz="2000">
                <a:solidFill>
                  <a:srgbClr val="112635"/>
                </a:solidFill>
                <a:latin typeface="Open Sans SemiBold"/>
                <a:ea typeface="Open Sans SemiBold"/>
                <a:cs typeface="Open Sans SemiBold"/>
                <a:sym typeface="Open Sans SemiBold"/>
              </a:defRPr>
            </a:lvl1pPr>
            <a:lvl2pPr lvl="1" algn="l">
              <a:lnSpc>
                <a:spcPct val="100000"/>
              </a:lnSpc>
              <a:spcBef>
                <a:spcPts val="0"/>
              </a:spcBef>
              <a:spcAft>
                <a:spcPts val="0"/>
              </a:spcAft>
              <a:buClr>
                <a:srgbClr val="112635"/>
              </a:buClr>
              <a:buSzPts val="2000"/>
              <a:buFont typeface="Open Sans SemiBold"/>
              <a:buNone/>
              <a:defRPr sz="2000">
                <a:solidFill>
                  <a:srgbClr val="112635"/>
                </a:solidFill>
                <a:latin typeface="Open Sans SemiBold"/>
                <a:ea typeface="Open Sans SemiBold"/>
                <a:cs typeface="Open Sans SemiBold"/>
                <a:sym typeface="Open Sans SemiBold"/>
              </a:defRPr>
            </a:lvl2pPr>
            <a:lvl3pPr lvl="2" algn="l">
              <a:lnSpc>
                <a:spcPct val="100000"/>
              </a:lnSpc>
              <a:spcBef>
                <a:spcPts val="0"/>
              </a:spcBef>
              <a:spcAft>
                <a:spcPts val="0"/>
              </a:spcAft>
              <a:buClr>
                <a:srgbClr val="112635"/>
              </a:buClr>
              <a:buSzPts val="2000"/>
              <a:buFont typeface="Open Sans SemiBold"/>
              <a:buNone/>
              <a:defRPr sz="2000">
                <a:solidFill>
                  <a:srgbClr val="112635"/>
                </a:solidFill>
                <a:latin typeface="Open Sans SemiBold"/>
                <a:ea typeface="Open Sans SemiBold"/>
                <a:cs typeface="Open Sans SemiBold"/>
                <a:sym typeface="Open Sans SemiBold"/>
              </a:defRPr>
            </a:lvl3pPr>
            <a:lvl4pPr lvl="3" algn="l">
              <a:lnSpc>
                <a:spcPct val="100000"/>
              </a:lnSpc>
              <a:spcBef>
                <a:spcPts val="0"/>
              </a:spcBef>
              <a:spcAft>
                <a:spcPts val="0"/>
              </a:spcAft>
              <a:buClr>
                <a:srgbClr val="112635"/>
              </a:buClr>
              <a:buSzPts val="2000"/>
              <a:buFont typeface="Open Sans SemiBold"/>
              <a:buNone/>
              <a:defRPr sz="2000">
                <a:solidFill>
                  <a:srgbClr val="112635"/>
                </a:solidFill>
                <a:latin typeface="Open Sans SemiBold"/>
                <a:ea typeface="Open Sans SemiBold"/>
                <a:cs typeface="Open Sans SemiBold"/>
                <a:sym typeface="Open Sans SemiBold"/>
              </a:defRPr>
            </a:lvl4pPr>
            <a:lvl5pPr lvl="4" algn="l">
              <a:lnSpc>
                <a:spcPct val="100000"/>
              </a:lnSpc>
              <a:spcBef>
                <a:spcPts val="0"/>
              </a:spcBef>
              <a:spcAft>
                <a:spcPts val="0"/>
              </a:spcAft>
              <a:buClr>
                <a:srgbClr val="112635"/>
              </a:buClr>
              <a:buSzPts val="2000"/>
              <a:buFont typeface="Open Sans SemiBold"/>
              <a:buNone/>
              <a:defRPr sz="2000">
                <a:solidFill>
                  <a:srgbClr val="112635"/>
                </a:solidFill>
                <a:latin typeface="Open Sans SemiBold"/>
                <a:ea typeface="Open Sans SemiBold"/>
                <a:cs typeface="Open Sans SemiBold"/>
                <a:sym typeface="Open Sans SemiBold"/>
              </a:defRPr>
            </a:lvl5pPr>
            <a:lvl6pPr lvl="5" algn="l">
              <a:lnSpc>
                <a:spcPct val="100000"/>
              </a:lnSpc>
              <a:spcBef>
                <a:spcPts val="0"/>
              </a:spcBef>
              <a:spcAft>
                <a:spcPts val="0"/>
              </a:spcAft>
              <a:buClr>
                <a:srgbClr val="112635"/>
              </a:buClr>
              <a:buSzPts val="2000"/>
              <a:buFont typeface="Open Sans SemiBold"/>
              <a:buNone/>
              <a:defRPr sz="2000">
                <a:solidFill>
                  <a:srgbClr val="112635"/>
                </a:solidFill>
                <a:latin typeface="Open Sans SemiBold"/>
                <a:ea typeface="Open Sans SemiBold"/>
                <a:cs typeface="Open Sans SemiBold"/>
                <a:sym typeface="Open Sans SemiBold"/>
              </a:defRPr>
            </a:lvl6pPr>
            <a:lvl7pPr lvl="6" algn="l">
              <a:lnSpc>
                <a:spcPct val="100000"/>
              </a:lnSpc>
              <a:spcBef>
                <a:spcPts val="0"/>
              </a:spcBef>
              <a:spcAft>
                <a:spcPts val="0"/>
              </a:spcAft>
              <a:buClr>
                <a:srgbClr val="112635"/>
              </a:buClr>
              <a:buSzPts val="2000"/>
              <a:buFont typeface="Open Sans SemiBold"/>
              <a:buNone/>
              <a:defRPr sz="2000">
                <a:solidFill>
                  <a:srgbClr val="112635"/>
                </a:solidFill>
                <a:latin typeface="Open Sans SemiBold"/>
                <a:ea typeface="Open Sans SemiBold"/>
                <a:cs typeface="Open Sans SemiBold"/>
                <a:sym typeface="Open Sans SemiBold"/>
              </a:defRPr>
            </a:lvl7pPr>
            <a:lvl8pPr lvl="7" algn="l">
              <a:lnSpc>
                <a:spcPct val="100000"/>
              </a:lnSpc>
              <a:spcBef>
                <a:spcPts val="0"/>
              </a:spcBef>
              <a:spcAft>
                <a:spcPts val="0"/>
              </a:spcAft>
              <a:buClr>
                <a:srgbClr val="112635"/>
              </a:buClr>
              <a:buSzPts val="2000"/>
              <a:buFont typeface="Open Sans SemiBold"/>
              <a:buNone/>
              <a:defRPr sz="2000">
                <a:solidFill>
                  <a:srgbClr val="112635"/>
                </a:solidFill>
                <a:latin typeface="Open Sans SemiBold"/>
                <a:ea typeface="Open Sans SemiBold"/>
                <a:cs typeface="Open Sans SemiBold"/>
                <a:sym typeface="Open Sans SemiBold"/>
              </a:defRPr>
            </a:lvl8pPr>
            <a:lvl9pPr lvl="8" algn="l">
              <a:lnSpc>
                <a:spcPct val="100000"/>
              </a:lnSpc>
              <a:spcBef>
                <a:spcPts val="0"/>
              </a:spcBef>
              <a:spcAft>
                <a:spcPts val="0"/>
              </a:spcAft>
              <a:buClr>
                <a:srgbClr val="112635"/>
              </a:buClr>
              <a:buSzPts val="2000"/>
              <a:buFont typeface="Open Sans SemiBold"/>
              <a:buNone/>
              <a:defRPr sz="2000">
                <a:solidFill>
                  <a:srgbClr val="112635"/>
                </a:solidFill>
                <a:latin typeface="Open Sans SemiBold"/>
                <a:ea typeface="Open Sans SemiBold"/>
                <a:cs typeface="Open Sans SemiBold"/>
                <a:sym typeface="Open Sans SemiBold"/>
              </a:defRPr>
            </a:lvl9pPr>
          </a:lstStyle>
          <a:p>
            <a:endParaRPr/>
          </a:p>
        </p:txBody>
      </p:sp>
      <p:sp>
        <p:nvSpPr>
          <p:cNvPr id="113" name="Google Shape;113;p21"/>
          <p:cNvSpPr txBox="1"/>
          <p:nvPr/>
        </p:nvSpPr>
        <p:spPr>
          <a:xfrm>
            <a:off x="2454900" y="4873350"/>
            <a:ext cx="4234200" cy="300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163649"/>
                </a:solidFill>
                <a:latin typeface="Open Sans"/>
                <a:ea typeface="Open Sans"/>
                <a:cs typeface="Open Sans"/>
                <a:sym typeface="Open Sans"/>
              </a:rPr>
              <a:t>© Copyright 2021.</a:t>
            </a:r>
            <a:r>
              <a:rPr lang="en" sz="750" b="0" i="0" u="none" strike="noStrike" cap="none">
                <a:solidFill>
                  <a:schemeClr val="dk1"/>
                </a:solidFill>
                <a:highlight>
                  <a:srgbClr val="FFFFFF"/>
                </a:highlight>
                <a:latin typeface="Open Sans"/>
                <a:ea typeface="Open Sans"/>
                <a:cs typeface="Open Sans"/>
                <a:sym typeface="Open Sans"/>
              </a:rPr>
              <a:t> </a:t>
            </a:r>
            <a:r>
              <a:rPr lang="en" sz="700" b="0" i="0" u="none" strike="noStrike" cap="none">
                <a:solidFill>
                  <a:srgbClr val="163649"/>
                </a:solidFill>
                <a:latin typeface="Open Sans"/>
                <a:ea typeface="Open Sans"/>
                <a:cs typeface="Open Sans"/>
                <a:sym typeface="Open Sans"/>
              </a:rPr>
              <a:t>BLDS, LLC. </a:t>
            </a:r>
            <a:endParaRPr sz="700" b="0" i="0" u="none" strike="noStrike" cap="none" dirty="0">
              <a:solidFill>
                <a:srgbClr val="163649"/>
              </a:solidFill>
              <a:latin typeface="Open Sans"/>
              <a:ea typeface="Open Sans"/>
              <a:cs typeface="Open Sans"/>
              <a:sym typeface="Open Sans"/>
            </a:endParaRPr>
          </a:p>
        </p:txBody>
      </p:sp>
    </p:spTree>
    <p:extLst>
      <p:ext uri="{BB962C8B-B14F-4D97-AF65-F5344CB8AC3E}">
        <p14:creationId xmlns:p14="http://schemas.microsoft.com/office/powerpoint/2010/main" val="415341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83A761-6028-4C14-95B0-BADCDDA7D272}"/>
              </a:ext>
            </a:extLst>
          </p:cNvPr>
          <p:cNvSpPr>
            <a:spLocks noGrp="1"/>
          </p:cNvSpPr>
          <p:nvPr>
            <p:ph idx="1"/>
          </p:nvPr>
        </p:nvSpPr>
        <p:spPr>
          <a:xfrm>
            <a:off x="628650" y="954199"/>
            <a:ext cx="7886700" cy="33602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F7A024B6-B815-4C69-8B4A-908F7932096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26975E-0503-49A3-9FE0-690C427F8ACA}"/>
              </a:ext>
            </a:extLst>
          </p:cNvPr>
          <p:cNvSpPr>
            <a:spLocks noGrp="1"/>
          </p:cNvSpPr>
          <p:nvPr>
            <p:ph type="sldNum" sz="quarter" idx="12"/>
          </p:nvPr>
        </p:nvSpPr>
        <p:spPr/>
        <p:txBody>
          <a:bodyPr/>
          <a:lstStyle/>
          <a:p>
            <a:fld id="{F44B3C0C-8515-4C26-8C01-0F6756C783C4}" type="slidenum">
              <a:rPr lang="en-US" smtClean="0"/>
              <a:t>‹#›</a:t>
            </a:fld>
            <a:endParaRPr lang="en-US" dirty="0"/>
          </a:p>
        </p:txBody>
      </p:sp>
      <p:sp>
        <p:nvSpPr>
          <p:cNvPr id="4" name="Title 3">
            <a:extLst>
              <a:ext uri="{FF2B5EF4-FFF2-40B4-BE49-F238E27FC236}">
                <a16:creationId xmlns:a16="http://schemas.microsoft.com/office/drawing/2014/main" id="{F7F0981A-C793-4D87-9830-A110EAC161C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855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1"/>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2753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112635"/>
              </a:buClr>
              <a:buSzPts val="2000"/>
              <a:buFont typeface="Open Sans SemiBold"/>
              <a:buNone/>
              <a:defRPr sz="2000">
                <a:solidFill>
                  <a:srgbClr val="112635"/>
                </a:solidFill>
                <a:latin typeface="Open Sans SemiBold"/>
                <a:ea typeface="Open Sans SemiBold"/>
                <a:cs typeface="Open Sans SemiBold"/>
                <a:sym typeface="Open Sans SemiBold"/>
              </a:defRPr>
            </a:lvl1pPr>
            <a:lvl2pPr lvl="1" algn="l">
              <a:lnSpc>
                <a:spcPct val="100000"/>
              </a:lnSpc>
              <a:spcBef>
                <a:spcPts val="0"/>
              </a:spcBef>
              <a:spcAft>
                <a:spcPts val="0"/>
              </a:spcAft>
              <a:buSzPts val="2000"/>
              <a:buFont typeface="Open Sans SemiBold"/>
              <a:buNone/>
              <a:defRPr sz="2000">
                <a:latin typeface="Open Sans SemiBold"/>
                <a:ea typeface="Open Sans SemiBold"/>
                <a:cs typeface="Open Sans SemiBold"/>
                <a:sym typeface="Open Sans SemiBold"/>
              </a:defRPr>
            </a:lvl2pPr>
            <a:lvl3pPr lvl="2" algn="l">
              <a:lnSpc>
                <a:spcPct val="100000"/>
              </a:lnSpc>
              <a:spcBef>
                <a:spcPts val="0"/>
              </a:spcBef>
              <a:spcAft>
                <a:spcPts val="0"/>
              </a:spcAft>
              <a:buSzPts val="2000"/>
              <a:buFont typeface="Open Sans SemiBold"/>
              <a:buNone/>
              <a:defRPr sz="2000">
                <a:latin typeface="Open Sans SemiBold"/>
                <a:ea typeface="Open Sans SemiBold"/>
                <a:cs typeface="Open Sans SemiBold"/>
                <a:sym typeface="Open Sans SemiBold"/>
              </a:defRPr>
            </a:lvl3pPr>
            <a:lvl4pPr lvl="3" algn="l">
              <a:lnSpc>
                <a:spcPct val="100000"/>
              </a:lnSpc>
              <a:spcBef>
                <a:spcPts val="0"/>
              </a:spcBef>
              <a:spcAft>
                <a:spcPts val="0"/>
              </a:spcAft>
              <a:buSzPts val="2000"/>
              <a:buFont typeface="Open Sans SemiBold"/>
              <a:buNone/>
              <a:defRPr sz="2000">
                <a:latin typeface="Open Sans SemiBold"/>
                <a:ea typeface="Open Sans SemiBold"/>
                <a:cs typeface="Open Sans SemiBold"/>
                <a:sym typeface="Open Sans SemiBold"/>
              </a:defRPr>
            </a:lvl4pPr>
            <a:lvl5pPr lvl="4" algn="l">
              <a:lnSpc>
                <a:spcPct val="100000"/>
              </a:lnSpc>
              <a:spcBef>
                <a:spcPts val="0"/>
              </a:spcBef>
              <a:spcAft>
                <a:spcPts val="0"/>
              </a:spcAft>
              <a:buSzPts val="2000"/>
              <a:buFont typeface="Open Sans SemiBold"/>
              <a:buNone/>
              <a:defRPr sz="2000">
                <a:latin typeface="Open Sans SemiBold"/>
                <a:ea typeface="Open Sans SemiBold"/>
                <a:cs typeface="Open Sans SemiBold"/>
                <a:sym typeface="Open Sans SemiBold"/>
              </a:defRPr>
            </a:lvl5pPr>
            <a:lvl6pPr lvl="5" algn="l">
              <a:lnSpc>
                <a:spcPct val="100000"/>
              </a:lnSpc>
              <a:spcBef>
                <a:spcPts val="0"/>
              </a:spcBef>
              <a:spcAft>
                <a:spcPts val="0"/>
              </a:spcAft>
              <a:buSzPts val="2000"/>
              <a:buFont typeface="Open Sans SemiBold"/>
              <a:buNone/>
              <a:defRPr sz="2000">
                <a:latin typeface="Open Sans SemiBold"/>
                <a:ea typeface="Open Sans SemiBold"/>
                <a:cs typeface="Open Sans SemiBold"/>
                <a:sym typeface="Open Sans SemiBold"/>
              </a:defRPr>
            </a:lvl6pPr>
            <a:lvl7pPr lvl="6" algn="l">
              <a:lnSpc>
                <a:spcPct val="100000"/>
              </a:lnSpc>
              <a:spcBef>
                <a:spcPts val="0"/>
              </a:spcBef>
              <a:spcAft>
                <a:spcPts val="0"/>
              </a:spcAft>
              <a:buSzPts val="2000"/>
              <a:buFont typeface="Open Sans SemiBold"/>
              <a:buNone/>
              <a:defRPr sz="2000">
                <a:latin typeface="Open Sans SemiBold"/>
                <a:ea typeface="Open Sans SemiBold"/>
                <a:cs typeface="Open Sans SemiBold"/>
                <a:sym typeface="Open Sans SemiBold"/>
              </a:defRPr>
            </a:lvl7pPr>
            <a:lvl8pPr lvl="7" algn="l">
              <a:lnSpc>
                <a:spcPct val="100000"/>
              </a:lnSpc>
              <a:spcBef>
                <a:spcPts val="0"/>
              </a:spcBef>
              <a:spcAft>
                <a:spcPts val="0"/>
              </a:spcAft>
              <a:buSzPts val="2000"/>
              <a:buFont typeface="Open Sans SemiBold"/>
              <a:buNone/>
              <a:defRPr sz="2000">
                <a:latin typeface="Open Sans SemiBold"/>
                <a:ea typeface="Open Sans SemiBold"/>
                <a:cs typeface="Open Sans SemiBold"/>
                <a:sym typeface="Open Sans SemiBold"/>
              </a:defRPr>
            </a:lvl8pPr>
            <a:lvl9pPr lvl="8" algn="l">
              <a:lnSpc>
                <a:spcPct val="100000"/>
              </a:lnSpc>
              <a:spcBef>
                <a:spcPts val="0"/>
              </a:spcBef>
              <a:spcAft>
                <a:spcPts val="0"/>
              </a:spcAft>
              <a:buSzPts val="2000"/>
              <a:buFont typeface="Open Sans SemiBold"/>
              <a:buNone/>
              <a:defRPr sz="2000">
                <a:latin typeface="Open Sans SemiBold"/>
                <a:ea typeface="Open Sans SemiBold"/>
                <a:cs typeface="Open Sans SemiBold"/>
                <a:sym typeface="Open Sans SemiBold"/>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pic>
        <p:nvPicPr>
          <p:cNvPr id="23" name="Google Shape;23;p4"/>
          <p:cNvPicPr preferRelativeResize="0"/>
          <p:nvPr/>
        </p:nvPicPr>
        <p:blipFill rotWithShape="1">
          <a:blip r:embed="rId2">
            <a:alphaModFix/>
          </a:blip>
          <a:srcRect/>
          <a:stretch/>
        </p:blipFill>
        <p:spPr>
          <a:xfrm>
            <a:off x="162450" y="4731475"/>
            <a:ext cx="1131725" cy="257100"/>
          </a:xfrm>
          <a:prstGeom prst="rect">
            <a:avLst/>
          </a:prstGeom>
          <a:noFill/>
          <a:ln>
            <a:noFill/>
          </a:ln>
        </p:spPr>
      </p:pic>
      <p:sp>
        <p:nvSpPr>
          <p:cNvPr id="24" name="Google Shape;24;p4"/>
          <p:cNvSpPr txBox="1"/>
          <p:nvPr/>
        </p:nvSpPr>
        <p:spPr>
          <a:xfrm>
            <a:off x="2454900" y="4873350"/>
            <a:ext cx="4234200" cy="300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US" sz="700" b="0" i="0" u="none" strike="noStrike" cap="none" dirty="0">
                <a:solidFill>
                  <a:srgbClr val="163649"/>
                </a:solidFill>
                <a:latin typeface="Open Sans"/>
                <a:ea typeface="Open Sans"/>
                <a:cs typeface="Open Sans"/>
                <a:sym typeface="Open Sans"/>
              </a:rPr>
              <a:t>© Copyright 2022.</a:t>
            </a:r>
            <a:r>
              <a:rPr lang="en-US" sz="750" b="0" i="0" u="none" strike="noStrike" cap="none" dirty="0">
                <a:solidFill>
                  <a:schemeClr val="dk1"/>
                </a:solidFill>
                <a:highlight>
                  <a:srgbClr val="FFFFFF"/>
                </a:highlight>
                <a:latin typeface="Open Sans"/>
                <a:ea typeface="Open Sans"/>
                <a:cs typeface="Open Sans"/>
                <a:sym typeface="Open Sans"/>
              </a:rPr>
              <a:t> </a:t>
            </a:r>
            <a:r>
              <a:rPr lang="en-US" sz="700" b="0" i="0" u="none" strike="noStrike" cap="none" dirty="0">
                <a:solidFill>
                  <a:srgbClr val="163649"/>
                </a:solidFill>
                <a:latin typeface="Open Sans"/>
                <a:ea typeface="Open Sans"/>
                <a:cs typeface="Open Sans"/>
                <a:sym typeface="Open Sans"/>
              </a:rPr>
              <a:t>SolasAI, Inc. </a:t>
            </a:r>
          </a:p>
        </p:txBody>
      </p:sp>
    </p:spTree>
    <p:extLst>
      <p:ext uri="{BB962C8B-B14F-4D97-AF65-F5344CB8AC3E}">
        <p14:creationId xmlns:p14="http://schemas.microsoft.com/office/powerpoint/2010/main" val="380491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able and Details">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68838689-D784-4373-A026-2324D2E53203}" type="slidenum">
              <a:rPr lang="en-US" smtClean="0"/>
              <a:pPr/>
              <a:t>‹#›</a:t>
            </a:fld>
            <a:endParaRPr lang="en-US" dirty="0"/>
          </a:p>
        </p:txBody>
      </p:sp>
      <p:sp>
        <p:nvSpPr>
          <p:cNvPr id="6" name="Table Placeholder 5"/>
          <p:cNvSpPr>
            <a:spLocks noGrp="1"/>
          </p:cNvSpPr>
          <p:nvPr>
            <p:ph type="tbl" sz="quarter" idx="12"/>
          </p:nvPr>
        </p:nvSpPr>
        <p:spPr>
          <a:xfrm>
            <a:off x="628650" y="1110007"/>
            <a:ext cx="7886700" cy="3188985"/>
          </a:xfrm>
        </p:spPr>
        <p:txBody>
          <a:bodyPr>
            <a:normAutofit/>
          </a:bodyPr>
          <a:lstStyle>
            <a:lvl1pPr marL="0" indent="0" algn="ctr">
              <a:buNone/>
              <a:defRPr sz="1200"/>
            </a:lvl1pPr>
          </a:lstStyle>
          <a:p>
            <a:r>
              <a:rPr lang="en-US" dirty="0"/>
              <a:t>Click icon to add table</a:t>
            </a:r>
          </a:p>
        </p:txBody>
      </p:sp>
      <p:sp>
        <p:nvSpPr>
          <p:cNvPr id="7" name="Footer Placeholder 6">
            <a:extLst>
              <a:ext uri="{FF2B5EF4-FFF2-40B4-BE49-F238E27FC236}">
                <a16:creationId xmlns:a16="http://schemas.microsoft.com/office/drawing/2014/main" id="{6579E4BA-B53D-4A18-B318-62E8ADAF42EF}"/>
              </a:ext>
            </a:extLst>
          </p:cNvPr>
          <p:cNvSpPr>
            <a:spLocks noGrp="1"/>
          </p:cNvSpPr>
          <p:nvPr>
            <p:ph type="ftr" sz="quarter" idx="28"/>
          </p:nvPr>
        </p:nvSpPr>
        <p:spPr/>
        <p:txBody>
          <a:bodyPr/>
          <a:lstStyle/>
          <a:p>
            <a:endParaRPr lang="en-US" dirty="0"/>
          </a:p>
        </p:txBody>
      </p:sp>
      <p:sp>
        <p:nvSpPr>
          <p:cNvPr id="3" name="Title 2">
            <a:extLst>
              <a:ext uri="{FF2B5EF4-FFF2-40B4-BE49-F238E27FC236}">
                <a16:creationId xmlns:a16="http://schemas.microsoft.com/office/drawing/2014/main" id="{A28B100C-77D8-43B0-B487-5B899ADC2F9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989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EE610F3-1248-4747-87D3-10E41C7979E5}"/>
              </a:ext>
            </a:extLst>
          </p:cNvPr>
          <p:cNvSpPr>
            <a:spLocks noGrp="1"/>
          </p:cNvSpPr>
          <p:nvPr>
            <p:ph sz="half" idx="2"/>
          </p:nvPr>
        </p:nvSpPr>
        <p:spPr>
          <a:xfrm>
            <a:off x="4814889" y="954199"/>
            <a:ext cx="3700463" cy="33602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F2F3D22B-6B6E-4E38-BBA3-4492F232C3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6C94379-C655-4329-BD54-F1E614A4E827}"/>
              </a:ext>
            </a:extLst>
          </p:cNvPr>
          <p:cNvSpPr>
            <a:spLocks noGrp="1"/>
          </p:cNvSpPr>
          <p:nvPr>
            <p:ph type="sldNum" sz="quarter" idx="12"/>
          </p:nvPr>
        </p:nvSpPr>
        <p:spPr/>
        <p:txBody>
          <a:bodyPr/>
          <a:lstStyle/>
          <a:p>
            <a:fld id="{49954B10-BA08-4D96-958D-91329F178214}" type="slidenum">
              <a:rPr lang="en-US" smtClean="0"/>
              <a:t>‹#›</a:t>
            </a:fld>
            <a:endParaRPr lang="en-US" dirty="0"/>
          </a:p>
        </p:txBody>
      </p:sp>
      <p:sp>
        <p:nvSpPr>
          <p:cNvPr id="5" name="Title 4">
            <a:extLst>
              <a:ext uri="{FF2B5EF4-FFF2-40B4-BE49-F238E27FC236}">
                <a16:creationId xmlns:a16="http://schemas.microsoft.com/office/drawing/2014/main" id="{76F58BD6-DB83-4514-8893-818B92EFD946}"/>
              </a:ext>
            </a:extLst>
          </p:cNvPr>
          <p:cNvSpPr>
            <a:spLocks noGrp="1"/>
          </p:cNvSpPr>
          <p:nvPr>
            <p:ph type="title"/>
          </p:nvPr>
        </p:nvSpPr>
        <p:spPr/>
        <p:txBody>
          <a:bodyPr/>
          <a:lstStyle/>
          <a:p>
            <a:r>
              <a:rPr lang="en-US"/>
              <a:t>Click to edit Master title style</a:t>
            </a:r>
          </a:p>
        </p:txBody>
      </p:sp>
      <p:sp>
        <p:nvSpPr>
          <p:cNvPr id="8" name="Content Placeholder 2">
            <a:extLst>
              <a:ext uri="{FF2B5EF4-FFF2-40B4-BE49-F238E27FC236}">
                <a16:creationId xmlns:a16="http://schemas.microsoft.com/office/drawing/2014/main" id="{F350E56B-64A5-4228-999C-C251B3E54A89}"/>
              </a:ext>
            </a:extLst>
          </p:cNvPr>
          <p:cNvSpPr>
            <a:spLocks noGrp="1"/>
          </p:cNvSpPr>
          <p:nvPr>
            <p:ph sz="half" idx="13"/>
          </p:nvPr>
        </p:nvSpPr>
        <p:spPr>
          <a:xfrm>
            <a:off x="628650" y="954199"/>
            <a:ext cx="3700463" cy="33602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039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736883-E77B-4CC7-A7CF-672836B20027}"/>
              </a:ext>
            </a:extLst>
          </p:cNvPr>
          <p:cNvSpPr>
            <a:spLocks noGrp="1"/>
          </p:cNvSpPr>
          <p:nvPr>
            <p:ph type="body" idx="1"/>
          </p:nvPr>
        </p:nvSpPr>
        <p:spPr>
          <a:xfrm>
            <a:off x="629842" y="929978"/>
            <a:ext cx="3868340" cy="464264"/>
          </a:xfrm>
          <a:solidFill>
            <a:schemeClr val="accent1">
              <a:lumMod val="20000"/>
              <a:lumOff val="80000"/>
            </a:schemeClr>
          </a:solidFill>
        </p:spPr>
        <p:txBody>
          <a:bodyPr anchor="ctr">
            <a:normAutofit/>
          </a:bodyPr>
          <a:lstStyle>
            <a:lvl1pPr marL="0" indent="0" algn="ctr">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069325A-0659-4925-AEA7-C1523C9CE3A2}"/>
              </a:ext>
            </a:extLst>
          </p:cNvPr>
          <p:cNvSpPr>
            <a:spLocks noGrp="1"/>
          </p:cNvSpPr>
          <p:nvPr>
            <p:ph sz="half" idx="2"/>
          </p:nvPr>
        </p:nvSpPr>
        <p:spPr>
          <a:xfrm>
            <a:off x="629842" y="1592521"/>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47116D-C686-47B7-98F2-B0F797C152E5}"/>
              </a:ext>
            </a:extLst>
          </p:cNvPr>
          <p:cNvSpPr>
            <a:spLocks noGrp="1"/>
          </p:cNvSpPr>
          <p:nvPr>
            <p:ph type="body" sz="quarter" idx="3"/>
          </p:nvPr>
        </p:nvSpPr>
        <p:spPr>
          <a:xfrm>
            <a:off x="4629150" y="929978"/>
            <a:ext cx="3887391" cy="464264"/>
          </a:xfrm>
          <a:solidFill>
            <a:schemeClr val="accent1">
              <a:lumMod val="20000"/>
              <a:lumOff val="80000"/>
            </a:schemeClr>
          </a:solidFill>
        </p:spPr>
        <p:txBody>
          <a:bodyPr anchor="ctr">
            <a:normAutofit/>
          </a:bodyPr>
          <a:lstStyle>
            <a:lvl1pPr marL="0" indent="0" algn="ctr">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EF2B1CC-BF5D-4FD4-9050-16A8F91FCE8F}"/>
              </a:ext>
            </a:extLst>
          </p:cNvPr>
          <p:cNvSpPr>
            <a:spLocks noGrp="1"/>
          </p:cNvSpPr>
          <p:nvPr>
            <p:ph sz="quarter" idx="4"/>
          </p:nvPr>
        </p:nvSpPr>
        <p:spPr>
          <a:xfrm>
            <a:off x="4629150" y="1592521"/>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2CC0D7B1-C5B0-45DE-8A50-D4D01ED3A98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B1FA1E8-F011-4BD1-BD8C-37CA97D09039}"/>
              </a:ext>
            </a:extLst>
          </p:cNvPr>
          <p:cNvSpPr>
            <a:spLocks noGrp="1"/>
          </p:cNvSpPr>
          <p:nvPr>
            <p:ph type="sldNum" sz="quarter" idx="12"/>
          </p:nvPr>
        </p:nvSpPr>
        <p:spPr/>
        <p:txBody>
          <a:bodyPr/>
          <a:lstStyle/>
          <a:p>
            <a:fld id="{49954B10-BA08-4D96-958D-91329F178214}" type="slidenum">
              <a:rPr lang="en-US" smtClean="0"/>
              <a:t>‹#›</a:t>
            </a:fld>
            <a:endParaRPr lang="en-US" dirty="0"/>
          </a:p>
        </p:txBody>
      </p:sp>
      <p:sp>
        <p:nvSpPr>
          <p:cNvPr id="7" name="Title 6">
            <a:extLst>
              <a:ext uri="{FF2B5EF4-FFF2-40B4-BE49-F238E27FC236}">
                <a16:creationId xmlns:a16="http://schemas.microsoft.com/office/drawing/2014/main" id="{04E6B0A7-7415-4012-9AC2-CEBFB2D2338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2802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preserve="1" userDrawn="1">
  <p:cSld name="1_Custom Layout 1">
    <p:bg>
      <p:bgPr>
        <a:solidFill>
          <a:srgbClr val="112635"/>
        </a:solidFill>
        <a:effectLst/>
      </p:bgPr>
    </p:bg>
    <p:spTree>
      <p:nvGrpSpPr>
        <p:cNvPr id="1" name="Shape 21"/>
        <p:cNvGrpSpPr/>
        <p:nvPr/>
      </p:nvGrpSpPr>
      <p:grpSpPr>
        <a:xfrm>
          <a:off x="0" y="0"/>
          <a:ext cx="0" cy="0"/>
          <a:chOff x="0" y="0"/>
          <a:chExt cx="0" cy="0"/>
        </a:xfrm>
      </p:grpSpPr>
      <p:pic>
        <p:nvPicPr>
          <p:cNvPr id="23" name="Google Shape;23;p4"/>
          <p:cNvPicPr preferRelativeResize="0"/>
          <p:nvPr/>
        </p:nvPicPr>
        <p:blipFill rotWithShape="1">
          <a:blip r:embed="rId2">
            <a:alphaModFix/>
          </a:blip>
          <a:srcRect l="22883" t="15289"/>
          <a:stretch/>
        </p:blipFill>
        <p:spPr>
          <a:xfrm>
            <a:off x="8069263" y="4868200"/>
            <a:ext cx="872756" cy="217792"/>
          </a:xfrm>
          <a:prstGeom prst="rect">
            <a:avLst/>
          </a:prstGeom>
          <a:noFill/>
          <a:ln>
            <a:noFill/>
          </a:ln>
        </p:spPr>
      </p:pic>
      <p:pic>
        <p:nvPicPr>
          <p:cNvPr id="6" name="Google Shape;102;p12">
            <a:extLst>
              <a:ext uri="{FF2B5EF4-FFF2-40B4-BE49-F238E27FC236}">
                <a16:creationId xmlns:a16="http://schemas.microsoft.com/office/drawing/2014/main" id="{3B2CCE43-5151-4F9C-B94E-B646F61B58A9}"/>
              </a:ext>
            </a:extLst>
          </p:cNvPr>
          <p:cNvPicPr preferRelativeResize="0"/>
          <p:nvPr userDrawn="1"/>
        </p:nvPicPr>
        <p:blipFill rotWithShape="1">
          <a:blip r:embed="rId3">
            <a:alphaModFix amt="20000"/>
          </a:blip>
          <a:srcRect l="-11931" t="8925" r="39968" b="-5412"/>
          <a:stretch/>
        </p:blipFill>
        <p:spPr>
          <a:xfrm>
            <a:off x="5449150" y="0"/>
            <a:ext cx="3694850" cy="5143501"/>
          </a:xfrm>
          <a:prstGeom prst="rect">
            <a:avLst/>
          </a:prstGeom>
          <a:noFill/>
          <a:ln>
            <a:noFill/>
          </a:ln>
        </p:spPr>
      </p:pic>
      <p:pic>
        <p:nvPicPr>
          <p:cNvPr id="4" name="Picture 3" descr="Logo&#10;&#10;Description automatically generated">
            <a:extLst>
              <a:ext uri="{FF2B5EF4-FFF2-40B4-BE49-F238E27FC236}">
                <a16:creationId xmlns:a16="http://schemas.microsoft.com/office/drawing/2014/main" id="{DA19D0C6-6CA5-4FC6-9BEE-C5E7F84E0928}"/>
              </a:ext>
            </a:extLst>
          </p:cNvPr>
          <p:cNvPicPr>
            <a:picLocks noChangeAspect="1"/>
          </p:cNvPicPr>
          <p:nvPr userDrawn="1"/>
        </p:nvPicPr>
        <p:blipFill rotWithShape="1">
          <a:blip r:embed="rId4">
            <a:duotone>
              <a:schemeClr val="accent3">
                <a:shade val="45000"/>
                <a:satMod val="135000"/>
              </a:schemeClr>
              <a:prstClr val="white"/>
            </a:duotone>
          </a:blip>
          <a:srcRect r="36327"/>
          <a:stretch/>
        </p:blipFill>
        <p:spPr>
          <a:xfrm>
            <a:off x="7080069" y="719256"/>
            <a:ext cx="2063931" cy="3398278"/>
          </a:xfrm>
          <a:prstGeom prst="rect">
            <a:avLst/>
          </a:prstGeom>
        </p:spPr>
      </p:pic>
      <p:sp>
        <p:nvSpPr>
          <p:cNvPr id="8" name="Google Shape;10;p2">
            <a:extLst>
              <a:ext uri="{FF2B5EF4-FFF2-40B4-BE49-F238E27FC236}">
                <a16:creationId xmlns:a16="http://schemas.microsoft.com/office/drawing/2014/main" id="{334FFFBA-26B7-459E-B2E3-68E575753B18}"/>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rgbClr val="F7F7F7"/>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9" name="Text Placeholder 4">
            <a:extLst>
              <a:ext uri="{FF2B5EF4-FFF2-40B4-BE49-F238E27FC236}">
                <a16:creationId xmlns:a16="http://schemas.microsoft.com/office/drawing/2014/main" id="{0F9172DE-3178-4677-A8E7-A8A7B72640A6}"/>
              </a:ext>
            </a:extLst>
          </p:cNvPr>
          <p:cNvSpPr>
            <a:spLocks noGrp="1"/>
          </p:cNvSpPr>
          <p:nvPr>
            <p:ph type="body" sz="quarter" idx="13" hasCustomPrompt="1"/>
          </p:nvPr>
        </p:nvSpPr>
        <p:spPr>
          <a:xfrm>
            <a:off x="388210" y="2804972"/>
            <a:ext cx="8520600" cy="1347904"/>
          </a:xfrm>
        </p:spPr>
        <p:txBody>
          <a:bodyPr/>
          <a:lstStyle>
            <a:lvl1pPr marL="114300" indent="0" algn="l">
              <a:buFontTx/>
              <a:buNone/>
              <a:defRPr sz="6600">
                <a:solidFill>
                  <a:srgbClr val="F7F7F7"/>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Title</a:t>
            </a:r>
          </a:p>
        </p:txBody>
      </p:sp>
      <p:sp>
        <p:nvSpPr>
          <p:cNvPr id="10" name="Text Placeholder 18">
            <a:extLst>
              <a:ext uri="{FF2B5EF4-FFF2-40B4-BE49-F238E27FC236}">
                <a16:creationId xmlns:a16="http://schemas.microsoft.com/office/drawing/2014/main" id="{80FDB8F3-AFBE-4DD4-A587-12928D6B135E}"/>
              </a:ext>
            </a:extLst>
          </p:cNvPr>
          <p:cNvSpPr>
            <a:spLocks noGrp="1"/>
          </p:cNvSpPr>
          <p:nvPr>
            <p:ph type="body" sz="quarter" idx="14" hasCustomPrompt="1"/>
          </p:nvPr>
        </p:nvSpPr>
        <p:spPr>
          <a:xfrm>
            <a:off x="388210" y="4490511"/>
            <a:ext cx="1549367" cy="432662"/>
          </a:xfrm>
        </p:spPr>
        <p:txBody>
          <a:bodyPr anchor="ctr">
            <a:normAutofit/>
          </a:bodyPr>
          <a:lstStyle>
            <a:lvl1pPr marL="114300" indent="0">
              <a:buFontTx/>
              <a:buNone/>
              <a:defRPr sz="1100">
                <a:solidFill>
                  <a:srgbClr val="F7F7F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Client Info</a:t>
            </a:r>
          </a:p>
        </p:txBody>
      </p:sp>
      <p:sp>
        <p:nvSpPr>
          <p:cNvPr id="11" name="Text Placeholder 20">
            <a:extLst>
              <a:ext uri="{FF2B5EF4-FFF2-40B4-BE49-F238E27FC236}">
                <a16:creationId xmlns:a16="http://schemas.microsoft.com/office/drawing/2014/main" id="{7920A818-4E7E-4ED1-80AD-BB607E98E6F9}"/>
              </a:ext>
            </a:extLst>
          </p:cNvPr>
          <p:cNvSpPr>
            <a:spLocks noGrp="1"/>
          </p:cNvSpPr>
          <p:nvPr>
            <p:ph type="body" sz="quarter" idx="15" hasCustomPrompt="1"/>
          </p:nvPr>
        </p:nvSpPr>
        <p:spPr>
          <a:xfrm>
            <a:off x="1938338" y="4491038"/>
            <a:ext cx="2309812" cy="431800"/>
          </a:xfrm>
        </p:spPr>
        <p:txBody>
          <a:bodyPr anchor="ctr">
            <a:noAutofit/>
          </a:bodyPr>
          <a:lstStyle>
            <a:lvl1pPr marL="114300" indent="0">
              <a:buNone/>
              <a:defRPr sz="1100">
                <a:solidFill>
                  <a:srgbClr val="F7F7F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Date</a:t>
            </a:r>
          </a:p>
        </p:txBody>
      </p:sp>
      <p:sp>
        <p:nvSpPr>
          <p:cNvPr id="12" name="Text Placeholder 22">
            <a:extLst>
              <a:ext uri="{FF2B5EF4-FFF2-40B4-BE49-F238E27FC236}">
                <a16:creationId xmlns:a16="http://schemas.microsoft.com/office/drawing/2014/main" id="{6CC1D24C-DD91-409D-B06E-39A875470D7E}"/>
              </a:ext>
            </a:extLst>
          </p:cNvPr>
          <p:cNvSpPr>
            <a:spLocks noGrp="1"/>
          </p:cNvSpPr>
          <p:nvPr>
            <p:ph type="body" sz="quarter" idx="16" hasCustomPrompt="1"/>
          </p:nvPr>
        </p:nvSpPr>
        <p:spPr>
          <a:xfrm>
            <a:off x="388210" y="1666842"/>
            <a:ext cx="8520600" cy="1122363"/>
          </a:xfrm>
        </p:spPr>
        <p:txBody>
          <a:bodyPr>
            <a:noAutofit/>
          </a:bodyPr>
          <a:lstStyle>
            <a:lvl1pPr marL="114300" indent="0" algn="l">
              <a:buNone/>
              <a:defRPr sz="6600">
                <a:solidFill>
                  <a:srgbClr val="F7F7F7"/>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Presentation</a:t>
            </a:r>
          </a:p>
        </p:txBody>
      </p:sp>
    </p:spTree>
    <p:extLst>
      <p:ext uri="{BB962C8B-B14F-4D97-AF65-F5344CB8AC3E}">
        <p14:creationId xmlns:p14="http://schemas.microsoft.com/office/powerpoint/2010/main" val="368900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ro Slide" userDrawn="1">
  <p:cSld name="Intro Slide">
    <p:bg>
      <p:bgPr>
        <a:solidFill>
          <a:srgbClr val="112635"/>
        </a:solidFill>
        <a:effectLst/>
      </p:bgPr>
    </p:bg>
    <p:spTree>
      <p:nvGrpSpPr>
        <p:cNvPr id="1" name="Shape 9"/>
        <p:cNvGrpSpPr/>
        <p:nvPr/>
      </p:nvGrpSpPr>
      <p:grpSpPr>
        <a:xfrm>
          <a:off x="0" y="0"/>
          <a:ext cx="0" cy="0"/>
          <a:chOff x="0" y="0"/>
          <a:chExt cx="0" cy="0"/>
        </a:xfrm>
      </p:grpSpPr>
      <p:pic>
        <p:nvPicPr>
          <p:cNvPr id="3" name="Picture 2" descr="Logo&#10;&#10;Description automatically generated with low confidence">
            <a:extLst>
              <a:ext uri="{FF2B5EF4-FFF2-40B4-BE49-F238E27FC236}">
                <a16:creationId xmlns:a16="http://schemas.microsoft.com/office/drawing/2014/main" id="{F1F32118-2C82-490D-9E85-AE2195975D88}"/>
              </a:ext>
            </a:extLst>
          </p:cNvPr>
          <p:cNvPicPr>
            <a:picLocks noChangeAspect="1"/>
          </p:cNvPicPr>
          <p:nvPr userDrawn="1"/>
        </p:nvPicPr>
        <p:blipFill rotWithShape="1">
          <a:blip r:embed="rId2">
            <a:alphaModFix amt="5000"/>
            <a:extLst>
              <a:ext uri="{BEBA8EAE-BF5A-486C-A8C5-ECC9F3942E4B}">
                <a14:imgProps xmlns:a14="http://schemas.microsoft.com/office/drawing/2010/main">
                  <a14:imgLayer r:embed="rId3">
                    <a14:imgEffect>
                      <a14:artisticPhotocopy/>
                    </a14:imgEffect>
                  </a14:imgLayer>
                </a14:imgProps>
              </a:ext>
            </a:extLst>
          </a:blip>
          <a:srcRect t="20175" b="13501"/>
          <a:stretch/>
        </p:blipFill>
        <p:spPr>
          <a:xfrm>
            <a:off x="754860" y="1"/>
            <a:ext cx="7787299" cy="5143500"/>
          </a:xfrm>
          <a:prstGeom prst="rect">
            <a:avLst/>
          </a:prstGeom>
        </p:spPr>
      </p:pic>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rgbClr val="F7F7F7"/>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4" name="Oval 3">
            <a:extLst>
              <a:ext uri="{FF2B5EF4-FFF2-40B4-BE49-F238E27FC236}">
                <a16:creationId xmlns:a16="http://schemas.microsoft.com/office/drawing/2014/main" id="{2D793BBB-BCFC-4607-8DF1-D8D7A69BC604}"/>
              </a:ext>
            </a:extLst>
          </p:cNvPr>
          <p:cNvSpPr/>
          <p:nvPr userDrawn="1"/>
        </p:nvSpPr>
        <p:spPr>
          <a:xfrm>
            <a:off x="3935277" y="220662"/>
            <a:ext cx="1426464" cy="1424412"/>
          </a:xfrm>
          <a:prstGeom prst="ellipse">
            <a:avLst/>
          </a:pr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oogle Shape;11;p2">
            <a:extLst>
              <a:ext uri="{FF2B5EF4-FFF2-40B4-BE49-F238E27FC236}">
                <a16:creationId xmlns:a16="http://schemas.microsoft.com/office/drawing/2014/main" id="{354B1EB9-EEB1-49C2-BD7E-B8486A50F706}"/>
              </a:ext>
            </a:extLst>
          </p:cNvPr>
          <p:cNvPicPr preferRelativeResize="0"/>
          <p:nvPr userDrawn="1"/>
        </p:nvPicPr>
        <p:blipFill rotWithShape="1">
          <a:blip r:embed="rId4">
            <a:alphaModFix/>
          </a:blip>
          <a:srcRect t="88537"/>
          <a:stretch/>
        </p:blipFill>
        <p:spPr>
          <a:xfrm>
            <a:off x="4149354" y="1265443"/>
            <a:ext cx="994719" cy="109728"/>
          </a:xfrm>
          <a:prstGeom prst="rect">
            <a:avLst/>
          </a:prstGeom>
          <a:noFill/>
          <a:ln>
            <a:noFill/>
          </a:ln>
        </p:spPr>
      </p:pic>
      <p:pic>
        <p:nvPicPr>
          <p:cNvPr id="14" name="Google Shape;11;p2">
            <a:extLst>
              <a:ext uri="{FF2B5EF4-FFF2-40B4-BE49-F238E27FC236}">
                <a16:creationId xmlns:a16="http://schemas.microsoft.com/office/drawing/2014/main" id="{4330A41D-CF4F-41F3-8A6E-CA14171978A6}"/>
              </a:ext>
            </a:extLst>
          </p:cNvPr>
          <p:cNvPicPr preferRelativeResize="0"/>
          <p:nvPr userDrawn="1"/>
        </p:nvPicPr>
        <p:blipFill rotWithShape="1">
          <a:blip r:embed="rId4">
            <a:alphaModFix/>
          </a:blip>
          <a:srcRect b="14518"/>
          <a:stretch/>
        </p:blipFill>
        <p:spPr>
          <a:xfrm>
            <a:off x="4026512" y="368167"/>
            <a:ext cx="1240404" cy="897276"/>
          </a:xfrm>
          <a:prstGeom prst="rect">
            <a:avLst/>
          </a:prstGeom>
          <a:noFill/>
          <a:ln>
            <a:noFill/>
          </a:ln>
        </p:spPr>
      </p:pic>
      <p:sp>
        <p:nvSpPr>
          <p:cNvPr id="11" name="Title 7">
            <a:extLst>
              <a:ext uri="{FF2B5EF4-FFF2-40B4-BE49-F238E27FC236}">
                <a16:creationId xmlns:a16="http://schemas.microsoft.com/office/drawing/2014/main" id="{288110E1-D0A1-4F8F-99A6-229EFB3C2E68}"/>
              </a:ext>
            </a:extLst>
          </p:cNvPr>
          <p:cNvSpPr>
            <a:spLocks noGrp="1"/>
          </p:cNvSpPr>
          <p:nvPr>
            <p:ph type="title" hasCustomPrompt="1"/>
          </p:nvPr>
        </p:nvSpPr>
        <p:spPr>
          <a:xfrm>
            <a:off x="1944069" y="2121731"/>
            <a:ext cx="5405287" cy="572700"/>
          </a:xfrm>
        </p:spPr>
        <p:txBody>
          <a:bodyPr>
            <a:normAutofit/>
          </a:bodyPr>
          <a:lstStyle>
            <a:lvl1pPr algn="ctr">
              <a:defRPr sz="2400">
                <a:solidFill>
                  <a:srgbClr val="F7F7F7"/>
                </a:solidFill>
                <a:latin typeface="Open Sans SemiBold" panose="020B0604020202020204" charset="0"/>
                <a:cs typeface="Open Sans SemiBold" panose="020B0604020202020204" charset="0"/>
              </a:defRPr>
            </a:lvl1pPr>
          </a:lstStyle>
          <a:p>
            <a:r>
              <a:rPr lang="en-US" dirty="0"/>
              <a:t>Section #: Section Title</a:t>
            </a:r>
          </a:p>
        </p:txBody>
      </p:sp>
      <p:sp>
        <p:nvSpPr>
          <p:cNvPr id="12" name="Google Shape;13;p2">
            <a:extLst>
              <a:ext uri="{FF2B5EF4-FFF2-40B4-BE49-F238E27FC236}">
                <a16:creationId xmlns:a16="http://schemas.microsoft.com/office/drawing/2014/main" id="{67E3CF97-AE30-4797-96AE-17C665D4D445}"/>
              </a:ext>
            </a:extLst>
          </p:cNvPr>
          <p:cNvSpPr txBox="1">
            <a:spLocks noGrp="1"/>
          </p:cNvSpPr>
          <p:nvPr>
            <p:ph type="subTitle" idx="1"/>
          </p:nvPr>
        </p:nvSpPr>
        <p:spPr>
          <a:xfrm>
            <a:off x="3097500" y="2751321"/>
            <a:ext cx="2949000" cy="509100"/>
          </a:xfrm>
          <a:prstGeom prst="rect">
            <a:avLst/>
          </a:prstGeom>
        </p:spPr>
        <p:txBody>
          <a:bodyPr spcFirstLastPara="1" wrap="square" lIns="91425" tIns="91425" rIns="91425" bIns="91425" anchor="t" anchorCtr="0">
            <a:normAutofit/>
          </a:bodyPr>
          <a:lstStyle>
            <a:lvl1pPr lvl="0" algn="ctr">
              <a:spcBef>
                <a:spcPts val="0"/>
              </a:spcBef>
              <a:spcAft>
                <a:spcPts val="0"/>
              </a:spcAft>
              <a:buSzPts val="1400"/>
              <a:buFont typeface="Open Sans"/>
              <a:buNone/>
              <a:defRPr sz="1400">
                <a:solidFill>
                  <a:srgbClr val="F7F7F7"/>
                </a:solidFill>
                <a:latin typeface="Open Sans"/>
                <a:ea typeface="Open Sans"/>
                <a:cs typeface="Open Sans"/>
                <a:sym typeface="Open Sans"/>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1" preserve="1" userDrawn="1">
  <p:cSld name="1_Custom Layout 1">
    <p:spTree>
      <p:nvGrpSpPr>
        <p:cNvPr id="1" name="Shape 21"/>
        <p:cNvGrpSpPr/>
        <p:nvPr/>
      </p:nvGrpSpPr>
      <p:grpSpPr>
        <a:xfrm>
          <a:off x="0" y="0"/>
          <a:ext cx="0" cy="0"/>
          <a:chOff x="0" y="0"/>
          <a:chExt cx="0" cy="0"/>
        </a:xfrm>
      </p:grpSpPr>
      <p:pic>
        <p:nvPicPr>
          <p:cNvPr id="23" name="Google Shape;23;p4"/>
          <p:cNvPicPr preferRelativeResize="0"/>
          <p:nvPr/>
        </p:nvPicPr>
        <p:blipFill rotWithShape="1">
          <a:blip r:embed="rId2">
            <a:alphaModFix/>
          </a:blip>
          <a:srcRect l="22883" t="15289"/>
          <a:stretch/>
        </p:blipFill>
        <p:spPr>
          <a:xfrm>
            <a:off x="8069263" y="4868200"/>
            <a:ext cx="872756" cy="217792"/>
          </a:xfrm>
          <a:prstGeom prst="rect">
            <a:avLst/>
          </a:prstGeom>
          <a:noFill/>
          <a:ln>
            <a:noFill/>
          </a:ln>
        </p:spPr>
      </p:pic>
      <p:sp>
        <p:nvSpPr>
          <p:cNvPr id="8" name="Title 7">
            <a:extLst>
              <a:ext uri="{FF2B5EF4-FFF2-40B4-BE49-F238E27FC236}">
                <a16:creationId xmlns:a16="http://schemas.microsoft.com/office/drawing/2014/main" id="{47530A22-9BEF-4A07-B216-6CDBEC6439CA}"/>
              </a:ext>
            </a:extLst>
          </p:cNvPr>
          <p:cNvSpPr>
            <a:spLocks noGrp="1"/>
          </p:cNvSpPr>
          <p:nvPr>
            <p:ph type="title" hasCustomPrompt="1"/>
          </p:nvPr>
        </p:nvSpPr>
        <p:spPr>
          <a:xfrm>
            <a:off x="478678" y="2285400"/>
            <a:ext cx="5405287" cy="572700"/>
          </a:xfrm>
        </p:spPr>
        <p:txBody>
          <a:bodyPr>
            <a:normAutofit/>
          </a:bodyPr>
          <a:lstStyle>
            <a:lvl1pPr>
              <a:defRPr sz="2400">
                <a:solidFill>
                  <a:srgbClr val="112635"/>
                </a:solidFill>
                <a:latin typeface="Open Sans SemiBold" panose="020B0604020202020204" charset="0"/>
                <a:cs typeface="Open Sans SemiBold" panose="020B0604020202020204" charset="0"/>
              </a:defRPr>
            </a:lvl1pPr>
          </a:lstStyle>
          <a:p>
            <a:r>
              <a:rPr lang="en-US" dirty="0"/>
              <a:t>Section #: Section Title</a:t>
            </a:r>
          </a:p>
        </p:txBody>
      </p:sp>
      <p:sp>
        <p:nvSpPr>
          <p:cNvPr id="7" name="Google Shape;13;p2">
            <a:extLst>
              <a:ext uri="{FF2B5EF4-FFF2-40B4-BE49-F238E27FC236}">
                <a16:creationId xmlns:a16="http://schemas.microsoft.com/office/drawing/2014/main" id="{17CFA167-ABFB-4CD4-9A04-EBD34AD58237}"/>
              </a:ext>
            </a:extLst>
          </p:cNvPr>
          <p:cNvSpPr txBox="1">
            <a:spLocks noGrp="1"/>
          </p:cNvSpPr>
          <p:nvPr>
            <p:ph type="subTitle" idx="1"/>
          </p:nvPr>
        </p:nvSpPr>
        <p:spPr>
          <a:xfrm>
            <a:off x="478678" y="2858100"/>
            <a:ext cx="2949000" cy="509100"/>
          </a:xfrm>
          <a:prstGeom prst="rect">
            <a:avLst/>
          </a:prstGeom>
        </p:spPr>
        <p:txBody>
          <a:bodyPr spcFirstLastPara="1" wrap="square" lIns="91425" tIns="91425" rIns="91425" bIns="91425" anchor="t" anchorCtr="0">
            <a:normAutofit/>
          </a:bodyPr>
          <a:lstStyle>
            <a:lvl1pPr lvl="0" algn="l">
              <a:spcBef>
                <a:spcPts val="0"/>
              </a:spcBef>
              <a:spcAft>
                <a:spcPts val="0"/>
              </a:spcAft>
              <a:buSzPts val="1400"/>
              <a:buFont typeface="Open Sans"/>
              <a:buNone/>
              <a:defRPr sz="1400">
                <a:latin typeface="Open Sans"/>
                <a:ea typeface="Open Sans"/>
                <a:cs typeface="Open Sans"/>
                <a:sym typeface="Open Sans"/>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dirty="0"/>
          </a:p>
        </p:txBody>
      </p:sp>
      <p:pic>
        <p:nvPicPr>
          <p:cNvPr id="9" name="Picture 8" descr="Logo&#10;&#10;Description automatically generated">
            <a:extLst>
              <a:ext uri="{FF2B5EF4-FFF2-40B4-BE49-F238E27FC236}">
                <a16:creationId xmlns:a16="http://schemas.microsoft.com/office/drawing/2014/main" id="{537A6A0D-9BBE-455C-A62D-4410EA52794A}"/>
              </a:ext>
            </a:extLst>
          </p:cNvPr>
          <p:cNvPicPr>
            <a:picLocks noChangeAspect="1"/>
          </p:cNvPicPr>
          <p:nvPr userDrawn="1"/>
        </p:nvPicPr>
        <p:blipFill rotWithShape="1">
          <a:blip r:embed="rId3">
            <a:alphaModFix amt="70000"/>
          </a:blip>
          <a:srcRect r="36327"/>
          <a:stretch/>
        </p:blipFill>
        <p:spPr>
          <a:xfrm>
            <a:off x="5976292" y="-69623"/>
            <a:ext cx="3166170" cy="5213123"/>
          </a:xfrm>
          <a:prstGeom prst="rect">
            <a:avLst/>
          </a:prstGeom>
        </p:spPr>
      </p:pic>
    </p:spTree>
    <p:extLst>
      <p:ext uri="{BB962C8B-B14F-4D97-AF65-F5344CB8AC3E}">
        <p14:creationId xmlns:p14="http://schemas.microsoft.com/office/powerpoint/2010/main" val="3777201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1" preserve="1" userDrawn="1">
  <p:cSld name="Slide Divider 3">
    <p:bg>
      <p:bgPr>
        <a:solidFill>
          <a:srgbClr val="112635"/>
        </a:solidFill>
        <a:effectLst/>
      </p:bgPr>
    </p:bg>
    <p:spTree>
      <p:nvGrpSpPr>
        <p:cNvPr id="1" name="Shape 21"/>
        <p:cNvGrpSpPr/>
        <p:nvPr/>
      </p:nvGrpSpPr>
      <p:grpSpPr>
        <a:xfrm>
          <a:off x="0" y="0"/>
          <a:ext cx="0" cy="0"/>
          <a:chOff x="0" y="0"/>
          <a:chExt cx="0" cy="0"/>
        </a:xfrm>
      </p:grpSpPr>
      <p:pic>
        <p:nvPicPr>
          <p:cNvPr id="23" name="Google Shape;23;p4"/>
          <p:cNvPicPr preferRelativeResize="0"/>
          <p:nvPr/>
        </p:nvPicPr>
        <p:blipFill rotWithShape="1">
          <a:blip r:embed="rId2">
            <a:alphaModFix/>
          </a:blip>
          <a:srcRect l="22883" t="15289"/>
          <a:stretch/>
        </p:blipFill>
        <p:spPr>
          <a:xfrm>
            <a:off x="8069263" y="4868200"/>
            <a:ext cx="872756" cy="217792"/>
          </a:xfrm>
          <a:prstGeom prst="rect">
            <a:avLst/>
          </a:prstGeom>
          <a:noFill/>
          <a:ln>
            <a:noFill/>
          </a:ln>
        </p:spPr>
      </p:pic>
      <p:sp>
        <p:nvSpPr>
          <p:cNvPr id="2" name="Title 1">
            <a:extLst>
              <a:ext uri="{FF2B5EF4-FFF2-40B4-BE49-F238E27FC236}">
                <a16:creationId xmlns:a16="http://schemas.microsoft.com/office/drawing/2014/main" id="{79587D86-1A9D-401A-B949-CABE09624731}"/>
              </a:ext>
            </a:extLst>
          </p:cNvPr>
          <p:cNvSpPr>
            <a:spLocks noGrp="1"/>
          </p:cNvSpPr>
          <p:nvPr>
            <p:ph type="title" hasCustomPrompt="1"/>
          </p:nvPr>
        </p:nvSpPr>
        <p:spPr>
          <a:xfrm>
            <a:off x="613850" y="2285400"/>
            <a:ext cx="3958150" cy="572700"/>
          </a:xfrm>
        </p:spPr>
        <p:txBody>
          <a:bodyPr anchor="ctr">
            <a:normAutofit/>
          </a:bodyPr>
          <a:lstStyle>
            <a:lvl1pPr algn="l">
              <a:defRPr sz="2400">
                <a:solidFill>
                  <a:schemeClr val="bg1"/>
                </a:solidFill>
                <a:latin typeface="Open Sans SemiBold" panose="020B0604020202020204" charset="0"/>
                <a:cs typeface="Open Sans SemiBold" panose="020B0604020202020204" charset="0"/>
              </a:defRPr>
            </a:lvl1pPr>
          </a:lstStyle>
          <a:p>
            <a:r>
              <a:rPr lang="en-US" dirty="0"/>
              <a:t>Section #: Section Title</a:t>
            </a:r>
          </a:p>
        </p:txBody>
      </p:sp>
      <p:sp>
        <p:nvSpPr>
          <p:cNvPr id="5" name="Google Shape;13;p2">
            <a:extLst>
              <a:ext uri="{FF2B5EF4-FFF2-40B4-BE49-F238E27FC236}">
                <a16:creationId xmlns:a16="http://schemas.microsoft.com/office/drawing/2014/main" id="{7E09DD36-0A91-45E3-85A0-277E20C447F5}"/>
              </a:ext>
            </a:extLst>
          </p:cNvPr>
          <p:cNvSpPr txBox="1">
            <a:spLocks noGrp="1"/>
          </p:cNvSpPr>
          <p:nvPr>
            <p:ph type="subTitle" idx="1"/>
          </p:nvPr>
        </p:nvSpPr>
        <p:spPr>
          <a:xfrm>
            <a:off x="613850" y="2858100"/>
            <a:ext cx="2949000" cy="509100"/>
          </a:xfrm>
          <a:prstGeom prst="rect">
            <a:avLst/>
          </a:prstGeom>
        </p:spPr>
        <p:txBody>
          <a:bodyPr spcFirstLastPara="1" wrap="square" lIns="91425" tIns="91425" rIns="91425" bIns="91425" anchor="t" anchorCtr="0">
            <a:normAutofit/>
          </a:bodyPr>
          <a:lstStyle>
            <a:lvl1pPr lvl="0" algn="l">
              <a:spcBef>
                <a:spcPts val="0"/>
              </a:spcBef>
              <a:spcAft>
                <a:spcPts val="0"/>
              </a:spcAft>
              <a:buSzPts val="1400"/>
              <a:buFont typeface="Open Sans"/>
              <a:buNone/>
              <a:defRPr sz="1400">
                <a:solidFill>
                  <a:schemeClr val="bg1"/>
                </a:solidFill>
                <a:latin typeface="Open Sans"/>
                <a:ea typeface="Open Sans"/>
                <a:cs typeface="Open Sans"/>
                <a:sym typeface="Open Sans"/>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dirty="0"/>
          </a:p>
        </p:txBody>
      </p:sp>
      <p:pic>
        <p:nvPicPr>
          <p:cNvPr id="6" name="Google Shape;102;p12">
            <a:extLst>
              <a:ext uri="{FF2B5EF4-FFF2-40B4-BE49-F238E27FC236}">
                <a16:creationId xmlns:a16="http://schemas.microsoft.com/office/drawing/2014/main" id="{3B2CCE43-5151-4F9C-B94E-B646F61B58A9}"/>
              </a:ext>
            </a:extLst>
          </p:cNvPr>
          <p:cNvPicPr preferRelativeResize="0"/>
          <p:nvPr userDrawn="1"/>
        </p:nvPicPr>
        <p:blipFill rotWithShape="1">
          <a:blip r:embed="rId3">
            <a:alphaModFix amt="20000"/>
          </a:blip>
          <a:srcRect l="-11931" t="8925" r="39968" b="-5412"/>
          <a:stretch/>
        </p:blipFill>
        <p:spPr>
          <a:xfrm>
            <a:off x="5449150" y="0"/>
            <a:ext cx="3694850" cy="5143501"/>
          </a:xfrm>
          <a:prstGeom prst="rect">
            <a:avLst/>
          </a:prstGeom>
          <a:noFill/>
          <a:ln>
            <a:noFill/>
          </a:ln>
        </p:spPr>
      </p:pic>
      <p:pic>
        <p:nvPicPr>
          <p:cNvPr id="4" name="Picture 3" descr="Logo&#10;&#10;Description automatically generated">
            <a:extLst>
              <a:ext uri="{FF2B5EF4-FFF2-40B4-BE49-F238E27FC236}">
                <a16:creationId xmlns:a16="http://schemas.microsoft.com/office/drawing/2014/main" id="{DA19D0C6-6CA5-4FC6-9BEE-C5E7F84E0928}"/>
              </a:ext>
            </a:extLst>
          </p:cNvPr>
          <p:cNvPicPr>
            <a:picLocks noChangeAspect="1"/>
          </p:cNvPicPr>
          <p:nvPr userDrawn="1"/>
        </p:nvPicPr>
        <p:blipFill rotWithShape="1">
          <a:blip r:embed="rId4"/>
          <a:srcRect r="36327"/>
          <a:stretch/>
        </p:blipFill>
        <p:spPr>
          <a:xfrm>
            <a:off x="7080069" y="719256"/>
            <a:ext cx="2063931" cy="3398278"/>
          </a:xfrm>
          <a:prstGeom prst="rect">
            <a:avLst/>
          </a:prstGeom>
        </p:spPr>
      </p:pic>
    </p:spTree>
    <p:extLst>
      <p:ext uri="{BB962C8B-B14F-4D97-AF65-F5344CB8AC3E}">
        <p14:creationId xmlns:p14="http://schemas.microsoft.com/office/powerpoint/2010/main" val="771040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1" preserve="1" userDrawn="1">
  <p:cSld name="1_Custom Layout 1">
    <p:bg>
      <p:bgPr>
        <a:solidFill>
          <a:srgbClr val="112635"/>
        </a:solidFill>
        <a:effectLst/>
      </p:bgPr>
    </p:bg>
    <p:spTree>
      <p:nvGrpSpPr>
        <p:cNvPr id="1" name="Shape 21"/>
        <p:cNvGrpSpPr/>
        <p:nvPr/>
      </p:nvGrpSpPr>
      <p:grpSpPr>
        <a:xfrm>
          <a:off x="0" y="0"/>
          <a:ext cx="0" cy="0"/>
          <a:chOff x="0" y="0"/>
          <a:chExt cx="0" cy="0"/>
        </a:xfrm>
      </p:grpSpPr>
      <p:pic>
        <p:nvPicPr>
          <p:cNvPr id="23" name="Google Shape;23;p4"/>
          <p:cNvPicPr preferRelativeResize="0"/>
          <p:nvPr/>
        </p:nvPicPr>
        <p:blipFill rotWithShape="1">
          <a:blip r:embed="rId2">
            <a:alphaModFix/>
          </a:blip>
          <a:srcRect l="22883" t="15289"/>
          <a:stretch/>
        </p:blipFill>
        <p:spPr>
          <a:xfrm>
            <a:off x="8069263" y="4868200"/>
            <a:ext cx="872756" cy="217792"/>
          </a:xfrm>
          <a:prstGeom prst="rect">
            <a:avLst/>
          </a:prstGeom>
          <a:noFill/>
          <a:ln>
            <a:noFill/>
          </a:ln>
        </p:spPr>
      </p:pic>
      <p:sp>
        <p:nvSpPr>
          <p:cNvPr id="2" name="Title 1">
            <a:extLst>
              <a:ext uri="{FF2B5EF4-FFF2-40B4-BE49-F238E27FC236}">
                <a16:creationId xmlns:a16="http://schemas.microsoft.com/office/drawing/2014/main" id="{79587D86-1A9D-401A-B949-CABE09624731}"/>
              </a:ext>
            </a:extLst>
          </p:cNvPr>
          <p:cNvSpPr>
            <a:spLocks noGrp="1"/>
          </p:cNvSpPr>
          <p:nvPr>
            <p:ph type="title" hasCustomPrompt="1"/>
          </p:nvPr>
        </p:nvSpPr>
        <p:spPr>
          <a:xfrm>
            <a:off x="613850" y="2285400"/>
            <a:ext cx="3958150" cy="572700"/>
          </a:xfrm>
        </p:spPr>
        <p:txBody>
          <a:bodyPr anchor="ctr">
            <a:normAutofit/>
          </a:bodyPr>
          <a:lstStyle>
            <a:lvl1pPr algn="l">
              <a:defRPr sz="2400">
                <a:solidFill>
                  <a:schemeClr val="bg1"/>
                </a:solidFill>
                <a:latin typeface="Open Sans SemiBold" panose="020B0604020202020204" charset="0"/>
                <a:cs typeface="Open Sans SemiBold" panose="020B0604020202020204" charset="0"/>
              </a:defRPr>
            </a:lvl1pPr>
          </a:lstStyle>
          <a:p>
            <a:r>
              <a:rPr lang="en-US" dirty="0"/>
              <a:t>Section #: Section Title</a:t>
            </a:r>
          </a:p>
        </p:txBody>
      </p:sp>
      <p:sp>
        <p:nvSpPr>
          <p:cNvPr id="5" name="Google Shape;13;p2">
            <a:extLst>
              <a:ext uri="{FF2B5EF4-FFF2-40B4-BE49-F238E27FC236}">
                <a16:creationId xmlns:a16="http://schemas.microsoft.com/office/drawing/2014/main" id="{7E09DD36-0A91-45E3-85A0-277E20C447F5}"/>
              </a:ext>
            </a:extLst>
          </p:cNvPr>
          <p:cNvSpPr txBox="1">
            <a:spLocks noGrp="1"/>
          </p:cNvSpPr>
          <p:nvPr>
            <p:ph type="subTitle" idx="1"/>
          </p:nvPr>
        </p:nvSpPr>
        <p:spPr>
          <a:xfrm>
            <a:off x="613850" y="2858100"/>
            <a:ext cx="2949000" cy="509100"/>
          </a:xfrm>
          <a:prstGeom prst="rect">
            <a:avLst/>
          </a:prstGeom>
        </p:spPr>
        <p:txBody>
          <a:bodyPr spcFirstLastPara="1" wrap="square" lIns="91425" tIns="91425" rIns="91425" bIns="91425" anchor="t" anchorCtr="0">
            <a:normAutofit/>
          </a:bodyPr>
          <a:lstStyle>
            <a:lvl1pPr lvl="0" algn="l">
              <a:spcBef>
                <a:spcPts val="0"/>
              </a:spcBef>
              <a:spcAft>
                <a:spcPts val="0"/>
              </a:spcAft>
              <a:buSzPts val="1400"/>
              <a:buFont typeface="Open Sans"/>
              <a:buNone/>
              <a:defRPr sz="1400">
                <a:solidFill>
                  <a:schemeClr val="bg1"/>
                </a:solidFill>
                <a:latin typeface="Open Sans"/>
                <a:ea typeface="Open Sans"/>
                <a:cs typeface="Open Sans"/>
                <a:sym typeface="Open Sans"/>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dirty="0"/>
          </a:p>
        </p:txBody>
      </p:sp>
      <p:pic>
        <p:nvPicPr>
          <p:cNvPr id="6" name="Google Shape;102;p12">
            <a:extLst>
              <a:ext uri="{FF2B5EF4-FFF2-40B4-BE49-F238E27FC236}">
                <a16:creationId xmlns:a16="http://schemas.microsoft.com/office/drawing/2014/main" id="{3B2CCE43-5151-4F9C-B94E-B646F61B58A9}"/>
              </a:ext>
            </a:extLst>
          </p:cNvPr>
          <p:cNvPicPr preferRelativeResize="0"/>
          <p:nvPr userDrawn="1"/>
        </p:nvPicPr>
        <p:blipFill rotWithShape="1">
          <a:blip r:embed="rId3">
            <a:alphaModFix amt="20000"/>
          </a:blip>
          <a:srcRect l="-11931" t="8925" r="39968" b="-5412"/>
          <a:stretch/>
        </p:blipFill>
        <p:spPr>
          <a:xfrm>
            <a:off x="5449150" y="0"/>
            <a:ext cx="3694850" cy="5143501"/>
          </a:xfrm>
          <a:prstGeom prst="rect">
            <a:avLst/>
          </a:prstGeom>
          <a:noFill/>
          <a:ln>
            <a:noFill/>
          </a:ln>
        </p:spPr>
      </p:pic>
      <p:pic>
        <p:nvPicPr>
          <p:cNvPr id="4" name="Picture 3" descr="Logo&#10;&#10;Description automatically generated">
            <a:extLst>
              <a:ext uri="{FF2B5EF4-FFF2-40B4-BE49-F238E27FC236}">
                <a16:creationId xmlns:a16="http://schemas.microsoft.com/office/drawing/2014/main" id="{DA19D0C6-6CA5-4FC6-9BEE-C5E7F84E0928}"/>
              </a:ext>
            </a:extLst>
          </p:cNvPr>
          <p:cNvPicPr>
            <a:picLocks noChangeAspect="1"/>
          </p:cNvPicPr>
          <p:nvPr userDrawn="1"/>
        </p:nvPicPr>
        <p:blipFill rotWithShape="1">
          <a:blip r:embed="rId4">
            <a:duotone>
              <a:schemeClr val="accent3">
                <a:shade val="45000"/>
                <a:satMod val="135000"/>
              </a:schemeClr>
              <a:prstClr val="white"/>
            </a:duotone>
          </a:blip>
          <a:srcRect r="36327"/>
          <a:stretch/>
        </p:blipFill>
        <p:spPr>
          <a:xfrm>
            <a:off x="7080069" y="719256"/>
            <a:ext cx="2063931" cy="3398278"/>
          </a:xfrm>
          <a:prstGeom prst="rect">
            <a:avLst/>
          </a:prstGeom>
        </p:spPr>
      </p:pic>
    </p:spTree>
    <p:extLst>
      <p:ext uri="{BB962C8B-B14F-4D97-AF65-F5344CB8AC3E}">
        <p14:creationId xmlns:p14="http://schemas.microsoft.com/office/powerpoint/2010/main" val="2656143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1" preserve="1" userDrawn="1">
  <p:cSld name="Slide Divider 2">
    <p:spTree>
      <p:nvGrpSpPr>
        <p:cNvPr id="1" name="Shape 21"/>
        <p:cNvGrpSpPr/>
        <p:nvPr/>
      </p:nvGrpSpPr>
      <p:grpSpPr>
        <a:xfrm>
          <a:off x="0" y="0"/>
          <a:ext cx="0" cy="0"/>
          <a:chOff x="0" y="0"/>
          <a:chExt cx="0" cy="0"/>
        </a:xfrm>
      </p:grpSpPr>
      <p:pic>
        <p:nvPicPr>
          <p:cNvPr id="23" name="Google Shape;23;p4"/>
          <p:cNvPicPr preferRelativeResize="0"/>
          <p:nvPr/>
        </p:nvPicPr>
        <p:blipFill rotWithShape="1">
          <a:blip r:embed="rId2">
            <a:alphaModFix/>
          </a:blip>
          <a:srcRect l="22883" t="15289"/>
          <a:stretch/>
        </p:blipFill>
        <p:spPr>
          <a:xfrm>
            <a:off x="8069263" y="4868200"/>
            <a:ext cx="872756" cy="217792"/>
          </a:xfrm>
          <a:prstGeom prst="rect">
            <a:avLst/>
          </a:prstGeom>
          <a:noFill/>
          <a:ln>
            <a:noFill/>
          </a:ln>
        </p:spPr>
      </p:pic>
      <p:pic>
        <p:nvPicPr>
          <p:cNvPr id="7" name="Google Shape;102;p12">
            <a:extLst>
              <a:ext uri="{FF2B5EF4-FFF2-40B4-BE49-F238E27FC236}">
                <a16:creationId xmlns:a16="http://schemas.microsoft.com/office/drawing/2014/main" id="{246670BA-D71D-4663-94D6-478E7CAABA8F}"/>
              </a:ext>
            </a:extLst>
          </p:cNvPr>
          <p:cNvPicPr preferRelativeResize="0"/>
          <p:nvPr userDrawn="1"/>
        </p:nvPicPr>
        <p:blipFill rotWithShape="1">
          <a:blip r:embed="rId3">
            <a:alphaModFix/>
          </a:blip>
          <a:srcRect l="-11931" t="8925" r="39968" b="-5412"/>
          <a:stretch/>
        </p:blipFill>
        <p:spPr>
          <a:xfrm flipH="1">
            <a:off x="0" y="0"/>
            <a:ext cx="3694850" cy="5143501"/>
          </a:xfrm>
          <a:prstGeom prst="rect">
            <a:avLst/>
          </a:prstGeom>
          <a:noFill/>
          <a:ln>
            <a:noFill/>
          </a:ln>
        </p:spPr>
      </p:pic>
      <p:pic>
        <p:nvPicPr>
          <p:cNvPr id="9" name="Google Shape;102;p12">
            <a:extLst>
              <a:ext uri="{FF2B5EF4-FFF2-40B4-BE49-F238E27FC236}">
                <a16:creationId xmlns:a16="http://schemas.microsoft.com/office/drawing/2014/main" id="{FE5935AF-BE86-4908-86A9-B0E09F4B9082}"/>
              </a:ext>
            </a:extLst>
          </p:cNvPr>
          <p:cNvPicPr preferRelativeResize="0"/>
          <p:nvPr userDrawn="1"/>
        </p:nvPicPr>
        <p:blipFill rotWithShape="1">
          <a:blip r:embed="rId3">
            <a:alphaModFix/>
          </a:blip>
          <a:srcRect l="-11931" t="8925" r="39968" b="-5412"/>
          <a:stretch/>
        </p:blipFill>
        <p:spPr>
          <a:xfrm>
            <a:off x="5449149" y="0"/>
            <a:ext cx="3694850" cy="5143501"/>
          </a:xfrm>
          <a:prstGeom prst="rect">
            <a:avLst/>
          </a:prstGeom>
          <a:noFill/>
          <a:ln>
            <a:noFill/>
          </a:ln>
        </p:spPr>
      </p:pic>
      <p:sp>
        <p:nvSpPr>
          <p:cNvPr id="2" name="Title 1">
            <a:extLst>
              <a:ext uri="{FF2B5EF4-FFF2-40B4-BE49-F238E27FC236}">
                <a16:creationId xmlns:a16="http://schemas.microsoft.com/office/drawing/2014/main" id="{E8F8EFF3-3B5D-4FAB-93AC-5B1BA3809DA3}"/>
              </a:ext>
            </a:extLst>
          </p:cNvPr>
          <p:cNvSpPr>
            <a:spLocks noGrp="1"/>
          </p:cNvSpPr>
          <p:nvPr>
            <p:ph type="title" hasCustomPrompt="1"/>
          </p:nvPr>
        </p:nvSpPr>
        <p:spPr>
          <a:xfrm>
            <a:off x="311700" y="2285400"/>
            <a:ext cx="8520600" cy="572700"/>
          </a:xfrm>
        </p:spPr>
        <p:txBody>
          <a:bodyPr anchor="ctr">
            <a:normAutofit/>
          </a:bodyPr>
          <a:lstStyle>
            <a:lvl1pPr algn="ctr">
              <a:defRPr sz="2400">
                <a:solidFill>
                  <a:srgbClr val="112635"/>
                </a:solidFill>
                <a:latin typeface="Open Sans SemiBold" panose="020B0604020202020204" charset="0"/>
                <a:cs typeface="Open Sans SemiBold" panose="020B0604020202020204" charset="0"/>
              </a:defRPr>
            </a:lvl1pPr>
          </a:lstStyle>
          <a:p>
            <a:r>
              <a:rPr lang="en-US" dirty="0"/>
              <a:t>Section #: Section Title</a:t>
            </a:r>
          </a:p>
        </p:txBody>
      </p:sp>
      <p:sp>
        <p:nvSpPr>
          <p:cNvPr id="6" name="Google Shape;13;p2">
            <a:extLst>
              <a:ext uri="{FF2B5EF4-FFF2-40B4-BE49-F238E27FC236}">
                <a16:creationId xmlns:a16="http://schemas.microsoft.com/office/drawing/2014/main" id="{85A27CD5-C0E7-41D8-A7D7-60AEB7B18D66}"/>
              </a:ext>
            </a:extLst>
          </p:cNvPr>
          <p:cNvSpPr txBox="1">
            <a:spLocks noGrp="1"/>
          </p:cNvSpPr>
          <p:nvPr>
            <p:ph type="subTitle" idx="1"/>
          </p:nvPr>
        </p:nvSpPr>
        <p:spPr>
          <a:xfrm>
            <a:off x="3097500" y="2858100"/>
            <a:ext cx="2949000" cy="509100"/>
          </a:xfrm>
          <a:prstGeom prst="rect">
            <a:avLst/>
          </a:prstGeom>
        </p:spPr>
        <p:txBody>
          <a:bodyPr spcFirstLastPara="1" wrap="square" lIns="91425" tIns="91425" rIns="91425" bIns="91425" anchor="t" anchorCtr="0">
            <a:normAutofit/>
          </a:bodyPr>
          <a:lstStyle>
            <a:lvl1pPr lvl="0" algn="ctr">
              <a:spcBef>
                <a:spcPts val="0"/>
              </a:spcBef>
              <a:spcAft>
                <a:spcPts val="0"/>
              </a:spcAft>
              <a:buSzPts val="1400"/>
              <a:buFont typeface="Open Sans"/>
              <a:buNone/>
              <a:defRPr sz="1400">
                <a:latin typeface="Open Sans"/>
                <a:ea typeface="Open Sans"/>
                <a:cs typeface="Open Sans"/>
                <a:sym typeface="Open Sans"/>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dirty="0"/>
          </a:p>
        </p:txBody>
      </p:sp>
    </p:spTree>
    <p:extLst>
      <p:ext uri="{BB962C8B-B14F-4D97-AF65-F5344CB8AC3E}">
        <p14:creationId xmlns:p14="http://schemas.microsoft.com/office/powerpoint/2010/main" val="2886400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50C8203-9CDC-41F6-AA6F-34818DE81C9F}"/>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4" name="Picture 3" descr="Calendar&#10;&#10;Description automatically generated">
            <a:extLst>
              <a:ext uri="{FF2B5EF4-FFF2-40B4-BE49-F238E27FC236}">
                <a16:creationId xmlns:a16="http://schemas.microsoft.com/office/drawing/2014/main" id="{6C484124-B96D-4111-AAA6-EA583C9E006E}"/>
              </a:ext>
            </a:extLst>
          </p:cNvPr>
          <p:cNvPicPr>
            <a:picLocks noChangeAspect="1"/>
          </p:cNvPicPr>
          <p:nvPr userDrawn="1"/>
        </p:nvPicPr>
        <p:blipFill>
          <a:blip r:embed="rId2"/>
          <a:stretch>
            <a:fillRect/>
          </a:stretch>
        </p:blipFill>
        <p:spPr>
          <a:xfrm>
            <a:off x="0" y="0"/>
            <a:ext cx="9144000" cy="5133837"/>
          </a:xfrm>
          <a:prstGeom prst="rect">
            <a:avLst/>
          </a:prstGeom>
        </p:spPr>
      </p:pic>
    </p:spTree>
    <p:extLst>
      <p:ext uri="{BB962C8B-B14F-4D97-AF65-F5344CB8AC3E}">
        <p14:creationId xmlns:p14="http://schemas.microsoft.com/office/powerpoint/2010/main" val="313883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F7F59C3-691A-4409-8893-F64B7BE736CA}"/>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4" name="Picture 3" descr="Background pattern&#10;&#10;Description automatically generated">
            <a:extLst>
              <a:ext uri="{FF2B5EF4-FFF2-40B4-BE49-F238E27FC236}">
                <a16:creationId xmlns:a16="http://schemas.microsoft.com/office/drawing/2014/main" id="{82BB09CD-C3DC-4145-9C77-14ADF9DEA905}"/>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7" name="Title 6">
            <a:extLst>
              <a:ext uri="{FF2B5EF4-FFF2-40B4-BE49-F238E27FC236}">
                <a16:creationId xmlns:a16="http://schemas.microsoft.com/office/drawing/2014/main" id="{6196A50C-DBDC-4EDF-AC93-DA7E9A5209DE}"/>
              </a:ext>
            </a:extLst>
          </p:cNvPr>
          <p:cNvSpPr>
            <a:spLocks noGrp="1"/>
          </p:cNvSpPr>
          <p:nvPr>
            <p:ph type="title" hasCustomPrompt="1"/>
          </p:nvPr>
        </p:nvSpPr>
        <p:spPr>
          <a:xfrm>
            <a:off x="1602187" y="293951"/>
            <a:ext cx="5939626" cy="572700"/>
          </a:xfrm>
        </p:spPr>
        <p:txBody>
          <a:bodyPr anchor="ctr">
            <a:normAutofit/>
          </a:bodyPr>
          <a:lstStyle>
            <a:lvl1pPr algn="ctr">
              <a:defRPr sz="1800">
                <a:solidFill>
                  <a:srgbClr val="112635"/>
                </a:solidFill>
                <a:latin typeface="Open Sans SemiBold" panose="020B0604020202020204" charset="0"/>
                <a:cs typeface="Open Sans SemiBold" panose="020B0604020202020204" charset="0"/>
              </a:defRPr>
            </a:lvl1pPr>
          </a:lstStyle>
          <a:p>
            <a:r>
              <a:rPr lang="en-US" dirty="0"/>
              <a:t>Body Slide</a:t>
            </a:r>
          </a:p>
        </p:txBody>
      </p:sp>
    </p:spTree>
    <p:extLst>
      <p:ext uri="{BB962C8B-B14F-4D97-AF65-F5344CB8AC3E}">
        <p14:creationId xmlns:p14="http://schemas.microsoft.com/office/powerpoint/2010/main" val="3077291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48" r:id="rId3"/>
    <p:sldLayoutId id="2147483666" r:id="rId4"/>
    <p:sldLayoutId id="2147483659" r:id="rId5"/>
    <p:sldLayoutId id="2147483663" r:id="rId6"/>
    <p:sldLayoutId id="2147483658" r:id="rId7"/>
    <p:sldLayoutId id="2147483661" r:id="rId8"/>
    <p:sldLayoutId id="2147483656" r:id="rId9"/>
    <p:sldLayoutId id="2147483660" r:id="rId10"/>
    <p:sldLayoutId id="2147483667" r:id="rId11"/>
    <p:sldLayoutId id="2147483668" r:id="rId12"/>
    <p:sldLayoutId id="2147483669" r:id="rId13"/>
    <p:sldLayoutId id="2147483670" r:id="rId14"/>
    <p:sldLayoutId id="2147483671" r:id="rId15"/>
    <p:sldLayoutId id="2147483672" r:id="rId16"/>
    <p:sldLayoutId id="2147483673"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hyperlink" Target="https://github.com/SolasAI/solas-ai-disparity" TargetMode="Externa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FA8362-AB26-4288-9972-CC05FCBF3DB9}"/>
              </a:ext>
            </a:extLst>
          </p:cNvPr>
          <p:cNvSpPr>
            <a:spLocks noGrp="1"/>
          </p:cNvSpPr>
          <p:nvPr>
            <p:ph type="body" sz="quarter" idx="14"/>
          </p:nvPr>
        </p:nvSpPr>
        <p:spPr/>
        <p:txBody>
          <a:bodyPr>
            <a:normAutofit/>
          </a:bodyPr>
          <a:lstStyle/>
          <a:p>
            <a:r>
              <a:rPr lang="en-US" dirty="0"/>
              <a:t>June 13, 2024</a:t>
            </a:r>
          </a:p>
        </p:txBody>
      </p:sp>
      <p:sp>
        <p:nvSpPr>
          <p:cNvPr id="9" name="Text Placeholder 8">
            <a:extLst>
              <a:ext uri="{FF2B5EF4-FFF2-40B4-BE49-F238E27FC236}">
                <a16:creationId xmlns:a16="http://schemas.microsoft.com/office/drawing/2014/main" id="{2C5820C2-CD93-4FB0-ACCB-667F4B8287CC}"/>
              </a:ext>
            </a:extLst>
          </p:cNvPr>
          <p:cNvSpPr>
            <a:spLocks noGrp="1"/>
          </p:cNvSpPr>
          <p:nvPr>
            <p:ph type="body" sz="quarter" idx="16"/>
          </p:nvPr>
        </p:nvSpPr>
        <p:spPr/>
        <p:txBody>
          <a:bodyPr/>
          <a:lstStyle/>
          <a:p>
            <a:r>
              <a:rPr lang="en-US" sz="3600" dirty="0"/>
              <a:t>Model Validation and</a:t>
            </a:r>
          </a:p>
          <a:p>
            <a:r>
              <a:rPr lang="en-US" sz="3600" dirty="0"/>
              <a:t>Fairness in Machine </a:t>
            </a:r>
          </a:p>
          <a:p>
            <a:r>
              <a:rPr lang="en-US" sz="3600" dirty="0"/>
              <a:t>Learning</a:t>
            </a:r>
          </a:p>
          <a:p>
            <a:r>
              <a:rPr lang="en-US" sz="1800" dirty="0"/>
              <a:t>2024 Marcus Evans – Model Validation Class</a:t>
            </a:r>
          </a:p>
          <a:p>
            <a:r>
              <a:rPr lang="en-US" sz="1800" dirty="0"/>
              <a:t>Nicholas Schmidt, SolasAI</a:t>
            </a:r>
          </a:p>
        </p:txBody>
      </p:sp>
    </p:spTree>
    <p:extLst>
      <p:ext uri="{BB962C8B-B14F-4D97-AF65-F5344CB8AC3E}">
        <p14:creationId xmlns:p14="http://schemas.microsoft.com/office/powerpoint/2010/main" val="2502280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FC3E6-823B-47F5-8CE0-01F4FA3C4DFD}"/>
              </a:ext>
            </a:extLst>
          </p:cNvPr>
          <p:cNvSpPr>
            <a:spLocks noGrp="1"/>
          </p:cNvSpPr>
          <p:nvPr>
            <p:ph type="title"/>
          </p:nvPr>
        </p:nvSpPr>
        <p:spPr/>
        <p:txBody>
          <a:bodyPr>
            <a:normAutofit fontScale="90000"/>
          </a:bodyPr>
          <a:lstStyle/>
          <a:p>
            <a:r>
              <a:rPr lang="en-US" dirty="0"/>
              <a:t>Discrimination and the Law</a:t>
            </a:r>
          </a:p>
        </p:txBody>
      </p:sp>
      <p:sp>
        <p:nvSpPr>
          <p:cNvPr id="3" name="Subtitle 2">
            <a:extLst>
              <a:ext uri="{FF2B5EF4-FFF2-40B4-BE49-F238E27FC236}">
                <a16:creationId xmlns:a16="http://schemas.microsoft.com/office/drawing/2014/main" id="{32022FB7-24B7-278F-7067-7BE751B46C05}"/>
              </a:ext>
            </a:extLst>
          </p:cNvPr>
          <p:cNvSpPr>
            <a:spLocks noGrp="1"/>
          </p:cNvSpPr>
          <p:nvPr>
            <p:ph type="subTitle" idx="1"/>
          </p:nvPr>
        </p:nvSpPr>
        <p:spPr/>
        <p:txBody>
          <a:bodyPr/>
          <a:lstStyle/>
          <a:p>
            <a:r>
              <a:rPr lang="en-US" dirty="0"/>
              <a:t>Relevant Statutes and Concepts</a:t>
            </a:r>
          </a:p>
        </p:txBody>
      </p:sp>
    </p:spTree>
    <p:extLst>
      <p:ext uri="{BB962C8B-B14F-4D97-AF65-F5344CB8AC3E}">
        <p14:creationId xmlns:p14="http://schemas.microsoft.com/office/powerpoint/2010/main" val="2784520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55BC-B556-4F8B-9355-C3CCD688DF35}"/>
              </a:ext>
            </a:extLst>
          </p:cNvPr>
          <p:cNvSpPr>
            <a:spLocks noGrp="1"/>
          </p:cNvSpPr>
          <p:nvPr>
            <p:ph type="title"/>
          </p:nvPr>
        </p:nvSpPr>
        <p:spPr>
          <a:xfrm>
            <a:off x="1903141" y="293951"/>
            <a:ext cx="5638672" cy="572700"/>
          </a:xfrm>
        </p:spPr>
        <p:txBody>
          <a:bodyPr/>
          <a:lstStyle/>
          <a:p>
            <a:r>
              <a:rPr lang="en-US" dirty="0"/>
              <a:t>Selected Relevant Federal Statutes</a:t>
            </a:r>
          </a:p>
        </p:txBody>
      </p:sp>
      <p:sp>
        <p:nvSpPr>
          <p:cNvPr id="3" name="TextBox 2">
            <a:extLst>
              <a:ext uri="{FF2B5EF4-FFF2-40B4-BE49-F238E27FC236}">
                <a16:creationId xmlns:a16="http://schemas.microsoft.com/office/drawing/2014/main" id="{6AE5AB13-BC75-C2CC-A0C3-F5F345D9CC82}"/>
              </a:ext>
            </a:extLst>
          </p:cNvPr>
          <p:cNvSpPr txBox="1"/>
          <p:nvPr/>
        </p:nvSpPr>
        <p:spPr>
          <a:xfrm>
            <a:off x="875371" y="1100252"/>
            <a:ext cx="7393258" cy="1384995"/>
          </a:xfrm>
          <a:prstGeom prst="rect">
            <a:avLst/>
          </a:prstGeom>
          <a:noFill/>
        </p:spPr>
        <p:txBody>
          <a:bodyPr wrap="square" rtlCol="0">
            <a:spAutoFit/>
          </a:bodyPr>
          <a:lstStyle/>
          <a:p>
            <a:pPr marL="285750" indent="-285750">
              <a:buFont typeface="Arial" panose="020B0604020202020204" pitchFamily="34" charset="0"/>
              <a:buChar char="•"/>
            </a:pPr>
            <a:r>
              <a:rPr lang="en-US" dirty="0"/>
              <a:t>Equal Credit Opportunity Act (ECOA): Prohibits discrimination in consumer credit.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Fair Housing Act (FHA): Prohibits discrimination in most housing-related transactions.</a:t>
            </a:r>
          </a:p>
          <a:p>
            <a:endParaRPr lang="en-US" dirty="0"/>
          </a:p>
          <a:p>
            <a:pPr marL="285750" indent="-285750">
              <a:buFont typeface="Arial" panose="020B0604020202020204" pitchFamily="34" charset="0"/>
              <a:buChar char="•"/>
            </a:pPr>
            <a:r>
              <a:rPr lang="en-US" dirty="0"/>
              <a:t>Title VII of the Civil Rights Act of 1964: Prohibits discrimination in employment.</a:t>
            </a:r>
          </a:p>
          <a:p>
            <a:pPr marL="285750" indent="-285750">
              <a:buFont typeface="Arial" panose="020B0604020202020204" pitchFamily="34" charset="0"/>
              <a:buChar char="•"/>
            </a:pPr>
            <a:endParaRPr lang="en-US" dirty="0"/>
          </a:p>
        </p:txBody>
      </p:sp>
      <p:graphicFrame>
        <p:nvGraphicFramePr>
          <p:cNvPr id="4" name="Table 4">
            <a:extLst>
              <a:ext uri="{FF2B5EF4-FFF2-40B4-BE49-F238E27FC236}">
                <a16:creationId xmlns:a16="http://schemas.microsoft.com/office/drawing/2014/main" id="{67978084-FAE9-309B-40A2-AA0C8B344CBD}"/>
              </a:ext>
            </a:extLst>
          </p:cNvPr>
          <p:cNvGraphicFramePr>
            <a:graphicFrameLocks noGrp="1"/>
          </p:cNvGraphicFramePr>
          <p:nvPr>
            <p:extLst>
              <p:ext uri="{D42A27DB-BD31-4B8C-83A1-F6EECF244321}">
                <p14:modId xmlns:p14="http://schemas.microsoft.com/office/powerpoint/2010/main" val="211854240"/>
              </p:ext>
            </p:extLst>
          </p:nvPr>
        </p:nvGraphicFramePr>
        <p:xfrm>
          <a:off x="947853" y="2658254"/>
          <a:ext cx="7248294" cy="1778000"/>
        </p:xfrm>
        <a:graphic>
          <a:graphicData uri="http://schemas.openxmlformats.org/drawingml/2006/table">
            <a:tbl>
              <a:tblPr firstRow="1" bandRow="1">
                <a:tableStyleId>{5C22544A-7EE6-4342-B048-85BDC9FD1C3A}</a:tableStyleId>
              </a:tblPr>
              <a:tblGrid>
                <a:gridCol w="3218987">
                  <a:extLst>
                    <a:ext uri="{9D8B030D-6E8A-4147-A177-3AD203B41FA5}">
                      <a16:colId xmlns:a16="http://schemas.microsoft.com/office/drawing/2014/main" val="1066998921"/>
                    </a:ext>
                  </a:extLst>
                </a:gridCol>
                <a:gridCol w="4029307">
                  <a:extLst>
                    <a:ext uri="{9D8B030D-6E8A-4147-A177-3AD203B41FA5}">
                      <a16:colId xmlns:a16="http://schemas.microsoft.com/office/drawing/2014/main" val="357938514"/>
                    </a:ext>
                  </a:extLst>
                </a:gridCol>
              </a:tblGrid>
              <a:tr h="370840">
                <a:tc>
                  <a:txBody>
                    <a:bodyPr/>
                    <a:lstStyle/>
                    <a:p>
                      <a:pPr fontAlgn="b"/>
                      <a:r>
                        <a:rPr lang="en-US" b="1" dirty="0">
                          <a:effectLst/>
                        </a:rPr>
                        <a:t>Law</a:t>
                      </a:r>
                    </a:p>
                  </a:txBody>
                  <a:tcPr anchor="b"/>
                </a:tc>
                <a:tc>
                  <a:txBody>
                    <a:bodyPr/>
                    <a:lstStyle/>
                    <a:p>
                      <a:pPr fontAlgn="b"/>
                      <a:r>
                        <a:rPr lang="en-US" b="1" dirty="0">
                          <a:effectLst/>
                        </a:rPr>
                        <a:t>Primary Protected Classes</a:t>
                      </a:r>
                    </a:p>
                  </a:txBody>
                  <a:tcPr anchor="b"/>
                </a:tc>
                <a:extLst>
                  <a:ext uri="{0D108BD9-81ED-4DB2-BD59-A6C34878D82A}">
                    <a16:rowId xmlns:a16="http://schemas.microsoft.com/office/drawing/2014/main" val="2368940170"/>
                  </a:ext>
                </a:extLst>
              </a:tr>
              <a:tr h="370840">
                <a:tc>
                  <a:txBody>
                    <a:bodyPr/>
                    <a:lstStyle/>
                    <a:p>
                      <a:pPr fontAlgn="base"/>
                      <a:r>
                        <a:rPr lang="en-US" dirty="0">
                          <a:effectLst/>
                        </a:rPr>
                        <a:t>Equal Credit Opportunity Act (ECOA)</a:t>
                      </a:r>
                    </a:p>
                  </a:txBody>
                  <a:tcPr anchor="ctr"/>
                </a:tc>
                <a:tc>
                  <a:txBody>
                    <a:bodyPr/>
                    <a:lstStyle/>
                    <a:p>
                      <a:pPr fontAlgn="base"/>
                      <a:r>
                        <a:rPr lang="en-US" dirty="0">
                          <a:effectLst/>
                        </a:rPr>
                        <a:t>Race, Color, Religion, National Origin, Sex, Marital Status, Age, Receipt of Public Assistance</a:t>
                      </a:r>
                    </a:p>
                  </a:txBody>
                  <a:tcPr anchor="ctr"/>
                </a:tc>
                <a:extLst>
                  <a:ext uri="{0D108BD9-81ED-4DB2-BD59-A6C34878D82A}">
                    <a16:rowId xmlns:a16="http://schemas.microsoft.com/office/drawing/2014/main" val="1036164347"/>
                  </a:ext>
                </a:extLst>
              </a:tr>
              <a:tr h="370840">
                <a:tc>
                  <a:txBody>
                    <a:bodyPr/>
                    <a:lstStyle/>
                    <a:p>
                      <a:pPr fontAlgn="base"/>
                      <a:r>
                        <a:rPr lang="en-US" dirty="0">
                          <a:effectLst/>
                        </a:rPr>
                        <a:t>Title VII of the Civil Rights Act</a:t>
                      </a:r>
                    </a:p>
                  </a:txBody>
                  <a:tcPr anchor="ctr"/>
                </a:tc>
                <a:tc>
                  <a:txBody>
                    <a:bodyPr/>
                    <a:lstStyle/>
                    <a:p>
                      <a:pPr fontAlgn="base"/>
                      <a:r>
                        <a:rPr lang="en-US" dirty="0">
                          <a:effectLst/>
                        </a:rPr>
                        <a:t>Race, Color, Religion, National Origin, Sex</a:t>
                      </a:r>
                    </a:p>
                  </a:txBody>
                  <a:tcPr anchor="ctr"/>
                </a:tc>
                <a:extLst>
                  <a:ext uri="{0D108BD9-81ED-4DB2-BD59-A6C34878D82A}">
                    <a16:rowId xmlns:a16="http://schemas.microsoft.com/office/drawing/2014/main" val="399356552"/>
                  </a:ext>
                </a:extLst>
              </a:tr>
              <a:tr h="370840">
                <a:tc>
                  <a:txBody>
                    <a:bodyPr/>
                    <a:lstStyle/>
                    <a:p>
                      <a:pPr fontAlgn="base"/>
                      <a:r>
                        <a:rPr lang="en-US" dirty="0">
                          <a:effectLst/>
                        </a:rPr>
                        <a:t>Fair Housing Act (FHA)</a:t>
                      </a:r>
                    </a:p>
                  </a:txBody>
                  <a:tcPr anchor="ctr"/>
                </a:tc>
                <a:tc>
                  <a:txBody>
                    <a:bodyPr/>
                    <a:lstStyle/>
                    <a:p>
                      <a:pPr fontAlgn="base"/>
                      <a:r>
                        <a:rPr lang="en-US" dirty="0">
                          <a:effectLst/>
                        </a:rPr>
                        <a:t>Race, Color, Religion, National Origin, Sex, Familial Status, Disability</a:t>
                      </a:r>
                    </a:p>
                  </a:txBody>
                  <a:tcPr anchor="ctr"/>
                </a:tc>
                <a:extLst>
                  <a:ext uri="{0D108BD9-81ED-4DB2-BD59-A6C34878D82A}">
                    <a16:rowId xmlns:a16="http://schemas.microsoft.com/office/drawing/2014/main" val="2131158730"/>
                  </a:ext>
                </a:extLst>
              </a:tr>
            </a:tbl>
          </a:graphicData>
        </a:graphic>
      </p:graphicFrame>
    </p:spTree>
    <p:extLst>
      <p:ext uri="{BB962C8B-B14F-4D97-AF65-F5344CB8AC3E}">
        <p14:creationId xmlns:p14="http://schemas.microsoft.com/office/powerpoint/2010/main" val="2523590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55BC-B556-4F8B-9355-C3CCD688DF35}"/>
              </a:ext>
            </a:extLst>
          </p:cNvPr>
          <p:cNvSpPr>
            <a:spLocks noGrp="1"/>
          </p:cNvSpPr>
          <p:nvPr>
            <p:ph type="title"/>
          </p:nvPr>
        </p:nvSpPr>
        <p:spPr/>
        <p:txBody>
          <a:bodyPr/>
          <a:lstStyle/>
          <a:p>
            <a:r>
              <a:rPr lang="en-US" dirty="0"/>
              <a:t>Types of Discrimination</a:t>
            </a:r>
          </a:p>
        </p:txBody>
      </p:sp>
      <p:sp>
        <p:nvSpPr>
          <p:cNvPr id="3" name="TextBox 2">
            <a:extLst>
              <a:ext uri="{FF2B5EF4-FFF2-40B4-BE49-F238E27FC236}">
                <a16:creationId xmlns:a16="http://schemas.microsoft.com/office/drawing/2014/main" id="{6AE5AB13-BC75-C2CC-A0C3-F5F345D9CC82}"/>
              </a:ext>
            </a:extLst>
          </p:cNvPr>
          <p:cNvSpPr txBox="1"/>
          <p:nvPr/>
        </p:nvSpPr>
        <p:spPr>
          <a:xfrm>
            <a:off x="875371" y="1100252"/>
            <a:ext cx="7393258" cy="3566160"/>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graphicFrame>
        <p:nvGraphicFramePr>
          <p:cNvPr id="4" name="Diagram 3">
            <a:extLst>
              <a:ext uri="{FF2B5EF4-FFF2-40B4-BE49-F238E27FC236}">
                <a16:creationId xmlns:a16="http://schemas.microsoft.com/office/drawing/2014/main" id="{725AC6C9-94C3-49B2-C228-E8F03BE4764A}"/>
              </a:ext>
            </a:extLst>
          </p:cNvPr>
          <p:cNvGraphicFramePr/>
          <p:nvPr>
            <p:extLst>
              <p:ext uri="{D42A27DB-BD31-4B8C-83A1-F6EECF244321}">
                <p14:modId xmlns:p14="http://schemas.microsoft.com/office/powerpoint/2010/main" val="451021185"/>
              </p:ext>
            </p:extLst>
          </p:nvPr>
        </p:nvGraphicFramePr>
        <p:xfrm>
          <a:off x="796635" y="801973"/>
          <a:ext cx="7550727" cy="3737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Right 4">
            <a:extLst>
              <a:ext uri="{FF2B5EF4-FFF2-40B4-BE49-F238E27FC236}">
                <a16:creationId xmlns:a16="http://schemas.microsoft.com/office/drawing/2014/main" id="{7E0C94B0-DA0F-2D94-DAD3-09DA8E28CB0B}"/>
              </a:ext>
            </a:extLst>
          </p:cNvPr>
          <p:cNvSpPr/>
          <p:nvPr/>
        </p:nvSpPr>
        <p:spPr>
          <a:xfrm>
            <a:off x="796636" y="3616036"/>
            <a:ext cx="7550727" cy="547255"/>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Increased Regulatory, Reputational, and Legal Risk</a:t>
            </a:r>
          </a:p>
        </p:txBody>
      </p:sp>
    </p:spTree>
    <p:extLst>
      <p:ext uri="{BB962C8B-B14F-4D97-AF65-F5344CB8AC3E}">
        <p14:creationId xmlns:p14="http://schemas.microsoft.com/office/powerpoint/2010/main" val="3553732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55BC-B556-4F8B-9355-C3CCD688DF35}"/>
              </a:ext>
            </a:extLst>
          </p:cNvPr>
          <p:cNvSpPr>
            <a:spLocks noGrp="1"/>
          </p:cNvSpPr>
          <p:nvPr>
            <p:ph type="title"/>
          </p:nvPr>
        </p:nvSpPr>
        <p:spPr>
          <a:xfrm>
            <a:off x="2033337" y="293951"/>
            <a:ext cx="5508476" cy="572700"/>
          </a:xfrm>
        </p:spPr>
        <p:txBody>
          <a:bodyPr/>
          <a:lstStyle/>
          <a:p>
            <a:r>
              <a:rPr lang="en-US" dirty="0"/>
              <a:t>Disparate Treatment Discrimination</a:t>
            </a:r>
          </a:p>
        </p:txBody>
      </p:sp>
      <p:sp>
        <p:nvSpPr>
          <p:cNvPr id="3" name="TextBox 2">
            <a:extLst>
              <a:ext uri="{FF2B5EF4-FFF2-40B4-BE49-F238E27FC236}">
                <a16:creationId xmlns:a16="http://schemas.microsoft.com/office/drawing/2014/main" id="{6AE5AB13-BC75-C2CC-A0C3-F5F345D9CC82}"/>
              </a:ext>
            </a:extLst>
          </p:cNvPr>
          <p:cNvSpPr txBox="1"/>
          <p:nvPr/>
        </p:nvSpPr>
        <p:spPr>
          <a:xfrm>
            <a:off x="875371" y="1100252"/>
            <a:ext cx="7393258" cy="3108543"/>
          </a:xfrm>
          <a:prstGeom prst="rect">
            <a:avLst/>
          </a:prstGeom>
          <a:noFill/>
        </p:spPr>
        <p:txBody>
          <a:bodyPr wrap="square" rtlCol="0">
            <a:spAutoFit/>
          </a:bodyPr>
          <a:lstStyle/>
          <a:p>
            <a:pPr marL="285750" indent="-285750">
              <a:buFont typeface="Arial" panose="020B0604020202020204" pitchFamily="34" charset="0"/>
              <a:buChar char="•"/>
            </a:pPr>
            <a:r>
              <a:rPr lang="en-US" dirty="0"/>
              <a:t>Perhaps the most obvious form of discrimination.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Where protected class status is used in the decision-making process.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an algorithm, this would manifest as a variable for protected class status being included in the model.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Disparate Treatment Discrimination: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Where X are the valid features of the model and p is an indicator of protected class status.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C999025-5547-C9EA-58E1-F21FB38A64FB}"/>
                  </a:ext>
                </a:extLst>
              </p:cNvPr>
              <p:cNvSpPr txBox="1"/>
              <p:nvPr/>
            </p:nvSpPr>
            <p:spPr>
              <a:xfrm>
                <a:off x="3081453" y="3044282"/>
                <a:ext cx="2248829"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𝑦</m:t>
                      </m:r>
                      <m:r>
                        <a:rPr lang="en-US" sz="2800" i="0">
                          <a:latin typeface="Cambria Math" panose="02040503050406030204" pitchFamily="18" charset="0"/>
                        </a:rPr>
                        <m:t>=</m:t>
                      </m:r>
                      <m:r>
                        <a:rPr lang="en-US" sz="2800" i="1">
                          <a:latin typeface="Cambria Math" panose="02040503050406030204" pitchFamily="18" charset="0"/>
                        </a:rPr>
                        <m:t>𝑓</m:t>
                      </m:r>
                      <m:d>
                        <m:dPr>
                          <m:ctrlPr>
                            <a:rPr lang="en-US" sz="2800" i="1">
                              <a:solidFill>
                                <a:srgbClr val="836967"/>
                              </a:solidFill>
                              <a:latin typeface="Cambria Math" panose="02040503050406030204" pitchFamily="18" charset="0"/>
                            </a:rPr>
                          </m:ctrlPr>
                        </m:dPr>
                        <m:e>
                          <m:r>
                            <a:rPr lang="en-US" sz="2800" b="0" i="1" smtClean="0">
                              <a:latin typeface="Cambria Math" panose="02040503050406030204" pitchFamily="18" charset="0"/>
                            </a:rPr>
                            <m:t>𝑋</m:t>
                          </m:r>
                          <m:r>
                            <a:rPr lang="en-US" sz="2800" i="0">
                              <a:latin typeface="Cambria Math" panose="02040503050406030204" pitchFamily="18" charset="0"/>
                            </a:rPr>
                            <m:t>,</m:t>
                          </m:r>
                          <m:r>
                            <a:rPr lang="en-US" sz="2800" b="0" i="1" smtClean="0">
                              <a:latin typeface="Cambria Math" panose="02040503050406030204" pitchFamily="18" charset="0"/>
                            </a:rPr>
                            <m:t>𝑝</m:t>
                          </m:r>
                        </m:e>
                      </m:d>
                    </m:oMath>
                  </m:oMathPara>
                </a14:m>
                <a:endParaRPr lang="en-US" sz="2800" dirty="0"/>
              </a:p>
            </p:txBody>
          </p:sp>
        </mc:Choice>
        <mc:Fallback xmlns="">
          <p:sp>
            <p:nvSpPr>
              <p:cNvPr id="4" name="TextBox 3">
                <a:extLst>
                  <a:ext uri="{FF2B5EF4-FFF2-40B4-BE49-F238E27FC236}">
                    <a16:creationId xmlns:a16="http://schemas.microsoft.com/office/drawing/2014/main" id="{5C999025-5547-C9EA-58E1-F21FB38A64FB}"/>
                  </a:ext>
                </a:extLst>
              </p:cNvPr>
              <p:cNvSpPr txBox="1">
                <a:spLocks noRot="1" noChangeAspect="1" noMove="1" noResize="1" noEditPoints="1" noAdjustHandles="1" noChangeArrowheads="1" noChangeShapeType="1" noTextEdit="1"/>
              </p:cNvSpPr>
              <p:nvPr/>
            </p:nvSpPr>
            <p:spPr>
              <a:xfrm>
                <a:off x="3081453" y="3044282"/>
                <a:ext cx="2248829" cy="43088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4302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55BC-B556-4F8B-9355-C3CCD688DF35}"/>
              </a:ext>
            </a:extLst>
          </p:cNvPr>
          <p:cNvSpPr>
            <a:spLocks noGrp="1"/>
          </p:cNvSpPr>
          <p:nvPr>
            <p:ph type="title"/>
          </p:nvPr>
        </p:nvSpPr>
        <p:spPr/>
        <p:txBody>
          <a:bodyPr/>
          <a:lstStyle/>
          <a:p>
            <a:r>
              <a:rPr lang="en-US" dirty="0"/>
              <a:t>Proxy Discrimination</a:t>
            </a:r>
          </a:p>
        </p:txBody>
      </p:sp>
      <p:sp>
        <p:nvSpPr>
          <p:cNvPr id="3" name="TextBox 2">
            <a:extLst>
              <a:ext uri="{FF2B5EF4-FFF2-40B4-BE49-F238E27FC236}">
                <a16:creationId xmlns:a16="http://schemas.microsoft.com/office/drawing/2014/main" id="{6AE5AB13-BC75-C2CC-A0C3-F5F345D9CC82}"/>
              </a:ext>
            </a:extLst>
          </p:cNvPr>
          <p:cNvSpPr txBox="1"/>
          <p:nvPr/>
        </p:nvSpPr>
        <p:spPr>
          <a:xfrm>
            <a:off x="753636" y="1263803"/>
            <a:ext cx="7636727" cy="3121228"/>
          </a:xfrm>
          <a:prstGeom prst="rect">
            <a:avLst/>
          </a:prstGeom>
          <a:noFill/>
        </p:spPr>
        <p:txBody>
          <a:bodyPr wrap="square" numCol="1" rtlCol="0">
            <a:noAutofit/>
          </a:bodyPr>
          <a:lstStyle/>
          <a:p>
            <a:r>
              <a:rPr lang="en-US" dirty="0"/>
              <a:t>There are two types of proxy variables</a:t>
            </a:r>
          </a:p>
          <a:p>
            <a:endParaRPr lang="en-US" dirty="0"/>
          </a:p>
          <a:p>
            <a:r>
              <a:rPr lang="en-US" dirty="0"/>
              <a:t>“Stand-alone proxies”</a:t>
            </a:r>
          </a:p>
          <a:p>
            <a:pPr marL="285750" indent="-285750">
              <a:buFont typeface="Arial" panose="020B0604020202020204" pitchFamily="34" charset="0"/>
              <a:buChar char="•"/>
            </a:pPr>
            <a:r>
              <a:rPr lang="en-US" dirty="0"/>
              <a:t>A stand-alone proxy is a variable or set of variables so closely related to protected class status that they effectively represent the inclusion of protected class status as a variable in a model (i.e., nearly disparate treatment).</a:t>
            </a:r>
          </a:p>
          <a:p>
            <a:pPr marL="285750" indent="-285750">
              <a:buFont typeface="Arial" panose="020B0604020202020204" pitchFamily="34" charset="0"/>
              <a:buChar char="•"/>
            </a:pPr>
            <a:endParaRPr lang="en-US" dirty="0"/>
          </a:p>
          <a:p>
            <a:r>
              <a:rPr lang="en-US" dirty="0"/>
              <a:t>“Predictive Proxies”</a:t>
            </a:r>
          </a:p>
          <a:p>
            <a:pPr marL="285750" lvl="1" indent="-285750">
              <a:buFont typeface="Arial" panose="020B0604020202020204" pitchFamily="34" charset="0"/>
              <a:buChar char="•"/>
            </a:pPr>
            <a:r>
              <a:rPr lang="en-US" dirty="0"/>
              <a:t>A predictive proxy occurs when features only have predictive power because of their relationship to a protected class.</a:t>
            </a:r>
          </a:p>
        </p:txBody>
      </p:sp>
    </p:spTree>
    <p:extLst>
      <p:ext uri="{BB962C8B-B14F-4D97-AF65-F5344CB8AC3E}">
        <p14:creationId xmlns:p14="http://schemas.microsoft.com/office/powerpoint/2010/main" val="1730334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55BC-B556-4F8B-9355-C3CCD688DF35}"/>
              </a:ext>
            </a:extLst>
          </p:cNvPr>
          <p:cNvSpPr>
            <a:spLocks noGrp="1"/>
          </p:cNvSpPr>
          <p:nvPr>
            <p:ph type="title"/>
          </p:nvPr>
        </p:nvSpPr>
        <p:spPr/>
        <p:txBody>
          <a:bodyPr/>
          <a:lstStyle/>
          <a:p>
            <a:r>
              <a:rPr lang="en-US" dirty="0"/>
              <a:t>Stand-Alone Proxies</a:t>
            </a:r>
          </a:p>
        </p:txBody>
      </p:sp>
      <p:sp>
        <p:nvSpPr>
          <p:cNvPr id="3" name="TextBox 2">
            <a:extLst>
              <a:ext uri="{FF2B5EF4-FFF2-40B4-BE49-F238E27FC236}">
                <a16:creationId xmlns:a16="http://schemas.microsoft.com/office/drawing/2014/main" id="{6AE5AB13-BC75-C2CC-A0C3-F5F345D9CC82}"/>
              </a:ext>
            </a:extLst>
          </p:cNvPr>
          <p:cNvSpPr txBox="1"/>
          <p:nvPr/>
        </p:nvSpPr>
        <p:spPr>
          <a:xfrm>
            <a:off x="753636" y="1263803"/>
            <a:ext cx="7636727" cy="3121228"/>
          </a:xfrm>
          <a:prstGeom prst="rect">
            <a:avLst/>
          </a:prstGeom>
          <a:noFill/>
        </p:spPr>
        <p:txBody>
          <a:bodyPr wrap="square" numCol="1" rtlCol="0">
            <a:noAutofit/>
          </a:bodyPr>
          <a:lstStyle/>
          <a:p>
            <a:r>
              <a:rPr lang="en-US" dirty="0"/>
              <a:t>Typically measured with some kind of correlation or information measure.</a:t>
            </a:r>
          </a:p>
          <a:p>
            <a:endParaRPr lang="en-US" dirty="0"/>
          </a:p>
          <a:p>
            <a:pPr marL="285750" indent="-285750">
              <a:buFont typeface="Arial" panose="020B0604020202020204" pitchFamily="34" charset="0"/>
              <a:buChar char="•"/>
            </a:pPr>
            <a:r>
              <a:rPr lang="en-US" dirty="0"/>
              <a:t>Information Value: Perform a Weight of Evidence (WoE) transformation (this can be done with PiML) and then calculate Information Value (IV). If the IV is greater than 0.3, this is evidence that the variable has proxy risk.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Calculate correlations and compare to a threshold – typically 0.80 to 0.95. If the correlation is greater than the threshold, then this is indicative that a variable has proxy risk.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Another technique that straddles the stand-alone and predictive proxy definitions is measured by calculating the following ratio: Ratio = CORR(x, p) / CORR(x, y).  If Ratio &gt; 1 and CORR(x, p) &gt; 0.3, then there is evidence that the variable is a proxy risk.</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64628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55BC-B556-4F8B-9355-C3CCD688DF35}"/>
              </a:ext>
            </a:extLst>
          </p:cNvPr>
          <p:cNvSpPr>
            <a:spLocks noGrp="1"/>
          </p:cNvSpPr>
          <p:nvPr>
            <p:ph type="title"/>
          </p:nvPr>
        </p:nvSpPr>
        <p:spPr/>
        <p:txBody>
          <a:bodyPr/>
          <a:lstStyle/>
          <a:p>
            <a:r>
              <a:rPr lang="en-US" dirty="0"/>
              <a:t>Predictive Proxies</a:t>
            </a:r>
          </a:p>
        </p:txBody>
      </p:sp>
      <p:sp>
        <p:nvSpPr>
          <p:cNvPr id="3" name="TextBox 2">
            <a:extLst>
              <a:ext uri="{FF2B5EF4-FFF2-40B4-BE49-F238E27FC236}">
                <a16:creationId xmlns:a16="http://schemas.microsoft.com/office/drawing/2014/main" id="{6AE5AB13-BC75-C2CC-A0C3-F5F345D9CC82}"/>
              </a:ext>
            </a:extLst>
          </p:cNvPr>
          <p:cNvSpPr txBox="1"/>
          <p:nvPr/>
        </p:nvSpPr>
        <p:spPr>
          <a:xfrm>
            <a:off x="875371" y="1100252"/>
            <a:ext cx="7393258" cy="3323987"/>
          </a:xfrm>
          <a:prstGeom prst="rect">
            <a:avLst/>
          </a:prstGeom>
          <a:noFill/>
        </p:spPr>
        <p:txBody>
          <a:bodyPr wrap="square" rtlCol="0">
            <a:spAutoFit/>
          </a:bodyPr>
          <a:lstStyle/>
          <a:p>
            <a:r>
              <a:rPr lang="en-US" dirty="0"/>
              <a:t>In a logistic or OLS model, a predictive proxy can be identified by running the model three times:</a:t>
            </a:r>
          </a:p>
          <a:p>
            <a:endParaRPr lang="en-US" dirty="0"/>
          </a:p>
          <a:p>
            <a:pPr marL="342900" indent="-342900">
              <a:buFont typeface="+mj-lt"/>
              <a:buAutoNum type="arabicPeriod"/>
            </a:pPr>
            <a:r>
              <a:rPr lang="en-US" dirty="0"/>
              <a:t>Run the model </a:t>
            </a:r>
            <a:r>
              <a:rPr lang="en-US" u="sng" dirty="0"/>
              <a:t>across all observations</a:t>
            </a:r>
            <a:r>
              <a:rPr lang="en-US" dirty="0"/>
              <a:t>; test coefficients for statistical significance.</a:t>
            </a:r>
          </a:p>
          <a:p>
            <a:pPr marL="342900" indent="-342900">
              <a:buFont typeface="+mj-lt"/>
              <a:buAutoNum type="arabicPeriod"/>
            </a:pPr>
            <a:r>
              <a:rPr lang="en-US" dirty="0"/>
              <a:t>Run the model </a:t>
            </a:r>
            <a:r>
              <a:rPr lang="en-US" u="sng" dirty="0"/>
              <a:t>for just the protected class</a:t>
            </a:r>
            <a:r>
              <a:rPr lang="en-US" dirty="0"/>
              <a:t>; test coefficients for statistical significance.</a:t>
            </a:r>
          </a:p>
          <a:p>
            <a:pPr marL="342900" indent="-342900">
              <a:buFont typeface="+mj-lt"/>
              <a:buAutoNum type="arabicPeriod"/>
            </a:pPr>
            <a:r>
              <a:rPr lang="en-US" dirty="0"/>
              <a:t>Run the model </a:t>
            </a:r>
            <a:r>
              <a:rPr lang="en-US" u="sng" dirty="0"/>
              <a:t>for just the reference group</a:t>
            </a:r>
            <a:r>
              <a:rPr lang="en-US" dirty="0"/>
              <a:t>; test coefficients for statistical significance.</a:t>
            </a:r>
          </a:p>
          <a:p>
            <a:pPr marL="342900" indent="-342900">
              <a:buFont typeface="+mj-lt"/>
              <a:buAutoNum type="arabicPeriod"/>
            </a:pPr>
            <a:endParaRPr lang="en-US" dirty="0"/>
          </a:p>
          <a:p>
            <a:r>
              <a:rPr lang="en-US" dirty="0"/>
              <a:t>If the coefficient is a statistically significant predictor for all observations, but not for either by-group model, then the variable is likely gaining its predictive power through its ability to differentiate protected class. It is then considered a high risk of being a proxy variable.</a:t>
            </a:r>
          </a:p>
          <a:p>
            <a:endParaRPr lang="en-US" dirty="0"/>
          </a:p>
          <a:p>
            <a:endParaRPr lang="en-US" dirty="0"/>
          </a:p>
          <a:p>
            <a:r>
              <a:rPr lang="en-US" dirty="0"/>
              <a:t>Open question: what is the best way to do this with machine learning models, where statistical significance does not get calculated?</a:t>
            </a:r>
          </a:p>
          <a:p>
            <a:pPr marL="342900" indent="-342900">
              <a:buFont typeface="+mj-lt"/>
              <a:buAutoNum type="arabicPeriod"/>
            </a:pPr>
            <a:endParaRPr lang="en-US" dirty="0"/>
          </a:p>
        </p:txBody>
      </p:sp>
    </p:spTree>
    <p:extLst>
      <p:ext uri="{BB962C8B-B14F-4D97-AF65-F5344CB8AC3E}">
        <p14:creationId xmlns:p14="http://schemas.microsoft.com/office/powerpoint/2010/main" val="3401975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55BC-B556-4F8B-9355-C3CCD688DF35}"/>
              </a:ext>
            </a:extLst>
          </p:cNvPr>
          <p:cNvSpPr>
            <a:spLocks noGrp="1"/>
          </p:cNvSpPr>
          <p:nvPr>
            <p:ph type="title"/>
          </p:nvPr>
        </p:nvSpPr>
        <p:spPr/>
        <p:txBody>
          <a:bodyPr/>
          <a:lstStyle/>
          <a:p>
            <a:r>
              <a:rPr lang="en-US" dirty="0"/>
              <a:t>Disparate Impact</a:t>
            </a:r>
          </a:p>
        </p:txBody>
      </p:sp>
      <p:sp>
        <p:nvSpPr>
          <p:cNvPr id="3" name="TextBox 2">
            <a:extLst>
              <a:ext uri="{FF2B5EF4-FFF2-40B4-BE49-F238E27FC236}">
                <a16:creationId xmlns:a16="http://schemas.microsoft.com/office/drawing/2014/main" id="{6AE5AB13-BC75-C2CC-A0C3-F5F345D9CC82}"/>
              </a:ext>
            </a:extLst>
          </p:cNvPr>
          <p:cNvSpPr txBox="1"/>
          <p:nvPr/>
        </p:nvSpPr>
        <p:spPr>
          <a:xfrm>
            <a:off x="875371" y="1100252"/>
            <a:ext cx="7393258" cy="3231654"/>
          </a:xfrm>
          <a:prstGeom prst="rect">
            <a:avLst/>
          </a:prstGeom>
          <a:noFill/>
        </p:spPr>
        <p:txBody>
          <a:bodyPr wrap="square" rtlCol="0">
            <a:spAutoFit/>
          </a:bodyPr>
          <a:lstStyle/>
          <a:p>
            <a:pPr marL="285750" indent="-285750">
              <a:buFont typeface="Arial" panose="020B0604020202020204" pitchFamily="34" charset="0"/>
              <a:buChar char="•"/>
            </a:pPr>
            <a:r>
              <a:rPr lang="en-US" sz="1200" dirty="0"/>
              <a:t>Disparate impact occurs when a valid or “facially neutral” factor causes outcomes to be worse for one group relative to another.</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Evidence of disparate impact does not necessarily mean the model is illegally discriminatory.</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A classic example is a weight-lifting test for firefighters.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In consumer credit, we often see disparate impact in default model outcomes. Certain minority groups are predicted as being more likely to default on average than other races or ethnicities.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Disparate impact occurs when:</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Here, the average outcome for the protected group (p=1) is higher than for the reference group (p=0). A higher outcome is assumed to be less favorable (e.g., probability of default).</a:t>
            </a:r>
          </a:p>
          <a:p>
            <a:pPr marL="285750" indent="-285750">
              <a:buFont typeface="Arial" panose="020B0604020202020204" pitchFamily="34" charset="0"/>
              <a:buChar char="•"/>
            </a:pPr>
            <a:endParaRPr lang="en-US" sz="12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690A032-1331-2447-C5AF-45C1CAE66A28}"/>
                  </a:ext>
                </a:extLst>
              </p:cNvPr>
              <p:cNvSpPr txBox="1"/>
              <p:nvPr/>
            </p:nvSpPr>
            <p:spPr>
              <a:xfrm>
                <a:off x="3282743" y="3304108"/>
                <a:ext cx="201875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E</m:t>
                      </m:r>
                      <m:r>
                        <a:rPr lang="en-US" b="0" i="0"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0" smtClean="0">
                          <a:latin typeface="Cambria Math" panose="02040503050406030204" pitchFamily="18" charset="0"/>
                        </a:rPr>
                        <m:t>&gt;</m:t>
                      </m:r>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oMath>
                  </m:oMathPara>
                </a14:m>
                <a:endParaRPr lang="en-US" b="0" dirty="0"/>
              </a:p>
            </p:txBody>
          </p:sp>
        </mc:Choice>
        <mc:Fallback xmlns="">
          <p:sp>
            <p:nvSpPr>
              <p:cNvPr id="5" name="TextBox 4">
                <a:extLst>
                  <a:ext uri="{FF2B5EF4-FFF2-40B4-BE49-F238E27FC236}">
                    <a16:creationId xmlns:a16="http://schemas.microsoft.com/office/drawing/2014/main" id="{5690A032-1331-2447-C5AF-45C1CAE66A28}"/>
                  </a:ext>
                </a:extLst>
              </p:cNvPr>
              <p:cNvSpPr txBox="1">
                <a:spLocks noRot="1" noChangeAspect="1" noMove="1" noResize="1" noEditPoints="1" noAdjustHandles="1" noChangeArrowheads="1" noChangeShapeType="1" noTextEdit="1"/>
              </p:cNvSpPr>
              <p:nvPr/>
            </p:nvSpPr>
            <p:spPr>
              <a:xfrm>
                <a:off x="3282743" y="3304108"/>
                <a:ext cx="2018758" cy="215444"/>
              </a:xfrm>
              <a:prstGeom prst="rect">
                <a:avLst/>
              </a:prstGeom>
              <a:blipFill>
                <a:blip r:embed="rId2"/>
                <a:stretch>
                  <a:fillRect l="-604" t="-11429" r="-1511" b="-37143"/>
                </a:stretch>
              </a:blipFill>
            </p:spPr>
            <p:txBody>
              <a:bodyPr/>
              <a:lstStyle/>
              <a:p>
                <a:r>
                  <a:rPr lang="en-US">
                    <a:noFill/>
                  </a:rPr>
                  <a:t> </a:t>
                </a:r>
              </a:p>
            </p:txBody>
          </p:sp>
        </mc:Fallback>
      </mc:AlternateContent>
    </p:spTree>
    <p:extLst>
      <p:ext uri="{BB962C8B-B14F-4D97-AF65-F5344CB8AC3E}">
        <p14:creationId xmlns:p14="http://schemas.microsoft.com/office/powerpoint/2010/main" val="1515986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5536-4AB7-4C55-B3F0-1A88A6014386}"/>
              </a:ext>
            </a:extLst>
          </p:cNvPr>
          <p:cNvSpPr>
            <a:spLocks noGrp="1"/>
          </p:cNvSpPr>
          <p:nvPr>
            <p:ph type="title"/>
          </p:nvPr>
        </p:nvSpPr>
        <p:spPr/>
        <p:txBody>
          <a:bodyPr>
            <a:normAutofit/>
          </a:bodyPr>
          <a:lstStyle/>
          <a:p>
            <a:r>
              <a:rPr lang="en-US" dirty="0"/>
              <a:t>Impact, Validity, and Bias</a:t>
            </a:r>
          </a:p>
        </p:txBody>
      </p:sp>
      <p:sp>
        <p:nvSpPr>
          <p:cNvPr id="5" name="Subtitle 4">
            <a:extLst>
              <a:ext uri="{FF2B5EF4-FFF2-40B4-BE49-F238E27FC236}">
                <a16:creationId xmlns:a16="http://schemas.microsoft.com/office/drawing/2014/main" id="{14B57D6E-A04B-0534-A918-BFBD2BAA7E87}"/>
              </a:ext>
            </a:extLst>
          </p:cNvPr>
          <p:cNvSpPr>
            <a:spLocks noGrp="1"/>
          </p:cNvSpPr>
          <p:nvPr>
            <p:ph type="subTitle" idx="1"/>
          </p:nvPr>
        </p:nvSpPr>
        <p:spPr>
          <a:xfrm>
            <a:off x="348180" y="2858100"/>
            <a:ext cx="2949000" cy="509100"/>
          </a:xfrm>
        </p:spPr>
        <p:txBody>
          <a:bodyPr>
            <a:normAutofit fontScale="77500" lnSpcReduction="20000"/>
          </a:bodyPr>
          <a:lstStyle/>
          <a:p>
            <a:pPr indent="0"/>
            <a:r>
              <a:rPr lang="en-US" dirty="0"/>
              <a:t>Understanding the source of discrimination in the model</a:t>
            </a:r>
          </a:p>
        </p:txBody>
      </p:sp>
    </p:spTree>
    <p:extLst>
      <p:ext uri="{BB962C8B-B14F-4D97-AF65-F5344CB8AC3E}">
        <p14:creationId xmlns:p14="http://schemas.microsoft.com/office/powerpoint/2010/main" val="933086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55BC-B556-4F8B-9355-C3CCD688DF35}"/>
              </a:ext>
            </a:extLst>
          </p:cNvPr>
          <p:cNvSpPr>
            <a:spLocks noGrp="1"/>
          </p:cNvSpPr>
          <p:nvPr>
            <p:ph type="title"/>
          </p:nvPr>
        </p:nvSpPr>
        <p:spPr/>
        <p:txBody>
          <a:bodyPr/>
          <a:lstStyle/>
          <a:p>
            <a:r>
              <a:rPr lang="en-US" dirty="0"/>
              <a:t>Handling Disparate Impact</a:t>
            </a:r>
          </a:p>
        </p:txBody>
      </p:sp>
      <p:sp>
        <p:nvSpPr>
          <p:cNvPr id="3" name="TextBox 2">
            <a:extLst>
              <a:ext uri="{FF2B5EF4-FFF2-40B4-BE49-F238E27FC236}">
                <a16:creationId xmlns:a16="http://schemas.microsoft.com/office/drawing/2014/main" id="{6AE5AB13-BC75-C2CC-A0C3-F5F345D9CC82}"/>
              </a:ext>
            </a:extLst>
          </p:cNvPr>
          <p:cNvSpPr txBox="1"/>
          <p:nvPr/>
        </p:nvSpPr>
        <p:spPr>
          <a:xfrm>
            <a:off x="875371" y="1100252"/>
            <a:ext cx="7393258" cy="3970318"/>
          </a:xfrm>
          <a:prstGeom prst="rect">
            <a:avLst/>
          </a:prstGeom>
          <a:noFill/>
        </p:spPr>
        <p:txBody>
          <a:bodyPr wrap="square" rtlCol="0">
            <a:spAutoFit/>
          </a:bodyPr>
          <a:lstStyle/>
          <a:p>
            <a:pPr marL="285750" indent="-285750">
              <a:buFont typeface="Arial" panose="020B0604020202020204" pitchFamily="34" charset="0"/>
              <a:buChar char="•"/>
            </a:pPr>
            <a:r>
              <a:rPr lang="en-US" dirty="0"/>
              <a:t>If a disparate impact is present, this does not necessarily mean that there is illegal discrimination.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fact, it is, unfortunately, likely to occur.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Finding evidence of it does require additional steps to ensure people are being treated as fairly as possible.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Specifically, one should follow the approach of the “</a:t>
            </a:r>
            <a:r>
              <a:rPr lang="en-US" u="sng" dirty="0"/>
              <a:t>burden-shifting test</a:t>
            </a:r>
            <a:r>
              <a:rPr lang="en-US" dirty="0"/>
              <a:t>”:</a:t>
            </a:r>
          </a:p>
          <a:p>
            <a:pPr marL="285750" indent="-285750">
              <a:buFont typeface="+mj-lt"/>
              <a:buAutoNum type="arabicPeriod"/>
            </a:pPr>
            <a:endParaRPr lang="en-US" dirty="0"/>
          </a:p>
          <a:p>
            <a:pPr marL="285750" indent="-285750">
              <a:buFont typeface="+mj-lt"/>
              <a:buAutoNum type="arabicPeriod"/>
            </a:pPr>
            <a:r>
              <a:rPr lang="en-US" dirty="0"/>
              <a:t>Test for evidence of disparate impact.</a:t>
            </a:r>
          </a:p>
          <a:p>
            <a:pPr marL="285750" indent="-285750">
              <a:buFont typeface="+mj-lt"/>
              <a:buAutoNum type="arabicPeriod"/>
            </a:pPr>
            <a:r>
              <a:rPr lang="en-US" dirty="0"/>
              <a:t>Ensure that the model is valid and that the factors that drive disparities are reasonable predictors.</a:t>
            </a:r>
          </a:p>
          <a:p>
            <a:pPr marL="285750" indent="-285750">
              <a:buFont typeface="+mj-lt"/>
              <a:buAutoNum type="arabicPeriod"/>
            </a:pPr>
            <a:r>
              <a:rPr lang="en-US" dirty="0"/>
              <a:t>Search for Less Discriminatory Alternative (LDA) models.</a:t>
            </a:r>
          </a:p>
          <a:p>
            <a:pPr marL="285750" indent="-285750">
              <a:buFont typeface="+mj-lt"/>
              <a:buAutoNum type="arabicPeriod"/>
            </a:pPr>
            <a:endParaRPr lang="en-US" dirty="0"/>
          </a:p>
          <a:p>
            <a:pPr marL="285750" indent="-285750">
              <a:buFont typeface="Arial" panose="020B0604020202020204" pitchFamily="34" charset="0"/>
              <a:buChar char="•"/>
            </a:pPr>
            <a:r>
              <a:rPr lang="en-US" dirty="0"/>
              <a:t>Doing a good job performing the burden-shifting analysis in-house means that regulators and plaintiffs will view you as a less attractive target.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54676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55BC-B556-4F8B-9355-C3CCD688DF35}"/>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6AE5AB13-BC75-C2CC-A0C3-F5F345D9CC82}"/>
              </a:ext>
            </a:extLst>
          </p:cNvPr>
          <p:cNvSpPr txBox="1"/>
          <p:nvPr/>
        </p:nvSpPr>
        <p:spPr>
          <a:xfrm>
            <a:off x="854927" y="1092820"/>
            <a:ext cx="7413702" cy="3323987"/>
          </a:xfrm>
          <a:prstGeom prst="rect">
            <a:avLst/>
          </a:prstGeom>
          <a:noFill/>
        </p:spPr>
        <p:txBody>
          <a:bodyPr wrap="square" rtlCol="0">
            <a:spAutoFit/>
          </a:bodyPr>
          <a:lstStyle/>
          <a:p>
            <a:pPr marL="285750" indent="-285750">
              <a:buFont typeface="Arial" panose="020B0604020202020204" pitchFamily="34" charset="0"/>
              <a:buChar char="•"/>
            </a:pPr>
            <a:r>
              <a:rPr lang="en-US" dirty="0"/>
              <a:t>Background: Can machine learning discriminate? What causes model discrimination?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Discrimination and the law: Relevant statutes and the burden-shifting test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Impact, validity, and bias: Understanding the source of the problem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Fixing the problem: searching for less discriminatory alternative models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i="1" dirty="0"/>
              <a:t>NOTE: The author is not a lawyer; this presentation does not represent legal or compliance advice.</a:t>
            </a:r>
          </a:p>
        </p:txBody>
      </p:sp>
    </p:spTree>
    <p:extLst>
      <p:ext uri="{BB962C8B-B14F-4D97-AF65-F5344CB8AC3E}">
        <p14:creationId xmlns:p14="http://schemas.microsoft.com/office/powerpoint/2010/main" val="1725661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55BC-B556-4F8B-9355-C3CCD688DF35}"/>
              </a:ext>
            </a:extLst>
          </p:cNvPr>
          <p:cNvSpPr>
            <a:spLocks noGrp="1"/>
          </p:cNvSpPr>
          <p:nvPr>
            <p:ph type="title"/>
          </p:nvPr>
        </p:nvSpPr>
        <p:spPr/>
        <p:txBody>
          <a:bodyPr/>
          <a:lstStyle/>
          <a:p>
            <a:r>
              <a:rPr lang="en-US" dirty="0"/>
              <a:t>Measuring Disparate Impact</a:t>
            </a:r>
          </a:p>
        </p:txBody>
      </p:sp>
      <p:sp>
        <p:nvSpPr>
          <p:cNvPr id="3" name="TextBox 2">
            <a:extLst>
              <a:ext uri="{FF2B5EF4-FFF2-40B4-BE49-F238E27FC236}">
                <a16:creationId xmlns:a16="http://schemas.microsoft.com/office/drawing/2014/main" id="{6AE5AB13-BC75-C2CC-A0C3-F5F345D9CC82}"/>
              </a:ext>
            </a:extLst>
          </p:cNvPr>
          <p:cNvSpPr txBox="1"/>
          <p:nvPr/>
        </p:nvSpPr>
        <p:spPr>
          <a:xfrm>
            <a:off x="854927" y="1092820"/>
            <a:ext cx="7413702" cy="1815882"/>
          </a:xfrm>
          <a:prstGeom prst="rect">
            <a:avLst/>
          </a:prstGeom>
          <a:noFill/>
        </p:spPr>
        <p:txBody>
          <a:bodyPr wrap="square" rtlCol="0">
            <a:spAutoFit/>
          </a:bodyPr>
          <a:lstStyle/>
          <a:p>
            <a:pPr marL="285750" indent="-285750">
              <a:buFont typeface="Arial" panose="020B0604020202020204" pitchFamily="34" charset="0"/>
              <a:buChar char="•"/>
            </a:pPr>
            <a:r>
              <a:rPr lang="en-US" dirty="0"/>
              <a:t>Disparate impact is measured as a test of whether </a:t>
            </a:r>
            <a:r>
              <a:rPr lang="en-US" u="sng" dirty="0"/>
              <a:t>unconditioned outcomes differ</a:t>
            </a:r>
            <a:r>
              <a:rPr lang="en-US" dirty="0"/>
              <a:t> across groups.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Disparate impact measures do not incorporate the true outcome. In other words, measures such as relative false positive rates are not measures of disparate impact.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Commonly used metrics include the Adverse Impact Ratio and Standardized Mean Difference.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1E68EDD-4230-73CF-F5EC-E2DB23D92988}"/>
                  </a:ext>
                </a:extLst>
              </p:cNvPr>
              <p:cNvSpPr txBox="1"/>
              <p:nvPr/>
            </p:nvSpPr>
            <p:spPr>
              <a:xfrm>
                <a:off x="750849" y="2919427"/>
                <a:ext cx="7517780" cy="568617"/>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𝐴𝑑𝑣𝑒𝑟𝑠𝑒</m:t>
                      </m:r>
                      <m:r>
                        <a:rPr lang="en-US" b="0" i="1" smtClean="0">
                          <a:latin typeface="Cambria Math" panose="02040503050406030204" pitchFamily="18" charset="0"/>
                        </a:rPr>
                        <m:t> </m:t>
                      </m:r>
                      <m:r>
                        <a:rPr lang="en-US" b="0" i="1" smtClean="0">
                          <a:latin typeface="Cambria Math" panose="02040503050406030204" pitchFamily="18" charset="0"/>
                        </a:rPr>
                        <m:t>𝐼𝑚𝑝𝑎𝑐𝑡</m:t>
                      </m:r>
                      <m:r>
                        <a:rPr lang="en-US" b="0" i="1" smtClean="0">
                          <a:latin typeface="Cambria Math" panose="02040503050406030204" pitchFamily="18" charset="0"/>
                        </a:rPr>
                        <m:t> </m:t>
                      </m:r>
                      <m:r>
                        <a:rPr lang="en-US" b="0" i="1" smtClean="0">
                          <a:latin typeface="Cambria Math" panose="02040503050406030204" pitchFamily="18" charset="0"/>
                        </a:rPr>
                        <m:t>𝑅𝑎𝑡𝑖𝑜</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𝐴𝐼𝑅</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𝑆𝑒𝑙𝑒𝑐𝑡𝑒𝑑</m:t>
                              </m:r>
                            </m:e>
                            <m:sub>
                              <m:r>
                                <a:rPr lang="en-US" i="1">
                                  <a:latin typeface="Cambria Math" panose="02040503050406030204" pitchFamily="18" charset="0"/>
                                </a:rPr>
                                <m:t>𝑝𝑟𝑜𝑡𝑒𝑐𝑡𝑒𝑑</m:t>
                              </m:r>
                              <m:r>
                                <a:rPr lang="en-US" i="1">
                                  <a:latin typeface="Cambria Math" panose="02040503050406030204" pitchFamily="18" charset="0"/>
                                </a:rPr>
                                <m:t> </m:t>
                              </m:r>
                              <m:r>
                                <a:rPr lang="en-US" i="1">
                                  <a:latin typeface="Cambria Math" panose="02040503050406030204" pitchFamily="18" charset="0"/>
                                </a:rPr>
                                <m:t>𝑔𝑟𝑜𝑢𝑝</m:t>
                              </m:r>
                            </m:sub>
                          </m:sSub>
                        </m:num>
                        <m:den>
                          <m:sSub>
                            <m:sSubPr>
                              <m:ctrlPr>
                                <a:rPr lang="en-US" i="1">
                                  <a:latin typeface="Cambria Math" panose="02040503050406030204" pitchFamily="18" charset="0"/>
                                </a:rPr>
                              </m:ctrlPr>
                            </m:sSubPr>
                            <m:e>
                              <m:r>
                                <a:rPr lang="en-US" b="0" i="1" smtClean="0">
                                  <a:latin typeface="Cambria Math" panose="02040503050406030204" pitchFamily="18" charset="0"/>
                                </a:rPr>
                                <m:t>𝑆𝑒𝑙𝑒𝑐𝑡𝑒𝑑</m:t>
                              </m:r>
                            </m:e>
                            <m:sub>
                              <m:r>
                                <a:rPr lang="en-US" b="0" i="1" smtClean="0">
                                  <a:latin typeface="Cambria Math" panose="02040503050406030204" pitchFamily="18" charset="0"/>
                                </a:rPr>
                                <m:t>𝑟𝑒𝑓𝑒𝑟𝑒𝑛𝑐𝑒</m:t>
                              </m:r>
                              <m:r>
                                <a:rPr lang="en-US" b="0" i="1" smtClean="0">
                                  <a:latin typeface="Cambria Math" panose="02040503050406030204" pitchFamily="18" charset="0"/>
                                </a:rPr>
                                <m:t> </m:t>
                              </m:r>
                              <m:r>
                                <a:rPr lang="en-US" i="1">
                                  <a:latin typeface="Cambria Math" panose="02040503050406030204" pitchFamily="18" charset="0"/>
                                </a:rPr>
                                <m:t>𝑔𝑟𝑜𝑢𝑝</m:t>
                              </m:r>
                            </m:sub>
                          </m:sSub>
                        </m:den>
                      </m:f>
                    </m:oMath>
                  </m:oMathPara>
                </a14:m>
                <a:endParaRPr lang="en-US" b="0" i="1" dirty="0">
                  <a:latin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C1E68EDD-4230-73CF-F5EC-E2DB23D92988}"/>
                  </a:ext>
                </a:extLst>
              </p:cNvPr>
              <p:cNvSpPr txBox="1">
                <a:spLocks noRot="1" noChangeAspect="1" noMove="1" noResize="1" noEditPoints="1" noAdjustHandles="1" noChangeArrowheads="1" noChangeShapeType="1" noTextEdit="1"/>
              </p:cNvSpPr>
              <p:nvPr/>
            </p:nvSpPr>
            <p:spPr>
              <a:xfrm>
                <a:off x="750849" y="2919427"/>
                <a:ext cx="7517780" cy="568617"/>
              </a:xfrm>
              <a:prstGeom prst="rect">
                <a:avLst/>
              </a:prstGeom>
              <a:blipFill>
                <a:blip r:embed="rId2"/>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5BCF36E-87B2-E7AC-7A31-6A7ECB5D965C}"/>
                  </a:ext>
                </a:extLst>
              </p:cNvPr>
              <p:cNvSpPr txBox="1"/>
              <p:nvPr/>
            </p:nvSpPr>
            <p:spPr>
              <a:xfrm>
                <a:off x="750849" y="3753900"/>
                <a:ext cx="7517780" cy="5935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𝑆𝑡𝑎𝑛𝑑𝑎𝑟𝑑𝑖𝑧𝑒𝑑</m:t>
                      </m:r>
                      <m:r>
                        <a:rPr lang="en-US" b="0" i="1" smtClean="0">
                          <a:latin typeface="Cambria Math" panose="02040503050406030204" pitchFamily="18" charset="0"/>
                        </a:rPr>
                        <m:t> </m:t>
                      </m:r>
                      <m:r>
                        <a:rPr lang="en-US" b="0" i="1" smtClean="0">
                          <a:latin typeface="Cambria Math" panose="02040503050406030204" pitchFamily="18" charset="0"/>
                        </a:rPr>
                        <m:t>𝑀𝑒𝑎𝑛</m:t>
                      </m:r>
                      <m:r>
                        <a:rPr lang="en-US" b="0" i="1" smtClean="0">
                          <a:latin typeface="Cambria Math" panose="02040503050406030204" pitchFamily="18" charset="0"/>
                        </a:rPr>
                        <m:t> </m:t>
                      </m:r>
                      <m:r>
                        <a:rPr lang="en-US" b="0" i="1" smtClean="0">
                          <a:latin typeface="Cambria Math" panose="02040503050406030204" pitchFamily="18" charset="0"/>
                        </a:rPr>
                        <m:t>𝐷𝑖𝑓𝑓𝑒𝑟𝑒𝑛𝑐𝑒</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𝑆𝑀𝐷</m:t>
                          </m:r>
                        </m:e>
                      </m:d>
                      <m:r>
                        <a:rPr lang="en-US" b="0" i="1" smtClean="0">
                          <a:latin typeface="Cambria Math" panose="02040503050406030204" pitchFamily="18" charset="0"/>
                        </a:rPr>
                        <m:t>=100∗</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𝑝𝑟𝑜𝑡𝑒𝑐𝑡𝑒𝑑</m:t>
                                  </m:r>
                                  <m:r>
                                    <a:rPr lang="en-US" b="0" i="1" smtClean="0">
                                      <a:latin typeface="Cambria Math" panose="02040503050406030204" pitchFamily="18" charset="0"/>
                                    </a:rPr>
                                    <m:t> </m:t>
                                  </m:r>
                                  <m:r>
                                    <a:rPr lang="en-US" b="0" i="1" smtClean="0">
                                      <a:latin typeface="Cambria Math" panose="02040503050406030204" pitchFamily="18" charset="0"/>
                                    </a:rPr>
                                    <m:t>𝑔𝑟𝑜𝑢𝑝</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b="0" i="1" smtClean="0">
                                      <a:latin typeface="Cambria Math" panose="02040503050406030204" pitchFamily="18" charset="0"/>
                                    </a:rPr>
                                    <m:t>𝑟𝑒𝑓𝑒𝑟𝑒𝑛𝑐𝑒</m:t>
                                  </m:r>
                                  <m:r>
                                    <a:rPr lang="en-US" i="1">
                                      <a:latin typeface="Cambria Math" panose="02040503050406030204" pitchFamily="18" charset="0"/>
                                    </a:rPr>
                                    <m:t> </m:t>
                                  </m:r>
                                  <m:r>
                                    <a:rPr lang="en-US" i="1">
                                      <a:latin typeface="Cambria Math" panose="02040503050406030204" pitchFamily="18" charset="0"/>
                                    </a:rPr>
                                    <m:t>𝑔𝑟𝑜𝑢𝑝</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sub>
                              </m:sSub>
                            </m:den>
                          </m:f>
                        </m:e>
                      </m:d>
                    </m:oMath>
                  </m:oMathPara>
                </a14:m>
                <a:endParaRPr lang="en-US" dirty="0"/>
              </a:p>
            </p:txBody>
          </p:sp>
        </mc:Choice>
        <mc:Fallback xmlns="">
          <p:sp>
            <p:nvSpPr>
              <p:cNvPr id="6" name="TextBox 5">
                <a:extLst>
                  <a:ext uri="{FF2B5EF4-FFF2-40B4-BE49-F238E27FC236}">
                    <a16:creationId xmlns:a16="http://schemas.microsoft.com/office/drawing/2014/main" id="{15BCF36E-87B2-E7AC-7A31-6A7ECB5D965C}"/>
                  </a:ext>
                </a:extLst>
              </p:cNvPr>
              <p:cNvSpPr txBox="1">
                <a:spLocks noRot="1" noChangeAspect="1" noMove="1" noResize="1" noEditPoints="1" noAdjustHandles="1" noChangeArrowheads="1" noChangeShapeType="1" noTextEdit="1"/>
              </p:cNvSpPr>
              <p:nvPr/>
            </p:nvSpPr>
            <p:spPr>
              <a:xfrm>
                <a:off x="750849" y="3753900"/>
                <a:ext cx="7517780" cy="5935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06239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55BC-B556-4F8B-9355-C3CCD688DF35}"/>
              </a:ext>
            </a:extLst>
          </p:cNvPr>
          <p:cNvSpPr>
            <a:spLocks noGrp="1"/>
          </p:cNvSpPr>
          <p:nvPr>
            <p:ph type="title"/>
          </p:nvPr>
        </p:nvSpPr>
        <p:spPr/>
        <p:txBody>
          <a:bodyPr/>
          <a:lstStyle/>
          <a:p>
            <a:r>
              <a:rPr lang="en-US" dirty="0"/>
              <a:t>Model Validity</a:t>
            </a:r>
          </a:p>
        </p:txBody>
      </p:sp>
      <p:sp>
        <p:nvSpPr>
          <p:cNvPr id="3" name="TextBox 2">
            <a:extLst>
              <a:ext uri="{FF2B5EF4-FFF2-40B4-BE49-F238E27FC236}">
                <a16:creationId xmlns:a16="http://schemas.microsoft.com/office/drawing/2014/main" id="{6AE5AB13-BC75-C2CC-A0C3-F5F345D9CC82}"/>
              </a:ext>
            </a:extLst>
          </p:cNvPr>
          <p:cNvSpPr txBox="1"/>
          <p:nvPr/>
        </p:nvSpPr>
        <p:spPr>
          <a:xfrm>
            <a:off x="875371" y="1100252"/>
            <a:ext cx="7393258" cy="3631763"/>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Model validity concerns itself with the issues of whether a model is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using the right data </a:t>
            </a:r>
            <a:r>
              <a:rPr lang="en-US" sz="1800" dirty="0">
                <a:effectLst/>
                <a:latin typeface="Calibri" panose="020F0502020204030204" pitchFamily="34" charset="0"/>
                <a:ea typeface="Calibri" panose="020F0502020204030204" pitchFamily="34" charset="0"/>
                <a:cs typeface="Times New Roman" panose="02020603050405020304" pitchFamily="18" charset="0"/>
              </a:rPr>
              <a:t>to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predict the right things </a:t>
            </a:r>
            <a:r>
              <a:rPr lang="en-US" sz="1800" dirty="0">
                <a:effectLst/>
                <a:latin typeface="Calibri" panose="020F0502020204030204" pitchFamily="34" charset="0"/>
                <a:ea typeface="Calibri" panose="020F0502020204030204" pitchFamily="34" charset="0"/>
                <a:cs typeface="Times New Roman" panose="02020603050405020304" pitchFamily="18" charset="0"/>
              </a:rPr>
              <a:t>for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a given usage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important for assessing model fairness because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a model that is not valid is unlikely to be fair</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members of certain groups. </a:t>
            </a:r>
          </a:p>
          <a:p>
            <a:pPr marL="285750" indent="-285750">
              <a:buFont typeface="Arial" panose="020B0604020202020204" pitchFamily="34" charset="0"/>
              <a:buChar cha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Calibri" panose="020F0502020204030204" pitchFamily="34" charset="0"/>
                <a:ea typeface="Calibri" panose="020F0502020204030204" pitchFamily="34" charset="0"/>
                <a:cs typeface="Times New Roman" panose="02020603050405020304" pitchFamily="18" charset="0"/>
              </a:rPr>
              <a:t>Important types of validity</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Face</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Construct</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Criterion</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Content</a:t>
            </a:r>
          </a:p>
          <a:p>
            <a:pPr marL="285750" indent="-285750">
              <a:buFont typeface="Arial" panose="020B0604020202020204" pitchFamily="34" charset="0"/>
              <a:buChar cha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23769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55BC-B556-4F8B-9355-C3CCD688DF35}"/>
              </a:ext>
            </a:extLst>
          </p:cNvPr>
          <p:cNvSpPr>
            <a:spLocks noGrp="1"/>
          </p:cNvSpPr>
          <p:nvPr>
            <p:ph type="title"/>
          </p:nvPr>
        </p:nvSpPr>
        <p:spPr>
          <a:xfrm>
            <a:off x="2117092" y="311706"/>
            <a:ext cx="5939626" cy="572700"/>
          </a:xfrm>
        </p:spPr>
        <p:txBody>
          <a:bodyPr/>
          <a:lstStyle/>
          <a:p>
            <a:r>
              <a:rPr lang="en-US" dirty="0"/>
              <a:t>Differential Performance and Prediction</a:t>
            </a:r>
          </a:p>
        </p:txBody>
      </p:sp>
      <p:sp>
        <p:nvSpPr>
          <p:cNvPr id="3" name="TextBox 2">
            <a:extLst>
              <a:ext uri="{FF2B5EF4-FFF2-40B4-BE49-F238E27FC236}">
                <a16:creationId xmlns:a16="http://schemas.microsoft.com/office/drawing/2014/main" id="{6AE5AB13-BC75-C2CC-A0C3-F5F345D9CC82}"/>
              </a:ext>
            </a:extLst>
          </p:cNvPr>
          <p:cNvSpPr txBox="1"/>
          <p:nvPr/>
        </p:nvSpPr>
        <p:spPr>
          <a:xfrm>
            <a:off x="875371" y="1100252"/>
            <a:ext cx="7393258" cy="2677656"/>
          </a:xfrm>
          <a:prstGeom prst="rect">
            <a:avLst/>
          </a:prstGeom>
          <a:noFill/>
        </p:spPr>
        <p:txBody>
          <a:bodyPr wrap="square" rtlCol="0">
            <a:spAutoFit/>
          </a:bodyPr>
          <a:lstStyle/>
          <a:p>
            <a:r>
              <a:rPr lang="en-US" u="sng" dirty="0"/>
              <a:t>Differential Performance</a:t>
            </a:r>
            <a:r>
              <a:rPr lang="en-US" dirty="0"/>
              <a:t> is found when a model does a better job (that is, it is more accurate) in measuring the outcome for certain groups relative to others. </a:t>
            </a:r>
          </a:p>
          <a:p>
            <a:endParaRPr lang="en-US" dirty="0"/>
          </a:p>
          <a:p>
            <a:pPr marL="285750" indent="-285750">
              <a:buFont typeface="Arial" panose="020B0604020202020204" pitchFamily="34" charset="0"/>
              <a:buChar char="•"/>
            </a:pPr>
            <a:r>
              <a:rPr lang="en-US" dirty="0"/>
              <a:t>Differential performance can be measured through metrics such as relative AUCs.</a:t>
            </a:r>
          </a:p>
          <a:p>
            <a:pPr marL="285750" indent="-285750">
              <a:buFont typeface="Arial" panose="020B0604020202020204" pitchFamily="34" charset="0"/>
              <a:buChar char="•"/>
            </a:pPr>
            <a:r>
              <a:rPr lang="en-US" dirty="0"/>
              <a:t>There are non-discriminatory reasons why there may be evidence of differential performance: differences in AUCs are not dispositive indicators of discrimination.</a:t>
            </a:r>
          </a:p>
          <a:p>
            <a:endParaRPr lang="en-US" dirty="0"/>
          </a:p>
          <a:p>
            <a:r>
              <a:rPr lang="en-US" u="sng" dirty="0"/>
              <a:t>Differential prediction</a:t>
            </a:r>
            <a:r>
              <a:rPr lang="en-US" dirty="0"/>
              <a:t> or </a:t>
            </a:r>
            <a:r>
              <a:rPr lang="en-US" u="sng" dirty="0"/>
              <a:t>bias</a:t>
            </a:r>
            <a:r>
              <a:rPr lang="en-US" dirty="0"/>
              <a:t> occurs when the relationship between the model’s predictions and the true outcome being measured is not consistent across groups, leading to under- or over-prediction for certain groups. </a:t>
            </a:r>
          </a:p>
          <a:p>
            <a:endParaRPr lang="en-US" dirty="0"/>
          </a:p>
          <a:p>
            <a:pPr marL="285750" indent="-285750">
              <a:buFont typeface="Arial" panose="020B0604020202020204" pitchFamily="34" charset="0"/>
              <a:buChar char="•"/>
            </a:pPr>
            <a:r>
              <a:rPr lang="en-US" dirty="0"/>
              <a:t>Differential prediction can be measured by looking at relative model residuals.</a:t>
            </a:r>
          </a:p>
        </p:txBody>
      </p:sp>
    </p:spTree>
    <p:extLst>
      <p:ext uri="{BB962C8B-B14F-4D97-AF65-F5344CB8AC3E}">
        <p14:creationId xmlns:p14="http://schemas.microsoft.com/office/powerpoint/2010/main" val="734160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632907-9640-B777-6E84-6C9D9429B905}"/>
              </a:ext>
            </a:extLst>
          </p:cNvPr>
          <p:cNvSpPr>
            <a:spLocks noGrp="1"/>
          </p:cNvSpPr>
          <p:nvPr>
            <p:ph type="title"/>
          </p:nvPr>
        </p:nvSpPr>
        <p:spPr/>
        <p:txBody>
          <a:bodyPr/>
          <a:lstStyle/>
          <a:p>
            <a:r>
              <a:rPr lang="en-US" dirty="0"/>
              <a:t>Mitigating Discrimination</a:t>
            </a:r>
          </a:p>
        </p:txBody>
      </p:sp>
      <p:sp>
        <p:nvSpPr>
          <p:cNvPr id="4" name="Subtitle 3">
            <a:extLst>
              <a:ext uri="{FF2B5EF4-FFF2-40B4-BE49-F238E27FC236}">
                <a16:creationId xmlns:a16="http://schemas.microsoft.com/office/drawing/2014/main" id="{E8E67382-ABEA-0D39-26CD-F60DCCE3369A}"/>
              </a:ext>
            </a:extLst>
          </p:cNvPr>
          <p:cNvSpPr>
            <a:spLocks noGrp="1"/>
          </p:cNvSpPr>
          <p:nvPr>
            <p:ph type="subTitle" idx="1"/>
          </p:nvPr>
        </p:nvSpPr>
        <p:spPr/>
        <p:txBody>
          <a:bodyPr>
            <a:normAutofit fontScale="77500" lnSpcReduction="20000"/>
          </a:bodyPr>
          <a:lstStyle/>
          <a:p>
            <a:r>
              <a:rPr lang="en-US" dirty="0"/>
              <a:t>Searching for Less Discriminatory Alternative (LDA) Models</a:t>
            </a:r>
          </a:p>
        </p:txBody>
      </p:sp>
    </p:spTree>
    <p:extLst>
      <p:ext uri="{BB962C8B-B14F-4D97-AF65-F5344CB8AC3E}">
        <p14:creationId xmlns:p14="http://schemas.microsoft.com/office/powerpoint/2010/main" val="1658263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58AFE9-0E72-9849-ADC3-FFA790A2A204}"/>
              </a:ext>
            </a:extLst>
          </p:cNvPr>
          <p:cNvSpPr>
            <a:spLocks noGrp="1"/>
          </p:cNvSpPr>
          <p:nvPr>
            <p:ph type="sldNum" idx="10"/>
          </p:nvPr>
        </p:nvSpPr>
        <p:spPr/>
        <p:txBody>
          <a:bodyPr/>
          <a:lstStyle/>
          <a:p>
            <a:fld id="{68838689-D784-4373-A026-2324D2E53203}" type="slidenum">
              <a:rPr lang="en-US" smtClean="0"/>
              <a:pPr/>
              <a:t>24</a:t>
            </a:fld>
            <a:endParaRPr lang="en-US" dirty="0"/>
          </a:p>
        </p:txBody>
      </p:sp>
      <p:sp>
        <p:nvSpPr>
          <p:cNvPr id="194" name="Google Shape;194;p32"/>
          <p:cNvSpPr txBox="1">
            <a:spLocks noGrp="1"/>
          </p:cNvSpPr>
          <p:nvPr>
            <p:ph type="title"/>
          </p:nvPr>
        </p:nvSpPr>
        <p:spPr>
          <a:xfrm>
            <a:off x="2584504" y="361406"/>
            <a:ext cx="4947296" cy="572700"/>
          </a:xfrm>
          <a:prstGeom prst="rect">
            <a:avLst/>
          </a:prstGeom>
        </p:spPr>
        <p:txBody>
          <a:bodyPr spcFirstLastPara="1" vert="horz" wrap="square" lIns="91425" tIns="91425" rIns="91425" bIns="91425" rtlCol="0" anchor="t" anchorCtr="0">
            <a:normAutofit/>
          </a:bodyPr>
          <a:lstStyle/>
          <a:p>
            <a:r>
              <a:rPr lang="en-US" dirty="0"/>
              <a:t>Making Fairer Models via Feature Selection</a:t>
            </a:r>
            <a:endParaRPr dirty="0"/>
          </a:p>
        </p:txBody>
      </p:sp>
      <p:sp>
        <p:nvSpPr>
          <p:cNvPr id="195" name="Google Shape;195;p32"/>
          <p:cNvSpPr/>
          <p:nvPr/>
        </p:nvSpPr>
        <p:spPr>
          <a:xfrm>
            <a:off x="849300" y="1808425"/>
            <a:ext cx="1463100" cy="1463100"/>
          </a:xfrm>
          <a:prstGeom prst="ellipse">
            <a:avLst/>
          </a:prstGeom>
          <a:solidFill>
            <a:srgbClr val="4285F4">
              <a:alpha val="21570"/>
            </a:srgbClr>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gn="ctr"/>
            <a:r>
              <a:rPr lang="en" sz="1200"/>
              <a:t>Default</a:t>
            </a:r>
            <a:endParaRPr sz="1200" dirty="0"/>
          </a:p>
        </p:txBody>
      </p:sp>
      <p:sp>
        <p:nvSpPr>
          <p:cNvPr id="196" name="Google Shape;196;p32"/>
          <p:cNvSpPr/>
          <p:nvPr/>
        </p:nvSpPr>
        <p:spPr>
          <a:xfrm>
            <a:off x="1956300" y="2159250"/>
            <a:ext cx="1463100" cy="1464600"/>
          </a:xfrm>
          <a:prstGeom prst="ellipse">
            <a:avLst/>
          </a:prstGeom>
          <a:solidFill>
            <a:srgbClr val="EEEEEE">
              <a:alpha val="5281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   Race</a:t>
            </a:r>
            <a:endParaRPr sz="1200" dirty="0"/>
          </a:p>
          <a:p>
            <a:pPr algn="ctr"/>
            <a:r>
              <a:rPr lang="en" sz="800"/>
              <a:t>(not in the model)</a:t>
            </a:r>
            <a:endParaRPr sz="800" dirty="0"/>
          </a:p>
        </p:txBody>
      </p:sp>
      <p:sp>
        <p:nvSpPr>
          <p:cNvPr id="197" name="Google Shape;197;p32"/>
          <p:cNvSpPr/>
          <p:nvPr/>
        </p:nvSpPr>
        <p:spPr>
          <a:xfrm>
            <a:off x="849300" y="2461475"/>
            <a:ext cx="1463100" cy="1464600"/>
          </a:xfrm>
          <a:prstGeom prst="ellipse">
            <a:avLst/>
          </a:prstGeom>
          <a:solidFill>
            <a:srgbClr val="FFAB40">
              <a:alpha val="44380"/>
            </a:srgbClr>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algn="ctr"/>
            <a:r>
              <a:rPr lang="en" sz="1200"/>
              <a:t>Inquiries</a:t>
            </a:r>
            <a:endParaRPr sz="1200" dirty="0"/>
          </a:p>
        </p:txBody>
      </p:sp>
      <p:sp>
        <p:nvSpPr>
          <p:cNvPr id="198" name="Google Shape;198;p32"/>
          <p:cNvSpPr txBox="1"/>
          <p:nvPr/>
        </p:nvSpPr>
        <p:spPr>
          <a:xfrm>
            <a:off x="1032441" y="2621548"/>
            <a:ext cx="1063200" cy="523190"/>
          </a:xfrm>
          <a:prstGeom prst="rect">
            <a:avLst/>
          </a:prstGeom>
          <a:noFill/>
          <a:ln>
            <a:noFill/>
          </a:ln>
        </p:spPr>
        <p:txBody>
          <a:bodyPr spcFirstLastPara="1" wrap="square" lIns="91425" tIns="91425" rIns="91425" bIns="91425" anchor="t" anchorCtr="0">
            <a:spAutoFit/>
          </a:bodyPr>
          <a:lstStyle/>
          <a:p>
            <a:pPr algn="ctr">
              <a:buClr>
                <a:schemeClr val="dk1"/>
              </a:buClr>
              <a:buSzPts val="1100"/>
            </a:pPr>
            <a:r>
              <a:rPr lang="en" sz="1100">
                <a:solidFill>
                  <a:schemeClr val="dk1"/>
                </a:solidFill>
              </a:rPr>
              <a:t>Value added to the model</a:t>
            </a:r>
            <a:endParaRPr sz="1300" dirty="0"/>
          </a:p>
        </p:txBody>
      </p:sp>
      <p:sp>
        <p:nvSpPr>
          <p:cNvPr id="199" name="Google Shape;199;p32"/>
          <p:cNvSpPr txBox="1"/>
          <p:nvPr/>
        </p:nvSpPr>
        <p:spPr>
          <a:xfrm>
            <a:off x="2312400" y="3928801"/>
            <a:ext cx="2259600" cy="553968"/>
          </a:xfrm>
          <a:prstGeom prst="rect">
            <a:avLst/>
          </a:pr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algn="ctr"/>
            <a:r>
              <a:rPr lang="en" sz="1200"/>
              <a:t>Disparate impact entering the model through “Inquiries”</a:t>
            </a:r>
            <a:endParaRPr sz="1200" dirty="0"/>
          </a:p>
        </p:txBody>
      </p:sp>
      <p:cxnSp>
        <p:nvCxnSpPr>
          <p:cNvPr id="200" name="Google Shape;200;p32"/>
          <p:cNvCxnSpPr>
            <a:stCxn id="199" idx="0"/>
            <a:endCxn id="198" idx="3"/>
          </p:cNvCxnSpPr>
          <p:nvPr/>
        </p:nvCxnSpPr>
        <p:spPr>
          <a:xfrm flipH="1" flipV="1">
            <a:off x="2095641" y="2883143"/>
            <a:ext cx="1346559" cy="1045658"/>
          </a:xfrm>
          <a:prstGeom prst="straightConnector1">
            <a:avLst/>
          </a:prstGeom>
          <a:noFill/>
          <a:ln w="9525" cap="flat" cmpd="sng">
            <a:solidFill>
              <a:schemeClr val="dk2"/>
            </a:solidFill>
            <a:prstDash val="solid"/>
            <a:round/>
            <a:headEnd type="none" w="med" len="med"/>
            <a:tailEnd type="oval" w="med" len="med"/>
          </a:ln>
        </p:spPr>
      </p:cxnSp>
      <p:sp>
        <p:nvSpPr>
          <p:cNvPr id="201" name="Google Shape;201;p32"/>
          <p:cNvSpPr/>
          <p:nvPr/>
        </p:nvSpPr>
        <p:spPr>
          <a:xfrm>
            <a:off x="4898700" y="1808425"/>
            <a:ext cx="1463100" cy="1463100"/>
          </a:xfrm>
          <a:prstGeom prst="ellipse">
            <a:avLst/>
          </a:prstGeom>
          <a:solidFill>
            <a:srgbClr val="4285F4">
              <a:alpha val="21570"/>
            </a:srgbClr>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gn="ctr"/>
            <a:r>
              <a:rPr lang="en" sz="1200"/>
              <a:t>Default</a:t>
            </a:r>
            <a:endParaRPr sz="1200" dirty="0"/>
          </a:p>
        </p:txBody>
      </p:sp>
      <p:sp>
        <p:nvSpPr>
          <p:cNvPr id="202" name="Google Shape;202;p32"/>
          <p:cNvSpPr/>
          <p:nvPr/>
        </p:nvSpPr>
        <p:spPr>
          <a:xfrm>
            <a:off x="6068700" y="2051250"/>
            <a:ext cx="1463100" cy="1464600"/>
          </a:xfrm>
          <a:prstGeom prst="ellipse">
            <a:avLst/>
          </a:prstGeom>
          <a:solidFill>
            <a:srgbClr val="EEEEEE">
              <a:alpha val="5281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200"/>
              <a:t>   Race</a:t>
            </a:r>
            <a:endParaRPr sz="1200" dirty="0"/>
          </a:p>
          <a:p>
            <a:pPr algn="ctr"/>
            <a:r>
              <a:rPr lang="en" sz="800">
                <a:solidFill>
                  <a:schemeClr val="dk1"/>
                </a:solidFill>
              </a:rPr>
              <a:t>(not in the model)</a:t>
            </a:r>
            <a:endParaRPr sz="1200" dirty="0"/>
          </a:p>
        </p:txBody>
      </p:sp>
      <p:sp>
        <p:nvSpPr>
          <p:cNvPr id="203" name="Google Shape;203;p32"/>
          <p:cNvSpPr/>
          <p:nvPr/>
        </p:nvSpPr>
        <p:spPr>
          <a:xfrm>
            <a:off x="4822500" y="2546675"/>
            <a:ext cx="1463100" cy="1464600"/>
          </a:xfrm>
          <a:prstGeom prst="ellipse">
            <a:avLst/>
          </a:prstGeom>
          <a:solidFill>
            <a:srgbClr val="FFAB40">
              <a:alpha val="64610"/>
            </a:srgbClr>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algn="ctr"/>
            <a:r>
              <a:rPr lang="en" sz="1200"/>
              <a:t>Time on File</a:t>
            </a:r>
            <a:endParaRPr sz="1200" dirty="0"/>
          </a:p>
        </p:txBody>
      </p:sp>
      <p:sp>
        <p:nvSpPr>
          <p:cNvPr id="204" name="Google Shape;204;p32"/>
          <p:cNvSpPr txBox="1"/>
          <p:nvPr/>
        </p:nvSpPr>
        <p:spPr>
          <a:xfrm>
            <a:off x="5055975" y="2657701"/>
            <a:ext cx="1063200" cy="523190"/>
          </a:xfrm>
          <a:prstGeom prst="rect">
            <a:avLst/>
          </a:prstGeom>
          <a:noFill/>
          <a:ln>
            <a:noFill/>
          </a:ln>
        </p:spPr>
        <p:txBody>
          <a:bodyPr spcFirstLastPara="1" wrap="square" lIns="91425" tIns="91425" rIns="91425" bIns="91425" anchor="t" anchorCtr="0">
            <a:spAutoFit/>
          </a:bodyPr>
          <a:lstStyle/>
          <a:p>
            <a:pPr algn="ctr"/>
            <a:r>
              <a:rPr lang="en" sz="1100">
                <a:solidFill>
                  <a:schemeClr val="dk1"/>
                </a:solidFill>
              </a:rPr>
              <a:t>Value added to the model</a:t>
            </a:r>
            <a:endParaRPr sz="1100" dirty="0"/>
          </a:p>
        </p:txBody>
      </p:sp>
      <p:sp>
        <p:nvSpPr>
          <p:cNvPr id="205" name="Google Shape;205;p32"/>
          <p:cNvSpPr txBox="1"/>
          <p:nvPr/>
        </p:nvSpPr>
        <p:spPr>
          <a:xfrm>
            <a:off x="6231950" y="3928801"/>
            <a:ext cx="2439000" cy="553968"/>
          </a:xfrm>
          <a:prstGeom prst="rect">
            <a:avLst/>
          </a:pr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algn="ctr"/>
            <a:r>
              <a:rPr lang="en" sz="1200"/>
              <a:t>D</a:t>
            </a:r>
            <a:r>
              <a:rPr lang="en" sz="1200">
                <a:solidFill>
                  <a:schemeClr val="dk1"/>
                </a:solidFill>
              </a:rPr>
              <a:t>isparate impact entering the model through </a:t>
            </a:r>
            <a:r>
              <a:rPr lang="en" sz="1200"/>
              <a:t>“Time on File”</a:t>
            </a:r>
            <a:endParaRPr sz="1200" dirty="0"/>
          </a:p>
        </p:txBody>
      </p:sp>
      <p:cxnSp>
        <p:nvCxnSpPr>
          <p:cNvPr id="206" name="Google Shape;206;p32"/>
          <p:cNvCxnSpPr>
            <a:stCxn id="205" idx="0"/>
            <a:endCxn id="204" idx="3"/>
          </p:cNvCxnSpPr>
          <p:nvPr/>
        </p:nvCxnSpPr>
        <p:spPr>
          <a:xfrm flipH="1" flipV="1">
            <a:off x="6119175" y="2919296"/>
            <a:ext cx="1332275" cy="1009505"/>
          </a:xfrm>
          <a:prstGeom prst="straightConnector1">
            <a:avLst/>
          </a:prstGeom>
          <a:noFill/>
          <a:ln w="9525" cap="flat" cmpd="sng">
            <a:solidFill>
              <a:schemeClr val="dk2"/>
            </a:solidFill>
            <a:prstDash val="solid"/>
            <a:round/>
            <a:headEnd type="none" w="med" len="med"/>
            <a:tailEnd type="oval" w="med" len="med"/>
          </a:ln>
        </p:spPr>
      </p:cxnSp>
      <p:sp>
        <p:nvSpPr>
          <p:cNvPr id="207" name="Google Shape;207;p32"/>
          <p:cNvSpPr txBox="1"/>
          <p:nvPr/>
        </p:nvSpPr>
        <p:spPr>
          <a:xfrm>
            <a:off x="849300" y="1064903"/>
            <a:ext cx="2439000" cy="738633"/>
          </a:xfrm>
          <a:prstGeom prst="rect">
            <a:avLst/>
          </a:prstGeom>
          <a:noFill/>
          <a:ln>
            <a:noFill/>
          </a:ln>
        </p:spPr>
        <p:txBody>
          <a:bodyPr spcFirstLastPara="1" wrap="square" lIns="91425" tIns="91425" rIns="91425" bIns="91425" anchor="t" anchorCtr="0">
            <a:spAutoFit/>
          </a:bodyPr>
          <a:lstStyle/>
          <a:p>
            <a:r>
              <a:rPr lang="en" sz="1800" dirty="0"/>
              <a:t>Model 1 - Includes Inquiries</a:t>
            </a:r>
            <a:endParaRPr sz="1800" dirty="0"/>
          </a:p>
        </p:txBody>
      </p:sp>
      <p:sp>
        <p:nvSpPr>
          <p:cNvPr id="208" name="Google Shape;208;p32"/>
          <p:cNvSpPr txBox="1"/>
          <p:nvPr/>
        </p:nvSpPr>
        <p:spPr>
          <a:xfrm>
            <a:off x="4927950" y="1064903"/>
            <a:ext cx="2715300" cy="738633"/>
          </a:xfrm>
          <a:prstGeom prst="rect">
            <a:avLst/>
          </a:prstGeom>
          <a:noFill/>
          <a:ln>
            <a:noFill/>
          </a:ln>
        </p:spPr>
        <p:txBody>
          <a:bodyPr spcFirstLastPara="1" wrap="square" lIns="91425" tIns="91425" rIns="91425" bIns="91425" anchor="t" anchorCtr="0">
            <a:spAutoFit/>
          </a:bodyPr>
          <a:lstStyle/>
          <a:p>
            <a:r>
              <a:rPr lang="en" sz="1800" dirty="0"/>
              <a:t>Model 2 - Includes Time on File</a:t>
            </a:r>
            <a:endParaRP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038AFC-B659-164D-9324-E2693600F770}"/>
              </a:ext>
            </a:extLst>
          </p:cNvPr>
          <p:cNvSpPr>
            <a:spLocks noGrp="1"/>
          </p:cNvSpPr>
          <p:nvPr>
            <p:ph type="sldNum" idx="10"/>
          </p:nvPr>
        </p:nvSpPr>
        <p:spPr/>
        <p:txBody>
          <a:bodyPr/>
          <a:lstStyle/>
          <a:p>
            <a:fld id="{4A45FAAB-89F1-46E4-9A4A-D8C7ADB1A53D}" type="slidenum">
              <a:rPr lang="en-US" smtClean="0"/>
              <a:t>25</a:t>
            </a:fld>
            <a:endParaRPr lang="en-US" dirty="0"/>
          </a:p>
        </p:txBody>
      </p:sp>
      <p:sp>
        <p:nvSpPr>
          <p:cNvPr id="2" name="Title 1">
            <a:extLst>
              <a:ext uri="{FF2B5EF4-FFF2-40B4-BE49-F238E27FC236}">
                <a16:creationId xmlns:a16="http://schemas.microsoft.com/office/drawing/2014/main" id="{1A3159ED-DAD2-6D4F-A187-5D7772EA1238}"/>
              </a:ext>
            </a:extLst>
          </p:cNvPr>
          <p:cNvSpPr>
            <a:spLocks noGrp="1"/>
          </p:cNvSpPr>
          <p:nvPr>
            <p:ph type="title"/>
          </p:nvPr>
        </p:nvSpPr>
        <p:spPr>
          <a:xfrm>
            <a:off x="2564779" y="293951"/>
            <a:ext cx="4977033" cy="572700"/>
          </a:xfrm>
        </p:spPr>
        <p:txBody>
          <a:bodyPr>
            <a:normAutofit fontScale="90000"/>
          </a:bodyPr>
          <a:lstStyle/>
          <a:p>
            <a:r>
              <a:rPr lang="en-US" sz="2100" dirty="0"/>
              <a:t>Debiasing Models Using Explainable AI</a:t>
            </a:r>
          </a:p>
        </p:txBody>
      </p:sp>
      <p:sp>
        <p:nvSpPr>
          <p:cNvPr id="11" name="TextBox 10">
            <a:extLst>
              <a:ext uri="{FF2B5EF4-FFF2-40B4-BE49-F238E27FC236}">
                <a16:creationId xmlns:a16="http://schemas.microsoft.com/office/drawing/2014/main" id="{DD54C4CA-9835-44F0-BCD4-81FF4ED2ECF0}"/>
              </a:ext>
            </a:extLst>
          </p:cNvPr>
          <p:cNvSpPr txBox="1"/>
          <p:nvPr/>
        </p:nvSpPr>
        <p:spPr>
          <a:xfrm>
            <a:off x="558066" y="1402598"/>
            <a:ext cx="3301013" cy="2854447"/>
          </a:xfrm>
          <a:prstGeom prst="rect">
            <a:avLst/>
          </a:prstGeom>
          <a:noFill/>
        </p:spPr>
        <p:txBody>
          <a:bodyPr wrap="square" rtlCol="0">
            <a:noAutofit/>
          </a:bodyPr>
          <a:lstStyle/>
          <a:p>
            <a:pPr marL="285743" indent="-285743">
              <a:buClr>
                <a:srgbClr val="004F9D"/>
              </a:buClr>
              <a:buFont typeface="Arial" panose="020B0604020202020204" pitchFamily="34" charset="0"/>
              <a:buChar char="•"/>
            </a:pPr>
            <a:endParaRPr lang="en-US" sz="1800" dirty="0">
              <a:solidFill>
                <a:srgbClr val="004F9D"/>
              </a:solidFill>
            </a:endParaRPr>
          </a:p>
          <a:p>
            <a:pPr marL="285743" indent="-285743">
              <a:buClr>
                <a:srgbClr val="004F9D"/>
              </a:buClr>
              <a:buFont typeface="Arial" panose="020B0604020202020204" pitchFamily="34" charset="0"/>
              <a:buChar char="•"/>
            </a:pPr>
            <a:r>
              <a:rPr lang="en-US" sz="1050" dirty="0"/>
              <a:t>Identify the variables that are causing discrimination</a:t>
            </a:r>
          </a:p>
          <a:p>
            <a:pPr marL="285743" indent="-285743">
              <a:buClr>
                <a:srgbClr val="004F9D"/>
              </a:buClr>
              <a:buFont typeface="Arial" panose="020B0604020202020204" pitchFamily="34" charset="0"/>
              <a:buChar char="•"/>
            </a:pPr>
            <a:endParaRPr lang="en-US" sz="1050" dirty="0"/>
          </a:p>
          <a:p>
            <a:pPr marL="285743" indent="-285743">
              <a:buClr>
                <a:srgbClr val="004F9D"/>
              </a:buClr>
              <a:buFont typeface="Arial" panose="020B0604020202020204" pitchFamily="34" charset="0"/>
              <a:buChar char="•"/>
            </a:pPr>
            <a:r>
              <a:rPr lang="en-US" sz="1050" dirty="0"/>
              <a:t>Identify the variables that are highly important</a:t>
            </a:r>
          </a:p>
          <a:p>
            <a:pPr marL="285743" indent="-285743">
              <a:buClr>
                <a:srgbClr val="004F9D"/>
              </a:buClr>
              <a:buFont typeface="Arial" panose="020B0604020202020204" pitchFamily="34" charset="0"/>
              <a:buChar char="•"/>
            </a:pPr>
            <a:endParaRPr lang="en-US" sz="1050" dirty="0"/>
          </a:p>
          <a:p>
            <a:pPr marL="285743" indent="-285743">
              <a:buClr>
                <a:srgbClr val="004F9D"/>
              </a:buClr>
              <a:buFont typeface="Arial" panose="020B0604020202020204" pitchFamily="34" charset="0"/>
              <a:buChar char="•"/>
            </a:pPr>
            <a:r>
              <a:rPr lang="en-US" sz="1050" dirty="0"/>
              <a:t>Re-create the model, focusing on important, but less discriminatory variables</a:t>
            </a:r>
          </a:p>
        </p:txBody>
      </p:sp>
      <p:pic>
        <p:nvPicPr>
          <p:cNvPr id="13" name="Picture 12">
            <a:extLst>
              <a:ext uri="{FF2B5EF4-FFF2-40B4-BE49-F238E27FC236}">
                <a16:creationId xmlns:a16="http://schemas.microsoft.com/office/drawing/2014/main" id="{AF13A7D8-05EC-4C05-B067-0DC34BD9EF00}"/>
              </a:ext>
            </a:extLst>
          </p:cNvPr>
          <p:cNvPicPr>
            <a:picLocks noChangeAspect="1"/>
          </p:cNvPicPr>
          <p:nvPr/>
        </p:nvPicPr>
        <p:blipFill>
          <a:blip r:embed="rId2"/>
          <a:stretch>
            <a:fillRect/>
          </a:stretch>
        </p:blipFill>
        <p:spPr>
          <a:xfrm>
            <a:off x="3865802" y="995513"/>
            <a:ext cx="4765167" cy="3461766"/>
          </a:xfrm>
          <a:prstGeom prst="rect">
            <a:avLst/>
          </a:prstGeom>
          <a:ln w="2540">
            <a:noFill/>
          </a:ln>
        </p:spPr>
      </p:pic>
    </p:spTree>
    <p:extLst>
      <p:ext uri="{BB962C8B-B14F-4D97-AF65-F5344CB8AC3E}">
        <p14:creationId xmlns:p14="http://schemas.microsoft.com/office/powerpoint/2010/main" val="4105907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0F37D9-C78A-B444-BD6B-1D12B60E19CD}"/>
              </a:ext>
            </a:extLst>
          </p:cNvPr>
          <p:cNvSpPr>
            <a:spLocks noGrp="1"/>
          </p:cNvSpPr>
          <p:nvPr>
            <p:ph type="sldNum" idx="10"/>
          </p:nvPr>
        </p:nvSpPr>
        <p:spPr/>
        <p:txBody>
          <a:bodyPr/>
          <a:lstStyle/>
          <a:p>
            <a:fld id="{00000000-1234-1234-1234-123412341234}" type="slidenum">
              <a:rPr lang="en" smtClean="0"/>
              <a:pPr/>
              <a:t>26</a:t>
            </a:fld>
            <a:endParaRPr lang="en" dirty="0"/>
          </a:p>
        </p:txBody>
      </p:sp>
      <p:sp>
        <p:nvSpPr>
          <p:cNvPr id="382" name="Google Shape;382;gce0494b039_0_165"/>
          <p:cNvSpPr txBox="1">
            <a:spLocks noGrp="1"/>
          </p:cNvSpPr>
          <p:nvPr>
            <p:ph type="title"/>
          </p:nvPr>
        </p:nvSpPr>
        <p:spPr>
          <a:xfrm>
            <a:off x="2133599" y="293951"/>
            <a:ext cx="5408213" cy="572700"/>
          </a:xfrm>
          <a:prstGeom prst="rect">
            <a:avLst/>
          </a:prstGeom>
          <a:noFill/>
          <a:ln>
            <a:noFill/>
          </a:ln>
        </p:spPr>
        <p:txBody>
          <a:bodyPr spcFirstLastPara="1" vert="horz" wrap="square" lIns="68575" tIns="34275" rIns="68575" bIns="34275" rtlCol="0" anchor="ctr" anchorCtr="0">
            <a:normAutofit/>
          </a:bodyPr>
          <a:lstStyle/>
          <a:p>
            <a:pPr>
              <a:lnSpc>
                <a:spcPct val="90000"/>
              </a:lnSpc>
              <a:buClr>
                <a:schemeClr val="dk2"/>
              </a:buClr>
              <a:buSzPts val="2700"/>
            </a:pPr>
            <a:r>
              <a:rPr lang="en-US" dirty="0"/>
              <a:t>Debiasing Models Using Explainable AI</a:t>
            </a:r>
          </a:p>
        </p:txBody>
      </p:sp>
      <p:pic>
        <p:nvPicPr>
          <p:cNvPr id="383" name="Google Shape;383;gce0494b039_0_165" descr="Chart, histogram&#10;&#10;Description automatically generated"/>
          <p:cNvPicPr preferRelativeResize="0"/>
          <p:nvPr/>
        </p:nvPicPr>
        <p:blipFill rotWithShape="1">
          <a:blip r:embed="rId3">
            <a:alphaModFix/>
          </a:blip>
          <a:srcRect/>
          <a:stretch/>
        </p:blipFill>
        <p:spPr>
          <a:xfrm>
            <a:off x="259373" y="1386510"/>
            <a:ext cx="4114800" cy="3086100"/>
          </a:xfrm>
          <a:prstGeom prst="rect">
            <a:avLst/>
          </a:prstGeom>
          <a:noFill/>
          <a:ln>
            <a:noFill/>
          </a:ln>
        </p:spPr>
      </p:pic>
      <p:pic>
        <p:nvPicPr>
          <p:cNvPr id="384" name="Google Shape;384;gce0494b039_0_165" descr="Chart&#10;&#10;Description automatically generated"/>
          <p:cNvPicPr preferRelativeResize="0"/>
          <p:nvPr/>
        </p:nvPicPr>
        <p:blipFill rotWithShape="1">
          <a:blip r:embed="rId4">
            <a:alphaModFix/>
          </a:blip>
          <a:srcRect/>
          <a:stretch/>
        </p:blipFill>
        <p:spPr>
          <a:xfrm>
            <a:off x="4747847" y="1389074"/>
            <a:ext cx="4114800" cy="3086100"/>
          </a:xfrm>
          <a:prstGeom prst="rect">
            <a:avLst/>
          </a:prstGeom>
          <a:noFill/>
          <a:ln>
            <a:noFill/>
          </a:ln>
        </p:spPr>
      </p:pic>
      <p:sp>
        <p:nvSpPr>
          <p:cNvPr id="385" name="Google Shape;385;gce0494b039_0_165"/>
          <p:cNvSpPr txBox="1"/>
          <p:nvPr/>
        </p:nvSpPr>
        <p:spPr>
          <a:xfrm>
            <a:off x="2892750" y="1109610"/>
            <a:ext cx="3358500" cy="276900"/>
          </a:xfrm>
          <a:prstGeom prst="rect">
            <a:avLst/>
          </a:prstGeom>
          <a:noFill/>
          <a:ln>
            <a:noFill/>
          </a:ln>
        </p:spPr>
        <p:txBody>
          <a:bodyPr spcFirstLastPara="1" wrap="square" lIns="68575" tIns="34275" rIns="68575" bIns="34275" anchor="ctr" anchorCtr="0">
            <a:noAutofit/>
          </a:bodyPr>
          <a:lstStyle/>
          <a:p>
            <a:pPr algn="ctr">
              <a:buClr>
                <a:srgbClr val="000000"/>
              </a:buClr>
              <a:buSzPts val="1400"/>
            </a:pPr>
            <a:r>
              <a:rPr lang="en" sz="1050" dirty="0">
                <a:solidFill>
                  <a:schemeClr val="dk1"/>
                </a:solidFill>
                <a:latin typeface="Open Sans"/>
                <a:ea typeface="Open Sans"/>
                <a:cs typeface="Open Sans"/>
                <a:sym typeface="Open Sans"/>
              </a:rPr>
              <a:t>Percentage of Trades with a Balance</a:t>
            </a:r>
            <a:endParaRPr sz="1050" dirty="0">
              <a:solidFill>
                <a:schemeClr val="dk1"/>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55BC-B556-4F8B-9355-C3CCD688DF35}"/>
              </a:ext>
            </a:extLst>
          </p:cNvPr>
          <p:cNvSpPr>
            <a:spLocks noGrp="1"/>
          </p:cNvSpPr>
          <p:nvPr>
            <p:ph type="title"/>
          </p:nvPr>
        </p:nvSpPr>
        <p:spPr>
          <a:xfrm>
            <a:off x="2193073" y="293951"/>
            <a:ext cx="5348740" cy="572700"/>
          </a:xfrm>
        </p:spPr>
        <p:txBody>
          <a:bodyPr/>
          <a:lstStyle/>
          <a:p>
            <a:r>
              <a:rPr lang="en-US" dirty="0"/>
              <a:t>Less Discriminatory Alternative Search</a:t>
            </a:r>
          </a:p>
        </p:txBody>
      </p:sp>
      <p:sp>
        <p:nvSpPr>
          <p:cNvPr id="3" name="TextBox 2">
            <a:extLst>
              <a:ext uri="{FF2B5EF4-FFF2-40B4-BE49-F238E27FC236}">
                <a16:creationId xmlns:a16="http://schemas.microsoft.com/office/drawing/2014/main" id="{6AE5AB13-BC75-C2CC-A0C3-F5F345D9CC82}"/>
              </a:ext>
            </a:extLst>
          </p:cNvPr>
          <p:cNvSpPr txBox="1"/>
          <p:nvPr/>
        </p:nvSpPr>
        <p:spPr>
          <a:xfrm>
            <a:off x="854927" y="1092820"/>
            <a:ext cx="7413702" cy="2893100"/>
          </a:xfrm>
          <a:prstGeom prst="rect">
            <a:avLst/>
          </a:prstGeom>
          <a:noFill/>
        </p:spPr>
        <p:txBody>
          <a:bodyPr wrap="square" rtlCol="0">
            <a:spAutoFit/>
          </a:bodyPr>
          <a:lstStyle/>
          <a:p>
            <a:r>
              <a:rPr lang="en-US" dirty="0"/>
              <a:t>The third prong of the burden-shifting test requires that a valid model that shows evidence of disparate impact undergo testing to search for less discriminatory alternative models.</a:t>
            </a:r>
          </a:p>
          <a:p>
            <a:endParaRPr lang="en-US" dirty="0"/>
          </a:p>
          <a:p>
            <a:pPr marL="285750" indent="-285750">
              <a:buFont typeface="Arial" panose="020B0604020202020204" pitchFamily="34" charset="0"/>
              <a:buChar char="•"/>
            </a:pPr>
            <a:r>
              <a:rPr lang="en-US" dirty="0"/>
              <a:t>The search needs to be reasonable but does not have to be onerous.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Traditionally, it was done by swapping in and out a few variables.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Other more effective techniques are supplanting this method.</a:t>
            </a:r>
          </a:p>
          <a:p>
            <a:pPr marL="285750" indent="-285750">
              <a:buFont typeface="Arial" panose="020B0604020202020204" pitchFamily="34" charset="0"/>
              <a:buChar char="•"/>
            </a:pPr>
            <a:endParaRPr lang="en-US" dirty="0"/>
          </a:p>
          <a:p>
            <a:r>
              <a:rPr lang="en-US" dirty="0"/>
              <a:t>Options include:</a:t>
            </a:r>
          </a:p>
          <a:p>
            <a:pPr marL="285750" indent="-285750">
              <a:buFont typeface="Arial" panose="020B0604020202020204" pitchFamily="34" charset="0"/>
              <a:buChar char="•"/>
            </a:pPr>
            <a:r>
              <a:rPr lang="en-US" dirty="0"/>
              <a:t>More intelligent feature selection</a:t>
            </a:r>
          </a:p>
          <a:p>
            <a:pPr marL="285750" indent="-285750">
              <a:buFont typeface="Arial" panose="020B0604020202020204" pitchFamily="34" charset="0"/>
              <a:buChar char="•"/>
            </a:pPr>
            <a:r>
              <a:rPr lang="en-US" dirty="0"/>
              <a:t>Hyperparameter tuning</a:t>
            </a:r>
          </a:p>
          <a:p>
            <a:pPr marL="285750" indent="-285750">
              <a:buFont typeface="Arial" panose="020B0604020202020204" pitchFamily="34" charset="0"/>
              <a:buChar char="•"/>
            </a:pPr>
            <a:r>
              <a:rPr lang="en-US" dirty="0"/>
              <a:t>Incorporating protected class characteristics directly into model training</a:t>
            </a:r>
          </a:p>
        </p:txBody>
      </p:sp>
    </p:spTree>
    <p:extLst>
      <p:ext uri="{BB962C8B-B14F-4D97-AF65-F5344CB8AC3E}">
        <p14:creationId xmlns:p14="http://schemas.microsoft.com/office/powerpoint/2010/main" val="1143698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321294E-C436-EE46-8B06-0F5A03ACD6BF}"/>
              </a:ext>
            </a:extLst>
          </p:cNvPr>
          <p:cNvSpPr>
            <a:spLocks noGrp="1"/>
          </p:cNvSpPr>
          <p:nvPr>
            <p:ph type="sldNum" idx="10"/>
          </p:nvPr>
        </p:nvSpPr>
        <p:spPr/>
        <p:txBody>
          <a:bodyPr/>
          <a:lstStyle/>
          <a:p>
            <a:fld id="{D57F1E4F-1CFF-5643-939E-02111984F565}" type="slidenum">
              <a:rPr lang="en-US" smtClean="0"/>
              <a:t>28</a:t>
            </a:fld>
            <a:endParaRPr lang="en-US" dirty="0"/>
          </a:p>
        </p:txBody>
      </p:sp>
      <p:sp>
        <p:nvSpPr>
          <p:cNvPr id="2" name="Title 1">
            <a:extLst>
              <a:ext uri="{FF2B5EF4-FFF2-40B4-BE49-F238E27FC236}">
                <a16:creationId xmlns:a16="http://schemas.microsoft.com/office/drawing/2014/main" id="{5B5134E4-911D-42F6-89E5-CD01F603CF79}"/>
              </a:ext>
            </a:extLst>
          </p:cNvPr>
          <p:cNvSpPr>
            <a:spLocks noGrp="1"/>
          </p:cNvSpPr>
          <p:nvPr>
            <p:ph type="title"/>
          </p:nvPr>
        </p:nvSpPr>
        <p:spPr/>
        <p:txBody>
          <a:bodyPr>
            <a:normAutofit/>
          </a:bodyPr>
          <a:lstStyle/>
          <a:p>
            <a:r>
              <a:rPr lang="en-US" dirty="0"/>
              <a:t>The Multiplicity of Good Models</a:t>
            </a:r>
            <a:endParaRPr lang="en-US" i="1" dirty="0"/>
          </a:p>
        </p:txBody>
      </p:sp>
      <p:sp>
        <p:nvSpPr>
          <p:cNvPr id="3" name="Content Placeholder 2">
            <a:extLst>
              <a:ext uri="{FF2B5EF4-FFF2-40B4-BE49-F238E27FC236}">
                <a16:creationId xmlns:a16="http://schemas.microsoft.com/office/drawing/2014/main" id="{0EA4167E-39E8-43CD-8B28-18EC1DBDFA49}"/>
              </a:ext>
            </a:extLst>
          </p:cNvPr>
          <p:cNvSpPr>
            <a:spLocks noGrp="1"/>
          </p:cNvSpPr>
          <p:nvPr>
            <p:ph sz="half" idx="4294967295"/>
          </p:nvPr>
        </p:nvSpPr>
        <p:spPr>
          <a:xfrm>
            <a:off x="5443538" y="954088"/>
            <a:ext cx="3700462" cy="3360737"/>
          </a:xfrm>
        </p:spPr>
        <p:txBody>
          <a:bodyPr>
            <a:normAutofit/>
          </a:bodyPr>
          <a:lstStyle/>
          <a:p>
            <a:endParaRPr lang="en-US" dirty="0"/>
          </a:p>
          <a:p>
            <a:endParaRPr lang="en-US" dirty="0"/>
          </a:p>
        </p:txBody>
      </p:sp>
      <p:sp>
        <p:nvSpPr>
          <p:cNvPr id="12" name="Content Placeholder 11">
            <a:extLst>
              <a:ext uri="{FF2B5EF4-FFF2-40B4-BE49-F238E27FC236}">
                <a16:creationId xmlns:a16="http://schemas.microsoft.com/office/drawing/2014/main" id="{82CC4B7D-D489-BF40-BFB8-F33ADBAA4943}"/>
              </a:ext>
            </a:extLst>
          </p:cNvPr>
          <p:cNvSpPr>
            <a:spLocks noGrp="1"/>
          </p:cNvSpPr>
          <p:nvPr>
            <p:ph sz="half" idx="4294967295"/>
          </p:nvPr>
        </p:nvSpPr>
        <p:spPr>
          <a:xfrm>
            <a:off x="0" y="954088"/>
            <a:ext cx="3700463" cy="3360737"/>
          </a:xfrm>
        </p:spPr>
        <p:txBody>
          <a:bodyPr>
            <a:normAutofit/>
          </a:bodyPr>
          <a:lstStyle/>
          <a:p>
            <a:endParaRPr lang="en-US" sz="1350" dirty="0">
              <a:solidFill>
                <a:schemeClr val="tx1"/>
              </a:solidFill>
            </a:endParaRPr>
          </a:p>
          <a:p>
            <a:endParaRPr lang="en-US" sz="1350" dirty="0">
              <a:solidFill>
                <a:schemeClr val="tx1"/>
              </a:solidFill>
            </a:endParaRPr>
          </a:p>
          <a:p>
            <a:r>
              <a:rPr lang="en-US" sz="1350" dirty="0">
                <a:solidFill>
                  <a:schemeClr val="tx1"/>
                </a:solidFill>
              </a:rPr>
              <a:t>Because machine learning models have such flexibility, </a:t>
            </a:r>
            <a:r>
              <a:rPr lang="en-US" sz="1350" b="1" dirty="0">
                <a:solidFill>
                  <a:schemeClr val="tx1"/>
                </a:solidFill>
              </a:rPr>
              <a:t>more than one model may meet all necessary model governance requirements</a:t>
            </a:r>
          </a:p>
          <a:p>
            <a:endParaRPr lang="en-US" sz="1350" dirty="0">
              <a:solidFill>
                <a:schemeClr val="tx1"/>
              </a:solidFill>
            </a:endParaRPr>
          </a:p>
          <a:p>
            <a:r>
              <a:rPr lang="en-US" sz="1350" dirty="0">
                <a:solidFill>
                  <a:schemeClr val="tx1"/>
                </a:solidFill>
              </a:rPr>
              <a:t>This gives us the opportunity to optimize on more than one metric: </a:t>
            </a:r>
            <a:r>
              <a:rPr lang="en-US" sz="1350" b="1" dirty="0">
                <a:solidFill>
                  <a:schemeClr val="tx1"/>
                </a:solidFill>
              </a:rPr>
              <a:t>fairness</a:t>
            </a:r>
          </a:p>
          <a:p>
            <a:endParaRPr lang="en-US" sz="1350" dirty="0">
              <a:solidFill>
                <a:schemeClr val="tx1"/>
              </a:solidFill>
            </a:endParaRPr>
          </a:p>
        </p:txBody>
      </p:sp>
      <p:pic>
        <p:nvPicPr>
          <p:cNvPr id="6" name="Picture 5" descr="A close up of a logo&#10;&#10;Description automatically generated">
            <a:extLst>
              <a:ext uri="{FF2B5EF4-FFF2-40B4-BE49-F238E27FC236}">
                <a16:creationId xmlns:a16="http://schemas.microsoft.com/office/drawing/2014/main" id="{AC69B263-17F2-479D-B3DD-E9655403B182}"/>
              </a:ext>
            </a:extLst>
          </p:cNvPr>
          <p:cNvPicPr>
            <a:picLocks noChangeAspect="1"/>
          </p:cNvPicPr>
          <p:nvPr/>
        </p:nvPicPr>
        <p:blipFill>
          <a:blip r:embed="rId2"/>
          <a:stretch>
            <a:fillRect/>
          </a:stretch>
        </p:blipFill>
        <p:spPr>
          <a:xfrm>
            <a:off x="4936779" y="1452002"/>
            <a:ext cx="3632363" cy="2490764"/>
          </a:xfrm>
          <a:prstGeom prst="rect">
            <a:avLst/>
          </a:prstGeom>
        </p:spPr>
      </p:pic>
      <p:grpSp>
        <p:nvGrpSpPr>
          <p:cNvPr id="10" name="Group 9">
            <a:extLst>
              <a:ext uri="{FF2B5EF4-FFF2-40B4-BE49-F238E27FC236}">
                <a16:creationId xmlns:a16="http://schemas.microsoft.com/office/drawing/2014/main" id="{40FA23DD-B3DF-72DF-837D-2F88A1091A5E}"/>
              </a:ext>
            </a:extLst>
          </p:cNvPr>
          <p:cNvGrpSpPr/>
          <p:nvPr/>
        </p:nvGrpSpPr>
        <p:grpSpPr>
          <a:xfrm>
            <a:off x="5288082" y="3234091"/>
            <a:ext cx="1079030" cy="720219"/>
            <a:chOff x="2507652" y="5189973"/>
            <a:chExt cx="1438706" cy="960292"/>
          </a:xfrm>
        </p:grpSpPr>
        <p:sp>
          <p:nvSpPr>
            <p:cNvPr id="7" name="TextBox 6">
              <a:extLst>
                <a:ext uri="{FF2B5EF4-FFF2-40B4-BE49-F238E27FC236}">
                  <a16:creationId xmlns:a16="http://schemas.microsoft.com/office/drawing/2014/main" id="{BA2E7324-99B4-4C94-9E14-AF6215784962}"/>
                </a:ext>
              </a:extLst>
            </p:cNvPr>
            <p:cNvSpPr txBox="1"/>
            <p:nvPr/>
          </p:nvSpPr>
          <p:spPr>
            <a:xfrm>
              <a:off x="2507652" y="5703989"/>
              <a:ext cx="1135979" cy="446276"/>
            </a:xfrm>
            <a:prstGeom prst="rect">
              <a:avLst/>
            </a:prstGeom>
            <a:solidFill>
              <a:schemeClr val="tx1"/>
            </a:solidFill>
            <a:ln>
              <a:solidFill>
                <a:schemeClr val="tx1"/>
              </a:solidFill>
            </a:ln>
          </p:spPr>
          <p:txBody>
            <a:bodyPr wrap="square" rtlCol="0">
              <a:spAutoFit/>
            </a:bodyPr>
            <a:lstStyle/>
            <a:p>
              <a:r>
                <a:rPr lang="en-US" sz="825" dirty="0">
                  <a:solidFill>
                    <a:schemeClr val="bg1"/>
                  </a:solidFill>
                </a:rPr>
                <a:t>Best Models</a:t>
              </a:r>
            </a:p>
            <a:p>
              <a:r>
                <a:rPr lang="en-US" sz="750" dirty="0">
                  <a:solidFill>
                    <a:schemeClr val="bg1"/>
                  </a:solidFill>
                </a:rPr>
                <a:t>(Smallest Loss)</a:t>
              </a:r>
            </a:p>
          </p:txBody>
        </p:sp>
        <p:cxnSp>
          <p:nvCxnSpPr>
            <p:cNvPr id="9" name="Straight Arrow Connector 8">
              <a:extLst>
                <a:ext uri="{FF2B5EF4-FFF2-40B4-BE49-F238E27FC236}">
                  <a16:creationId xmlns:a16="http://schemas.microsoft.com/office/drawing/2014/main" id="{353C2289-5DB6-4E37-8121-2C56218E09F9}"/>
                </a:ext>
              </a:extLst>
            </p:cNvPr>
            <p:cNvCxnSpPr>
              <a:cxnSpLocks/>
              <a:stCxn id="7" idx="0"/>
            </p:cNvCxnSpPr>
            <p:nvPr/>
          </p:nvCxnSpPr>
          <p:spPr>
            <a:xfrm flipV="1">
              <a:off x="3075642" y="5189973"/>
              <a:ext cx="302827" cy="514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7D6074D-D9BA-4888-86E9-04359178C083}"/>
                </a:ext>
              </a:extLst>
            </p:cNvPr>
            <p:cNvCxnSpPr>
              <a:cxnSpLocks/>
              <a:stCxn id="7" idx="0"/>
            </p:cNvCxnSpPr>
            <p:nvPr/>
          </p:nvCxnSpPr>
          <p:spPr>
            <a:xfrm flipV="1">
              <a:off x="3075642" y="5363228"/>
              <a:ext cx="870716" cy="340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3835F1E2-8E20-434B-9601-21D784D81DEE}"/>
              </a:ext>
            </a:extLst>
          </p:cNvPr>
          <p:cNvSpPr txBox="1"/>
          <p:nvPr/>
        </p:nvSpPr>
        <p:spPr>
          <a:xfrm>
            <a:off x="6829125" y="992310"/>
            <a:ext cx="884011" cy="346249"/>
          </a:xfrm>
          <a:prstGeom prst="rect">
            <a:avLst/>
          </a:prstGeom>
          <a:solidFill>
            <a:schemeClr val="tx1"/>
          </a:solidFill>
          <a:ln>
            <a:solidFill>
              <a:schemeClr val="tx1"/>
            </a:solidFill>
          </a:ln>
        </p:spPr>
        <p:txBody>
          <a:bodyPr wrap="square" rtlCol="0">
            <a:spAutoFit/>
          </a:bodyPr>
          <a:lstStyle/>
          <a:p>
            <a:r>
              <a:rPr lang="en-US" sz="900" dirty="0">
                <a:solidFill>
                  <a:schemeClr val="bg1"/>
                </a:solidFill>
              </a:rPr>
              <a:t>Worst Models</a:t>
            </a:r>
          </a:p>
          <a:p>
            <a:r>
              <a:rPr lang="en-US" sz="750" dirty="0">
                <a:solidFill>
                  <a:schemeClr val="bg1"/>
                </a:solidFill>
              </a:rPr>
              <a:t>(Largest Loss)</a:t>
            </a:r>
          </a:p>
        </p:txBody>
      </p:sp>
      <p:cxnSp>
        <p:nvCxnSpPr>
          <p:cNvPr id="17" name="Straight Arrow Connector 16">
            <a:extLst>
              <a:ext uri="{FF2B5EF4-FFF2-40B4-BE49-F238E27FC236}">
                <a16:creationId xmlns:a16="http://schemas.microsoft.com/office/drawing/2014/main" id="{3CBA5AE1-140A-4732-A0B0-9AC8E482F97E}"/>
              </a:ext>
            </a:extLst>
          </p:cNvPr>
          <p:cNvCxnSpPr>
            <a:cxnSpLocks/>
            <a:stCxn id="16" idx="3"/>
          </p:cNvCxnSpPr>
          <p:nvPr/>
        </p:nvCxnSpPr>
        <p:spPr>
          <a:xfrm>
            <a:off x="7713136" y="1165435"/>
            <a:ext cx="408180" cy="4155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393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305A5B-6BAD-F843-91E3-DABAD9D7E600}"/>
              </a:ext>
            </a:extLst>
          </p:cNvPr>
          <p:cNvSpPr>
            <a:spLocks noGrp="1"/>
          </p:cNvSpPr>
          <p:nvPr>
            <p:ph type="sldNum" idx="10"/>
          </p:nvPr>
        </p:nvSpPr>
        <p:spPr/>
        <p:txBody>
          <a:bodyPr/>
          <a:lstStyle/>
          <a:p>
            <a:fld id="{00000000-1234-1234-1234-123412341234}" type="slidenum">
              <a:rPr lang="en" smtClean="0"/>
              <a:pPr/>
              <a:t>29</a:t>
            </a:fld>
            <a:endParaRPr lang="en" dirty="0"/>
          </a:p>
        </p:txBody>
      </p:sp>
      <p:sp>
        <p:nvSpPr>
          <p:cNvPr id="2" name="Title 1">
            <a:extLst>
              <a:ext uri="{FF2B5EF4-FFF2-40B4-BE49-F238E27FC236}">
                <a16:creationId xmlns:a16="http://schemas.microsoft.com/office/drawing/2014/main" id="{1A3159ED-DAD2-6D4F-A187-5D7772EA1238}"/>
              </a:ext>
            </a:extLst>
          </p:cNvPr>
          <p:cNvSpPr>
            <a:spLocks noGrp="1"/>
          </p:cNvSpPr>
          <p:nvPr>
            <p:ph type="title"/>
          </p:nvPr>
        </p:nvSpPr>
        <p:spPr>
          <a:xfrm>
            <a:off x="2044389" y="293951"/>
            <a:ext cx="5497423" cy="572700"/>
          </a:xfrm>
        </p:spPr>
        <p:txBody>
          <a:bodyPr>
            <a:noAutofit/>
          </a:bodyPr>
          <a:lstStyle/>
          <a:p>
            <a:r>
              <a:rPr lang="en-US" dirty="0"/>
              <a:t>Using AI to Fix AI: the Pareto Frontier</a:t>
            </a:r>
          </a:p>
        </p:txBody>
      </p:sp>
      <p:pic>
        <p:nvPicPr>
          <p:cNvPr id="3" name="Picture 2">
            <a:extLst>
              <a:ext uri="{FF2B5EF4-FFF2-40B4-BE49-F238E27FC236}">
                <a16:creationId xmlns:a16="http://schemas.microsoft.com/office/drawing/2014/main" id="{04EAD2D8-8F36-41D9-A5FF-60FA7009DCC7}"/>
              </a:ext>
            </a:extLst>
          </p:cNvPr>
          <p:cNvPicPr>
            <a:picLocks noChangeAspect="1"/>
          </p:cNvPicPr>
          <p:nvPr/>
        </p:nvPicPr>
        <p:blipFill>
          <a:blip r:embed="rId2"/>
          <a:stretch>
            <a:fillRect/>
          </a:stretch>
        </p:blipFill>
        <p:spPr>
          <a:xfrm>
            <a:off x="1861490" y="1058632"/>
            <a:ext cx="5421019" cy="3710178"/>
          </a:xfrm>
          <a:prstGeom prst="rect">
            <a:avLst/>
          </a:prstGeom>
        </p:spPr>
      </p:pic>
    </p:spTree>
    <p:extLst>
      <p:ext uri="{BB962C8B-B14F-4D97-AF65-F5344CB8AC3E}">
        <p14:creationId xmlns:p14="http://schemas.microsoft.com/office/powerpoint/2010/main" val="192270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55BC-B556-4F8B-9355-C3CCD688DF35}"/>
              </a:ext>
            </a:extLst>
          </p:cNvPr>
          <p:cNvSpPr>
            <a:spLocks noGrp="1"/>
          </p:cNvSpPr>
          <p:nvPr>
            <p:ph type="title"/>
          </p:nvPr>
        </p:nvSpPr>
        <p:spPr/>
        <p:txBody>
          <a:bodyPr/>
          <a:lstStyle/>
          <a:p>
            <a:r>
              <a:rPr lang="en-US" dirty="0"/>
              <a:t>A Little Bit About Me</a:t>
            </a:r>
          </a:p>
        </p:txBody>
      </p:sp>
      <p:sp>
        <p:nvSpPr>
          <p:cNvPr id="3" name="TextBox 2">
            <a:extLst>
              <a:ext uri="{FF2B5EF4-FFF2-40B4-BE49-F238E27FC236}">
                <a16:creationId xmlns:a16="http://schemas.microsoft.com/office/drawing/2014/main" id="{6AE5AB13-BC75-C2CC-A0C3-F5F345D9CC82}"/>
              </a:ext>
            </a:extLst>
          </p:cNvPr>
          <p:cNvSpPr txBox="1"/>
          <p:nvPr/>
        </p:nvSpPr>
        <p:spPr>
          <a:xfrm>
            <a:off x="875371" y="1100252"/>
            <a:ext cx="7393258" cy="3539880"/>
          </a:xfrm>
          <a:prstGeom prst="rect">
            <a:avLst/>
          </a:prstGeom>
          <a:noFill/>
        </p:spPr>
        <p:txBody>
          <a:bodyPr wrap="square" rtlCol="0">
            <a:spAutoFit/>
          </a:bodyPr>
          <a:lstStyle/>
          <a:p>
            <a:pPr marL="457200" lvl="0" indent="-323850" algn="l" rtl="0">
              <a:lnSpc>
                <a:spcPct val="115000"/>
              </a:lnSpc>
              <a:spcBef>
                <a:spcPts val="0"/>
              </a:spcBef>
              <a:spcAft>
                <a:spcPts val="0"/>
              </a:spcAft>
              <a:buSzPts val="1500"/>
              <a:buChar char="●"/>
            </a:pPr>
            <a:r>
              <a:rPr lang="en-US" b="1" dirty="0"/>
              <a:t>Nicholas Schmidt</a:t>
            </a:r>
          </a:p>
          <a:p>
            <a:pPr marL="914400" lvl="1" indent="-323850" algn="l" rtl="0">
              <a:lnSpc>
                <a:spcPct val="115000"/>
              </a:lnSpc>
              <a:spcBef>
                <a:spcPts val="0"/>
              </a:spcBef>
              <a:spcAft>
                <a:spcPts val="0"/>
              </a:spcAft>
              <a:buSzPts val="1500"/>
              <a:buChar char="○"/>
            </a:pPr>
            <a:r>
              <a:rPr lang="en-US" dirty="0"/>
              <a:t>Nearly 25 years of experience applying concepts from statistics and economics to law and regulatory compliance questions.</a:t>
            </a:r>
          </a:p>
          <a:p>
            <a:pPr marL="914400" lvl="1" indent="-323850" algn="l" rtl="0">
              <a:lnSpc>
                <a:spcPct val="115000"/>
              </a:lnSpc>
              <a:spcBef>
                <a:spcPts val="0"/>
              </a:spcBef>
              <a:spcAft>
                <a:spcPts val="0"/>
              </a:spcAft>
              <a:buSzPts val="1500"/>
              <a:buChar char="○"/>
            </a:pPr>
            <a:endParaRPr lang="en-US" dirty="0"/>
          </a:p>
          <a:p>
            <a:pPr marL="457200" lvl="0" indent="-323850" algn="l" rtl="0">
              <a:lnSpc>
                <a:spcPct val="115000"/>
              </a:lnSpc>
              <a:spcBef>
                <a:spcPts val="0"/>
              </a:spcBef>
              <a:spcAft>
                <a:spcPts val="0"/>
              </a:spcAft>
              <a:buSzPts val="1500"/>
              <a:buChar char="●"/>
            </a:pPr>
            <a:r>
              <a:rPr lang="en-US" b="1" dirty="0"/>
              <a:t>Founder &amp; Chief Technology and Innovation Officer, SolasAI</a:t>
            </a:r>
          </a:p>
          <a:p>
            <a:pPr marL="914400" lvl="1" indent="-323850" algn="l" rtl="0">
              <a:lnSpc>
                <a:spcPct val="115000"/>
              </a:lnSpc>
              <a:spcBef>
                <a:spcPts val="0"/>
              </a:spcBef>
              <a:spcAft>
                <a:spcPts val="0"/>
              </a:spcAft>
              <a:buSzPts val="1500"/>
              <a:buChar char="○"/>
            </a:pPr>
            <a:r>
              <a:rPr lang="en-US" dirty="0"/>
              <a:t>SolasAI software </a:t>
            </a:r>
            <a:r>
              <a:rPr lang="en-US" i="1" dirty="0"/>
              <a:t>measures</a:t>
            </a:r>
            <a:r>
              <a:rPr lang="en-US" dirty="0"/>
              <a:t> and </a:t>
            </a:r>
            <a:r>
              <a:rPr lang="en-US" i="1" dirty="0"/>
              <a:t>mitigates </a:t>
            </a:r>
            <a:r>
              <a:rPr lang="en-US" dirty="0"/>
              <a:t>discrimination risk.</a:t>
            </a:r>
          </a:p>
          <a:p>
            <a:pPr marL="914400" lvl="1" indent="-323850" algn="l" rtl="0">
              <a:lnSpc>
                <a:spcPct val="115000"/>
              </a:lnSpc>
              <a:spcBef>
                <a:spcPts val="0"/>
              </a:spcBef>
              <a:spcAft>
                <a:spcPts val="0"/>
              </a:spcAft>
              <a:buSzPts val="1500"/>
              <a:buChar char="○"/>
            </a:pPr>
            <a:r>
              <a:rPr lang="en-US" dirty="0"/>
              <a:t>Prominent U.S. lenders, insurers, and health insurance companies use SolasAI to assess and mitigate discrimination risk.</a:t>
            </a:r>
          </a:p>
          <a:p>
            <a:pPr marL="914400" lvl="1" indent="-323850" algn="l" rtl="0">
              <a:lnSpc>
                <a:spcPct val="115000"/>
              </a:lnSpc>
              <a:spcBef>
                <a:spcPts val="0"/>
              </a:spcBef>
              <a:spcAft>
                <a:spcPts val="0"/>
              </a:spcAft>
              <a:buSzPts val="1500"/>
              <a:buChar char="○"/>
            </a:pPr>
            <a:endParaRPr lang="en-US" dirty="0"/>
          </a:p>
          <a:p>
            <a:pPr marL="457200" lvl="0" indent="-323850" algn="l" rtl="0">
              <a:lnSpc>
                <a:spcPct val="115000"/>
              </a:lnSpc>
              <a:spcBef>
                <a:spcPts val="0"/>
              </a:spcBef>
              <a:spcAft>
                <a:spcPts val="0"/>
              </a:spcAft>
              <a:buSzPts val="1500"/>
              <a:buChar char="●"/>
            </a:pPr>
            <a:r>
              <a:rPr lang="en-US" b="1" dirty="0"/>
              <a:t>AI Practice Leader, BLDS, LLC</a:t>
            </a:r>
          </a:p>
          <a:p>
            <a:pPr marL="914400" lvl="1" indent="-323850" algn="l" rtl="0">
              <a:lnSpc>
                <a:spcPct val="115000"/>
              </a:lnSpc>
              <a:spcBef>
                <a:spcPts val="0"/>
              </a:spcBef>
              <a:spcAft>
                <a:spcPts val="0"/>
              </a:spcAft>
              <a:buSzPts val="1500"/>
              <a:buChar char="○"/>
            </a:pPr>
            <a:r>
              <a:rPr lang="en-US" dirty="0"/>
              <a:t>We are the fair lending analytics advisors to lenders representing over 70% of credit cards issued in the United States.</a:t>
            </a:r>
          </a:p>
          <a:p>
            <a:pPr marL="914400" lvl="1" indent="-323850" algn="l" rtl="0">
              <a:lnSpc>
                <a:spcPct val="115000"/>
              </a:lnSpc>
              <a:spcBef>
                <a:spcPts val="0"/>
              </a:spcBef>
              <a:spcAft>
                <a:spcPts val="0"/>
              </a:spcAft>
              <a:buSzPts val="1500"/>
              <a:buChar char="○"/>
            </a:pPr>
            <a:r>
              <a:rPr lang="en-US" dirty="0"/>
              <a:t>Regulators and courts regularly engage us to provide guidance on discrimination risk in algorithms.</a:t>
            </a:r>
          </a:p>
        </p:txBody>
      </p:sp>
    </p:spTree>
    <p:extLst>
      <p:ext uri="{BB962C8B-B14F-4D97-AF65-F5344CB8AC3E}">
        <p14:creationId xmlns:p14="http://schemas.microsoft.com/office/powerpoint/2010/main" val="3790868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BB4B11-594A-8147-8622-44DB3072ED10}"/>
              </a:ext>
            </a:extLst>
          </p:cNvPr>
          <p:cNvSpPr>
            <a:spLocks noGrp="1"/>
          </p:cNvSpPr>
          <p:nvPr>
            <p:ph type="sldNum" idx="10"/>
          </p:nvPr>
        </p:nvSpPr>
        <p:spPr/>
        <p:txBody>
          <a:bodyPr/>
          <a:lstStyle/>
          <a:p>
            <a:fld id="{00000000-1234-1234-1234-123412341234}" type="slidenum">
              <a:rPr lang="en" smtClean="0"/>
              <a:pPr/>
              <a:t>30</a:t>
            </a:fld>
            <a:endParaRPr lang="en" dirty="0"/>
          </a:p>
        </p:txBody>
      </p:sp>
      <p:sp>
        <p:nvSpPr>
          <p:cNvPr id="2" name="Title 1">
            <a:extLst>
              <a:ext uri="{FF2B5EF4-FFF2-40B4-BE49-F238E27FC236}">
                <a16:creationId xmlns:a16="http://schemas.microsoft.com/office/drawing/2014/main" id="{1A3159ED-DAD2-6D4F-A187-5D7772EA1238}"/>
              </a:ext>
            </a:extLst>
          </p:cNvPr>
          <p:cNvSpPr>
            <a:spLocks noGrp="1"/>
          </p:cNvSpPr>
          <p:nvPr>
            <p:ph type="title"/>
          </p:nvPr>
        </p:nvSpPr>
        <p:spPr>
          <a:xfrm>
            <a:off x="2259979" y="293951"/>
            <a:ext cx="5281833" cy="572700"/>
          </a:xfrm>
        </p:spPr>
        <p:txBody>
          <a:bodyPr>
            <a:noAutofit/>
          </a:bodyPr>
          <a:lstStyle/>
          <a:p>
            <a:r>
              <a:rPr lang="en-US" dirty="0"/>
              <a:t>Using AI to Fix AI: A Real-world Example</a:t>
            </a:r>
          </a:p>
        </p:txBody>
      </p:sp>
      <p:pic>
        <p:nvPicPr>
          <p:cNvPr id="6" name="Picture 5" descr="Chart, scatter chart&#10;&#10;Description automatically generated">
            <a:extLst>
              <a:ext uri="{FF2B5EF4-FFF2-40B4-BE49-F238E27FC236}">
                <a16:creationId xmlns:a16="http://schemas.microsoft.com/office/drawing/2014/main" id="{F4898CC0-EA00-4249-BFD9-349E10BC8A41}"/>
              </a:ext>
            </a:extLst>
          </p:cNvPr>
          <p:cNvPicPr>
            <a:picLocks noChangeAspect="1"/>
          </p:cNvPicPr>
          <p:nvPr/>
        </p:nvPicPr>
        <p:blipFill>
          <a:blip r:embed="rId2"/>
          <a:stretch>
            <a:fillRect/>
          </a:stretch>
        </p:blipFill>
        <p:spPr>
          <a:xfrm>
            <a:off x="471749" y="1110224"/>
            <a:ext cx="8275059" cy="3560427"/>
          </a:xfrm>
          <a:prstGeom prst="rect">
            <a:avLst/>
          </a:prstGeom>
        </p:spPr>
      </p:pic>
    </p:spTree>
    <p:extLst>
      <p:ext uri="{BB962C8B-B14F-4D97-AF65-F5344CB8AC3E}">
        <p14:creationId xmlns:p14="http://schemas.microsoft.com/office/powerpoint/2010/main" val="1281745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B995E4CB-83F3-4346-8D5A-B58A1AD3ACE8}"/>
              </a:ext>
            </a:extLst>
          </p:cNvPr>
          <p:cNvGraphicFramePr/>
          <p:nvPr>
            <p:extLst>
              <p:ext uri="{D42A27DB-BD31-4B8C-83A1-F6EECF244321}">
                <p14:modId xmlns:p14="http://schemas.microsoft.com/office/powerpoint/2010/main" val="1457349420"/>
              </p:ext>
            </p:extLst>
          </p:nvPr>
        </p:nvGraphicFramePr>
        <p:xfrm>
          <a:off x="-103443" y="1210787"/>
          <a:ext cx="4945001" cy="3371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6EE270F3-5779-4748-A235-A274A4E13E6A}"/>
              </a:ext>
            </a:extLst>
          </p:cNvPr>
          <p:cNvSpPr>
            <a:spLocks noGrp="1"/>
          </p:cNvSpPr>
          <p:nvPr>
            <p:ph type="sldNum" idx="10"/>
          </p:nvPr>
        </p:nvSpPr>
        <p:spPr/>
        <p:txBody>
          <a:bodyPr/>
          <a:lstStyle/>
          <a:p>
            <a:fld id="{49954B10-BA08-4D96-958D-91329F178214}" type="slidenum">
              <a:rPr lang="en-US" smtClean="0"/>
              <a:t>31</a:t>
            </a:fld>
            <a:endParaRPr lang="en-US" dirty="0"/>
          </a:p>
        </p:txBody>
      </p:sp>
      <p:sp>
        <p:nvSpPr>
          <p:cNvPr id="2" name="Title 1">
            <a:extLst>
              <a:ext uri="{FF2B5EF4-FFF2-40B4-BE49-F238E27FC236}">
                <a16:creationId xmlns:a16="http://schemas.microsoft.com/office/drawing/2014/main" id="{3E755579-36AA-404B-ACB2-204A2D5945A6}"/>
              </a:ext>
            </a:extLst>
          </p:cNvPr>
          <p:cNvSpPr>
            <a:spLocks noGrp="1"/>
          </p:cNvSpPr>
          <p:nvPr>
            <p:ph type="title"/>
          </p:nvPr>
        </p:nvSpPr>
        <p:spPr>
          <a:xfrm>
            <a:off x="2527610" y="291883"/>
            <a:ext cx="5088545" cy="572700"/>
          </a:xfrm>
        </p:spPr>
        <p:txBody>
          <a:bodyPr>
            <a:normAutofit fontScale="90000"/>
          </a:bodyPr>
          <a:lstStyle/>
          <a:p>
            <a:r>
              <a:rPr lang="en-US" dirty="0"/>
              <a:t>Available techniques for </a:t>
            </a:r>
            <a:br>
              <a:rPr lang="en-US" dirty="0"/>
            </a:br>
            <a:r>
              <a:rPr lang="en-US" dirty="0"/>
              <a:t>mitigating discrimination</a:t>
            </a:r>
          </a:p>
        </p:txBody>
      </p:sp>
      <p:sp>
        <p:nvSpPr>
          <p:cNvPr id="11" name="Content Placeholder 10">
            <a:extLst>
              <a:ext uri="{FF2B5EF4-FFF2-40B4-BE49-F238E27FC236}">
                <a16:creationId xmlns:a16="http://schemas.microsoft.com/office/drawing/2014/main" id="{BA3CF18E-A292-41B9-BEF0-08915FDF022B}"/>
              </a:ext>
            </a:extLst>
          </p:cNvPr>
          <p:cNvSpPr>
            <a:spLocks noGrp="1"/>
          </p:cNvSpPr>
          <p:nvPr>
            <p:ph sz="quarter" idx="4294967295"/>
          </p:nvPr>
        </p:nvSpPr>
        <p:spPr>
          <a:xfrm>
            <a:off x="4403324" y="1486456"/>
            <a:ext cx="4528891" cy="2819876"/>
          </a:xfrm>
        </p:spPr>
        <p:txBody>
          <a:bodyPr>
            <a:normAutofit fontScale="70000" lnSpcReduction="20000"/>
          </a:bodyPr>
          <a:lstStyle/>
          <a:p>
            <a:r>
              <a:rPr lang="en-US" sz="1900" dirty="0">
                <a:solidFill>
                  <a:schemeClr val="tx1"/>
                </a:solidFill>
              </a:rPr>
              <a:t>Many options</a:t>
            </a:r>
          </a:p>
          <a:p>
            <a:endParaRPr lang="en-US" sz="1900" dirty="0">
              <a:solidFill>
                <a:schemeClr val="tx1"/>
              </a:solidFill>
            </a:endParaRPr>
          </a:p>
          <a:p>
            <a:r>
              <a:rPr lang="en-US" sz="1900" dirty="0">
                <a:solidFill>
                  <a:schemeClr val="tx1"/>
                </a:solidFill>
              </a:rPr>
              <a:t>Choice matters!</a:t>
            </a:r>
          </a:p>
          <a:p>
            <a:pPr lvl="1"/>
            <a:r>
              <a:rPr lang="en-US" sz="1900" dirty="0">
                <a:solidFill>
                  <a:schemeClr val="tx1"/>
                </a:solidFill>
              </a:rPr>
              <a:t>Good intentions may lead to harm</a:t>
            </a:r>
          </a:p>
          <a:p>
            <a:endParaRPr lang="en-US" sz="1900" dirty="0">
              <a:solidFill>
                <a:schemeClr val="tx1"/>
              </a:solidFill>
            </a:endParaRPr>
          </a:p>
          <a:p>
            <a:r>
              <a:rPr lang="en-US" sz="1900" dirty="0">
                <a:solidFill>
                  <a:schemeClr val="tx1"/>
                </a:solidFill>
              </a:rPr>
              <a:t>Most open-source implementations have limited in-production capability</a:t>
            </a:r>
          </a:p>
          <a:p>
            <a:pPr lvl="1"/>
            <a:r>
              <a:rPr lang="en-US" sz="1900" dirty="0">
                <a:solidFill>
                  <a:schemeClr val="tx1"/>
                </a:solidFill>
              </a:rPr>
              <a:t>IBM Fairness 360</a:t>
            </a:r>
          </a:p>
          <a:p>
            <a:pPr lvl="1"/>
            <a:r>
              <a:rPr lang="en-US" sz="1900" dirty="0" err="1">
                <a:solidFill>
                  <a:schemeClr val="tx1"/>
                </a:solidFill>
              </a:rPr>
              <a:t>Fairlearn</a:t>
            </a:r>
            <a:endParaRPr lang="en-US" sz="1900" dirty="0">
              <a:solidFill>
                <a:schemeClr val="tx1"/>
              </a:solidFill>
            </a:endParaRPr>
          </a:p>
          <a:p>
            <a:pPr lvl="1"/>
            <a:r>
              <a:rPr lang="en-US" sz="1900" dirty="0">
                <a:solidFill>
                  <a:schemeClr val="tx1"/>
                </a:solidFill>
              </a:rPr>
              <a:t>Aequitas</a:t>
            </a:r>
          </a:p>
          <a:p>
            <a:pPr lvl="1"/>
            <a:endParaRPr lang="en-US" sz="1900" dirty="0">
              <a:solidFill>
                <a:schemeClr val="tx1"/>
              </a:solidFill>
            </a:endParaRPr>
          </a:p>
          <a:p>
            <a:r>
              <a:rPr lang="en-US" sz="1900" dirty="0">
                <a:solidFill>
                  <a:schemeClr val="tx1"/>
                </a:solidFill>
              </a:rPr>
              <a:t>Open-access testing capabilities</a:t>
            </a:r>
          </a:p>
          <a:p>
            <a:pPr lvl="1"/>
            <a:r>
              <a:rPr lang="en-US" sz="1900" dirty="0">
                <a:solidFill>
                  <a:schemeClr val="tx1"/>
                </a:solidFill>
              </a:rPr>
              <a:t>SolasAI (</a:t>
            </a:r>
            <a:r>
              <a:rPr lang="en-US" sz="1900" dirty="0">
                <a:solidFill>
                  <a:schemeClr val="tx1"/>
                </a:solidFill>
                <a:hlinkClick r:id="rId7"/>
              </a:rPr>
              <a:t>https://github.com/SolasAI/solas-ai-disparity</a:t>
            </a:r>
            <a:r>
              <a:rPr lang="en-US" sz="1900" dirty="0">
                <a:solidFill>
                  <a:schemeClr val="tx1"/>
                </a:solidFill>
              </a:rPr>
              <a:t>)</a:t>
            </a:r>
          </a:p>
          <a:p>
            <a:pPr lvl="1"/>
            <a:endParaRPr lang="en-US" sz="1575"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571510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5B0C5D-936B-B340-82D9-A8B38C1536B7}"/>
              </a:ext>
            </a:extLst>
          </p:cNvPr>
          <p:cNvSpPr>
            <a:spLocks noGrp="1"/>
          </p:cNvSpPr>
          <p:nvPr>
            <p:ph type="sldNum" idx="10"/>
          </p:nvPr>
        </p:nvSpPr>
        <p:spPr/>
        <p:txBody>
          <a:bodyPr/>
          <a:lstStyle/>
          <a:p>
            <a:fld id="{00000000-1234-1234-1234-123412341234}" type="slidenum">
              <a:rPr lang="en" smtClean="0"/>
              <a:pPr/>
              <a:t>32</a:t>
            </a:fld>
            <a:endParaRPr lang="en" dirty="0"/>
          </a:p>
        </p:txBody>
      </p:sp>
      <p:sp>
        <p:nvSpPr>
          <p:cNvPr id="2" name="Title 1">
            <a:extLst>
              <a:ext uri="{FF2B5EF4-FFF2-40B4-BE49-F238E27FC236}">
                <a16:creationId xmlns:a16="http://schemas.microsoft.com/office/drawing/2014/main" id="{F0E3FF9F-35FB-62F7-71F5-4EECB5F08300}"/>
              </a:ext>
            </a:extLst>
          </p:cNvPr>
          <p:cNvSpPr>
            <a:spLocks noGrp="1"/>
          </p:cNvSpPr>
          <p:nvPr>
            <p:ph type="title"/>
          </p:nvPr>
        </p:nvSpPr>
        <p:spPr/>
        <p:txBody>
          <a:bodyPr>
            <a:normAutofit/>
          </a:bodyPr>
          <a:lstStyle/>
          <a:p>
            <a:r>
              <a:rPr lang="en-US" dirty="0"/>
              <a:t>Pitfalls in Fairness Analyses</a:t>
            </a:r>
          </a:p>
        </p:txBody>
      </p:sp>
      <p:sp>
        <p:nvSpPr>
          <p:cNvPr id="3" name="Text Placeholder 2">
            <a:extLst>
              <a:ext uri="{FF2B5EF4-FFF2-40B4-BE49-F238E27FC236}">
                <a16:creationId xmlns:a16="http://schemas.microsoft.com/office/drawing/2014/main" id="{26FDF3CC-4C58-84F7-8CCB-B1459A3630A3}"/>
              </a:ext>
            </a:extLst>
          </p:cNvPr>
          <p:cNvSpPr>
            <a:spLocks noGrp="1"/>
          </p:cNvSpPr>
          <p:nvPr>
            <p:ph idx="4294967295"/>
          </p:nvPr>
        </p:nvSpPr>
        <p:spPr>
          <a:xfrm>
            <a:off x="585758" y="1191980"/>
            <a:ext cx="7886700" cy="3360737"/>
          </a:xfrm>
        </p:spPr>
        <p:txBody>
          <a:bodyPr>
            <a:noAutofit/>
          </a:bodyPr>
          <a:lstStyle/>
          <a:p>
            <a:r>
              <a:rPr lang="en-US" sz="1350" b="1" dirty="0">
                <a:solidFill>
                  <a:schemeClr val="tx1"/>
                </a:solidFill>
              </a:rPr>
              <a:t>Putting garbage or risky data in a model</a:t>
            </a:r>
          </a:p>
          <a:p>
            <a:pPr lvl="1"/>
            <a:r>
              <a:rPr lang="en-US" sz="1200" dirty="0">
                <a:solidFill>
                  <a:schemeClr val="tx1"/>
                </a:solidFill>
              </a:rPr>
              <a:t>Are the features discriminatory? </a:t>
            </a:r>
            <a:endParaRPr lang="en-US" sz="1200" b="1" dirty="0">
              <a:solidFill>
                <a:schemeClr val="tx1"/>
              </a:solidFill>
            </a:endParaRPr>
          </a:p>
          <a:p>
            <a:r>
              <a:rPr lang="en-US" sz="1350" b="1" dirty="0">
                <a:solidFill>
                  <a:schemeClr val="tx1"/>
                </a:solidFill>
              </a:rPr>
              <a:t>Not measuring disparities considering actual outcomes</a:t>
            </a:r>
          </a:p>
          <a:p>
            <a:pPr lvl="1"/>
            <a:r>
              <a:rPr lang="en-US" sz="1200" dirty="0">
                <a:solidFill>
                  <a:schemeClr val="tx1"/>
                </a:solidFill>
              </a:rPr>
              <a:t>Ensure thresholds correspond to practice</a:t>
            </a:r>
          </a:p>
          <a:p>
            <a:r>
              <a:rPr lang="en-US" sz="1350" b="1" dirty="0">
                <a:solidFill>
                  <a:schemeClr val="tx1"/>
                </a:solidFill>
              </a:rPr>
              <a:t>Getting compliance advice from people with no compliance or business experience</a:t>
            </a:r>
          </a:p>
          <a:p>
            <a:pPr lvl="1"/>
            <a:r>
              <a:rPr lang="en-US" sz="1200" dirty="0">
                <a:solidFill>
                  <a:schemeClr val="tx1"/>
                </a:solidFill>
              </a:rPr>
              <a:t>Expertise is essential</a:t>
            </a:r>
          </a:p>
          <a:p>
            <a:r>
              <a:rPr lang="en-US" sz="1350" b="1" dirty="0">
                <a:solidFill>
                  <a:schemeClr val="tx1"/>
                </a:solidFill>
              </a:rPr>
              <a:t>Running the cool new de-biasing algorithm</a:t>
            </a:r>
          </a:p>
          <a:p>
            <a:pPr lvl="1"/>
            <a:r>
              <a:rPr lang="en-US" sz="1200" dirty="0">
                <a:solidFill>
                  <a:schemeClr val="tx1"/>
                </a:solidFill>
              </a:rPr>
              <a:t>But does it follow regulatory compliance? </a:t>
            </a:r>
          </a:p>
          <a:p>
            <a:pPr lvl="1"/>
            <a:r>
              <a:rPr lang="en-US" sz="1200" dirty="0">
                <a:solidFill>
                  <a:schemeClr val="tx1"/>
                </a:solidFill>
              </a:rPr>
              <a:t>What is it accomplishing?</a:t>
            </a:r>
            <a:endParaRPr lang="en-US" sz="1200" b="1" dirty="0">
              <a:solidFill>
                <a:schemeClr val="tx1"/>
              </a:solidFill>
            </a:endParaRPr>
          </a:p>
          <a:p>
            <a:r>
              <a:rPr lang="en-US" sz="1350" b="1" dirty="0">
                <a:solidFill>
                  <a:schemeClr val="tx1"/>
                </a:solidFill>
              </a:rPr>
              <a:t>Getting too attached to the model you’ve chosen</a:t>
            </a:r>
          </a:p>
          <a:p>
            <a:pPr lvl="1"/>
            <a:r>
              <a:rPr lang="en-US" sz="1200" dirty="0">
                <a:solidFill>
                  <a:schemeClr val="tx1"/>
                </a:solidFill>
              </a:rPr>
              <a:t>There are almost certainly many other similar models</a:t>
            </a:r>
            <a:endParaRPr lang="en-US" sz="1200" b="1" dirty="0">
              <a:solidFill>
                <a:schemeClr val="tx1"/>
              </a:solidFill>
            </a:endParaRPr>
          </a:p>
        </p:txBody>
      </p:sp>
    </p:spTree>
    <p:extLst>
      <p:ext uri="{BB962C8B-B14F-4D97-AF65-F5344CB8AC3E}">
        <p14:creationId xmlns:p14="http://schemas.microsoft.com/office/powerpoint/2010/main" val="2548368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2" name="Title 1">
            <a:extLst>
              <a:ext uri="{FF2B5EF4-FFF2-40B4-BE49-F238E27FC236}">
                <a16:creationId xmlns:a16="http://schemas.microsoft.com/office/drawing/2014/main" id="{F722F996-ED0E-4BC5-897D-F0811D0702FB}"/>
              </a:ext>
            </a:extLst>
          </p:cNvPr>
          <p:cNvSpPr>
            <a:spLocks noGrp="1"/>
          </p:cNvSpPr>
          <p:nvPr>
            <p:ph type="title"/>
          </p:nvPr>
        </p:nvSpPr>
        <p:spPr/>
        <p:txBody>
          <a:bodyPr/>
          <a:lstStyle/>
          <a:p>
            <a:r>
              <a:rPr lang="en-US" dirty="0"/>
              <a:t>Thank you!</a:t>
            </a:r>
          </a:p>
        </p:txBody>
      </p:sp>
      <p:sp>
        <p:nvSpPr>
          <p:cNvPr id="3" name="Subtitle 2">
            <a:extLst>
              <a:ext uri="{FF2B5EF4-FFF2-40B4-BE49-F238E27FC236}">
                <a16:creationId xmlns:a16="http://schemas.microsoft.com/office/drawing/2014/main" id="{1E73E9F0-1329-4B2C-9F0C-F2E9017DA733}"/>
              </a:ext>
            </a:extLst>
          </p:cNvPr>
          <p:cNvSpPr>
            <a:spLocks noGrp="1"/>
          </p:cNvSpPr>
          <p:nvPr>
            <p:ph type="subTitle" idx="1"/>
          </p:nvPr>
        </p:nvSpPr>
        <p:spPr/>
        <p:txBody>
          <a:bodyPr>
            <a:normAutofit fontScale="77500" lnSpcReduction="20000"/>
          </a:bodyPr>
          <a:lstStyle/>
          <a:p>
            <a:r>
              <a:rPr lang="en-US" dirty="0"/>
              <a:t>Nicholas Schmidt</a:t>
            </a:r>
          </a:p>
          <a:p>
            <a:r>
              <a:rPr lang="en-US" dirty="0"/>
              <a:t>nick@solas.ai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7"/>
          <p:cNvPicPr preferRelativeResize="0"/>
          <p:nvPr/>
        </p:nvPicPr>
        <p:blipFill rotWithShape="1">
          <a:blip r:embed="rId3">
            <a:alphaModFix amt="19000"/>
          </a:blip>
          <a:srcRect l="26350" t="-23320" r="-26349" b="23319"/>
          <a:stretch/>
        </p:blipFill>
        <p:spPr>
          <a:xfrm>
            <a:off x="0" y="1"/>
            <a:ext cx="5728619" cy="5143501"/>
          </a:xfrm>
          <a:prstGeom prst="rect">
            <a:avLst/>
          </a:prstGeom>
          <a:noFill/>
          <a:ln>
            <a:noFill/>
          </a:ln>
        </p:spPr>
      </p:pic>
      <p:sp>
        <p:nvSpPr>
          <p:cNvPr id="147" name="Google Shape;147;p27"/>
          <p:cNvSpPr/>
          <p:nvPr/>
        </p:nvSpPr>
        <p:spPr>
          <a:xfrm>
            <a:off x="475225" y="1509500"/>
            <a:ext cx="3214500" cy="2820000"/>
          </a:xfrm>
          <a:prstGeom prst="roundRect">
            <a:avLst>
              <a:gd name="adj" fmla="val 16667"/>
            </a:avLst>
          </a:prstGeom>
          <a:gradFill>
            <a:gsLst>
              <a:gs pos="0">
                <a:srgbClr val="FFFFFF"/>
              </a:gs>
              <a:gs pos="79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48" name="Google Shape;148;p27"/>
          <p:cNvPicPr preferRelativeResize="0"/>
          <p:nvPr/>
        </p:nvPicPr>
        <p:blipFill rotWithShape="1">
          <a:blip r:embed="rId4">
            <a:alphaModFix/>
          </a:blip>
          <a:srcRect l="-11931" t="8925" r="39968" b="-5412"/>
          <a:stretch/>
        </p:blipFill>
        <p:spPr>
          <a:xfrm>
            <a:off x="5449152" y="10925"/>
            <a:ext cx="3694850" cy="5143501"/>
          </a:xfrm>
          <a:prstGeom prst="rect">
            <a:avLst/>
          </a:prstGeom>
          <a:noFill/>
          <a:ln>
            <a:noFill/>
          </a:ln>
        </p:spPr>
      </p:pic>
      <p:sp>
        <p:nvSpPr>
          <p:cNvPr id="149" name="Google Shape;149;p27"/>
          <p:cNvSpPr txBox="1">
            <a:spLocks noGrp="1"/>
          </p:cNvSpPr>
          <p:nvPr>
            <p:ph type="title"/>
          </p:nvPr>
        </p:nvSpPr>
        <p:spPr>
          <a:xfrm>
            <a:off x="311700" y="275300"/>
            <a:ext cx="6383700" cy="572700"/>
          </a:xfrm>
          <a:prstGeom prst="rect">
            <a:avLst/>
          </a:prstGeom>
          <a:noFill/>
          <a:ln>
            <a:noFill/>
          </a:ln>
        </p:spPr>
        <p:txBody>
          <a:bodyPr spcFirstLastPara="1" wrap="square" lIns="0" tIns="91425" rIns="0" bIns="91425" anchor="t" anchorCtr="0">
            <a:normAutofit fontScale="90000"/>
          </a:bodyPr>
          <a:lstStyle/>
          <a:p>
            <a:pPr marL="0" lvl="0" indent="0" algn="l" rtl="0">
              <a:lnSpc>
                <a:spcPct val="115000"/>
              </a:lnSpc>
              <a:spcBef>
                <a:spcPts val="0"/>
              </a:spcBef>
              <a:spcAft>
                <a:spcPts val="0"/>
              </a:spcAft>
              <a:buSzPct val="111111"/>
              <a:buNone/>
            </a:pPr>
            <a:r>
              <a:rPr lang="en"/>
              <a:t>Multiple Forces are Requiring Enterprises to Test and Justify Model Fairness</a:t>
            </a:r>
            <a:endParaRPr dirty="0"/>
          </a:p>
        </p:txBody>
      </p:sp>
      <p:pic>
        <p:nvPicPr>
          <p:cNvPr id="150" name="Google Shape;150;p27"/>
          <p:cNvPicPr preferRelativeResize="0"/>
          <p:nvPr/>
        </p:nvPicPr>
        <p:blipFill rotWithShape="1">
          <a:blip r:embed="rId5">
            <a:alphaModFix/>
          </a:blip>
          <a:srcRect/>
          <a:stretch/>
        </p:blipFill>
        <p:spPr>
          <a:xfrm>
            <a:off x="4185025" y="1622775"/>
            <a:ext cx="4205450" cy="2706750"/>
          </a:xfrm>
          <a:prstGeom prst="rect">
            <a:avLst/>
          </a:prstGeom>
          <a:noFill/>
          <a:ln>
            <a:noFill/>
          </a:ln>
        </p:spPr>
      </p:pic>
      <p:sp>
        <p:nvSpPr>
          <p:cNvPr id="151" name="Google Shape;151;p27"/>
          <p:cNvSpPr txBox="1"/>
          <p:nvPr/>
        </p:nvSpPr>
        <p:spPr>
          <a:xfrm>
            <a:off x="475224" y="1698975"/>
            <a:ext cx="3584969" cy="1105944"/>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1000"/>
              </a:spcBef>
              <a:spcAft>
                <a:spcPts val="1000"/>
              </a:spcAft>
              <a:buClr>
                <a:srgbClr val="000000"/>
              </a:buClr>
              <a:buSzPts val="1200"/>
              <a:buFont typeface="Arial"/>
              <a:buNone/>
            </a:pPr>
            <a:r>
              <a:rPr lang="en" sz="1200" dirty="0">
                <a:latin typeface="Open Sans"/>
                <a:ea typeface="Open Sans"/>
                <a:cs typeface="Open Sans"/>
                <a:sym typeface="Open Sans"/>
              </a:rPr>
              <a:t>Expectations are rapidly shifting towards the need to test and justify model fairness… regardless of size or industry.  </a:t>
            </a:r>
            <a:r>
              <a:rPr lang="en" sz="1200" b="0" i="0" u="none" strike="noStrike" cap="none" dirty="0">
                <a:solidFill>
                  <a:srgbClr val="000000"/>
                </a:solidFill>
                <a:latin typeface="Open Sans"/>
                <a:ea typeface="Open Sans"/>
                <a:cs typeface="Open Sans"/>
                <a:sym typeface="Open Sans"/>
              </a:rPr>
              <a:t>Model builders are </a:t>
            </a:r>
            <a:r>
              <a:rPr lang="en" sz="1200" dirty="0">
                <a:latin typeface="Open Sans"/>
                <a:ea typeface="Open Sans"/>
                <a:cs typeface="Open Sans"/>
                <a:sym typeface="Open Sans"/>
              </a:rPr>
              <a:t>going to be expected to:</a:t>
            </a:r>
            <a:endParaRPr sz="1200" b="0" i="0" u="none" strike="noStrike" cap="none" dirty="0">
              <a:solidFill>
                <a:srgbClr val="000000"/>
              </a:solidFill>
              <a:latin typeface="Open Sans"/>
              <a:ea typeface="Open Sans"/>
              <a:cs typeface="Open Sans"/>
              <a:sym typeface="Open Sans"/>
            </a:endParaRPr>
          </a:p>
        </p:txBody>
      </p:sp>
      <p:sp>
        <p:nvSpPr>
          <p:cNvPr id="152" name="Google Shape;152;p27"/>
          <p:cNvSpPr txBox="1"/>
          <p:nvPr/>
        </p:nvSpPr>
        <p:spPr>
          <a:xfrm>
            <a:off x="1056550" y="2690125"/>
            <a:ext cx="2409000" cy="149271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Open Sans"/>
                <a:ea typeface="Open Sans"/>
                <a:cs typeface="Open Sans"/>
                <a:sym typeface="Open Sans"/>
              </a:rPr>
              <a:t>Test for disparities </a:t>
            </a:r>
            <a:endParaRPr sz="1200" b="0"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1000"/>
              </a:spcBef>
              <a:spcAft>
                <a:spcPts val="0"/>
              </a:spcAft>
              <a:buClr>
                <a:srgbClr val="000000"/>
              </a:buClr>
              <a:buSzPts val="1200"/>
              <a:buFont typeface="Arial"/>
              <a:buNone/>
            </a:pPr>
            <a:r>
              <a:rPr lang="en" sz="1200" b="0" i="0" u="none" strike="noStrike" cap="none" dirty="0">
                <a:solidFill>
                  <a:srgbClr val="000000"/>
                </a:solidFill>
                <a:latin typeface="Open Sans"/>
                <a:ea typeface="Open Sans"/>
                <a:cs typeface="Open Sans"/>
                <a:sym typeface="Open Sans"/>
              </a:rPr>
              <a:t>Identify opportunities to reduce disparity</a:t>
            </a:r>
            <a:endParaRPr sz="1200" b="0"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1000"/>
              </a:spcBef>
              <a:spcAft>
                <a:spcPts val="1000"/>
              </a:spcAft>
              <a:buClr>
                <a:srgbClr val="000000"/>
              </a:buClr>
              <a:buSzPts val="1200"/>
              <a:buFont typeface="Arial"/>
              <a:buNone/>
            </a:pPr>
            <a:r>
              <a:rPr lang="en" sz="1200" b="0" i="0" u="none" strike="noStrike" cap="none" dirty="0">
                <a:solidFill>
                  <a:srgbClr val="000000"/>
                </a:solidFill>
                <a:latin typeface="Open Sans"/>
                <a:ea typeface="Open Sans"/>
                <a:cs typeface="Open Sans"/>
                <a:sym typeface="Open Sans"/>
              </a:rPr>
              <a:t>Provide clarity on trade-off decisions between business value and reducing disparities</a:t>
            </a:r>
            <a:endParaRPr sz="1200" b="0" i="0" u="none" strike="noStrike" cap="none" dirty="0">
              <a:solidFill>
                <a:srgbClr val="000000"/>
              </a:solidFill>
              <a:latin typeface="Open Sans"/>
              <a:ea typeface="Open Sans"/>
              <a:cs typeface="Open Sans"/>
              <a:sym typeface="Open Sans"/>
            </a:endParaRPr>
          </a:p>
        </p:txBody>
      </p:sp>
      <p:pic>
        <p:nvPicPr>
          <p:cNvPr id="153" name="Google Shape;153;p27"/>
          <p:cNvPicPr preferRelativeResize="0"/>
          <p:nvPr/>
        </p:nvPicPr>
        <p:blipFill rotWithShape="1">
          <a:blip r:embed="rId6">
            <a:alphaModFix/>
          </a:blip>
          <a:srcRect/>
          <a:stretch/>
        </p:blipFill>
        <p:spPr>
          <a:xfrm>
            <a:off x="868975" y="2729750"/>
            <a:ext cx="124200" cy="95975"/>
          </a:xfrm>
          <a:prstGeom prst="rect">
            <a:avLst/>
          </a:prstGeom>
          <a:noFill/>
          <a:ln>
            <a:noFill/>
          </a:ln>
        </p:spPr>
      </p:pic>
      <p:pic>
        <p:nvPicPr>
          <p:cNvPr id="154" name="Google Shape;154;p27"/>
          <p:cNvPicPr preferRelativeResize="0"/>
          <p:nvPr/>
        </p:nvPicPr>
        <p:blipFill rotWithShape="1">
          <a:blip r:embed="rId6">
            <a:alphaModFix/>
          </a:blip>
          <a:srcRect/>
          <a:stretch/>
        </p:blipFill>
        <p:spPr>
          <a:xfrm>
            <a:off x="868975" y="3038775"/>
            <a:ext cx="124200" cy="95975"/>
          </a:xfrm>
          <a:prstGeom prst="rect">
            <a:avLst/>
          </a:prstGeom>
          <a:noFill/>
          <a:ln>
            <a:noFill/>
          </a:ln>
        </p:spPr>
      </p:pic>
      <p:pic>
        <p:nvPicPr>
          <p:cNvPr id="155" name="Google Shape;155;p27"/>
          <p:cNvPicPr preferRelativeResize="0"/>
          <p:nvPr/>
        </p:nvPicPr>
        <p:blipFill rotWithShape="1">
          <a:blip r:embed="rId6">
            <a:alphaModFix/>
          </a:blip>
          <a:srcRect/>
          <a:stretch/>
        </p:blipFill>
        <p:spPr>
          <a:xfrm>
            <a:off x="868975" y="3530050"/>
            <a:ext cx="124200" cy="95975"/>
          </a:xfrm>
          <a:prstGeom prst="rect">
            <a:avLst/>
          </a:prstGeom>
          <a:noFill/>
          <a:ln>
            <a:noFill/>
          </a:ln>
        </p:spPr>
      </p:pic>
      <p:grpSp>
        <p:nvGrpSpPr>
          <p:cNvPr id="156" name="Google Shape;156;p27"/>
          <p:cNvGrpSpPr/>
          <p:nvPr/>
        </p:nvGrpSpPr>
        <p:grpSpPr>
          <a:xfrm>
            <a:off x="4238725" y="1818531"/>
            <a:ext cx="4098300" cy="2247290"/>
            <a:chOff x="4492300" y="1864700"/>
            <a:chExt cx="4098300" cy="2185017"/>
          </a:xfrm>
        </p:grpSpPr>
        <p:sp>
          <p:nvSpPr>
            <p:cNvPr id="157" name="Google Shape;157;p27"/>
            <p:cNvSpPr txBox="1"/>
            <p:nvPr/>
          </p:nvSpPr>
          <p:spPr>
            <a:xfrm>
              <a:off x="5280550" y="1864700"/>
              <a:ext cx="2521800" cy="179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1000"/>
                </a:spcAft>
                <a:buClr>
                  <a:srgbClr val="000000"/>
                </a:buClr>
                <a:buSzPts val="1200"/>
                <a:buFont typeface="Arial"/>
                <a:buNone/>
              </a:pPr>
              <a:r>
                <a:rPr lang="en" sz="1200" b="1" i="0" u="none" strike="noStrike" cap="none">
                  <a:solidFill>
                    <a:srgbClr val="FFFFFF"/>
                  </a:solidFill>
                  <a:latin typeface="Open Sans"/>
                  <a:ea typeface="Open Sans"/>
                  <a:cs typeface="Open Sans"/>
                  <a:sym typeface="Open Sans"/>
                </a:rPr>
                <a:t>Increased Model Usage</a:t>
              </a:r>
              <a:endParaRPr sz="1200" b="1" i="0" u="none" strike="noStrike" cap="none" dirty="0">
                <a:solidFill>
                  <a:srgbClr val="FFFFFF"/>
                </a:solidFill>
                <a:latin typeface="Open Sans"/>
                <a:ea typeface="Open Sans"/>
                <a:cs typeface="Open Sans"/>
                <a:sym typeface="Open Sans"/>
              </a:endParaRPr>
            </a:p>
          </p:txBody>
        </p:sp>
        <p:sp>
          <p:nvSpPr>
            <p:cNvPr id="158" name="Google Shape;158;p27"/>
            <p:cNvSpPr txBox="1"/>
            <p:nvPr/>
          </p:nvSpPr>
          <p:spPr>
            <a:xfrm>
              <a:off x="5280550" y="2366031"/>
              <a:ext cx="2521800" cy="179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1000"/>
                </a:spcAft>
                <a:buClr>
                  <a:srgbClr val="000000"/>
                </a:buClr>
                <a:buSzPts val="1200"/>
                <a:buFont typeface="Arial"/>
                <a:buNone/>
              </a:pPr>
              <a:r>
                <a:rPr lang="en" sz="1200" b="1" i="0" u="none" strike="noStrike" cap="none">
                  <a:solidFill>
                    <a:srgbClr val="FFFFFF"/>
                  </a:solidFill>
                  <a:latin typeface="Open Sans"/>
                  <a:ea typeface="Open Sans"/>
                  <a:cs typeface="Open Sans"/>
                  <a:sym typeface="Open Sans"/>
                </a:rPr>
                <a:t>Increased Model Risks</a:t>
              </a:r>
              <a:endParaRPr sz="1200" b="1" i="0" u="none" strike="noStrike" cap="none" dirty="0">
                <a:solidFill>
                  <a:srgbClr val="FFFFFF"/>
                </a:solidFill>
                <a:latin typeface="Open Sans"/>
                <a:ea typeface="Open Sans"/>
                <a:cs typeface="Open Sans"/>
                <a:sym typeface="Open Sans"/>
              </a:endParaRPr>
            </a:p>
          </p:txBody>
        </p:sp>
        <p:sp>
          <p:nvSpPr>
            <p:cNvPr id="159" name="Google Shape;159;p27"/>
            <p:cNvSpPr txBox="1"/>
            <p:nvPr/>
          </p:nvSpPr>
          <p:spPr>
            <a:xfrm>
              <a:off x="5280550" y="2867363"/>
              <a:ext cx="2521800" cy="179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1000"/>
                </a:spcAft>
                <a:buClr>
                  <a:srgbClr val="000000"/>
                </a:buClr>
                <a:buSzPts val="1200"/>
                <a:buFont typeface="Arial"/>
                <a:buNone/>
              </a:pPr>
              <a:r>
                <a:rPr lang="en" sz="1200" b="1" i="0" u="none" strike="noStrike" cap="none">
                  <a:solidFill>
                    <a:srgbClr val="FFFFFF"/>
                  </a:solidFill>
                  <a:latin typeface="Open Sans"/>
                  <a:ea typeface="Open Sans"/>
                  <a:cs typeface="Open Sans"/>
                  <a:sym typeface="Open Sans"/>
                </a:rPr>
                <a:t>Increased societal awareness</a:t>
              </a:r>
              <a:endParaRPr sz="1200" b="1" i="0" u="none" strike="noStrike" cap="none" dirty="0">
                <a:solidFill>
                  <a:srgbClr val="FFFFFF"/>
                </a:solidFill>
                <a:latin typeface="Open Sans"/>
                <a:ea typeface="Open Sans"/>
                <a:cs typeface="Open Sans"/>
                <a:sym typeface="Open Sans"/>
              </a:endParaRPr>
            </a:p>
          </p:txBody>
        </p:sp>
        <p:sp>
          <p:nvSpPr>
            <p:cNvPr id="160" name="Google Shape;160;p27"/>
            <p:cNvSpPr txBox="1"/>
            <p:nvPr/>
          </p:nvSpPr>
          <p:spPr>
            <a:xfrm>
              <a:off x="5280550" y="3368694"/>
              <a:ext cx="2521800" cy="179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1000"/>
                </a:spcAft>
                <a:buClr>
                  <a:srgbClr val="000000"/>
                </a:buClr>
                <a:buSzPts val="1200"/>
                <a:buFont typeface="Arial"/>
                <a:buNone/>
              </a:pPr>
              <a:r>
                <a:rPr lang="en" sz="1200" b="1" i="0" u="none" strike="noStrike" cap="none">
                  <a:solidFill>
                    <a:srgbClr val="FFFFFF"/>
                  </a:solidFill>
                  <a:latin typeface="Open Sans"/>
                  <a:ea typeface="Open Sans"/>
                  <a:cs typeface="Open Sans"/>
                  <a:sym typeface="Open Sans"/>
                </a:rPr>
                <a:t>Increased focus from regulators</a:t>
              </a:r>
              <a:endParaRPr sz="1200" b="1" i="0" u="none" strike="noStrike" cap="none" dirty="0">
                <a:solidFill>
                  <a:srgbClr val="FFFFFF"/>
                </a:solidFill>
                <a:latin typeface="Open Sans"/>
                <a:ea typeface="Open Sans"/>
                <a:cs typeface="Open Sans"/>
                <a:sym typeface="Open Sans"/>
              </a:endParaRPr>
            </a:p>
          </p:txBody>
        </p:sp>
        <p:sp>
          <p:nvSpPr>
            <p:cNvPr id="161" name="Google Shape;161;p27"/>
            <p:cNvSpPr txBox="1"/>
            <p:nvPr/>
          </p:nvSpPr>
          <p:spPr>
            <a:xfrm>
              <a:off x="4492300" y="3870017"/>
              <a:ext cx="4098300" cy="179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1000"/>
                </a:spcAft>
                <a:buClr>
                  <a:srgbClr val="000000"/>
                </a:buClr>
                <a:buSzPts val="1200"/>
                <a:buFont typeface="Arial"/>
                <a:buNone/>
              </a:pPr>
              <a:r>
                <a:rPr lang="en" sz="1200" b="1" i="0" u="none" strike="noStrike" cap="none">
                  <a:solidFill>
                    <a:srgbClr val="FFFFFF"/>
                  </a:solidFill>
                  <a:latin typeface="Open Sans"/>
                  <a:ea typeface="Open Sans"/>
                  <a:cs typeface="Open Sans"/>
                  <a:sym typeface="Open Sans"/>
                </a:rPr>
                <a:t>Regulators and courts looking to establish precedent</a:t>
              </a:r>
              <a:endParaRPr sz="1200" b="1" i="0" u="none" strike="noStrike" cap="none" dirty="0">
                <a:solidFill>
                  <a:srgbClr val="FFFFFF"/>
                </a:solidFill>
                <a:latin typeface="Open Sans"/>
                <a:ea typeface="Open Sans"/>
                <a:cs typeface="Open Sans"/>
                <a:sym typeface="Open Sans"/>
              </a:endParaRPr>
            </a:p>
          </p:txBody>
        </p:sp>
      </p:grpSp>
      <p:sp>
        <p:nvSpPr>
          <p:cNvPr id="162" name="Google Shape;162;p27"/>
          <p:cNvSpPr txBox="1"/>
          <p:nvPr/>
        </p:nvSpPr>
        <p:spPr>
          <a:xfrm>
            <a:off x="8472458" y="4663217"/>
            <a:ext cx="548700" cy="393600"/>
          </a:xfrm>
          <a:prstGeom prst="rect">
            <a:avLst/>
          </a:prstGeom>
          <a:noFill/>
          <a:ln>
            <a:noFill/>
          </a:ln>
        </p:spPr>
        <p:txBody>
          <a:bodyPr spcFirstLastPara="1" wrap="square" lIns="68575" tIns="34275" rIns="68575" bIns="34275" anchor="ctr" anchorCtr="0">
            <a:norm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595959"/>
                </a:solidFill>
                <a:latin typeface="Arial"/>
                <a:ea typeface="Arial"/>
                <a:cs typeface="Arial"/>
                <a:sym typeface="Arial"/>
              </a:rPr>
              <a:t>4</a:t>
            </a:fld>
            <a:endParaRPr sz="1000" b="0" i="0" u="none" strike="noStrike" cap="none" dirty="0">
              <a:solidFill>
                <a:srgbClr val="595959"/>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9209-E74D-D1CD-ADAC-15898389A4BA}"/>
              </a:ext>
            </a:extLst>
          </p:cNvPr>
          <p:cNvSpPr>
            <a:spLocks noGrp="1"/>
          </p:cNvSpPr>
          <p:nvPr>
            <p:ph type="title"/>
          </p:nvPr>
        </p:nvSpPr>
        <p:spPr/>
        <p:txBody>
          <a:bodyPr/>
          <a:lstStyle/>
          <a:p>
            <a:r>
              <a:rPr lang="en-US" dirty="0"/>
              <a:t>Background</a:t>
            </a:r>
          </a:p>
        </p:txBody>
      </p:sp>
      <p:sp>
        <p:nvSpPr>
          <p:cNvPr id="5" name="Subtitle 4">
            <a:extLst>
              <a:ext uri="{FF2B5EF4-FFF2-40B4-BE49-F238E27FC236}">
                <a16:creationId xmlns:a16="http://schemas.microsoft.com/office/drawing/2014/main" id="{2B76A4E3-5867-5248-63C8-02DD56F4A992}"/>
              </a:ext>
            </a:extLst>
          </p:cNvPr>
          <p:cNvSpPr>
            <a:spLocks noGrp="1"/>
          </p:cNvSpPr>
          <p:nvPr>
            <p:ph type="subTitle" idx="1"/>
          </p:nvPr>
        </p:nvSpPr>
        <p:spPr/>
        <p:txBody>
          <a:bodyPr/>
          <a:lstStyle/>
          <a:p>
            <a:r>
              <a:rPr lang="en-US" dirty="0"/>
              <a:t>Can AI Discriminate?</a:t>
            </a:r>
          </a:p>
        </p:txBody>
      </p:sp>
    </p:spTree>
    <p:extLst>
      <p:ext uri="{BB962C8B-B14F-4D97-AF65-F5344CB8AC3E}">
        <p14:creationId xmlns:p14="http://schemas.microsoft.com/office/powerpoint/2010/main" val="836779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ce0494b039_0_498"/>
          <p:cNvSpPr txBox="1">
            <a:spLocks noGrp="1"/>
          </p:cNvSpPr>
          <p:nvPr>
            <p:ph type="title"/>
          </p:nvPr>
        </p:nvSpPr>
        <p:spPr>
          <a:xfrm>
            <a:off x="2720897" y="353424"/>
            <a:ext cx="4820915" cy="572700"/>
          </a:xfrm>
          <a:prstGeom prst="rect">
            <a:avLst/>
          </a:prstGeom>
          <a:noFill/>
          <a:ln>
            <a:noFill/>
          </a:ln>
        </p:spPr>
        <p:txBody>
          <a:bodyPr spcFirstLastPara="1" wrap="square" lIns="0" tIns="91425" rIns="0" bIns="91425" anchor="t" anchorCtr="0">
            <a:normAutofit/>
          </a:bodyPr>
          <a:lstStyle/>
          <a:p>
            <a:pPr marL="0" lvl="0" indent="0" algn="l" rtl="0">
              <a:lnSpc>
                <a:spcPct val="100000"/>
              </a:lnSpc>
              <a:spcBef>
                <a:spcPts val="0"/>
              </a:spcBef>
              <a:spcAft>
                <a:spcPts val="0"/>
              </a:spcAft>
              <a:buSzPts val="2000"/>
              <a:buNone/>
            </a:pPr>
            <a:r>
              <a:rPr lang="en" dirty="0"/>
              <a:t>Can Algorithms Discriminate?</a:t>
            </a:r>
            <a:endParaRPr dirty="0"/>
          </a:p>
        </p:txBody>
      </p:sp>
      <p:pic>
        <p:nvPicPr>
          <p:cNvPr id="160" name="Google Shape;160;gce0494b039_0_498"/>
          <p:cNvPicPr preferRelativeResize="0"/>
          <p:nvPr/>
        </p:nvPicPr>
        <p:blipFill rotWithShape="1">
          <a:blip r:embed="rId3">
            <a:alphaModFix/>
          </a:blip>
          <a:srcRect/>
          <a:stretch/>
        </p:blipFill>
        <p:spPr>
          <a:xfrm>
            <a:off x="595200" y="1048776"/>
            <a:ext cx="7953601" cy="3515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d0baab01d6_0_15"/>
          <p:cNvSpPr txBox="1">
            <a:spLocks noGrp="1"/>
          </p:cNvSpPr>
          <p:nvPr>
            <p:ph type="title"/>
          </p:nvPr>
        </p:nvSpPr>
        <p:spPr>
          <a:xfrm>
            <a:off x="2487448" y="345990"/>
            <a:ext cx="4895257" cy="572700"/>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ts val="2000"/>
              <a:buNone/>
            </a:pPr>
            <a:r>
              <a:rPr lang="en" dirty="0"/>
              <a:t>The Effect of Two People on Twitter…</a:t>
            </a:r>
            <a:endParaRPr dirty="0"/>
          </a:p>
        </p:txBody>
      </p:sp>
      <p:pic>
        <p:nvPicPr>
          <p:cNvPr id="178" name="Google Shape;178;gd0baab01d6_0_15"/>
          <p:cNvPicPr preferRelativeResize="0"/>
          <p:nvPr/>
        </p:nvPicPr>
        <p:blipFill rotWithShape="1">
          <a:blip r:embed="rId3">
            <a:alphaModFix/>
          </a:blip>
          <a:srcRect/>
          <a:stretch/>
        </p:blipFill>
        <p:spPr>
          <a:xfrm>
            <a:off x="4907247" y="1148425"/>
            <a:ext cx="3925052" cy="3416400"/>
          </a:xfrm>
          <a:prstGeom prst="rect">
            <a:avLst/>
          </a:prstGeom>
          <a:noFill/>
          <a:ln>
            <a:noFill/>
          </a:ln>
        </p:spPr>
      </p:pic>
      <p:pic>
        <p:nvPicPr>
          <p:cNvPr id="179" name="Google Shape;179;gd0baab01d6_0_15"/>
          <p:cNvPicPr preferRelativeResize="0"/>
          <p:nvPr/>
        </p:nvPicPr>
        <p:blipFill rotWithShape="1">
          <a:blip r:embed="rId4">
            <a:alphaModFix/>
          </a:blip>
          <a:srcRect/>
          <a:stretch/>
        </p:blipFill>
        <p:spPr>
          <a:xfrm>
            <a:off x="126937" y="1148425"/>
            <a:ext cx="4721022"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22A1D0-78B3-4C46-B92C-F8A1CEFCB8E7}"/>
              </a:ext>
            </a:extLst>
          </p:cNvPr>
          <p:cNvSpPr>
            <a:spLocks noGrp="1"/>
          </p:cNvSpPr>
          <p:nvPr>
            <p:ph type="sldNum" idx="10"/>
          </p:nvPr>
        </p:nvSpPr>
        <p:spPr/>
        <p:txBody>
          <a:bodyPr/>
          <a:lstStyle/>
          <a:p>
            <a:fld id="{F44B3C0C-8515-4C26-8C01-0F6756C783C4}" type="slidenum">
              <a:rPr lang="en-US" smtClean="0"/>
              <a:t>8</a:t>
            </a:fld>
            <a:endParaRPr lang="en-US" dirty="0"/>
          </a:p>
        </p:txBody>
      </p:sp>
      <p:sp>
        <p:nvSpPr>
          <p:cNvPr id="7" name="Title 6">
            <a:extLst>
              <a:ext uri="{FF2B5EF4-FFF2-40B4-BE49-F238E27FC236}">
                <a16:creationId xmlns:a16="http://schemas.microsoft.com/office/drawing/2014/main" id="{283D47FC-7886-4492-8400-A86DA894E140}"/>
              </a:ext>
            </a:extLst>
          </p:cNvPr>
          <p:cNvSpPr>
            <a:spLocks noGrp="1"/>
          </p:cNvSpPr>
          <p:nvPr>
            <p:ph type="title"/>
          </p:nvPr>
        </p:nvSpPr>
        <p:spPr/>
        <p:txBody>
          <a:bodyPr>
            <a:normAutofit/>
          </a:bodyPr>
          <a:lstStyle/>
          <a:p>
            <a:r>
              <a:rPr lang="en-US" dirty="0"/>
              <a:t>Where can a model discriminate?</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5DC05FE5-31F2-DD62-FEC4-6BC031D192CE}"/>
                  </a:ext>
                </a:extLst>
              </p:cNvPr>
              <p:cNvSpPr txBox="1"/>
              <p:nvPr/>
            </p:nvSpPr>
            <p:spPr>
              <a:xfrm>
                <a:off x="4572000" y="1267811"/>
                <a:ext cx="4260300" cy="1354838"/>
              </a:xfrm>
              <a:prstGeom prst="rect">
                <a:avLst/>
              </a:prstGeom>
              <a:noFill/>
              <a:ln w="6350">
                <a:solidFill>
                  <a:schemeClr val="tx1"/>
                </a:solidFill>
              </a:ln>
            </p:spPr>
            <p:txBody>
              <a:bodyPr wrap="square" rtlCol="0">
                <a:normAutofit/>
              </a:bodyPr>
              <a:lstStyle/>
              <a:p>
                <a:pPr marL="133347" algn="ctr"/>
                <a:r>
                  <a:rPr lang="en-US" sz="1800" b="1" u="sng" dirty="0">
                    <a:latin typeface="Open Sans" panose="020B0606030504020204" pitchFamily="34" charset="0"/>
                    <a:ea typeface="Open Sans" panose="020B0606030504020204" pitchFamily="34" charset="0"/>
                    <a:cs typeface="Open Sans" panose="020B0606030504020204" pitchFamily="34" charset="0"/>
                  </a:rPr>
                  <a:t>2. Making Predictions</a:t>
                </a:r>
              </a:p>
              <a:p>
                <a:pPr marL="133347"/>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𝑦</m:t>
                              </m:r>
                            </m:e>
                          </m:acc>
                        </m:e>
                        <m:sub>
                          <m:r>
                            <a:rPr lang="en-US" sz="1800" i="1">
                              <a:latin typeface="Cambria Math" panose="02040503050406030204" pitchFamily="18" charset="0"/>
                            </a:rPr>
                            <m:t>𝑖</m:t>
                          </m:r>
                        </m:sub>
                      </m:sSub>
                      <m:r>
                        <a:rPr lang="ar-AE" sz="1800" i="1">
                          <a:latin typeface="Cambria Math" panose="02040503050406030204" pitchFamily="18" charset="0"/>
                        </a:rPr>
                        <m:t>=</m:t>
                      </m:r>
                      <m:r>
                        <a:rPr lang="ar-AE" sz="1800" i="1">
                          <a:latin typeface="Cambria Math" panose="02040503050406030204" pitchFamily="18" charset="0"/>
                        </a:rPr>
                        <m:t>𝑓</m:t>
                      </m:r>
                      <m:d>
                        <m:dPr>
                          <m:ctrlPr>
                            <a:rPr lang="ar-AE" sz="1800" i="1">
                              <a:latin typeface="Cambria Math" panose="02040503050406030204" pitchFamily="18" charset="0"/>
                            </a:rPr>
                          </m:ctrlPr>
                        </m:dPr>
                        <m:e>
                          <m:sSub>
                            <m:sSubPr>
                              <m:ctrlPr>
                                <a:rPr lang="ar-AE"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e>
                      </m:d>
                    </m:oMath>
                  </m:oMathPara>
                </a14:m>
                <a:endParaRPr lang="ar-AE" sz="1800" dirty="0"/>
              </a:p>
            </p:txBody>
          </p:sp>
        </mc:Choice>
        <mc:Fallback xmlns="">
          <p:sp>
            <p:nvSpPr>
              <p:cNvPr id="52" name="TextBox 51">
                <a:extLst>
                  <a:ext uri="{FF2B5EF4-FFF2-40B4-BE49-F238E27FC236}">
                    <a16:creationId xmlns:a16="http://schemas.microsoft.com/office/drawing/2014/main" id="{5DC05FE5-31F2-DD62-FEC4-6BC031D192CE}"/>
                  </a:ext>
                </a:extLst>
              </p:cNvPr>
              <p:cNvSpPr txBox="1">
                <a:spLocks noRot="1" noChangeAspect="1" noMove="1" noResize="1" noEditPoints="1" noAdjustHandles="1" noChangeArrowheads="1" noChangeShapeType="1" noTextEdit="1"/>
              </p:cNvSpPr>
              <p:nvPr/>
            </p:nvSpPr>
            <p:spPr>
              <a:xfrm>
                <a:off x="4572000" y="1267811"/>
                <a:ext cx="4260300" cy="1354838"/>
              </a:xfrm>
              <a:prstGeom prst="rect">
                <a:avLst/>
              </a:prstGeom>
              <a:blipFill>
                <a:blip r:embed="rId3"/>
                <a:stretch>
                  <a:fillRect t="-26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9E85F0A-6EB5-747D-39F4-6455D232E864}"/>
                  </a:ext>
                </a:extLst>
              </p:cNvPr>
              <p:cNvSpPr txBox="1"/>
              <p:nvPr/>
            </p:nvSpPr>
            <p:spPr>
              <a:xfrm>
                <a:off x="311700" y="1267809"/>
                <a:ext cx="4260300" cy="2715047"/>
              </a:xfrm>
              <a:prstGeom prst="rect">
                <a:avLst/>
              </a:prstGeom>
              <a:noFill/>
              <a:ln w="6350">
                <a:solidFill>
                  <a:schemeClr val="tx1"/>
                </a:solidFill>
              </a:ln>
            </p:spPr>
            <p:txBody>
              <a:bodyPr wrap="square" rtlCol="0">
                <a:normAutofit/>
              </a:bodyPr>
              <a:lstStyle/>
              <a:p>
                <a:pPr marL="133347" algn="ctr"/>
                <a:r>
                  <a:rPr lang="en-US" sz="1800" b="1" u="sng" dirty="0">
                    <a:latin typeface="Open Sans" panose="020B0606030504020204" pitchFamily="34" charset="0"/>
                    <a:ea typeface="Open Sans" panose="020B0606030504020204" pitchFamily="34" charset="0"/>
                    <a:cs typeface="Open Sans" panose="020B0606030504020204" pitchFamily="34" charset="0"/>
                  </a:rPr>
                  <a:t>1. Building the model</a:t>
                </a:r>
              </a:p>
              <a:p>
                <a:pPr marL="133347"/>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𝑌</m:t>
                      </m:r>
                      <m:r>
                        <a:rPr lang="en-US" sz="1800" i="1">
                          <a:latin typeface="Cambria Math" panose="02040503050406030204" pitchFamily="18" charset="0"/>
                        </a:rPr>
                        <m:t>=</m:t>
                      </m:r>
                      <m:r>
                        <a:rPr lang="en-US" sz="1800" i="1">
                          <a:latin typeface="Cambria Math" panose="02040503050406030204" pitchFamily="18" charset="0"/>
                        </a:rPr>
                        <m:t>𝑓</m:t>
                      </m:r>
                      <m:d>
                        <m:dPr>
                          <m:ctrlPr>
                            <a:rPr lang="en-US" sz="1800" i="1">
                              <a:latin typeface="Cambria Math" panose="02040503050406030204" pitchFamily="18" charset="0"/>
                            </a:rPr>
                          </m:ctrlPr>
                        </m:dPr>
                        <m:e>
                          <m:r>
                            <a:rPr lang="en-US" sz="1800" i="1">
                              <a:latin typeface="Cambria Math" panose="02040503050406030204" pitchFamily="18" charset="0"/>
                            </a:rPr>
                            <m:t>𝑋</m:t>
                          </m:r>
                        </m:e>
                      </m:d>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𝜀</m:t>
                      </m:r>
                    </m:oMath>
                  </m:oMathPara>
                </a14:m>
                <a:endParaRPr lang="en-US" sz="1800" dirty="0">
                  <a:ea typeface="Cambria Math" panose="02040503050406030204" pitchFamily="18" charset="0"/>
                </a:endParaRPr>
              </a:p>
            </p:txBody>
          </p:sp>
        </mc:Choice>
        <mc:Fallback xmlns="">
          <p:sp>
            <p:nvSpPr>
              <p:cNvPr id="53" name="TextBox 52">
                <a:extLst>
                  <a:ext uri="{FF2B5EF4-FFF2-40B4-BE49-F238E27FC236}">
                    <a16:creationId xmlns:a16="http://schemas.microsoft.com/office/drawing/2014/main" id="{C9E85F0A-6EB5-747D-39F4-6455D232E864}"/>
                  </a:ext>
                </a:extLst>
              </p:cNvPr>
              <p:cNvSpPr txBox="1">
                <a:spLocks noRot="1" noChangeAspect="1" noMove="1" noResize="1" noEditPoints="1" noAdjustHandles="1" noChangeArrowheads="1" noChangeShapeType="1" noTextEdit="1"/>
              </p:cNvSpPr>
              <p:nvPr/>
            </p:nvSpPr>
            <p:spPr>
              <a:xfrm>
                <a:off x="311700" y="1267809"/>
                <a:ext cx="4260300" cy="2715047"/>
              </a:xfrm>
              <a:prstGeom prst="rect">
                <a:avLst/>
              </a:prstGeom>
              <a:blipFill>
                <a:blip r:embed="rId4"/>
                <a:stretch>
                  <a:fillRect t="-1345"/>
                </a:stretch>
              </a:blipFill>
              <a:ln w="6350">
                <a:solidFill>
                  <a:schemeClr val="tx1"/>
                </a:solidFill>
              </a:ln>
            </p:spPr>
            <p:txBody>
              <a:bodyPr/>
              <a:lstStyle/>
              <a:p>
                <a:r>
                  <a:rPr lang="en-US">
                    <a:noFill/>
                  </a:rPr>
                  <a:t> </a:t>
                </a:r>
              </a:p>
            </p:txBody>
          </p:sp>
        </mc:Fallback>
      </mc:AlternateContent>
      <p:grpSp>
        <p:nvGrpSpPr>
          <p:cNvPr id="54" name="Group 53">
            <a:extLst>
              <a:ext uri="{FF2B5EF4-FFF2-40B4-BE49-F238E27FC236}">
                <a16:creationId xmlns:a16="http://schemas.microsoft.com/office/drawing/2014/main" id="{710C0A4D-4CD1-CB0F-3019-D9C7BAE6EE1D}"/>
              </a:ext>
            </a:extLst>
          </p:cNvPr>
          <p:cNvGrpSpPr/>
          <p:nvPr/>
        </p:nvGrpSpPr>
        <p:grpSpPr>
          <a:xfrm>
            <a:off x="347749" y="1627963"/>
            <a:ext cx="1514086" cy="836832"/>
            <a:chOff x="326091" y="2472473"/>
            <a:chExt cx="1514086" cy="836833"/>
          </a:xfrm>
        </p:grpSpPr>
        <p:sp>
          <p:nvSpPr>
            <p:cNvPr id="55" name="Rectangle 54">
              <a:extLst>
                <a:ext uri="{FF2B5EF4-FFF2-40B4-BE49-F238E27FC236}">
                  <a16:creationId xmlns:a16="http://schemas.microsoft.com/office/drawing/2014/main" id="{DEBF932F-D840-ADAD-138D-9F1712D8B0A1}"/>
                </a:ext>
              </a:extLst>
            </p:cNvPr>
            <p:cNvSpPr/>
            <p:nvPr/>
          </p:nvSpPr>
          <p:spPr>
            <a:xfrm>
              <a:off x="1707588" y="2472473"/>
              <a:ext cx="132589" cy="187452"/>
            </a:xfrm>
            <a:prstGeom prst="rect">
              <a:avLst/>
            </a:prstGeom>
            <a:solidFill>
              <a:schemeClr val="bg2">
                <a:lumMod val="20000"/>
                <a:lumOff val="80000"/>
                <a:alpha val="2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6" name="TextBox 55">
              <a:extLst>
                <a:ext uri="{FF2B5EF4-FFF2-40B4-BE49-F238E27FC236}">
                  <a16:creationId xmlns:a16="http://schemas.microsoft.com/office/drawing/2014/main" id="{9367C6C8-E5B5-84E0-7742-3A1688AC09B5}"/>
                </a:ext>
              </a:extLst>
            </p:cNvPr>
            <p:cNvSpPr txBox="1"/>
            <p:nvPr/>
          </p:nvSpPr>
          <p:spPr>
            <a:xfrm>
              <a:off x="326091" y="2893807"/>
              <a:ext cx="1321308" cy="415499"/>
            </a:xfrm>
            <a:prstGeom prst="rect">
              <a:avLst/>
            </a:prstGeom>
            <a:solidFill>
              <a:schemeClr val="bg2">
                <a:lumMod val="20000"/>
                <a:lumOff val="80000"/>
                <a:alpha val="20000"/>
              </a:schemeClr>
            </a:solidFill>
            <a:ln w="12700">
              <a:solidFill>
                <a:schemeClr val="accent1"/>
              </a:solidFill>
            </a:ln>
          </p:spPr>
          <p:txBody>
            <a:bodyPr wrap="square" rtlCol="0">
              <a:spAutoFit/>
            </a:bodyPr>
            <a:lstStyle/>
            <a:p>
              <a:r>
                <a:rPr lang="en-US" sz="700" dirty="0"/>
                <a:t>The label or dependent variable.  E.g., loan default, mortality, clicking on an ad.</a:t>
              </a:r>
            </a:p>
          </p:txBody>
        </p:sp>
        <p:cxnSp>
          <p:nvCxnSpPr>
            <p:cNvPr id="57" name="Straight Connector 56">
              <a:extLst>
                <a:ext uri="{FF2B5EF4-FFF2-40B4-BE49-F238E27FC236}">
                  <a16:creationId xmlns:a16="http://schemas.microsoft.com/office/drawing/2014/main" id="{9890A7A4-6B52-8DB2-9950-B5B0FC7EC769}"/>
                </a:ext>
              </a:extLst>
            </p:cNvPr>
            <p:cNvCxnSpPr>
              <a:cxnSpLocks/>
              <a:stCxn id="55" idx="2"/>
              <a:endCxn id="56" idx="0"/>
            </p:cNvCxnSpPr>
            <p:nvPr/>
          </p:nvCxnSpPr>
          <p:spPr>
            <a:xfrm flipH="1">
              <a:off x="986745" y="2659925"/>
              <a:ext cx="787138" cy="233881"/>
            </a:xfrm>
            <a:prstGeom prst="line">
              <a:avLst/>
            </a:prstGeom>
            <a:ln w="12700">
              <a:solidFill>
                <a:schemeClr val="accent1"/>
              </a:solidFill>
            </a:ln>
          </p:spPr>
          <p:style>
            <a:lnRef idx="1">
              <a:schemeClr val="dk1"/>
            </a:lnRef>
            <a:fillRef idx="0">
              <a:schemeClr val="dk1"/>
            </a:fillRef>
            <a:effectRef idx="0">
              <a:schemeClr val="dk1"/>
            </a:effectRef>
            <a:fontRef idx="minor">
              <a:schemeClr val="tx1"/>
            </a:fontRef>
          </p:style>
        </p:cxnSp>
      </p:grpSp>
      <p:grpSp>
        <p:nvGrpSpPr>
          <p:cNvPr id="58" name="Group 57">
            <a:extLst>
              <a:ext uri="{FF2B5EF4-FFF2-40B4-BE49-F238E27FC236}">
                <a16:creationId xmlns:a16="http://schemas.microsoft.com/office/drawing/2014/main" id="{B9019D5D-EF06-968B-679C-F54E83602A57}"/>
              </a:ext>
            </a:extLst>
          </p:cNvPr>
          <p:cNvGrpSpPr/>
          <p:nvPr/>
        </p:nvGrpSpPr>
        <p:grpSpPr>
          <a:xfrm>
            <a:off x="5789870" y="1604390"/>
            <a:ext cx="1810882" cy="994791"/>
            <a:chOff x="1457479" y="2480285"/>
            <a:chExt cx="1810882" cy="994791"/>
          </a:xfrm>
        </p:grpSpPr>
        <p:sp>
          <p:nvSpPr>
            <p:cNvPr id="59" name="Rectangle 58">
              <a:extLst>
                <a:ext uri="{FF2B5EF4-FFF2-40B4-BE49-F238E27FC236}">
                  <a16:creationId xmlns:a16="http://schemas.microsoft.com/office/drawing/2014/main" id="{9ABFD51F-F774-A0AF-A327-694DDEF61F45}"/>
                </a:ext>
              </a:extLst>
            </p:cNvPr>
            <p:cNvSpPr/>
            <p:nvPr/>
          </p:nvSpPr>
          <p:spPr>
            <a:xfrm>
              <a:off x="2263884" y="2480285"/>
              <a:ext cx="179790" cy="281164"/>
            </a:xfrm>
            <a:prstGeom prst="rect">
              <a:avLst/>
            </a:prstGeom>
            <a:solidFill>
              <a:schemeClr val="bg2">
                <a:lumMod val="20000"/>
                <a:lumOff val="80000"/>
                <a:alpha val="2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0" name="TextBox 59">
              <a:extLst>
                <a:ext uri="{FF2B5EF4-FFF2-40B4-BE49-F238E27FC236}">
                  <a16:creationId xmlns:a16="http://schemas.microsoft.com/office/drawing/2014/main" id="{4DA1764C-9DB2-BC3C-C544-8370198C4296}"/>
                </a:ext>
              </a:extLst>
            </p:cNvPr>
            <p:cNvSpPr txBox="1"/>
            <p:nvPr/>
          </p:nvSpPr>
          <p:spPr>
            <a:xfrm>
              <a:off x="1457479" y="3167299"/>
              <a:ext cx="1810882" cy="307777"/>
            </a:xfrm>
            <a:prstGeom prst="rect">
              <a:avLst/>
            </a:prstGeom>
            <a:solidFill>
              <a:schemeClr val="bg2">
                <a:lumMod val="20000"/>
                <a:lumOff val="80000"/>
                <a:alpha val="20000"/>
              </a:schemeClr>
            </a:solidFill>
            <a:ln w="12700">
              <a:solidFill>
                <a:schemeClr val="accent1"/>
              </a:solidFill>
            </a:ln>
          </p:spPr>
          <p:txBody>
            <a:bodyPr wrap="square" rtlCol="0">
              <a:spAutoFit/>
            </a:bodyPr>
            <a:lstStyle/>
            <a:p>
              <a:r>
                <a:rPr lang="en-US" sz="700" dirty="0"/>
                <a:t>The model from the left panel – trained on data, likely from other people, X.</a:t>
              </a:r>
            </a:p>
          </p:txBody>
        </p:sp>
        <p:cxnSp>
          <p:nvCxnSpPr>
            <p:cNvPr id="61" name="Straight Connector 60">
              <a:extLst>
                <a:ext uri="{FF2B5EF4-FFF2-40B4-BE49-F238E27FC236}">
                  <a16:creationId xmlns:a16="http://schemas.microsoft.com/office/drawing/2014/main" id="{79DFCAD5-4DB7-89CE-8F64-BEFA21CF5F78}"/>
                </a:ext>
              </a:extLst>
            </p:cNvPr>
            <p:cNvCxnSpPr>
              <a:cxnSpLocks/>
              <a:stCxn id="59" idx="2"/>
              <a:endCxn id="60" idx="0"/>
            </p:cNvCxnSpPr>
            <p:nvPr/>
          </p:nvCxnSpPr>
          <p:spPr>
            <a:xfrm>
              <a:off x="2353779" y="2761449"/>
              <a:ext cx="9141" cy="405850"/>
            </a:xfrm>
            <a:prstGeom prst="line">
              <a:avLst/>
            </a:prstGeom>
            <a:ln w="12700">
              <a:solidFill>
                <a:schemeClr val="accent1"/>
              </a:solidFill>
            </a:ln>
          </p:spPr>
          <p:style>
            <a:lnRef idx="1">
              <a:schemeClr val="dk1"/>
            </a:lnRef>
            <a:fillRef idx="0">
              <a:schemeClr val="dk1"/>
            </a:fillRef>
            <a:effectRef idx="0">
              <a:schemeClr val="dk1"/>
            </a:effectRef>
            <a:fontRef idx="minor">
              <a:schemeClr val="tx1"/>
            </a:fontRef>
          </p:style>
        </p:cxnSp>
      </p:grpSp>
      <p:grpSp>
        <p:nvGrpSpPr>
          <p:cNvPr id="62" name="Group 61">
            <a:extLst>
              <a:ext uri="{FF2B5EF4-FFF2-40B4-BE49-F238E27FC236}">
                <a16:creationId xmlns:a16="http://schemas.microsoft.com/office/drawing/2014/main" id="{5DCEEC74-A2D7-B8AE-1F83-A55AC7DF8288}"/>
              </a:ext>
            </a:extLst>
          </p:cNvPr>
          <p:cNvGrpSpPr/>
          <p:nvPr/>
        </p:nvGrpSpPr>
        <p:grpSpPr>
          <a:xfrm>
            <a:off x="2882896" y="1627964"/>
            <a:ext cx="1666578" cy="836833"/>
            <a:chOff x="2849961" y="2493538"/>
            <a:chExt cx="1666578" cy="836833"/>
          </a:xfrm>
        </p:grpSpPr>
        <p:sp>
          <p:nvSpPr>
            <p:cNvPr id="63" name="Rectangle 62">
              <a:extLst>
                <a:ext uri="{FF2B5EF4-FFF2-40B4-BE49-F238E27FC236}">
                  <a16:creationId xmlns:a16="http://schemas.microsoft.com/office/drawing/2014/main" id="{E74A1AC4-5EEB-EAEE-E067-F7F574AC0B15}"/>
                </a:ext>
              </a:extLst>
            </p:cNvPr>
            <p:cNvSpPr/>
            <p:nvPr/>
          </p:nvSpPr>
          <p:spPr>
            <a:xfrm>
              <a:off x="2878002" y="2493538"/>
              <a:ext cx="102673" cy="187452"/>
            </a:xfrm>
            <a:prstGeom prst="rect">
              <a:avLst/>
            </a:prstGeom>
            <a:solidFill>
              <a:schemeClr val="bg2">
                <a:lumMod val="20000"/>
                <a:lumOff val="80000"/>
                <a:alpha val="2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4" name="TextBox 63">
              <a:extLst>
                <a:ext uri="{FF2B5EF4-FFF2-40B4-BE49-F238E27FC236}">
                  <a16:creationId xmlns:a16="http://schemas.microsoft.com/office/drawing/2014/main" id="{37CC2C28-5392-5D06-7185-C016497A3497}"/>
                </a:ext>
              </a:extLst>
            </p:cNvPr>
            <p:cNvSpPr txBox="1"/>
            <p:nvPr/>
          </p:nvSpPr>
          <p:spPr>
            <a:xfrm>
              <a:off x="2849961" y="2914873"/>
              <a:ext cx="1666578" cy="415498"/>
            </a:xfrm>
            <a:prstGeom prst="rect">
              <a:avLst/>
            </a:prstGeom>
            <a:solidFill>
              <a:schemeClr val="bg2">
                <a:lumMod val="20000"/>
                <a:lumOff val="80000"/>
                <a:alpha val="20000"/>
              </a:schemeClr>
            </a:solidFill>
            <a:ln w="12700">
              <a:solidFill>
                <a:schemeClr val="accent1"/>
              </a:solidFill>
            </a:ln>
          </p:spPr>
          <p:txBody>
            <a:bodyPr wrap="square" rtlCol="0">
              <a:spAutoFit/>
            </a:bodyPr>
            <a:lstStyle/>
            <a:p>
              <a:r>
                <a:rPr lang="en-US" sz="700" dirty="0"/>
                <a:t>The model’s error: </a:t>
              </a:r>
              <a:r>
                <a:rPr lang="en-US" sz="700" b="1" dirty="0"/>
                <a:t>unmeasured</a:t>
              </a:r>
              <a:r>
                <a:rPr lang="en-US" sz="700" dirty="0"/>
                <a:t>,</a:t>
              </a:r>
              <a:r>
                <a:rPr lang="en-US" sz="700" b="1" dirty="0"/>
                <a:t> unmeasurable</a:t>
              </a:r>
              <a:r>
                <a:rPr lang="en-US" sz="700" dirty="0"/>
                <a:t>, or </a:t>
              </a:r>
              <a:r>
                <a:rPr lang="en-US" sz="700" b="1" dirty="0"/>
                <a:t>excluded </a:t>
              </a:r>
              <a:r>
                <a:rPr lang="en-US" sz="700" dirty="0"/>
                <a:t>factors that influence the true outcome, Y.</a:t>
              </a:r>
            </a:p>
          </p:txBody>
        </p:sp>
        <p:cxnSp>
          <p:nvCxnSpPr>
            <p:cNvPr id="65" name="Straight Connector 64">
              <a:extLst>
                <a:ext uri="{FF2B5EF4-FFF2-40B4-BE49-F238E27FC236}">
                  <a16:creationId xmlns:a16="http://schemas.microsoft.com/office/drawing/2014/main" id="{5493BBA6-6B32-8165-8DB7-FA7853DF94B5}"/>
                </a:ext>
              </a:extLst>
            </p:cNvPr>
            <p:cNvCxnSpPr>
              <a:cxnSpLocks/>
              <a:stCxn id="63" idx="2"/>
              <a:endCxn id="64" idx="0"/>
            </p:cNvCxnSpPr>
            <p:nvPr/>
          </p:nvCxnSpPr>
          <p:spPr>
            <a:xfrm>
              <a:off x="2929339" y="2680990"/>
              <a:ext cx="753911" cy="233883"/>
            </a:xfrm>
            <a:prstGeom prst="line">
              <a:avLst/>
            </a:prstGeom>
            <a:ln w="12700">
              <a:solidFill>
                <a:schemeClr val="accent1"/>
              </a:solidFill>
            </a:ln>
          </p:spPr>
          <p:style>
            <a:lnRef idx="1">
              <a:schemeClr val="dk1"/>
            </a:lnRef>
            <a:fillRef idx="0">
              <a:schemeClr val="dk1"/>
            </a:fillRef>
            <a:effectRef idx="0">
              <a:schemeClr val="dk1"/>
            </a:effectRef>
            <a:fontRef idx="minor">
              <a:schemeClr val="tx1"/>
            </a:fontRef>
          </p:style>
        </p:cxnSp>
      </p:grpSp>
      <p:grpSp>
        <p:nvGrpSpPr>
          <p:cNvPr id="66" name="Group 65">
            <a:extLst>
              <a:ext uri="{FF2B5EF4-FFF2-40B4-BE49-F238E27FC236}">
                <a16:creationId xmlns:a16="http://schemas.microsoft.com/office/drawing/2014/main" id="{6FAB63E1-6A98-7E78-1E0C-0D02FD2D5C71}"/>
              </a:ext>
            </a:extLst>
          </p:cNvPr>
          <p:cNvGrpSpPr/>
          <p:nvPr/>
        </p:nvGrpSpPr>
        <p:grpSpPr>
          <a:xfrm>
            <a:off x="2369522" y="1633514"/>
            <a:ext cx="1321308" cy="1512158"/>
            <a:chOff x="2372826" y="2500884"/>
            <a:chExt cx="1321308" cy="1512158"/>
          </a:xfrm>
        </p:grpSpPr>
        <p:sp>
          <p:nvSpPr>
            <p:cNvPr id="67" name="Rectangle 66">
              <a:extLst>
                <a:ext uri="{FF2B5EF4-FFF2-40B4-BE49-F238E27FC236}">
                  <a16:creationId xmlns:a16="http://schemas.microsoft.com/office/drawing/2014/main" id="{623EFA97-593C-C6E9-A604-BCC613D62D72}"/>
                </a:ext>
              </a:extLst>
            </p:cNvPr>
            <p:cNvSpPr/>
            <p:nvPr/>
          </p:nvSpPr>
          <p:spPr>
            <a:xfrm>
              <a:off x="2394803" y="2500884"/>
              <a:ext cx="147827" cy="187452"/>
            </a:xfrm>
            <a:prstGeom prst="rect">
              <a:avLst/>
            </a:prstGeom>
            <a:solidFill>
              <a:schemeClr val="bg2">
                <a:lumMod val="20000"/>
                <a:lumOff val="80000"/>
                <a:alpha val="2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8" name="TextBox 67">
              <a:extLst>
                <a:ext uri="{FF2B5EF4-FFF2-40B4-BE49-F238E27FC236}">
                  <a16:creationId xmlns:a16="http://schemas.microsoft.com/office/drawing/2014/main" id="{4205872E-2C97-FF93-E763-6F040B6704DD}"/>
                </a:ext>
              </a:extLst>
            </p:cNvPr>
            <p:cNvSpPr txBox="1"/>
            <p:nvPr/>
          </p:nvSpPr>
          <p:spPr>
            <a:xfrm>
              <a:off x="2372826" y="3705265"/>
              <a:ext cx="1321308" cy="307777"/>
            </a:xfrm>
            <a:prstGeom prst="rect">
              <a:avLst/>
            </a:prstGeom>
            <a:solidFill>
              <a:schemeClr val="bg2">
                <a:lumMod val="20000"/>
                <a:lumOff val="80000"/>
                <a:alpha val="20000"/>
              </a:schemeClr>
            </a:solidFill>
            <a:ln w="12700">
              <a:solidFill>
                <a:schemeClr val="accent1"/>
              </a:solidFill>
            </a:ln>
          </p:spPr>
          <p:txBody>
            <a:bodyPr wrap="square" rtlCol="0">
              <a:spAutoFit/>
            </a:bodyPr>
            <a:lstStyle/>
            <a:p>
              <a:r>
                <a:rPr lang="en-US" sz="700" dirty="0"/>
                <a:t>The data used to build the model.</a:t>
              </a:r>
            </a:p>
          </p:txBody>
        </p:sp>
        <p:cxnSp>
          <p:nvCxnSpPr>
            <p:cNvPr id="69" name="Straight Connector 68">
              <a:extLst>
                <a:ext uri="{FF2B5EF4-FFF2-40B4-BE49-F238E27FC236}">
                  <a16:creationId xmlns:a16="http://schemas.microsoft.com/office/drawing/2014/main" id="{427B6C88-5D25-555C-4347-B58A3BB11B0A}"/>
                </a:ext>
              </a:extLst>
            </p:cNvPr>
            <p:cNvCxnSpPr>
              <a:cxnSpLocks/>
              <a:stCxn id="67" idx="2"/>
              <a:endCxn id="68" idx="0"/>
            </p:cNvCxnSpPr>
            <p:nvPr/>
          </p:nvCxnSpPr>
          <p:spPr>
            <a:xfrm>
              <a:off x="2468717" y="2688336"/>
              <a:ext cx="564763" cy="1016929"/>
            </a:xfrm>
            <a:prstGeom prst="line">
              <a:avLst/>
            </a:prstGeom>
            <a:ln w="12700">
              <a:solidFill>
                <a:schemeClr val="accent1"/>
              </a:solidFill>
            </a:ln>
          </p:spPr>
          <p:style>
            <a:lnRef idx="1">
              <a:schemeClr val="dk1"/>
            </a:lnRef>
            <a:fillRef idx="0">
              <a:schemeClr val="dk1"/>
            </a:fillRef>
            <a:effectRef idx="0">
              <a:schemeClr val="dk1"/>
            </a:effectRef>
            <a:fontRef idx="minor">
              <a:schemeClr val="tx1"/>
            </a:fontRef>
          </p:style>
        </p:cxnSp>
      </p:grpSp>
      <p:grpSp>
        <p:nvGrpSpPr>
          <p:cNvPr id="70" name="Group 69">
            <a:extLst>
              <a:ext uri="{FF2B5EF4-FFF2-40B4-BE49-F238E27FC236}">
                <a16:creationId xmlns:a16="http://schemas.microsoft.com/office/drawing/2014/main" id="{CEB92075-FEFA-CEAC-9801-ABEA9C5B8973}"/>
              </a:ext>
            </a:extLst>
          </p:cNvPr>
          <p:cNvGrpSpPr/>
          <p:nvPr/>
        </p:nvGrpSpPr>
        <p:grpSpPr>
          <a:xfrm>
            <a:off x="4964350" y="1607178"/>
            <a:ext cx="1342868" cy="620697"/>
            <a:chOff x="1191396" y="2461929"/>
            <a:chExt cx="1342868" cy="620696"/>
          </a:xfrm>
        </p:grpSpPr>
        <p:sp>
          <p:nvSpPr>
            <p:cNvPr id="71" name="Rectangle 70">
              <a:extLst>
                <a:ext uri="{FF2B5EF4-FFF2-40B4-BE49-F238E27FC236}">
                  <a16:creationId xmlns:a16="http://schemas.microsoft.com/office/drawing/2014/main" id="{7123F617-74A6-89B8-A850-6B87A1496A47}"/>
                </a:ext>
              </a:extLst>
            </p:cNvPr>
            <p:cNvSpPr/>
            <p:nvPr/>
          </p:nvSpPr>
          <p:spPr>
            <a:xfrm>
              <a:off x="2354580" y="2461929"/>
              <a:ext cx="179684" cy="284597"/>
            </a:xfrm>
            <a:prstGeom prst="rect">
              <a:avLst/>
            </a:prstGeom>
            <a:solidFill>
              <a:schemeClr val="bg2">
                <a:lumMod val="20000"/>
                <a:lumOff val="80000"/>
                <a:alpha val="2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2" name="TextBox 71">
              <a:extLst>
                <a:ext uri="{FF2B5EF4-FFF2-40B4-BE49-F238E27FC236}">
                  <a16:creationId xmlns:a16="http://schemas.microsoft.com/office/drawing/2014/main" id="{FEA16EE2-0773-1392-0800-23506CAE1561}"/>
                </a:ext>
              </a:extLst>
            </p:cNvPr>
            <p:cNvSpPr txBox="1"/>
            <p:nvPr/>
          </p:nvSpPr>
          <p:spPr>
            <a:xfrm>
              <a:off x="1191396" y="2774849"/>
              <a:ext cx="1321308" cy="307776"/>
            </a:xfrm>
            <a:prstGeom prst="rect">
              <a:avLst/>
            </a:prstGeom>
            <a:solidFill>
              <a:schemeClr val="bg2">
                <a:lumMod val="20000"/>
                <a:lumOff val="80000"/>
                <a:alpha val="20000"/>
              </a:schemeClr>
            </a:solidFill>
            <a:ln w="12700">
              <a:solidFill>
                <a:schemeClr val="accent1"/>
              </a:solidFill>
            </a:ln>
          </p:spPr>
          <p:txBody>
            <a:bodyPr wrap="square" rtlCol="0">
              <a:spAutoFit/>
            </a:bodyPr>
            <a:lstStyle/>
            <a:p>
              <a:r>
                <a:rPr lang="en-US" sz="700" dirty="0"/>
                <a:t>The model’s prediction for the individual, </a:t>
              </a:r>
              <a:r>
                <a:rPr lang="en-US" sz="700" i="1" dirty="0"/>
                <a:t>i</a:t>
              </a:r>
              <a:r>
                <a:rPr lang="en-US" sz="700" dirty="0"/>
                <a:t>.</a:t>
              </a:r>
            </a:p>
          </p:txBody>
        </p:sp>
        <p:cxnSp>
          <p:nvCxnSpPr>
            <p:cNvPr id="73" name="Straight Connector 72">
              <a:extLst>
                <a:ext uri="{FF2B5EF4-FFF2-40B4-BE49-F238E27FC236}">
                  <a16:creationId xmlns:a16="http://schemas.microsoft.com/office/drawing/2014/main" id="{F169C96E-2D01-5839-238E-70F75DF9C5C9}"/>
                </a:ext>
              </a:extLst>
            </p:cNvPr>
            <p:cNvCxnSpPr>
              <a:cxnSpLocks/>
              <a:stCxn id="71" idx="2"/>
              <a:endCxn id="72" idx="0"/>
            </p:cNvCxnSpPr>
            <p:nvPr/>
          </p:nvCxnSpPr>
          <p:spPr>
            <a:xfrm flipH="1">
              <a:off x="1852050" y="2746526"/>
              <a:ext cx="592372" cy="28324"/>
            </a:xfrm>
            <a:prstGeom prst="line">
              <a:avLst/>
            </a:prstGeom>
            <a:ln w="12700">
              <a:solidFill>
                <a:schemeClr val="accent1"/>
              </a:solidFill>
            </a:ln>
          </p:spPr>
          <p:style>
            <a:lnRef idx="1">
              <a:schemeClr val="dk1"/>
            </a:lnRef>
            <a:fillRef idx="0">
              <a:schemeClr val="dk1"/>
            </a:fillRef>
            <a:effectRef idx="0">
              <a:schemeClr val="dk1"/>
            </a:effectRef>
            <a:fontRef idx="minor">
              <a:schemeClr val="tx1"/>
            </a:fontRef>
          </p:style>
        </p:cxnSp>
      </p:grpSp>
      <p:grpSp>
        <p:nvGrpSpPr>
          <p:cNvPr id="74" name="Group 73">
            <a:extLst>
              <a:ext uri="{FF2B5EF4-FFF2-40B4-BE49-F238E27FC236}">
                <a16:creationId xmlns:a16="http://schemas.microsoft.com/office/drawing/2014/main" id="{A64EC90E-F188-2F1C-C1E8-E164F90946D4}"/>
              </a:ext>
            </a:extLst>
          </p:cNvPr>
          <p:cNvGrpSpPr/>
          <p:nvPr/>
        </p:nvGrpSpPr>
        <p:grpSpPr>
          <a:xfrm>
            <a:off x="6798591" y="1601814"/>
            <a:ext cx="1716760" cy="626075"/>
            <a:chOff x="2463280" y="2447758"/>
            <a:chExt cx="1716760" cy="626075"/>
          </a:xfrm>
        </p:grpSpPr>
        <p:sp>
          <p:nvSpPr>
            <p:cNvPr id="75" name="Rectangle 74">
              <a:extLst>
                <a:ext uri="{FF2B5EF4-FFF2-40B4-BE49-F238E27FC236}">
                  <a16:creationId xmlns:a16="http://schemas.microsoft.com/office/drawing/2014/main" id="{96055303-DB10-A93C-AB5C-CA581D4C7E8D}"/>
                </a:ext>
              </a:extLst>
            </p:cNvPr>
            <p:cNvSpPr/>
            <p:nvPr/>
          </p:nvSpPr>
          <p:spPr>
            <a:xfrm>
              <a:off x="2463280" y="2447758"/>
              <a:ext cx="278345" cy="250726"/>
            </a:xfrm>
            <a:prstGeom prst="rect">
              <a:avLst/>
            </a:prstGeom>
            <a:solidFill>
              <a:schemeClr val="bg2">
                <a:lumMod val="20000"/>
                <a:lumOff val="80000"/>
                <a:alpha val="2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6" name="TextBox 75">
              <a:extLst>
                <a:ext uri="{FF2B5EF4-FFF2-40B4-BE49-F238E27FC236}">
                  <a16:creationId xmlns:a16="http://schemas.microsoft.com/office/drawing/2014/main" id="{E4461DDB-2234-F6A0-1919-F822F372C7E4}"/>
                </a:ext>
              </a:extLst>
            </p:cNvPr>
            <p:cNvSpPr txBox="1"/>
            <p:nvPr/>
          </p:nvSpPr>
          <p:spPr>
            <a:xfrm>
              <a:off x="2649955" y="2766056"/>
              <a:ext cx="1530085" cy="307777"/>
            </a:xfrm>
            <a:prstGeom prst="rect">
              <a:avLst/>
            </a:prstGeom>
            <a:solidFill>
              <a:schemeClr val="bg2">
                <a:lumMod val="20000"/>
                <a:lumOff val="80000"/>
                <a:alpha val="20000"/>
              </a:schemeClr>
            </a:solidFill>
            <a:ln w="12700">
              <a:solidFill>
                <a:schemeClr val="accent1"/>
              </a:solidFill>
            </a:ln>
          </p:spPr>
          <p:txBody>
            <a:bodyPr wrap="square" rtlCol="0">
              <a:spAutoFit/>
            </a:bodyPr>
            <a:lstStyle/>
            <a:p>
              <a:r>
                <a:rPr lang="en-US" sz="700" dirty="0"/>
                <a:t>The </a:t>
              </a:r>
              <a:r>
                <a:rPr lang="en-US" sz="700" b="1" dirty="0"/>
                <a:t>obtained</a:t>
              </a:r>
              <a:r>
                <a:rPr lang="en-US" sz="700" dirty="0"/>
                <a:t> and </a:t>
              </a:r>
              <a:r>
                <a:rPr lang="en-US" sz="700" b="1" dirty="0"/>
                <a:t>used </a:t>
              </a:r>
              <a:r>
                <a:rPr lang="en-US" sz="700" dirty="0"/>
                <a:t>data for individual </a:t>
              </a:r>
              <a:r>
                <a:rPr lang="en-US" sz="700" i="1" dirty="0"/>
                <a:t>i</a:t>
              </a:r>
              <a:r>
                <a:rPr lang="en-US" sz="700" dirty="0"/>
                <a:t>.</a:t>
              </a:r>
            </a:p>
          </p:txBody>
        </p:sp>
        <p:cxnSp>
          <p:nvCxnSpPr>
            <p:cNvPr id="77" name="Straight Connector 76">
              <a:extLst>
                <a:ext uri="{FF2B5EF4-FFF2-40B4-BE49-F238E27FC236}">
                  <a16:creationId xmlns:a16="http://schemas.microsoft.com/office/drawing/2014/main" id="{49346B35-C2AF-A574-42F6-E75CF5A92C20}"/>
                </a:ext>
              </a:extLst>
            </p:cNvPr>
            <p:cNvCxnSpPr>
              <a:cxnSpLocks/>
              <a:stCxn id="75" idx="2"/>
              <a:endCxn id="76" idx="0"/>
            </p:cNvCxnSpPr>
            <p:nvPr/>
          </p:nvCxnSpPr>
          <p:spPr>
            <a:xfrm>
              <a:off x="2602453" y="2698484"/>
              <a:ext cx="812545" cy="67572"/>
            </a:xfrm>
            <a:prstGeom prst="line">
              <a:avLst/>
            </a:prstGeom>
            <a:ln w="12700">
              <a:solidFill>
                <a:schemeClr val="accent1"/>
              </a:solidFill>
            </a:ln>
          </p:spPr>
          <p:style>
            <a:lnRef idx="1">
              <a:schemeClr val="dk1"/>
            </a:lnRef>
            <a:fillRef idx="0">
              <a:schemeClr val="dk1"/>
            </a:fillRef>
            <a:effectRef idx="0">
              <a:schemeClr val="dk1"/>
            </a:effectRef>
            <a:fontRef idx="minor">
              <a:schemeClr val="tx1"/>
            </a:fontRef>
          </p:style>
        </p:cxnSp>
      </p:grpSp>
      <p:grpSp>
        <p:nvGrpSpPr>
          <p:cNvPr id="78" name="Group 77">
            <a:extLst>
              <a:ext uri="{FF2B5EF4-FFF2-40B4-BE49-F238E27FC236}">
                <a16:creationId xmlns:a16="http://schemas.microsoft.com/office/drawing/2014/main" id="{0BF63987-2B13-10B2-14E9-2794F56C925A}"/>
              </a:ext>
            </a:extLst>
          </p:cNvPr>
          <p:cNvGrpSpPr/>
          <p:nvPr/>
        </p:nvGrpSpPr>
        <p:grpSpPr>
          <a:xfrm>
            <a:off x="470105" y="1633514"/>
            <a:ext cx="1827965" cy="1609175"/>
            <a:chOff x="466992" y="2499723"/>
            <a:chExt cx="1827964" cy="1609176"/>
          </a:xfrm>
        </p:grpSpPr>
        <p:sp>
          <p:nvSpPr>
            <p:cNvPr id="79" name="Rectangle 78">
              <a:extLst>
                <a:ext uri="{FF2B5EF4-FFF2-40B4-BE49-F238E27FC236}">
                  <a16:creationId xmlns:a16="http://schemas.microsoft.com/office/drawing/2014/main" id="{A99D2074-0062-A1A4-547C-0C80ACC2329C}"/>
                </a:ext>
              </a:extLst>
            </p:cNvPr>
            <p:cNvSpPr/>
            <p:nvPr/>
          </p:nvSpPr>
          <p:spPr>
            <a:xfrm>
              <a:off x="2147778" y="2499723"/>
              <a:ext cx="147178" cy="243412"/>
            </a:xfrm>
            <a:prstGeom prst="rect">
              <a:avLst/>
            </a:prstGeom>
            <a:solidFill>
              <a:schemeClr val="bg2">
                <a:lumMod val="20000"/>
                <a:lumOff val="80000"/>
                <a:alpha val="2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0" name="TextBox 79">
              <a:extLst>
                <a:ext uri="{FF2B5EF4-FFF2-40B4-BE49-F238E27FC236}">
                  <a16:creationId xmlns:a16="http://schemas.microsoft.com/office/drawing/2014/main" id="{60E514C7-98A2-9BBD-54ED-609B7C8314E0}"/>
                </a:ext>
              </a:extLst>
            </p:cNvPr>
            <p:cNvSpPr txBox="1"/>
            <p:nvPr/>
          </p:nvSpPr>
          <p:spPr>
            <a:xfrm>
              <a:off x="466992" y="3693401"/>
              <a:ext cx="1810882" cy="415498"/>
            </a:xfrm>
            <a:prstGeom prst="rect">
              <a:avLst/>
            </a:prstGeom>
            <a:solidFill>
              <a:schemeClr val="bg2">
                <a:lumMod val="20000"/>
                <a:lumOff val="80000"/>
                <a:alpha val="20000"/>
              </a:schemeClr>
            </a:solidFill>
            <a:ln w="12700">
              <a:solidFill>
                <a:schemeClr val="accent1"/>
              </a:solidFill>
            </a:ln>
          </p:spPr>
          <p:txBody>
            <a:bodyPr wrap="square" rtlCol="0">
              <a:spAutoFit/>
            </a:bodyPr>
            <a:lstStyle/>
            <a:p>
              <a:r>
                <a:rPr lang="en-US" sz="700" dirty="0"/>
                <a:t>The trained model, built on data, X, using some method chosen by the data scientist.</a:t>
              </a:r>
            </a:p>
          </p:txBody>
        </p:sp>
        <p:cxnSp>
          <p:nvCxnSpPr>
            <p:cNvPr id="81" name="Straight Connector 80">
              <a:extLst>
                <a:ext uri="{FF2B5EF4-FFF2-40B4-BE49-F238E27FC236}">
                  <a16:creationId xmlns:a16="http://schemas.microsoft.com/office/drawing/2014/main" id="{02EEA7A2-52F8-AEFF-7DB4-EC5BFE79E7FA}"/>
                </a:ext>
              </a:extLst>
            </p:cNvPr>
            <p:cNvCxnSpPr>
              <a:cxnSpLocks/>
              <a:stCxn id="79" idx="2"/>
              <a:endCxn id="80" idx="0"/>
            </p:cNvCxnSpPr>
            <p:nvPr/>
          </p:nvCxnSpPr>
          <p:spPr>
            <a:xfrm flipH="1">
              <a:off x="1372434" y="2743135"/>
              <a:ext cx="848934" cy="950266"/>
            </a:xfrm>
            <a:prstGeom prst="line">
              <a:avLst/>
            </a:prstGeom>
            <a:ln w="12700">
              <a:solidFill>
                <a:schemeClr val="accent1"/>
              </a:solidFill>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905B5E90-9B8E-107E-04FD-F3C65DE14463}"/>
                  </a:ext>
                </a:extLst>
              </p:cNvPr>
              <p:cNvSpPr txBox="1"/>
              <p:nvPr/>
            </p:nvSpPr>
            <p:spPr>
              <a:xfrm>
                <a:off x="4572000" y="2624354"/>
                <a:ext cx="4260300" cy="1358502"/>
              </a:xfrm>
              <a:prstGeom prst="rect">
                <a:avLst/>
              </a:prstGeom>
              <a:noFill/>
              <a:ln w="6350">
                <a:solidFill>
                  <a:schemeClr val="tx1"/>
                </a:solidFill>
              </a:ln>
            </p:spPr>
            <p:txBody>
              <a:bodyPr wrap="square" rtlCol="0">
                <a:normAutofit/>
              </a:bodyPr>
              <a:lstStyle/>
              <a:p>
                <a:pPr marL="133347" algn="ctr"/>
                <a:r>
                  <a:rPr lang="en-US" sz="1800" b="1" u="sng" dirty="0">
                    <a:latin typeface="Open Sans" panose="020B0606030504020204" pitchFamily="34" charset="0"/>
                    <a:ea typeface="Open Sans" panose="020B0606030504020204" pitchFamily="34" charset="0"/>
                    <a:cs typeface="Open Sans" panose="020B0606030504020204" pitchFamily="34" charset="0"/>
                  </a:rPr>
                  <a:t>3. Using the Predictions</a:t>
                </a:r>
              </a:p>
              <a:p>
                <a:pPr marL="133347"/>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𝑢</m:t>
                          </m:r>
                        </m:e>
                        <m:sub>
                          <m:r>
                            <a:rPr lang="en-US" sz="1800" i="1">
                              <a:latin typeface="Cambria Math" panose="02040503050406030204" pitchFamily="18" charset="0"/>
                            </a:rPr>
                            <m:t>𝑖</m:t>
                          </m:r>
                        </m:sub>
                      </m:sSub>
                      <m:r>
                        <a:rPr lang="ar-AE" sz="1800" i="1">
                          <a:latin typeface="Cambria Math" panose="02040503050406030204" pitchFamily="18" charset="0"/>
                        </a:rPr>
                        <m:t>=</m:t>
                      </m:r>
                      <m:r>
                        <a:rPr lang="en-US" sz="1800" i="1">
                          <a:latin typeface="Cambria Math" panose="02040503050406030204" pitchFamily="18" charset="0"/>
                        </a:rPr>
                        <m:t>𝑔</m:t>
                      </m:r>
                      <m:d>
                        <m:dPr>
                          <m:ctrlPr>
                            <a:rPr lang="ar-AE" sz="1800" i="1">
                              <a:latin typeface="Cambria Math" panose="02040503050406030204" pitchFamily="18" charset="0"/>
                            </a:rPr>
                          </m:ctrlPr>
                        </m:dPr>
                        <m:e>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𝑦</m:t>
                                  </m:r>
                                </m:e>
                              </m:acc>
                            </m:e>
                            <m:sub>
                              <m:r>
                                <a:rPr lang="en-US" sz="1800" i="1">
                                  <a:latin typeface="Cambria Math" panose="02040503050406030204" pitchFamily="18" charset="0"/>
                                </a:rPr>
                                <m:t>𝑖</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𝑧</m:t>
                              </m:r>
                            </m:e>
                            <m:sub>
                              <m:r>
                                <a:rPr lang="en-US" sz="1800" i="1">
                                  <a:latin typeface="Cambria Math" panose="02040503050406030204" pitchFamily="18" charset="0"/>
                                </a:rPr>
                                <m:t>𝑖</m:t>
                              </m:r>
                            </m:sub>
                          </m:sSub>
                        </m:e>
                      </m:d>
                    </m:oMath>
                  </m:oMathPara>
                </a14:m>
                <a:endParaRPr lang="ar-AE" sz="1800" dirty="0"/>
              </a:p>
            </p:txBody>
          </p:sp>
        </mc:Choice>
        <mc:Fallback xmlns="">
          <p:sp>
            <p:nvSpPr>
              <p:cNvPr id="82" name="TextBox 81">
                <a:extLst>
                  <a:ext uri="{FF2B5EF4-FFF2-40B4-BE49-F238E27FC236}">
                    <a16:creationId xmlns:a16="http://schemas.microsoft.com/office/drawing/2014/main" id="{905B5E90-9B8E-107E-04FD-F3C65DE14463}"/>
                  </a:ext>
                </a:extLst>
              </p:cNvPr>
              <p:cNvSpPr txBox="1">
                <a:spLocks noRot="1" noChangeAspect="1" noMove="1" noResize="1" noEditPoints="1" noAdjustHandles="1" noChangeArrowheads="1" noChangeShapeType="1" noTextEdit="1"/>
              </p:cNvSpPr>
              <p:nvPr/>
            </p:nvSpPr>
            <p:spPr>
              <a:xfrm>
                <a:off x="4572000" y="2624354"/>
                <a:ext cx="4260300" cy="1358502"/>
              </a:xfrm>
              <a:prstGeom prst="rect">
                <a:avLst/>
              </a:prstGeom>
              <a:blipFill>
                <a:blip r:embed="rId5"/>
                <a:stretch>
                  <a:fillRect t="-2691"/>
                </a:stretch>
              </a:blipFill>
              <a:ln w="6350">
                <a:solidFill>
                  <a:schemeClr val="tx1"/>
                </a:solidFill>
              </a:ln>
            </p:spPr>
            <p:txBody>
              <a:bodyPr/>
              <a:lstStyle/>
              <a:p>
                <a:r>
                  <a:rPr lang="en-US">
                    <a:noFill/>
                  </a:rPr>
                  <a:t> </a:t>
                </a:r>
              </a:p>
            </p:txBody>
          </p:sp>
        </mc:Fallback>
      </mc:AlternateContent>
      <p:grpSp>
        <p:nvGrpSpPr>
          <p:cNvPr id="83" name="Group 82">
            <a:extLst>
              <a:ext uri="{FF2B5EF4-FFF2-40B4-BE49-F238E27FC236}">
                <a16:creationId xmlns:a16="http://schemas.microsoft.com/office/drawing/2014/main" id="{167C953A-F67F-3C43-C73D-132B7124AC3E}"/>
              </a:ext>
            </a:extLst>
          </p:cNvPr>
          <p:cNvGrpSpPr/>
          <p:nvPr/>
        </p:nvGrpSpPr>
        <p:grpSpPr>
          <a:xfrm>
            <a:off x="5532491" y="2993940"/>
            <a:ext cx="2045345" cy="986668"/>
            <a:chOff x="1397701" y="2446420"/>
            <a:chExt cx="2045345" cy="986668"/>
          </a:xfrm>
        </p:grpSpPr>
        <p:sp>
          <p:nvSpPr>
            <p:cNvPr id="84" name="Rectangle 83">
              <a:extLst>
                <a:ext uri="{FF2B5EF4-FFF2-40B4-BE49-F238E27FC236}">
                  <a16:creationId xmlns:a16="http://schemas.microsoft.com/office/drawing/2014/main" id="{3C8926D7-5263-18E0-3630-8C03E65DBFDF}"/>
                </a:ext>
              </a:extLst>
            </p:cNvPr>
            <p:cNvSpPr/>
            <p:nvPr/>
          </p:nvSpPr>
          <p:spPr>
            <a:xfrm>
              <a:off x="2330479" y="2446420"/>
              <a:ext cx="179790" cy="230330"/>
            </a:xfrm>
            <a:prstGeom prst="rect">
              <a:avLst/>
            </a:prstGeom>
            <a:solidFill>
              <a:schemeClr val="bg2">
                <a:lumMod val="20000"/>
                <a:lumOff val="80000"/>
                <a:alpha val="2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5" name="TextBox 84">
              <a:extLst>
                <a:ext uri="{FF2B5EF4-FFF2-40B4-BE49-F238E27FC236}">
                  <a16:creationId xmlns:a16="http://schemas.microsoft.com/office/drawing/2014/main" id="{35D9A029-A605-A972-E497-73E5E39F9494}"/>
                </a:ext>
              </a:extLst>
            </p:cNvPr>
            <p:cNvSpPr txBox="1"/>
            <p:nvPr/>
          </p:nvSpPr>
          <p:spPr>
            <a:xfrm>
              <a:off x="1397701" y="3125311"/>
              <a:ext cx="2045345" cy="307777"/>
            </a:xfrm>
            <a:prstGeom prst="rect">
              <a:avLst/>
            </a:prstGeom>
            <a:solidFill>
              <a:schemeClr val="bg2">
                <a:lumMod val="20000"/>
                <a:lumOff val="80000"/>
                <a:alpha val="20000"/>
              </a:schemeClr>
            </a:solidFill>
            <a:ln w="12700">
              <a:solidFill>
                <a:schemeClr val="accent1"/>
              </a:solidFill>
            </a:ln>
          </p:spPr>
          <p:txBody>
            <a:bodyPr wrap="square" rtlCol="0">
              <a:spAutoFit/>
            </a:bodyPr>
            <a:lstStyle/>
            <a:p>
              <a:r>
                <a:rPr lang="en-US" sz="700" dirty="0"/>
                <a:t>The selection method – typically business rules based on profit maximization or risk mitigation.</a:t>
              </a:r>
            </a:p>
          </p:txBody>
        </p:sp>
        <p:cxnSp>
          <p:nvCxnSpPr>
            <p:cNvPr id="86" name="Straight Connector 85">
              <a:extLst>
                <a:ext uri="{FF2B5EF4-FFF2-40B4-BE49-F238E27FC236}">
                  <a16:creationId xmlns:a16="http://schemas.microsoft.com/office/drawing/2014/main" id="{C9C47AE3-99C1-8C27-1AF4-9F52FDB2EFB3}"/>
                </a:ext>
              </a:extLst>
            </p:cNvPr>
            <p:cNvCxnSpPr>
              <a:cxnSpLocks/>
              <a:stCxn id="84" idx="2"/>
              <a:endCxn id="85" idx="0"/>
            </p:cNvCxnSpPr>
            <p:nvPr/>
          </p:nvCxnSpPr>
          <p:spPr>
            <a:xfrm>
              <a:off x="2420374" y="2676750"/>
              <a:ext cx="0" cy="448561"/>
            </a:xfrm>
            <a:prstGeom prst="line">
              <a:avLst/>
            </a:prstGeom>
            <a:ln w="12700">
              <a:solidFill>
                <a:schemeClr val="accent1"/>
              </a:solidFill>
            </a:ln>
          </p:spPr>
          <p:style>
            <a:lnRef idx="1">
              <a:schemeClr val="dk1"/>
            </a:lnRef>
            <a:fillRef idx="0">
              <a:schemeClr val="dk1"/>
            </a:fillRef>
            <a:effectRef idx="0">
              <a:schemeClr val="dk1"/>
            </a:effectRef>
            <a:fontRef idx="minor">
              <a:schemeClr val="tx1"/>
            </a:fontRef>
          </p:style>
        </p:cxnSp>
      </p:grpSp>
      <p:grpSp>
        <p:nvGrpSpPr>
          <p:cNvPr id="87" name="Group 86">
            <a:extLst>
              <a:ext uri="{FF2B5EF4-FFF2-40B4-BE49-F238E27FC236}">
                <a16:creationId xmlns:a16="http://schemas.microsoft.com/office/drawing/2014/main" id="{62195BA2-5270-057E-47CA-981ACD2A45BE}"/>
              </a:ext>
            </a:extLst>
          </p:cNvPr>
          <p:cNvGrpSpPr/>
          <p:nvPr/>
        </p:nvGrpSpPr>
        <p:grpSpPr>
          <a:xfrm>
            <a:off x="4710211" y="2975630"/>
            <a:ext cx="1735762" cy="664724"/>
            <a:chOff x="1135354" y="2452837"/>
            <a:chExt cx="1735762" cy="664724"/>
          </a:xfrm>
        </p:grpSpPr>
        <p:sp>
          <p:nvSpPr>
            <p:cNvPr id="88" name="Rectangle 87">
              <a:extLst>
                <a:ext uri="{FF2B5EF4-FFF2-40B4-BE49-F238E27FC236}">
                  <a16:creationId xmlns:a16="http://schemas.microsoft.com/office/drawing/2014/main" id="{71172554-AC9F-EE79-9B6F-73ED4C2473A3}"/>
                </a:ext>
              </a:extLst>
            </p:cNvPr>
            <p:cNvSpPr/>
            <p:nvPr/>
          </p:nvSpPr>
          <p:spPr>
            <a:xfrm>
              <a:off x="2399660" y="2452837"/>
              <a:ext cx="216165" cy="234915"/>
            </a:xfrm>
            <a:prstGeom prst="rect">
              <a:avLst/>
            </a:prstGeom>
            <a:solidFill>
              <a:schemeClr val="bg2">
                <a:lumMod val="20000"/>
                <a:lumOff val="80000"/>
                <a:alpha val="2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9" name="TextBox 88">
              <a:extLst>
                <a:ext uri="{FF2B5EF4-FFF2-40B4-BE49-F238E27FC236}">
                  <a16:creationId xmlns:a16="http://schemas.microsoft.com/office/drawing/2014/main" id="{1264C50B-B128-BC97-6F01-EDE1850EA024}"/>
                </a:ext>
              </a:extLst>
            </p:cNvPr>
            <p:cNvSpPr txBox="1"/>
            <p:nvPr/>
          </p:nvSpPr>
          <p:spPr>
            <a:xfrm>
              <a:off x="1135354" y="2809784"/>
              <a:ext cx="1735762" cy="307777"/>
            </a:xfrm>
            <a:prstGeom prst="rect">
              <a:avLst/>
            </a:prstGeom>
            <a:solidFill>
              <a:schemeClr val="bg2">
                <a:lumMod val="20000"/>
                <a:lumOff val="80000"/>
                <a:alpha val="20000"/>
              </a:schemeClr>
            </a:solidFill>
            <a:ln w="12700">
              <a:solidFill>
                <a:schemeClr val="accent1"/>
              </a:solidFill>
            </a:ln>
          </p:spPr>
          <p:txBody>
            <a:bodyPr wrap="square" rtlCol="0">
              <a:spAutoFit/>
            </a:bodyPr>
            <a:lstStyle/>
            <a:p>
              <a:r>
                <a:rPr lang="en-US" sz="700" dirty="0"/>
                <a:t>The outcome individual, </a:t>
              </a:r>
              <a:r>
                <a:rPr lang="en-US" sz="700" i="1" dirty="0"/>
                <a:t>i</a:t>
              </a:r>
              <a:r>
                <a:rPr lang="en-US" sz="700" dirty="0"/>
                <a:t>, experiences.  E.g., offer, APR, outreach, etc.</a:t>
              </a:r>
              <a:r>
                <a:rPr lang="en-US" sz="700" i="1" dirty="0"/>
                <a:t> </a:t>
              </a:r>
              <a:endParaRPr lang="en-US" sz="700" dirty="0"/>
            </a:p>
          </p:txBody>
        </p:sp>
        <p:cxnSp>
          <p:nvCxnSpPr>
            <p:cNvPr id="90" name="Straight Connector 89">
              <a:extLst>
                <a:ext uri="{FF2B5EF4-FFF2-40B4-BE49-F238E27FC236}">
                  <a16:creationId xmlns:a16="http://schemas.microsoft.com/office/drawing/2014/main" id="{51B3F4FF-F8BC-F0F1-8DA8-7E0A0CCE65F7}"/>
                </a:ext>
              </a:extLst>
            </p:cNvPr>
            <p:cNvCxnSpPr>
              <a:cxnSpLocks/>
              <a:stCxn id="88" idx="2"/>
              <a:endCxn id="89" idx="0"/>
            </p:cNvCxnSpPr>
            <p:nvPr/>
          </p:nvCxnSpPr>
          <p:spPr>
            <a:xfrm flipH="1">
              <a:off x="2003235" y="2687752"/>
              <a:ext cx="504508" cy="122032"/>
            </a:xfrm>
            <a:prstGeom prst="line">
              <a:avLst/>
            </a:prstGeom>
            <a:ln w="12700">
              <a:solidFill>
                <a:schemeClr val="accent1"/>
              </a:solidFill>
            </a:ln>
          </p:spPr>
          <p:style>
            <a:lnRef idx="1">
              <a:schemeClr val="dk1"/>
            </a:lnRef>
            <a:fillRef idx="0">
              <a:schemeClr val="dk1"/>
            </a:fillRef>
            <a:effectRef idx="0">
              <a:schemeClr val="dk1"/>
            </a:effectRef>
            <a:fontRef idx="minor">
              <a:schemeClr val="tx1"/>
            </a:fontRef>
          </p:style>
        </p:cxnSp>
      </p:grpSp>
      <p:grpSp>
        <p:nvGrpSpPr>
          <p:cNvPr id="91" name="Group 90">
            <a:extLst>
              <a:ext uri="{FF2B5EF4-FFF2-40B4-BE49-F238E27FC236}">
                <a16:creationId xmlns:a16="http://schemas.microsoft.com/office/drawing/2014/main" id="{70D6B2DA-4382-7A9E-0C96-AA0E95D0F830}"/>
              </a:ext>
            </a:extLst>
          </p:cNvPr>
          <p:cNvGrpSpPr/>
          <p:nvPr/>
        </p:nvGrpSpPr>
        <p:grpSpPr>
          <a:xfrm>
            <a:off x="6712029" y="2980212"/>
            <a:ext cx="2027887" cy="660143"/>
            <a:chOff x="2574790" y="2462701"/>
            <a:chExt cx="1976929" cy="660143"/>
          </a:xfrm>
        </p:grpSpPr>
        <p:sp>
          <p:nvSpPr>
            <p:cNvPr id="92" name="Rectangle 91">
              <a:extLst>
                <a:ext uri="{FF2B5EF4-FFF2-40B4-BE49-F238E27FC236}">
                  <a16:creationId xmlns:a16="http://schemas.microsoft.com/office/drawing/2014/main" id="{8AC9F545-26E3-3BBD-6972-4424728978B0}"/>
                </a:ext>
              </a:extLst>
            </p:cNvPr>
            <p:cNvSpPr/>
            <p:nvPr/>
          </p:nvSpPr>
          <p:spPr>
            <a:xfrm>
              <a:off x="2574790" y="2462701"/>
              <a:ext cx="473148" cy="230330"/>
            </a:xfrm>
            <a:prstGeom prst="rect">
              <a:avLst/>
            </a:prstGeom>
            <a:solidFill>
              <a:schemeClr val="bg2">
                <a:lumMod val="20000"/>
                <a:lumOff val="80000"/>
                <a:alpha val="2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Z</a:t>
              </a:r>
            </a:p>
          </p:txBody>
        </p:sp>
        <p:sp>
          <p:nvSpPr>
            <p:cNvPr id="93" name="TextBox 92">
              <a:extLst>
                <a:ext uri="{FF2B5EF4-FFF2-40B4-BE49-F238E27FC236}">
                  <a16:creationId xmlns:a16="http://schemas.microsoft.com/office/drawing/2014/main" id="{E3A400E9-FC2E-2943-94E9-E786AECF46D6}"/>
                </a:ext>
              </a:extLst>
            </p:cNvPr>
            <p:cNvSpPr txBox="1"/>
            <p:nvPr/>
          </p:nvSpPr>
          <p:spPr>
            <a:xfrm>
              <a:off x="2694048" y="2815067"/>
              <a:ext cx="1857671" cy="307777"/>
            </a:xfrm>
            <a:prstGeom prst="rect">
              <a:avLst/>
            </a:prstGeom>
            <a:solidFill>
              <a:schemeClr val="bg2">
                <a:lumMod val="20000"/>
                <a:lumOff val="80000"/>
                <a:alpha val="20000"/>
              </a:schemeClr>
            </a:solidFill>
            <a:ln w="12700">
              <a:solidFill>
                <a:schemeClr val="accent1"/>
              </a:solidFill>
            </a:ln>
          </p:spPr>
          <p:txBody>
            <a:bodyPr wrap="square" rtlCol="0">
              <a:spAutoFit/>
            </a:bodyPr>
            <a:lstStyle/>
            <a:p>
              <a:r>
                <a:rPr lang="en-US" sz="700" dirty="0"/>
                <a:t>The model’s prediction and other factors used to make a decision for individual, </a:t>
              </a:r>
              <a:r>
                <a:rPr lang="en-US" sz="700" i="1" dirty="0"/>
                <a:t>i</a:t>
              </a:r>
              <a:r>
                <a:rPr lang="en-US" sz="700" dirty="0"/>
                <a:t>.</a:t>
              </a:r>
            </a:p>
          </p:txBody>
        </p:sp>
        <p:cxnSp>
          <p:nvCxnSpPr>
            <p:cNvPr id="94" name="Straight Connector 93">
              <a:extLst>
                <a:ext uri="{FF2B5EF4-FFF2-40B4-BE49-F238E27FC236}">
                  <a16:creationId xmlns:a16="http://schemas.microsoft.com/office/drawing/2014/main" id="{84B6A100-713C-00D4-EE92-91EFFB6F741C}"/>
                </a:ext>
              </a:extLst>
            </p:cNvPr>
            <p:cNvCxnSpPr>
              <a:cxnSpLocks/>
              <a:stCxn id="92" idx="2"/>
              <a:endCxn id="93" idx="0"/>
            </p:cNvCxnSpPr>
            <p:nvPr/>
          </p:nvCxnSpPr>
          <p:spPr>
            <a:xfrm>
              <a:off x="2811364" y="2693031"/>
              <a:ext cx="811520" cy="122036"/>
            </a:xfrm>
            <a:prstGeom prst="line">
              <a:avLst/>
            </a:prstGeom>
            <a:ln w="12700">
              <a:solidFill>
                <a:schemeClr val="accent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08646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BFFB-64C6-F231-4083-72C6173CD850}"/>
              </a:ext>
            </a:extLst>
          </p:cNvPr>
          <p:cNvSpPr>
            <a:spLocks noGrp="1"/>
          </p:cNvSpPr>
          <p:nvPr>
            <p:ph type="title"/>
          </p:nvPr>
        </p:nvSpPr>
        <p:spPr/>
        <p:txBody>
          <a:bodyPr/>
          <a:lstStyle/>
          <a:p>
            <a:r>
              <a:rPr lang="en-US" dirty="0"/>
              <a:t>The Problem of Model Systems</a:t>
            </a:r>
          </a:p>
        </p:txBody>
      </p:sp>
      <p:graphicFrame>
        <p:nvGraphicFramePr>
          <p:cNvPr id="6" name="Diagram 5">
            <a:extLst>
              <a:ext uri="{FF2B5EF4-FFF2-40B4-BE49-F238E27FC236}">
                <a16:creationId xmlns:a16="http://schemas.microsoft.com/office/drawing/2014/main" id="{A61BFB24-7E49-E4F7-5F1A-43A6860C402C}"/>
              </a:ext>
            </a:extLst>
          </p:cNvPr>
          <p:cNvGraphicFramePr/>
          <p:nvPr/>
        </p:nvGraphicFramePr>
        <p:xfrm>
          <a:off x="4239491" y="775854"/>
          <a:ext cx="4274668" cy="36258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Placeholder 2">
            <a:extLst>
              <a:ext uri="{FF2B5EF4-FFF2-40B4-BE49-F238E27FC236}">
                <a16:creationId xmlns:a16="http://schemas.microsoft.com/office/drawing/2014/main" id="{0F253C74-286E-BC7A-0AA6-51F068CB33C9}"/>
              </a:ext>
            </a:extLst>
          </p:cNvPr>
          <p:cNvSpPr txBox="1">
            <a:spLocks/>
          </p:cNvSpPr>
          <p:nvPr/>
        </p:nvSpPr>
        <p:spPr>
          <a:xfrm>
            <a:off x="311700" y="775854"/>
            <a:ext cx="3879300" cy="362589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endParaRPr lang="en-US" dirty="0">
              <a:solidFill>
                <a:srgbClr val="112635"/>
              </a:solidFill>
            </a:endParaRPr>
          </a:p>
          <a:p>
            <a:pPr marL="285750" indent="-285750">
              <a:buFont typeface="Arial" panose="020B0604020202020204" pitchFamily="34" charset="0"/>
              <a:buChar char="•"/>
            </a:pPr>
            <a:endParaRPr lang="en-US" dirty="0">
              <a:solidFill>
                <a:srgbClr val="112635"/>
              </a:solidFill>
            </a:endParaRPr>
          </a:p>
          <a:p>
            <a:pPr marL="285750" indent="-285750">
              <a:buFont typeface="Arial" panose="020B0604020202020204" pitchFamily="34" charset="0"/>
              <a:buChar char="•"/>
            </a:pPr>
            <a:endParaRPr lang="en-US" dirty="0">
              <a:solidFill>
                <a:srgbClr val="112635"/>
              </a:solidFill>
            </a:endParaRPr>
          </a:p>
          <a:p>
            <a:pPr marL="285750" indent="-285750">
              <a:buFont typeface="Arial" panose="020B0604020202020204" pitchFamily="34" charset="0"/>
              <a:buChar char="•"/>
            </a:pPr>
            <a:r>
              <a:rPr lang="en-US" dirty="0">
                <a:solidFill>
                  <a:srgbClr val="112635"/>
                </a:solidFill>
              </a:rPr>
              <a:t>Addressing algorithmic discrimination is essential.</a:t>
            </a:r>
          </a:p>
          <a:p>
            <a:pPr marL="285750" indent="-285750">
              <a:buFont typeface="Arial" panose="020B0604020202020204" pitchFamily="34" charset="0"/>
              <a:buChar char="•"/>
            </a:pPr>
            <a:endParaRPr lang="en-US" dirty="0">
              <a:solidFill>
                <a:srgbClr val="112635"/>
              </a:solidFill>
            </a:endParaRPr>
          </a:p>
          <a:p>
            <a:pPr marL="285750" indent="-285750">
              <a:buFont typeface="Arial" panose="020B0604020202020204" pitchFamily="34" charset="0"/>
              <a:buChar char="•"/>
            </a:pPr>
            <a:r>
              <a:rPr lang="en-US" dirty="0">
                <a:solidFill>
                  <a:srgbClr val="112635"/>
                </a:solidFill>
              </a:rPr>
              <a:t>But algorithms may play a small role in a model system.</a:t>
            </a:r>
          </a:p>
          <a:p>
            <a:pPr marL="285750" indent="-285750">
              <a:buFont typeface="Arial" panose="020B0604020202020204" pitchFamily="34" charset="0"/>
              <a:buChar char="•"/>
            </a:pPr>
            <a:endParaRPr lang="en-US" dirty="0">
              <a:solidFill>
                <a:srgbClr val="112635"/>
              </a:solidFill>
            </a:endParaRPr>
          </a:p>
          <a:p>
            <a:pPr marL="285750" indent="-285750">
              <a:buFont typeface="Arial" panose="020B0604020202020204" pitchFamily="34" charset="0"/>
              <a:buChar char="•"/>
            </a:pPr>
            <a:r>
              <a:rPr lang="en-US" dirty="0">
                <a:solidFill>
                  <a:srgbClr val="112635"/>
                </a:solidFill>
              </a:rPr>
              <a:t>Model systems can and should be evaluated for the potential to mitigate discrimination.</a:t>
            </a:r>
          </a:p>
          <a:p>
            <a:pPr marL="285750" indent="-285750">
              <a:buFont typeface="Arial" panose="020B0604020202020204" pitchFamily="34" charset="0"/>
              <a:buChar char="•"/>
            </a:pPr>
            <a:endParaRPr lang="en-US" dirty="0">
              <a:solidFill>
                <a:srgbClr val="112635"/>
              </a:solidFill>
            </a:endParaRPr>
          </a:p>
          <a:p>
            <a:pPr marL="285750" indent="-285750">
              <a:buFont typeface="Arial" panose="020B0604020202020204" pitchFamily="34" charset="0"/>
              <a:buChar char="•"/>
            </a:pPr>
            <a:endParaRPr lang="en-US" dirty="0">
              <a:solidFill>
                <a:srgbClr val="112635"/>
              </a:solidFill>
            </a:endParaRPr>
          </a:p>
        </p:txBody>
      </p:sp>
    </p:spTree>
    <p:extLst>
      <p:ext uri="{BB962C8B-B14F-4D97-AF65-F5344CB8AC3E}">
        <p14:creationId xmlns:p14="http://schemas.microsoft.com/office/powerpoint/2010/main" val="1982333017"/>
      </p:ext>
    </p:extLst>
  </p:cSld>
  <p:clrMapOvr>
    <a:masterClrMapping/>
  </p:clrMapOvr>
</p:sld>
</file>

<file path=ppt/theme/theme1.xml><?xml version="1.0" encoding="utf-8"?>
<a:theme xmlns:a="http://schemas.openxmlformats.org/drawingml/2006/main" name="SOLAS AI">
  <a:themeElements>
    <a:clrScheme name="Simple Light">
      <a:dk1>
        <a:srgbClr val="000000"/>
      </a:dk1>
      <a:lt1>
        <a:srgbClr val="FFFFFF"/>
      </a:lt1>
      <a:dk2>
        <a:srgbClr val="595959"/>
      </a:dk2>
      <a:lt2>
        <a:srgbClr val="EEEEEE"/>
      </a:lt2>
      <a:accent1>
        <a:srgbClr val="D41D0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7879</TotalTime>
  <Words>2138</Words>
  <Application>Microsoft Office PowerPoint</Application>
  <PresentationFormat>On-screen Show (16:9)</PresentationFormat>
  <Paragraphs>303</Paragraphs>
  <Slides>33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Cambria Math</vt:lpstr>
      <vt:lpstr>Arial</vt:lpstr>
      <vt:lpstr>Open Sans</vt:lpstr>
      <vt:lpstr>Calibri</vt:lpstr>
      <vt:lpstr>Open Sans SemiBold</vt:lpstr>
      <vt:lpstr>SOLAS AI</vt:lpstr>
      <vt:lpstr>PowerPoint Presentation</vt:lpstr>
      <vt:lpstr>Introduction</vt:lpstr>
      <vt:lpstr>A Little Bit About Me</vt:lpstr>
      <vt:lpstr>Multiple Forces are Requiring Enterprises to Test and Justify Model Fairness</vt:lpstr>
      <vt:lpstr>Background</vt:lpstr>
      <vt:lpstr>Can Algorithms Discriminate?</vt:lpstr>
      <vt:lpstr>The Effect of Two People on Twitter…</vt:lpstr>
      <vt:lpstr>Where can a model discriminate?</vt:lpstr>
      <vt:lpstr>The Problem of Model Systems</vt:lpstr>
      <vt:lpstr>Discrimination and the Law</vt:lpstr>
      <vt:lpstr>Selected Relevant Federal Statutes</vt:lpstr>
      <vt:lpstr>Types of Discrimination</vt:lpstr>
      <vt:lpstr>Disparate Treatment Discrimination</vt:lpstr>
      <vt:lpstr>Proxy Discrimination</vt:lpstr>
      <vt:lpstr>Stand-Alone Proxies</vt:lpstr>
      <vt:lpstr>Predictive Proxies</vt:lpstr>
      <vt:lpstr>Disparate Impact</vt:lpstr>
      <vt:lpstr>Impact, Validity, and Bias</vt:lpstr>
      <vt:lpstr>Handling Disparate Impact</vt:lpstr>
      <vt:lpstr>Measuring Disparate Impact</vt:lpstr>
      <vt:lpstr>Model Validity</vt:lpstr>
      <vt:lpstr>Differential Performance and Prediction</vt:lpstr>
      <vt:lpstr>Mitigating Discrimination</vt:lpstr>
      <vt:lpstr>Making Fairer Models via Feature Selection</vt:lpstr>
      <vt:lpstr>Debiasing Models Using Explainable AI</vt:lpstr>
      <vt:lpstr>Debiasing Models Using Explainable AI</vt:lpstr>
      <vt:lpstr>Less Discriminatory Alternative Search</vt:lpstr>
      <vt:lpstr>The Multiplicity of Good Models</vt:lpstr>
      <vt:lpstr>Using AI to Fix AI: the Pareto Frontier</vt:lpstr>
      <vt:lpstr>Using AI to Fix AI: A Real-world Example</vt:lpstr>
      <vt:lpstr>Available techniques for  mitigating discrimination</vt:lpstr>
      <vt:lpstr>Pitfalls in Fairness Analyses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Validation and Fairness</dc:title>
  <dc:creator>Larry Bradley</dc:creator>
  <cp:lastModifiedBy>Nicholas P. Schmidt</cp:lastModifiedBy>
  <cp:revision>53</cp:revision>
  <dcterms:modified xsi:type="dcterms:W3CDTF">2024-06-13T14:08:15Z</dcterms:modified>
</cp:coreProperties>
</file>