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47" r:id="rId2"/>
    <p:sldId id="740" r:id="rId3"/>
    <p:sldId id="746" r:id="rId4"/>
    <p:sldId id="762" r:id="rId5"/>
    <p:sldId id="759" r:id="rId6"/>
    <p:sldId id="776" r:id="rId7"/>
    <p:sldId id="779" r:id="rId8"/>
    <p:sldId id="764" r:id="rId9"/>
    <p:sldId id="782" r:id="rId10"/>
    <p:sldId id="790" r:id="rId11"/>
    <p:sldId id="787" r:id="rId12"/>
    <p:sldId id="793" r:id="rId13"/>
    <p:sldId id="796" r:id="rId14"/>
    <p:sldId id="797" r:id="rId15"/>
    <p:sldId id="766" r:id="rId16"/>
    <p:sldId id="798" r:id="rId17"/>
    <p:sldId id="801" r:id="rId18"/>
    <p:sldId id="802" r:id="rId19"/>
    <p:sldId id="803" r:id="rId20"/>
    <p:sldId id="804" r:id="rId21"/>
    <p:sldId id="800" r:id="rId22"/>
    <p:sldId id="758" r:id="rId23"/>
    <p:sldId id="745" r:id="rId24"/>
    <p:sldId id="749" r:id="rId25"/>
    <p:sldId id="777" r:id="rId26"/>
    <p:sldId id="778" r:id="rId27"/>
    <p:sldId id="780" r:id="rId28"/>
    <p:sldId id="806" r:id="rId29"/>
    <p:sldId id="783" r:id="rId30"/>
    <p:sldId id="784" r:id="rId31"/>
    <p:sldId id="807" r:id="rId32"/>
    <p:sldId id="786" r:id="rId33"/>
    <p:sldId id="789" r:id="rId34"/>
    <p:sldId id="788" r:id="rId35"/>
    <p:sldId id="795" r:id="rId36"/>
    <p:sldId id="792" r:id="rId37"/>
    <p:sldId id="794" r:id="rId38"/>
    <p:sldId id="799" r:id="rId39"/>
    <p:sldId id="805" r:id="rId40"/>
  </p:sldIdLst>
  <p:sldSz cx="9966325" cy="7589838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CCCC00"/>
    <a:srgbClr val="FF9900"/>
    <a:srgbClr val="000066"/>
    <a:srgbClr val="000099"/>
    <a:srgbClr val="0000FF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5" autoAdjust="0"/>
    <p:restoredTop sz="87361" autoAdjust="0"/>
  </p:normalViewPr>
  <p:slideViewPr>
    <p:cSldViewPr snapToGrid="0">
      <p:cViewPr varScale="1">
        <p:scale>
          <a:sx n="99" d="100"/>
          <a:sy n="99" d="100"/>
        </p:scale>
        <p:origin x="-120" y="-102"/>
      </p:cViewPr>
      <p:guideLst>
        <p:guide orient="horz" pos="429"/>
        <p:guide pos="3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30"/>
    </p:cViewPr>
  </p:sorterViewPr>
  <p:notesViewPr>
    <p:cSldViewPr snapToGrid="0">
      <p:cViewPr varScale="1">
        <p:scale>
          <a:sx n="59" d="100"/>
          <a:sy n="59" d="100"/>
        </p:scale>
        <p:origin x="-2484" y="-72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P:\Bevins\Reports\In%20Peak%20Count%20Analysis_2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P:\Bevins\Reports\In%20Peak%20Count%20Analysis_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P:\Modeling\Pile\cASE%20b%20fLUX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P:\Modeling\Pile\cASE%20b%20fLU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P:\Bevins\Reports\AuCountingCurve2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P:\Bevins\Reports\In%20Peak%20Count%20Analysis_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P:\Bevins\Reports\In%20Peak%20Count%20Analysis_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P:\Modeling\Pile\cASE%20b%20fLU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849737532808399"/>
          <c:y val="4.1427055688586685E-2"/>
          <c:w val="0.7670797400324969"/>
          <c:h val="0.80012597500390703"/>
        </c:manualLayout>
      </c:layout>
      <c:scatterChart>
        <c:scatterStyle val="smoothMarker"/>
        <c:ser>
          <c:idx val="0"/>
          <c:order val="0"/>
          <c:tx>
            <c:strRef>
              <c:f>Data!$AA$51</c:f>
              <c:strCache>
                <c:ptCount val="1"/>
                <c:pt idx="0">
                  <c:v>Thermal Flux (nv)</c:v>
                </c:pt>
              </c:strCache>
            </c:strRef>
          </c:tx>
          <c:spPr>
            <a:ln w="31750">
              <a:solidFill>
                <a:srgbClr val="C00000"/>
              </a:solidFill>
            </a:ln>
          </c:spPr>
          <c:marker>
            <c:symbol val="diamond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errBars>
            <c:errDir val="y"/>
            <c:errBarType val="both"/>
            <c:errValType val="cust"/>
            <c:plus>
              <c:numRef>
                <c:f>Data!$AB$54:$AB$60</c:f>
                <c:numCache>
                  <c:formatCode>General</c:formatCode>
                  <c:ptCount val="7"/>
                  <c:pt idx="0">
                    <c:v>468.85710384132375</c:v>
                  </c:pt>
                  <c:pt idx="1">
                    <c:v>352.17633520735063</c:v>
                  </c:pt>
                  <c:pt idx="2">
                    <c:v>192.53189721592958</c:v>
                  </c:pt>
                  <c:pt idx="3">
                    <c:v>89</c:v>
                  </c:pt>
                  <c:pt idx="4">
                    <c:v>42.63873796848128</c:v>
                  </c:pt>
                  <c:pt idx="5">
                    <c:v>18.401655729794371</c:v>
                  </c:pt>
                  <c:pt idx="6">
                    <c:v>6.9407515066037027</c:v>
                  </c:pt>
                </c:numCache>
              </c:numRef>
            </c:plus>
            <c:minus>
              <c:numRef>
                <c:f>Data!$AB$54:$AB$60</c:f>
                <c:numCache>
                  <c:formatCode>General</c:formatCode>
                  <c:ptCount val="7"/>
                  <c:pt idx="0">
                    <c:v>468.85710384132375</c:v>
                  </c:pt>
                  <c:pt idx="1">
                    <c:v>352.17633520735063</c:v>
                  </c:pt>
                  <c:pt idx="2">
                    <c:v>192.53189721592958</c:v>
                  </c:pt>
                  <c:pt idx="3">
                    <c:v>89</c:v>
                  </c:pt>
                  <c:pt idx="4">
                    <c:v>42.63873796848128</c:v>
                  </c:pt>
                  <c:pt idx="5">
                    <c:v>18.401655729794371</c:v>
                  </c:pt>
                  <c:pt idx="6">
                    <c:v>6.9407515066037027</c:v>
                  </c:pt>
                </c:numCache>
              </c:numRef>
            </c:minus>
          </c:errBars>
          <c:xVal>
            <c:numRef>
              <c:f>Data!$R$54:$R$60</c:f>
              <c:numCache>
                <c:formatCode>0.00</c:formatCode>
                <c:ptCount val="7"/>
                <c:pt idx="0">
                  <c:v>13.716000000000001</c:v>
                </c:pt>
                <c:pt idx="1">
                  <c:v>34.036000000000001</c:v>
                </c:pt>
                <c:pt idx="2">
                  <c:v>54.355999999999995</c:v>
                </c:pt>
                <c:pt idx="3">
                  <c:v>74.675999999999988</c:v>
                </c:pt>
                <c:pt idx="4">
                  <c:v>94.995999999999995</c:v>
                </c:pt>
                <c:pt idx="5">
                  <c:v>115.316</c:v>
                </c:pt>
                <c:pt idx="6">
                  <c:v>135.636</c:v>
                </c:pt>
              </c:numCache>
            </c:numRef>
          </c:xVal>
          <c:yVal>
            <c:numRef>
              <c:f>Data!$AA$54:$AA$60</c:f>
              <c:numCache>
                <c:formatCode>0</c:formatCode>
                <c:ptCount val="7"/>
                <c:pt idx="0">
                  <c:v>9027.8744250583022</c:v>
                </c:pt>
                <c:pt idx="1">
                  <c:v>6777.7384567550835</c:v>
                </c:pt>
                <c:pt idx="2">
                  <c:v>3699.2500251076817</c:v>
                </c:pt>
                <c:pt idx="3">
                  <c:v>1727.8726042473322</c:v>
                </c:pt>
                <c:pt idx="4">
                  <c:v>808.4412052398859</c:v>
                </c:pt>
                <c:pt idx="5">
                  <c:v>341.22617308645522</c:v>
                </c:pt>
                <c:pt idx="6">
                  <c:v>120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Data!$AF$51</c:f>
              <c:strCache>
                <c:ptCount val="1"/>
                <c:pt idx="0">
                  <c:v>Ф=βe-z/λ</c:v>
                </c:pt>
              </c:strCache>
            </c:strRef>
          </c:tx>
          <c:spPr>
            <a:ln w="0">
              <a:prstDash val="dash"/>
            </a:ln>
          </c:spPr>
          <c:marker>
            <c:symbol val="square"/>
            <c:size val="2"/>
          </c:marker>
          <c:trendline>
            <c:spPr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c:spPr>
            <c:trendlineType val="exp"/>
            <c:dispRSqr val="1"/>
            <c:dispEq val="1"/>
            <c:trendlineLbl>
              <c:layout>
                <c:manualLayout>
                  <c:x val="-0.12197616813469152"/>
                  <c:y val="-0.38940725346134708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l-GR" sz="1600" b="1" dirty="0">
                        <a:latin typeface="Calibri"/>
                      </a:rPr>
                      <a:t>β</a:t>
                    </a:r>
                    <a:r>
                      <a:rPr lang="en-US" sz="1600" b="1" dirty="0">
                        <a:latin typeface="Calibri"/>
                      </a:rPr>
                      <a:t> = 29500</a:t>
                    </a:r>
                  </a:p>
                  <a:p>
                    <a:pPr>
                      <a:defRPr/>
                    </a:pPr>
                    <a:r>
                      <a:rPr lang="el-GR" sz="1600" b="1" dirty="0">
                        <a:latin typeface="Calibri"/>
                      </a:rPr>
                      <a:t>λ</a:t>
                    </a:r>
                    <a:r>
                      <a:rPr lang="en-US" sz="1600" b="1" dirty="0" smtClean="0">
                        <a:latin typeface="Calibri"/>
                      </a:rPr>
                      <a:t>=26.3 cm</a:t>
                    </a:r>
                    <a:endParaRPr lang="en-US" sz="1600" b="1" dirty="0"/>
                  </a:p>
                </c:rich>
              </c:tx>
              <c:numFmt formatCode="General" sourceLinked="0"/>
            </c:trendlineLbl>
          </c:trendline>
          <c:xVal>
            <c:numRef>
              <c:f>Data!$R$55:$R$60</c:f>
              <c:numCache>
                <c:formatCode>0.00</c:formatCode>
                <c:ptCount val="6"/>
                <c:pt idx="0">
                  <c:v>34.036000000000001</c:v>
                </c:pt>
                <c:pt idx="1">
                  <c:v>54.355999999999995</c:v>
                </c:pt>
                <c:pt idx="2">
                  <c:v>74.675999999999988</c:v>
                </c:pt>
                <c:pt idx="3">
                  <c:v>94.995999999999995</c:v>
                </c:pt>
                <c:pt idx="4">
                  <c:v>115.316</c:v>
                </c:pt>
                <c:pt idx="5">
                  <c:v>135.636</c:v>
                </c:pt>
              </c:numCache>
            </c:numRef>
          </c:xVal>
          <c:yVal>
            <c:numRef>
              <c:f>Data!$AF$55:$AF$60</c:f>
              <c:numCache>
                <c:formatCode>0</c:formatCode>
                <c:ptCount val="6"/>
                <c:pt idx="0">
                  <c:v>8094.8590024471332</c:v>
                </c:pt>
                <c:pt idx="1">
                  <c:v>3740.4005138470734</c:v>
                </c:pt>
                <c:pt idx="2">
                  <c:v>1728.3310308132518</c:v>
                </c:pt>
                <c:pt idx="3">
                  <c:v>798.61184410962801</c:v>
                </c:pt>
                <c:pt idx="4">
                  <c:v>369.01546415681548</c:v>
                </c:pt>
                <c:pt idx="5">
                  <c:v>170.51138646545962</c:v>
                </c:pt>
              </c:numCache>
            </c:numRef>
          </c:yVal>
          <c:smooth val="1"/>
        </c:ser>
        <c:axId val="99083008"/>
        <c:axId val="99084928"/>
      </c:scatterChart>
      <c:valAx>
        <c:axId val="99083008"/>
        <c:scaling>
          <c:orientation val="minMax"/>
          <c:max val="140"/>
          <c:min val="0"/>
        </c:scaling>
        <c:axPos val="b"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AXIAL</a:t>
                </a:r>
                <a:r>
                  <a:rPr lang="en-US" sz="1400" baseline="0"/>
                  <a:t> DISTANCE FROM SOURCE (CM)</a:t>
                </a:r>
                <a:endParaRPr lang="en-US" sz="1400"/>
              </a:p>
            </c:rich>
          </c:tx>
          <c:layout/>
        </c:title>
        <c:numFmt formatCode="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9084928"/>
        <c:crosses val="autoZero"/>
        <c:crossBetween val="midCat"/>
        <c:majorUnit val="20"/>
        <c:minorUnit val="10"/>
      </c:valAx>
      <c:valAx>
        <c:axId val="99084928"/>
        <c:scaling>
          <c:logBase val="10"/>
          <c:orientation val="minMax"/>
          <c:min val="1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THERMAL NEUTRON</a:t>
                </a:r>
                <a:r>
                  <a:rPr lang="en-US" sz="1400" baseline="0"/>
                  <a:t> FLUX(NV)</a:t>
                </a:r>
                <a:endParaRPr lang="en-US" sz="1400"/>
              </a:p>
            </c:rich>
          </c:tx>
          <c:layout/>
        </c:title>
        <c:numFmt formatCode="0.E+0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9083008"/>
        <c:crossesAt val="-15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56091738532683322"/>
          <c:y val="0.12193527915776711"/>
          <c:w val="0.34072209723784641"/>
          <c:h val="0.17907521782825475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spPr>
    <a:ln>
      <a:noFill/>
    </a:ln>
  </c:sp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809955005624303"/>
          <c:y val="6.0706519141871841E-2"/>
          <c:w val="0.73677391449664364"/>
          <c:h val="0.79839751004575754"/>
        </c:manualLayout>
      </c:layout>
      <c:scatterChart>
        <c:scatterStyle val="smoothMarker"/>
        <c:ser>
          <c:idx val="0"/>
          <c:order val="0"/>
          <c:tx>
            <c:strRef>
              <c:f>Data!$Y$87</c:f>
              <c:strCache>
                <c:ptCount val="1"/>
                <c:pt idx="0">
                  <c:v>2010</c:v>
                </c:pt>
              </c:strCache>
            </c:strRef>
          </c:tx>
          <c:spPr>
            <a:ln w="31750">
              <a:solidFill>
                <a:srgbClr val="C00000"/>
              </a:solidFill>
            </a:ln>
          </c:spPr>
          <c:marker>
            <c:symbol val="diamond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errBars>
            <c:errDir val="y"/>
            <c:errBarType val="both"/>
            <c:errValType val="cust"/>
            <c:plus>
              <c:numRef>
                <c:f>Data!$AB$52:$AB$60</c:f>
                <c:numCache>
                  <c:formatCode>General</c:formatCode>
                  <c:ptCount val="9"/>
                  <c:pt idx="0">
                    <c:v>193.97946561110118</c:v>
                  </c:pt>
                  <c:pt idx="1">
                    <c:v>412.66500881602752</c:v>
                  </c:pt>
                  <c:pt idx="2">
                    <c:v>468.85710384132375</c:v>
                  </c:pt>
                  <c:pt idx="3">
                    <c:v>352.17633520735063</c:v>
                  </c:pt>
                  <c:pt idx="4">
                    <c:v>192.53189721592958</c:v>
                  </c:pt>
                  <c:pt idx="5">
                    <c:v>89</c:v>
                  </c:pt>
                  <c:pt idx="6">
                    <c:v>42.63873796848128</c:v>
                  </c:pt>
                  <c:pt idx="7">
                    <c:v>18.401655729794371</c:v>
                  </c:pt>
                  <c:pt idx="8">
                    <c:v>6.9407515066037027</c:v>
                  </c:pt>
                </c:numCache>
              </c:numRef>
            </c:plus>
            <c:minus>
              <c:numRef>
                <c:f>Data!$AB$52:$AB$60</c:f>
                <c:numCache>
                  <c:formatCode>General</c:formatCode>
                  <c:ptCount val="9"/>
                  <c:pt idx="0">
                    <c:v>193.97946561110118</c:v>
                  </c:pt>
                  <c:pt idx="1">
                    <c:v>412.66500881602752</c:v>
                  </c:pt>
                  <c:pt idx="2">
                    <c:v>468.85710384132375</c:v>
                  </c:pt>
                  <c:pt idx="3">
                    <c:v>352.17633520735063</c:v>
                  </c:pt>
                  <c:pt idx="4">
                    <c:v>192.53189721592958</c:v>
                  </c:pt>
                  <c:pt idx="5">
                    <c:v>89</c:v>
                  </c:pt>
                  <c:pt idx="6">
                    <c:v>42.63873796848128</c:v>
                  </c:pt>
                  <c:pt idx="7">
                    <c:v>18.401655729794371</c:v>
                  </c:pt>
                  <c:pt idx="8">
                    <c:v>6.9407515066037027</c:v>
                  </c:pt>
                </c:numCache>
              </c:numRef>
            </c:minus>
          </c:errBars>
          <c:xVal>
            <c:numRef>
              <c:f>Data!$P$52:$P$60</c:f>
              <c:numCache>
                <c:formatCode>0.00</c:formatCode>
                <c:ptCount val="9"/>
                <c:pt idx="0">
                  <c:v>-10.6</c:v>
                </c:pt>
                <c:pt idx="1">
                  <c:v>-2.6</c:v>
                </c:pt>
                <c:pt idx="2">
                  <c:v>5.4</c:v>
                </c:pt>
                <c:pt idx="3">
                  <c:v>13.4</c:v>
                </c:pt>
                <c:pt idx="4">
                  <c:v>21.4</c:v>
                </c:pt>
                <c:pt idx="5">
                  <c:v>29.4</c:v>
                </c:pt>
                <c:pt idx="6">
                  <c:v>37.4</c:v>
                </c:pt>
                <c:pt idx="7">
                  <c:v>45.4</c:v>
                </c:pt>
                <c:pt idx="8">
                  <c:v>53.4</c:v>
                </c:pt>
              </c:numCache>
            </c:numRef>
          </c:xVal>
          <c:yVal>
            <c:numRef>
              <c:f>Data!$AA$52:$AA$60</c:f>
              <c:numCache>
                <c:formatCode>0</c:formatCode>
                <c:ptCount val="9"/>
                <c:pt idx="0">
                  <c:v>3730.4319438006546</c:v>
                </c:pt>
                <c:pt idx="1">
                  <c:v>7944.9272215972533</c:v>
                </c:pt>
                <c:pt idx="2">
                  <c:v>9027.8744250583022</c:v>
                </c:pt>
                <c:pt idx="3">
                  <c:v>6777.7384567550835</c:v>
                </c:pt>
                <c:pt idx="4">
                  <c:v>3699.2500251076817</c:v>
                </c:pt>
                <c:pt idx="5">
                  <c:v>1727.8726042473322</c:v>
                </c:pt>
                <c:pt idx="6">
                  <c:v>808.4412052398859</c:v>
                </c:pt>
                <c:pt idx="7">
                  <c:v>341.22617308645522</c:v>
                </c:pt>
                <c:pt idx="8">
                  <c:v>120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Data!$Y$88</c:f>
              <c:strCache>
                <c:ptCount val="1"/>
                <c:pt idx="0">
                  <c:v>1960</c:v>
                </c:pt>
              </c:strCache>
            </c:strRef>
          </c:tx>
          <c:spPr>
            <a:ln w="31750"/>
          </c:spPr>
          <c:marker>
            <c:symbol val="square"/>
            <c:size val="4"/>
          </c:marker>
          <c:xVal>
            <c:numRef>
              <c:f>Data!$P$52:$P$60</c:f>
              <c:numCache>
                <c:formatCode>0.00</c:formatCode>
                <c:ptCount val="9"/>
                <c:pt idx="0">
                  <c:v>-10.6</c:v>
                </c:pt>
                <c:pt idx="1">
                  <c:v>-2.6</c:v>
                </c:pt>
                <c:pt idx="2">
                  <c:v>5.4</c:v>
                </c:pt>
                <c:pt idx="3">
                  <c:v>13.4</c:v>
                </c:pt>
                <c:pt idx="4">
                  <c:v>21.4</c:v>
                </c:pt>
                <c:pt idx="5">
                  <c:v>29.4</c:v>
                </c:pt>
                <c:pt idx="6">
                  <c:v>37.4</c:v>
                </c:pt>
                <c:pt idx="7">
                  <c:v>45.4</c:v>
                </c:pt>
                <c:pt idx="8">
                  <c:v>53.4</c:v>
                </c:pt>
              </c:numCache>
            </c:numRef>
          </c:xVal>
          <c:yVal>
            <c:numRef>
              <c:f>Data!$Y$89:$Y$97</c:f>
              <c:numCache>
                <c:formatCode>General</c:formatCode>
                <c:ptCount val="9"/>
                <c:pt idx="0">
                  <c:v>3230</c:v>
                </c:pt>
                <c:pt idx="1">
                  <c:v>6920</c:v>
                </c:pt>
                <c:pt idx="2">
                  <c:v>7920</c:v>
                </c:pt>
                <c:pt idx="3">
                  <c:v>5720</c:v>
                </c:pt>
                <c:pt idx="4">
                  <c:v>3180</c:v>
                </c:pt>
                <c:pt idx="5">
                  <c:v>1470</c:v>
                </c:pt>
                <c:pt idx="6">
                  <c:v>647</c:v>
                </c:pt>
                <c:pt idx="7">
                  <c:v>265</c:v>
                </c:pt>
                <c:pt idx="8">
                  <c:v>87</c:v>
                </c:pt>
              </c:numCache>
            </c:numRef>
          </c:yVal>
          <c:smooth val="1"/>
        </c:ser>
        <c:axId val="99344768"/>
        <c:axId val="99346688"/>
      </c:scatterChart>
      <c:valAx>
        <c:axId val="99344768"/>
        <c:scaling>
          <c:orientation val="minMax"/>
          <c:max val="60"/>
          <c:min val="-15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cap="all" baseline="0"/>
                  <a:t>Axial Distance (inches) above Geometric Center of Source</a:t>
                </a:r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9346688"/>
        <c:crosses val="autoZero"/>
        <c:crossBetween val="midCat"/>
      </c:valAx>
      <c:valAx>
        <c:axId val="99346688"/>
        <c:scaling>
          <c:logBase val="10"/>
          <c:orientation val="minMax"/>
          <c:min val="100"/>
        </c:scaling>
        <c:axPos val="l"/>
        <c:majorGridlines/>
        <c:title>
          <c:tx>
            <c:rich>
              <a:bodyPr rot="-5400000" vert="horz"/>
              <a:lstStyle/>
              <a:p>
                <a:pPr algn="ctr" rtl="0">
                  <a:defRPr lang="en-US" sz="14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Thermal Neutron Flux (nv)</a:t>
                </a:r>
              </a:p>
            </c:rich>
          </c:tx>
          <c:layout/>
        </c:title>
        <c:numFmt formatCode="0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9344768"/>
        <c:crossesAt val="-15"/>
        <c:crossBetween val="midCat"/>
      </c:valAx>
    </c:plotArea>
    <c:legend>
      <c:legendPos val="r"/>
      <c:layout>
        <c:manualLayout>
          <c:xMode val="edge"/>
          <c:yMode val="edge"/>
          <c:x val="0.86075078453031262"/>
          <c:y val="9.6693672784572998E-2"/>
          <c:w val="0.1343157780953057"/>
          <c:h val="0.19774803535394223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</c:chart>
  <c:spPr>
    <a:ln>
      <a:noFill/>
    </a:ln>
  </c:sp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9291026121734794"/>
          <c:y val="7.3429362996292116E-2"/>
          <c:w val="0.75899413493780765"/>
          <c:h val="0.76769551161268712"/>
        </c:manualLayout>
      </c:layout>
      <c:scatterChart>
        <c:scatterStyle val="smoothMarker"/>
        <c:ser>
          <c:idx val="0"/>
          <c:order val="0"/>
          <c:tx>
            <c:strRef>
              <c:f>Sheet1!$H$1</c:f>
              <c:strCache>
                <c:ptCount val="1"/>
                <c:pt idx="0">
                  <c:v>2010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Sheet1!$H$6:$H$66</c:f>
              <c:numCache>
                <c:formatCode>0.00E+00</c:formatCode>
                <c:ptCount val="6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0.60000000000000064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8.2000000000000011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9.2000000000000011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10.200000000000001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</c:numCache>
            </c:numRef>
          </c:xVal>
          <c:yVal>
            <c:numRef>
              <c:f>Sheet1!$L$6:$L$66</c:f>
              <c:numCache>
                <c:formatCode>0.00E+00</c:formatCode>
                <c:ptCount val="61"/>
                <c:pt idx="0">
                  <c:v>0</c:v>
                </c:pt>
                <c:pt idx="1">
                  <c:v>1.841000000000003E-4</c:v>
                </c:pt>
                <c:pt idx="2">
                  <c:v>2.1140000000000035E-3</c:v>
                </c:pt>
                <c:pt idx="3">
                  <c:v>8.7460000000000003E-3</c:v>
                </c:pt>
                <c:pt idx="4">
                  <c:v>1.3280000000000019E-2</c:v>
                </c:pt>
                <c:pt idx="5">
                  <c:v>1.4640000000000005E-2</c:v>
                </c:pt>
                <c:pt idx="6">
                  <c:v>1.4600000000000005E-2</c:v>
                </c:pt>
                <c:pt idx="7">
                  <c:v>1.3710000000000003E-2</c:v>
                </c:pt>
                <c:pt idx="8">
                  <c:v>1.0999999999999998E-2</c:v>
                </c:pt>
                <c:pt idx="9">
                  <c:v>9.3600000000000246E-3</c:v>
                </c:pt>
                <c:pt idx="10">
                  <c:v>1.3880000000000023E-2</c:v>
                </c:pt>
                <c:pt idx="11">
                  <c:v>1.609E-2</c:v>
                </c:pt>
                <c:pt idx="12">
                  <c:v>1.7840000000000005E-2</c:v>
                </c:pt>
                <c:pt idx="13">
                  <c:v>1.9790000000000026E-2</c:v>
                </c:pt>
                <c:pt idx="14">
                  <c:v>2.6550000000000001E-2</c:v>
                </c:pt>
                <c:pt idx="15">
                  <c:v>3.6500000000000005E-2</c:v>
                </c:pt>
                <c:pt idx="16">
                  <c:v>4.3779999999999999E-2</c:v>
                </c:pt>
                <c:pt idx="17">
                  <c:v>4.3049999999999977E-2</c:v>
                </c:pt>
                <c:pt idx="18">
                  <c:v>4.1340000000000002E-2</c:v>
                </c:pt>
                <c:pt idx="19">
                  <c:v>3.969000000000001E-2</c:v>
                </c:pt>
                <c:pt idx="20">
                  <c:v>3.7480000000000055E-2</c:v>
                </c:pt>
                <c:pt idx="21">
                  <c:v>3.5820000000000005E-2</c:v>
                </c:pt>
                <c:pt idx="22">
                  <c:v>3.4529999999999998E-2</c:v>
                </c:pt>
                <c:pt idx="23">
                  <c:v>3.32E-2</c:v>
                </c:pt>
                <c:pt idx="24">
                  <c:v>3.1700000000000006E-2</c:v>
                </c:pt>
                <c:pt idx="25">
                  <c:v>2.989000000000001E-2</c:v>
                </c:pt>
                <c:pt idx="26">
                  <c:v>2.571E-2</c:v>
                </c:pt>
                <c:pt idx="27">
                  <c:v>2.1280000000000011E-2</c:v>
                </c:pt>
                <c:pt idx="28">
                  <c:v>1.7739999999999999E-2</c:v>
                </c:pt>
                <c:pt idx="29">
                  <c:v>1.721E-2</c:v>
                </c:pt>
                <c:pt idx="30">
                  <c:v>1.5350000000000001E-2</c:v>
                </c:pt>
                <c:pt idx="31">
                  <c:v>1.2829999999999998E-2</c:v>
                </c:pt>
                <c:pt idx="32">
                  <c:v>1.5980000000000001E-2</c:v>
                </c:pt>
                <c:pt idx="33">
                  <c:v>1.8820000000000028E-2</c:v>
                </c:pt>
                <c:pt idx="34">
                  <c:v>2.0299999999999999E-2</c:v>
                </c:pt>
                <c:pt idx="35">
                  <c:v>2.0389999999999998E-2</c:v>
                </c:pt>
                <c:pt idx="36">
                  <c:v>2.0379999999999999E-2</c:v>
                </c:pt>
                <c:pt idx="37">
                  <c:v>2.035E-2</c:v>
                </c:pt>
                <c:pt idx="38">
                  <c:v>2.017E-2</c:v>
                </c:pt>
                <c:pt idx="39">
                  <c:v>1.9500000000000031E-2</c:v>
                </c:pt>
                <c:pt idx="40">
                  <c:v>1.8419999999999999E-2</c:v>
                </c:pt>
                <c:pt idx="41">
                  <c:v>1.7000000000000001E-2</c:v>
                </c:pt>
                <c:pt idx="42">
                  <c:v>1.5630000000000005E-2</c:v>
                </c:pt>
                <c:pt idx="43">
                  <c:v>1.4659999999999998E-2</c:v>
                </c:pt>
                <c:pt idx="44">
                  <c:v>1.3950000000000018E-2</c:v>
                </c:pt>
                <c:pt idx="45">
                  <c:v>1.344000000000002E-2</c:v>
                </c:pt>
                <c:pt idx="46">
                  <c:v>1.289E-2</c:v>
                </c:pt>
                <c:pt idx="47">
                  <c:v>1.1710000000000003E-2</c:v>
                </c:pt>
                <c:pt idx="48">
                  <c:v>9.5950000000000219E-3</c:v>
                </c:pt>
                <c:pt idx="49">
                  <c:v>6.9130000000000111E-3</c:v>
                </c:pt>
                <c:pt idx="50">
                  <c:v>4.7340000000000004E-3</c:v>
                </c:pt>
                <c:pt idx="51">
                  <c:v>3.1120000000000002E-3</c:v>
                </c:pt>
                <c:pt idx="52">
                  <c:v>2.006E-3</c:v>
                </c:pt>
                <c:pt idx="53">
                  <c:v>1.090000000000002E-3</c:v>
                </c:pt>
                <c:pt idx="54">
                  <c:v>2.7810000000000058E-4</c:v>
                </c:pt>
                <c:pt idx="55">
                  <c:v>5.8620000000000032E-5</c:v>
                </c:pt>
                <c:pt idx="56">
                  <c:v>1.0510000000000027E-6</c:v>
                </c:pt>
                <c:pt idx="57">
                  <c:v>1.3770000000000053E-8</c:v>
                </c:pt>
                <c:pt idx="58">
                  <c:v>1.142000000000005E-8</c:v>
                </c:pt>
                <c:pt idx="59">
                  <c:v>9.4680000000000355E-9</c:v>
                </c:pt>
                <c:pt idx="60">
                  <c:v>7.8320000000000267E-9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Sheet1!$A$1</c:f>
              <c:strCache>
                <c:ptCount val="1"/>
                <c:pt idx="0">
                  <c:v>1960</c:v>
                </c:pt>
              </c:strCache>
            </c:strRef>
          </c:tx>
          <c:spPr>
            <a:ln w="22225"/>
          </c:spPr>
          <c:marker>
            <c:symbol val="none"/>
          </c:marker>
          <c:xVal>
            <c:numRef>
              <c:f>Sheet1!$A$6:$A$66</c:f>
              <c:numCache>
                <c:formatCode>0.00E+00</c:formatCode>
                <c:ptCount val="6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0.60000000000000064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4.5999999999999996</c:v>
                </c:pt>
                <c:pt idx="24">
                  <c:v>4.8</c:v>
                </c:pt>
                <c:pt idx="25">
                  <c:v>5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</c:v>
                </c:pt>
                <c:pt idx="36">
                  <c:v>7.2</c:v>
                </c:pt>
                <c:pt idx="37">
                  <c:v>7.4</c:v>
                </c:pt>
                <c:pt idx="38">
                  <c:v>7.6</c:v>
                </c:pt>
                <c:pt idx="39">
                  <c:v>7.8</c:v>
                </c:pt>
                <c:pt idx="40">
                  <c:v>8</c:v>
                </c:pt>
                <c:pt idx="41">
                  <c:v>8.2000000000000011</c:v>
                </c:pt>
                <c:pt idx="42">
                  <c:v>8.4</c:v>
                </c:pt>
                <c:pt idx="43">
                  <c:v>8.6</c:v>
                </c:pt>
                <c:pt idx="44">
                  <c:v>8.8000000000000007</c:v>
                </c:pt>
                <c:pt idx="45">
                  <c:v>9</c:v>
                </c:pt>
                <c:pt idx="46">
                  <c:v>9.2000000000000011</c:v>
                </c:pt>
                <c:pt idx="47">
                  <c:v>9.4</c:v>
                </c:pt>
                <c:pt idx="48">
                  <c:v>9.6</c:v>
                </c:pt>
                <c:pt idx="49">
                  <c:v>9.8000000000000007</c:v>
                </c:pt>
                <c:pt idx="50">
                  <c:v>10</c:v>
                </c:pt>
                <c:pt idx="51">
                  <c:v>10.200000000000001</c:v>
                </c:pt>
                <c:pt idx="52">
                  <c:v>10.4</c:v>
                </c:pt>
                <c:pt idx="53">
                  <c:v>10.6</c:v>
                </c:pt>
                <c:pt idx="54">
                  <c:v>10.8</c:v>
                </c:pt>
                <c:pt idx="55">
                  <c:v>11</c:v>
                </c:pt>
                <c:pt idx="56">
                  <c:v>11.2</c:v>
                </c:pt>
                <c:pt idx="57">
                  <c:v>11.4</c:v>
                </c:pt>
                <c:pt idx="58">
                  <c:v>11.6</c:v>
                </c:pt>
                <c:pt idx="59">
                  <c:v>11.8</c:v>
                </c:pt>
                <c:pt idx="60">
                  <c:v>12</c:v>
                </c:pt>
              </c:numCache>
            </c:numRef>
          </c:xVal>
          <c:yVal>
            <c:numRef>
              <c:f>Sheet1!$E$6:$E$66</c:f>
              <c:numCache>
                <c:formatCode>0.00E+00</c:formatCode>
                <c:ptCount val="61"/>
                <c:pt idx="0">
                  <c:v>0</c:v>
                </c:pt>
                <c:pt idx="1">
                  <c:v>1.922000000000005E-4</c:v>
                </c:pt>
                <c:pt idx="2">
                  <c:v>2.1790000000000012E-3</c:v>
                </c:pt>
                <c:pt idx="3">
                  <c:v>8.9990000000000139E-3</c:v>
                </c:pt>
                <c:pt idx="4">
                  <c:v>1.3650000000000001E-2</c:v>
                </c:pt>
                <c:pt idx="5">
                  <c:v>1.4840000000000001E-2</c:v>
                </c:pt>
                <c:pt idx="6">
                  <c:v>1.4760000000000007E-2</c:v>
                </c:pt>
                <c:pt idx="7">
                  <c:v>1.3849999999999999E-2</c:v>
                </c:pt>
                <c:pt idx="8">
                  <c:v>1.1070000000000003E-2</c:v>
                </c:pt>
                <c:pt idx="9">
                  <c:v>9.374000000000016E-3</c:v>
                </c:pt>
                <c:pt idx="10">
                  <c:v>1.4019999999999977E-2</c:v>
                </c:pt>
                <c:pt idx="11">
                  <c:v>1.6299999999999999E-2</c:v>
                </c:pt>
                <c:pt idx="12">
                  <c:v>1.8089999999999998E-2</c:v>
                </c:pt>
                <c:pt idx="13">
                  <c:v>2.0140000000000002E-2</c:v>
                </c:pt>
                <c:pt idx="14">
                  <c:v>2.7240000000000042E-2</c:v>
                </c:pt>
                <c:pt idx="15">
                  <c:v>3.7530000000000042E-2</c:v>
                </c:pt>
                <c:pt idx="16">
                  <c:v>4.4830000000000078E-2</c:v>
                </c:pt>
                <c:pt idx="17">
                  <c:v>4.3219999999999995E-2</c:v>
                </c:pt>
                <c:pt idx="18">
                  <c:v>4.1439999999999998E-2</c:v>
                </c:pt>
                <c:pt idx="19">
                  <c:v>3.9740000000000004E-2</c:v>
                </c:pt>
                <c:pt idx="20">
                  <c:v>3.7460000000000014E-2</c:v>
                </c:pt>
                <c:pt idx="21">
                  <c:v>3.5750000000000004E-2</c:v>
                </c:pt>
                <c:pt idx="22">
                  <c:v>3.4430000000000002E-2</c:v>
                </c:pt>
                <c:pt idx="23">
                  <c:v>3.3059999999999999E-2</c:v>
                </c:pt>
                <c:pt idx="24">
                  <c:v>3.1519999999999999E-2</c:v>
                </c:pt>
                <c:pt idx="25">
                  <c:v>2.9660000000000002E-2</c:v>
                </c:pt>
                <c:pt idx="26">
                  <c:v>2.5359999999999997E-2</c:v>
                </c:pt>
                <c:pt idx="27">
                  <c:v>2.0799999999999999E-2</c:v>
                </c:pt>
                <c:pt idx="28">
                  <c:v>1.7160000000000005E-2</c:v>
                </c:pt>
                <c:pt idx="29">
                  <c:v>1.6619999999999999E-2</c:v>
                </c:pt>
                <c:pt idx="30">
                  <c:v>1.453E-2</c:v>
                </c:pt>
                <c:pt idx="31">
                  <c:v>1.1960000000000028E-2</c:v>
                </c:pt>
                <c:pt idx="32">
                  <c:v>1.5869999999999999E-2</c:v>
                </c:pt>
                <c:pt idx="33">
                  <c:v>1.9000000000000027E-2</c:v>
                </c:pt>
                <c:pt idx="34">
                  <c:v>2.0450000000000006E-2</c:v>
                </c:pt>
                <c:pt idx="35">
                  <c:v>2.0480000000000002E-2</c:v>
                </c:pt>
                <c:pt idx="36">
                  <c:v>2.0469999999999999E-2</c:v>
                </c:pt>
                <c:pt idx="37">
                  <c:v>2.0430000000000035E-2</c:v>
                </c:pt>
                <c:pt idx="38">
                  <c:v>2.0250000000000001E-2</c:v>
                </c:pt>
                <c:pt idx="39">
                  <c:v>1.9570000000000021E-2</c:v>
                </c:pt>
                <c:pt idx="40">
                  <c:v>1.8450000000000001E-2</c:v>
                </c:pt>
                <c:pt idx="41">
                  <c:v>1.6990000000000029E-2</c:v>
                </c:pt>
                <c:pt idx="42">
                  <c:v>1.5590000000000001E-2</c:v>
                </c:pt>
                <c:pt idx="43">
                  <c:v>1.4590000000000001E-2</c:v>
                </c:pt>
                <c:pt idx="44">
                  <c:v>1.3860000000000025E-2</c:v>
                </c:pt>
                <c:pt idx="45">
                  <c:v>1.3339999999999998E-2</c:v>
                </c:pt>
                <c:pt idx="46">
                  <c:v>1.2760000000000007E-2</c:v>
                </c:pt>
                <c:pt idx="47">
                  <c:v>1.1560000000000023E-2</c:v>
                </c:pt>
                <c:pt idx="48">
                  <c:v>9.3800000000000237E-3</c:v>
                </c:pt>
                <c:pt idx="49">
                  <c:v>6.6540000000000002E-3</c:v>
                </c:pt>
                <c:pt idx="50">
                  <c:v>4.6119999999999998E-3</c:v>
                </c:pt>
                <c:pt idx="51">
                  <c:v>3.0660000000000001E-3</c:v>
                </c:pt>
                <c:pt idx="52">
                  <c:v>1.9290000000000028E-3</c:v>
                </c:pt>
                <c:pt idx="53">
                  <c:v>9.8670000000000246E-4</c:v>
                </c:pt>
                <c:pt idx="54">
                  <c:v>1.6030000000000029E-4</c:v>
                </c:pt>
                <c:pt idx="55">
                  <c:v>1.0760000000000031E-5</c:v>
                </c:pt>
                <c:pt idx="56">
                  <c:v>2.842000000000006E-7</c:v>
                </c:pt>
                <c:pt idx="57">
                  <c:v>1.6520000000000068E-8</c:v>
                </c:pt>
                <c:pt idx="58">
                  <c:v>1.3700000000000053E-8</c:v>
                </c:pt>
                <c:pt idx="59">
                  <c:v>1.1370000000000045E-8</c:v>
                </c:pt>
                <c:pt idx="60">
                  <c:v>9.4020000000000467E-9</c:v>
                </c:pt>
              </c:numCache>
            </c:numRef>
          </c:yVal>
          <c:smooth val="1"/>
        </c:ser>
        <c:axId val="99496704"/>
        <c:axId val="99498624"/>
      </c:scatterChart>
      <c:valAx>
        <c:axId val="99496704"/>
        <c:scaling>
          <c:orientation val="minMax"/>
          <c:max val="12"/>
          <c:min val="0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Energy (MeV)</a:t>
                </a:r>
              </a:p>
            </c:rich>
          </c:tx>
          <c:layout/>
        </c:title>
        <c:numFmt formatCode="#,##0" sourceLinked="0"/>
        <c:tickLblPos val="nextTo"/>
        <c:crossAx val="99498624"/>
        <c:crosses val="autoZero"/>
        <c:crossBetween val="midCat"/>
      </c:valAx>
      <c:valAx>
        <c:axId val="99498624"/>
        <c:scaling>
          <c:orientation val="minMax"/>
          <c:max val="0.0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Normalized Neutron Totals </a:t>
                </a:r>
              </a:p>
            </c:rich>
          </c:tx>
          <c:layout/>
        </c:title>
        <c:numFmt formatCode="0.E+0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9496704"/>
        <c:crosses val="autoZero"/>
        <c:crossBetween val="midCat"/>
        <c:majorUnit val="1.0000000000000005E-2"/>
      </c:valAx>
    </c:plotArea>
    <c:legend>
      <c:legendPos val="r"/>
      <c:layout>
        <c:manualLayout>
          <c:xMode val="edge"/>
          <c:yMode val="edge"/>
          <c:x val="0.66952380952381085"/>
          <c:y val="8.9398720993209266E-2"/>
          <c:w val="0.19952380952380952"/>
          <c:h val="0.23919197600299971"/>
        </c:manualLayout>
      </c:layout>
    </c:legend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0481502312210995"/>
          <c:y val="4.1427055688586685E-2"/>
          <c:w val="0.72713942007249188"/>
          <c:h val="0.75091564367587105"/>
        </c:manualLayout>
      </c:layout>
      <c:scatterChart>
        <c:scatterStyle val="smoothMarker"/>
        <c:ser>
          <c:idx val="0"/>
          <c:order val="0"/>
          <c:tx>
            <c:strRef>
              <c:f>'[In Peak Count Analysis_2.xlsx]Data'!$AA$51</c:f>
              <c:strCache>
                <c:ptCount val="1"/>
                <c:pt idx="0">
                  <c:v>Thermal Flux (nv)</c:v>
                </c:pt>
              </c:strCache>
            </c:strRef>
          </c:tx>
          <c:spPr>
            <a:ln w="31750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errBars>
            <c:errDir val="y"/>
            <c:errBarType val="both"/>
            <c:errValType val="cust"/>
            <c:plus>
              <c:numRef>
                <c:f>Sheet1!$E$5:$E$11</c:f>
                <c:numCache>
                  <c:formatCode>General</c:formatCode>
                  <c:ptCount val="7"/>
                  <c:pt idx="0">
                    <c:v>127.96868652355462</c:v>
                  </c:pt>
                  <c:pt idx="1">
                    <c:v>77.559941162724115</c:v>
                  </c:pt>
                  <c:pt idx="2">
                    <c:v>38.888958735768625</c:v>
                  </c:pt>
                  <c:pt idx="3">
                    <c:v>18.221626644030486</c:v>
                  </c:pt>
                  <c:pt idx="4">
                    <c:v>8.3032144545186508</c:v>
                  </c:pt>
                  <c:pt idx="5">
                    <c:v>5.3840156076012748</c:v>
                  </c:pt>
                  <c:pt idx="6">
                    <c:v>1.957947018092919</c:v>
                  </c:pt>
                </c:numCache>
              </c:numRef>
            </c:plus>
            <c:minus>
              <c:numRef>
                <c:f>Sheet1!$E$5:$E$11</c:f>
                <c:numCache>
                  <c:formatCode>General</c:formatCode>
                  <c:ptCount val="7"/>
                  <c:pt idx="0">
                    <c:v>127.96868652355462</c:v>
                  </c:pt>
                  <c:pt idx="1">
                    <c:v>77.559941162724115</c:v>
                  </c:pt>
                  <c:pt idx="2">
                    <c:v>38.888958735768625</c:v>
                  </c:pt>
                  <c:pt idx="3">
                    <c:v>18.221626644030486</c:v>
                  </c:pt>
                  <c:pt idx="4">
                    <c:v>8.3032144545186508</c:v>
                  </c:pt>
                  <c:pt idx="5">
                    <c:v>5.3840156076012748</c:v>
                  </c:pt>
                  <c:pt idx="6">
                    <c:v>1.957947018092919</c:v>
                  </c:pt>
                </c:numCache>
              </c:numRef>
            </c:minus>
          </c:errBars>
          <c:xVal>
            <c:numRef>
              <c:f>Sheet1!$C$5:$C$11</c:f>
              <c:numCache>
                <c:formatCode>0.00</c:formatCode>
                <c:ptCount val="7"/>
                <c:pt idx="0">
                  <c:v>13.716000000000001</c:v>
                </c:pt>
                <c:pt idx="1">
                  <c:v>34.036000000000001</c:v>
                </c:pt>
                <c:pt idx="2">
                  <c:v>54.355999999999995</c:v>
                </c:pt>
                <c:pt idx="3">
                  <c:v>74.675999999999988</c:v>
                </c:pt>
                <c:pt idx="4">
                  <c:v>94.995999999999995</c:v>
                </c:pt>
                <c:pt idx="5">
                  <c:v>115.316</c:v>
                </c:pt>
                <c:pt idx="6">
                  <c:v>135.636</c:v>
                </c:pt>
              </c:numCache>
            </c:numRef>
          </c:xVal>
          <c:yVal>
            <c:numRef>
              <c:f>Sheet1!$D$5:$D$11</c:f>
              <c:numCache>
                <c:formatCode>0</c:formatCode>
                <c:ptCount val="7"/>
                <c:pt idx="0">
                  <c:v>12235.543000000012</c:v>
                </c:pt>
                <c:pt idx="1">
                  <c:v>8914.3639999999759</c:v>
                </c:pt>
                <c:pt idx="2">
                  <c:v>4724.1410000000014</c:v>
                </c:pt>
                <c:pt idx="3">
                  <c:v>2220.0160999999998</c:v>
                </c:pt>
                <c:pt idx="4">
                  <c:v>1007.968619999999</c:v>
                </c:pt>
                <c:pt idx="5">
                  <c:v>437.13386999999994</c:v>
                </c:pt>
                <c:pt idx="6">
                  <c:v>136.15065299999998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'[In Peak Count Analysis_2.xlsx]Data'!$AF$51</c:f>
              <c:strCache>
                <c:ptCount val="1"/>
                <c:pt idx="0">
                  <c:v>Ф=βe-z/λ</c:v>
                </c:pt>
              </c:strCache>
            </c:strRef>
          </c:tx>
          <c:spPr>
            <a:ln w="0">
              <a:prstDash val="dash"/>
            </a:ln>
          </c:spPr>
          <c:marker>
            <c:symbol val="square"/>
            <c:size val="2"/>
          </c:marker>
          <c:trendline>
            <c:spPr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c:spPr>
            <c:trendlineType val="exp"/>
            <c:dispRSqr val="1"/>
            <c:dispEq val="1"/>
            <c:trendlineLbl>
              <c:layout>
                <c:manualLayout>
                  <c:x val="-9.5800652967159727E-2"/>
                  <c:y val="-0.38508743524809885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l-GR" sz="1800" dirty="0">
                        <a:latin typeface="Calibri"/>
                      </a:rPr>
                      <a:t>β</a:t>
                    </a:r>
                    <a:r>
                      <a:rPr lang="en-US" sz="1800" dirty="0">
                        <a:latin typeface="Calibri"/>
                      </a:rPr>
                      <a:t> = 38725</a:t>
                    </a:r>
                  </a:p>
                  <a:p>
                    <a:pPr>
                      <a:defRPr/>
                    </a:pPr>
                    <a:r>
                      <a:rPr lang="el-GR" sz="1800" dirty="0">
                        <a:latin typeface="Calibri"/>
                      </a:rPr>
                      <a:t>λ</a:t>
                    </a:r>
                    <a:r>
                      <a:rPr lang="en-US" sz="1800" dirty="0" smtClean="0">
                        <a:latin typeface="Calibri"/>
                      </a:rPr>
                      <a:t>=26.1 cm</a:t>
                    </a:r>
                    <a:endParaRPr lang="en-US" sz="1800" dirty="0"/>
                  </a:p>
                </c:rich>
              </c:tx>
              <c:numFmt formatCode="General" sourceLinked="0"/>
            </c:trendlineLbl>
          </c:trendline>
          <c:xVal>
            <c:numRef>
              <c:f>'[In Peak Count Analysis_2.xlsx]Data'!$R$55:$R$60</c:f>
              <c:numCache>
                <c:formatCode>0.00</c:formatCode>
                <c:ptCount val="6"/>
                <c:pt idx="0">
                  <c:v>34.036000000000001</c:v>
                </c:pt>
                <c:pt idx="1">
                  <c:v>54.355999999999995</c:v>
                </c:pt>
                <c:pt idx="2">
                  <c:v>74.675999999999988</c:v>
                </c:pt>
                <c:pt idx="3">
                  <c:v>94.995999999999995</c:v>
                </c:pt>
                <c:pt idx="4">
                  <c:v>115.316</c:v>
                </c:pt>
                <c:pt idx="5">
                  <c:v>135.636</c:v>
                </c:pt>
              </c:numCache>
            </c:numRef>
          </c:xVal>
          <c:yVal>
            <c:numRef>
              <c:f>Sheet1!$J$6:$J$11</c:f>
              <c:numCache>
                <c:formatCode>0</c:formatCode>
                <c:ptCount val="6"/>
                <c:pt idx="0">
                  <c:v>10521.519112007487</c:v>
                </c:pt>
                <c:pt idx="1">
                  <c:v>4833.0351538474961</c:v>
                </c:pt>
                <c:pt idx="2">
                  <c:v>2220.0433748838195</c:v>
                </c:pt>
                <c:pt idx="3">
                  <c:v>1019.7717230428085</c:v>
                </c:pt>
                <c:pt idx="4">
                  <c:v>468.42975181605266</c:v>
                </c:pt>
                <c:pt idx="5">
                  <c:v>215.17210903997349</c:v>
                </c:pt>
              </c:numCache>
            </c:numRef>
          </c:yVal>
          <c:smooth val="1"/>
        </c:ser>
        <c:axId val="99674368"/>
        <c:axId val="99367552"/>
      </c:scatterChart>
      <c:valAx>
        <c:axId val="99674368"/>
        <c:scaling>
          <c:orientation val="minMax"/>
          <c:max val="140"/>
          <c:min val="0"/>
        </c:scaling>
        <c:axPos val="b"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AXIAL</a:t>
                </a:r>
                <a:r>
                  <a:rPr lang="en-US" sz="1400" baseline="0"/>
                  <a:t> DISTANCE FROM SOURCE (CM)</a:t>
                </a:r>
                <a:endParaRPr lang="en-US" sz="1400"/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9367552"/>
        <c:crosses val="autoZero"/>
        <c:crossBetween val="midCat"/>
        <c:majorUnit val="20"/>
        <c:minorUnit val="10"/>
      </c:valAx>
      <c:valAx>
        <c:axId val="99367552"/>
        <c:scaling>
          <c:logBase val="10"/>
          <c:orientation val="minMax"/>
          <c:max val="10000"/>
          <c:min val="1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THERMAL NEUTRON</a:t>
                </a:r>
                <a:r>
                  <a:rPr lang="en-US" sz="1400" baseline="0"/>
                  <a:t> FLUX(NV)</a:t>
                </a:r>
                <a:endParaRPr lang="en-US" sz="1400"/>
              </a:p>
            </c:rich>
          </c:tx>
          <c:layout/>
        </c:title>
        <c:numFmt formatCode="0.E+0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9674368"/>
        <c:crossesAt val="-15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57282214723159663"/>
          <c:y val="4.5385874869708902E-2"/>
          <c:w val="0.28913479565054417"/>
          <c:h val="0.1807840803730818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</c:chart>
  <c:spPr>
    <a:ln>
      <a:noFill/>
    </a:ln>
  </c:sp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8989438820147525"/>
          <c:y val="6.0145960512045772E-2"/>
          <c:w val="0.73026434195725332"/>
          <c:h val="0.71417881820291462"/>
        </c:manualLayout>
      </c:layout>
      <c:scatterChart>
        <c:scatterStyle val="smoothMarker"/>
        <c:ser>
          <c:idx val="0"/>
          <c:order val="0"/>
          <c:tx>
            <c:strRef>
              <c:f>'[In Peak Count Analysis_2.xlsx]Data'!$Y$87</c:f>
              <c:strCache>
                <c:ptCount val="1"/>
                <c:pt idx="0">
                  <c:v>2010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diamond"/>
            <c:size val="4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errBars>
            <c:errDir val="y"/>
            <c:errBarType val="both"/>
            <c:errValType val="cust"/>
            <c:plus>
              <c:numRef>
                <c:f>Sheet1!$E$3:$E$11</c:f>
                <c:numCache>
                  <c:formatCode>General</c:formatCode>
                  <c:ptCount val="9"/>
                  <c:pt idx="0">
                    <c:v>67.112977945728488</c:v>
                  </c:pt>
                  <c:pt idx="1">
                    <c:v>116.8351391927204</c:v>
                  </c:pt>
                  <c:pt idx="2">
                    <c:v>127.96868652355462</c:v>
                  </c:pt>
                  <c:pt idx="3">
                    <c:v>77.559941162724115</c:v>
                  </c:pt>
                  <c:pt idx="4">
                    <c:v>38.888958735768625</c:v>
                  </c:pt>
                  <c:pt idx="5">
                    <c:v>18.221626644030486</c:v>
                  </c:pt>
                  <c:pt idx="6">
                    <c:v>8.3032144545186508</c:v>
                  </c:pt>
                  <c:pt idx="7">
                    <c:v>5.3840156076012748</c:v>
                  </c:pt>
                  <c:pt idx="8">
                    <c:v>1.957947018092919</c:v>
                  </c:pt>
                </c:numCache>
              </c:numRef>
            </c:plus>
            <c:minus>
              <c:numRef>
                <c:f>Sheet1!$E$3:$E$11</c:f>
                <c:numCache>
                  <c:formatCode>General</c:formatCode>
                  <c:ptCount val="9"/>
                  <c:pt idx="0">
                    <c:v>67.112977945728488</c:v>
                  </c:pt>
                  <c:pt idx="1">
                    <c:v>116.8351391927204</c:v>
                  </c:pt>
                  <c:pt idx="2">
                    <c:v>127.96868652355462</c:v>
                  </c:pt>
                  <c:pt idx="3">
                    <c:v>77.559941162724115</c:v>
                  </c:pt>
                  <c:pt idx="4">
                    <c:v>38.888958735768625</c:v>
                  </c:pt>
                  <c:pt idx="5">
                    <c:v>18.221626644030486</c:v>
                  </c:pt>
                  <c:pt idx="6">
                    <c:v>8.3032144545186508</c:v>
                  </c:pt>
                  <c:pt idx="7">
                    <c:v>5.3840156076012748</c:v>
                  </c:pt>
                  <c:pt idx="8">
                    <c:v>1.957947018092919</c:v>
                  </c:pt>
                </c:numCache>
              </c:numRef>
            </c:minus>
          </c:errBars>
          <c:xVal>
            <c:numRef>
              <c:f>'[In Peak Count Analysis_2.xlsx]Data'!$P$52:$P$60</c:f>
              <c:numCache>
                <c:formatCode>0.00</c:formatCode>
                <c:ptCount val="9"/>
                <c:pt idx="0">
                  <c:v>-10.6</c:v>
                </c:pt>
                <c:pt idx="1">
                  <c:v>-2.6</c:v>
                </c:pt>
                <c:pt idx="2">
                  <c:v>5.4</c:v>
                </c:pt>
                <c:pt idx="3">
                  <c:v>13.4</c:v>
                </c:pt>
                <c:pt idx="4">
                  <c:v>21.4</c:v>
                </c:pt>
                <c:pt idx="5">
                  <c:v>29.4</c:v>
                </c:pt>
                <c:pt idx="6">
                  <c:v>37.4</c:v>
                </c:pt>
                <c:pt idx="7">
                  <c:v>45.4</c:v>
                </c:pt>
                <c:pt idx="8">
                  <c:v>53.4</c:v>
                </c:pt>
              </c:numCache>
            </c:numRef>
          </c:xVal>
          <c:yVal>
            <c:numRef>
              <c:f>Sheet1!$D$3:$D$11</c:f>
              <c:numCache>
                <c:formatCode>0</c:formatCode>
                <c:ptCount val="9"/>
                <c:pt idx="0">
                  <c:v>6417.683</c:v>
                </c:pt>
                <c:pt idx="1">
                  <c:v>10709.216999999984</c:v>
                </c:pt>
                <c:pt idx="2">
                  <c:v>12235.543000000012</c:v>
                </c:pt>
                <c:pt idx="3">
                  <c:v>8914.3639999999759</c:v>
                </c:pt>
                <c:pt idx="4">
                  <c:v>4724.1410000000014</c:v>
                </c:pt>
                <c:pt idx="5">
                  <c:v>2220.0160999999998</c:v>
                </c:pt>
                <c:pt idx="6">
                  <c:v>1007.968619999999</c:v>
                </c:pt>
                <c:pt idx="7">
                  <c:v>437.13386999999994</c:v>
                </c:pt>
                <c:pt idx="8">
                  <c:v>136.15065299999998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'[In Peak Count Analysis_2.xlsx]Data'!$Y$88</c:f>
              <c:strCache>
                <c:ptCount val="1"/>
                <c:pt idx="0">
                  <c:v>1960</c:v>
                </c:pt>
              </c:strCache>
            </c:strRef>
          </c:tx>
          <c:spPr>
            <a:ln w="28575"/>
          </c:spPr>
          <c:marker>
            <c:symbol val="square"/>
            <c:size val="3"/>
          </c:marker>
          <c:errBars>
            <c:errDir val="y"/>
            <c:errBarType val="both"/>
            <c:errValType val="cust"/>
            <c:plus>
              <c:numRef>
                <c:f>Sheet1!$C$17:$C$25</c:f>
                <c:numCache>
                  <c:formatCode>General</c:formatCode>
                  <c:ptCount val="9"/>
                  <c:pt idx="0">
                    <c:v>59.763246486552454</c:v>
                  </c:pt>
                  <c:pt idx="1">
                    <c:v>104.55310104223921</c:v>
                  </c:pt>
                  <c:pt idx="2">
                    <c:v>112.00274979045743</c:v>
                  </c:pt>
                  <c:pt idx="3">
                    <c:v>64.656147690035098</c:v>
                  </c:pt>
                  <c:pt idx="4">
                    <c:v>33.764160631862175</c:v>
                  </c:pt>
                  <c:pt idx="5">
                    <c:v>15.478598399968364</c:v>
                  </c:pt>
                  <c:pt idx="6">
                    <c:v>7.3907109561356599</c:v>
                  </c:pt>
                  <c:pt idx="7">
                    <c:v>4.5065467959538994</c:v>
                  </c:pt>
                  <c:pt idx="8">
                    <c:v>1.8027282455379712</c:v>
                  </c:pt>
                </c:numCache>
              </c:numRef>
            </c:plus>
            <c:minus>
              <c:numRef>
                <c:f>Sheet1!$C$17:$C$25</c:f>
                <c:numCache>
                  <c:formatCode>General</c:formatCode>
                  <c:ptCount val="9"/>
                  <c:pt idx="0">
                    <c:v>59.763246486552454</c:v>
                  </c:pt>
                  <c:pt idx="1">
                    <c:v>104.55310104223921</c:v>
                  </c:pt>
                  <c:pt idx="2">
                    <c:v>112.00274979045743</c:v>
                  </c:pt>
                  <c:pt idx="3">
                    <c:v>64.656147690035098</c:v>
                  </c:pt>
                  <c:pt idx="4">
                    <c:v>33.764160631862175</c:v>
                  </c:pt>
                  <c:pt idx="5">
                    <c:v>15.478598399968364</c:v>
                  </c:pt>
                  <c:pt idx="6">
                    <c:v>7.3907109561356599</c:v>
                  </c:pt>
                  <c:pt idx="7">
                    <c:v>4.5065467959538994</c:v>
                  </c:pt>
                  <c:pt idx="8">
                    <c:v>1.8027282455379712</c:v>
                  </c:pt>
                </c:numCache>
              </c:numRef>
            </c:minus>
          </c:errBars>
          <c:xVal>
            <c:numRef>
              <c:f>'[In Peak Count Analysis_2.xlsx]Data'!$P$52:$P$60</c:f>
              <c:numCache>
                <c:formatCode>0.00</c:formatCode>
                <c:ptCount val="9"/>
                <c:pt idx="0">
                  <c:v>-10.6</c:v>
                </c:pt>
                <c:pt idx="1">
                  <c:v>-2.6</c:v>
                </c:pt>
                <c:pt idx="2">
                  <c:v>5.4</c:v>
                </c:pt>
                <c:pt idx="3">
                  <c:v>13.4</c:v>
                </c:pt>
                <c:pt idx="4">
                  <c:v>21.4</c:v>
                </c:pt>
                <c:pt idx="5">
                  <c:v>29.4</c:v>
                </c:pt>
                <c:pt idx="6">
                  <c:v>37.4</c:v>
                </c:pt>
                <c:pt idx="7">
                  <c:v>45.4</c:v>
                </c:pt>
                <c:pt idx="8">
                  <c:v>53.4</c:v>
                </c:pt>
              </c:numCache>
            </c:numRef>
          </c:xVal>
          <c:yVal>
            <c:numRef>
              <c:f>Sheet1!$B$17:$B$25</c:f>
              <c:numCache>
                <c:formatCode>0</c:formatCode>
                <c:ptCount val="9"/>
                <c:pt idx="0">
                  <c:v>5595.2860000000001</c:v>
                </c:pt>
                <c:pt idx="1">
                  <c:v>9261.39</c:v>
                </c:pt>
                <c:pt idx="2">
                  <c:v>10608.856999999969</c:v>
                </c:pt>
                <c:pt idx="3">
                  <c:v>7575.9640000000009</c:v>
                </c:pt>
                <c:pt idx="4">
                  <c:v>4040.1306999999997</c:v>
                </c:pt>
                <c:pt idx="5">
                  <c:v>1930.2916</c:v>
                </c:pt>
                <c:pt idx="6">
                  <c:v>872.23620999999946</c:v>
                </c:pt>
                <c:pt idx="7">
                  <c:v>370.02140000000003</c:v>
                </c:pt>
                <c:pt idx="8">
                  <c:v>120.46265900000012</c:v>
                </c:pt>
              </c:numCache>
            </c:numRef>
          </c:yVal>
          <c:smooth val="1"/>
        </c:ser>
        <c:axId val="99881728"/>
        <c:axId val="99883648"/>
      </c:scatterChart>
      <c:valAx>
        <c:axId val="99881728"/>
        <c:scaling>
          <c:orientation val="minMax"/>
          <c:max val="60"/>
          <c:min val="-15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cap="all" baseline="0"/>
                  <a:t>Axial Distance (inches) above Geometric Center of Source</a:t>
                </a:r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9883648"/>
        <c:crosses val="autoZero"/>
        <c:crossBetween val="midCat"/>
      </c:valAx>
      <c:valAx>
        <c:axId val="99883648"/>
        <c:scaling>
          <c:logBase val="10"/>
          <c:orientation val="minMax"/>
          <c:min val="100"/>
        </c:scaling>
        <c:axPos val="l"/>
        <c:majorGridlines/>
        <c:title>
          <c:tx>
            <c:rich>
              <a:bodyPr rot="-5400000" vert="horz"/>
              <a:lstStyle/>
              <a:p>
                <a:pPr algn="ctr" rtl="0">
                  <a:defRPr lang="en-US" sz="14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cap="all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Thermal Neutron Flux (nv)</a:t>
                </a:r>
              </a:p>
            </c:rich>
          </c:tx>
          <c:layout/>
        </c:title>
        <c:numFmt formatCode="0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99881728"/>
        <c:crossesAt val="-15"/>
        <c:crossBetween val="midCat"/>
      </c:valAx>
    </c:plotArea>
    <c:legend>
      <c:legendPos val="r"/>
      <c:layout>
        <c:manualLayout>
          <c:xMode val="edge"/>
          <c:yMode val="edge"/>
          <c:x val="0.83460342605103433"/>
          <c:y val="7.4172261130675349E-2"/>
          <c:w val="0.16359042693627793"/>
          <c:h val="0.23155726137247937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</c:chart>
  <c:spPr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1899445898641371"/>
          <c:y val="7.6715071014787334E-2"/>
          <c:w val="0.81150301592848262"/>
          <c:h val="0.71220058607057235"/>
        </c:manualLayout>
      </c:layout>
      <c:scatterChart>
        <c:scatterStyle val="smoothMarker"/>
        <c:ser>
          <c:idx val="0"/>
          <c:order val="0"/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rgbClr val="3333CC"/>
                </a:solidFill>
              </a:ln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1100</c:v>
                </c:pt>
                <c:pt idx="1">
                  <c:v>1200</c:v>
                </c:pt>
                <c:pt idx="2">
                  <c:v>1300</c:v>
                </c:pt>
                <c:pt idx="3">
                  <c:v>1400</c:v>
                </c:pt>
                <c:pt idx="4">
                  <c:v>1450</c:v>
                </c:pt>
                <c:pt idx="5">
                  <c:v>1500</c:v>
                </c:pt>
                <c:pt idx="6">
                  <c:v>1550</c:v>
                </c:pt>
                <c:pt idx="7">
                  <c:v>1600</c:v>
                </c:pt>
                <c:pt idx="8">
                  <c:v>1625</c:v>
                </c:pt>
                <c:pt idx="9">
                  <c:v>1650</c:v>
                </c:pt>
                <c:pt idx="10">
                  <c:v>1675</c:v>
                </c:pt>
                <c:pt idx="11">
                  <c:v>1700</c:v>
                </c:pt>
                <c:pt idx="12">
                  <c:v>1725</c:v>
                </c:pt>
                <c:pt idx="13">
                  <c:v>1750</c:v>
                </c:pt>
                <c:pt idx="14">
                  <c:v>1775</c:v>
                </c:pt>
                <c:pt idx="15">
                  <c:v>1800</c:v>
                </c:pt>
                <c:pt idx="16">
                  <c:v>1825</c:v>
                </c:pt>
                <c:pt idx="17">
                  <c:v>1850</c:v>
                </c:pt>
                <c:pt idx="18">
                  <c:v>1875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0</c:v>
                </c:pt>
                <c:pt idx="1">
                  <c:v>24</c:v>
                </c:pt>
                <c:pt idx="2">
                  <c:v>162</c:v>
                </c:pt>
                <c:pt idx="3">
                  <c:v>321</c:v>
                </c:pt>
                <c:pt idx="4">
                  <c:v>453</c:v>
                </c:pt>
                <c:pt idx="5">
                  <c:v>584</c:v>
                </c:pt>
                <c:pt idx="6">
                  <c:v>764</c:v>
                </c:pt>
                <c:pt idx="7">
                  <c:v>1070</c:v>
                </c:pt>
                <c:pt idx="8">
                  <c:v>1087</c:v>
                </c:pt>
                <c:pt idx="9">
                  <c:v>1114</c:v>
                </c:pt>
                <c:pt idx="10">
                  <c:v>1145</c:v>
                </c:pt>
                <c:pt idx="11">
                  <c:v>1176</c:v>
                </c:pt>
                <c:pt idx="12">
                  <c:v>1106</c:v>
                </c:pt>
                <c:pt idx="13">
                  <c:v>1045</c:v>
                </c:pt>
                <c:pt idx="14">
                  <c:v>1021</c:v>
                </c:pt>
                <c:pt idx="15">
                  <c:v>992</c:v>
                </c:pt>
                <c:pt idx="16">
                  <c:v>936</c:v>
                </c:pt>
                <c:pt idx="17">
                  <c:v>942</c:v>
                </c:pt>
                <c:pt idx="18">
                  <c:v>894</c:v>
                </c:pt>
              </c:numCache>
            </c:numRef>
          </c:yVal>
          <c:smooth val="1"/>
        </c:ser>
        <c:axId val="100154752"/>
        <c:axId val="100185984"/>
      </c:scatterChart>
      <c:valAx>
        <c:axId val="100154752"/>
        <c:scaling>
          <c:orientation val="minMax"/>
          <c:max val="1900"/>
          <c:min val="1100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Bias Voltage (V)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0185984"/>
        <c:crosses val="autoZero"/>
        <c:crossBetween val="midCat"/>
      </c:valAx>
      <c:valAx>
        <c:axId val="100185984"/>
        <c:scaling>
          <c:orientation val="minMax"/>
          <c:max val="12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Counts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0154752"/>
        <c:crosses val="autoZero"/>
        <c:crossBetween val="midCat"/>
      </c:valAx>
      <c:spPr>
        <a:ln>
          <a:noFill/>
        </a:ln>
      </c:spPr>
    </c:plotArea>
    <c:plotVisOnly val="1"/>
  </c:chart>
  <c:spPr>
    <a:ln>
      <a:noFill/>
    </a:ln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2438820147481566"/>
          <c:y val="4.2606330696009762E-2"/>
          <c:w val="0.81157417822772149"/>
          <c:h val="0.71378573830350711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trendline>
            <c:spPr>
              <a:ln w="25400"/>
            </c:spPr>
            <c:trendlineType val="linear"/>
            <c:dispRSqr val="1"/>
            <c:dispEq val="1"/>
            <c:trendlineLbl>
              <c:layout>
                <c:manualLayout>
                  <c:x val="-8.7949375118966708E-2"/>
                  <c:y val="-0.3106477258223983"/>
                </c:manualLayout>
              </c:layout>
              <c:numFmt formatCode="0.000E+00" sourceLinked="0"/>
            </c:trendlineLbl>
          </c:trendline>
          <c:errBars>
            <c:errDir val="y"/>
            <c:errBarType val="both"/>
            <c:errValType val="cust"/>
            <c:plus>
              <c:numRef>
                <c:f>Data!$U$63:$U$66</c:f>
                <c:numCache>
                  <c:formatCode>General</c:formatCode>
                  <c:ptCount val="4"/>
                  <c:pt idx="0">
                    <c:v>9.0302816427841187E-2</c:v>
                  </c:pt>
                  <c:pt idx="1">
                    <c:v>0.12008411471090789</c:v>
                  </c:pt>
                  <c:pt idx="2">
                    <c:v>0.18708723199857041</c:v>
                  </c:pt>
                  <c:pt idx="3">
                    <c:v>0.51538322902538536</c:v>
                  </c:pt>
                </c:numCache>
              </c:numRef>
            </c:plus>
            <c:minus>
              <c:numRef>
                <c:f>Data!$U$63:$U$66</c:f>
                <c:numCache>
                  <c:formatCode>General</c:formatCode>
                  <c:ptCount val="4"/>
                  <c:pt idx="0">
                    <c:v>9.0302816427841187E-2</c:v>
                  </c:pt>
                  <c:pt idx="1">
                    <c:v>0.12008411471090789</c:v>
                  </c:pt>
                  <c:pt idx="2">
                    <c:v>0.18708723199857041</c:v>
                  </c:pt>
                  <c:pt idx="3">
                    <c:v>0.51538322902538536</c:v>
                  </c:pt>
                </c:numCache>
              </c:numRef>
            </c:minus>
          </c:errBars>
          <c:xVal>
            <c:numRef>
              <c:f>Data!$S$54:$S$57</c:f>
              <c:numCache>
                <c:formatCode>0.00</c:formatCode>
                <c:ptCount val="4"/>
                <c:pt idx="0">
                  <c:v>188.12865600000003</c:v>
                </c:pt>
                <c:pt idx="1">
                  <c:v>1158.449296</c:v>
                </c:pt>
                <c:pt idx="2">
                  <c:v>2954.5747359999996</c:v>
                </c:pt>
                <c:pt idx="3">
                  <c:v>5576.5049760000002</c:v>
                </c:pt>
              </c:numCache>
            </c:numRef>
          </c:xVal>
          <c:yVal>
            <c:numRef>
              <c:f>Data!$T$63:$T$66</c:f>
              <c:numCache>
                <c:formatCode>0.00E+00</c:formatCode>
                <c:ptCount val="4"/>
                <c:pt idx="0">
                  <c:v>6.4842221577504064</c:v>
                </c:pt>
                <c:pt idx="1">
                  <c:v>5.6081212012710075</c:v>
                </c:pt>
                <c:pt idx="2">
                  <c:v>4.1614832188601465</c:v>
                </c:pt>
                <c:pt idx="3">
                  <c:v>2.4569201886907535</c:v>
                </c:pt>
              </c:numCache>
            </c:numRef>
          </c:yVal>
        </c:ser>
        <c:axId val="100255232"/>
        <c:axId val="100257152"/>
      </c:scatterChart>
      <c:valAx>
        <c:axId val="100255232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/>
                  <a:t>SQUARE</a:t>
                </a:r>
                <a:r>
                  <a:rPr lang="en-US" sz="900" baseline="0"/>
                  <a:t> OF AXIAL DISTANCE FROM SOURCE (CM</a:t>
                </a:r>
                <a:r>
                  <a:rPr lang="en-US" sz="900" baseline="30000"/>
                  <a:t>2</a:t>
                </a:r>
                <a:r>
                  <a:rPr lang="en-US" sz="900" baseline="0"/>
                  <a:t>)</a:t>
                </a:r>
                <a:endParaRPr lang="en-US" sz="900"/>
              </a:p>
            </c:rich>
          </c:tx>
          <c:layout/>
        </c:title>
        <c:numFmt formatCode="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0257152"/>
        <c:crosses val="autoZero"/>
        <c:crossBetween val="midCat"/>
      </c:valAx>
      <c:valAx>
        <c:axId val="1002571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/>
                  <a:t>LN A</a:t>
                </a:r>
                <a:r>
                  <a:rPr lang="en-US" sz="900" baseline="-25000"/>
                  <a:t>In Res</a:t>
                </a:r>
              </a:p>
            </c:rich>
          </c:tx>
          <c:layout/>
        </c:title>
        <c:numFmt formatCode="#,##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0255232"/>
        <c:crosses val="autoZero"/>
        <c:crossBetween val="midCat"/>
      </c:valAx>
    </c:plotArea>
    <c:plotVisOnly val="1"/>
  </c:chart>
  <c:spPr>
    <a:ln>
      <a:noFill/>
    </a:ln>
  </c:spPr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0128327709036403"/>
          <c:y val="6.0145960512045772E-2"/>
          <c:w val="0.71887545306836853"/>
          <c:h val="0.6704363014668816"/>
        </c:manualLayout>
      </c:layout>
      <c:scatterChart>
        <c:scatterStyle val="smoothMarker"/>
        <c:ser>
          <c:idx val="0"/>
          <c:order val="0"/>
          <c:tx>
            <c:strRef>
              <c:f>Data!$AD$51</c:f>
              <c:strCache>
                <c:ptCount val="1"/>
                <c:pt idx="0">
                  <c:v>Cd Ratio</c:v>
                </c:pt>
              </c:strCache>
            </c:strRef>
          </c:tx>
          <c:trendline>
            <c:trendlineType val="power"/>
          </c:trendline>
          <c:trendline>
            <c:trendlineType val="log"/>
          </c:trendline>
          <c:errBars>
            <c:errDir val="y"/>
            <c:errBarType val="both"/>
            <c:errValType val="cust"/>
            <c:plus>
              <c:numRef>
                <c:f>Data!$AE$52:$AE$58</c:f>
                <c:numCache>
                  <c:formatCode>General</c:formatCode>
                  <c:ptCount val="7"/>
                  <c:pt idx="0">
                    <c:v>0.9251087504483696</c:v>
                  </c:pt>
                  <c:pt idx="1">
                    <c:v>0.52638829652307784</c:v>
                  </c:pt>
                  <c:pt idx="2">
                    <c:v>0.67328465766020396</c:v>
                  </c:pt>
                  <c:pt idx="3">
                    <c:v>1.5136077586343171</c:v>
                  </c:pt>
                  <c:pt idx="4">
                    <c:v>5.5729097997184116</c:v>
                  </c:pt>
                  <c:pt idx="5">
                    <c:v>16.191043300688143</c:v>
                  </c:pt>
                  <c:pt idx="6">
                    <c:v>75.47411374160032</c:v>
                  </c:pt>
                </c:numCache>
              </c:numRef>
            </c:plus>
            <c:minus>
              <c:numRef>
                <c:f>Data!$AE$52:$AE$58</c:f>
                <c:numCache>
                  <c:formatCode>General</c:formatCode>
                  <c:ptCount val="7"/>
                  <c:pt idx="0">
                    <c:v>0.9251087504483696</c:v>
                  </c:pt>
                  <c:pt idx="1">
                    <c:v>0.52638829652307784</c:v>
                  </c:pt>
                  <c:pt idx="2">
                    <c:v>0.67328465766020396</c:v>
                  </c:pt>
                  <c:pt idx="3">
                    <c:v>1.5136077586343171</c:v>
                  </c:pt>
                  <c:pt idx="4">
                    <c:v>5.5729097997184116</c:v>
                  </c:pt>
                  <c:pt idx="5">
                    <c:v>16.191043300688143</c:v>
                  </c:pt>
                  <c:pt idx="6">
                    <c:v>75.47411374160032</c:v>
                  </c:pt>
                </c:numCache>
              </c:numRef>
            </c:minus>
          </c:errBars>
          <c:xVal>
            <c:numRef>
              <c:f>Data!$P$52:$P$58</c:f>
              <c:numCache>
                <c:formatCode>0.00</c:formatCode>
                <c:ptCount val="7"/>
                <c:pt idx="0">
                  <c:v>-10.6</c:v>
                </c:pt>
                <c:pt idx="1">
                  <c:v>-2.6</c:v>
                </c:pt>
                <c:pt idx="2">
                  <c:v>5.4</c:v>
                </c:pt>
                <c:pt idx="3">
                  <c:v>13.4</c:v>
                </c:pt>
                <c:pt idx="4">
                  <c:v>21.4</c:v>
                </c:pt>
                <c:pt idx="5">
                  <c:v>29.4</c:v>
                </c:pt>
                <c:pt idx="6">
                  <c:v>37.4</c:v>
                </c:pt>
              </c:numCache>
            </c:numRef>
          </c:xVal>
          <c:yVal>
            <c:numRef>
              <c:f>Data!$AD$52:$AD$58</c:f>
              <c:numCache>
                <c:formatCode>0.00E+00</c:formatCode>
                <c:ptCount val="7"/>
                <c:pt idx="0">
                  <c:v>3.8176856514947666</c:v>
                </c:pt>
                <c:pt idx="1">
                  <c:v>3.2920141893496027</c:v>
                </c:pt>
                <c:pt idx="2">
                  <c:v>4.1688350406861039</c:v>
                </c:pt>
                <c:pt idx="3">
                  <c:v>6.4197547715054215</c:v>
                </c:pt>
                <c:pt idx="4">
                  <c:v>12.604534297378668</c:v>
                </c:pt>
                <c:pt idx="5">
                  <c:v>29.147111425731303</c:v>
                </c:pt>
                <c:pt idx="6">
                  <c:v>91.560121817775851</c:v>
                </c:pt>
              </c:numCache>
            </c:numRef>
          </c:yVal>
          <c:smooth val="1"/>
        </c:ser>
        <c:axId val="100365440"/>
        <c:axId val="100367360"/>
      </c:scatterChart>
      <c:valAx>
        <c:axId val="100365440"/>
        <c:scaling>
          <c:orientation val="minMax"/>
          <c:max val="40"/>
          <c:min val="-15"/>
        </c:scaling>
        <c:axPos val="b"/>
        <c:majorGridlines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/>
                  <a:t>DISTANCE</a:t>
                </a:r>
                <a:r>
                  <a:rPr lang="en-US" sz="900" baseline="0"/>
                  <a:t> (INCHES) ABOVE GEOMETRIC CENTER OF SOURCE</a:t>
                </a:r>
                <a:endParaRPr lang="en-US" sz="900"/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0367360"/>
        <c:crosses val="autoZero"/>
        <c:crossBetween val="midCat"/>
      </c:valAx>
      <c:valAx>
        <c:axId val="100367360"/>
        <c:scaling>
          <c:logBase val="10"/>
          <c:orientation val="minMax"/>
          <c:max val="1000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/>
                  <a:t>CD RATIO (31.5 MIL CD COVERS, 2 MIL iN FOILS)</a:t>
                </a:r>
              </a:p>
            </c:rich>
          </c:tx>
          <c:layout/>
        </c:title>
        <c:numFmt formatCode="#,##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0365440"/>
        <c:crossesAt val="-15"/>
        <c:crossBetween val="midCat"/>
        <c:minorUnit val="10"/>
      </c:valAx>
      <c:spPr>
        <a:ln>
          <a:noFill/>
        </a:ln>
      </c:spPr>
    </c:plotArea>
    <c:plotVisOnly val="1"/>
  </c:chart>
  <c:spPr>
    <a:ln>
      <a:noFill/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1298931383577094"/>
          <c:y val="6.0145960512045772E-2"/>
          <c:w val="0.7071694163229596"/>
          <c:h val="0.68137193065089108"/>
        </c:manualLayout>
      </c:layout>
      <c:scatterChart>
        <c:scatterStyle val="smoothMarker"/>
        <c:ser>
          <c:idx val="0"/>
          <c:order val="0"/>
          <c:spPr>
            <a:ln w="19050"/>
          </c:spPr>
          <c:trendline>
            <c:trendlineType val="power"/>
          </c:trendline>
          <c:trendline>
            <c:trendlineType val="log"/>
          </c:trendline>
          <c:errBars>
            <c:errDir val="y"/>
            <c:errBarType val="both"/>
            <c:errValType val="cust"/>
            <c:plus>
              <c:numRef>
                <c:f>Sheet1!$I$3:$I$9</c:f>
                <c:numCache>
                  <c:formatCode>General</c:formatCode>
                  <c:ptCount val="7"/>
                  <c:pt idx="0">
                    <c:v>3.8143586705325212E-4</c:v>
                  </c:pt>
                  <c:pt idx="1">
                    <c:v>3.1563216075333111E-5</c:v>
                  </c:pt>
                  <c:pt idx="2">
                    <c:v>8.9893174345952498E-5</c:v>
                  </c:pt>
                  <c:pt idx="3">
                    <c:v>9.0351627087798523E-4</c:v>
                  </c:pt>
                  <c:pt idx="4">
                    <c:v>1.1954148927496459E-2</c:v>
                  </c:pt>
                  <c:pt idx="5">
                    <c:v>0.16793702599910273</c:v>
                  </c:pt>
                  <c:pt idx="6">
                    <c:v>3.6149298995653552</c:v>
                  </c:pt>
                </c:numCache>
              </c:numRef>
            </c:plus>
            <c:minus>
              <c:numRef>
                <c:f>Sheet1!$I$3:$I$9</c:f>
                <c:numCache>
                  <c:formatCode>General</c:formatCode>
                  <c:ptCount val="7"/>
                  <c:pt idx="0">
                    <c:v>3.8143586705325212E-4</c:v>
                  </c:pt>
                  <c:pt idx="1">
                    <c:v>3.1563216075333111E-5</c:v>
                  </c:pt>
                  <c:pt idx="2">
                    <c:v>8.9893174345952498E-5</c:v>
                  </c:pt>
                  <c:pt idx="3">
                    <c:v>9.0351627087798523E-4</c:v>
                  </c:pt>
                  <c:pt idx="4">
                    <c:v>1.1954148927496459E-2</c:v>
                  </c:pt>
                  <c:pt idx="5">
                    <c:v>0.16793702599910273</c:v>
                  </c:pt>
                  <c:pt idx="6">
                    <c:v>3.6149298995653552</c:v>
                  </c:pt>
                </c:numCache>
              </c:numRef>
            </c:minus>
          </c:errBars>
          <c:xVal>
            <c:numRef>
              <c:f>Sheet1!$B$3:$B$9</c:f>
              <c:numCache>
                <c:formatCode>0.00</c:formatCode>
                <c:ptCount val="7"/>
                <c:pt idx="0">
                  <c:v>-10.6</c:v>
                </c:pt>
                <c:pt idx="1">
                  <c:v>-2.6</c:v>
                </c:pt>
                <c:pt idx="2">
                  <c:v>5.4</c:v>
                </c:pt>
                <c:pt idx="3">
                  <c:v>13.4</c:v>
                </c:pt>
                <c:pt idx="4">
                  <c:v>21.4</c:v>
                </c:pt>
                <c:pt idx="5">
                  <c:v>29.4</c:v>
                </c:pt>
                <c:pt idx="6">
                  <c:v>37.4</c:v>
                </c:pt>
              </c:numCache>
            </c:numRef>
          </c:xVal>
          <c:yVal>
            <c:numRef>
              <c:f>Sheet1!$H$3:$H$9</c:f>
              <c:numCache>
                <c:formatCode>0.00E+00</c:formatCode>
                <c:ptCount val="7"/>
                <c:pt idx="0">
                  <c:v>1.8568614594465342</c:v>
                </c:pt>
                <c:pt idx="1">
                  <c:v>1.1567269903346378</c:v>
                </c:pt>
                <c:pt idx="2">
                  <c:v>1.4491003416314538</c:v>
                </c:pt>
                <c:pt idx="3">
                  <c:v>3.0090318905802498</c:v>
                </c:pt>
                <c:pt idx="4">
                  <c:v>7.5811005182949556</c:v>
                </c:pt>
                <c:pt idx="5">
                  <c:v>19.334500291037436</c:v>
                </c:pt>
                <c:pt idx="6">
                  <c:v>60.371648165853628</c:v>
                </c:pt>
              </c:numCache>
            </c:numRef>
          </c:yVal>
          <c:smooth val="1"/>
        </c:ser>
        <c:axId val="100483840"/>
        <c:axId val="100485760"/>
      </c:scatterChart>
      <c:valAx>
        <c:axId val="100483840"/>
        <c:scaling>
          <c:orientation val="minMax"/>
          <c:max val="40"/>
          <c:min val="-15"/>
        </c:scaling>
        <c:axPos val="b"/>
        <c:majorGridlines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/>
                  <a:t>DISTANCE</a:t>
                </a:r>
                <a:r>
                  <a:rPr lang="en-US" sz="900" baseline="0"/>
                  <a:t> (INCHES) ABOVE GEOMETRIC CENTER OF SOURCE</a:t>
                </a:r>
                <a:endParaRPr lang="en-US" sz="900"/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0485760"/>
        <c:crosses val="autoZero"/>
        <c:crossBetween val="midCat"/>
      </c:valAx>
      <c:valAx>
        <c:axId val="100485760"/>
        <c:scaling>
          <c:logBase val="10"/>
          <c:orientation val="minMax"/>
          <c:max val="100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/>
                  <a:t>CD RATIO (31.5 MIL CD COVERS, 2 MIL iN FOILS)</a:t>
                </a:r>
              </a:p>
            </c:rich>
          </c:tx>
          <c:layout/>
        </c:title>
        <c:numFmt formatCode="#,##0" sourceLinked="0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0483840"/>
        <c:crossesAt val="-15"/>
        <c:crossBetween val="midCat"/>
        <c:minorUnit val="10"/>
      </c:valAx>
      <c:spPr>
        <a:ln>
          <a:noFill/>
        </a:ln>
      </c:spPr>
    </c:plotArea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0.35267</cdr:y>
    </cdr:from>
    <cdr:to>
      <cdr:x>0.58929</cdr:x>
      <cdr:y>0.35336</cdr:y>
    </cdr:to>
    <cdr:sp macro="" textlink="">
      <cdr:nvSpPr>
        <cdr:cNvPr id="3" name="Straight Arrow Connector 2"/>
        <cdr:cNvSpPr/>
      </cdr:nvSpPr>
      <cdr:spPr>
        <a:xfrm xmlns:a="http://schemas.openxmlformats.org/drawingml/2006/main">
          <a:off x="1600200" y="819150"/>
          <a:ext cx="285750" cy="1588"/>
        </a:xfrm>
        <a:prstGeom xmlns:a="http://schemas.openxmlformats.org/drawingml/2006/main" prst="straightConnector1">
          <a:avLst/>
        </a:prstGeom>
        <a:ln xmlns:a="http://schemas.openxmlformats.org/drawingml/2006/main" w="22225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0.35346</cdr:x>
      <cdr:y>0.31756</cdr:y>
    </cdr:from>
    <cdr:to>
      <cdr:x>0.61537</cdr:x>
      <cdr:y>0.42008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29846" y="1627345"/>
          <a:ext cx="2022781" cy="5253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Position</a:t>
          </a:r>
          <a:r>
            <a:rPr lang="en-US" sz="1800" baseline="0" dirty="0"/>
            <a:t> 6</a:t>
          </a:r>
          <a:endParaRPr lang="en-US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0.51288</cdr:x>
      <cdr:y>0.36617</cdr:y>
    </cdr:from>
    <cdr:to>
      <cdr:x>0.60327</cdr:x>
      <cdr:y>0.36683</cdr:y>
    </cdr:to>
    <cdr:sp macro="" textlink="">
      <cdr:nvSpPr>
        <cdr:cNvPr id="2" name="Straight Arrow Connector 1"/>
        <cdr:cNvSpPr/>
      </cdr:nvSpPr>
      <cdr:spPr>
        <a:xfrm xmlns:a="http://schemas.openxmlformats.org/drawingml/2006/main">
          <a:off x="3913049" y="1970595"/>
          <a:ext cx="689603" cy="3536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22225" cap="flat" cmpd="sng" algn="ctr">
          <a:solidFill>
            <a:srgbClr val="000000"/>
          </a:solidFill>
          <a:prstDash val="solid"/>
          <a:tailEnd type="arrow"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rgbClr val="000000"/>
              </a:solidFill>
              <a:latin typeface="Arial"/>
            </a:defRPr>
          </a:lvl1pPr>
          <a:lvl2pPr marL="457200" indent="0">
            <a:defRPr sz="1100">
              <a:solidFill>
                <a:srgbClr val="000000"/>
              </a:solidFill>
              <a:latin typeface="Arial"/>
            </a:defRPr>
          </a:lvl2pPr>
          <a:lvl3pPr marL="914400" indent="0">
            <a:defRPr sz="1100">
              <a:solidFill>
                <a:srgbClr val="000000"/>
              </a:solidFill>
              <a:latin typeface="Arial"/>
            </a:defRPr>
          </a:lvl3pPr>
          <a:lvl4pPr marL="1371600" indent="0">
            <a:defRPr sz="1100">
              <a:solidFill>
                <a:srgbClr val="000000"/>
              </a:solidFill>
              <a:latin typeface="Arial"/>
            </a:defRPr>
          </a:lvl4pPr>
          <a:lvl5pPr marL="1828800" indent="0">
            <a:defRPr sz="1100">
              <a:solidFill>
                <a:srgbClr val="000000"/>
              </a:solidFill>
              <a:latin typeface="Arial"/>
            </a:defRPr>
          </a:lvl5pPr>
          <a:lvl6pPr marL="2286000" indent="0">
            <a:defRPr sz="1100">
              <a:solidFill>
                <a:srgbClr val="000000"/>
              </a:solidFill>
              <a:latin typeface="Arial"/>
            </a:defRPr>
          </a:lvl6pPr>
          <a:lvl7pPr marL="2743200" indent="0">
            <a:defRPr sz="1100">
              <a:solidFill>
                <a:srgbClr val="000000"/>
              </a:solidFill>
              <a:latin typeface="Arial"/>
            </a:defRPr>
          </a:lvl7pPr>
          <a:lvl8pPr marL="3200400" indent="0">
            <a:defRPr sz="1100">
              <a:solidFill>
                <a:srgbClr val="000000"/>
              </a:solidFill>
              <a:latin typeface="Arial"/>
            </a:defRPr>
          </a:lvl8pPr>
          <a:lvl9pPr marL="3657600" indent="0">
            <a:defRPr sz="1100">
              <a:solidFill>
                <a:srgbClr val="000000"/>
              </a:solidFill>
              <a:latin typeface="Arial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0.36454</cdr:x>
      <cdr:y>0.33274</cdr:y>
    </cdr:from>
    <cdr:to>
      <cdr:x>0.62967</cdr:x>
      <cdr:y>0.43036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781300" y="1790700"/>
          <a:ext cx="2022781" cy="5253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r>
            <a:rPr lang="en-US" sz="1800" dirty="0"/>
            <a:t>Position</a:t>
          </a:r>
          <a:r>
            <a:rPr lang="en-US" sz="1800" baseline="0" dirty="0"/>
            <a:t> 6</a:t>
          </a:r>
          <a:endParaRPr lang="en-US" sz="18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0.46726</cdr:x>
      <cdr:y>0.30346</cdr:y>
    </cdr:from>
    <cdr:to>
      <cdr:x>0.56548</cdr:x>
      <cdr:y>0.30415</cdr:y>
    </cdr:to>
    <cdr:sp macro="" textlink="">
      <cdr:nvSpPr>
        <cdr:cNvPr id="3" name="Straight Arrow Connector 2"/>
        <cdr:cNvSpPr/>
      </cdr:nvSpPr>
      <cdr:spPr>
        <a:xfrm xmlns:a="http://schemas.openxmlformats.org/drawingml/2006/main">
          <a:off x="1495425" y="704850"/>
          <a:ext cx="314325" cy="1588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0.32263</cdr:x>
      <cdr:y>0.273</cdr:y>
    </cdr:from>
    <cdr:to>
      <cdr:x>0.58454</cdr:x>
      <cdr:y>0.37552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519900" y="1479569"/>
          <a:ext cx="2045648" cy="5556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800" dirty="0"/>
            <a:t>Position</a:t>
          </a:r>
          <a:r>
            <a:rPr lang="en-US" sz="1800" baseline="0" dirty="0"/>
            <a:t> 6</a:t>
          </a:r>
          <a:endParaRPr lang="en-US" sz="18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0.55629</cdr:x>
      <cdr:y>0.24746</cdr:y>
    </cdr:from>
    <cdr:to>
      <cdr:x>0.84371</cdr:x>
      <cdr:y>0.35938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100252" y="1262214"/>
          <a:ext cx="2118505" cy="5708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l-GR" sz="1100" dirty="0">
              <a:latin typeface="Calibri"/>
            </a:rPr>
            <a:t>τ</a:t>
          </a:r>
          <a:r>
            <a:rPr lang="en-US" sz="1100" dirty="0">
              <a:latin typeface="Calibri"/>
            </a:rPr>
            <a:t> = 336.5cm</a:t>
          </a:r>
          <a:r>
            <a:rPr lang="en-US" sz="1100" baseline="30000" dirty="0">
              <a:latin typeface="Calibri"/>
            </a:rPr>
            <a:t>2</a:t>
          </a:r>
          <a:endParaRPr lang="en-US" sz="1100" baseline="300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9" tIns="44552" rIns="89109" bIns="44552" numCol="1" anchor="t" anchorCtr="0" compatLnSpc="1">
            <a:prstTxWarp prst="textNoShape">
              <a:avLst/>
            </a:prstTxWarp>
          </a:bodyPr>
          <a:lstStyle>
            <a:lvl1pPr defTabSz="889000" eaLnBrk="0" hangingPunct="0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9" tIns="44552" rIns="89109" bIns="44552" numCol="1" anchor="t" anchorCtr="0" compatLnSpc="1">
            <a:prstTxWarp prst="textNoShape">
              <a:avLst/>
            </a:prstTxWarp>
          </a:bodyPr>
          <a:lstStyle>
            <a:lvl1pPr algn="r" defTabSz="889000" eaLnBrk="0" hangingPunct="0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9" tIns="44552" rIns="89109" bIns="44552" numCol="1" anchor="b" anchorCtr="0" compatLnSpc="1">
            <a:prstTxWarp prst="textNoShape">
              <a:avLst/>
            </a:prstTxWarp>
          </a:bodyPr>
          <a:lstStyle>
            <a:lvl1pPr defTabSz="889000" eaLnBrk="0" hangingPunct="0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9" tIns="44552" rIns="89109" bIns="44552" numCol="1" anchor="b" anchorCtr="0" compatLnSpc="1">
            <a:prstTxWarp prst="textNoShape">
              <a:avLst/>
            </a:prstTxWarp>
          </a:bodyPr>
          <a:lstStyle>
            <a:lvl1pPr algn="r" defTabSz="889000" eaLnBrk="0" hangingPunct="0">
              <a:defRPr sz="1100"/>
            </a:lvl1pPr>
          </a:lstStyle>
          <a:p>
            <a:pPr>
              <a:defRPr/>
            </a:pPr>
            <a:fld id="{01E5C110-F003-4629-9F9B-46A345EDB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9" tIns="44552" rIns="89109" bIns="44552" numCol="1" anchor="t" anchorCtr="0" compatLnSpc="1">
            <a:prstTxWarp prst="textNoShape">
              <a:avLst/>
            </a:prstTxWarp>
          </a:bodyPr>
          <a:lstStyle>
            <a:lvl1pPr defTabSz="889000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9" tIns="44552" rIns="89109" bIns="44552" numCol="1" anchor="t" anchorCtr="0" compatLnSpc="1">
            <a:prstTxWarp prst="textNoShape">
              <a:avLst/>
            </a:prstTxWarp>
          </a:bodyPr>
          <a:lstStyle>
            <a:lvl1pPr algn="r" defTabSz="889000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93738"/>
            <a:ext cx="4568825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5313"/>
            <a:ext cx="51181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9" tIns="44552" rIns="89109" bIns="44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9" tIns="44552" rIns="89109" bIns="44552" numCol="1" anchor="b" anchorCtr="0" compatLnSpc="1">
            <a:prstTxWarp prst="textNoShape">
              <a:avLst/>
            </a:prstTxWarp>
          </a:bodyPr>
          <a:lstStyle>
            <a:lvl1pPr defTabSz="889000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9" tIns="44552" rIns="89109" bIns="44552" numCol="1" anchor="b" anchorCtr="0" compatLnSpc="1">
            <a:prstTxWarp prst="textNoShape">
              <a:avLst/>
            </a:prstTxWarp>
          </a:bodyPr>
          <a:lstStyle>
            <a:lvl1pPr algn="r" defTabSz="889000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9F8445A9-4D49-4505-B2E3-CC54B93E76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71881-12E8-4CEC-A4ED-E040AB26206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713" y="2357438"/>
            <a:ext cx="8470900" cy="1627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425" y="4300538"/>
            <a:ext cx="6975475" cy="19399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DA1545A2-CC07-49B9-B551-E09CDDBF2241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562" y="1202500"/>
            <a:ext cx="9018739" cy="5974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7BC77C82-9F4D-4E7E-BBF3-7CEE47B5F116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4238" y="1340285"/>
            <a:ext cx="2270125" cy="58590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1353" y="1365337"/>
            <a:ext cx="6430485" cy="58339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031C9DD0-9DE8-42EE-8B19-8494B63890A4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096C8240-38CD-48A8-9B1E-E264CE6E7A0D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4876800"/>
            <a:ext cx="8470900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3216275"/>
            <a:ext cx="8470900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5D48F5B6-AFA5-4E55-AB26-3AFD318E124B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279" y="1290182"/>
            <a:ext cx="4464050" cy="582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0937" y="1327760"/>
            <a:ext cx="4464050" cy="57838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10230592-2B1E-496A-B99D-4FF94A9016AF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655" y="0"/>
            <a:ext cx="8480120" cy="1014607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83" y="1360423"/>
            <a:ext cx="440372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83" y="2406650"/>
            <a:ext cx="440372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2746" y="1410527"/>
            <a:ext cx="4405312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2746" y="2406650"/>
            <a:ext cx="4405312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DB9043C5-29E1-491A-9EAC-FBBC590D5C22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116D8020-0CA9-4049-9D8A-5B6A9AA1AC39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EEB2942D-4CC2-4A84-B149-B84A9B57853F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87" y="1390389"/>
            <a:ext cx="3278188" cy="973504"/>
          </a:xfrm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625" y="1377863"/>
            <a:ext cx="5570537" cy="577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787" y="2317314"/>
            <a:ext cx="3278188" cy="48350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421AD069-0E15-48E1-A0FA-00766798D9F2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213" y="5313363"/>
            <a:ext cx="5978525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4213" y="1202499"/>
            <a:ext cx="5978525" cy="40299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4213" y="5940425"/>
            <a:ext cx="5978525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509AA064-C6EB-489D-BBA3-AFA7E3DF804E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 flipV="1">
            <a:off x="1390650" y="1044575"/>
            <a:ext cx="4400550" cy="857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0" y="876300"/>
            <a:ext cx="1352550" cy="6143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pic>
        <p:nvPicPr>
          <p:cNvPr id="11268" name="Picture 30" descr="shiel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2900" y="87313"/>
            <a:ext cx="538163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0"/>
            <a:ext cx="8404225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303" tIns="50151" rIns="100303" bIns="501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0888" y="1177925"/>
            <a:ext cx="9020175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303" tIns="50151" rIns="100303" bIns="50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 flipV="1">
            <a:off x="5759450" y="1044575"/>
            <a:ext cx="4206875" cy="825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/>
          </a:p>
        </p:txBody>
      </p:sp>
      <p:pic>
        <p:nvPicPr>
          <p:cNvPr id="11272" name="Picture 47" descr="AFIT%20Emblem-no%20backgroun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413" y="739775"/>
            <a:ext cx="102711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700" y="7159625"/>
            <a:ext cx="6561138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 b="1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EDUCATING THE WORLD’S BEST MILITARY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554913" y="7134225"/>
            <a:ext cx="2325687" cy="40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1AB3B241-248F-43B2-AC83-2D904BDD551B}" type="slidenum">
              <a:rPr lang="en-US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10033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10033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defTabSz="10033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defTabSz="10033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defTabSz="10033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defTabSz="10033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defTabSz="10033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defTabSz="10033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defTabSz="100330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76238" indent="-376238" algn="l" defTabSz="100330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14388" indent="-312738" algn="l" defTabSz="10033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254125" indent="-250825" algn="l" defTabSz="1003300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755775" indent="-250825" algn="l" defTabSz="1003300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257425" indent="-250825" algn="l" defTabSz="1003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14625" indent="-250825" algn="l" defTabSz="1003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71825" indent="-250825" algn="l" defTabSz="1003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29025" indent="-250825" algn="l" defTabSz="1003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86225" indent="-250825" algn="l" defTabSz="100330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nr.nist.gov/instruments/bt1/neutron.html" TargetMode="External"/><Relationship Id="rId2" Type="http://schemas.openxmlformats.org/officeDocument/2006/relationships/hyperlink" Target="http://www.nndc.bnl.gov/sigma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970713"/>
            <a:ext cx="9813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1773238"/>
            <a:ext cx="4327525" cy="368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835025" y="330200"/>
            <a:ext cx="8345488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303" tIns="50151" rIns="100303" bIns="50151">
            <a:spAutoFit/>
          </a:bodyPr>
          <a:lstStyle/>
          <a:p>
            <a:pPr defTabSz="1003300" eaLnBrk="0" hangingPunct="0">
              <a:defRPr/>
            </a:pPr>
            <a:r>
              <a:rPr lang="en-US" sz="41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1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560388" y="6623050"/>
            <a:ext cx="88280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303" tIns="50151" rIns="100303" bIns="50151">
            <a:spAutoFit/>
          </a:bodyPr>
          <a:lstStyle/>
          <a:p>
            <a:pPr algn="ctr" defTabSz="1003300" eaLnBrk="0" hangingPunct="0"/>
            <a:r>
              <a:rPr lang="en-US" sz="2200" b="1" i="1"/>
              <a:t>E d u c a t i n g   t h e   W o r l d ’s   B e s t  M i l i t a r y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516438" y="1597025"/>
            <a:ext cx="5067300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303" tIns="50151" rIns="100303" bIns="50151" anchor="ctr"/>
          <a:lstStyle/>
          <a:p>
            <a:pPr algn="ctr" defTabSz="1003300" eaLnBrk="0" hangingPunct="0">
              <a:lnSpc>
                <a:spcPct val="120000"/>
              </a:lnSpc>
            </a:pPr>
            <a:endParaRPr lang="en-US" i="1">
              <a:solidFill>
                <a:srgbClr val="0066FF"/>
              </a:solidFill>
            </a:endParaRPr>
          </a:p>
        </p:txBody>
      </p:sp>
      <p:sp>
        <p:nvSpPr>
          <p:cNvPr id="516103" name="Text Box 7"/>
          <p:cNvSpPr txBox="1">
            <a:spLocks noChangeArrowheads="1"/>
          </p:cNvSpPr>
          <p:nvPr/>
        </p:nvSpPr>
        <p:spPr bwMode="auto">
          <a:xfrm>
            <a:off x="3721100" y="1160463"/>
            <a:ext cx="6018213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b="1" cap="all" dirty="0" smtClean="0"/>
              <a:t>Calibration of the graphite pile at AFIT to account for </a:t>
            </a:r>
            <a:r>
              <a:rPr lang="en-US" sz="2400" b="1" cap="all" baseline="30000" dirty="0" smtClean="0"/>
              <a:t>241</a:t>
            </a:r>
            <a:r>
              <a:rPr lang="en-US" sz="2400" b="1" cap="all" dirty="0" smtClean="0"/>
              <a:t>am </a:t>
            </a:r>
            <a:r>
              <a:rPr lang="en-US" sz="2400" b="1" cap="all" dirty="0" err="1" smtClean="0"/>
              <a:t>Ingrowth</a:t>
            </a:r>
            <a:r>
              <a:rPr lang="en-US" sz="2400" b="1" cap="all" dirty="0" smtClean="0"/>
              <a:t> in PuBe</a:t>
            </a:r>
            <a:r>
              <a:rPr lang="en-US" sz="2400" b="1" cap="all" baseline="-25000" dirty="0" smtClean="0"/>
              <a:t>13 </a:t>
            </a:r>
            <a:r>
              <a:rPr lang="en-US" sz="2400" b="1" cap="all" dirty="0" smtClean="0"/>
              <a:t>Source</a:t>
            </a:r>
            <a:endParaRPr lang="en-US" sz="2400" b="1" baseline="-25000" dirty="0"/>
          </a:p>
          <a:p>
            <a:pPr algn="ctr" eaLnBrk="0" hangingPunct="0">
              <a:defRPr/>
            </a:pPr>
            <a:endParaRPr lang="en-US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437063" y="2955925"/>
            <a:ext cx="47577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 smtClean="0"/>
              <a:t>2Lt J. Bevins</a:t>
            </a:r>
          </a:p>
          <a:p>
            <a:pPr algn="ctr" eaLnBrk="0" hangingPunct="0"/>
            <a:r>
              <a:rPr lang="en-US" sz="2400" dirty="0" smtClean="0"/>
              <a:t>17Mar09</a:t>
            </a:r>
            <a:endParaRPr lang="en-US" sz="2400" dirty="0"/>
          </a:p>
        </p:txBody>
      </p:sp>
      <p:pic>
        <p:nvPicPr>
          <p:cNvPr id="1229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732338"/>
            <a:ext cx="99822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Indium Foil Irradiation Spectra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10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2" cstate="print"/>
          <a:srcRect l="10724" t="10790" r="4675" b="14796"/>
          <a:stretch>
            <a:fillRect/>
          </a:stretch>
        </p:blipFill>
        <p:spPr bwMode="auto">
          <a:xfrm>
            <a:off x="1563686" y="1628719"/>
            <a:ext cx="7351713" cy="509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 bwMode="auto">
          <a:xfrm rot="10800000">
            <a:off x="5895975" y="2457450"/>
            <a:ext cx="6477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638925" y="2247900"/>
            <a:ext cx="158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1293 </a:t>
            </a:r>
            <a:r>
              <a:rPr lang="en-US" sz="2400" dirty="0" err="1" smtClean="0"/>
              <a:t>keV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Foil Irradiation Data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11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" name="Picture 3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925" y="3690144"/>
            <a:ext cx="3089275" cy="34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1049530" y="1497598"/>
            <a:ext cx="3866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Gold Foil “Standard Position” Flux Data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143500" y="3756819"/>
          <a:ext cx="4608516" cy="2972594"/>
        </p:xfrm>
        <a:graphic>
          <a:graphicData uri="http://schemas.openxmlformats.org/drawingml/2006/table">
            <a:tbl>
              <a:tblPr/>
              <a:tblGrid>
                <a:gridCol w="921527"/>
                <a:gridCol w="1084952"/>
                <a:gridCol w="622421"/>
                <a:gridCol w="1062612"/>
                <a:gridCol w="917004"/>
              </a:tblGrid>
              <a:tr h="669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Position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Rs/N [1/t</a:t>
                      </a:r>
                      <a:r>
                        <a:rPr lang="en-US" sz="1600" i="1" baseline="-25000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1600" i="1">
                          <a:latin typeface="Times New Roman"/>
                          <a:ea typeface="Times New Roman"/>
                        </a:rPr>
                        <a:t>]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Flux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Calibri"/>
                          <a:ea typeface="Times New Roman"/>
                        </a:rPr>
                        <a:t>Uncertainty</a:t>
                      </a:r>
                      <a:r>
                        <a:rPr lang="en-US" sz="1600" i="1" baseline="0" dirty="0" smtClean="0"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en-US" sz="1600" i="1" dirty="0" err="1" smtClean="0">
                          <a:latin typeface="Calibri"/>
                          <a:ea typeface="Times New Roman"/>
                        </a:rPr>
                        <a:t>σ</a:t>
                      </a:r>
                      <a:r>
                        <a:rPr lang="en-US" sz="1600" i="1" baseline="-25000" dirty="0" err="1" smtClean="0">
                          <a:latin typeface="Times New Roman"/>
                          <a:ea typeface="Times New Roman"/>
                        </a:rPr>
                        <a:t>flux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alibri"/>
                          <a:ea typeface="Times New Roman"/>
                        </a:rPr>
                        <a:t>% Increase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2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1.78E-18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3.66E-18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4.16E-18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3730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7945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9028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194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15.5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14.8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14.0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382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3.12E-18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1.70E-18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7.96E-19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3.73E-19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1.57E-19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5.52E-20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6778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3699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1728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808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341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120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352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193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18.5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16.3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17.5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25.0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28.8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37.9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824690" y="3164101"/>
            <a:ext cx="35764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Indium Foil Cadmium Difference Thermal Flux Data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47723" y="1994693"/>
          <a:ext cx="4710119" cy="1540987"/>
        </p:xfrm>
        <a:graphic>
          <a:graphicData uri="http://schemas.openxmlformats.org/drawingml/2006/table">
            <a:tbl>
              <a:tblPr/>
              <a:tblGrid>
                <a:gridCol w="895352"/>
                <a:gridCol w="900113"/>
                <a:gridCol w="957262"/>
                <a:gridCol w="800100"/>
                <a:gridCol w="1157292"/>
              </a:tblGrid>
              <a:tr h="3001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Foil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Rs [1/</a:t>
                      </a:r>
                      <a:r>
                        <a:rPr lang="en-US" sz="1600" i="1" dirty="0" err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1600" i="1" baseline="-25000" dirty="0" err="1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]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Flux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latin typeface="Calibri"/>
                          <a:ea typeface="Times New Roman"/>
                        </a:rPr>
                        <a:t>Uncertainty </a:t>
                      </a:r>
                      <a:r>
                        <a:rPr lang="en-US" sz="1600" i="1" dirty="0" err="1" smtClean="0">
                          <a:latin typeface="Calibri"/>
                          <a:ea typeface="Times New Roman"/>
                        </a:rPr>
                        <a:t>σ</a:t>
                      </a:r>
                      <a:r>
                        <a:rPr lang="en-US" sz="1600" i="1" baseline="-25000" dirty="0" err="1" smtClean="0">
                          <a:latin typeface="Times New Roman"/>
                          <a:ea typeface="Times New Roman"/>
                        </a:rPr>
                        <a:t>flux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NBS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AFIT #1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AFIT#2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1391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2464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2.89E20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1.24E21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1.24E21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4230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1742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1718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212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01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AFIT#3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1.24E21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1723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Relaxation Length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12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Chart 17"/>
          <p:cNvGraphicFramePr/>
          <p:nvPr/>
        </p:nvGraphicFramePr>
        <p:xfrm>
          <a:off x="1182415" y="1571624"/>
          <a:ext cx="8113986" cy="534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Axial Thermal Neutron Flux Profile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13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Chart 16"/>
          <p:cNvGraphicFramePr/>
          <p:nvPr/>
        </p:nvGraphicFramePr>
        <p:xfrm>
          <a:off x="1438275" y="1371600"/>
          <a:ext cx="7629525" cy="538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5932" y="1173323"/>
            <a:ext cx="4255959" cy="352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ORIGENS Source Change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0D08AA1B-30EC-4D8B-9C38-83E4F548EF0B}" type="slidenum">
              <a:rPr lang="en-US" sz="1200"/>
              <a:pPr algn="r" eaLnBrk="0" hangingPunct="0">
                <a:defRPr/>
              </a:pPr>
              <a:t>14</a:t>
            </a:fld>
            <a:endParaRPr lang="en-US" sz="1200"/>
          </a:p>
        </p:txBody>
      </p:sp>
      <p:sp>
        <p:nvSpPr>
          <p:cNvPr id="2053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264262" y="3889538"/>
            <a:ext cx="110479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9" name="TextBox 19"/>
          <p:cNvSpPr txBox="1">
            <a:spLocks noChangeArrowheads="1"/>
          </p:cNvSpPr>
          <p:nvPr/>
        </p:nvSpPr>
        <p:spPr bwMode="auto">
          <a:xfrm rot="16200000">
            <a:off x="-59078" y="4866644"/>
            <a:ext cx="6944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MODEL</a:t>
            </a:r>
            <a:endParaRPr lang="en-US" sz="1100" b="1" dirty="0"/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6875" y="4502150"/>
            <a:ext cx="252413" cy="105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466975" y="5003007"/>
          <a:ext cx="6048375" cy="2226468"/>
        </p:xfrm>
        <a:graphic>
          <a:graphicData uri="http://schemas.openxmlformats.org/drawingml/2006/table">
            <a:tbl>
              <a:tblPr/>
              <a:tblGrid>
                <a:gridCol w="1263532"/>
                <a:gridCol w="932112"/>
                <a:gridCol w="932112"/>
                <a:gridCol w="932112"/>
                <a:gridCol w="1035681"/>
                <a:gridCol w="952826"/>
              </a:tblGrid>
              <a:tr h="2162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Case A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Times New Roman"/>
                          <a:ea typeface="Times New Roman"/>
                        </a:rPr>
                        <a:t>Case 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Case C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Case  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Case 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5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latin typeface="Times New Roman"/>
                          <a:ea typeface="Times New Roman"/>
                        </a:rPr>
                        <a:t>9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Be(g)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>
                          <a:latin typeface="Times New Roman"/>
                          <a:ea typeface="Times New Roman"/>
                        </a:rPr>
                        <a:t>238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Pu (g)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39.11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39.11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8.0E-3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39.11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8.0E-3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5.4E-3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37.15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3.8E-3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7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 dirty="0">
                          <a:latin typeface="Times New Roman"/>
                          <a:ea typeface="Times New Roman"/>
                        </a:rPr>
                        <a:t>239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Pu (g)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 dirty="0">
                          <a:latin typeface="Times New Roman"/>
                          <a:ea typeface="Times New Roman"/>
                        </a:rPr>
                        <a:t>240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Pu (g)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 dirty="0">
                          <a:latin typeface="Times New Roman"/>
                          <a:ea typeface="Times New Roman"/>
                        </a:rPr>
                        <a:t>241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Pu (g)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30000" dirty="0">
                          <a:latin typeface="Times New Roman"/>
                          <a:ea typeface="Times New Roman"/>
                        </a:rPr>
                        <a:t>242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Pu (g)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Activity -(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30000" dirty="0">
                          <a:latin typeface="Times New Roman"/>
                          <a:ea typeface="Times New Roman"/>
                        </a:rPr>
                        <a:t>239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Pu 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Strength (n/s)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79.70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8E-05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4.96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7.27E6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75.15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4.67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0.28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0.016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4.96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8.63E6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75.91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3.86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0.35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4.96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8.43E6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51.53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2.05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1.2E-2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3.32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5.54E6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73.44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2.21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0.460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4.71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7.52E6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3461296" y="4697998"/>
            <a:ext cx="3958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Starting PuBe Source Composition Data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287" y="1186554"/>
            <a:ext cx="4256088" cy="353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9388" y="1158108"/>
            <a:ext cx="4259480" cy="358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SOURCES4C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0D08AA1B-30EC-4D8B-9C38-83E4F548EF0B}" type="slidenum">
              <a:rPr lang="en-US" sz="1200"/>
              <a:pPr algn="r" eaLnBrk="0" hangingPunct="0">
                <a:defRPr/>
              </a:pPr>
              <a:t>15</a:t>
            </a:fld>
            <a:endParaRPr lang="en-US" sz="1200"/>
          </a:p>
        </p:txBody>
      </p:sp>
      <p:sp>
        <p:nvSpPr>
          <p:cNvPr id="2053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264262" y="3889538"/>
            <a:ext cx="110479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9" name="TextBox 19"/>
          <p:cNvSpPr txBox="1">
            <a:spLocks noChangeArrowheads="1"/>
          </p:cNvSpPr>
          <p:nvPr/>
        </p:nvSpPr>
        <p:spPr bwMode="auto">
          <a:xfrm rot="16200000">
            <a:off x="-59078" y="4866644"/>
            <a:ext cx="6944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MODEL</a:t>
            </a:r>
            <a:endParaRPr lang="en-US" sz="1100" b="1" dirty="0"/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6875" y="4502150"/>
            <a:ext cx="252413" cy="105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5458" y="4899819"/>
          <a:ext cx="4400867" cy="2177845"/>
        </p:xfrm>
        <a:graphic>
          <a:graphicData uri="http://schemas.openxmlformats.org/drawingml/2006/table">
            <a:tbl>
              <a:tblPr/>
              <a:tblGrid>
                <a:gridCol w="874982"/>
                <a:gridCol w="1348896"/>
                <a:gridCol w="1228324"/>
                <a:gridCol w="948665"/>
              </a:tblGrid>
              <a:tr h="5785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Case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1960 Strength [n/s]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2010 Strength [n/s]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Percent Change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7.27E+06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7.26E+06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92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8.63E+06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1.01E+07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17.0%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892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8.43E+06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1.02E+07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21.0%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2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5.54E+06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92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7.52E+06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9.89E+06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31.5%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027823" y="4612273"/>
            <a:ext cx="22733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Source Strength Data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Chart 19"/>
          <p:cNvGraphicFramePr/>
          <p:nvPr/>
        </p:nvGraphicFramePr>
        <p:xfrm>
          <a:off x="971550" y="1200150"/>
          <a:ext cx="4857749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MCNP5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0D08AA1B-30EC-4D8B-9C38-83E4F548EF0B}" type="slidenum">
              <a:rPr lang="en-US" sz="1200"/>
              <a:pPr algn="r" eaLnBrk="0" hangingPunct="0">
                <a:defRPr/>
              </a:pPr>
              <a:t>16</a:t>
            </a:fld>
            <a:endParaRPr lang="en-US" sz="1200"/>
          </a:p>
        </p:txBody>
      </p:sp>
      <p:sp>
        <p:nvSpPr>
          <p:cNvPr id="2053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264262" y="3889538"/>
            <a:ext cx="110479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9" name="TextBox 19"/>
          <p:cNvSpPr txBox="1">
            <a:spLocks noChangeArrowheads="1"/>
          </p:cNvSpPr>
          <p:nvPr/>
        </p:nvSpPr>
        <p:spPr bwMode="auto">
          <a:xfrm rot="16200000">
            <a:off x="-59078" y="4866644"/>
            <a:ext cx="6944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MODEL</a:t>
            </a:r>
            <a:endParaRPr lang="en-US" sz="1100" b="1" dirty="0"/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6875" y="4502150"/>
            <a:ext cx="252413" cy="105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4187" y="1395920"/>
            <a:ext cx="3684588" cy="359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137" y="1513681"/>
            <a:ext cx="3200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361880" y="5414169"/>
          <a:ext cx="5248594" cy="1853406"/>
        </p:xfrm>
        <a:graphic>
          <a:graphicData uri="http://schemas.openxmlformats.org/drawingml/2006/table">
            <a:tbl>
              <a:tblPr/>
              <a:tblGrid>
                <a:gridCol w="2624297"/>
                <a:gridCol w="2624297"/>
              </a:tblGrid>
              <a:tr h="2483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Color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Material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4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Purple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ORNL Concrete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567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Pink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Yellow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Aqua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Green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Red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Dark Blue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Aluminum Base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Graphite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Air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Wood Supports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PuBe Source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Stainless  Steel  Encapsulation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3783991" y="5069473"/>
            <a:ext cx="26078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MCNP Model Color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MCNP5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0D08AA1B-30EC-4D8B-9C38-83E4F548EF0B}" type="slidenum">
              <a:rPr lang="en-US" sz="1200"/>
              <a:pPr algn="r" eaLnBrk="0" hangingPunct="0">
                <a:defRPr/>
              </a:pPr>
              <a:t>17</a:t>
            </a:fld>
            <a:endParaRPr lang="en-US" sz="1200"/>
          </a:p>
        </p:txBody>
      </p:sp>
      <p:sp>
        <p:nvSpPr>
          <p:cNvPr id="2053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264262" y="3889538"/>
            <a:ext cx="110479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9" name="TextBox 19"/>
          <p:cNvSpPr txBox="1">
            <a:spLocks noChangeArrowheads="1"/>
          </p:cNvSpPr>
          <p:nvPr/>
        </p:nvSpPr>
        <p:spPr bwMode="auto">
          <a:xfrm rot="16200000">
            <a:off x="-59078" y="4866644"/>
            <a:ext cx="6944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MODEL</a:t>
            </a:r>
            <a:endParaRPr lang="en-US" sz="1100" b="1" dirty="0"/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6875" y="4502150"/>
            <a:ext cx="252413" cy="105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47876" y="2352675"/>
          <a:ext cx="6381752" cy="3105150"/>
        </p:xfrm>
        <a:graphic>
          <a:graphicData uri="http://schemas.openxmlformats.org/drawingml/2006/table">
            <a:tbl>
              <a:tblPr/>
              <a:tblGrid>
                <a:gridCol w="1005344"/>
                <a:gridCol w="1092765"/>
                <a:gridCol w="1154678"/>
                <a:gridCol w="1096420"/>
                <a:gridCol w="918117"/>
                <a:gridCol w="1114428"/>
              </a:tblGrid>
              <a:tr h="7689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Position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1960 Flux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Calibri"/>
                          <a:ea typeface="Times New Roman"/>
                        </a:rPr>
                        <a:t>1960 </a:t>
                      </a:r>
                      <a:endParaRPr lang="en-US" sz="1600" i="1" dirty="0" smtClean="0">
                        <a:latin typeface="Calibri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latin typeface="Calibri"/>
                          <a:ea typeface="Times New Roman"/>
                        </a:rPr>
                        <a:t>Uncertainty </a:t>
                      </a:r>
                      <a:r>
                        <a:rPr lang="en-US" sz="1600" i="1" dirty="0" err="1" smtClean="0">
                          <a:latin typeface="Calibri"/>
                          <a:ea typeface="Times New Roman"/>
                        </a:rPr>
                        <a:t>σ</a:t>
                      </a:r>
                      <a:r>
                        <a:rPr lang="en-US" sz="1600" i="1" baseline="-25000" dirty="0" err="1" smtClean="0">
                          <a:latin typeface="Times New Roman"/>
                          <a:ea typeface="Times New Roman"/>
                        </a:rPr>
                        <a:t>flux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Calibri"/>
                          <a:ea typeface="Times New Roman"/>
                        </a:rPr>
                        <a:t>% Increase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2010 Flux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Calibri"/>
                          <a:ea typeface="Times New Roman"/>
                        </a:rPr>
                        <a:t>2010 </a:t>
                      </a:r>
                      <a:r>
                        <a:rPr lang="en-US" sz="1600" i="1" dirty="0" smtClean="0">
                          <a:latin typeface="Calibri"/>
                          <a:ea typeface="Times New Roman"/>
                        </a:rPr>
                        <a:t>Uncertainty</a:t>
                      </a:r>
                      <a:r>
                        <a:rPr lang="en-US" sz="1600" i="1" baseline="0" dirty="0" smtClean="0"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en-US" sz="1600" i="1" dirty="0" err="1" smtClean="0">
                          <a:latin typeface="Calibri"/>
                          <a:ea typeface="Times New Roman"/>
                        </a:rPr>
                        <a:t>σ</a:t>
                      </a:r>
                      <a:r>
                        <a:rPr lang="en-US" sz="1600" i="1" baseline="-25000" dirty="0" err="1" smtClean="0">
                          <a:latin typeface="Times New Roman"/>
                          <a:ea typeface="Times New Roman"/>
                        </a:rPr>
                        <a:t>flux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1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5595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9261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10609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73.2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33.8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34.0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6418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10709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12236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430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7576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4040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1930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872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370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32.4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27.0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31.3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34.8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39.6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38.4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8914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4724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2220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437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648794" y="2002423"/>
            <a:ext cx="53735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1960 and 2010 thermal flux results obtained with MCNP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MCNP5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0D08AA1B-30EC-4D8B-9C38-83E4F548EF0B}" type="slidenum">
              <a:rPr lang="en-US" sz="1200"/>
              <a:pPr algn="r" eaLnBrk="0" hangingPunct="0">
                <a:defRPr/>
              </a:pPr>
              <a:t>18</a:t>
            </a:fld>
            <a:endParaRPr lang="en-US" sz="1200"/>
          </a:p>
        </p:txBody>
      </p:sp>
      <p:sp>
        <p:nvSpPr>
          <p:cNvPr id="2053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264262" y="3889538"/>
            <a:ext cx="110479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9" name="TextBox 19"/>
          <p:cNvSpPr txBox="1">
            <a:spLocks noChangeArrowheads="1"/>
          </p:cNvSpPr>
          <p:nvPr/>
        </p:nvSpPr>
        <p:spPr bwMode="auto">
          <a:xfrm rot="16200000">
            <a:off x="-59078" y="4866644"/>
            <a:ext cx="6944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MODEL</a:t>
            </a:r>
            <a:endParaRPr lang="en-US" sz="1100" b="1" dirty="0"/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6875" y="4502150"/>
            <a:ext cx="252413" cy="105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114550" y="3109118"/>
          <a:ext cx="6615115" cy="2205832"/>
        </p:xfrm>
        <a:graphic>
          <a:graphicData uri="http://schemas.openxmlformats.org/drawingml/2006/table">
            <a:tbl>
              <a:tblPr/>
              <a:tblGrid>
                <a:gridCol w="1063971"/>
                <a:gridCol w="1587828"/>
                <a:gridCol w="1191539"/>
                <a:gridCol w="1615288"/>
                <a:gridCol w="1156489"/>
              </a:tblGrid>
              <a:tr h="6056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Position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Experimental Flux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latin typeface="Calibri"/>
                          <a:ea typeface="Times New Roman"/>
                        </a:rPr>
                        <a:t>Uncertainty </a:t>
                      </a:r>
                      <a:r>
                        <a:rPr lang="en-US" sz="1600" i="1" dirty="0" err="1" smtClean="0">
                          <a:latin typeface="Calibri"/>
                          <a:ea typeface="Times New Roman"/>
                        </a:rPr>
                        <a:t>σ</a:t>
                      </a:r>
                      <a:r>
                        <a:rPr lang="en-US" sz="1600" i="1" baseline="-25000" dirty="0" err="1" smtClean="0">
                          <a:latin typeface="Times New Roman"/>
                          <a:ea typeface="Times New Roman"/>
                        </a:rPr>
                        <a:t>flux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Bias Corrected Model  Flux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latin typeface="Calibri"/>
                          <a:ea typeface="Times New Roman"/>
                        </a:rPr>
                        <a:t>Uncertainty </a:t>
                      </a:r>
                      <a:r>
                        <a:rPr lang="en-US" sz="1600" i="1" dirty="0" err="1" smtClean="0">
                          <a:latin typeface="Calibri"/>
                          <a:ea typeface="Times New Roman"/>
                        </a:rPr>
                        <a:t>σ</a:t>
                      </a:r>
                      <a:r>
                        <a:rPr lang="en-US" sz="1600" i="1" baseline="-25000" dirty="0" err="1" smtClean="0">
                          <a:latin typeface="Times New Roman"/>
                          <a:ea typeface="Times New Roman"/>
                        </a:rPr>
                        <a:t>flux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7945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9028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6778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3699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1728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469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352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193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8099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9253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6741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3573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1679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72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28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3533775" y="2527013"/>
            <a:ext cx="37719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Comparison of 2010 Bias Corrected Model and Experimental Thermal Flux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Model Relaxation Length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19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Chart 16"/>
          <p:cNvGraphicFramePr/>
          <p:nvPr/>
        </p:nvGraphicFramePr>
        <p:xfrm>
          <a:off x="1581150" y="1543050"/>
          <a:ext cx="7810500" cy="541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030288" y="1635125"/>
            <a:ext cx="9020175" cy="5973763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Experiment &amp; Results</a:t>
            </a:r>
          </a:p>
          <a:p>
            <a:r>
              <a:rPr lang="en-US" dirty="0" smtClean="0"/>
              <a:t>Model &amp; Results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EBA8E03D-F0AA-4B4A-B503-1187F199D0BE}" type="slidenum">
              <a:rPr 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EDUCATING THE WORLD’S BEST MILITARY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87350" y="1570038"/>
            <a:ext cx="25876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20" name="TextBox 16"/>
          <p:cNvSpPr txBox="1">
            <a:spLocks noChangeArrowheads="1"/>
          </p:cNvSpPr>
          <p:nvPr/>
        </p:nvSpPr>
        <p:spPr bwMode="auto">
          <a:xfrm rot="-5400000">
            <a:off x="-49212" y="1820863"/>
            <a:ext cx="6238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264262" y="3889538"/>
            <a:ext cx="110479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cap="all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  <a:endParaRPr lang="en-US" sz="1100" b="1" cap="al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16" name="Picture 15" descr="Graphite Pil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475" y="1485106"/>
            <a:ext cx="4554738" cy="45442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Axial Thermal Neutron Flux Profile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20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Chart 17"/>
          <p:cNvGraphicFramePr/>
          <p:nvPr/>
        </p:nvGraphicFramePr>
        <p:xfrm>
          <a:off x="1343025" y="1447800"/>
          <a:ext cx="8048625" cy="568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Future Work</a:t>
            </a:r>
          </a:p>
        </p:txBody>
      </p:sp>
      <p:sp>
        <p:nvSpPr>
          <p:cNvPr id="23555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 Foil Measurements</a:t>
            </a:r>
          </a:p>
          <a:p>
            <a:pPr lvl="1"/>
            <a:r>
              <a:rPr lang="en-US" sz="1800" dirty="0" smtClean="0"/>
              <a:t>Obtain cadmium covered gold foil measurement</a:t>
            </a:r>
          </a:p>
          <a:p>
            <a:pPr lvl="1"/>
            <a:r>
              <a:rPr lang="en-US" sz="1800" dirty="0" smtClean="0"/>
              <a:t>Quantify variance in 2PI proportional detectors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Foil Flux Depression</a:t>
            </a:r>
          </a:p>
          <a:p>
            <a:pPr lvl="1"/>
            <a:r>
              <a:rPr lang="en-US" sz="1800" dirty="0" smtClean="0"/>
              <a:t>Results indicated that there was significant, non-constant flux depression in “fully loaded” pile</a:t>
            </a:r>
          </a:p>
          <a:p>
            <a:pPr lvl="1"/>
            <a:r>
              <a:rPr lang="en-US" sz="1800" dirty="0" smtClean="0"/>
              <a:t>Investigate each </a:t>
            </a:r>
            <a:r>
              <a:rPr lang="en-US" sz="1800" dirty="0" smtClean="0"/>
              <a:t>position and improve statistics</a:t>
            </a:r>
          </a:p>
          <a:p>
            <a:r>
              <a:rPr lang="en-US" baseline="30000" dirty="0" smtClean="0"/>
              <a:t>241</a:t>
            </a:r>
            <a:r>
              <a:rPr lang="en-US" dirty="0" smtClean="0"/>
              <a:t>Pu Concentration</a:t>
            </a:r>
          </a:p>
          <a:p>
            <a:pPr lvl="1"/>
            <a:r>
              <a:rPr lang="en-US" sz="1800" dirty="0" smtClean="0"/>
              <a:t>Single most important factor in model</a:t>
            </a:r>
          </a:p>
          <a:p>
            <a:pPr lvl="1"/>
            <a:r>
              <a:rPr lang="en-US" sz="1800" dirty="0" smtClean="0"/>
              <a:t>Could be accomplished by gamma spectroscopy with </a:t>
            </a:r>
            <a:r>
              <a:rPr lang="en-US" sz="1800" dirty="0" err="1" smtClean="0"/>
              <a:t>HPGe</a:t>
            </a:r>
            <a:r>
              <a:rPr lang="en-US" sz="1800" dirty="0" smtClean="0"/>
              <a:t> if properly shielded from </a:t>
            </a:r>
            <a:r>
              <a:rPr lang="en-US" sz="1800" dirty="0" smtClean="0"/>
              <a:t>neutrons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sz="1800" dirty="0" smtClean="0"/>
              <a:t>Determine source of bias</a:t>
            </a:r>
          </a:p>
          <a:p>
            <a:pPr lvl="1"/>
            <a:r>
              <a:rPr lang="en-US" sz="1800" dirty="0" smtClean="0"/>
              <a:t>Use problem specific cross sections in ORIGENS</a:t>
            </a:r>
          </a:p>
          <a:p>
            <a:pPr lvl="1"/>
            <a:endParaRPr lang="en-US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EDUCATING THE WORLD’S BEST MILITARY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C3EE63CD-D9C7-4FF2-B29B-08F9A23BD7FE}" type="slidenum">
              <a:rPr 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96875" y="5546725"/>
            <a:ext cx="250825" cy="107315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58737" y="3889375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1" name="TextBox 19"/>
          <p:cNvSpPr txBox="1"/>
          <p:nvPr/>
        </p:nvSpPr>
        <p:spPr>
          <a:xfrm rot="16200000">
            <a:off x="-264318" y="4866481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 rot="-5400000">
            <a:off x="-279399" y="5956300"/>
            <a:ext cx="11350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Conclusion</a:t>
            </a:r>
          </a:p>
        </p:txBody>
      </p:sp>
      <p:sp>
        <p:nvSpPr>
          <p:cNvPr id="23555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Composition Change</a:t>
            </a:r>
          </a:p>
          <a:p>
            <a:pPr lvl="1"/>
            <a:r>
              <a:rPr lang="en-US" sz="2000" dirty="0" smtClean="0"/>
              <a:t>Due to 241Am ingrowth the source strength increased 17%</a:t>
            </a:r>
          </a:p>
          <a:p>
            <a:pPr lvl="2"/>
            <a:r>
              <a:rPr lang="en-US" dirty="0" smtClean="0"/>
              <a:t>Current source strength:  1.007*10</a:t>
            </a:r>
            <a:r>
              <a:rPr lang="en-US" baseline="30000" dirty="0" smtClean="0"/>
              <a:t>7</a:t>
            </a:r>
            <a:r>
              <a:rPr lang="en-US" dirty="0" smtClean="0"/>
              <a:t> n/s</a:t>
            </a:r>
          </a:p>
          <a:p>
            <a:pPr lvl="1"/>
            <a:r>
              <a:rPr lang="en-US" sz="2000" dirty="0" smtClean="0"/>
              <a:t>No appreciable change in the neutron energy spectrum</a:t>
            </a:r>
          </a:p>
          <a:p>
            <a:r>
              <a:rPr lang="en-US" dirty="0" smtClean="0"/>
              <a:t>Axial Flux Profile</a:t>
            </a:r>
          </a:p>
          <a:p>
            <a:pPr lvl="1"/>
            <a:r>
              <a:rPr lang="en-US" sz="2000" dirty="0" smtClean="0"/>
              <a:t>The current </a:t>
            </a:r>
            <a:r>
              <a:rPr lang="en-US" sz="2000" dirty="0" smtClean="0"/>
              <a:t>cadmium difference thermal flux at </a:t>
            </a:r>
            <a:r>
              <a:rPr lang="en-US" sz="2000" dirty="0" smtClean="0"/>
              <a:t>the “standard position” is 1728 </a:t>
            </a:r>
            <a:r>
              <a:rPr lang="en-US" sz="2000" u="sng" dirty="0" smtClean="0"/>
              <a:t>+</a:t>
            </a:r>
            <a:r>
              <a:rPr lang="en-US" sz="2000" dirty="0" smtClean="0"/>
              <a:t> 89 n/cm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s</a:t>
            </a:r>
          </a:p>
          <a:p>
            <a:pPr lvl="1"/>
            <a:r>
              <a:rPr lang="en-US" sz="2000" dirty="0" smtClean="0"/>
              <a:t>MCNP models produced a bias of ~32% in the 1960 and 2010 data.  </a:t>
            </a:r>
          </a:p>
          <a:p>
            <a:pPr lvl="1"/>
            <a:r>
              <a:rPr lang="en-US" sz="2000" dirty="0" smtClean="0"/>
              <a:t>Correcting for the average bias, the standard position </a:t>
            </a:r>
            <a:r>
              <a:rPr lang="en-US" sz="2000" dirty="0" smtClean="0"/>
              <a:t>cadmium difference thermal flux </a:t>
            </a:r>
            <a:r>
              <a:rPr lang="en-US" sz="2000" dirty="0" smtClean="0"/>
              <a:t>was 1679 </a:t>
            </a:r>
            <a:r>
              <a:rPr lang="en-US" sz="2000" u="sng" dirty="0" smtClean="0"/>
              <a:t>+</a:t>
            </a:r>
            <a:r>
              <a:rPr lang="en-US" sz="2000" dirty="0" smtClean="0"/>
              <a:t> 13 n/cm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s</a:t>
            </a:r>
          </a:p>
          <a:p>
            <a:r>
              <a:rPr lang="en-US" dirty="0" smtClean="0"/>
              <a:t>Graphite pile properties</a:t>
            </a:r>
          </a:p>
          <a:p>
            <a:pPr lvl="1"/>
            <a:r>
              <a:rPr lang="en-US" sz="2000" dirty="0" smtClean="0"/>
              <a:t>The relaxation length was found to be 26.3 cm and 26.1cm for experimental and model, respectively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EDUCATING THE WORLD’S BEST MILITARY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WWW.AFIT.EDU  </a:t>
            </a:r>
            <a:fld id="{C3EE63CD-D9C7-4FF2-B29B-08F9A23BD7FE}" type="slidenum">
              <a:rPr 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96875" y="5546725"/>
            <a:ext cx="250825" cy="107315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58737" y="3889375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1" name="TextBox 19"/>
          <p:cNvSpPr txBox="1"/>
          <p:nvPr/>
        </p:nvSpPr>
        <p:spPr>
          <a:xfrm rot="16200000">
            <a:off x="-264318" y="4866481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 rot="-5400000">
            <a:off x="-279399" y="5956300"/>
            <a:ext cx="11350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598BE072-5931-4809-A88F-642E5DA2CBDF}" type="slidenum">
              <a:rPr 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EDUCATING THE WORLD’S BEST MILITARY</a:t>
            </a:r>
          </a:p>
        </p:txBody>
      </p:sp>
      <p:pic>
        <p:nvPicPr>
          <p:cNvPr id="5" name="Picture 4" descr="FI114717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6538" y="1841250"/>
            <a:ext cx="4661646" cy="457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chemeClr val="tx1"/>
                </a:solidFill>
              </a:rPr>
              <a:t>WWW.AFIT.EDU  </a:t>
            </a:r>
            <a:fld id="{310E6608-A69B-4AD0-8712-3F3F7B2274CF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EDUCATING THE WORLD’S BEST MILITARY</a:t>
            </a:r>
          </a:p>
        </p:txBody>
      </p:sp>
      <p:sp>
        <p:nvSpPr>
          <p:cNvPr id="7" name="Content Placeholder 15"/>
          <p:cNvSpPr txBox="1">
            <a:spLocks/>
          </p:cNvSpPr>
          <p:nvPr/>
        </p:nvSpPr>
        <p:spPr>
          <a:xfrm>
            <a:off x="228600" y="1177925"/>
            <a:ext cx="9542463" cy="5973763"/>
          </a:xfrm>
          <a:prstGeom prst="rect">
            <a:avLst/>
          </a:prstGeom>
        </p:spPr>
        <p:txBody>
          <a:bodyPr/>
          <a:lstStyle/>
          <a:p>
            <a:pPr marL="814388" marR="0" lvl="1" indent="-312738" algn="l" defTabSz="10033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50" y="1438275"/>
            <a:ext cx="9363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[1] “AF NETF Graphite Standard Pile”, WADD-TR-61-174, Air Force Systems Command (1962).</a:t>
            </a:r>
          </a:p>
          <a:p>
            <a:pPr lvl="0"/>
            <a:r>
              <a:rPr lang="en-US" sz="1200" dirty="0" smtClean="0"/>
              <a:t>[2] National Nuclear Data Center, Evaluated Nuclear Data File, “Sigma: Retrieval and Plotting”, Available:                       </a:t>
            </a:r>
            <a:r>
              <a:rPr lang="en-US" sz="1200" u="sng" dirty="0" smtClean="0">
                <a:hlinkClick r:id="rId2"/>
              </a:rPr>
              <a:t>http://www.nndc.bnl.gov/sigma/</a:t>
            </a:r>
            <a:r>
              <a:rPr lang="en-US" sz="1200" dirty="0" smtClean="0"/>
              <a:t> .</a:t>
            </a:r>
            <a:r>
              <a:rPr lang="en-US" sz="1200" cap="all" dirty="0" smtClean="0"/>
              <a:t> </a:t>
            </a:r>
            <a:endParaRPr lang="en-US" sz="1200" dirty="0" smtClean="0"/>
          </a:p>
          <a:p>
            <a:pPr lvl="0"/>
            <a:r>
              <a:rPr lang="en-US" sz="1200" cap="all" dirty="0" smtClean="0"/>
              <a:t>[3] G. Knoll</a:t>
            </a:r>
            <a:r>
              <a:rPr lang="en-US" sz="1200" dirty="0" smtClean="0"/>
              <a:t>, </a:t>
            </a:r>
            <a:r>
              <a:rPr lang="en-US" sz="1200" i="1" dirty="0" smtClean="0"/>
              <a:t>Radiation Detection and Measurement</a:t>
            </a:r>
            <a:r>
              <a:rPr lang="en-US" sz="1200" dirty="0" smtClean="0"/>
              <a:t>, p. 21-24 &amp; 744-749, John Wiley &amp; Sons, Hoboken, New Jersey, (2000).</a:t>
            </a:r>
          </a:p>
          <a:p>
            <a:pPr lvl="0"/>
            <a:r>
              <a:rPr lang="en-US" sz="1200" cap="all" dirty="0" smtClean="0"/>
              <a:t>[4] C. </a:t>
            </a:r>
            <a:r>
              <a:rPr lang="en-US" sz="1200" cap="all" dirty="0" err="1" smtClean="0"/>
              <a:t>Tittle</a:t>
            </a:r>
            <a:r>
              <a:rPr lang="en-US" sz="1200" dirty="0" smtClean="0"/>
              <a:t>, “Slow-Neutron Detection by Foils-II”, </a:t>
            </a:r>
            <a:r>
              <a:rPr lang="en-US" sz="1200" i="1" dirty="0" err="1" smtClean="0"/>
              <a:t>Nucleonics</a:t>
            </a:r>
            <a:r>
              <a:rPr lang="en-US" sz="1200" dirty="0" smtClean="0"/>
              <a:t>, </a:t>
            </a:r>
            <a:r>
              <a:rPr lang="en-US" sz="1200" b="1" dirty="0" smtClean="0"/>
              <a:t>9</a:t>
            </a:r>
            <a:r>
              <a:rPr lang="en-US" sz="1200" dirty="0" smtClean="0"/>
              <a:t>, 60 (1951).</a:t>
            </a:r>
          </a:p>
          <a:p>
            <a:pPr lvl="0"/>
            <a:r>
              <a:rPr lang="en-US" sz="1200" dirty="0" smtClean="0"/>
              <a:t>[5] National Institute of Standards and Technology, NIST Center for Neutron Research, “Compute Neutron Attenuation and Activation”, Available: </a:t>
            </a:r>
            <a:r>
              <a:rPr lang="en-US" sz="1200" u="sng" dirty="0" smtClean="0">
                <a:hlinkClick r:id="rId3"/>
              </a:rPr>
              <a:t>http://www.ncnr.nist.gov/instruments/bt1/neutron.html</a:t>
            </a:r>
            <a:r>
              <a:rPr lang="en-US" sz="1200" dirty="0" smtClean="0"/>
              <a:t>. </a:t>
            </a:r>
          </a:p>
          <a:p>
            <a:pPr lvl="0"/>
            <a:r>
              <a:rPr lang="en-US" sz="1200" dirty="0" smtClean="0"/>
              <a:t>[6] J. PETROSKY, “Concepts of Neutron Dosimetry”, unpublished.</a:t>
            </a:r>
          </a:p>
          <a:p>
            <a:pPr lvl="0"/>
            <a:r>
              <a:rPr lang="en-US" sz="1200" dirty="0" smtClean="0"/>
              <a:t>[7] I. GONCALVES, E. MARTINHO, AND J.SALGADO, “Monte Carlo Calculation of Epithermal Neutron Resonance Self-Shielding Factors in Foils of Different Materials,” </a:t>
            </a:r>
            <a:r>
              <a:rPr lang="en-US" sz="1200" i="1" dirty="0" smtClean="0"/>
              <a:t>Applied Radiation and Isotopes</a:t>
            </a:r>
            <a:r>
              <a:rPr lang="en-US" sz="1200" dirty="0" smtClean="0"/>
              <a:t>, </a:t>
            </a:r>
            <a:r>
              <a:rPr lang="en-US" sz="1200" b="1" dirty="0" smtClean="0"/>
              <a:t>56</a:t>
            </a:r>
            <a:r>
              <a:rPr lang="en-US" sz="1200" dirty="0" smtClean="0"/>
              <a:t>, 945 (2002). </a:t>
            </a:r>
          </a:p>
          <a:p>
            <a:pPr lvl="0"/>
            <a:r>
              <a:rPr lang="en-US" sz="1200" cap="all" dirty="0" smtClean="0"/>
              <a:t>[8] C. </a:t>
            </a:r>
            <a:r>
              <a:rPr lang="en-US" sz="1200" cap="all" dirty="0" err="1" smtClean="0"/>
              <a:t>Tittle</a:t>
            </a:r>
            <a:r>
              <a:rPr lang="en-US" sz="1200" dirty="0" smtClean="0"/>
              <a:t>, “Slow-Neutron Detection by Foils-I”, </a:t>
            </a:r>
            <a:r>
              <a:rPr lang="en-US" sz="1200" i="1" dirty="0" err="1" smtClean="0"/>
              <a:t>Nucleonics</a:t>
            </a:r>
            <a:r>
              <a:rPr lang="en-US" sz="1200" dirty="0" smtClean="0"/>
              <a:t>, </a:t>
            </a:r>
            <a:r>
              <a:rPr lang="en-US" sz="1200" b="1" dirty="0" smtClean="0"/>
              <a:t>8</a:t>
            </a:r>
            <a:r>
              <a:rPr lang="en-US" sz="1200" dirty="0" smtClean="0"/>
              <a:t>, 5 (1951).</a:t>
            </a:r>
          </a:p>
          <a:p>
            <a:pPr lvl="0"/>
            <a:r>
              <a:rPr lang="en-US" sz="1200" dirty="0" smtClean="0"/>
              <a:t>[9] X-5 MONTE CARLO TEAM, “MCNP-A General Monte Carlo N-Particle Transport Code, Version 5,” Los Alamos National Lab (2008).</a:t>
            </a:r>
          </a:p>
          <a:p>
            <a:pPr lvl="0"/>
            <a:r>
              <a:rPr lang="en-US" sz="1200" dirty="0" smtClean="0"/>
              <a:t>[10] I. GAULD, O.HERMANN, AND R.WESTFALL, “ORIGEN-S: Scale System Module to Calculate Fuel Depletion, Actinide Transmutation, Fission Product Buildup and Decay, and Associated Radiation Source Terms,” Oak Ridge National Lab, Nuclear Science and Technology Division (2009).</a:t>
            </a:r>
          </a:p>
          <a:p>
            <a:pPr lvl="0"/>
            <a:r>
              <a:rPr lang="en-US" sz="1200" dirty="0" smtClean="0"/>
              <a:t>[11] W. WILSON, et al, “SOURCES4C: A Code for Calculating (</a:t>
            </a:r>
            <a:r>
              <a:rPr lang="en-US" sz="1200" dirty="0" err="1" smtClean="0"/>
              <a:t>α,n</a:t>
            </a:r>
            <a:r>
              <a:rPr lang="en-US" sz="1200" dirty="0" smtClean="0"/>
              <a:t>), Spontaneous Fission, and Delayed Neutron Sources and Spectra,”  Los Alamos National Laboratory (2002).</a:t>
            </a:r>
          </a:p>
          <a:p>
            <a:pPr lvl="0"/>
            <a:r>
              <a:rPr lang="en-US" sz="1200" dirty="0" smtClean="0"/>
              <a:t>[12] I. GAULD, (personal communication, 02Mar2010).</a:t>
            </a:r>
          </a:p>
          <a:p>
            <a:pPr lvl="0"/>
            <a:r>
              <a:rPr lang="en-US" sz="1200" cap="all" dirty="0" smtClean="0"/>
              <a:t>[13] E. Anderson</a:t>
            </a:r>
            <a:r>
              <a:rPr lang="en-US" sz="1200" dirty="0" smtClean="0"/>
              <a:t>, “Increases in Neutron Yields of Plutonium-Beryllium (</a:t>
            </a:r>
            <a:r>
              <a:rPr lang="en-US" sz="1200" dirty="0" err="1" smtClean="0"/>
              <a:t>α,n</a:t>
            </a:r>
            <a:r>
              <a:rPr lang="en-US" sz="1200" dirty="0" smtClean="0"/>
              <a:t>) Sources,” </a:t>
            </a:r>
            <a:r>
              <a:rPr lang="en-US" sz="1200" i="1" dirty="0" smtClean="0"/>
              <a:t>Nuclear Applications</a:t>
            </a:r>
            <a:r>
              <a:rPr lang="en-US" sz="1200" dirty="0" smtClean="0"/>
              <a:t>, </a:t>
            </a:r>
            <a:r>
              <a:rPr lang="en-US" sz="1200" b="1" dirty="0" smtClean="0"/>
              <a:t>4</a:t>
            </a:r>
            <a:r>
              <a:rPr lang="en-US" sz="1200" dirty="0" smtClean="0"/>
              <a:t>, 142 (1967).</a:t>
            </a:r>
          </a:p>
          <a:p>
            <a:pPr lvl="0"/>
            <a:r>
              <a:rPr lang="en-US" sz="1200" cap="all" dirty="0" smtClean="0"/>
              <a:t>[14] E. Anderson</a:t>
            </a:r>
            <a:r>
              <a:rPr lang="en-US" sz="1200" dirty="0" smtClean="0"/>
              <a:t>, “Increases in Neutron Yields of </a:t>
            </a:r>
            <a:r>
              <a:rPr lang="en-US" sz="1200" baseline="30000" dirty="0" smtClean="0"/>
              <a:t>239</a:t>
            </a:r>
            <a:r>
              <a:rPr lang="en-US" sz="1200" dirty="0" smtClean="0"/>
              <a:t>Pu-Be (</a:t>
            </a:r>
            <a:r>
              <a:rPr lang="en-US" sz="1200" dirty="0" err="1" smtClean="0"/>
              <a:t>α,n</a:t>
            </a:r>
            <a:r>
              <a:rPr lang="en-US" sz="1200" dirty="0" smtClean="0"/>
              <a:t>) Sources-II,” </a:t>
            </a:r>
            <a:r>
              <a:rPr lang="en-US" sz="1200" i="1" dirty="0" smtClean="0"/>
              <a:t>Nuclear Technology</a:t>
            </a:r>
            <a:r>
              <a:rPr lang="en-US" sz="1200" dirty="0" smtClean="0"/>
              <a:t>, </a:t>
            </a:r>
            <a:r>
              <a:rPr lang="en-US" sz="1200" b="1" dirty="0" smtClean="0"/>
              <a:t>52</a:t>
            </a:r>
            <a:r>
              <a:rPr lang="en-US" sz="1200" dirty="0" smtClean="0"/>
              <a:t>, 428 (1981).</a:t>
            </a:r>
          </a:p>
          <a:p>
            <a:pPr lvl="0"/>
            <a:r>
              <a:rPr lang="en-US" sz="1200" dirty="0" smtClean="0"/>
              <a:t>[15] M. ROSSANO, “Flux and Spectrum of Neutrons Generated from 25MV Medical C-Ray Therapy Machine,” Thesis, Air Force Institute of Technology (1989).  </a:t>
            </a:r>
          </a:p>
          <a:p>
            <a:pPr lvl="0"/>
            <a:r>
              <a:rPr lang="en-US" sz="1200" dirty="0" smtClean="0"/>
              <a:t>[16] M. ANDERSON AND W. BOND, “The Neutron Spectrum of a Plutonium-Beryllium Source,”  </a:t>
            </a:r>
            <a:r>
              <a:rPr lang="en-US" sz="1200" dirty="0" err="1" smtClean="0"/>
              <a:t>MonSanto</a:t>
            </a:r>
            <a:r>
              <a:rPr lang="en-US" sz="1200" dirty="0" smtClean="0"/>
              <a:t> Research Corporation, Mound Laboratory (1964). </a:t>
            </a:r>
          </a:p>
          <a:p>
            <a:pPr lvl="0"/>
            <a:r>
              <a:rPr lang="en-US" sz="1200" dirty="0" smtClean="0"/>
              <a:t>[17] J. EZOLD, (personal communication, 15Mar2010). </a:t>
            </a:r>
          </a:p>
          <a:p>
            <a:pPr lvl="0"/>
            <a:r>
              <a:rPr lang="en-US" sz="1200" cap="all" dirty="0" smtClean="0"/>
              <a:t>[18] D. </a:t>
            </a:r>
            <a:r>
              <a:rPr lang="en-US" sz="1200" cap="all" dirty="0" err="1" smtClean="0"/>
              <a:t>Bodansky</a:t>
            </a:r>
            <a:r>
              <a:rPr lang="en-US" sz="1200" dirty="0" smtClean="0"/>
              <a:t>, </a:t>
            </a:r>
            <a:r>
              <a:rPr lang="en-US" sz="1200" i="1" dirty="0" smtClean="0"/>
              <a:t>Nuclear Energy Principles, Practices, and Prospects,</a:t>
            </a:r>
            <a:r>
              <a:rPr lang="en-US" sz="1200" dirty="0" smtClean="0"/>
              <a:t> p.493, Springer-</a:t>
            </a:r>
            <a:r>
              <a:rPr lang="en-US" sz="1200" dirty="0" err="1" smtClean="0"/>
              <a:t>Verlag</a:t>
            </a:r>
            <a:r>
              <a:rPr lang="en-US" sz="1200" dirty="0" smtClean="0"/>
              <a:t>, New York, New York (2004). </a:t>
            </a:r>
          </a:p>
          <a:p>
            <a:pPr lvl="0"/>
            <a:r>
              <a:rPr lang="en-US" sz="1200" dirty="0" smtClean="0"/>
              <a:t>[19] G. GUTHRIE, “Neutron Beam Facility Technical Report,” Douglas United Nuclear (1965).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5" y="2362200"/>
            <a:ext cx="8836025" cy="2247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chemeClr val="tx1"/>
                </a:solidFill>
              </a:rPr>
              <a:t>WWW.AFIT.EDU  </a:t>
            </a:r>
            <a:fld id="{310E6608-A69B-4AD0-8712-3F3F7B2274CF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EDUCATING THE WORLD’S BEST MILITARY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750888" y="1187450"/>
            <a:ext cx="9020175" cy="5973763"/>
          </a:xfrm>
        </p:spPr>
        <p:txBody>
          <a:bodyPr/>
          <a:lstStyle/>
          <a:p>
            <a:pPr lvl="1"/>
            <a:r>
              <a:rPr lang="en-US" dirty="0" smtClean="0"/>
              <a:t>Thermal Leakage Corrections:</a:t>
            </a:r>
          </a:p>
          <a:p>
            <a:pPr lvl="0">
              <a:buNone/>
              <a:defRPr/>
            </a:pPr>
            <a:r>
              <a:rPr lang="en-US" sz="1600" dirty="0" smtClean="0"/>
              <a:t>	</a:t>
            </a:r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r>
              <a:rPr lang="en-US" sz="1600" dirty="0" smtClean="0"/>
              <a:t>	</a:t>
            </a:r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r>
              <a:rPr lang="en-US" sz="1600" dirty="0" smtClean="0"/>
              <a:t>           where:</a:t>
            </a:r>
            <a:r>
              <a:rPr lang="en-US" sz="1600" i="1" dirty="0" smtClean="0"/>
              <a:t>				</a:t>
            </a:r>
          </a:p>
          <a:p>
            <a:pPr marL="833438" lvl="1" indent="-376238">
              <a:buClr>
                <a:schemeClr val="folHlink"/>
              </a:buClr>
              <a:buNone/>
            </a:pPr>
            <a:r>
              <a:rPr lang="en-US" sz="1600" kern="0" dirty="0" smtClean="0"/>
              <a:t>	 X</a:t>
            </a:r>
            <a:r>
              <a:rPr lang="en-US" sz="1600" dirty="0" smtClean="0"/>
              <a:t> = thermal neutron leakage factor</a:t>
            </a:r>
            <a:endParaRPr lang="en-US" sz="1400" dirty="0" smtClean="0"/>
          </a:p>
          <a:p>
            <a:pPr lvl="1"/>
            <a:r>
              <a:rPr lang="en-US" dirty="0" smtClean="0"/>
              <a:t>Detector Efficiency Correction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0">
              <a:buNone/>
              <a:defRPr/>
            </a:pPr>
            <a:r>
              <a:rPr lang="en-US" sz="1600" dirty="0" smtClean="0"/>
              <a:t>	     where:</a:t>
            </a:r>
            <a:r>
              <a:rPr lang="en-US" sz="1600" i="1" dirty="0" smtClean="0"/>
              <a:t>				</a:t>
            </a:r>
          </a:p>
          <a:p>
            <a:pPr marL="833438" lvl="1" indent="-376238">
              <a:buClr>
                <a:schemeClr val="folHlink"/>
              </a:buClr>
              <a:buNone/>
            </a:pPr>
            <a:r>
              <a:rPr lang="en-US" sz="1600" kern="0" dirty="0" smtClean="0"/>
              <a:t>	 </a:t>
            </a:r>
            <a:r>
              <a:rPr lang="el-GR" sz="1600" kern="0" dirty="0" smtClean="0">
                <a:latin typeface="Calibri"/>
              </a:rPr>
              <a:t>ε</a:t>
            </a:r>
            <a:r>
              <a:rPr lang="en-US" sz="1600" dirty="0" smtClean="0"/>
              <a:t> = efficiency of the detector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Saturated Activity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C199E76C-0847-499D-83CC-403894F75B9A}" type="slidenum">
              <a:rPr 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EDUCATING THE WORLD’S BEST MILITARY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 rot="-5400000">
            <a:off x="-123824" y="2724150"/>
            <a:ext cx="773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58737" y="3889375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1" name="TextBox 19"/>
          <p:cNvSpPr txBox="1"/>
          <p:nvPr/>
        </p:nvSpPr>
        <p:spPr>
          <a:xfrm rot="16200000">
            <a:off x="-264318" y="4866481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07988" y="2347913"/>
            <a:ext cx="2413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1" y="1866901"/>
            <a:ext cx="1314450" cy="941556"/>
          </a:xfrm>
          <a:prstGeom prst="rect">
            <a:avLst/>
          </a:prstGeom>
          <a:noFill/>
        </p:spPr>
      </p:pic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057525"/>
            <a:ext cx="2981325" cy="876300"/>
          </a:xfrm>
          <a:prstGeom prst="rect">
            <a:avLst/>
          </a:prstGeom>
          <a:noFill/>
        </p:spPr>
      </p:pic>
      <p:pic>
        <p:nvPicPr>
          <p:cNvPr id="35" name="Picture 34" descr="Thermal neutron leakage.jpg"/>
          <p:cNvPicPr/>
          <p:nvPr/>
        </p:nvPicPr>
        <p:blipFill>
          <a:blip r:embed="rId4" cstate="print"/>
          <a:srcRect r="3161" b="5783"/>
          <a:stretch>
            <a:fillRect/>
          </a:stretch>
        </p:blipFill>
        <p:spPr>
          <a:xfrm>
            <a:off x="5829300" y="1332706"/>
            <a:ext cx="4137025" cy="3858419"/>
          </a:xfrm>
          <a:prstGeom prst="rect">
            <a:avLst/>
          </a:prstGeom>
        </p:spPr>
      </p:pic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5100" y="5086350"/>
            <a:ext cx="3295650" cy="800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Foil Thickness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C199E76C-0847-499D-83CC-403894F75B9A}" type="slidenum">
              <a:rPr 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EDUCATING THE WORLD’S BEST MILITARY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 rot="-5400000">
            <a:off x="-123824" y="2724150"/>
            <a:ext cx="773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58737" y="3889375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1" name="TextBox 19"/>
          <p:cNvSpPr txBox="1"/>
          <p:nvPr/>
        </p:nvSpPr>
        <p:spPr>
          <a:xfrm rot="16200000">
            <a:off x="-264318" y="4866481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07988" y="2347913"/>
            <a:ext cx="2413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" name="Picture 29" descr="Foil Thickness.jpg"/>
          <p:cNvPicPr/>
          <p:nvPr/>
        </p:nvPicPr>
        <p:blipFill>
          <a:blip r:embed="rId2" cstate="print"/>
          <a:srcRect b="5929"/>
          <a:stretch>
            <a:fillRect/>
          </a:stretch>
        </p:blipFill>
        <p:spPr>
          <a:xfrm rot="10800000">
            <a:off x="2390774" y="1819274"/>
            <a:ext cx="5410199" cy="47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l-GR" dirty="0" smtClean="0"/>
              <a:t>π</a:t>
            </a:r>
            <a:r>
              <a:rPr lang="en-US" dirty="0" smtClean="0"/>
              <a:t> Gas Proportion Detector Optimization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28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1200150" y="1352549"/>
            <a:ext cx="10263195" cy="1714501"/>
            <a:chOff x="2519" y="5985"/>
            <a:chExt cx="12080" cy="2075"/>
          </a:xfrm>
        </p:grpSpPr>
        <p:sp>
          <p:nvSpPr>
            <p:cNvPr id="21545" name="AutoShape 41"/>
            <p:cNvSpPr>
              <a:spLocks noChangeAspect="1" noChangeArrowheads="1" noTextEdit="1"/>
            </p:cNvSpPr>
            <p:nvPr/>
          </p:nvSpPr>
          <p:spPr bwMode="auto">
            <a:xfrm>
              <a:off x="2519" y="5985"/>
              <a:ext cx="12080" cy="2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2528" y="5994"/>
              <a:ext cx="1900" cy="82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2728" y="6097"/>
              <a:ext cx="170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 </a:t>
              </a:r>
              <a:r>
                <a:rPr kumimoji="0" lang="el-GR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Times New Roman" pitchFamily="18" charset="0"/>
                  <a:cs typeface="Arial" pitchFamily="34" charset="0"/>
                </a:rPr>
                <a:t>π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Times New Roman" pitchFamily="18" charset="0"/>
                  <a:cs typeface="Arial" pitchFamily="34" charset="0"/>
                </a:rPr>
                <a:t> P-10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Detector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5128" y="5994"/>
              <a:ext cx="1900" cy="82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5328" y="6097"/>
              <a:ext cx="1700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Preamp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5127" y="7227"/>
              <a:ext cx="1900" cy="824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5221" y="7332"/>
              <a:ext cx="1700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Bias Voltage Supply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628" y="5994"/>
              <a:ext cx="1900" cy="82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7827" y="6097"/>
              <a:ext cx="1701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Amp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10228" y="6200"/>
              <a:ext cx="170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7728" y="7434"/>
              <a:ext cx="170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Oscilloscope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7628" y="7228"/>
              <a:ext cx="1900" cy="82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H="1">
              <a:off x="4428" y="6405"/>
              <a:ext cx="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H="1">
              <a:off x="7028" y="6405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7827" y="7331"/>
              <a:ext cx="1501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Oscilloscope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7328" y="6405"/>
              <a:ext cx="0" cy="1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7328" y="764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V="1">
              <a:off x="5936" y="6800"/>
              <a:ext cx="1" cy="4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10028" y="5995"/>
              <a:ext cx="1900" cy="82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10228" y="6098"/>
              <a:ext cx="1700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TSCA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9527" y="6405"/>
              <a:ext cx="5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4" name="AutoShape 20"/>
            <p:cNvSpPr>
              <a:spLocks noChangeShapeType="1"/>
            </p:cNvSpPr>
            <p:nvPr/>
          </p:nvSpPr>
          <p:spPr bwMode="auto">
            <a:xfrm>
              <a:off x="9529" y="7640"/>
              <a:ext cx="2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3" name="AutoShape 19"/>
            <p:cNvSpPr>
              <a:spLocks noChangeShapeType="1"/>
            </p:cNvSpPr>
            <p:nvPr/>
          </p:nvSpPr>
          <p:spPr bwMode="auto">
            <a:xfrm flipV="1">
              <a:off x="9820" y="6425"/>
              <a:ext cx="3" cy="1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3" name="Chart 42"/>
          <p:cNvGraphicFramePr/>
          <p:nvPr/>
        </p:nvGraphicFramePr>
        <p:xfrm>
          <a:off x="2106611" y="3463448"/>
          <a:ext cx="6018213" cy="3204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86475" y="4438650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Saturation</a:t>
            </a:r>
            <a:endParaRPr lang="en-US" sz="1800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6196012" y="4090988"/>
            <a:ext cx="628650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Alpha Particle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C199E76C-0847-499D-83CC-403894F75B9A}" type="slidenum">
              <a:rPr 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EDUCATING THE WORLD’S BEST MILITARY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 rot="-5400000">
            <a:off x="-123824" y="2724150"/>
            <a:ext cx="773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58737" y="3889375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1" name="TextBox 19"/>
          <p:cNvSpPr txBox="1"/>
          <p:nvPr/>
        </p:nvSpPr>
        <p:spPr>
          <a:xfrm rot="16200000">
            <a:off x="-264318" y="4866481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07988" y="2347913"/>
            <a:ext cx="2413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" name="Picture 2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120000">
            <a:off x="1477961" y="1642269"/>
            <a:ext cx="7142163" cy="48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for the effects caused by ingrowth of </a:t>
            </a:r>
            <a:r>
              <a:rPr lang="en-US" baseline="30000" dirty="0" smtClean="0"/>
              <a:t>241</a:t>
            </a:r>
            <a:r>
              <a:rPr lang="en-US" dirty="0" smtClean="0"/>
              <a:t>Am from </a:t>
            </a:r>
            <a:r>
              <a:rPr lang="en-US" baseline="30000" dirty="0" smtClean="0"/>
              <a:t>241</a:t>
            </a:r>
            <a:r>
              <a:rPr lang="en-US" dirty="0" smtClean="0"/>
              <a:t>Pu decay in PuBe</a:t>
            </a:r>
            <a:r>
              <a:rPr lang="en-US" baseline="-25000" dirty="0" smtClean="0"/>
              <a:t>13</a:t>
            </a:r>
            <a:r>
              <a:rPr lang="en-US" dirty="0" smtClean="0"/>
              <a:t> source</a:t>
            </a:r>
          </a:p>
          <a:p>
            <a:r>
              <a:rPr lang="en-US" dirty="0" smtClean="0"/>
              <a:t>Obtain the axial thermal neutron flux profile of the AFIT graphite pile using foil irradiation</a:t>
            </a:r>
          </a:p>
          <a:p>
            <a:r>
              <a:rPr lang="en-US" dirty="0" smtClean="0"/>
              <a:t>Construct a model of the graphite pile to produce a Monte Carlo estimate of the thermal neutron flux profile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FE16D65E-295D-45A6-AA32-004C03FB29E3}" type="slidenum">
              <a:rPr 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EDUCATING THE WORLD’S BEST MILITARY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87350" y="1570038"/>
            <a:ext cx="25876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44" name="TextBox 16"/>
          <p:cNvSpPr txBox="1">
            <a:spLocks noChangeArrowheads="1"/>
          </p:cNvSpPr>
          <p:nvPr/>
        </p:nvSpPr>
        <p:spPr bwMode="auto">
          <a:xfrm rot="-5400000">
            <a:off x="-49212" y="1820863"/>
            <a:ext cx="6238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77785" y="4832353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1" name="TextBox 19"/>
          <p:cNvSpPr txBox="1"/>
          <p:nvPr/>
        </p:nvSpPr>
        <p:spPr>
          <a:xfrm rot="16200000">
            <a:off x="-292892" y="3761582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l-GR" dirty="0" smtClean="0"/>
              <a:t>π</a:t>
            </a:r>
            <a:r>
              <a:rPr lang="en-US" dirty="0" smtClean="0"/>
              <a:t> Gas Proportion Detector Optimization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30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533205" y="1975643"/>
          <a:ext cx="3781744" cy="1219200"/>
        </p:xfrm>
        <a:graphic>
          <a:graphicData uri="http://schemas.openxmlformats.org/drawingml/2006/table">
            <a:tbl>
              <a:tblPr/>
              <a:tblGrid>
                <a:gridCol w="1890872"/>
                <a:gridCol w="1890872"/>
              </a:tblGrid>
              <a:tr h="223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CG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3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FG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19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Shaping Time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Bias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LCD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 </a:t>
                      </a:r>
                      <a:r>
                        <a:rPr lang="en-US" sz="1600" dirty="0" err="1">
                          <a:latin typeface="Calibri"/>
                          <a:ea typeface="Times New Roman"/>
                        </a:rPr>
                        <a:t>μ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sec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1700V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0.15 (Integral Mode)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393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1514475" y="1237208"/>
            <a:ext cx="3781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Counting System Settings Based on </a:t>
            </a:r>
            <a:r>
              <a:rPr kumimoji="0" lang="en-US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197</a:t>
            </a:r>
            <a:r>
              <a:rPr lang="en-US" sz="1800" dirty="0" smtClean="0">
                <a:latin typeface="Arial" pitchFamily="34" charset="0"/>
                <a:ea typeface="Times New Roman" pitchFamily="18" charset="0"/>
              </a:rPr>
              <a:t>Au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Counting Curve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895032" y="4071144"/>
          <a:ext cx="4943793" cy="3082132"/>
        </p:xfrm>
        <a:graphic>
          <a:graphicData uri="http://schemas.openxmlformats.org/drawingml/2006/table">
            <a:tbl>
              <a:tblPr/>
              <a:tblGrid>
                <a:gridCol w="1540703"/>
                <a:gridCol w="846540"/>
                <a:gridCol w="931194"/>
                <a:gridCol w="888867"/>
                <a:gridCol w="736489"/>
              </a:tblGrid>
              <a:tr h="420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1600" i="1" baseline="-25000">
                          <a:latin typeface="Times New Roman"/>
                          <a:ea typeface="Times New Roman"/>
                        </a:rPr>
                        <a:t>e</a:t>
                      </a:r>
                      <a:r>
                        <a:rPr lang="en-US" sz="1600" i="1">
                          <a:latin typeface="Times New Roman"/>
                          <a:ea typeface="Times New Roman"/>
                        </a:rPr>
                        <a:t> [min]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1600" i="1" baseline="-25000" dirty="0" err="1">
                          <a:latin typeface="Times New Roman"/>
                          <a:ea typeface="Times New Roman"/>
                        </a:rPr>
                        <a:t>w</a:t>
                      </a:r>
                      <a:r>
                        <a:rPr lang="en-US" sz="1600" i="1" dirty="0">
                          <a:latin typeface="Times New Roman"/>
                          <a:ea typeface="Times New Roman"/>
                        </a:rPr>
                        <a:t> [min]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1600" i="1" baseline="-25000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1600" i="1">
                          <a:latin typeface="Times New Roman"/>
                          <a:ea typeface="Times New Roman"/>
                        </a:rPr>
                        <a:t> [min]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Counts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1600V, 50CG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5516.22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26764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81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1600V, 50CG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1600V, 50CG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1625V, 50CG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1600V, 50CG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1600V, 50CG, No Window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1700V, 20CG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1700V, 20CG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1700V, 20CG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26.25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49.25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1895.25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1916.25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1953.25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2029.25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2050.25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2071.25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26259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26373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20037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19545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19862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22377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21996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21984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409701" y="3489037"/>
            <a:ext cx="3848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Gold Foil Counting Data – Background = 926/20min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943280" y="2385218"/>
          <a:ext cx="3686494" cy="1310481"/>
        </p:xfrm>
        <a:graphic>
          <a:graphicData uri="http://schemas.openxmlformats.org/drawingml/2006/table">
            <a:tbl>
              <a:tblPr/>
              <a:tblGrid>
                <a:gridCol w="1843247"/>
                <a:gridCol w="1843247"/>
              </a:tblGrid>
              <a:tr h="2620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Thickness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0.002” (0.00508cm)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0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Diameter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0.720”  (1.8288cm)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62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Mass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λ</a:t>
                      </a:r>
                      <a:r>
                        <a:rPr lang="en-US" sz="1600" baseline="-25000" dirty="0" err="1">
                          <a:latin typeface="Times New Roman"/>
                          <a:ea typeface="Times New Roman"/>
                        </a:rPr>
                        <a:t>Au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0.4059 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1.79E-04 min</a:t>
                      </a:r>
                      <a:r>
                        <a:rPr lang="en-US" sz="1600" baseline="30000" dirty="0">
                          <a:latin typeface="Times New Roman"/>
                          <a:ea typeface="Times New Roman"/>
                        </a:rPr>
                        <a:t>-1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1.03 [1]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462442" y="1948934"/>
            <a:ext cx="28135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Gold Foil Characteristics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91224" y="3457575"/>
            <a:ext cx="314325" cy="228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HPGe</a:t>
            </a:r>
            <a:r>
              <a:rPr lang="en-US" dirty="0" smtClean="0"/>
              <a:t> Detector Optimization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31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2073737" y="1407610"/>
            <a:ext cx="6584487" cy="1699628"/>
            <a:chOff x="5128" y="5994"/>
            <a:chExt cx="6800" cy="2057"/>
          </a:xfrm>
        </p:grpSpPr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5128" y="5994"/>
              <a:ext cx="1900" cy="82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5328" y="6028"/>
              <a:ext cx="1700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HPGe</a:t>
              </a:r>
              <a:r>
                <a:rPr lang="en-US" sz="20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Detector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628" y="5994"/>
              <a:ext cx="1900" cy="82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7827" y="6097"/>
              <a:ext cx="1701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DSA 1000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10228" y="6200"/>
              <a:ext cx="170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7728" y="7434"/>
              <a:ext cx="170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Oscilloscope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7628" y="7228"/>
              <a:ext cx="1900" cy="823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H="1">
              <a:off x="7028" y="6405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7827" y="7331"/>
              <a:ext cx="1501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Oscilloscope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7328" y="6405"/>
              <a:ext cx="0" cy="1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7328" y="764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10028" y="5995"/>
              <a:ext cx="1900" cy="82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10228" y="6098"/>
              <a:ext cx="1700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34301" tIns="17150" rIns="34301" bIns="171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Genie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9527" y="6405"/>
              <a:ext cx="5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5" name="Picture 44"/>
          <p:cNvPicPr/>
          <p:nvPr/>
        </p:nvPicPr>
        <p:blipFill>
          <a:blip r:embed="rId2" cstate="print"/>
          <a:srcRect l="10724" t="11162" r="4673" b="15911"/>
          <a:stretch>
            <a:fillRect/>
          </a:stretch>
        </p:blipFill>
        <p:spPr bwMode="auto">
          <a:xfrm>
            <a:off x="2230436" y="3270910"/>
            <a:ext cx="6475413" cy="366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HPGe</a:t>
            </a:r>
            <a:r>
              <a:rPr lang="en-US" dirty="0" smtClean="0"/>
              <a:t> Detector Optimization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32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23657" y="1642268"/>
          <a:ext cx="3753168" cy="1219200"/>
        </p:xfrm>
        <a:graphic>
          <a:graphicData uri="http://schemas.openxmlformats.org/drawingml/2006/table">
            <a:tbl>
              <a:tblPr/>
              <a:tblGrid>
                <a:gridCol w="1876584"/>
                <a:gridCol w="1876584"/>
              </a:tblGrid>
              <a:tr h="231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Thickness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0.002” (0.00508cm)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1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Diameter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0.720”  (1.8288cm)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4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Mass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λ</a:t>
                      </a:r>
                      <a:r>
                        <a:rPr lang="en-US" sz="1600" baseline="-25000">
                          <a:latin typeface="Times New Roman"/>
                          <a:ea typeface="Times New Roman"/>
                        </a:rPr>
                        <a:t>In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~0.9 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1.28E-02 min</a:t>
                      </a:r>
                      <a:r>
                        <a:rPr lang="en-US" sz="1600" baseline="30000" dirty="0">
                          <a:latin typeface="Times New Roman"/>
                          <a:ea typeface="Times New Roman"/>
                        </a:rPr>
                        <a:t>-1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1.08 [4]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844084" y="1316623"/>
            <a:ext cx="27158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Indium Foil Characteristics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43025" y="2609850"/>
            <a:ext cx="260151" cy="219075"/>
          </a:xfrm>
          <a:prstGeom prst="rect">
            <a:avLst/>
          </a:prstGeom>
          <a:noFill/>
        </p:spPr>
      </p:pic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76582" y="1642268"/>
          <a:ext cx="4057968" cy="1272381"/>
        </p:xfrm>
        <a:graphic>
          <a:graphicData uri="http://schemas.openxmlformats.org/drawingml/2006/table">
            <a:tbl>
              <a:tblPr/>
              <a:tblGrid>
                <a:gridCol w="2028984"/>
                <a:gridCol w="2028984"/>
              </a:tblGrid>
              <a:tr h="2544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CG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44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FG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3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Rise Time/Flat Top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Bias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BLR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5.6/0.8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(+) 2998.8V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Auto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587889" y="1288048"/>
            <a:ext cx="42578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Counting System Settings for Spectroscopy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 cstate="print"/>
          <a:srcRect l="11308" t="11534" r="3187" b="17028"/>
          <a:stretch>
            <a:fillRect/>
          </a:stretch>
        </p:blipFill>
        <p:spPr bwMode="auto">
          <a:xfrm>
            <a:off x="2820987" y="3058974"/>
            <a:ext cx="4941888" cy="297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62175" y="6419849"/>
            <a:ext cx="5980860" cy="3524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Gold Foil Irradiation Raw Data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33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18932" y="1785142"/>
          <a:ext cx="6572569" cy="3653634"/>
        </p:xfrm>
        <a:graphic>
          <a:graphicData uri="http://schemas.openxmlformats.org/drawingml/2006/table">
            <a:tbl>
              <a:tblPr/>
              <a:tblGrid>
                <a:gridCol w="2048300"/>
                <a:gridCol w="1125440"/>
                <a:gridCol w="1237984"/>
                <a:gridCol w="1181712"/>
                <a:gridCol w="979133"/>
              </a:tblGrid>
              <a:tr h="3321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2000" i="1" baseline="-25000">
                          <a:latin typeface="Times New Roman"/>
                          <a:ea typeface="Times New Roman"/>
                        </a:rPr>
                        <a:t>e</a:t>
                      </a:r>
                      <a:r>
                        <a:rPr lang="en-US" sz="2000" i="1">
                          <a:latin typeface="Times New Roman"/>
                          <a:ea typeface="Times New Roman"/>
                        </a:rPr>
                        <a:t> [min]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2000" i="1" baseline="-25000">
                          <a:latin typeface="Times New Roman"/>
                          <a:ea typeface="Times New Roman"/>
                        </a:rPr>
                        <a:t>w</a:t>
                      </a:r>
                      <a:r>
                        <a:rPr lang="en-US" sz="2000" i="1">
                          <a:latin typeface="Times New Roman"/>
                          <a:ea typeface="Times New Roman"/>
                        </a:rPr>
                        <a:t> [min]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2000" i="1" baseline="-25000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2000" i="1">
                          <a:latin typeface="Times New Roman"/>
                          <a:ea typeface="Times New Roman"/>
                        </a:rPr>
                        <a:t> [min]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Counts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1600V, 50CG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5516.22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2.43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26764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893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1600V, 50CG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1600V, 50CG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1625V, 50CG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1600V, 50CG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1600V, 50CG, No Window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1700V, 20CG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1700V, 20CG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1700V, 20CG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5516.22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5516.22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26.25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49.25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1895.25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1916.25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1953.25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2029.25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2050.25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2071.25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26259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26373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20037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19545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19862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22377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21996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21984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Indium Foil Irradiation Raw Data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34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47682" y="1432719"/>
          <a:ext cx="4648518" cy="5760720"/>
        </p:xfrm>
        <a:graphic>
          <a:graphicData uri="http://schemas.openxmlformats.org/drawingml/2006/table">
            <a:tbl>
              <a:tblPr/>
              <a:tblGrid>
                <a:gridCol w="1209888"/>
                <a:gridCol w="875577"/>
                <a:gridCol w="875577"/>
                <a:gridCol w="795979"/>
                <a:gridCol w="891497"/>
              </a:tblGrid>
              <a:tr h="1959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Foil Number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1400" i="1" baseline="-25000">
                          <a:latin typeface="Times New Roman"/>
                          <a:ea typeface="Times New Roman"/>
                        </a:rPr>
                        <a:t>e</a:t>
                      </a:r>
                      <a:r>
                        <a:rPr lang="en-US" sz="1400" i="1">
                          <a:latin typeface="Times New Roman"/>
                          <a:ea typeface="Times New Roman"/>
                        </a:rPr>
                        <a:t> [min]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1400" i="1" baseline="-25000">
                          <a:latin typeface="Times New Roman"/>
                          <a:ea typeface="Times New Roman"/>
                        </a:rPr>
                        <a:t>w</a:t>
                      </a:r>
                      <a:r>
                        <a:rPr lang="en-US" sz="1400" i="1">
                          <a:latin typeface="Times New Roman"/>
                          <a:ea typeface="Times New Roman"/>
                        </a:rPr>
                        <a:t> [min]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</a:rPr>
                        <a:t>T</a:t>
                      </a:r>
                      <a:r>
                        <a:rPr lang="en-US" sz="1400" i="1" baseline="-25000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1400" i="1">
                          <a:latin typeface="Times New Roman"/>
                          <a:ea typeface="Times New Roman"/>
                        </a:rPr>
                        <a:t> [min]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Mass [g]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1324.32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1310.87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1297.12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1283.82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1270.38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1254.57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1240.90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1.38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1.53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1.55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1.52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1.45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1.60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0.0968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0.0892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0.0979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0.0925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0.0867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0.0823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0.0799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239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14C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15C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16C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17C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19C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16S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16CS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ISL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ISR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ISLC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ISRC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1225.22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1212.08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1289.68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1277.75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1406.98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1393.57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1378.80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1365.95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1333.95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1264.00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1249.62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1244.65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1271.47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1331.05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1354.57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940.52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953.72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1468.82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1483.13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1.62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1.40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1.45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1.38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2.05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1.43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2.17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1.52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1.58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2.27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1.55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1.27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1.30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1.65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1.23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1.67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1.62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1.43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1.68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0.0798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0.0777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0.0929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0.0847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0.0828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0.0835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0.0819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0.0826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0.0966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0.0840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0.0929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0.0954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0.0817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0.0932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0.0802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0.0790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0.0834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0.0969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Indium Foil Flux Depression Data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35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914331" y="2209797"/>
          <a:ext cx="4181793" cy="3023397"/>
        </p:xfrm>
        <a:graphic>
          <a:graphicData uri="http://schemas.openxmlformats.org/drawingml/2006/table">
            <a:tbl>
              <a:tblPr/>
              <a:tblGrid>
                <a:gridCol w="1393931"/>
                <a:gridCol w="1393931"/>
                <a:gridCol w="1393931"/>
              </a:tblGrid>
              <a:tr h="335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Foil #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Rs/N [1/t</a:t>
                      </a:r>
                      <a:r>
                        <a:rPr lang="en-US" sz="1600" i="1" baseline="-25000"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1600" i="1">
                          <a:latin typeface="Times New Roman"/>
                          <a:ea typeface="Times New Roman"/>
                        </a:rPr>
                        <a:t>]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Times New Roman"/>
                          <a:ea typeface="Times New Roman"/>
                        </a:rPr>
                        <a:t>% Increase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6.45E-19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11CS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6.51E-19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2.82E-20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16CS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2.96E-20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2.36E-18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2.42E-18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8.24E-19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9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16S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9.29E-19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11.26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 of Neutrons in Pile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36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Chart 16"/>
          <p:cNvGraphicFramePr/>
          <p:nvPr/>
        </p:nvGraphicFramePr>
        <p:xfrm>
          <a:off x="1401761" y="1566777"/>
          <a:ext cx="7370763" cy="5100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Cd</a:t>
            </a:r>
            <a:r>
              <a:rPr lang="en-US" dirty="0" smtClean="0"/>
              <a:t> Ratio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37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Chart 19"/>
          <p:cNvGraphicFramePr/>
          <p:nvPr/>
        </p:nvGraphicFramePr>
        <p:xfrm>
          <a:off x="1830386" y="1576302"/>
          <a:ext cx="6723063" cy="505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MCNP5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0D08AA1B-30EC-4D8B-9C38-83E4F548EF0B}" type="slidenum">
              <a:rPr lang="en-US" sz="1200"/>
              <a:pPr algn="r" eaLnBrk="0" hangingPunct="0">
                <a:defRPr/>
              </a:pPr>
              <a:t>38</a:t>
            </a:fld>
            <a:endParaRPr lang="en-US" sz="1200"/>
          </a:p>
        </p:txBody>
      </p:sp>
      <p:sp>
        <p:nvSpPr>
          <p:cNvPr id="2053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264262" y="3889538"/>
            <a:ext cx="110479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EXPERIMENT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9" name="TextBox 19"/>
          <p:cNvSpPr txBox="1">
            <a:spLocks noChangeArrowheads="1"/>
          </p:cNvSpPr>
          <p:nvPr/>
        </p:nvSpPr>
        <p:spPr bwMode="auto">
          <a:xfrm rot="16200000">
            <a:off x="-59078" y="4866644"/>
            <a:ext cx="6944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MODEL</a:t>
            </a:r>
            <a:endParaRPr lang="en-US" sz="1100" b="1" dirty="0"/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6875" y="4502150"/>
            <a:ext cx="252413" cy="105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pic>
        <p:nvPicPr>
          <p:cNvPr id="20" name="Picture 1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0811" y="1776920"/>
            <a:ext cx="3656013" cy="388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8325" y="1738821"/>
            <a:ext cx="4068762" cy="389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Model </a:t>
            </a:r>
            <a:r>
              <a:rPr lang="en-US" dirty="0" err="1" smtClean="0"/>
              <a:t>Cd</a:t>
            </a:r>
            <a:r>
              <a:rPr lang="en-US" dirty="0" smtClean="0"/>
              <a:t> Ratio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856756BF-5C60-4FC8-ACC3-B3F8A1A1BAB4}" type="slidenum">
              <a:rPr lang="en-US" sz="1200"/>
              <a:pPr algn="r" eaLnBrk="0" hangingPunct="0">
                <a:defRPr/>
              </a:pPr>
              <a:t>39</a:t>
            </a:fld>
            <a:endParaRPr lang="en-US" sz="1200"/>
          </a:p>
        </p:txBody>
      </p:sp>
      <p:sp>
        <p:nvSpPr>
          <p:cNvPr id="2150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9" name="TextBox 17"/>
          <p:cNvSpPr txBox="1"/>
          <p:nvPr/>
        </p:nvSpPr>
        <p:spPr>
          <a:xfrm rot="16200000">
            <a:off x="-123824" y="2724150"/>
            <a:ext cx="7731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THEORY</a:t>
            </a:r>
          </a:p>
        </p:txBody>
      </p:sp>
      <p:sp>
        <p:nvSpPr>
          <p:cNvPr id="21514" name="TextBox 18"/>
          <p:cNvSpPr txBox="1">
            <a:spLocks noChangeArrowheads="1"/>
          </p:cNvSpPr>
          <p:nvPr/>
        </p:nvSpPr>
        <p:spPr bwMode="auto">
          <a:xfrm rot="16200000">
            <a:off x="-264262" y="3889538"/>
            <a:ext cx="11047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 dirty="0" smtClean="0"/>
              <a:t>EXPERIMENT</a:t>
            </a:r>
            <a:endParaRPr lang="en-US" sz="1100" b="1" dirty="0"/>
          </a:p>
        </p:txBody>
      </p:sp>
      <p:sp>
        <p:nvSpPr>
          <p:cNvPr id="11" name="TextBox 19"/>
          <p:cNvSpPr txBox="1"/>
          <p:nvPr/>
        </p:nvSpPr>
        <p:spPr>
          <a:xfrm rot="16200000">
            <a:off x="-59078" y="4866644"/>
            <a:ext cx="69442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87350" y="3425825"/>
            <a:ext cx="261938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8788" y="2347913"/>
            <a:ext cx="1905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Chart 16"/>
          <p:cNvGraphicFramePr/>
          <p:nvPr/>
        </p:nvGraphicFramePr>
        <p:xfrm>
          <a:off x="1638301" y="1485900"/>
          <a:ext cx="7419974" cy="500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149350" y="1330326"/>
            <a:ext cx="8331200" cy="533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303" tIns="50151" rIns="100303" bIns="50151" numCol="1" anchor="t" anchorCtr="0" compatLnSpc="1">
            <a:prstTxWarp prst="textNoShape">
              <a:avLst/>
            </a:prstTxWarp>
          </a:bodyPr>
          <a:lstStyle/>
          <a:p>
            <a:pPr marL="376238" marR="0" lvl="0" indent="-376238" algn="l" defTabSz="10033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 rate of activated nuclei production:</a:t>
            </a:r>
          </a:p>
          <a:p>
            <a:pPr marL="376238" lvl="0" indent="-376238" defTabSz="1003300" eaLnBrk="0" hangingPunct="0">
              <a:spcBef>
                <a:spcPct val="20000"/>
              </a:spcBef>
              <a:buClr>
                <a:schemeClr val="folHlink"/>
              </a:buClr>
              <a:defRPr/>
            </a:pPr>
            <a:endParaRPr lang="en-US" i="1" kern="0" dirty="0" smtClean="0"/>
          </a:p>
          <a:p>
            <a:pPr marL="376238" lvl="0" indent="-376238" defTabSz="1003300" eaLnBrk="0" hangingPunct="0">
              <a:spcBef>
                <a:spcPct val="20000"/>
              </a:spcBef>
              <a:buClr>
                <a:schemeClr val="folHlink"/>
              </a:buClr>
              <a:defRPr/>
            </a:pPr>
            <a:endParaRPr lang="en-US" sz="2400" i="1" kern="0" dirty="0"/>
          </a:p>
          <a:p>
            <a:pPr marL="376238" lvl="0" indent="-376238" defTabSz="1003300" eaLnBrk="0" hangingPunct="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sz="1600" kern="0" dirty="0"/>
              <a:t>where:</a:t>
            </a:r>
            <a:r>
              <a:rPr lang="en-US" sz="1600" i="1" kern="0" dirty="0"/>
              <a:t>				</a:t>
            </a:r>
          </a:p>
          <a:p>
            <a:pPr marL="833438" lvl="1" indent="-376238" defTabSz="10033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l-GR" sz="1600" kern="0" dirty="0"/>
              <a:t>ϕ</a:t>
            </a:r>
            <a:r>
              <a:rPr lang="en-US" sz="1600" kern="0" dirty="0"/>
              <a:t> 	 = neutron </a:t>
            </a:r>
            <a:r>
              <a:rPr lang="en-US" sz="1600" kern="0" dirty="0" smtClean="0"/>
              <a:t>flux [1/cm</a:t>
            </a:r>
            <a:r>
              <a:rPr lang="en-US" sz="1600" kern="0" baseline="30000" dirty="0" smtClean="0"/>
              <a:t>2</a:t>
            </a:r>
            <a:r>
              <a:rPr lang="en-US" sz="1600" kern="0" dirty="0" smtClean="0"/>
              <a:t> s]</a:t>
            </a:r>
            <a:endParaRPr lang="en-US" sz="1600" kern="0" dirty="0"/>
          </a:p>
          <a:p>
            <a:pPr marL="833438" lvl="1" indent="-376238" defTabSz="10033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kern="0" dirty="0"/>
              <a:t>N	 = number of nuclei in the sample</a:t>
            </a:r>
          </a:p>
          <a:p>
            <a:pPr marL="833438" lvl="1" indent="-376238" defTabSz="10033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kern="0" dirty="0" err="1"/>
              <a:t>σ</a:t>
            </a:r>
            <a:r>
              <a:rPr lang="en-US" sz="1600" kern="0" baseline="-25000" dirty="0" err="1"/>
              <a:t>a</a:t>
            </a:r>
            <a:r>
              <a:rPr lang="en-US" sz="1600" kern="0" dirty="0"/>
              <a:t>   = effective activation cross </a:t>
            </a:r>
            <a:r>
              <a:rPr lang="en-US" sz="1600" kern="0" dirty="0" smtClean="0"/>
              <a:t>section [cm</a:t>
            </a:r>
            <a:r>
              <a:rPr lang="en-US" sz="1600" kern="0" baseline="30000" dirty="0" smtClean="0"/>
              <a:t>2</a:t>
            </a:r>
            <a:r>
              <a:rPr lang="en-US" sz="1600" kern="0" dirty="0" smtClean="0"/>
              <a:t>]</a:t>
            </a:r>
            <a:endParaRPr lang="en-US" sz="1600" kern="0" dirty="0"/>
          </a:p>
          <a:p>
            <a:pPr marL="833438" lvl="1" indent="-376238" defTabSz="10033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kern="0" dirty="0"/>
              <a:t>N' 	 = number of radioactive nuclei present</a:t>
            </a:r>
          </a:p>
          <a:p>
            <a:pPr marL="833438" lvl="1" indent="-376238" defTabSz="10033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l-GR" sz="1600" kern="0" dirty="0"/>
              <a:t>λ</a:t>
            </a:r>
            <a:r>
              <a:rPr lang="en-US" sz="1600" kern="0" dirty="0"/>
              <a:t> 	 = decay </a:t>
            </a:r>
            <a:r>
              <a:rPr lang="en-US" sz="1600" kern="0" dirty="0" smtClean="0"/>
              <a:t>constant [1/min]</a:t>
            </a:r>
            <a:endParaRPr lang="en-US" sz="1600" kern="0" dirty="0"/>
          </a:p>
          <a:p>
            <a:pPr marL="833438" lvl="1" indent="-376238" defTabSz="10033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kern="0" dirty="0"/>
              <a:t>t 	 = </a:t>
            </a:r>
            <a:r>
              <a:rPr lang="en-US" sz="1600" kern="0" dirty="0" smtClean="0"/>
              <a:t>time [min]</a:t>
            </a:r>
            <a:endParaRPr lang="en-US" sz="1600" i="1" kern="0" dirty="0"/>
          </a:p>
          <a:p>
            <a:pPr marL="376238" marR="0" lvl="0" indent="-376238" algn="l" defTabSz="10033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saturated activity:</a:t>
            </a:r>
          </a:p>
          <a:p>
            <a:pPr marL="376238" marR="0" lvl="0" indent="-376238" algn="l" defTabSz="10033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76238" lvl="0" indent="-376238" defTabSz="1003300" eaLnBrk="0" hangingPunct="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b="1" dirty="0"/>
              <a:t> </a:t>
            </a:r>
            <a:r>
              <a:rPr lang="en-US" sz="1600" kern="0" dirty="0"/>
              <a:t>where:</a:t>
            </a:r>
            <a:r>
              <a:rPr lang="en-US" sz="1600" i="1" kern="0" dirty="0"/>
              <a:t>				</a:t>
            </a:r>
          </a:p>
          <a:p>
            <a:pPr marL="833438" lvl="1" indent="-376238" defTabSz="10033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kern="0" dirty="0" smtClean="0"/>
              <a:t>A</a:t>
            </a:r>
            <a:r>
              <a:rPr lang="en-US" sz="1600" kern="0" baseline="-25000" dirty="0"/>
              <a:t>s</a:t>
            </a:r>
            <a:r>
              <a:rPr lang="en-US" sz="1600" kern="0" dirty="0" smtClean="0"/>
              <a:t>   = initial activity [1/</a:t>
            </a:r>
            <a:r>
              <a:rPr lang="en-US" sz="1600" kern="0" dirty="0" err="1" smtClean="0"/>
              <a:t>t</a:t>
            </a:r>
            <a:r>
              <a:rPr lang="en-US" sz="1600" kern="0" baseline="-25000" dirty="0" err="1" smtClean="0"/>
              <a:t>c</a:t>
            </a:r>
            <a:r>
              <a:rPr lang="en-US" sz="1600" kern="0" dirty="0" smtClean="0"/>
              <a:t>]</a:t>
            </a:r>
          </a:p>
          <a:p>
            <a:pPr marL="833438" lvl="1" indent="-376238" defTabSz="10033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kern="0" dirty="0" smtClean="0"/>
              <a:t>nv</a:t>
            </a:r>
            <a:r>
              <a:rPr lang="en-US" sz="1600" kern="0" baseline="-25000" dirty="0" smtClean="0"/>
              <a:t>0</a:t>
            </a:r>
            <a:r>
              <a:rPr lang="en-US" sz="1600" kern="0" dirty="0" smtClean="0"/>
              <a:t> 	 = neutron flux [1/cm</a:t>
            </a:r>
            <a:r>
              <a:rPr lang="en-US" sz="1600" kern="0" baseline="30000" dirty="0" smtClean="0"/>
              <a:t>2</a:t>
            </a:r>
            <a:r>
              <a:rPr lang="en-US" sz="1600" kern="0" dirty="0" smtClean="0"/>
              <a:t> s]</a:t>
            </a:r>
          </a:p>
          <a:p>
            <a:pPr marL="376238" lvl="0" indent="-376238" defTabSz="1003300" eaLnBrk="0" hangingPunct="0">
              <a:spcBef>
                <a:spcPct val="20000"/>
              </a:spcBef>
              <a:buClr>
                <a:schemeClr val="folHlink"/>
              </a:buClr>
            </a:pP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33438" lvl="1" indent="-376238" defTabSz="10033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/>
              </a:rPr>
              <a:t>Production of Activated Nuclei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15366" name="TextBox 17"/>
          <p:cNvSpPr txBox="1">
            <a:spLocks noChangeArrowheads="1"/>
          </p:cNvSpPr>
          <p:nvPr/>
        </p:nvSpPr>
        <p:spPr bwMode="auto">
          <a:xfrm rot="-5400000">
            <a:off x="-123824" y="2724150"/>
            <a:ext cx="773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THEORY</a:t>
            </a:r>
          </a:p>
        </p:txBody>
      </p:sp>
      <p:sp>
        <p:nvSpPr>
          <p:cNvPr id="10" name="TextBox 18"/>
          <p:cNvSpPr txBox="1"/>
          <p:nvPr/>
        </p:nvSpPr>
        <p:spPr>
          <a:xfrm rot="16200000">
            <a:off x="-68260" y="4918077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11" name="TextBox 19"/>
          <p:cNvSpPr txBox="1"/>
          <p:nvPr/>
        </p:nvSpPr>
        <p:spPr>
          <a:xfrm rot="16200000">
            <a:off x="-264317" y="3828256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07988" y="2347913"/>
            <a:ext cx="2413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24EB53AE-7E0F-47B2-AA2D-6BB6FD1C43E3}" type="slidenum">
              <a:rPr lang="en-US" sz="1200"/>
              <a:pPr algn="r" eaLnBrk="0" hangingPunct="0">
                <a:defRPr/>
              </a:pPr>
              <a:t>4</a:t>
            </a:fld>
            <a:endParaRPr lang="en-US" sz="1200"/>
          </a:p>
        </p:txBody>
      </p:sp>
      <p:sp>
        <p:nvSpPr>
          <p:cNvPr id="15375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3486150" y="1981200"/>
          <a:ext cx="2854015" cy="866775"/>
        </p:xfrm>
        <a:graphic>
          <a:graphicData uri="http://schemas.openxmlformats.org/presentationml/2006/ole">
            <p:oleObj spid="_x0000_s15376" name="Equation" r:id="rId3" imgW="1295400" imgH="393700" progId="Equation.3">
              <p:embed/>
            </p:oleObj>
          </a:graphicData>
        </a:graphic>
      </p:graphicFrame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88" name="Picture 2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3300" y="5257800"/>
            <a:ext cx="2770476" cy="514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750888" y="1187450"/>
            <a:ext cx="9020175" cy="5973763"/>
          </a:xfrm>
        </p:spPr>
        <p:txBody>
          <a:bodyPr/>
          <a:lstStyle/>
          <a:p>
            <a:pPr lvl="1"/>
            <a:r>
              <a:rPr lang="en-US" dirty="0" smtClean="0"/>
              <a:t>Timing Corrections:</a:t>
            </a:r>
          </a:p>
          <a:p>
            <a:pPr lvl="0">
              <a:buNone/>
              <a:defRPr/>
            </a:pPr>
            <a:r>
              <a:rPr lang="en-US" sz="1600" dirty="0" smtClean="0"/>
              <a:t>	</a:t>
            </a:r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r>
              <a:rPr lang="en-US" sz="1600" dirty="0" smtClean="0"/>
              <a:t>	  where:</a:t>
            </a:r>
            <a:r>
              <a:rPr lang="en-US" sz="1600" i="1" dirty="0" smtClean="0"/>
              <a:t>				</a:t>
            </a:r>
          </a:p>
          <a:p>
            <a:pPr marL="833438" lvl="1" indent="-376238">
              <a:buClr>
                <a:schemeClr val="folHlink"/>
              </a:buClr>
              <a:buNone/>
            </a:pPr>
            <a:r>
              <a:rPr lang="en-US" sz="1600" kern="0" dirty="0" smtClean="0"/>
              <a:t>	</a:t>
            </a:r>
            <a:r>
              <a:rPr lang="en-US" sz="1600" dirty="0" smtClean="0"/>
              <a:t>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cs</a:t>
            </a:r>
            <a:r>
              <a:rPr lang="en-US" sz="1600" dirty="0" smtClean="0"/>
              <a:t> = corrected activity for </a:t>
            </a:r>
            <a:r>
              <a:rPr lang="en-US" sz="1600" dirty="0" err="1" smtClean="0"/>
              <a:t>tw</a:t>
            </a:r>
            <a:r>
              <a:rPr lang="en-US" sz="1600" dirty="0" smtClean="0"/>
              <a:t>, </a:t>
            </a:r>
            <a:r>
              <a:rPr lang="en-US" sz="1600" dirty="0" err="1" smtClean="0"/>
              <a:t>te</a:t>
            </a:r>
            <a:r>
              <a:rPr lang="en-US" sz="1600" dirty="0" smtClean="0"/>
              <a:t>, and </a:t>
            </a:r>
            <a:r>
              <a:rPr lang="en-US" sz="1600" dirty="0" err="1" smtClean="0"/>
              <a:t>tc</a:t>
            </a:r>
            <a:r>
              <a:rPr lang="en-US" sz="1600" dirty="0" smtClean="0"/>
              <a:t> to saturation</a:t>
            </a:r>
            <a:endParaRPr lang="en-US" sz="1600" kern="0" dirty="0" smtClean="0"/>
          </a:p>
          <a:p>
            <a:pPr marL="833438" lvl="1" indent="-376238">
              <a:buClr>
                <a:schemeClr val="folHlink"/>
              </a:buClr>
              <a:buNone/>
            </a:pPr>
            <a:r>
              <a:rPr lang="en-US" sz="1600" dirty="0" smtClean="0"/>
              <a:t>       C  = irradiated foil counts</a:t>
            </a:r>
          </a:p>
          <a:p>
            <a:pPr marL="833438" lvl="1" indent="-376238">
              <a:buClr>
                <a:schemeClr val="folHlink"/>
              </a:buClr>
              <a:buNone/>
            </a:pPr>
            <a:r>
              <a:rPr lang="en-US" sz="1600" kern="0" dirty="0" smtClean="0"/>
              <a:t>       B  = background counts</a:t>
            </a:r>
          </a:p>
          <a:p>
            <a:pPr marL="833438" lvl="1" indent="-376238">
              <a:buClr>
                <a:schemeClr val="folHlink"/>
              </a:buClr>
              <a:buNone/>
            </a:pPr>
            <a:r>
              <a:rPr lang="en-US" sz="1600" dirty="0" smtClean="0"/>
              <a:t>       </a:t>
            </a:r>
            <a:r>
              <a:rPr lang="en-US" sz="1600" kern="0" dirty="0" err="1" smtClean="0"/>
              <a:t>t</a:t>
            </a:r>
            <a:r>
              <a:rPr lang="en-US" sz="1600" kern="0" baseline="-25000" dirty="0" err="1" smtClean="0"/>
              <a:t>w</a:t>
            </a:r>
            <a:r>
              <a:rPr lang="en-US" sz="1600" kern="0" baseline="-25000" dirty="0" smtClean="0"/>
              <a:t> </a:t>
            </a:r>
            <a:r>
              <a:rPr lang="en-US" sz="1600" kern="0" dirty="0" smtClean="0"/>
              <a:t> = time between </a:t>
            </a:r>
            <a:r>
              <a:rPr lang="en-US" sz="1600" dirty="0" smtClean="0"/>
              <a:t>counting and irradiation </a:t>
            </a:r>
            <a:r>
              <a:rPr lang="en-US" sz="1600" kern="0" dirty="0" smtClean="0"/>
              <a:t>[min]</a:t>
            </a:r>
            <a:endParaRPr lang="en-US" sz="1600" i="1" kern="0" dirty="0" smtClean="0"/>
          </a:p>
          <a:p>
            <a:pPr marL="833438" lvl="1" indent="-376238">
              <a:buClr>
                <a:schemeClr val="folHlink"/>
              </a:buClr>
              <a:buNone/>
            </a:pPr>
            <a:r>
              <a:rPr lang="en-US" sz="1600" kern="0" dirty="0" smtClean="0"/>
              <a:t>	</a:t>
            </a:r>
            <a:r>
              <a:rPr lang="en-US" sz="1600" kern="0" dirty="0" err="1" smtClean="0"/>
              <a:t>t</a:t>
            </a:r>
            <a:r>
              <a:rPr lang="en-US" sz="1600" kern="0" baseline="-25000" dirty="0" err="1" smtClean="0"/>
              <a:t>e</a:t>
            </a:r>
            <a:r>
              <a:rPr lang="en-US" sz="1600" kern="0" baseline="-25000" dirty="0" smtClean="0"/>
              <a:t>   </a:t>
            </a:r>
            <a:r>
              <a:rPr lang="en-US" sz="1600" kern="0" dirty="0" smtClean="0"/>
              <a:t>=  time irradiated [min]</a:t>
            </a:r>
          </a:p>
          <a:p>
            <a:pPr marL="833438" lvl="1" indent="-376238">
              <a:buClr>
                <a:schemeClr val="folHlink"/>
              </a:buClr>
              <a:buNone/>
            </a:pPr>
            <a:r>
              <a:rPr lang="en-US" sz="1600" dirty="0" smtClean="0"/>
              <a:t>	</a:t>
            </a:r>
            <a:r>
              <a:rPr lang="en-US" sz="1600" kern="0" dirty="0" err="1" smtClean="0"/>
              <a:t>t</a:t>
            </a:r>
            <a:r>
              <a:rPr lang="en-US" sz="1600" baseline="-25000" dirty="0" err="1" smtClean="0"/>
              <a:t>c</a:t>
            </a:r>
            <a:r>
              <a:rPr lang="en-US" sz="1600" baseline="-25000" dirty="0" smtClean="0"/>
              <a:t>  </a:t>
            </a:r>
            <a:r>
              <a:rPr lang="en-US" sz="1600" kern="0" dirty="0" smtClean="0"/>
              <a:t> = time counted [min]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Resonance escape correction</a:t>
            </a:r>
          </a:p>
          <a:p>
            <a:pPr lvl="1"/>
            <a:endParaRPr lang="en-US" dirty="0" smtClean="0"/>
          </a:p>
          <a:p>
            <a:pPr lvl="0">
              <a:buNone/>
              <a:defRPr/>
            </a:pPr>
            <a:r>
              <a:rPr lang="en-US" sz="1600" dirty="0" smtClean="0"/>
              <a:t>	  where:</a:t>
            </a:r>
            <a:r>
              <a:rPr lang="en-US" sz="1600" i="1" dirty="0" smtClean="0"/>
              <a:t>				</a:t>
            </a:r>
          </a:p>
          <a:p>
            <a:pPr>
              <a:buNone/>
            </a:pPr>
            <a:r>
              <a:rPr lang="en-US" sz="1600" kern="0" dirty="0" smtClean="0"/>
              <a:t>	      </a:t>
            </a:r>
            <a:r>
              <a:rPr lang="en-US" sz="1600" dirty="0" err="1" smtClean="0"/>
              <a:t>F</a:t>
            </a:r>
            <a:r>
              <a:rPr lang="en-US" sz="1600" baseline="-25000" dirty="0" err="1" smtClean="0"/>
              <a:t>Cd</a:t>
            </a:r>
            <a:r>
              <a:rPr lang="en-US" sz="1600" dirty="0" smtClean="0"/>
              <a:t> = the resonance escape factor for cadmium</a:t>
            </a:r>
          </a:p>
          <a:p>
            <a:pPr>
              <a:buNone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Cd</a:t>
            </a:r>
            <a:r>
              <a:rPr lang="en-US" sz="1600" dirty="0" smtClean="0"/>
              <a:t> = activity measured activity of the cadmium foil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 err="1" smtClean="0"/>
              <a:t>A</a:t>
            </a:r>
            <a:r>
              <a:rPr lang="en-US" sz="1600" baseline="-25000" dirty="0" err="1" smtClean="0"/>
              <a:t>th</a:t>
            </a:r>
            <a:r>
              <a:rPr lang="en-US" sz="1600" dirty="0" smtClean="0"/>
              <a:t> = activity corrected to a cadmium difference thermal activity</a:t>
            </a:r>
          </a:p>
          <a:p>
            <a:pPr marL="833438" lvl="1" indent="-376238">
              <a:buClr>
                <a:schemeClr val="folHlink"/>
              </a:buCl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Saturated Activity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C199E76C-0847-499D-83CC-403894F75B9A}" type="slidenum">
              <a:rPr 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EDUCATING THE WORLD’S BEST MILITARY</a:t>
            </a:r>
          </a:p>
        </p:txBody>
      </p:sp>
      <p:pic>
        <p:nvPicPr>
          <p:cNvPr id="24" name="Picture 23" descr="Saturated Acitivity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4475" y="2095500"/>
            <a:ext cx="3505200" cy="2343151"/>
          </a:xfrm>
          <a:prstGeom prst="rect">
            <a:avLst/>
          </a:prstGeom>
        </p:spPr>
      </p:pic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57" name="Picture 4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1571625"/>
            <a:ext cx="4144328" cy="904875"/>
          </a:xfrm>
          <a:prstGeom prst="rect">
            <a:avLst/>
          </a:prstGeom>
          <a:noFill/>
        </p:spPr>
      </p:pic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59" name="Picture 5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7100" y="5391150"/>
            <a:ext cx="3295650" cy="419100"/>
          </a:xfrm>
          <a:prstGeom prst="rect">
            <a:avLst/>
          </a:prstGeom>
          <a:noFill/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3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25" name="TextBox 17"/>
          <p:cNvSpPr txBox="1">
            <a:spLocks noChangeArrowheads="1"/>
          </p:cNvSpPr>
          <p:nvPr/>
        </p:nvSpPr>
        <p:spPr bwMode="auto">
          <a:xfrm rot="-5400000">
            <a:off x="-123824" y="2724150"/>
            <a:ext cx="773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THEORY</a:t>
            </a:r>
          </a:p>
        </p:txBody>
      </p:sp>
      <p:sp>
        <p:nvSpPr>
          <p:cNvPr id="26" name="TextBox 18"/>
          <p:cNvSpPr txBox="1"/>
          <p:nvPr/>
        </p:nvSpPr>
        <p:spPr>
          <a:xfrm rot="16200000">
            <a:off x="-68260" y="4918077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27" name="TextBox 19"/>
          <p:cNvSpPr txBox="1"/>
          <p:nvPr/>
        </p:nvSpPr>
        <p:spPr>
          <a:xfrm rot="16200000">
            <a:off x="-264317" y="3828256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28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407988" y="2347913"/>
            <a:ext cx="2413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750888" y="1187450"/>
            <a:ext cx="9020175" cy="5973763"/>
          </a:xfrm>
        </p:spPr>
        <p:txBody>
          <a:bodyPr/>
          <a:lstStyle/>
          <a:p>
            <a:pPr lvl="1"/>
            <a:r>
              <a:rPr lang="en-US" dirty="0" smtClean="0"/>
              <a:t>Flux Depression Corrections:</a:t>
            </a:r>
          </a:p>
          <a:p>
            <a:pPr lvl="0">
              <a:buNone/>
              <a:defRPr/>
            </a:pPr>
            <a:r>
              <a:rPr lang="en-US" sz="1600" dirty="0" smtClean="0"/>
              <a:t>	</a:t>
            </a:r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r>
              <a:rPr lang="en-US" sz="1600" dirty="0" smtClean="0"/>
              <a:t>	  where:</a:t>
            </a:r>
            <a:r>
              <a:rPr lang="en-US" sz="1600" i="1" dirty="0" smtClean="0"/>
              <a:t>				</a:t>
            </a:r>
          </a:p>
          <a:p>
            <a:pPr marL="833438" lvl="1" indent="-376238">
              <a:buClr>
                <a:schemeClr val="folHlink"/>
              </a:buClr>
              <a:buNone/>
            </a:pPr>
            <a:r>
              <a:rPr lang="en-US" sz="1600" kern="0" dirty="0" smtClean="0"/>
              <a:t>	 </a:t>
            </a:r>
            <a:r>
              <a:rPr lang="en-US" sz="1600" dirty="0" smtClean="0"/>
              <a:t>ά = average probability of absorption of a neutron </a:t>
            </a:r>
          </a:p>
          <a:p>
            <a:pPr>
              <a:buNone/>
            </a:pPr>
            <a:r>
              <a:rPr lang="en-US" sz="1600" dirty="0" smtClean="0"/>
              <a:t>	         </a:t>
            </a:r>
            <a:r>
              <a:rPr lang="en-US" sz="1600" dirty="0" err="1" smtClean="0"/>
              <a:t>λ</a:t>
            </a:r>
            <a:r>
              <a:rPr lang="en-US" sz="1600" baseline="-25000" dirty="0" err="1" smtClean="0"/>
              <a:t>tr</a:t>
            </a:r>
            <a:r>
              <a:rPr lang="en-US" sz="1600" dirty="0" smtClean="0"/>
              <a:t> = transport mean free path [cm]</a:t>
            </a:r>
          </a:p>
          <a:p>
            <a:pPr>
              <a:buNone/>
            </a:pPr>
            <a:r>
              <a:rPr lang="en-US" sz="1600" dirty="0" smtClean="0"/>
              <a:t>                R = radius of foil [cm]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Self-Absorption correction</a:t>
            </a:r>
          </a:p>
          <a:p>
            <a:pPr lvl="1"/>
            <a:endParaRPr lang="en-US" dirty="0" smtClean="0"/>
          </a:p>
          <a:p>
            <a:pPr lvl="0">
              <a:buNone/>
              <a:defRPr/>
            </a:pPr>
            <a:r>
              <a:rPr lang="en-US" sz="1600" dirty="0" smtClean="0"/>
              <a:t>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Saturated Activity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C199E76C-0847-499D-83CC-403894F75B9A}" type="slidenum">
              <a:rPr 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EDUCATING THE WORLD’S BEST MILITARY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8450" y="1695450"/>
            <a:ext cx="2657475" cy="895350"/>
          </a:xfrm>
          <a:prstGeom prst="rect">
            <a:avLst/>
          </a:prstGeom>
          <a:noFill/>
        </p:spPr>
      </p:pic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371906" y="1756569"/>
          <a:ext cx="3229293" cy="2310608"/>
        </p:xfrm>
        <a:graphic>
          <a:graphicData uri="http://schemas.openxmlformats.org/drawingml/2006/table">
            <a:tbl>
              <a:tblPr/>
              <a:tblGrid>
                <a:gridCol w="1448758"/>
                <a:gridCol w="1780535"/>
              </a:tblGrid>
              <a:tr h="23106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 dirty="0">
                          <a:latin typeface="Times New Roman"/>
                          <a:ea typeface="Times New Roman"/>
                        </a:rPr>
                        <a:t>Quantity 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i="1">
                          <a:latin typeface="Times New Roman"/>
                          <a:ea typeface="Times New Roman"/>
                        </a:rPr>
                        <a:t>Value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</a:rPr>
                        <a:t>μ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</a:rPr>
                        <a:t>In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5.135 cm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</a:rPr>
                        <a:t>-1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  [5]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106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</a:rPr>
                        <a:t>μ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</a:rPr>
                        <a:t>Au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5.011 cm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</a:rPr>
                        <a:t>-1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  [5]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6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</a:rPr>
                        <a:t>In</a:t>
                      </a:r>
                      <a:r>
                        <a:rPr lang="en-US" sz="1400">
                          <a:latin typeface="Times New Roman"/>
                          <a:ea typeface="Times New Roman"/>
                        </a:rPr>
                        <a:t> = d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</a:rPr>
                        <a:t>Au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0.00508 cm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636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Times New Roman"/>
                        </a:rPr>
                        <a:t>ά</a:t>
                      </a:r>
                      <a:r>
                        <a:rPr lang="en-US" sz="1400" baseline="-25000" dirty="0" err="1">
                          <a:latin typeface="Times New Roman"/>
                          <a:ea typeface="Times New Roman"/>
                        </a:rPr>
                        <a:t>In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Times New Roman"/>
                        </a:rPr>
                        <a:t>ά</a:t>
                      </a:r>
                      <a:r>
                        <a:rPr lang="en-US" sz="1400" baseline="-25000" dirty="0" err="1">
                          <a:latin typeface="Times New Roman"/>
                          <a:ea typeface="Times New Roman"/>
                        </a:rPr>
                        <a:t>Au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1400" baseline="-25000" dirty="0" err="1" smtClean="0">
                          <a:latin typeface="Times New Roman"/>
                          <a:ea typeface="Times New Roman"/>
                        </a:rPr>
                        <a:t>In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=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</a:rPr>
                        <a:t>R</a:t>
                      </a:r>
                      <a:r>
                        <a:rPr lang="en-US" sz="1400" baseline="-25000" dirty="0" smtClean="0">
                          <a:latin typeface="Times New Roman"/>
                          <a:ea typeface="Times New Roman"/>
                        </a:rPr>
                        <a:t>au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~0.045  [4]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~0.045  [4]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2.7 cm  [4]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0.9144 cm 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1.0052  (10)</a:t>
                      </a:r>
                    </a:p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1.0052  (10)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33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8425" y="3152775"/>
            <a:ext cx="542925" cy="213047"/>
          </a:xfrm>
          <a:prstGeom prst="rect">
            <a:avLst/>
          </a:prstGeom>
          <a:noFill/>
        </p:spPr>
      </p:pic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3871912"/>
            <a:ext cx="285750" cy="214313"/>
          </a:xfrm>
          <a:prstGeom prst="rect">
            <a:avLst/>
          </a:prstGeom>
          <a:noFill/>
        </p:spPr>
      </p:pic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1275" y="3581400"/>
            <a:ext cx="295275" cy="247650"/>
          </a:xfrm>
          <a:prstGeom prst="rect">
            <a:avLst/>
          </a:prstGeom>
          <a:noFill/>
        </p:spPr>
      </p:pic>
      <p:pic>
        <p:nvPicPr>
          <p:cNvPr id="37" name="Picture 3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6011" y="4461669"/>
            <a:ext cx="4217989" cy="244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4175" y="4490244"/>
            <a:ext cx="4051300" cy="242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971675" y="6858000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Au Foil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315075" y="6848475"/>
            <a:ext cx="265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In Foil</a:t>
            </a:r>
            <a:endParaRPr lang="en-US" sz="1600" b="1" dirty="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48" name="TextBox 17"/>
          <p:cNvSpPr txBox="1">
            <a:spLocks noChangeArrowheads="1"/>
          </p:cNvSpPr>
          <p:nvPr/>
        </p:nvSpPr>
        <p:spPr bwMode="auto">
          <a:xfrm rot="-5400000">
            <a:off x="-123824" y="2724150"/>
            <a:ext cx="773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THEORY</a:t>
            </a:r>
          </a:p>
        </p:txBody>
      </p:sp>
      <p:sp>
        <p:nvSpPr>
          <p:cNvPr id="49" name="TextBox 18"/>
          <p:cNvSpPr txBox="1"/>
          <p:nvPr/>
        </p:nvSpPr>
        <p:spPr>
          <a:xfrm rot="16200000">
            <a:off x="-68260" y="4918077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50" name="TextBox 19"/>
          <p:cNvSpPr txBox="1"/>
          <p:nvPr/>
        </p:nvSpPr>
        <p:spPr>
          <a:xfrm rot="16200000">
            <a:off x="-264317" y="3828256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51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07988" y="2347913"/>
            <a:ext cx="2413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Determination of Thermal Flux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C199E76C-0847-499D-83CC-403894F75B9A}" type="slidenum">
              <a:rPr 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EDUCATING THE WORLD’S BEST MILITARY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3550" y="1733549"/>
            <a:ext cx="7417064" cy="923925"/>
          </a:xfrm>
          <a:prstGeom prst="rect">
            <a:avLst/>
          </a:prstGeom>
          <a:noFill/>
        </p:spPr>
      </p:pic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3400425"/>
            <a:ext cx="5397430" cy="1123950"/>
          </a:xfrm>
          <a:prstGeom prst="rect">
            <a:avLst/>
          </a:prstGeom>
          <a:noFill/>
        </p:spPr>
      </p:pic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6950" y="5619750"/>
            <a:ext cx="6143626" cy="1058069"/>
          </a:xfrm>
          <a:prstGeom prst="rect">
            <a:avLst/>
          </a:prstGeom>
          <a:noFill/>
        </p:spPr>
      </p:pic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946150" y="1181538"/>
            <a:ext cx="9020175" cy="5973763"/>
          </a:xfrm>
        </p:spPr>
        <p:txBody>
          <a:bodyPr/>
          <a:lstStyle/>
          <a:p>
            <a:pPr lvl="1"/>
            <a:r>
              <a:rPr lang="en-US" dirty="0" smtClean="0"/>
              <a:t>Incorporating the correction factors:</a:t>
            </a:r>
          </a:p>
          <a:p>
            <a:pPr lvl="0">
              <a:buNone/>
              <a:defRPr/>
            </a:pPr>
            <a:r>
              <a:rPr lang="en-US" sz="1600" dirty="0" smtClean="0"/>
              <a:t>	</a:t>
            </a:r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endParaRPr lang="en-US" sz="1600" dirty="0" smtClean="0"/>
          </a:p>
          <a:p>
            <a:pPr lvl="0">
              <a:buNone/>
              <a:defRPr/>
            </a:pPr>
            <a:endParaRPr lang="en-US" sz="1400" dirty="0" smtClean="0"/>
          </a:p>
          <a:p>
            <a:pPr lvl="1"/>
            <a:r>
              <a:rPr lang="en-US" dirty="0" smtClean="0"/>
              <a:t>Assuming the cross section varies as 1/v: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known flux and saturated counting rates can be used to find an unknown flux of similar magnitude: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31" name="TextBox 17"/>
          <p:cNvSpPr txBox="1">
            <a:spLocks noChangeArrowheads="1"/>
          </p:cNvSpPr>
          <p:nvPr/>
        </p:nvSpPr>
        <p:spPr bwMode="auto">
          <a:xfrm rot="-5400000">
            <a:off x="-123824" y="2724150"/>
            <a:ext cx="773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THEORY</a:t>
            </a:r>
          </a:p>
        </p:txBody>
      </p:sp>
      <p:sp>
        <p:nvSpPr>
          <p:cNvPr id="32" name="TextBox 18"/>
          <p:cNvSpPr txBox="1"/>
          <p:nvPr/>
        </p:nvSpPr>
        <p:spPr>
          <a:xfrm rot="16200000">
            <a:off x="-68260" y="4918077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3" name="TextBox 19"/>
          <p:cNvSpPr txBox="1"/>
          <p:nvPr/>
        </p:nvSpPr>
        <p:spPr>
          <a:xfrm rot="16200000">
            <a:off x="-264317" y="3828256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34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407988" y="2347913"/>
            <a:ext cx="2413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/>
              </a:rPr>
              <a:t>Important Cross Sections</a:t>
            </a:r>
          </a:p>
        </p:txBody>
      </p:sp>
      <p:sp>
        <p:nvSpPr>
          <p:cNvPr id="12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554913" y="7134225"/>
            <a:ext cx="2325687" cy="404813"/>
          </a:xfrm>
          <a:prstGeom prst="rect">
            <a:avLst/>
          </a:prstGeom>
          <a:noFill/>
        </p:spPr>
        <p:txBody>
          <a:bodyPr anchor="ctr"/>
          <a:lstStyle/>
          <a:p>
            <a:pPr algn="r" eaLnBrk="0" hangingPunct="0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200"/>
              <a:t>WWW.AFIT.EDU  </a:t>
            </a:r>
            <a:fld id="{7AED0375-170E-4DBF-90B5-56B7F602DABB}" type="slidenum">
              <a:rPr lang="en-US" sz="1200"/>
              <a:pPr algn="r" eaLnBrk="0" hangingPunct="0">
                <a:defRPr/>
              </a:pPr>
              <a:t>8</a:t>
            </a:fld>
            <a:endParaRPr lang="en-US" sz="1200"/>
          </a:p>
        </p:txBody>
      </p:sp>
      <p:sp>
        <p:nvSpPr>
          <p:cNvPr id="16399" name="Footer Placeholder 4"/>
          <p:cNvSpPr txBox="1">
            <a:spLocks noGrp="1"/>
          </p:cNvSpPr>
          <p:nvPr/>
        </p:nvSpPr>
        <p:spPr bwMode="auto">
          <a:xfrm>
            <a:off x="12700" y="7159625"/>
            <a:ext cx="65611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200" b="1" i="1"/>
              <a:t>EDUCATING THE WORLD’S BEST MILITARY</a:t>
            </a:r>
          </a:p>
        </p:txBody>
      </p:sp>
      <p:pic>
        <p:nvPicPr>
          <p:cNvPr id="17" name="cropbox" descr="http://www.nndc.bnl.gov/sigma/temp/junk4503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288" y="1199356"/>
            <a:ext cx="3263899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cropbox" descr="http://www.nndc.bnl.gov/sigma/temp/junk40345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8476" y="1194594"/>
            <a:ext cx="3289300" cy="251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cropbox" descr="http://www.nndc.bnl.gov/sigma/temp/junk63008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8661" y="4233069"/>
            <a:ext cx="3351213" cy="261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895476" y="3981450"/>
            <a:ext cx="207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aseline="30000" dirty="0" smtClean="0"/>
              <a:t>t</a:t>
            </a:r>
            <a:r>
              <a:rPr lang="en-US" sz="2000" baseline="-25000" dirty="0" smtClean="0"/>
              <a:t>1/2</a:t>
            </a:r>
            <a:r>
              <a:rPr lang="en-US" sz="2000" baseline="30000" dirty="0" smtClean="0"/>
              <a:t> = 54.2 min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19475" y="6810375"/>
            <a:ext cx="320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Cd</a:t>
            </a:r>
            <a:r>
              <a:rPr lang="en-US" sz="2000" dirty="0" smtClean="0"/>
              <a:t>(n,</a:t>
            </a:r>
            <a:r>
              <a:rPr lang="el-GR" sz="2000" dirty="0" smtClean="0">
                <a:latin typeface="Calibri"/>
              </a:rPr>
              <a:t>γ</a:t>
            </a:r>
            <a:r>
              <a:rPr lang="en-US" sz="2000" dirty="0" smtClean="0">
                <a:latin typeface="Calibri"/>
              </a:rPr>
              <a:t>)</a:t>
            </a:r>
            <a:endParaRPr lang="en-US" sz="20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5425" y="3638550"/>
            <a:ext cx="2844800" cy="4572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362701" y="3981450"/>
            <a:ext cx="207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aseline="30000" dirty="0" smtClean="0"/>
              <a:t>t</a:t>
            </a:r>
            <a:r>
              <a:rPr lang="en-US" sz="2000" baseline="-25000" dirty="0" smtClean="0"/>
              <a:t>1/2</a:t>
            </a:r>
            <a:r>
              <a:rPr lang="en-US" sz="2000" baseline="30000" dirty="0" smtClean="0"/>
              <a:t> = 2.7 days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48325" y="3705225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aseline="30000" dirty="0" smtClean="0"/>
              <a:t>197</a:t>
            </a:r>
            <a:r>
              <a:rPr lang="en-US" sz="1800" dirty="0" smtClean="0"/>
              <a:t>Au  +  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n         </a:t>
            </a:r>
            <a:r>
              <a:rPr lang="en-US" sz="1800" baseline="30000" dirty="0" smtClean="0"/>
              <a:t>198</a:t>
            </a:r>
            <a:r>
              <a:rPr lang="en-US" sz="1800" dirty="0" smtClean="0"/>
              <a:t>Au</a:t>
            </a:r>
            <a:endParaRPr lang="en-US" sz="18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391400" y="386715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9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30" name="TextBox 17"/>
          <p:cNvSpPr txBox="1">
            <a:spLocks noChangeArrowheads="1"/>
          </p:cNvSpPr>
          <p:nvPr/>
        </p:nvSpPr>
        <p:spPr bwMode="auto">
          <a:xfrm rot="-5400000">
            <a:off x="-123824" y="2724150"/>
            <a:ext cx="773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THEORY</a:t>
            </a:r>
          </a:p>
        </p:txBody>
      </p:sp>
      <p:sp>
        <p:nvSpPr>
          <p:cNvPr id="31" name="TextBox 18"/>
          <p:cNvSpPr txBox="1"/>
          <p:nvPr/>
        </p:nvSpPr>
        <p:spPr>
          <a:xfrm rot="16200000">
            <a:off x="-68260" y="4918077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2" name="TextBox 19"/>
          <p:cNvSpPr txBox="1"/>
          <p:nvPr/>
        </p:nvSpPr>
        <p:spPr>
          <a:xfrm rot="16200000">
            <a:off x="-264317" y="3828256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33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407988" y="2347913"/>
            <a:ext cx="2413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Alpha Particle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WWW.AFIT.EDU  </a:t>
            </a:r>
            <a:fld id="{C199E76C-0847-499D-83CC-403894F75B9A}" type="slidenum">
              <a:rPr 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EDUCATING THE WORLD’S BEST MILITARY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9663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 descr="Neutron Yield.jpg"/>
          <p:cNvPicPr/>
          <p:nvPr/>
        </p:nvPicPr>
        <p:blipFill>
          <a:blip r:embed="rId2" cstate="print"/>
          <a:srcRect b="4127"/>
          <a:stretch>
            <a:fillRect/>
          </a:stretch>
        </p:blipFill>
        <p:spPr>
          <a:xfrm>
            <a:off x="792162" y="1885950"/>
            <a:ext cx="4275138" cy="4114800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0000">
            <a:off x="4876800" y="1895476"/>
            <a:ext cx="49371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457200" y="1570038"/>
            <a:ext cx="188913" cy="776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57200" y="5540375"/>
            <a:ext cx="190500" cy="1079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9" name="TextBox 16"/>
          <p:cNvSpPr txBox="1"/>
          <p:nvPr/>
        </p:nvSpPr>
        <p:spPr>
          <a:xfrm rot="16200000">
            <a:off x="-49212" y="1820863"/>
            <a:ext cx="623887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INTRO</a:t>
            </a:r>
          </a:p>
        </p:txBody>
      </p:sp>
      <p:sp>
        <p:nvSpPr>
          <p:cNvPr id="30" name="TextBox 17"/>
          <p:cNvSpPr txBox="1">
            <a:spLocks noChangeArrowheads="1"/>
          </p:cNvSpPr>
          <p:nvPr/>
        </p:nvSpPr>
        <p:spPr bwMode="auto">
          <a:xfrm rot="-5400000">
            <a:off x="-123824" y="2724150"/>
            <a:ext cx="773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 b="1"/>
              <a:t>THEORY</a:t>
            </a:r>
          </a:p>
        </p:txBody>
      </p:sp>
      <p:sp>
        <p:nvSpPr>
          <p:cNvPr id="31" name="TextBox 18"/>
          <p:cNvSpPr txBox="1"/>
          <p:nvPr/>
        </p:nvSpPr>
        <p:spPr>
          <a:xfrm rot="16200000">
            <a:off x="-68260" y="4918077"/>
            <a:ext cx="693738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2" name="TextBox 19"/>
          <p:cNvSpPr txBox="1"/>
          <p:nvPr/>
        </p:nvSpPr>
        <p:spPr>
          <a:xfrm rot="16200000">
            <a:off x="-264317" y="3828256"/>
            <a:ext cx="11049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EXPERIMENT</a:t>
            </a:r>
          </a:p>
        </p:txBody>
      </p:sp>
      <p:sp>
        <p:nvSpPr>
          <p:cNvPr id="33" name="TextBox 20"/>
          <p:cNvSpPr txBox="1"/>
          <p:nvPr/>
        </p:nvSpPr>
        <p:spPr>
          <a:xfrm rot="16200000">
            <a:off x="-279399" y="5956300"/>
            <a:ext cx="113506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58788" y="4465638"/>
            <a:ext cx="190500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458788" y="3425825"/>
            <a:ext cx="190500" cy="107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407988" y="2347913"/>
            <a:ext cx="241300" cy="10795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11794</TotalTime>
  <Words>2464</Words>
  <Application>Microsoft Office PowerPoint</Application>
  <PresentationFormat>Custom</PresentationFormat>
  <Paragraphs>1066</Paragraphs>
  <Slides>39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Default Design</vt:lpstr>
      <vt:lpstr>Equation</vt:lpstr>
      <vt:lpstr>Slide 1</vt:lpstr>
      <vt:lpstr>Outline</vt:lpstr>
      <vt:lpstr>Objectives</vt:lpstr>
      <vt:lpstr>Production of Activated Nuclei</vt:lpstr>
      <vt:lpstr>Saturated Activity Corrections</vt:lpstr>
      <vt:lpstr>Saturated Activity Corrections</vt:lpstr>
      <vt:lpstr>Determination of Thermal Flux</vt:lpstr>
      <vt:lpstr>Important Cross Sections</vt:lpstr>
      <vt:lpstr>Alpha Particle Production</vt:lpstr>
      <vt:lpstr>Indium Foil Irradiation Spectra</vt:lpstr>
      <vt:lpstr>Foil Irradiation Data</vt:lpstr>
      <vt:lpstr>Relaxation Length </vt:lpstr>
      <vt:lpstr>Axial Thermal Neutron Flux Profile</vt:lpstr>
      <vt:lpstr>ORIGENS Source Change </vt:lpstr>
      <vt:lpstr>SOURCES4C</vt:lpstr>
      <vt:lpstr>MCNP5</vt:lpstr>
      <vt:lpstr>MCNP5</vt:lpstr>
      <vt:lpstr>MCNP5</vt:lpstr>
      <vt:lpstr>Model Relaxation Length </vt:lpstr>
      <vt:lpstr>Axial Thermal Neutron Flux Profile</vt:lpstr>
      <vt:lpstr>Future Work</vt:lpstr>
      <vt:lpstr>Conclusion</vt:lpstr>
      <vt:lpstr>Questions</vt:lpstr>
      <vt:lpstr>References</vt:lpstr>
      <vt:lpstr>EXTRA SLIDES</vt:lpstr>
      <vt:lpstr>Saturated Activity Corrections</vt:lpstr>
      <vt:lpstr>Foil Thickness</vt:lpstr>
      <vt:lpstr>2π Gas Proportion Detector Optimization</vt:lpstr>
      <vt:lpstr>Alpha Particle Production</vt:lpstr>
      <vt:lpstr>2π Gas Proportion Detector Optimization</vt:lpstr>
      <vt:lpstr>HPGe Detector Optimization</vt:lpstr>
      <vt:lpstr>HPGe Detector Optimization</vt:lpstr>
      <vt:lpstr>Gold Foil Irradiation Raw Data</vt:lpstr>
      <vt:lpstr>Indium Foil Irradiation Raw Data</vt:lpstr>
      <vt:lpstr>Indium Foil Flux Depression Data</vt:lpstr>
      <vt:lpstr>Age of Neutrons in Pile</vt:lpstr>
      <vt:lpstr>Cd Ratio</vt:lpstr>
      <vt:lpstr>MCNP5</vt:lpstr>
      <vt:lpstr>Model Cd Ratio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CONOPS Elements</dc:title>
  <dc:creator>norrisnp</dc:creator>
  <cp:lastModifiedBy>El Jefe</cp:lastModifiedBy>
  <cp:revision>597</cp:revision>
  <cp:lastPrinted>2001-11-30T20:20:15Z</cp:lastPrinted>
  <dcterms:created xsi:type="dcterms:W3CDTF">2001-11-13T18:01:33Z</dcterms:created>
  <dcterms:modified xsi:type="dcterms:W3CDTF">2010-04-07T03:24:13Z</dcterms:modified>
</cp:coreProperties>
</file>