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525" r:id="rId2"/>
    <p:sldId id="517" r:id="rId3"/>
    <p:sldId id="522" r:id="rId4"/>
    <p:sldId id="482" r:id="rId5"/>
    <p:sldId id="527" r:id="rId6"/>
    <p:sldId id="420" r:id="rId7"/>
    <p:sldId id="487" r:id="rId8"/>
    <p:sldId id="489" r:id="rId9"/>
    <p:sldId id="524" r:id="rId10"/>
    <p:sldId id="511" r:id="rId11"/>
    <p:sldId id="451" r:id="rId12"/>
    <p:sldId id="510" r:id="rId13"/>
    <p:sldId id="528" r:id="rId14"/>
    <p:sldId id="515" r:id="rId15"/>
    <p:sldId id="496" r:id="rId16"/>
    <p:sldId id="490" r:id="rId17"/>
    <p:sldId id="521" r:id="rId18"/>
    <p:sldId id="495" r:id="rId19"/>
    <p:sldId id="497" r:id="rId20"/>
    <p:sldId id="529" r:id="rId21"/>
    <p:sldId id="518" r:id="rId22"/>
    <p:sldId id="520" r:id="rId23"/>
    <p:sldId id="530" r:id="rId24"/>
    <p:sldId id="519" r:id="rId25"/>
    <p:sldId id="523" r:id="rId26"/>
    <p:sldId id="493" r:id="rId27"/>
    <p:sldId id="381" r:id="rId2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quartemont" initials="nq" lastIdx="2" clrIdx="0">
    <p:extLst>
      <p:ext uri="{19B8F6BF-5375-455C-9EA6-DF929625EA0E}">
        <p15:presenceInfo xmlns:p15="http://schemas.microsoft.com/office/powerpoint/2012/main" userId="3f4d74a2d96809d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5353FF"/>
    <a:srgbClr val="000066"/>
    <a:srgbClr val="7878CE"/>
    <a:srgbClr val="4444BC"/>
    <a:srgbClr val="339933"/>
    <a:srgbClr val="3366FF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5274" autoAdjust="0"/>
  </p:normalViewPr>
  <p:slideViewPr>
    <p:cSldViewPr>
      <p:cViewPr varScale="1">
        <p:scale>
          <a:sx n="60" d="100"/>
          <a:sy n="60" d="100"/>
        </p:scale>
        <p:origin x="53" y="55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810" y="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1155E8D-0BA4-452B-8EDB-07A7BC61EC61}" type="datetimeFigureOut">
              <a:rPr lang="en-US"/>
              <a:pPr>
                <a:defRPr/>
              </a:pPr>
              <a:t>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39892210-BE35-4A26-8523-71E669893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26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1D7AA6C-3DEF-4DD2-A62F-1859B2C2B030}" type="datetimeFigureOut">
              <a:rPr lang="en-US"/>
              <a:pPr>
                <a:defRPr/>
              </a:pPr>
              <a:t>2/21/2019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F6B3159-B396-4F1D-8D6C-858A85A152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194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214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shiel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438400"/>
            <a:ext cx="2362200" cy="2599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45636" rIns="0" bIns="45636" anchor="ctr"/>
          <a:lstStyle/>
          <a:p>
            <a:pPr algn="ctr" defTabSz="914408">
              <a:defRPr/>
            </a:pPr>
            <a:r>
              <a:rPr lang="en-US" sz="3300" b="1" kern="700" spc="-3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Air Force Institute of Technology</a:t>
            </a:r>
            <a:endParaRPr lang="en-US" sz="3300" b="1" kern="700" spc="-30" dirty="0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534400" cy="4876800"/>
          </a:xfrm>
          <a:prstGeom prst="rect">
            <a:avLst/>
          </a:prstGeom>
        </p:spPr>
        <p:txBody>
          <a:bodyPr/>
          <a:lstStyle>
            <a:lvl2pPr>
              <a:buFont typeface="Wingdings" pitchFamily="2" charset="2"/>
              <a:buChar char="§"/>
              <a:defRPr/>
            </a:lvl2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45459-3F1B-4F43-8FC0-35ADCE8623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B20FE-D153-41F1-99DD-DE79FAF1A0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5" cstate="print">
            <a:lum bright="10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972803" name="Rectangle 3"/>
          <p:cNvSpPr>
            <a:spLocks noChangeArrowheads="1"/>
          </p:cNvSpPr>
          <p:nvPr/>
        </p:nvSpPr>
        <p:spPr bwMode="auto">
          <a:xfrm flipV="1">
            <a:off x="1588" y="6489700"/>
            <a:ext cx="1811337" cy="60325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4" name="Rectangle 4"/>
          <p:cNvSpPr>
            <a:spLocks noChangeArrowheads="1"/>
          </p:cNvSpPr>
          <p:nvPr/>
        </p:nvSpPr>
        <p:spPr bwMode="auto">
          <a:xfrm flipV="1">
            <a:off x="7107238" y="6500813"/>
            <a:ext cx="2022475" cy="61912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972805" name="Text Box 5"/>
          <p:cNvSpPr txBox="1">
            <a:spLocks noChangeArrowheads="1"/>
          </p:cNvSpPr>
          <p:nvPr/>
        </p:nvSpPr>
        <p:spPr bwMode="auto">
          <a:xfrm>
            <a:off x="1844675" y="6386513"/>
            <a:ext cx="5270500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81" tIns="41493" rIns="82981" bIns="41493">
            <a:spAutoFit/>
          </a:bodyPr>
          <a:lstStyle/>
          <a:p>
            <a:pPr defTabSz="82992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Air University: The Intellectual and Leadership Center of the Air Force</a:t>
            </a:r>
          </a:p>
        </p:txBody>
      </p:sp>
      <p:sp>
        <p:nvSpPr>
          <p:cNvPr id="972808" name="Rectangle 8"/>
          <p:cNvSpPr>
            <a:spLocks noChangeArrowheads="1"/>
          </p:cNvSpPr>
          <p:nvPr/>
        </p:nvSpPr>
        <p:spPr bwMode="auto">
          <a:xfrm flipV="1">
            <a:off x="6324600" y="989013"/>
            <a:ext cx="2819400" cy="77787"/>
          </a:xfrm>
          <a:prstGeom prst="rect">
            <a:avLst/>
          </a:prstGeom>
          <a:gradFill rotWithShape="0">
            <a:gsLst>
              <a:gs pos="0">
                <a:schemeClr val="accent2">
                  <a:alpha val="50000"/>
                </a:schemeClr>
              </a:gs>
              <a:gs pos="100000">
                <a:srgbClr val="DDDDDD">
                  <a:alpha val="5000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2981" tIns="41493" rIns="82981" bIns="41493" anchor="ctr"/>
          <a:lstStyle/>
          <a:p>
            <a:pPr algn="ctr" defTabSz="82708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72810" name="Rectangle 10"/>
          <p:cNvSpPr>
            <a:spLocks noChangeArrowheads="1"/>
          </p:cNvSpPr>
          <p:nvPr/>
        </p:nvSpPr>
        <p:spPr bwMode="auto">
          <a:xfrm flipV="1">
            <a:off x="0" y="989013"/>
            <a:ext cx="2478088" cy="74612"/>
          </a:xfrm>
          <a:prstGeom prst="rect">
            <a:avLst/>
          </a:prstGeom>
          <a:gradFill rotWithShape="0">
            <a:gsLst>
              <a:gs pos="0">
                <a:srgbClr val="000099">
                  <a:alpha val="50000"/>
                </a:srgbClr>
              </a:gs>
              <a:gs pos="100000">
                <a:schemeClr val="accent2">
                  <a:alpha val="5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1043" tIns="45520" rIns="91043" bIns="4552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+mn-lt"/>
              <a:cs typeface="+mn-cs"/>
            </a:endParaRPr>
          </a:p>
        </p:txBody>
      </p:sp>
      <p:pic>
        <p:nvPicPr>
          <p:cNvPr id="1033" name="Picture 11" descr="chrmblue_std small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6850" y="128588"/>
            <a:ext cx="803275" cy="741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3505200" y="6589713"/>
            <a:ext cx="2155825" cy="26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225" tIns="41121" rIns="82225" bIns="41121">
            <a:spAutoFit/>
          </a:bodyPr>
          <a:lstStyle/>
          <a:p>
            <a:pPr defTabSz="8207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i="1" dirty="0">
                <a:solidFill>
                  <a:srgbClr val="7878CE"/>
                </a:solidFill>
                <a:latin typeface="+mn-lt"/>
                <a:cs typeface="+mn-cs"/>
              </a:rPr>
              <a:t>Aim High…Fly - Fight - Win</a:t>
            </a:r>
            <a:endParaRPr lang="en-US" sz="1200" i="1" dirty="0">
              <a:solidFill>
                <a:srgbClr val="7878CE"/>
              </a:solidFill>
              <a:latin typeface="+mn-lt"/>
              <a:cs typeface="+mn-cs"/>
            </a:endParaRPr>
          </a:p>
        </p:txBody>
      </p:sp>
      <p:pic>
        <p:nvPicPr>
          <p:cNvPr id="14" name="Picture 17" descr="AFIT(good)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20000" y="152400"/>
            <a:ext cx="1447800" cy="694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438400" y="901700"/>
            <a:ext cx="397668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302" tIns="41652" rIns="83302" bIns="41652">
            <a:spAutoFit/>
          </a:bodyPr>
          <a:lstStyle/>
          <a:p>
            <a:pPr defTabSz="83318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00" b="1" i="1" dirty="0">
                <a:solidFill>
                  <a:srgbClr val="7878CE"/>
                </a:solidFill>
                <a:latin typeface="+mn-lt"/>
                <a:cs typeface="+mn-cs"/>
              </a:rPr>
              <a:t>The AFIT of Today is the Air Force of Tomorrow.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DC0EFEE-7953-486B-B408-E9BCE7E6F8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3" r:id="rId3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55272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910544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365819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821090" algn="ctr" rtl="0" fontAlgn="base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31788" indent="-33178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4638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30300" indent="-217488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85913" indent="-217488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41525" indent="-217488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03999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5926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14540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69808" indent="-227637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72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44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19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9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57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633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905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180" algn="l" defTabSz="910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3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3" Type="http://schemas.openxmlformats.org/officeDocument/2006/relationships/image" Target="../media/image24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4" Type="http://schemas.openxmlformats.org/officeDocument/2006/relationships/image" Target="../media/image25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A778-FE99-4399-AF1C-997089CB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4CD93-10B3-4A03-8DC7-380BA483C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Mapping / DT Source </a:t>
            </a:r>
          </a:p>
          <a:p>
            <a:r>
              <a:rPr lang="en-US" dirty="0">
                <a:solidFill>
                  <a:schemeClr val="bg2"/>
                </a:solidFill>
              </a:rPr>
              <a:t>ETA covariance results w/ Full NIF Surface Source Read (SSR) </a:t>
            </a:r>
          </a:p>
          <a:p>
            <a:r>
              <a:rPr lang="en-US" dirty="0">
                <a:solidFill>
                  <a:schemeClr val="bg2"/>
                </a:solidFill>
              </a:rPr>
              <a:t>Fission Products </a:t>
            </a:r>
          </a:p>
          <a:p>
            <a:r>
              <a:rPr lang="en-US" dirty="0">
                <a:solidFill>
                  <a:schemeClr val="bg2"/>
                </a:solidFill>
              </a:rPr>
              <a:t>Post-Shot Analysis </a:t>
            </a:r>
          </a:p>
          <a:p>
            <a:r>
              <a:rPr lang="en-US" dirty="0">
                <a:solidFill>
                  <a:schemeClr val="bg2"/>
                </a:solidFill>
              </a:rPr>
              <a:t>ATHENA / ETA II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37C49-C633-4366-8DF3-D8F3D843E0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447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A1771-C96F-4452-B5AB-7EC0F5FA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STAYSL Changes to MCNP Guess Neutron Spectrum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E4B55-0BAC-49C5-A545-E9A754953E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88169E-AB51-45FC-88D2-E1FDC0AC61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9" y="1730582"/>
            <a:ext cx="4550780" cy="32373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F1EC63-99ED-4263-8FE9-DB3B531DAE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589" y="1654093"/>
            <a:ext cx="4547311" cy="32884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FD7D1F-C342-422E-8864-CE441ADF81AA}"/>
              </a:ext>
            </a:extLst>
          </p:cNvPr>
          <p:cNvSpPr txBox="1"/>
          <p:nvPr/>
        </p:nvSpPr>
        <p:spPr>
          <a:xfrm>
            <a:off x="443789" y="4998384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Increase in fluence normalization is caused by not entirely homogenous flux in ETA sample cavity </a:t>
            </a:r>
          </a:p>
        </p:txBody>
      </p:sp>
    </p:spTree>
    <p:extLst>
      <p:ext uri="{BB962C8B-B14F-4D97-AF65-F5344CB8AC3E}">
        <p14:creationId xmlns:p14="http://schemas.microsoft.com/office/powerpoint/2010/main" val="240046982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FD2265-8B06-401D-9B78-0E00084ADD5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dirty="0"/>
                  <a:t>STAYSL Unfolded Spectrum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FD2265-8B06-401D-9B78-0E00084ADD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6CC6C-787E-40B9-89D3-FA883DE6F7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C4DAE7-268C-46DD-B70D-9A088B9C89D7}"/>
                  </a:ext>
                </a:extLst>
              </p:cNvPr>
              <p:cNvSpPr txBox="1"/>
              <p:nvPr/>
            </p:nvSpPr>
            <p:spPr>
              <a:xfrm>
                <a:off x="4201373" y="5463025"/>
                <a:ext cx="4800600" cy="8712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𝑡𝑟𝑖𝑎𝑙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𝑆𝑇𝐴𝑌𝑆𝐿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𝐵𝑜𝑜𝑡𝑠𝑡𝑟𝑎𝑝𝑝𝑒𝑑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C4DAE7-268C-46DD-B70D-9A088B9C8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373" y="5463025"/>
                <a:ext cx="4800600" cy="8712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0922206-288D-482F-8EC3-54048B9C1906}"/>
              </a:ext>
            </a:extLst>
          </p:cNvPr>
          <p:cNvSpPr txBox="1"/>
          <p:nvPr/>
        </p:nvSpPr>
        <p:spPr>
          <a:xfrm>
            <a:off x="5877773" y="1219200"/>
            <a:ext cx="31242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182 Sampled Activation Results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81.9% of samples were          not-rejected with a p-value greater than 0.05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18.1% of samples were rejected with a p-value lower than 0.05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887309-2C58-444D-A20A-35F29FF56689}"/>
              </a:ext>
            </a:extLst>
          </p:cNvPr>
          <p:cNvSpPr/>
          <p:nvPr/>
        </p:nvSpPr>
        <p:spPr>
          <a:xfrm>
            <a:off x="-370627" y="557549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 : Two sets of data are governed by the same expected distribution 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3AFA3E-1563-47A3-9A10-A715BE7B9D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9" y="1154825"/>
            <a:ext cx="5877774" cy="42870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56DE9E-E74B-42C4-8282-5DBEAEAC827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86" y="1219201"/>
            <a:ext cx="5952997" cy="41604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3F405C-6EFA-4DB3-86C3-C79B925985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52" y="1172878"/>
            <a:ext cx="5792976" cy="420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895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2265-8B06-401D-9B78-0E00084A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STAYSL Unfolded Spectrum </a:t>
            </a:r>
            <a:br>
              <a:rPr lang="en-US" sz="2000" dirty="0"/>
            </a:br>
            <a:r>
              <a:rPr lang="en-US" sz="2000" dirty="0"/>
              <a:t>Pearson Correlation Coefficient and K-S Statistic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6CC6C-787E-40B9-89D3-FA883DE6F7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922206-288D-482F-8EC3-54048B9C1906}"/>
                  </a:ext>
                </a:extLst>
              </p:cNvPr>
              <p:cNvSpPr txBox="1"/>
              <p:nvPr/>
            </p:nvSpPr>
            <p:spPr>
              <a:xfrm>
                <a:off x="5877772" y="1219200"/>
                <a:ext cx="3266227" cy="2262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/>
                  <a:t>182 Sampled Activation Results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0% of samples rejected based on K-S Statistic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=0.094</m:t>
                    </m:r>
                  </m:oMath>
                </a14:m>
                <a:endParaRPr lang="en-US" sz="16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p-value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=0.61</m:t>
                    </m:r>
                  </m:oMath>
                </a14:m>
                <a:endParaRPr lang="en-US" sz="1600" dirty="0"/>
              </a:p>
              <a:p>
                <a:pPr>
                  <a:lnSpc>
                    <a:spcPct val="150000"/>
                  </a:lnSpc>
                </a:pPr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922206-288D-482F-8EC3-54048B9C1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772" y="1219200"/>
                <a:ext cx="3266227" cy="2262671"/>
              </a:xfrm>
              <a:prstGeom prst="rect">
                <a:avLst/>
              </a:prstGeom>
              <a:blipFill>
                <a:blip r:embed="rId2"/>
                <a:stretch>
                  <a:fillRect l="-933" r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4887309-2C58-444D-A20A-35F29FF56689}"/>
              </a:ext>
            </a:extLst>
          </p:cNvPr>
          <p:cNvSpPr/>
          <p:nvPr/>
        </p:nvSpPr>
        <p:spPr>
          <a:xfrm>
            <a:off x="-370627" y="557549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 : The two samples are drawn from the same distribution.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443665DE-7FC6-4560-A78E-812E1E7362B1}"/>
              </a:ext>
            </a:extLst>
          </p:cNvPr>
          <p:cNvSpPr txBox="1">
            <a:spLocks/>
          </p:cNvSpPr>
          <p:nvPr/>
        </p:nvSpPr>
        <p:spPr>
          <a:xfrm>
            <a:off x="544975" y="71175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192AE2D-3080-4C3C-816E-AB7FA52B5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237" y="5638800"/>
            <a:ext cx="4448175" cy="59055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D039B05-09BE-46DF-BB08-682110A7001E}"/>
              </a:ext>
            </a:extLst>
          </p:cNvPr>
          <p:cNvSpPr/>
          <p:nvPr/>
        </p:nvSpPr>
        <p:spPr>
          <a:xfrm>
            <a:off x="-370627" y="558301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 : There is no correlation between the datasets.</a:t>
            </a:r>
          </a:p>
          <a:p>
            <a:pPr lvl="1"/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9CC841F-161E-4362-9AA9-6B98B150C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875" y="5475208"/>
            <a:ext cx="5191125" cy="76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2482B0-75D8-4059-8E4E-083A6DDD08FA}"/>
                  </a:ext>
                </a:extLst>
              </p:cNvPr>
              <p:cNvSpPr txBox="1"/>
              <p:nvPr/>
            </p:nvSpPr>
            <p:spPr>
              <a:xfrm>
                <a:off x="5899366" y="1219200"/>
                <a:ext cx="3266227" cy="3734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/>
                  <a:t>182 Sampled Activation Results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0% of samples failed based on Pearson Correlation Coefficient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&gt;0.8</m:t>
                    </m:r>
                  </m:oMath>
                </a14:m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p-value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≪ </m:t>
                    </m:r>
                  </m:oMath>
                </a14:m>
                <a:r>
                  <a:rPr lang="en-US" dirty="0"/>
                  <a:t>0.05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Strong agreement between spectra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2482B0-75D8-4059-8E4E-083A6DDD0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366" y="1219200"/>
                <a:ext cx="3266227" cy="3734356"/>
              </a:xfrm>
              <a:prstGeom prst="rect">
                <a:avLst/>
              </a:prstGeom>
              <a:blipFill>
                <a:blip r:embed="rId8"/>
                <a:stretch>
                  <a:fillRect l="-1306" r="-3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B5403D0-E0DD-4E65-A630-72E17A3C793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055987"/>
            <a:ext cx="5733971" cy="42549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5AE66A-F963-48F0-A960-D55472A5B10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00" y="1183822"/>
            <a:ext cx="5733971" cy="42549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C88A63F-EE98-49AC-AC17-648F8523528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090883"/>
            <a:ext cx="5959481" cy="428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224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23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A778-FE99-4399-AF1C-997089CB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4CD93-10B3-4A03-8DC7-380BA483C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Source Mapping / DT Source </a:t>
            </a:r>
          </a:p>
          <a:p>
            <a:r>
              <a:rPr lang="en-US" dirty="0">
                <a:solidFill>
                  <a:schemeClr val="bg2"/>
                </a:solidFill>
              </a:rPr>
              <a:t>ETA covariance results w/ Full NIF Surface Source Read (SSR) </a:t>
            </a:r>
          </a:p>
          <a:p>
            <a:r>
              <a:rPr lang="en-US" dirty="0"/>
              <a:t>Fission Products </a:t>
            </a:r>
          </a:p>
          <a:p>
            <a:r>
              <a:rPr lang="en-US" dirty="0">
                <a:solidFill>
                  <a:schemeClr val="bg2"/>
                </a:solidFill>
              </a:rPr>
              <a:t>Post-Shot Analysis </a:t>
            </a:r>
          </a:p>
          <a:p>
            <a:r>
              <a:rPr lang="en-US" dirty="0">
                <a:solidFill>
                  <a:schemeClr val="bg2"/>
                </a:solidFill>
              </a:rPr>
              <a:t>ATHENA / ETA II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37C49-C633-4366-8DF3-D8F3D843E0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0602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3B3B8-653D-428B-A6D2-40EF12D8EE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CCE2898-FDD5-47F4-8EF9-652143DD72A2}"/>
              </a:ext>
            </a:extLst>
          </p:cNvPr>
          <p:cNvSpPr txBox="1">
            <a:spLocks/>
          </p:cNvSpPr>
          <p:nvPr/>
        </p:nvSpPr>
        <p:spPr bwMode="auto">
          <a:xfrm>
            <a:off x="1257300" y="-27046"/>
            <a:ext cx="6629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21" tIns="45511" rIns="91021" bIns="45511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5pPr>
            <a:lvl6pPr marL="455272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6pPr>
            <a:lvl7pPr marL="910544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7pPr>
            <a:lvl8pPr marL="1365819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8pPr>
            <a:lvl9pPr marL="182109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folHlink"/>
                </a:solidFill>
                <a:latin typeface="Arial" charset="0"/>
              </a:defRPr>
            </a:lvl9pPr>
          </a:lstStyle>
          <a:p>
            <a:r>
              <a:rPr lang="en-US" sz="3000" kern="0" dirty="0"/>
              <a:t>Selected Fission Products for Analysis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3926CD-B904-44DA-8B9A-1185264533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65" y="1981200"/>
            <a:ext cx="4340700" cy="31117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2C98A6-DFA2-4CC5-A276-A545D2DCAA93}"/>
              </a:ext>
            </a:extLst>
          </p:cNvPr>
          <p:cNvSpPr txBox="1"/>
          <p:nvPr/>
        </p:nvSpPr>
        <p:spPr>
          <a:xfrm>
            <a:off x="5638800" y="1113747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Light </a:t>
            </a:r>
          </a:p>
          <a:p>
            <a:r>
              <a:rPr lang="en-US" dirty="0"/>
              <a:t>Peak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E98915-8BD4-4897-B5B3-B22A378EE901}"/>
              </a:ext>
            </a:extLst>
          </p:cNvPr>
          <p:cNvCxnSpPr>
            <a:cxnSpLocks/>
          </p:cNvCxnSpPr>
          <p:nvPr/>
        </p:nvCxnSpPr>
        <p:spPr bwMode="auto">
          <a:xfrm>
            <a:off x="5943600" y="1718239"/>
            <a:ext cx="152400" cy="415361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7DAB5D-8EA6-4425-B5F4-0E92AF57C637}"/>
              </a:ext>
            </a:extLst>
          </p:cNvPr>
          <p:cNvSpPr txBox="1"/>
          <p:nvPr/>
        </p:nvSpPr>
        <p:spPr>
          <a:xfrm>
            <a:off x="6019800" y="3429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Valley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388503-40B9-4CA8-A9B7-7E5BA3E5C5C7}"/>
              </a:ext>
            </a:extLst>
          </p:cNvPr>
          <p:cNvCxnSpPr>
            <a:cxnSpLocks/>
          </p:cNvCxnSpPr>
          <p:nvPr/>
        </p:nvCxnSpPr>
        <p:spPr bwMode="auto">
          <a:xfrm flipV="1">
            <a:off x="6781800" y="2854941"/>
            <a:ext cx="247933" cy="81562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CA248BB-53B1-426D-BB5E-63BFCE5FBE3E}"/>
              </a:ext>
            </a:extLst>
          </p:cNvPr>
          <p:cNvSpPr txBox="1"/>
          <p:nvPr/>
        </p:nvSpPr>
        <p:spPr>
          <a:xfrm>
            <a:off x="7327835" y="3329274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Heavy </a:t>
            </a:r>
          </a:p>
          <a:p>
            <a:r>
              <a:rPr lang="en-US" dirty="0"/>
              <a:t>Wing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811C233-D6CA-4BC2-879B-32D8F182A408}"/>
              </a:ext>
            </a:extLst>
          </p:cNvPr>
          <p:cNvCxnSpPr>
            <a:cxnSpLocks/>
          </p:cNvCxnSpPr>
          <p:nvPr/>
        </p:nvCxnSpPr>
        <p:spPr bwMode="auto">
          <a:xfrm flipV="1">
            <a:off x="8190150" y="3028887"/>
            <a:ext cx="496650" cy="50819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537E72-DED4-4393-AD5E-6E65204A808D}"/>
              </a:ext>
            </a:extLst>
          </p:cNvPr>
          <p:cNvSpPr txBox="1"/>
          <p:nvPr/>
        </p:nvSpPr>
        <p:spPr>
          <a:xfrm>
            <a:off x="7199550" y="1127987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Heavy </a:t>
            </a:r>
          </a:p>
          <a:p>
            <a:r>
              <a:rPr lang="en-US" dirty="0"/>
              <a:t>Peak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47052D-AFDF-4782-B02D-865044E08962}"/>
              </a:ext>
            </a:extLst>
          </p:cNvPr>
          <p:cNvCxnSpPr>
            <a:cxnSpLocks/>
          </p:cNvCxnSpPr>
          <p:nvPr/>
        </p:nvCxnSpPr>
        <p:spPr bwMode="auto">
          <a:xfrm>
            <a:off x="7504350" y="1732479"/>
            <a:ext cx="420450" cy="43786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Content Placeholder 9">
            <a:extLst>
              <a:ext uri="{FF2B5EF4-FFF2-40B4-BE49-F238E27FC236}">
                <a16:creationId xmlns:a16="http://schemas.microsoft.com/office/drawing/2014/main" id="{D5FF6C11-B63B-4DF7-AD3A-51362CDBD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7604" y="1271874"/>
            <a:ext cx="4554161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8897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1F7D-7A91-4167-B13A-B89FFF24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 sz="2400" dirty="0"/>
              <a:t>Nagy Fit Results - Predicted Fission Products for Radiochemical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3FD01-5329-449B-A3E2-00D6E66341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C21252-9DB6-44FA-A099-05E7DC9A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089998"/>
            <a:ext cx="5297089" cy="530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656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19917-7A90-44C5-8B0F-8D424BD9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ETA HEU Fission Spectra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DFEFC-D526-4085-B0F1-E432B04887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A570C8DC-B412-448F-846C-D02CAE84D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350"/>
            <a:ext cx="4591527" cy="335280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A553F5-62F8-4353-AABB-A9EE0C9C8F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473" y="1752600"/>
            <a:ext cx="4591527" cy="3352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393D4CB-A3B4-44DE-8F77-8A5C4A124807}"/>
                  </a:ext>
                </a:extLst>
              </p:cNvPr>
              <p:cNvSpPr txBox="1"/>
              <p:nvPr/>
            </p:nvSpPr>
            <p:spPr>
              <a:xfrm>
                <a:off x="2438400" y="5211695"/>
                <a:ext cx="580094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ETA Produced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b="1" dirty="0"/>
                  <a:t> fissions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393D4CB-A3B4-44DE-8F77-8A5C4A124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211695"/>
                <a:ext cx="5800942" cy="375552"/>
              </a:xfrm>
              <a:prstGeom prst="rect">
                <a:avLst/>
              </a:prstGeom>
              <a:blipFill>
                <a:blip r:embed="rId4"/>
                <a:stretch>
                  <a:fillRect l="-840" t="-645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30024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9544A-B7BE-43B0-8AC3-EEFD2618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Count Plan at 18 cm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A849D-C318-4C00-A88D-17BCD2861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BBF6F6D-EF55-432C-B073-BAA323D05FBA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304800" y="1295400"/>
          <a:ext cx="8534400" cy="5095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3371807355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3488649479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1305621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  </a:t>
                      </a:r>
                    </a:p>
                    <a:p>
                      <a:pPr algn="ctr"/>
                      <a:r>
                        <a:rPr lang="en-US" dirty="0"/>
                        <a:t>(Gamma keV)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Early w/o high dead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756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Zr-89 (909)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counts  (1 </a:t>
                      </a:r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counts (1 </a:t>
                      </a:r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26441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Ni-57 (1378)</a:t>
                      </a:r>
                    </a:p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Co-58 (810.8)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counts (4 </a:t>
                      </a:r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5323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054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u="none" strike="noStrike" dirty="0">
                          <a:effectLst/>
                        </a:rPr>
                        <a:t>Au-196 (356)</a:t>
                      </a:r>
                    </a:p>
                    <a:p>
                      <a:pPr marL="0" marR="0" lvl="0" indent="0" algn="ctr" defTabSz="91054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u="none" strike="noStrike" dirty="0">
                          <a:effectLst/>
                        </a:rPr>
                        <a:t>Au-198 (411.8)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 standard counting schedule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counts (1 </a:t>
                      </a:r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9211499"/>
                  </a:ext>
                </a:extLst>
              </a:tr>
              <a:tr h="797560">
                <a:tc>
                  <a:txBody>
                    <a:bodyPr/>
                    <a:lstStyle/>
                    <a:p>
                      <a:pPr marL="0" marR="0" lvl="0" indent="0" algn="ctr" defTabSz="91054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u="none" strike="noStrike" dirty="0">
                          <a:effectLst/>
                        </a:rPr>
                        <a:t>In-115m (336)</a:t>
                      </a:r>
                    </a:p>
                    <a:p>
                      <a:pPr marL="0" marR="0" lvl="0" indent="0" algn="ctr" defTabSz="91054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u="none" strike="noStrike" dirty="0">
                          <a:effectLst/>
                        </a:rPr>
                        <a:t>In-116m (1294)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counts (15 min)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89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Na-24 (1368)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Counts (30 min) </a:t>
                      </a:r>
                    </a:p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 In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2004077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W-187 (685.5)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counts (2 </a:t>
                      </a:r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hrs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715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Mn-56 (846.8)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counts (1 </a:t>
                      </a:r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count (6 </a:t>
                      </a:r>
                      <a:r>
                        <a:rPr lang="en-US" sz="2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hr</a:t>
                      </a:r>
                      <a:r>
                        <a:rPr lang="en-US" sz="2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2515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37581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F2DDF-F34C-4234-A1A7-E4947090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GEF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24225-4CFD-4CD4-A84D-BFD69F4405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7B34C4-DBF5-409A-B0BF-237D1093B3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90" y="1600199"/>
            <a:ext cx="4508249" cy="32318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930FFD-D1A7-4B88-A15D-6AAE58167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00200"/>
            <a:ext cx="4587658" cy="32318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4FD10E-D310-4240-A45B-BDC85BE8549B}"/>
                  </a:ext>
                </a:extLst>
              </p:cNvPr>
              <p:cNvSpPr txBox="1"/>
              <p:nvPr/>
            </p:nvSpPr>
            <p:spPr>
              <a:xfrm>
                <a:off x="2590800" y="4870180"/>
                <a:ext cx="5800942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ETA Produced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b="1" dirty="0"/>
                  <a:t> fissions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4FD10E-D310-4240-A45B-BDC85BE85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4870180"/>
                <a:ext cx="5800942" cy="375552"/>
              </a:xfrm>
              <a:prstGeom prst="rect">
                <a:avLst/>
              </a:prstGeom>
              <a:blipFill>
                <a:blip r:embed="rId4"/>
                <a:stretch>
                  <a:fillRect l="-840" t="-645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A561A2F-1B9C-4EA1-9ED5-4105322F8697}"/>
              </a:ext>
            </a:extLst>
          </p:cNvPr>
          <p:cNvSpPr txBox="1"/>
          <p:nvPr/>
        </p:nvSpPr>
        <p:spPr>
          <a:xfrm>
            <a:off x="2057400" y="5283831"/>
            <a:ext cx="5334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Modeled ETA produced fission products are consistent to predicted TN+PFNS within error.</a:t>
            </a:r>
          </a:p>
        </p:txBody>
      </p:sp>
    </p:spTree>
    <p:extLst>
      <p:ext uri="{BB962C8B-B14F-4D97-AF65-F5344CB8AC3E}">
        <p14:creationId xmlns:p14="http://schemas.microsoft.com/office/powerpoint/2010/main" val="399828944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1F7D-7A91-4167-B13A-B89FFF24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 sz="2400" dirty="0"/>
              <a:t>Nagy Fit Results - Predicted Fission Products for Radiochemical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58511-90FF-492E-9489-B523045C8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058" y="4682317"/>
            <a:ext cx="8978941" cy="693246"/>
          </a:xfrm>
        </p:spPr>
        <p:txBody>
          <a:bodyPr/>
          <a:lstStyle/>
          <a:p>
            <a:r>
              <a:rPr lang="en-US" dirty="0"/>
              <a:t>Cumulative fission products predicted from Nagy fit  data can replace GEF results.</a:t>
            </a:r>
          </a:p>
          <a:p>
            <a:r>
              <a:rPr lang="en-US" dirty="0"/>
              <a:t>All fission products except </a:t>
            </a:r>
            <a:r>
              <a:rPr lang="en-US" baseline="30000" dirty="0"/>
              <a:t>132</a:t>
            </a:r>
            <a:r>
              <a:rPr lang="en-US" dirty="0"/>
              <a:t>Te are approximate cumulative yields.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3FD01-5329-449B-A3E2-00D6E66341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47C458DA-30B9-486B-B863-E5094A0F20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845" y="1300034"/>
            <a:ext cx="4591155" cy="3386917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B01EC9F-288A-4793-8043-2AC9209CA9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59" y="1295400"/>
            <a:ext cx="4584882" cy="338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3353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C17EF-AF22-4385-991F-D53C8F94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 Neutron Source Term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9AF8D3-D197-4859-8665-7DC605B90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775" y="1900237"/>
            <a:ext cx="4848225" cy="30575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6A740-8A7E-41CF-8746-225322D440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6A2DCF-0FD7-43FE-8C76-C82DD5160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481" y="4907756"/>
            <a:ext cx="4389333" cy="121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6C3D0D-E83B-49CC-80E0-EAF7EF2BD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" y="2057400"/>
            <a:ext cx="4229100" cy="20383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6AF6762-A2EF-4CD3-AEBB-BD38764FE7D6}"/>
              </a:ext>
            </a:extLst>
          </p:cNvPr>
          <p:cNvSpPr/>
          <p:nvPr/>
        </p:nvSpPr>
        <p:spPr>
          <a:xfrm>
            <a:off x="1524000" y="1688068"/>
            <a:ext cx="1580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N120405 Shot 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E24FFC-D846-4DF7-94E2-6DAC43A5B8DD}"/>
              </a:ext>
            </a:extLst>
          </p:cNvPr>
          <p:cNvSpPr/>
          <p:nvPr/>
        </p:nvSpPr>
        <p:spPr>
          <a:xfrm>
            <a:off x="533400" y="4130531"/>
            <a:ext cx="21339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FWHM = 0.346 MeV 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 = 3.8 keV</a:t>
            </a:r>
          </a:p>
        </p:txBody>
      </p:sp>
    </p:spTree>
    <p:extLst>
      <p:ext uri="{BB962C8B-B14F-4D97-AF65-F5344CB8AC3E}">
        <p14:creationId xmlns:p14="http://schemas.microsoft.com/office/powerpoint/2010/main" val="223099047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A778-FE99-4399-AF1C-997089CB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4CD93-10B3-4A03-8DC7-380BA483C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Source Mapping / DT Source </a:t>
            </a:r>
          </a:p>
          <a:p>
            <a:r>
              <a:rPr lang="en-US" dirty="0">
                <a:solidFill>
                  <a:schemeClr val="bg2"/>
                </a:solidFill>
              </a:rPr>
              <a:t>ETA covariance results w/ Full NIF Surface Source Read (SSR) </a:t>
            </a:r>
          </a:p>
          <a:p>
            <a:r>
              <a:rPr lang="en-US" dirty="0">
                <a:solidFill>
                  <a:schemeClr val="bg2"/>
                </a:solidFill>
              </a:rPr>
              <a:t>Fission Products </a:t>
            </a:r>
          </a:p>
          <a:p>
            <a:r>
              <a:rPr lang="en-US" dirty="0"/>
              <a:t>Post-Shot Analysis </a:t>
            </a:r>
          </a:p>
          <a:p>
            <a:r>
              <a:rPr lang="en-US" dirty="0">
                <a:solidFill>
                  <a:schemeClr val="bg2"/>
                </a:solidFill>
              </a:rPr>
              <a:t>ATHENA / ETA II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37C49-C633-4366-8DF3-D8F3D843E0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8416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BA39-F33E-491B-82A0-C9D56012A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 sz="3000" dirty="0"/>
              <a:t>Post-Experiment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32B0A-69F5-46D9-87C3-E61A7F9B2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9424"/>
            <a:ext cx="8534400" cy="4876800"/>
          </a:xfrm>
        </p:spPr>
        <p:txBody>
          <a:bodyPr/>
          <a:lstStyle/>
          <a:p>
            <a:r>
              <a:rPr lang="en-US" dirty="0"/>
              <a:t>HEU sample </a:t>
            </a:r>
          </a:p>
          <a:p>
            <a:pPr lvl="1"/>
            <a:r>
              <a:rPr lang="en-US" dirty="0"/>
              <a:t>Long count (~2 weeks) / until HEU dominates – (4/5) of HEU</a:t>
            </a:r>
          </a:p>
          <a:p>
            <a:pPr lvl="1"/>
            <a:r>
              <a:rPr lang="en-US" dirty="0"/>
              <a:t>Radiochemical analysis – (2/5)</a:t>
            </a:r>
          </a:p>
          <a:p>
            <a:r>
              <a:rPr lang="en-US" dirty="0"/>
              <a:t>Activation foils (activities expected at 15 cm ETA standoff)</a:t>
            </a:r>
          </a:p>
          <a:p>
            <a:pPr lvl="1"/>
            <a:r>
              <a:rPr lang="en-US" dirty="0"/>
              <a:t>Count each twice on different detectors / limit bias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E8948-EF18-4E62-825B-BE806DA284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1004BA-F528-43F5-826C-DB5F8EF29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42" y="3063875"/>
            <a:ext cx="555601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86030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9544A-B7BE-43B0-8AC3-EEFD2618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Foils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A849D-C318-4C00-A88D-17BCD2861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BBF6F6D-EF55-432C-B073-BAA323D05F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9357804"/>
              </p:ext>
            </p:extLst>
          </p:nvPr>
        </p:nvGraphicFramePr>
        <p:xfrm>
          <a:off x="304800" y="1295400"/>
          <a:ext cx="8534400" cy="4678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3371807355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3488649479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1305621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 Time Starting </a:t>
                      </a:r>
                    </a:p>
                    <a:p>
                      <a:pPr algn="ctr"/>
                      <a:r>
                        <a:rPr lang="en-US" dirty="0"/>
                        <a:t>at 2 </a:t>
                      </a:r>
                      <a:r>
                        <a:rPr lang="en-US" dirty="0" err="1"/>
                        <a:t>hrs</a:t>
                      </a:r>
                      <a:r>
                        <a:rPr lang="en-US" dirty="0"/>
                        <a:t> for 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 Time Starting </a:t>
                      </a:r>
                    </a:p>
                    <a:p>
                      <a:pPr algn="ctr"/>
                      <a:r>
                        <a:rPr lang="en-US" dirty="0"/>
                        <a:t>at 12 </a:t>
                      </a:r>
                      <a:r>
                        <a:rPr lang="en-US" dirty="0" err="1"/>
                        <a:t>hrs</a:t>
                      </a:r>
                      <a:r>
                        <a:rPr lang="en-US" dirty="0"/>
                        <a:t> for 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756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Zr-89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0.5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0.5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26441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Ni-57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4.1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5.0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5323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Co-58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2.7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2.7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3829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Au-196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0.3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0.4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9211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Au-198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0.4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0.5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67902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In-115m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0.0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0.1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89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In-116m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0.0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N/A 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13608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Na-24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0.2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0.4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200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W-187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1.0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>
                          <a:effectLst/>
                        </a:rPr>
                        <a:t>1.3</a:t>
                      </a:r>
                      <a:endParaRPr lang="en-US" sz="2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715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Mn-56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0.2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600" u="none" strike="noStrike" dirty="0">
                          <a:effectLst/>
                        </a:rPr>
                        <a:t>3.5</a:t>
                      </a:r>
                      <a:endParaRPr lang="en-US" sz="2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2515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767536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A778-FE99-4399-AF1C-997089CB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4CD93-10B3-4A03-8DC7-380BA483C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Source Mapping / DT Source </a:t>
            </a:r>
          </a:p>
          <a:p>
            <a:r>
              <a:rPr lang="en-US" dirty="0">
                <a:solidFill>
                  <a:schemeClr val="bg2"/>
                </a:solidFill>
              </a:rPr>
              <a:t>ETA covariance results w/ Full NIF Surface Source Read (SSR) </a:t>
            </a:r>
          </a:p>
          <a:p>
            <a:r>
              <a:rPr lang="en-US" dirty="0">
                <a:solidFill>
                  <a:schemeClr val="bg2"/>
                </a:solidFill>
              </a:rPr>
              <a:t>Fission Products </a:t>
            </a:r>
          </a:p>
          <a:p>
            <a:r>
              <a:rPr lang="en-US" dirty="0">
                <a:solidFill>
                  <a:schemeClr val="bg2"/>
                </a:solidFill>
              </a:rPr>
              <a:t>Post-Shot Analysis </a:t>
            </a:r>
          </a:p>
          <a:p>
            <a:r>
              <a:rPr lang="en-US" dirty="0"/>
              <a:t>ATHENA / ETA II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37C49-C633-4366-8DF3-D8F3D843E0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180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BA39-F33E-491B-82A0-C9D56012A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6629400" cy="990600"/>
          </a:xfrm>
        </p:spPr>
        <p:txBody>
          <a:bodyPr/>
          <a:lstStyle/>
          <a:p>
            <a:r>
              <a:rPr lang="en-US" sz="3000" dirty="0"/>
              <a:t>ATHENA (ETA II)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32B0A-69F5-46D9-87C3-E61A7F9B2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Mass constraints</a:t>
            </a:r>
          </a:p>
          <a:p>
            <a:r>
              <a:rPr lang="en-US" dirty="0"/>
              <a:t>Laser exclusion zone</a:t>
            </a:r>
          </a:p>
          <a:p>
            <a:r>
              <a:rPr lang="en-US" dirty="0"/>
              <a:t>Source development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E8948-EF18-4E62-825B-BE806DA284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6452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CA41-E384-4C41-B64D-85F32E87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interesting things past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03F88-2B10-4306-84AE-390B3491A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C6B73-B260-48F9-98CA-D0C5EC7FB9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4945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19917-7A90-44C5-8B0F-8D424BD9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Neutron Fluence Timing Profile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DFEFC-D526-4085-B0F1-E432B04887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1D67C9-D68F-439D-8400-B2B0A9237D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667"/>
            <a:ext cx="7419755" cy="527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8370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Modeled NIF Neutron Source Term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1"/>
            <a:ext cx="9067800" cy="609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Surface Source Read file from LLNL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Contains NIF “room return”, which accounts for less than 1% of source neutrons on ETA.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Modeled as 14.03 MeV point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45459-3F1B-4F43-8FC0-35ADCE8623CC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2152AB-066F-46B4-8182-A78C1B712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457" y="2976934"/>
            <a:ext cx="4726429" cy="3479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4B7701-AA01-46C1-A721-3D3E118195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0" y="2920236"/>
            <a:ext cx="3924650" cy="343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7811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F8D57-3953-4598-8F8B-950A9FB83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Mapping to SCALE / No Inward Facing </a:t>
            </a:r>
            <a:r>
              <a:rPr lang="en-US" sz="2600" dirty="0" err="1"/>
              <a:t>Cylinderical</a:t>
            </a:r>
            <a:r>
              <a:rPr lang="en-US" sz="2600" dirty="0"/>
              <a:t> Source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CA44B47-9AA2-44C9-906B-C9651A3E5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371600"/>
            <a:ext cx="4343400" cy="499490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06AA6-55A7-4D21-B140-3B9EAE7EBE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2F416-B72E-478F-8606-AF7859A2DB10}"/>
              </a:ext>
            </a:extLst>
          </p:cNvPr>
          <p:cNvSpPr txBox="1"/>
          <p:nvPr/>
        </p:nvSpPr>
        <p:spPr>
          <a:xfrm>
            <a:off x="5715000" y="1600200"/>
            <a:ext cx="3276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Mapped SSR sources to </a:t>
            </a:r>
          </a:p>
          <a:p>
            <a:pPr marL="285750" indent="-285750">
              <a:buFontTx/>
              <a:buChar char="-"/>
            </a:pPr>
            <a:r>
              <a:rPr lang="en-US" dirty="0"/>
              <a:t>4 line sources (emitting in 2-pi, not right as pictured) </a:t>
            </a:r>
          </a:p>
          <a:p>
            <a:pPr marL="285750" indent="-285750">
              <a:buFontTx/>
              <a:buChar char="-"/>
            </a:pPr>
            <a:r>
              <a:rPr lang="en-US" dirty="0"/>
              <a:t>Point source</a:t>
            </a:r>
          </a:p>
          <a:p>
            <a:pPr marL="285750" indent="-285750">
              <a:buFontTx/>
              <a:buChar char="-"/>
            </a:pPr>
            <a:r>
              <a:rPr lang="en-US" dirty="0"/>
              <a:t>Disk source emitting in 2 pi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This didn’t make it in my thesis, so I never went back to make the lines more parallel </a:t>
            </a:r>
          </a:p>
        </p:txBody>
      </p:sp>
    </p:spTree>
    <p:extLst>
      <p:ext uri="{BB962C8B-B14F-4D97-AF65-F5344CB8AC3E}">
        <p14:creationId xmlns:p14="http://schemas.microsoft.com/office/powerpoint/2010/main" val="252183719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E1146-1242-4F33-A02B-987DE6E4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Source Characterization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66C52-7EA1-4D85-8222-BE10B90BBC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3BA9A93F-FD6D-4D6F-9837-40BD73623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986" y="1350896"/>
            <a:ext cx="6161014" cy="4781683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618BCB-FD25-48E4-AAE1-1A291191FDA8}"/>
              </a:ext>
            </a:extLst>
          </p:cNvPr>
          <p:cNvSpPr txBox="1">
            <a:spLocks/>
          </p:cNvSpPr>
          <p:nvPr/>
        </p:nvSpPr>
        <p:spPr>
          <a:xfrm>
            <a:off x="0" y="1219200"/>
            <a:ext cx="2982986" cy="4953000"/>
          </a:xfrm>
          <a:prstGeom prst="rect">
            <a:avLst/>
          </a:prstGeom>
        </p:spPr>
        <p:txBody>
          <a:bodyPr/>
          <a:lstStyle>
            <a:lvl1pPr marL="331788" indent="-3317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46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30300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585913" indent="-21748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41525" indent="-217488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03999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5926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14540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69808" indent="-227637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Compared 4 sources relative to MCNP5 14.03 MeV neutron point source</a:t>
            </a:r>
          </a:p>
          <a:p>
            <a:pPr marL="0" indent="0">
              <a:buNone/>
            </a:pPr>
            <a:r>
              <a:rPr lang="en-US" sz="1800" kern="0" dirty="0"/>
              <a:t>      </a:t>
            </a:r>
            <a:r>
              <a:rPr lang="en-US" sz="1800" b="1" u="sng" kern="0" dirty="0"/>
              <a:t>Impact of source term</a:t>
            </a:r>
          </a:p>
          <a:p>
            <a:pPr marL="342900" indent="-342900">
              <a:buAutoNum type="arabicParenR"/>
            </a:pPr>
            <a:r>
              <a:rPr lang="en-US" sz="1800" kern="0" dirty="0"/>
              <a:t>10.75 keV plasma temperature </a:t>
            </a:r>
            <a:r>
              <a:rPr lang="en-US" sz="1800" kern="0" dirty="0" err="1"/>
              <a:t>Appelbe</a:t>
            </a:r>
            <a:r>
              <a:rPr lang="en-US" sz="1800" kern="0" dirty="0"/>
              <a:t> distribution point source</a:t>
            </a:r>
          </a:p>
          <a:p>
            <a:pPr marL="342900" indent="-342900">
              <a:buAutoNum type="arabicParenR"/>
            </a:pPr>
            <a:r>
              <a:rPr lang="en-US" sz="1800" kern="0" dirty="0"/>
              <a:t>14.06 MeV point source</a:t>
            </a:r>
          </a:p>
          <a:p>
            <a:pPr marL="0" indent="0">
              <a:buNone/>
            </a:pPr>
            <a:r>
              <a:rPr lang="en-US" sz="1800" b="1" kern="0" dirty="0"/>
              <a:t>      </a:t>
            </a:r>
            <a:r>
              <a:rPr lang="en-US" sz="1800" b="1" u="sng" kern="0" dirty="0"/>
              <a:t>Impact of room return </a:t>
            </a:r>
          </a:p>
          <a:p>
            <a:pPr marL="342900" indent="-342900">
              <a:buFont typeface="+mj-lt"/>
              <a:buAutoNum type="arabicParenR" startAt="3"/>
            </a:pPr>
            <a:r>
              <a:rPr lang="en-US" sz="1800" kern="0" dirty="0"/>
              <a:t>MCNP SSR </a:t>
            </a:r>
          </a:p>
          <a:p>
            <a:pPr marL="342900" indent="-342900">
              <a:buAutoNum type="arabicParenR" startAt="3"/>
            </a:pPr>
            <a:r>
              <a:rPr lang="en-US" sz="1800" kern="0" dirty="0"/>
              <a:t>SCALE MAVRIC Mapped SSR</a:t>
            </a:r>
            <a:endParaRPr lang="en-US" sz="2000" kern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3CE845-AAFF-4EA6-8F8F-52A3F7ADCED1}"/>
              </a:ext>
            </a:extLst>
          </p:cNvPr>
          <p:cNvSpPr/>
          <p:nvPr/>
        </p:nvSpPr>
        <p:spPr bwMode="auto">
          <a:xfrm>
            <a:off x="5410020" y="1752600"/>
            <a:ext cx="609600" cy="609600"/>
          </a:xfrm>
          <a:prstGeom prst="ellipse">
            <a:avLst/>
          </a:prstGeom>
          <a:solidFill>
            <a:srgbClr val="FF0000">
              <a:alpha val="4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370EC3-DC47-4ADE-B884-F69BD091114C}"/>
              </a:ext>
            </a:extLst>
          </p:cNvPr>
          <p:cNvSpPr/>
          <p:nvPr/>
        </p:nvSpPr>
        <p:spPr bwMode="auto">
          <a:xfrm>
            <a:off x="76200" y="2072640"/>
            <a:ext cx="388282" cy="388282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A5A57C-4CDC-48FB-A39A-DD9C15A4D752}"/>
              </a:ext>
            </a:extLst>
          </p:cNvPr>
          <p:cNvSpPr/>
          <p:nvPr/>
        </p:nvSpPr>
        <p:spPr bwMode="auto">
          <a:xfrm>
            <a:off x="6629400" y="1905000"/>
            <a:ext cx="609600" cy="609600"/>
          </a:xfrm>
          <a:prstGeom prst="ellipse">
            <a:avLst/>
          </a:prstGeom>
          <a:solidFill>
            <a:srgbClr val="FF0000">
              <a:alpha val="4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4F2F252-F20B-4C77-B7C9-262AB74F7504}"/>
              </a:ext>
            </a:extLst>
          </p:cNvPr>
          <p:cNvSpPr/>
          <p:nvPr/>
        </p:nvSpPr>
        <p:spPr bwMode="auto">
          <a:xfrm>
            <a:off x="6224952" y="2636311"/>
            <a:ext cx="609600" cy="609600"/>
          </a:xfrm>
          <a:prstGeom prst="ellipse">
            <a:avLst/>
          </a:prstGeom>
          <a:solidFill>
            <a:srgbClr val="FF0000">
              <a:alpha val="4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5EF2DC-5B2E-4898-AF7E-8BB03A88970C}"/>
              </a:ext>
            </a:extLst>
          </p:cNvPr>
          <p:cNvSpPr/>
          <p:nvPr/>
        </p:nvSpPr>
        <p:spPr bwMode="auto">
          <a:xfrm>
            <a:off x="3528110" y="3245911"/>
            <a:ext cx="609600" cy="609600"/>
          </a:xfrm>
          <a:prstGeom prst="ellipse">
            <a:avLst/>
          </a:prstGeom>
          <a:solidFill>
            <a:srgbClr val="FF0000">
              <a:alpha val="4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F715216-11A6-4947-8DE2-022DB4EF17C7}"/>
              </a:ext>
            </a:extLst>
          </p:cNvPr>
          <p:cNvSpPr/>
          <p:nvPr/>
        </p:nvSpPr>
        <p:spPr bwMode="auto">
          <a:xfrm>
            <a:off x="4352634" y="3245911"/>
            <a:ext cx="609600" cy="609600"/>
          </a:xfrm>
          <a:prstGeom prst="ellipse">
            <a:avLst/>
          </a:prstGeom>
          <a:solidFill>
            <a:srgbClr val="FF0000">
              <a:alpha val="4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E1BE084-6A57-492E-AC94-866C9F322BA6}"/>
              </a:ext>
            </a:extLst>
          </p:cNvPr>
          <p:cNvSpPr/>
          <p:nvPr/>
        </p:nvSpPr>
        <p:spPr bwMode="auto">
          <a:xfrm>
            <a:off x="76200" y="3635684"/>
            <a:ext cx="388282" cy="38828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4CEF7C-13EE-46A1-B542-C4A7D590CA4E}"/>
              </a:ext>
            </a:extLst>
          </p:cNvPr>
          <p:cNvSpPr/>
          <p:nvPr/>
        </p:nvSpPr>
        <p:spPr bwMode="auto">
          <a:xfrm>
            <a:off x="7315200" y="3525025"/>
            <a:ext cx="609600" cy="609600"/>
          </a:xfrm>
          <a:prstGeom prst="ellipse">
            <a:avLst/>
          </a:prstGeom>
          <a:solidFill>
            <a:srgbClr val="FFFF00">
              <a:alpha val="4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061F5A-70E0-4B5A-8B1B-854A9552F7D2}"/>
              </a:ext>
            </a:extLst>
          </p:cNvPr>
          <p:cNvSpPr/>
          <p:nvPr/>
        </p:nvSpPr>
        <p:spPr bwMode="auto">
          <a:xfrm>
            <a:off x="5856216" y="3500734"/>
            <a:ext cx="609600" cy="609600"/>
          </a:xfrm>
          <a:prstGeom prst="ellipse">
            <a:avLst/>
          </a:prstGeom>
          <a:solidFill>
            <a:srgbClr val="FFFF00">
              <a:alpha val="4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00F20B3-D679-435C-B035-0266ED996F5F}"/>
              </a:ext>
            </a:extLst>
          </p:cNvPr>
          <p:cNvSpPr/>
          <p:nvPr/>
        </p:nvSpPr>
        <p:spPr bwMode="auto">
          <a:xfrm>
            <a:off x="8337062" y="3065767"/>
            <a:ext cx="609600" cy="609600"/>
          </a:xfrm>
          <a:prstGeom prst="ellipse">
            <a:avLst/>
          </a:prstGeom>
          <a:solidFill>
            <a:srgbClr val="FFFF00">
              <a:alpha val="4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42363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A778-FE99-4399-AF1C-997089CB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4CD93-10B3-4A03-8DC7-380BA483C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Source Mapping / DT Source </a:t>
            </a:r>
          </a:p>
          <a:p>
            <a:r>
              <a:rPr lang="en-US" dirty="0"/>
              <a:t>ETA covariance results w/ Full NIF Surface Source Read (SSR) </a:t>
            </a:r>
          </a:p>
          <a:p>
            <a:r>
              <a:rPr lang="en-US" dirty="0">
                <a:solidFill>
                  <a:schemeClr val="bg2"/>
                </a:solidFill>
              </a:rPr>
              <a:t>Fission Products </a:t>
            </a:r>
          </a:p>
          <a:p>
            <a:r>
              <a:rPr lang="en-US" dirty="0">
                <a:solidFill>
                  <a:schemeClr val="bg2"/>
                </a:solidFill>
              </a:rPr>
              <a:t>Post-Shot Analysis </a:t>
            </a:r>
          </a:p>
          <a:p>
            <a:r>
              <a:rPr lang="en-US" dirty="0">
                <a:solidFill>
                  <a:schemeClr val="bg2"/>
                </a:solidFill>
              </a:rPr>
              <a:t>ATHENA / ETA II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37C49-C633-4366-8DF3-D8F3D843E0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1305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840B-BEA6-4866-A326-9075BB64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ETA Neutron Spectrum Performance  Continuous Energy Results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A6850-A1D5-40D7-94B7-C15C7093C7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010400" y="6444271"/>
            <a:ext cx="2133600" cy="365125"/>
          </a:xfrm>
        </p:spPr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F4DAE8-25D6-4420-B868-12CFD6965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449986"/>
            <a:ext cx="4914900" cy="19815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73845F-F37C-43B2-8C68-E2944CC52ABA}"/>
              </a:ext>
            </a:extLst>
          </p:cNvPr>
          <p:cNvSpPr txBox="1"/>
          <p:nvPr/>
        </p:nvSpPr>
        <p:spPr>
          <a:xfrm>
            <a:off x="5791200" y="4572000"/>
            <a:ext cx="3124200" cy="10215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Neutron spectrum achieved by ETA is consistent with the objective TN+PFNS.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A375CB4-6037-4E5B-8E94-C64BFE5D3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603" y="1140927"/>
            <a:ext cx="4451725" cy="3280746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0520D8-A17C-430E-9C09-6A60276FAA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3" y="1196713"/>
            <a:ext cx="4470195" cy="328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96264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19917-7A90-44C5-8B0F-8D424BD9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Neutron Fluence Uncertainty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DFEFC-D526-4085-B0F1-E432B04887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B0CED-6939-432B-9150-192B5F5352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49" y="1362929"/>
            <a:ext cx="4534988" cy="3250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7B0F4B-1422-4375-9AAB-8D6ABE011E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95400"/>
            <a:ext cx="4465688" cy="326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9320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19917-7A90-44C5-8B0F-8D424BD9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Neutron Fluence Uncertainty Mapped to STAYSL 129 Group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DFEFC-D526-4085-B0F1-E432B04887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D69AE5-833E-4284-8C3E-27CF9BD442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43536"/>
            <a:ext cx="4546733" cy="32697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37FE7F-3C2E-4FD7-8071-C5401E459A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4176"/>
            <a:ext cx="4618601" cy="32270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659218-E081-4FD8-9391-F4C7F79BD0B4}"/>
              </a:ext>
            </a:extLst>
          </p:cNvPr>
          <p:cNvSpPr/>
          <p:nvPr/>
        </p:nvSpPr>
        <p:spPr>
          <a:xfrm>
            <a:off x="0" y="4650494"/>
            <a:ext cx="83716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/>
              <a:t>Guess neutron spectrum for neutron fluence unfolding with STAYSL.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value from MCNP 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Uncertainty mapped from SCALE Sampler </a:t>
            </a:r>
          </a:p>
        </p:txBody>
      </p:sp>
    </p:spTree>
    <p:extLst>
      <p:ext uri="{BB962C8B-B14F-4D97-AF65-F5344CB8AC3E}">
        <p14:creationId xmlns:p14="http://schemas.microsoft.com/office/powerpoint/2010/main" val="257251338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5DBB3-8D88-42C8-A5B8-7E561303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Foil Uncertainties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0B1B3-81DB-4A2B-9893-C2830EAEB0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845459-3F1B-4F43-8FC0-35ADCE8623C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EE3245-F3F7-4561-8609-C84FEFF00070}"/>
                  </a:ext>
                </a:extLst>
              </p:cNvPr>
              <p:cNvSpPr txBox="1"/>
              <p:nvPr/>
            </p:nvSpPr>
            <p:spPr>
              <a:xfrm>
                <a:off x="730170" y="5105575"/>
                <a:ext cx="7315200" cy="910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𝑟𝑥𝑛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𝑟𝑥𝑛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𝑟𝑥𝑛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EE3245-F3F7-4561-8609-C84FEFF00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70" y="5105575"/>
                <a:ext cx="7315200" cy="9106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76617E4-5AD1-4C27-9713-4D22445BD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9667"/>
            <a:ext cx="9144000" cy="341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7798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27668</TotalTime>
  <Words>852</Words>
  <Application>Microsoft Office PowerPoint</Application>
  <PresentationFormat>On-screen Show (4:3)</PresentationFormat>
  <Paragraphs>200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Wingdings</vt:lpstr>
      <vt:lpstr>2_Default Design</vt:lpstr>
      <vt:lpstr>PowerPoint Presentation</vt:lpstr>
      <vt:lpstr>DT Neutron Source Term</vt:lpstr>
      <vt:lpstr>Mapping to SCALE / No Inward Facing Cylinderical Source </vt:lpstr>
      <vt:lpstr>Importance of Source Characterization </vt:lpstr>
      <vt:lpstr>PowerPoint Presentation</vt:lpstr>
      <vt:lpstr>ETA Neutron Spectrum Performance  Continuous Energy Results  </vt:lpstr>
      <vt:lpstr>Neutron Fluence Uncertainty</vt:lpstr>
      <vt:lpstr>Neutron Fluence Uncertainty Mapped to STAYSL 129 Group Structure</vt:lpstr>
      <vt:lpstr>Activation Foil Uncertainties</vt:lpstr>
      <vt:lpstr>STAYSL Changes to MCNP Guess Neutron Spectrum</vt:lpstr>
      <vt:lpstr>STAYSL Unfolded Spectrum χ^2</vt:lpstr>
      <vt:lpstr>STAYSL Unfolded Spectrum  Pearson Correlation Coefficient and K-S Statistic </vt:lpstr>
      <vt:lpstr>PowerPoint Presentation</vt:lpstr>
      <vt:lpstr>PowerPoint Presentation</vt:lpstr>
      <vt:lpstr>Nagy Fit Results - Predicted Fission Products for Radiochemical Analysis</vt:lpstr>
      <vt:lpstr>ETA HEU Fission Spectra</vt:lpstr>
      <vt:lpstr>General Count Plan at 18 cm </vt:lpstr>
      <vt:lpstr>GEF Results</vt:lpstr>
      <vt:lpstr>Nagy Fit Results - Predicted Fission Products for Radiochemical Analysis</vt:lpstr>
      <vt:lpstr>PowerPoint Presentation</vt:lpstr>
      <vt:lpstr>Post-Experiment Analysis</vt:lpstr>
      <vt:lpstr>Activation Foils</vt:lpstr>
      <vt:lpstr>PowerPoint Presentation</vt:lpstr>
      <vt:lpstr>ATHENA (ETA II) Needs</vt:lpstr>
      <vt:lpstr>Other interesting things past here</vt:lpstr>
      <vt:lpstr>Neutron Fluence Timing Profile</vt:lpstr>
      <vt:lpstr>Modeled NIF Neutron Source Term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TPEACHEY</dc:creator>
  <cp:lastModifiedBy>nicholas quartemont</cp:lastModifiedBy>
  <cp:revision>1091</cp:revision>
  <dcterms:created xsi:type="dcterms:W3CDTF">2010-05-28T18:07:16Z</dcterms:created>
  <dcterms:modified xsi:type="dcterms:W3CDTF">2019-02-21T18:39:09Z</dcterms:modified>
</cp:coreProperties>
</file>