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514" r:id="rId3"/>
    <p:sldId id="528" r:id="rId4"/>
    <p:sldId id="521" r:id="rId5"/>
    <p:sldId id="515" r:id="rId6"/>
    <p:sldId id="523" r:id="rId7"/>
    <p:sldId id="516" r:id="rId8"/>
    <p:sldId id="519" r:id="rId9"/>
    <p:sldId id="522" r:id="rId10"/>
    <p:sldId id="520" r:id="rId11"/>
    <p:sldId id="524" r:id="rId12"/>
    <p:sldId id="518" r:id="rId13"/>
    <p:sldId id="525" r:id="rId14"/>
    <p:sldId id="529" r:id="rId15"/>
    <p:sldId id="526" r:id="rId16"/>
    <p:sldId id="530" r:id="rId17"/>
    <p:sldId id="532" r:id="rId18"/>
    <p:sldId id="533" r:id="rId19"/>
    <p:sldId id="531" r:id="rId20"/>
    <p:sldId id="535" r:id="rId21"/>
    <p:sldId id="534" r:id="rId2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2FE1904D-0152-4EAB-8CD9-58A43D553B3E}">
          <p14:sldIdLst>
            <p14:sldId id="256"/>
            <p14:sldId id="514"/>
            <p14:sldId id="528"/>
            <p14:sldId id="521"/>
            <p14:sldId id="515"/>
            <p14:sldId id="523"/>
            <p14:sldId id="516"/>
            <p14:sldId id="519"/>
            <p14:sldId id="522"/>
            <p14:sldId id="520"/>
            <p14:sldId id="524"/>
            <p14:sldId id="518"/>
            <p14:sldId id="525"/>
            <p14:sldId id="529"/>
            <p14:sldId id="526"/>
            <p14:sldId id="530"/>
            <p14:sldId id="532"/>
            <p14:sldId id="533"/>
            <p14:sldId id="531"/>
            <p14:sldId id="535"/>
            <p14:sldId id="5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quartemont" initials="nq" lastIdx="1" clrIdx="0">
    <p:extLst>
      <p:ext uri="{19B8F6BF-5375-455C-9EA6-DF929625EA0E}">
        <p15:presenceInfo xmlns:p15="http://schemas.microsoft.com/office/powerpoint/2012/main" userId="3f4d74a2d96809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5353FF"/>
    <a:srgbClr val="000066"/>
    <a:srgbClr val="7878CE"/>
    <a:srgbClr val="4444BC"/>
    <a:srgbClr val="339933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2" autoAdjust="0"/>
    <p:restoredTop sz="95274" autoAdjust="0"/>
  </p:normalViewPr>
  <p:slideViewPr>
    <p:cSldViewPr>
      <p:cViewPr varScale="1">
        <p:scale>
          <a:sx n="42" d="100"/>
          <a:sy n="42" d="100"/>
        </p:scale>
        <p:origin x="1349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810" y="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1155E8D-0BA4-452B-8EDB-07A7BC61EC61}" type="datetimeFigureOut">
              <a:rPr lang="en-US"/>
              <a:pPr>
                <a:defRPr/>
              </a:pPr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9892210-BE35-4A26-8523-71E669893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D7AA6C-3DEF-4DD2-A62F-1859B2C2B030}" type="datetimeFigureOut">
              <a:rPr lang="en-US"/>
              <a:pPr>
                <a:defRPr/>
              </a:pPr>
              <a:t>5/22/2019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6B3159-B396-4F1D-8D6C-858A85A152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9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DB06A-C872-4CD1-8717-EF2A7E823F5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7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shiel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438400"/>
            <a:ext cx="2362200" cy="2599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5636" rIns="0" bIns="45636" anchor="ctr"/>
          <a:lstStyle/>
          <a:p>
            <a:pPr algn="ctr" defTabSz="914408">
              <a:defRPr/>
            </a:pPr>
            <a:r>
              <a:rPr lang="en-US" sz="3300" b="1" kern="700" spc="-3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kern="700" spc="-30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  <a:prstGeom prst="rect">
            <a:avLst/>
          </a:prstGeo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45459-3F1B-4F43-8FC0-35ADCE862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B20FE-D153-41F1-99DD-DE79FAF1A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4897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5008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3865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5897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7878CE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7878CE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C0EFEE-7953-486B-B408-E9BCE7E6F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3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8"/>
          <p:cNvSpPr>
            <a:spLocks noChangeArrowheads="1"/>
          </p:cNvSpPr>
          <p:nvPr/>
        </p:nvSpPr>
        <p:spPr bwMode="auto">
          <a:xfrm>
            <a:off x="3733800" y="1905000"/>
            <a:ext cx="5105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r>
              <a:rPr lang="en-US" sz="2800" dirty="0"/>
              <a:t>Post-det Fission Product Prediction Tool </a:t>
            </a:r>
          </a:p>
          <a:p>
            <a:pPr algn="ctr"/>
            <a:r>
              <a:rPr lang="en-US" sz="2800" dirty="0"/>
              <a:t>(FPPT)</a:t>
            </a:r>
          </a:p>
        </p:txBody>
      </p:sp>
      <p:sp>
        <p:nvSpPr>
          <p:cNvPr id="7170" name="Text Box 9"/>
          <p:cNvSpPr txBox="1">
            <a:spLocks noChangeArrowheads="1"/>
          </p:cNvSpPr>
          <p:nvPr/>
        </p:nvSpPr>
        <p:spPr bwMode="auto">
          <a:xfrm>
            <a:off x="4038600" y="3962400"/>
            <a:ext cx="4613275" cy="198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Capt</a:t>
            </a: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Nick Quartemont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sz="1600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Air Force Institute of Technology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sz="16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May 2019</a:t>
            </a:r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3B3B8-653D-428B-A6D2-40EF12D8E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12">
                <a:extLst>
                  <a:ext uri="{FF2B5EF4-FFF2-40B4-BE49-F238E27FC236}">
                    <a16:creationId xmlns:a16="http://schemas.microsoft.com/office/drawing/2014/main" id="{8909C508-83A1-4F00-82C4-0F88709C3A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0500" y="1143000"/>
                <a:ext cx="4381500" cy="4876800"/>
              </a:xfrm>
            </p:spPr>
            <p:txBody>
              <a:bodyPr/>
              <a:lstStyle/>
              <a:p>
                <a:pPr marL="0" indent="0">
                  <a:buFontTx/>
                  <a:buNone/>
                </a:pPr>
                <a:r>
                  <a:rPr lang="en-US" sz="2000" u="sng" dirty="0"/>
                  <a:t>Fit experimental data to Nagy,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u="sng" smtClean="0">
                        <a:latin typeface="Cambria Math" panose="02040503050406030204" pitchFamily="18" charset="0"/>
                      </a:rPr>
                      <m:t>et</m:t>
                    </m:r>
                    <m:r>
                      <a:rPr lang="en-US" sz="2000" b="0" i="0" u="sng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u="sng" smtClean="0">
                        <a:latin typeface="Cambria Math" panose="02040503050406030204" pitchFamily="18" charset="0"/>
                      </a:rPr>
                      <m:t>al</m:t>
                    </m:r>
                    <m:r>
                      <a:rPr lang="en-US" sz="2000" b="0" i="0" u="sng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000" u="sng" dirty="0"/>
                  <a:t> distribution</a:t>
                </a:r>
              </a:p>
              <a:p>
                <a:r>
                  <a:rPr lang="en-US" sz="2000" dirty="0"/>
                  <a:t>Theory based </a:t>
                </a:r>
              </a:p>
              <a:p>
                <a:r>
                  <a:rPr lang="en-US" sz="2000" dirty="0"/>
                  <a:t>Experimental data</a:t>
                </a:r>
              </a:p>
              <a:p>
                <a:r>
                  <a:rPr lang="en-US" sz="2000" dirty="0"/>
                  <a:t>Nuclear data covariance from flux only</a:t>
                </a:r>
              </a:p>
              <a:p>
                <a:r>
                  <a:rPr lang="en-US" sz="2000" dirty="0"/>
                  <a:t>Multi-chance fission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𝑇h𝑒𝑟𝑚𝑎𝑙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𝑓𝑖𝑠𝑠𝑖𝑜𝑛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𝑦𝑖𝑒𝑙𝑑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𝑒𝑥𝑝𝑜𝑛𝑒𝑛𝑡𝑖𝑎𝑙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𝑠𝑙𝑜𝑝𝑒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9" name="Content Placeholder 12">
                <a:extLst>
                  <a:ext uri="{FF2B5EF4-FFF2-40B4-BE49-F238E27FC236}">
                    <a16:creationId xmlns:a16="http://schemas.microsoft.com/office/drawing/2014/main" id="{8909C508-83A1-4F00-82C4-0F88709C3A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1143000"/>
                <a:ext cx="4381500" cy="4876800"/>
              </a:xfrm>
              <a:blipFill>
                <a:blip r:embed="rId2"/>
                <a:stretch>
                  <a:fillRect l="-1391" t="-625" r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521D4EAC-A6B7-46EE-8545-CA66443A1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1143000"/>
            <a:ext cx="4686300" cy="4154864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ECDDE9A3-D629-4E71-A620-8393D1B14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 dirty="0"/>
              <a:t>Experimental Data Fits</a:t>
            </a:r>
          </a:p>
        </p:txBody>
      </p:sp>
      <p:sp>
        <p:nvSpPr>
          <p:cNvPr id="32" name="Content Placeholder 12">
            <a:extLst>
              <a:ext uri="{FF2B5EF4-FFF2-40B4-BE49-F238E27FC236}">
                <a16:creationId xmlns:a16="http://schemas.microsoft.com/office/drawing/2014/main" id="{AF003260-7A0A-4291-B0FF-6BEE70979DFE}"/>
              </a:ext>
            </a:extLst>
          </p:cNvPr>
          <p:cNvSpPr txBox="1">
            <a:spLocks/>
          </p:cNvSpPr>
          <p:nvPr/>
        </p:nvSpPr>
        <p:spPr>
          <a:xfrm>
            <a:off x="4305300" y="1143000"/>
            <a:ext cx="4267200" cy="2590800"/>
          </a:xfrm>
          <a:prstGeom prst="rect">
            <a:avLst/>
          </a:prstGeom>
        </p:spPr>
        <p:txBody>
          <a:bodyPr/>
          <a:lstStyle>
            <a:lvl1pPr marL="331788" indent="-331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46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30300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585913" indent="-2174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41525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03999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en-US" kern="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752C7D9-31C9-4963-AD9B-CE0391C50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0" y="5297864"/>
            <a:ext cx="4191000" cy="46046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F4ABD80-D451-4FA3-B1D4-20630B317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733800"/>
            <a:ext cx="2435860" cy="533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564B93-FCCF-4E7B-8C24-EBD48046F8C9}"/>
              </a:ext>
            </a:extLst>
          </p:cNvPr>
          <p:cNvSpPr txBox="1"/>
          <p:nvPr/>
        </p:nvSpPr>
        <p:spPr>
          <a:xfrm>
            <a:off x="1524000" y="5756730"/>
            <a:ext cx="5657850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Can leverage experimental data, where it exists,</a:t>
            </a:r>
          </a:p>
          <a:p>
            <a:r>
              <a:rPr lang="en-US" b="1" dirty="0"/>
              <a:t> to drive down error for better approximations.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58E8B9-9B20-43B8-8440-77372E6644CD}"/>
              </a:ext>
            </a:extLst>
          </p:cNvPr>
          <p:cNvCxnSpPr>
            <a:stCxn id="29" idx="1"/>
          </p:cNvCxnSpPr>
          <p:nvPr/>
        </p:nvCxnSpPr>
        <p:spPr bwMode="auto">
          <a:xfrm>
            <a:off x="190500" y="3581400"/>
            <a:ext cx="43815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6605892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C6A8-147F-4921-AD7C-FEC85AED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Parameter “b”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0509DB-489F-4A8E-A0D4-88D93B905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247412"/>
            <a:ext cx="4876800" cy="521082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15C7A-D17D-4552-A3A1-902865ACF2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8D7CDA-8DED-438F-B1D2-785A8A786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564" y="2841625"/>
            <a:ext cx="3252788" cy="18002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1506FA-648A-4CAF-8E0E-7547729FD81C}"/>
              </a:ext>
            </a:extLst>
          </p:cNvPr>
          <p:cNvCxnSpPr/>
          <p:nvPr/>
        </p:nvCxnSpPr>
        <p:spPr bwMode="auto">
          <a:xfrm flipH="1" flipV="1">
            <a:off x="2971800" y="2362200"/>
            <a:ext cx="22098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AA70B6-26BD-4036-99A5-1D724B2573CF}"/>
              </a:ext>
            </a:extLst>
          </p:cNvPr>
          <p:cNvCxnSpPr>
            <a:cxnSpLocks/>
            <a:stCxn id="7" idx="1"/>
          </p:cNvCxnSpPr>
          <p:nvPr/>
        </p:nvCxnSpPr>
        <p:spPr bwMode="auto">
          <a:xfrm flipH="1" flipV="1">
            <a:off x="2962564" y="3398838"/>
            <a:ext cx="2286000" cy="342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536DB10-F9CB-451F-9EF7-00AB280CCB6F}"/>
              </a:ext>
            </a:extLst>
          </p:cNvPr>
          <p:cNvSpPr txBox="1"/>
          <p:nvPr/>
        </p:nvSpPr>
        <p:spPr>
          <a:xfrm>
            <a:off x="5282480" y="4641850"/>
            <a:ext cx="3438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First-chance fission dominant up to 5.5 MeV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Second-chance fission dominant up to 14.1 MeV </a:t>
            </a:r>
          </a:p>
        </p:txBody>
      </p:sp>
    </p:spTree>
    <p:extLst>
      <p:ext uri="{BB962C8B-B14F-4D97-AF65-F5344CB8AC3E}">
        <p14:creationId xmlns:p14="http://schemas.microsoft.com/office/powerpoint/2010/main" val="85571340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D189E-3F99-4754-985B-2439842B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Included Experimental Data </a:t>
            </a:r>
            <a:br>
              <a:rPr lang="en-US" sz="2800" dirty="0"/>
            </a:br>
            <a:r>
              <a:rPr lang="en-US" sz="2800" dirty="0"/>
              <a:t>for U-235 and U-238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88F60-9E33-46FF-808E-F23C9F8CEA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F0C4BC62-230F-4C89-AA24-976BD3153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919" y="1295400"/>
            <a:ext cx="4554161" cy="4876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F9AA79B-36D0-4EF9-82D6-3D826FD8B494}"/>
              </a:ext>
            </a:extLst>
          </p:cNvPr>
          <p:cNvSpPr/>
          <p:nvPr/>
        </p:nvSpPr>
        <p:spPr bwMode="auto">
          <a:xfrm>
            <a:off x="2313969" y="1524000"/>
            <a:ext cx="4467831" cy="1219200"/>
          </a:xfrm>
          <a:prstGeom prst="rect">
            <a:avLst/>
          </a:prstGeom>
          <a:solidFill>
            <a:srgbClr val="FF0000">
              <a:alpha val="1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A30B85-26E5-4644-9132-FF2E104F6C46}"/>
              </a:ext>
            </a:extLst>
          </p:cNvPr>
          <p:cNvSpPr/>
          <p:nvPr/>
        </p:nvSpPr>
        <p:spPr bwMode="auto">
          <a:xfrm>
            <a:off x="2313969" y="2743201"/>
            <a:ext cx="4467831" cy="1219200"/>
          </a:xfrm>
          <a:prstGeom prst="rect">
            <a:avLst/>
          </a:prstGeom>
          <a:solidFill>
            <a:schemeClr val="accent2">
              <a:alpha val="1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2A3869-D8D4-431B-86EE-2D0A0E615D11}"/>
              </a:ext>
            </a:extLst>
          </p:cNvPr>
          <p:cNvSpPr/>
          <p:nvPr/>
        </p:nvSpPr>
        <p:spPr bwMode="auto">
          <a:xfrm>
            <a:off x="2313967" y="3962401"/>
            <a:ext cx="4467833" cy="1142999"/>
          </a:xfrm>
          <a:prstGeom prst="rect">
            <a:avLst/>
          </a:prstGeom>
          <a:solidFill>
            <a:srgbClr val="00B050">
              <a:alpha val="1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FCC58B-AB69-4D8F-9CE1-3F14FCE8DEBE}"/>
              </a:ext>
            </a:extLst>
          </p:cNvPr>
          <p:cNvSpPr/>
          <p:nvPr/>
        </p:nvSpPr>
        <p:spPr bwMode="auto">
          <a:xfrm>
            <a:off x="2313968" y="5105401"/>
            <a:ext cx="4467831" cy="1066800"/>
          </a:xfrm>
          <a:prstGeom prst="rect">
            <a:avLst/>
          </a:prstGeom>
          <a:solidFill>
            <a:srgbClr val="FFFF00">
              <a:alpha val="1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FF623F-DEB7-4E59-93FE-F65280C66CCD}"/>
              </a:ext>
            </a:extLst>
          </p:cNvPr>
          <p:cNvSpPr txBox="1"/>
          <p:nvPr/>
        </p:nvSpPr>
        <p:spPr>
          <a:xfrm>
            <a:off x="381000" y="1743074"/>
            <a:ext cx="19043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Light Peak 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Valley 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Heavy Peak 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Heavy Wing </a:t>
            </a:r>
          </a:p>
        </p:txBody>
      </p:sp>
    </p:spTree>
    <p:extLst>
      <p:ext uri="{BB962C8B-B14F-4D97-AF65-F5344CB8AC3E}">
        <p14:creationId xmlns:p14="http://schemas.microsoft.com/office/powerpoint/2010/main" val="47653688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B7CA-9047-4F23-A7DB-7E8A96F1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Example EM-1</a:t>
            </a:r>
            <a:br>
              <a:rPr lang="en-US" sz="2400" dirty="0"/>
            </a:br>
            <a:r>
              <a:rPr lang="en-US" sz="2400" dirty="0"/>
              <a:t>Thermonuclear vs </a:t>
            </a:r>
            <a:r>
              <a:rPr lang="en-US" sz="2400" dirty="0" err="1"/>
              <a:t>Unboosted</a:t>
            </a:r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882F72-8E3E-48DF-BA9A-D078DEE7A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" y="2212635"/>
            <a:ext cx="4663707" cy="339224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F294F-A27F-4FA7-B7EB-449CB256F3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B821A1-D545-4D10-934B-664CA90770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489" y="2233417"/>
            <a:ext cx="4438729" cy="332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5917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B7CA-9047-4F23-A7DB-7E8A96F1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Example EM-1</a:t>
            </a:r>
            <a:br>
              <a:rPr lang="en-US" sz="2400" dirty="0"/>
            </a:br>
            <a:r>
              <a:rPr lang="en-US" sz="2400" dirty="0"/>
              <a:t>Thermonuclear vs </a:t>
            </a:r>
            <a:r>
              <a:rPr lang="en-US" sz="2400" dirty="0" err="1"/>
              <a:t>Unboosted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F294F-A27F-4FA7-B7EB-449CB256F3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68F72-A463-42E6-B0D0-006EF95A47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64" y="2362200"/>
            <a:ext cx="4473099" cy="3352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CBCED9-1485-4B26-9894-A03C31EC39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153" y="2312033"/>
            <a:ext cx="4673210" cy="3453133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FA857E-ADA8-41A1-B2DE-D13C21DE8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1600"/>
            <a:ext cx="8534400" cy="487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Comparison of Thermonuclear to </a:t>
            </a:r>
            <a:r>
              <a:rPr lang="en-US" dirty="0" err="1"/>
              <a:t>Unboosted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dirty="0"/>
              <a:t>fission product mass chain ratios</a:t>
            </a:r>
          </a:p>
        </p:txBody>
      </p:sp>
    </p:spTree>
    <p:extLst>
      <p:ext uri="{BB962C8B-B14F-4D97-AF65-F5344CB8AC3E}">
        <p14:creationId xmlns:p14="http://schemas.microsoft.com/office/powerpoint/2010/main" val="290649894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B7CA-9047-4F23-A7DB-7E8A96F1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Example EM-1</a:t>
            </a:r>
            <a:br>
              <a:rPr lang="en-US" sz="2400" dirty="0"/>
            </a:br>
            <a:r>
              <a:rPr lang="en-US" sz="2400" dirty="0"/>
              <a:t>Thermonuclear vs </a:t>
            </a:r>
            <a:r>
              <a:rPr lang="en-US" sz="2400" dirty="0" err="1"/>
              <a:t>Unboosted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F294F-A27F-4FA7-B7EB-449CB256F3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BC25E7-71FC-40A8-A7EA-4D1F27A4B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219200"/>
            <a:ext cx="4394200" cy="4648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D10D45-F20F-4C86-B5C7-B52EE342831A}"/>
              </a:ext>
            </a:extLst>
          </p:cNvPr>
          <p:cNvSpPr txBox="1"/>
          <p:nvPr/>
        </p:nvSpPr>
        <p:spPr>
          <a:xfrm>
            <a:off x="290945" y="5772834"/>
            <a:ext cx="4509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 Uncertainty is absolute fission product percent yield uncertainty, not relative uncertainty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3EFE9B-300F-4D80-8459-195D80F45F9C}"/>
              </a:ext>
            </a:extLst>
          </p:cNvPr>
          <p:cNvSpPr txBox="1">
            <a:spLocks/>
          </p:cNvSpPr>
          <p:nvPr/>
        </p:nvSpPr>
        <p:spPr>
          <a:xfrm>
            <a:off x="4712854" y="1219200"/>
            <a:ext cx="4050145" cy="3853406"/>
          </a:xfrm>
          <a:prstGeom prst="rect">
            <a:avLst/>
          </a:prstGeom>
        </p:spPr>
        <p:txBody>
          <a:bodyPr/>
          <a:lstStyle>
            <a:lvl1pPr marL="331788" indent="-331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46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30300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585913" indent="-2174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41525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03999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5BC6FE-1CAD-4D91-954D-740FAF248CD9}"/>
              </a:ext>
            </a:extLst>
          </p:cNvPr>
          <p:cNvSpPr/>
          <p:nvPr/>
        </p:nvSpPr>
        <p:spPr bwMode="auto">
          <a:xfrm>
            <a:off x="304800" y="5410200"/>
            <a:ext cx="4394200" cy="415850"/>
          </a:xfrm>
          <a:prstGeom prst="rect">
            <a:avLst/>
          </a:prstGeom>
          <a:solidFill>
            <a:srgbClr val="FF0000">
              <a:alpha val="1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39FBA1-4412-4457-A8CC-AB29A320F544}"/>
              </a:ext>
            </a:extLst>
          </p:cNvPr>
          <p:cNvSpPr/>
          <p:nvPr/>
        </p:nvSpPr>
        <p:spPr bwMode="auto">
          <a:xfrm>
            <a:off x="290945" y="2895600"/>
            <a:ext cx="4394200" cy="914400"/>
          </a:xfrm>
          <a:prstGeom prst="rect">
            <a:avLst/>
          </a:prstGeom>
          <a:solidFill>
            <a:srgbClr val="FF0000">
              <a:alpha val="1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3116ED9-F16C-451D-8129-0BEA3A06D139}"/>
              </a:ext>
            </a:extLst>
          </p:cNvPr>
          <p:cNvSpPr txBox="1">
            <a:spLocks/>
          </p:cNvSpPr>
          <p:nvPr/>
        </p:nvSpPr>
        <p:spPr>
          <a:xfrm>
            <a:off x="4800600" y="1353234"/>
            <a:ext cx="3962400" cy="3719372"/>
          </a:xfrm>
          <a:prstGeom prst="rect">
            <a:avLst/>
          </a:prstGeom>
        </p:spPr>
        <p:txBody>
          <a:bodyPr/>
          <a:lstStyle>
            <a:lvl1pPr marL="331788" indent="-331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46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30300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585913" indent="-2174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41525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03999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200" kern="0" dirty="0"/>
              <a:t>Observable differences in cumulative fission product yields based on neutron environment. </a:t>
            </a:r>
          </a:p>
          <a:p>
            <a:r>
              <a:rPr lang="en-US" sz="2200" kern="0" dirty="0"/>
              <a:t>Valley fission and wing fission products are the key region. If experimental data exists, these can be predicted with lower uncertainty. 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17963992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65FC-060A-4E1F-B3A4-3EA0C07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34F1D-65A7-45C5-A26C-6F6FE1587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Distribution (all code is Python 2.7 based)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Pickle format for GEF </a:t>
            </a:r>
          </a:p>
          <a:p>
            <a:pPr lvl="1"/>
            <a:r>
              <a:rPr lang="en-US" dirty="0"/>
              <a:t>Excel format for Experimental Data</a:t>
            </a:r>
          </a:p>
          <a:p>
            <a:pPr marL="455612" lvl="1" indent="0">
              <a:buNone/>
            </a:pPr>
            <a:r>
              <a:rPr lang="en-US" sz="2000" dirty="0"/>
              <a:t>Format is: </a:t>
            </a:r>
          </a:p>
          <a:p>
            <a:pPr marL="455612" lvl="1" indent="0">
              <a:buNone/>
            </a:pPr>
            <a:r>
              <a:rPr lang="en-US" sz="2000" dirty="0"/>
              <a:t>Energy [MeV] / Yield / Yield Uncertainty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B3944-0477-4B8E-B264-7312119D43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2F2FBA-BB01-4A2F-9798-A1B9CAFD3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84" y="1732396"/>
            <a:ext cx="5957229" cy="13918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DB5A91-B9DE-46D0-B733-0D67A3E1F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440" y="1748560"/>
            <a:ext cx="2949119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1892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65FC-060A-4E1F-B3A4-3EA0C07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34F1D-65A7-45C5-A26C-6F6FE1587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Input </a:t>
            </a:r>
            <a:r>
              <a:rPr lang="en-US" dirty="0" err="1"/>
              <a:t>fissioning</a:t>
            </a:r>
            <a:r>
              <a:rPr lang="en-US" dirty="0"/>
              <a:t> systems (example U-235 and U-238)</a:t>
            </a:r>
          </a:p>
          <a:p>
            <a:pPr lvl="1"/>
            <a:r>
              <a:rPr lang="en-US" dirty="0"/>
              <a:t>Weights (optional file to approximate U-236 as U-238)</a:t>
            </a:r>
          </a:p>
          <a:p>
            <a:pPr marL="455612" lvl="1" indent="0">
              <a:buNone/>
            </a:pPr>
            <a:r>
              <a:rPr lang="en-US" dirty="0"/>
              <a:t>          Energy [MeV]      fissions            Relative Uncertainty</a:t>
            </a:r>
          </a:p>
          <a:p>
            <a:pPr marL="455612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B3944-0477-4B8E-B264-7312119D43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55AF1-1A82-46ED-A2E1-EC78BA439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281545"/>
            <a:ext cx="7134225" cy="129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E0D00E-A9C4-45D6-97F3-8FA345D9F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3901120"/>
            <a:ext cx="6872288" cy="253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0837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65FC-060A-4E1F-B3A4-3EA0C07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34F1D-65A7-45C5-A26C-6F6FE1587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the code </a:t>
            </a:r>
          </a:p>
          <a:p>
            <a:pPr lvl="1"/>
            <a:r>
              <a:rPr lang="en-US" dirty="0"/>
              <a:t>Double click nuclear weapon </a:t>
            </a:r>
            <a:r>
              <a:rPr lang="en-US" dirty="0" err="1"/>
              <a:t>mach</a:t>
            </a:r>
            <a:r>
              <a:rPr lang="en-US" dirty="0"/>
              <a:t> stem </a:t>
            </a:r>
          </a:p>
          <a:p>
            <a:pPr lvl="1"/>
            <a:r>
              <a:rPr lang="en-US" dirty="0"/>
              <a:t>Execute FTTP.exe from command line </a:t>
            </a:r>
          </a:p>
          <a:p>
            <a:pPr lvl="1"/>
            <a:r>
              <a:rPr lang="en-US" dirty="0"/>
              <a:t>Deleted data for [ ] will be populated if some inputs do not all have the same isotopes for cumulative fission product yields.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File is created in output that is formatted as  YYYY_MM_DD_#.txt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B3944-0477-4B8E-B264-7312119D43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D98FA9-84D8-44F8-B5C0-D879D2E2E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45" y="3581400"/>
            <a:ext cx="8534400" cy="139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5128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E907F-79E5-4B75-90B3-5B28C0C7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4BE8-64A8-4D68-8453-79CA7BD8D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more data </a:t>
            </a:r>
          </a:p>
          <a:p>
            <a:r>
              <a:rPr lang="en-US" dirty="0"/>
              <a:t>Group structure format for </a:t>
            </a:r>
            <a:r>
              <a:rPr lang="en-US" dirty="0" err="1"/>
              <a:t>fissioning</a:t>
            </a:r>
            <a:r>
              <a:rPr lang="en-US" dirty="0"/>
              <a:t> systems cross-sections.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9A62-5014-4EE3-8446-8BEF034544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2479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E3FE-6CAD-4A9D-8789-0A83D8BA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6C5C7F-BFBF-4214-A538-A38BBF82D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143000"/>
            <a:ext cx="7620000" cy="52898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FAC3C-F5D0-4136-A1F6-DBD3D622CB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267D88-9455-4C86-930A-606D40AB4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159849"/>
            <a:ext cx="7683214" cy="52730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CDF0F9-AD09-4D27-916D-CF85EEC303CB}"/>
              </a:ext>
            </a:extLst>
          </p:cNvPr>
          <p:cNvSpPr txBox="1"/>
          <p:nvPr/>
        </p:nvSpPr>
        <p:spPr>
          <a:xfrm>
            <a:off x="7315200" y="4921817"/>
            <a:ext cx="16764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Refractory Mass</a:t>
            </a:r>
          </a:p>
          <a:p>
            <a:pPr algn="ctr"/>
            <a:r>
              <a:rPr lang="en-US" b="1" dirty="0"/>
              <a:t>Chains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62B8DA-FD62-40B1-B6E4-6FAC4E8F2A02}"/>
              </a:ext>
            </a:extLst>
          </p:cNvPr>
          <p:cNvSpPr txBox="1"/>
          <p:nvPr/>
        </p:nvSpPr>
        <p:spPr>
          <a:xfrm>
            <a:off x="7162800" y="3410749"/>
            <a:ext cx="16764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Volatile </a:t>
            </a:r>
          </a:p>
          <a:p>
            <a:pPr algn="ctr"/>
            <a:r>
              <a:rPr lang="en-US" b="1" dirty="0"/>
              <a:t> Mass</a:t>
            </a:r>
          </a:p>
          <a:p>
            <a:pPr algn="ctr"/>
            <a:r>
              <a:rPr lang="en-US" b="1" dirty="0"/>
              <a:t>Chains </a:t>
            </a:r>
          </a:p>
        </p:txBody>
      </p:sp>
    </p:spTree>
    <p:extLst>
      <p:ext uri="{BB962C8B-B14F-4D97-AF65-F5344CB8AC3E}">
        <p14:creationId xmlns:p14="http://schemas.microsoft.com/office/powerpoint/2010/main" val="326760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22EA4-94A9-4918-A932-C4225C89A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39291-9F6A-46D9-9436-FCA1D524EE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4AFB299-A9CA-4165-AD47-9E4D210A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 Demo</a:t>
            </a:r>
          </a:p>
        </p:txBody>
      </p:sp>
    </p:spTree>
    <p:extLst>
      <p:ext uri="{BB962C8B-B14F-4D97-AF65-F5344CB8AC3E}">
        <p14:creationId xmlns:p14="http://schemas.microsoft.com/office/powerpoint/2010/main" val="109600573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E907F-79E5-4B75-90B3-5B28C0C7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EE335B-4D5C-451E-BA7A-D4FC45112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971" y="1676400"/>
            <a:ext cx="6248057" cy="41653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9A62-5014-4EE3-8446-8BEF034544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7028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28AD-A937-40B2-9754-38386BB46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FPPT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341D0-1901-446F-91BE-CC8EBD53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to use in exercises </a:t>
            </a:r>
          </a:p>
          <a:p>
            <a:pPr lvl="1"/>
            <a:r>
              <a:rPr lang="en-US" dirty="0"/>
              <a:t>Fission product mass chain yields. </a:t>
            </a:r>
          </a:p>
          <a:p>
            <a:pPr lvl="1"/>
            <a:r>
              <a:rPr lang="en-US" dirty="0"/>
              <a:t>Selected fission product cumulative yields. </a:t>
            </a:r>
          </a:p>
          <a:p>
            <a:r>
              <a:rPr lang="en-US" dirty="0"/>
              <a:t>Verification and validation of known fission products against a suspected nuclear weapon neutron spectrum / fission spectrum.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21230-A89B-4802-95D5-0EEBE9FAC7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7467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DA49-358B-4234-BA7D-3DA3F9ED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Manual One (EM-1) </a:t>
            </a:r>
            <a:br>
              <a:rPr lang="en-US" dirty="0"/>
            </a:br>
            <a:r>
              <a:rPr lang="en-US" dirty="0"/>
              <a:t>Nuclear Weapon Spectra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09F2A-BCB3-4689-8649-60981D947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5400" y="1066800"/>
            <a:ext cx="9144000" cy="4876800"/>
          </a:xfrm>
        </p:spPr>
        <p:txBody>
          <a:bodyPr/>
          <a:lstStyle/>
          <a:p>
            <a:r>
              <a:rPr lang="en-US" dirty="0"/>
              <a:t>Nuclear weapon neutron spectrum is not well represented by the low fidelity group structure. </a:t>
            </a:r>
          </a:p>
          <a:p>
            <a:r>
              <a:rPr lang="en-US" dirty="0"/>
              <a:t>Need higher fidelity energy resolution. EM-1 unclassified spectra utilize an 18 energy group structure.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1EEF5-64A5-41A5-AE87-FF4A1FC3A1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4A78BD5-B2FA-4489-BCF8-939C11FDAC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8" y="3276600"/>
            <a:ext cx="4332212" cy="30940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67A01B1-2FB5-42D8-95AA-2C9CDF7678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39" y="3230678"/>
            <a:ext cx="4460806" cy="31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7263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E3FE-6CAD-4A9D-8789-0A83D8BA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07C630-FA00-491B-A641-F6D38EDC3A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09" y="1066800"/>
                <a:ext cx="3733800" cy="4876800"/>
              </a:xfrm>
            </p:spPr>
            <p:txBody>
              <a:bodyPr/>
              <a:lstStyle/>
              <a:p>
                <a:r>
                  <a:rPr lang="en-US" sz="2200" dirty="0"/>
                  <a:t>Current evaluated nuclear data sources  utilize only 3 energy dependent data points.</a:t>
                </a:r>
              </a:p>
              <a:p>
                <a:pPr lvl="1"/>
                <a:r>
                  <a:rPr lang="en-US" sz="2000" dirty="0"/>
                  <a:t>Thermal = 0.0253 eV</a:t>
                </a:r>
              </a:p>
              <a:p>
                <a:pPr lvl="1"/>
                <a:r>
                  <a:rPr lang="en-US" sz="2000" dirty="0"/>
                  <a:t>Fast = average 0.5 MeV</a:t>
                </a:r>
              </a:p>
              <a:p>
                <a:pPr lvl="1"/>
                <a:r>
                  <a:rPr lang="en-US" sz="2000" dirty="0"/>
                  <a:t>High 14 MeV </a:t>
                </a:r>
              </a:p>
              <a:p>
                <a:r>
                  <a:rPr lang="en-US" sz="2200" dirty="0"/>
                  <a:t>Large uncertainty in underlying nuclear data for fission product yields. </a:t>
                </a:r>
              </a:p>
              <a:p>
                <a:pPr lvl="1"/>
                <a:r>
                  <a:rPr lang="en-US" sz="2000" dirty="0"/>
                  <a:t>Peak fission product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dirty="0"/>
                  <a:t>  is on the order of 1%</a:t>
                </a:r>
              </a:p>
              <a:p>
                <a:pPr lvl="1"/>
                <a:r>
                  <a:rPr lang="en-US" sz="2000" dirty="0"/>
                  <a:t>Valley and wing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dirty="0"/>
                  <a:t>  is as large as 64%</a:t>
                </a:r>
              </a:p>
              <a:p>
                <a:pPr marL="455612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07C630-FA00-491B-A641-F6D38EDC3A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09" y="1066800"/>
                <a:ext cx="3733800" cy="4876800"/>
              </a:xfrm>
              <a:blipFill>
                <a:blip r:embed="rId2"/>
                <a:stretch>
                  <a:fillRect l="-1961" t="-750" r="-490" b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FAC3C-F5D0-4136-A1F6-DBD3D622CB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3DBF03-6957-4C6E-842C-4D7F3D8F7E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525405"/>
            <a:ext cx="5358952" cy="39420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5B222C-DF32-4C49-8467-1578654888B3}"/>
              </a:ext>
            </a:extLst>
          </p:cNvPr>
          <p:cNvSpPr txBox="1"/>
          <p:nvPr/>
        </p:nvSpPr>
        <p:spPr>
          <a:xfrm>
            <a:off x="3786909" y="1600200"/>
            <a:ext cx="5128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      Valley</a:t>
            </a:r>
          </a:p>
          <a:p>
            <a:r>
              <a:rPr lang="en-US" dirty="0"/>
              <a:t>	Light Peak 	    Heavy Peak </a:t>
            </a:r>
          </a:p>
          <a:p>
            <a:r>
              <a:rPr lang="en-US" dirty="0"/>
              <a:t>Light Tail 			Heavy Tail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6EF736-8160-4B65-90A0-3F975DCB72B3}"/>
              </a:ext>
            </a:extLst>
          </p:cNvPr>
          <p:cNvCxnSpPr>
            <a:cxnSpLocks/>
          </p:cNvCxnSpPr>
          <p:nvPr/>
        </p:nvCxnSpPr>
        <p:spPr bwMode="auto">
          <a:xfrm>
            <a:off x="6477000" y="1981200"/>
            <a:ext cx="0" cy="1981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2D0315-E3E2-4146-AECE-A6D62A7789A4}"/>
              </a:ext>
            </a:extLst>
          </p:cNvPr>
          <p:cNvCxnSpPr>
            <a:cxnSpLocks/>
          </p:cNvCxnSpPr>
          <p:nvPr/>
        </p:nvCxnSpPr>
        <p:spPr bwMode="auto">
          <a:xfrm>
            <a:off x="7239000" y="2209800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AEDAF8-90A2-493D-BEE6-CF709E9D9E34}"/>
              </a:ext>
            </a:extLst>
          </p:cNvPr>
          <p:cNvCxnSpPr>
            <a:cxnSpLocks/>
          </p:cNvCxnSpPr>
          <p:nvPr/>
        </p:nvCxnSpPr>
        <p:spPr bwMode="auto">
          <a:xfrm>
            <a:off x="5638800" y="2209800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C1C9BE-02CC-4BC5-9C6D-4477F55000D0}"/>
              </a:ext>
            </a:extLst>
          </p:cNvPr>
          <p:cNvCxnSpPr>
            <a:cxnSpLocks/>
          </p:cNvCxnSpPr>
          <p:nvPr/>
        </p:nvCxnSpPr>
        <p:spPr bwMode="auto">
          <a:xfrm flipH="1">
            <a:off x="8153400" y="2438400"/>
            <a:ext cx="152400" cy="15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C3DD76-CD3C-4A22-A1B5-62E21FEC49CB}"/>
              </a:ext>
            </a:extLst>
          </p:cNvPr>
          <p:cNvCxnSpPr>
            <a:cxnSpLocks/>
          </p:cNvCxnSpPr>
          <p:nvPr/>
        </p:nvCxnSpPr>
        <p:spPr bwMode="auto">
          <a:xfrm>
            <a:off x="4343400" y="2523530"/>
            <a:ext cx="457200" cy="14388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9979007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5C1A-897B-48E3-A7FD-51605FF0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Post-Detonation FPPT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AE5AC-6407-4C8D-8253-7DA0CB8FE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10206"/>
            <a:ext cx="8534400" cy="3962400"/>
          </a:xfrm>
        </p:spPr>
        <p:txBody>
          <a:bodyPr/>
          <a:lstStyle/>
          <a:p>
            <a:r>
              <a:rPr lang="en-US" sz="2200" dirty="0"/>
              <a:t>Solutions</a:t>
            </a:r>
          </a:p>
          <a:p>
            <a:pPr lvl="1"/>
            <a:r>
              <a:rPr lang="en-US" dirty="0"/>
              <a:t>General Observables of Fission (GEF) </a:t>
            </a:r>
          </a:p>
          <a:p>
            <a:pPr marL="455612" lvl="1" indent="0">
              <a:buNone/>
            </a:pPr>
            <a:endParaRPr lang="en-US" dirty="0"/>
          </a:p>
          <a:p>
            <a:pPr lvl="1"/>
            <a:r>
              <a:rPr lang="en-US" dirty="0"/>
              <a:t>Fit experimental data to phenomenological model </a:t>
            </a:r>
          </a:p>
          <a:p>
            <a:pPr marL="455612" lvl="1" indent="0">
              <a:buNone/>
            </a:pPr>
            <a:endParaRPr lang="en-US" dirty="0"/>
          </a:p>
          <a:p>
            <a:endParaRPr lang="en-US" sz="2200" dirty="0"/>
          </a:p>
          <a:p>
            <a:r>
              <a:rPr lang="en-US" sz="2200" dirty="0"/>
              <a:t>Inputs </a:t>
            </a:r>
          </a:p>
          <a:p>
            <a:pPr lvl="1"/>
            <a:r>
              <a:rPr lang="en-US" dirty="0" err="1"/>
              <a:t>Fissioning</a:t>
            </a:r>
            <a:r>
              <a:rPr lang="en-US" dirty="0"/>
              <a:t> energy distribution for U-235, U-236, U-238,      Pu-239, Pu-240 </a:t>
            </a:r>
          </a:p>
          <a:p>
            <a:pPr lvl="1"/>
            <a:r>
              <a:rPr lang="en-US" dirty="0"/>
              <a:t>Optional weights. Used when approximating U-236 as U-238 to calculate estimate of experimental data fit. </a:t>
            </a:r>
          </a:p>
          <a:p>
            <a:pPr lvl="1"/>
            <a:r>
              <a:rPr lang="en-US" dirty="0"/>
              <a:t>Energy group structure 46 DPLUS for optimal fits with GEF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C7247-9C45-4A44-A792-A0101B85ED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7C57C-B87F-4BC6-A4AA-98E84B246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1" y="2769919"/>
            <a:ext cx="6702602" cy="6585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11C738-42D2-4853-B0DA-EFDCD2024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930976"/>
            <a:ext cx="6702602" cy="48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3257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E3FE-6CAD-4A9D-8789-0A83D8BA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C630-FA00-491B-A641-F6D38EDC3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95400"/>
            <a:ext cx="8763000" cy="4876800"/>
          </a:xfrm>
        </p:spPr>
        <p:txBody>
          <a:bodyPr/>
          <a:lstStyle/>
          <a:p>
            <a:r>
              <a:rPr lang="en-US" sz="2200" b="1" dirty="0"/>
              <a:t>Not for nuclear reactors. </a:t>
            </a:r>
            <a:r>
              <a:rPr lang="en-US" sz="2200" dirty="0"/>
              <a:t>Burnup is not included in the tool. Only for prompt timescales such as a nuclear weapon. </a:t>
            </a:r>
          </a:p>
          <a:p>
            <a:r>
              <a:rPr lang="en-US" sz="2200" dirty="0"/>
              <a:t>Currently, very little experimental data for plutonium fission yield data exists. The available data has mixed assays which can introduce large errors in some mass chains. </a:t>
            </a:r>
          </a:p>
          <a:p>
            <a:r>
              <a:rPr lang="en-US" sz="2200" dirty="0"/>
              <a:t>U-236 has almost no experimental data. At low concentration, this isotope can be approximated with U-238 because both are threshold </a:t>
            </a:r>
            <a:r>
              <a:rPr lang="en-US" sz="2200" dirty="0" err="1"/>
              <a:t>fissioners</a:t>
            </a:r>
            <a:r>
              <a:rPr lang="en-US" sz="2200" dirty="0"/>
              <a:t>. </a:t>
            </a:r>
          </a:p>
          <a:p>
            <a:r>
              <a:rPr lang="en-US" sz="2200" dirty="0"/>
              <a:t>Fractionation (chemical, physical) of the fission products is not addressed.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FAC3C-F5D0-4136-A1F6-DBD3D622CB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1568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3B3B8-653D-428B-A6D2-40EF12D8E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9" name="Content Placeholder 12">
            <a:extLst>
              <a:ext uri="{FF2B5EF4-FFF2-40B4-BE49-F238E27FC236}">
                <a16:creationId xmlns:a16="http://schemas.microsoft.com/office/drawing/2014/main" id="{8909C508-83A1-4F00-82C4-0F88709C3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143000"/>
            <a:ext cx="89535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1800" u="sng" dirty="0"/>
              <a:t>General Observables of Fission (GEF) </a:t>
            </a:r>
          </a:p>
          <a:p>
            <a:r>
              <a:rPr lang="en-US" sz="1800" dirty="0"/>
              <a:t>Monte Carlo </a:t>
            </a:r>
          </a:p>
          <a:p>
            <a:pPr lvl="1"/>
            <a:r>
              <a:rPr lang="en-US" sz="1800" dirty="0"/>
              <a:t>Theory</a:t>
            </a:r>
          </a:p>
          <a:p>
            <a:pPr lvl="1"/>
            <a:r>
              <a:rPr lang="en-US" sz="1800" dirty="0"/>
              <a:t>Experimental data</a:t>
            </a:r>
          </a:p>
          <a:p>
            <a:r>
              <a:rPr lang="en-US" sz="1800" dirty="0"/>
              <a:t>Important because energy dependent </a:t>
            </a:r>
            <a:r>
              <a:rPr lang="en-US" sz="1800" dirty="0" err="1"/>
              <a:t>fissioning</a:t>
            </a:r>
            <a:r>
              <a:rPr lang="en-US" sz="1800" dirty="0"/>
              <a:t> systems can be assessed. </a:t>
            </a:r>
          </a:p>
          <a:p>
            <a:r>
              <a:rPr lang="en-US" sz="1800" dirty="0"/>
              <a:t>Utilized GEF 2017 1-2 for U-235, U-236, U-238, Pu-239, and Pu-240. </a:t>
            </a:r>
          </a:p>
          <a:p>
            <a:pPr marL="0" indent="0">
              <a:buNone/>
            </a:pPr>
            <a:r>
              <a:rPr lang="en-US" sz="1800" u="sng" dirty="0"/>
              <a:t>Calculation methodology </a:t>
            </a:r>
          </a:p>
          <a:p>
            <a:r>
              <a:rPr lang="en-US" sz="1800" dirty="0"/>
              <a:t>46 group DPLUS input</a:t>
            </a:r>
          </a:p>
          <a:p>
            <a:pPr lvl="1"/>
            <a:r>
              <a:rPr lang="en-US" sz="1800" dirty="0"/>
              <a:t>Multiplication of groups to output from GEF directly. </a:t>
            </a:r>
          </a:p>
          <a:p>
            <a:pPr lvl="1"/>
            <a:r>
              <a:rPr lang="en-US" sz="1800" dirty="0"/>
              <a:t>Error is reported through the error </a:t>
            </a:r>
            <a:r>
              <a:rPr lang="en-US" sz="1800" dirty="0" err="1"/>
              <a:t>propogation</a:t>
            </a:r>
            <a:r>
              <a:rPr lang="en-US" sz="1800" dirty="0"/>
              <a:t> of the summation. </a:t>
            </a:r>
          </a:p>
          <a:p>
            <a:r>
              <a:rPr lang="en-US" sz="1800" dirty="0"/>
              <a:t>Alternate group structure </a:t>
            </a:r>
          </a:p>
          <a:p>
            <a:pPr lvl="1"/>
            <a:r>
              <a:rPr lang="en-US" sz="1800" dirty="0"/>
              <a:t>Fit 46 group DPLUS group structure mass chain yield data to target energy group structure. </a:t>
            </a:r>
          </a:p>
          <a:p>
            <a:pPr lvl="1"/>
            <a:r>
              <a:rPr lang="en-US" sz="1800" dirty="0"/>
              <a:t>Multiplication of groups to output of fit values. </a:t>
            </a:r>
          </a:p>
          <a:p>
            <a:pPr lvl="1"/>
            <a:r>
              <a:rPr lang="en-US" sz="1800" dirty="0"/>
              <a:t>Error is reported though the error propagation of the summation of each group in addition to the error in fitting the data. </a:t>
            </a:r>
          </a:p>
          <a:p>
            <a:pPr lvl="2"/>
            <a:endParaRPr lang="en-US" sz="14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ECDDE9A3-D629-4E71-A620-8393D1B14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 dirty="0"/>
              <a:t>GEF Code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EDBBB-0B56-4F49-8B53-03FFC6FD0714}"/>
              </a:ext>
            </a:extLst>
          </p:cNvPr>
          <p:cNvSpPr txBox="1"/>
          <p:nvPr/>
        </p:nvSpPr>
        <p:spPr>
          <a:xfrm>
            <a:off x="2514600" y="1752600"/>
            <a:ext cx="685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Nuclear data covariance</a:t>
            </a:r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Multi-chance fission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26401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CBEE4-01E6-4F6D-9EA5-6A520CDC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Fissioning</a:t>
            </a:r>
            <a:r>
              <a:rPr lang="en-US" sz="2800" dirty="0"/>
              <a:t> System Energy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C4DE8-FE63-4ABC-9424-9A1E34FCE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12E13C-1F4A-4674-A5B6-287A6FC5E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862631"/>
            <a:ext cx="3985213" cy="32858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E1ACDB-7249-45B1-B65A-D44DA31E8DFF}"/>
                  </a:ext>
                </a:extLst>
              </p:cNvPr>
              <p:cNvSpPr txBox="1"/>
              <p:nvPr/>
            </p:nvSpPr>
            <p:spPr>
              <a:xfrm>
                <a:off x="5763305" y="1483291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E1ACDB-7249-45B1-B65A-D44DA31E8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305" y="1483291"/>
                <a:ext cx="762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311A30F-4E28-4617-BE4E-0E545A42F1D2}"/>
              </a:ext>
            </a:extLst>
          </p:cNvPr>
          <p:cNvSpPr txBox="1"/>
          <p:nvPr/>
        </p:nvSpPr>
        <p:spPr>
          <a:xfrm>
            <a:off x="648768" y="1277092"/>
            <a:ext cx="198120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Neutron Energy Spectrum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CA685-3029-4962-8E7C-D48DB1184670}"/>
              </a:ext>
            </a:extLst>
          </p:cNvPr>
          <p:cNvSpPr txBox="1"/>
          <p:nvPr/>
        </p:nvSpPr>
        <p:spPr>
          <a:xfrm>
            <a:off x="3523773" y="1289680"/>
            <a:ext cx="198120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Fission </a:t>
            </a:r>
          </a:p>
          <a:p>
            <a:pPr algn="ctr"/>
            <a:r>
              <a:rPr lang="en-US" dirty="0"/>
              <a:t>Cross-section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D0E0E3-C40F-48BB-AE68-286E6ECDCBD2}"/>
              </a:ext>
            </a:extLst>
          </p:cNvPr>
          <p:cNvSpPr txBox="1"/>
          <p:nvPr/>
        </p:nvSpPr>
        <p:spPr>
          <a:xfrm>
            <a:off x="6324600" y="1270887"/>
            <a:ext cx="213360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Fissioning</a:t>
            </a:r>
            <a:r>
              <a:rPr lang="en-US" dirty="0"/>
              <a:t> System Spectrum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D7F473-C94A-45D9-A70A-5793AAB66E58}"/>
              </a:ext>
            </a:extLst>
          </p:cNvPr>
          <p:cNvSpPr txBox="1"/>
          <p:nvPr/>
        </p:nvSpPr>
        <p:spPr>
          <a:xfrm>
            <a:off x="2855865" y="142817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CCD9CA-7EEF-47C6-B94F-96C089E176A3}"/>
              </a:ext>
            </a:extLst>
          </p:cNvPr>
          <p:cNvSpPr txBox="1"/>
          <p:nvPr/>
        </p:nvSpPr>
        <p:spPr>
          <a:xfrm>
            <a:off x="563638" y="2132344"/>
            <a:ext cx="845820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46 Group DPLUS Structure Output  </a:t>
            </a:r>
          </a:p>
          <a:p>
            <a:pPr algn="ctr"/>
            <a:r>
              <a:rPr lang="en-US" dirty="0"/>
              <a:t>93% HEU Thermonuclear Neutron Spectrum `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BC5CE8-534F-45B7-952A-9250EEBF5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341" y="2947753"/>
            <a:ext cx="4352497" cy="31569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B5E56E-0E54-434A-AD9C-0EBD1101A1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1" y="2939255"/>
            <a:ext cx="4547179" cy="32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219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28118</TotalTime>
  <Words>762</Words>
  <Application>Microsoft Office PowerPoint</Application>
  <PresentationFormat>On-screen Show (4:3)</PresentationFormat>
  <Paragraphs>170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Times New Roman</vt:lpstr>
      <vt:lpstr>Wingdings</vt:lpstr>
      <vt:lpstr>2_Default Design</vt:lpstr>
      <vt:lpstr>PowerPoint Presentation</vt:lpstr>
      <vt:lpstr>Motivation </vt:lpstr>
      <vt:lpstr>FPPT Use</vt:lpstr>
      <vt:lpstr>Effects Manual One (EM-1)  Nuclear Weapon Spectra</vt:lpstr>
      <vt:lpstr>Problem</vt:lpstr>
      <vt:lpstr>Post-Detonation FPPT </vt:lpstr>
      <vt:lpstr>Limitations</vt:lpstr>
      <vt:lpstr>GEF Code </vt:lpstr>
      <vt:lpstr>Fissioning System Energy Example</vt:lpstr>
      <vt:lpstr>Experimental Data Fits</vt:lpstr>
      <vt:lpstr>Fit Parameter “b”</vt:lpstr>
      <vt:lpstr>Included Experimental Data  for U-235 and U-238</vt:lpstr>
      <vt:lpstr>Example EM-1 Thermonuclear vs Unboosted</vt:lpstr>
      <vt:lpstr>Example EM-1 Thermonuclear vs Unboosted</vt:lpstr>
      <vt:lpstr>Example EM-1 Thermonuclear vs Unboosted</vt:lpstr>
      <vt:lpstr>Tool Implementation</vt:lpstr>
      <vt:lpstr>Tool Implementation</vt:lpstr>
      <vt:lpstr>Tool Implementation</vt:lpstr>
      <vt:lpstr>Future Work </vt:lpstr>
      <vt:lpstr>Tool Demo</vt:lpstr>
      <vt:lpstr>Questions? 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nicholas quartemont</cp:lastModifiedBy>
  <cp:revision>1106</cp:revision>
  <dcterms:created xsi:type="dcterms:W3CDTF">2010-05-28T18:07:16Z</dcterms:created>
  <dcterms:modified xsi:type="dcterms:W3CDTF">2019-05-22T22:29:34Z</dcterms:modified>
</cp:coreProperties>
</file>