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366" r:id="rId3"/>
    <p:sldId id="365" r:id="rId4"/>
    <p:sldId id="368" r:id="rId5"/>
    <p:sldId id="369" r:id="rId6"/>
    <p:sldId id="367" r:id="rId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2FE1904D-0152-4EAB-8CD9-58A43D553B3E}">
          <p14:sldIdLst>
            <p14:sldId id="256"/>
            <p14:sldId id="366"/>
          </p14:sldIdLst>
        </p14:section>
        <p14:section name="Untitled Section" id="{BB08DAD2-1A06-4241-BA3C-775B8F47F699}">
          <p14:sldIdLst>
            <p14:sldId id="365"/>
            <p14:sldId id="368"/>
            <p14:sldId id="369"/>
            <p14:sldId id="3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53FF"/>
    <a:srgbClr val="000066"/>
    <a:srgbClr val="7878CE"/>
    <a:srgbClr val="4444BC"/>
    <a:srgbClr val="CC0000"/>
    <a:srgbClr val="339933"/>
    <a:srgbClr val="3366FF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2" autoAdjust="0"/>
    <p:restoredTop sz="84895" autoAdjust="0"/>
  </p:normalViewPr>
  <p:slideViewPr>
    <p:cSldViewPr>
      <p:cViewPr varScale="1">
        <p:scale>
          <a:sx n="60" d="100"/>
          <a:sy n="60" d="100"/>
        </p:scale>
        <p:origin x="53" y="3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-3564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31155E8D-0BA4-452B-8EDB-07A7BC61EC61}" type="datetimeFigureOut">
              <a:rPr lang="en-US"/>
              <a:pPr>
                <a:defRPr/>
              </a:pPr>
              <a:t>4/16/2018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39892210-BE35-4A26-8523-71E669893B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26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1D7AA6C-3DEF-4DD2-A62F-1859B2C2B030}" type="datetimeFigureOut">
              <a:rPr lang="en-US"/>
              <a:pPr>
                <a:defRPr/>
              </a:pPr>
              <a:t>4/16/2018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F6B3159-B396-4F1D-8D6C-858A85A152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3194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9DB06A-C872-4CD1-8717-EF2A7E823F5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074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 l="1755" r="-2106" b="-21826"/>
          <a:stretch>
            <a:fillRect/>
          </a:stretch>
        </p:blipFill>
        <p:spPr bwMode="auto">
          <a:xfrm>
            <a:off x="990600" y="2819400"/>
            <a:ext cx="3276600" cy="310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2" descr="shield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4213" y="1981200"/>
            <a:ext cx="124618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3"/>
          <p:cNvSpPr txBox="1">
            <a:spLocks noChangeArrowheads="1"/>
          </p:cNvSpPr>
          <p:nvPr userDrawn="1"/>
        </p:nvSpPr>
        <p:spPr bwMode="auto">
          <a:xfrm>
            <a:off x="990600" y="0"/>
            <a:ext cx="662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5636" rIns="0" bIns="45636" anchor="ctr"/>
          <a:lstStyle/>
          <a:p>
            <a:pPr algn="ctr" defTabSz="914408">
              <a:defRPr/>
            </a:pPr>
            <a:r>
              <a:rPr lang="en-US" sz="3300" b="1" kern="700" spc="-3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Air Force Institute of Technology</a:t>
            </a:r>
            <a:endParaRPr lang="en-US" sz="3300" b="1" kern="700" spc="-30" dirty="0"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  <a:prstGeom prst="rect">
            <a:avLst/>
          </a:prstGeom>
        </p:spPr>
        <p:txBody>
          <a:bodyPr/>
          <a:lstStyle>
            <a:lvl2pPr>
              <a:buFont typeface="Wingdings" pitchFamily="2" charset="2"/>
              <a:buChar char="§"/>
              <a:defRPr/>
            </a:lvl2pPr>
            <a:lvl4pPr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45459-3F1B-4F43-8FC0-35ADCE8623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B20FE-D153-41F1-99DD-DE79FAF1A0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5" cstate="print">
            <a:lum bright="1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972803" name="Rectangle 3"/>
          <p:cNvSpPr>
            <a:spLocks noChangeArrowheads="1"/>
          </p:cNvSpPr>
          <p:nvPr/>
        </p:nvSpPr>
        <p:spPr bwMode="auto">
          <a:xfrm flipV="1">
            <a:off x="1588" y="6489700"/>
            <a:ext cx="1811337" cy="60325"/>
          </a:xfrm>
          <a:prstGeom prst="rect">
            <a:avLst/>
          </a:prstGeom>
          <a:gradFill rotWithShape="0">
            <a:gsLst>
              <a:gs pos="0">
                <a:srgbClr val="000099">
                  <a:alpha val="50000"/>
                </a:srgbClr>
              </a:gs>
              <a:gs pos="100000">
                <a:schemeClr val="accent2">
                  <a:alpha val="5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 flipV="1">
            <a:off x="7107238" y="6500813"/>
            <a:ext cx="2022475" cy="61912"/>
          </a:xfrm>
          <a:prstGeom prst="rect">
            <a:avLst/>
          </a:prstGeom>
          <a:gradFill rotWithShape="0">
            <a:gsLst>
              <a:gs pos="0">
                <a:schemeClr val="accent2">
                  <a:alpha val="50000"/>
                </a:schemeClr>
              </a:gs>
              <a:gs pos="100000">
                <a:srgbClr val="DDDDDD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5" name="Text Box 5"/>
          <p:cNvSpPr txBox="1">
            <a:spLocks noChangeArrowheads="1"/>
          </p:cNvSpPr>
          <p:nvPr/>
        </p:nvSpPr>
        <p:spPr bwMode="auto">
          <a:xfrm>
            <a:off x="1844675" y="6386513"/>
            <a:ext cx="52705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81" tIns="41493" rIns="82981" bIns="41493">
            <a:spAutoFit/>
          </a:bodyPr>
          <a:lstStyle/>
          <a:p>
            <a:pPr defTabSz="8299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7878CE"/>
                </a:solidFill>
                <a:latin typeface="+mn-lt"/>
                <a:cs typeface="+mn-cs"/>
              </a:rPr>
              <a:t>Air University: The Intellectual and Leadership Center of the Air Force</a:t>
            </a:r>
          </a:p>
        </p:txBody>
      </p:sp>
      <p:sp>
        <p:nvSpPr>
          <p:cNvPr id="972808" name="Rectangle 8"/>
          <p:cNvSpPr>
            <a:spLocks noChangeArrowheads="1"/>
          </p:cNvSpPr>
          <p:nvPr/>
        </p:nvSpPr>
        <p:spPr bwMode="auto">
          <a:xfrm flipV="1">
            <a:off x="6324600" y="989013"/>
            <a:ext cx="2819400" cy="77787"/>
          </a:xfrm>
          <a:prstGeom prst="rect">
            <a:avLst/>
          </a:prstGeom>
          <a:gradFill rotWithShape="0">
            <a:gsLst>
              <a:gs pos="0">
                <a:schemeClr val="accent2">
                  <a:alpha val="50000"/>
                </a:schemeClr>
              </a:gs>
              <a:gs pos="100000">
                <a:srgbClr val="DDDDDD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662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72810" name="Rectangle 10"/>
          <p:cNvSpPr>
            <a:spLocks noChangeArrowheads="1"/>
          </p:cNvSpPr>
          <p:nvPr/>
        </p:nvSpPr>
        <p:spPr bwMode="auto">
          <a:xfrm flipV="1">
            <a:off x="0" y="989013"/>
            <a:ext cx="2478088" cy="74612"/>
          </a:xfrm>
          <a:prstGeom prst="rect">
            <a:avLst/>
          </a:prstGeom>
          <a:gradFill rotWithShape="0">
            <a:gsLst>
              <a:gs pos="0">
                <a:srgbClr val="000099">
                  <a:alpha val="50000"/>
                </a:srgbClr>
              </a:gs>
              <a:gs pos="100000">
                <a:schemeClr val="accent2">
                  <a:alpha val="5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1033" name="Picture 11" descr="chrmblue_std smal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6850" y="128588"/>
            <a:ext cx="803275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505200" y="6589713"/>
            <a:ext cx="2155825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225" tIns="41121" rIns="82225" bIns="41121">
            <a:spAutoFit/>
          </a:bodyPr>
          <a:lstStyle/>
          <a:p>
            <a:pPr defTabSz="8207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7878CE"/>
                </a:solidFill>
                <a:latin typeface="+mn-lt"/>
                <a:cs typeface="+mn-cs"/>
              </a:rPr>
              <a:t>Aim High…Fly - Fight - Win</a:t>
            </a:r>
            <a:endParaRPr lang="en-US" sz="1200" i="1" dirty="0">
              <a:solidFill>
                <a:srgbClr val="7878CE"/>
              </a:solidFill>
              <a:latin typeface="+mn-lt"/>
              <a:cs typeface="+mn-cs"/>
            </a:endParaRPr>
          </a:p>
        </p:txBody>
      </p:sp>
      <p:pic>
        <p:nvPicPr>
          <p:cNvPr id="14" name="Picture 17" descr="AFIT(good)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0" y="152400"/>
            <a:ext cx="1447800" cy="69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438400" y="901700"/>
            <a:ext cx="39766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302" tIns="41652" rIns="83302" bIns="41652">
            <a:spAutoFit/>
          </a:bodyPr>
          <a:lstStyle/>
          <a:p>
            <a:pPr defTabSz="83318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i="1" dirty="0">
                <a:solidFill>
                  <a:srgbClr val="7878CE"/>
                </a:solidFill>
                <a:latin typeface="+mn-lt"/>
                <a:cs typeface="+mn-cs"/>
              </a:rPr>
              <a:t>The AFIT of Today is the Air Force of Tomorrow.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DC0EFEE-7953-486B-B408-E9BCE7E6F8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3" r:id="rId3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55272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910544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365819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821090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31788" indent="-33178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4638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30300" indent="-217488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85913" indent="-217488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41525" indent="-217488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03999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5926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14540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6980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72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44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19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09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357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633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905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18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8"/>
          <p:cNvSpPr>
            <a:spLocks noChangeArrowheads="1"/>
          </p:cNvSpPr>
          <p:nvPr/>
        </p:nvSpPr>
        <p:spPr bwMode="auto">
          <a:xfrm>
            <a:off x="3429000" y="1905000"/>
            <a:ext cx="5715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271" tIns="45636" rIns="91271" bIns="45636" anchor="ctr"/>
          <a:lstStyle/>
          <a:p>
            <a:pPr algn="ctr"/>
            <a:r>
              <a:rPr lang="en-US" sz="3600" dirty="0"/>
              <a:t>Analysis of a Novel NIF Platform for Simulating Nuclear Relevant Neutron Environments</a:t>
            </a:r>
            <a:endParaRPr lang="en-US" sz="3600" dirty="0">
              <a:solidFill>
                <a:srgbClr val="000066"/>
              </a:solidFill>
            </a:endParaRPr>
          </a:p>
        </p:txBody>
      </p:sp>
      <p:sp>
        <p:nvSpPr>
          <p:cNvPr id="7170" name="Text Box 9"/>
          <p:cNvSpPr txBox="1">
            <a:spLocks noChangeArrowheads="1"/>
          </p:cNvSpPr>
          <p:nvPr/>
        </p:nvSpPr>
        <p:spPr bwMode="auto">
          <a:xfrm>
            <a:off x="4038600" y="3962400"/>
            <a:ext cx="4613275" cy="1981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271" tIns="45636" rIns="91271" bIns="45636" anchor="ctr"/>
          <a:lstStyle/>
          <a:p>
            <a:pPr algn="ctr" eaLnBrk="0" hangingPunct="0">
              <a:spcBef>
                <a:spcPct val="20000"/>
              </a:spcBef>
            </a:pPr>
            <a:r>
              <a:rPr lang="en-US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Lt Nick Quartemont</a:t>
            </a:r>
          </a:p>
          <a:p>
            <a:pPr algn="ctr" eaLnBrk="0" hangingPunct="0">
              <a:spcBef>
                <a:spcPct val="20000"/>
              </a:spcBef>
            </a:pPr>
            <a:r>
              <a:rPr lang="en-US" sz="1600" i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Air Force Institute of Technology</a:t>
            </a:r>
          </a:p>
          <a:p>
            <a:pPr algn="ctr" eaLnBrk="0" hangingPunct="0">
              <a:spcBef>
                <a:spcPct val="20000"/>
              </a:spcBef>
            </a:pPr>
            <a:r>
              <a:rPr lang="en-US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16 Apr 2018</a:t>
            </a:r>
            <a:endParaRPr lang="en-US" sz="1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86200" y="3297621"/>
            <a:ext cx="4800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271" tIns="45636" rIns="91271" bIns="45636" anchor="ctr"/>
          <a:lstStyle/>
          <a:p>
            <a:pPr algn="ctr"/>
            <a:r>
              <a:rPr lang="en-US" sz="2400" dirty="0">
                <a:solidFill>
                  <a:srgbClr val="000066"/>
                </a:solidFill>
              </a:rPr>
              <a:t>NENG 725 – Spring 2018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399"/>
            <a:ext cx="4495800" cy="5197475"/>
          </a:xfrm>
        </p:spPr>
        <p:txBody>
          <a:bodyPr/>
          <a:lstStyle/>
          <a:p>
            <a:r>
              <a:rPr lang="en-US" dirty="0"/>
              <a:t>An energy tuning assembly (ETA) can be used to modify a source neutron spectrum to an objective neutron spectrum. </a:t>
            </a:r>
          </a:p>
          <a:p>
            <a:pPr lvl="1"/>
            <a:r>
              <a:rPr lang="en-US" dirty="0"/>
              <a:t>ETA design created with COEUS (Metaheuristic Optimization )</a:t>
            </a:r>
          </a:p>
          <a:p>
            <a:r>
              <a:rPr lang="en-US" dirty="0"/>
              <a:t>An ETA designed for a 14.1 MeV DT fusion source at the National Ignition Facility is will be analyzed with new parameters (distance to source).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3CAC1D8-4CB7-4EAF-A0E7-C9608511A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295398"/>
            <a:ext cx="3625065" cy="519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65282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7B44C-6D87-40B8-90F1-CF36925F2BB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9219" name="Content Placeholder 3"/>
          <p:cNvSpPr>
            <a:spLocks noGrp="1"/>
          </p:cNvSpPr>
          <p:nvPr>
            <p:ph idx="1"/>
          </p:nvPr>
        </p:nvSpPr>
        <p:spPr bwMode="auto">
          <a:xfrm>
            <a:off x="304800" y="1227137"/>
            <a:ext cx="8915400" cy="2514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Hypothesis:</a:t>
            </a:r>
          </a:p>
          <a:p>
            <a:pPr lvl="1"/>
            <a:r>
              <a:rPr lang="en-US" dirty="0"/>
              <a:t>Modified ETA model will be consistent with previous calculations</a:t>
            </a:r>
          </a:p>
          <a:p>
            <a:pPr lvl="1"/>
            <a:r>
              <a:rPr lang="en-US" dirty="0"/>
              <a:t>Covariance will be small for macroscopic values, and may be very large (10s of %) for microscopic values. </a:t>
            </a:r>
          </a:p>
          <a:p>
            <a:r>
              <a:rPr lang="en-US" dirty="0"/>
              <a:t>Project goals:</a:t>
            </a:r>
          </a:p>
          <a:p>
            <a:pPr lvl="1"/>
            <a:r>
              <a:rPr lang="en-US" dirty="0"/>
              <a:t>Model ETA and foil reactions with nuclear data covariance </a:t>
            </a:r>
          </a:p>
          <a:p>
            <a:r>
              <a:rPr lang="en-US" dirty="0"/>
              <a:t>Tools utilized:</a:t>
            </a:r>
          </a:p>
          <a:p>
            <a:pPr lvl="1"/>
            <a:r>
              <a:rPr lang="en-US" dirty="0"/>
              <a:t>Monte Carlo Analysis – MCNP and SCALE </a:t>
            </a:r>
          </a:p>
          <a:p>
            <a:pPr lvl="1"/>
            <a:r>
              <a:rPr lang="en-US" dirty="0"/>
              <a:t>Python / Excel – data post-processing and analysis</a:t>
            </a:r>
          </a:p>
          <a:p>
            <a:r>
              <a:rPr lang="en-US" dirty="0"/>
              <a:t>Topics:</a:t>
            </a:r>
          </a:p>
          <a:p>
            <a:pPr lvl="1"/>
            <a:r>
              <a:rPr lang="en-US" dirty="0"/>
              <a:t>Monte Carlo transport</a:t>
            </a:r>
          </a:p>
          <a:p>
            <a:pPr lvl="1"/>
            <a:r>
              <a:rPr lang="en-US" dirty="0"/>
              <a:t>Neutron interaction mechanisms (Fission Products, </a:t>
            </a:r>
            <a:r>
              <a:rPr lang="en-US" dirty="0" err="1"/>
              <a:t>Rxn</a:t>
            </a:r>
            <a:r>
              <a:rPr lang="en-US" dirty="0"/>
              <a:t> Rates)</a:t>
            </a:r>
          </a:p>
          <a:p>
            <a:pPr lvl="1"/>
            <a:r>
              <a:rPr lang="en-US" dirty="0"/>
              <a:t>Variance reduction / Nuclear Data Covariance </a:t>
            </a:r>
          </a:p>
          <a:p>
            <a:pPr lvl="1"/>
            <a:endParaRPr lang="en-US" dirty="0"/>
          </a:p>
          <a:p>
            <a:pPr marL="455612" lvl="1" indent="0">
              <a:buNone/>
            </a:pPr>
            <a:r>
              <a:rPr lang="en-US" dirty="0"/>
              <a:t>			</a:t>
            </a:r>
          </a:p>
          <a:p>
            <a:endParaRPr lang="en-US" dirty="0"/>
          </a:p>
          <a:p>
            <a:pPr marL="455612" lvl="1" indent="0">
              <a:buNone/>
            </a:pPr>
            <a:r>
              <a:rPr lang="en-US" dirty="0"/>
              <a:t>		</a:t>
            </a:r>
          </a:p>
        </p:txBody>
      </p:sp>
      <p:sp>
        <p:nvSpPr>
          <p:cNvPr id="6" name="AutoShape 2" descr="Image result for bad science reproducibility cartoon"/>
          <p:cNvSpPr>
            <a:spLocks noChangeAspect="1" noChangeArrowheads="1"/>
          </p:cNvSpPr>
          <p:nvPr/>
        </p:nvSpPr>
        <p:spPr bwMode="auto">
          <a:xfrm>
            <a:off x="155575" y="-990600"/>
            <a:ext cx="47720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5951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22D31-3DB2-4C07-83E2-4EAC9C8A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NIF DT Source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174D54D-8A8C-4EBF-BBE9-5CC40FC2E6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0" y="1334100"/>
            <a:ext cx="5461000" cy="481527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6E038-BE91-4F59-B9C6-7B8C746D03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3779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A84F-6384-4D54-86BF-45F4937DA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Neutron Flux in HEU Foil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F112DA1-EC7B-4A52-8E4E-67D266A800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82432"/>
            <a:ext cx="8534400" cy="410273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9D9C9D-E642-4E32-9B73-D70EA1DC5B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3549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48519-3450-4C8C-8E8C-4E77DD0B8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97DF3-704A-4526-977D-FFC64AA84C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1DE8297-9940-44C0-8846-7E100C6A2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85989"/>
            <a:ext cx="7367243" cy="491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65887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24677</TotalTime>
  <Words>188</Words>
  <Application>Microsoft Office PowerPoint</Application>
  <PresentationFormat>On-screen Show (4:3)</PresentationFormat>
  <Paragraphs>35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Times New Roman</vt:lpstr>
      <vt:lpstr>Wingdings</vt:lpstr>
      <vt:lpstr>2_Default Design</vt:lpstr>
      <vt:lpstr>PowerPoint Presentation</vt:lpstr>
      <vt:lpstr>Project Description</vt:lpstr>
      <vt:lpstr>Project Objectives</vt:lpstr>
      <vt:lpstr>NIF DT Source</vt:lpstr>
      <vt:lpstr>Neutron Flux in HEU Foil</vt:lpstr>
      <vt:lpstr>Questions</vt:lpstr>
    </vt:vector>
  </TitlesOfParts>
  <Company>AFIT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TPEACHEY</dc:creator>
  <cp:lastModifiedBy>nicholas quartemont</cp:lastModifiedBy>
  <cp:revision>930</cp:revision>
  <dcterms:created xsi:type="dcterms:W3CDTF">2010-05-28T18:07:16Z</dcterms:created>
  <dcterms:modified xsi:type="dcterms:W3CDTF">2018-04-21T21:12:06Z</dcterms:modified>
</cp:coreProperties>
</file>