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6" r:id="rId3"/>
    <p:sldId id="371" r:id="rId4"/>
    <p:sldId id="399" r:id="rId5"/>
    <p:sldId id="370" r:id="rId6"/>
    <p:sldId id="379" r:id="rId7"/>
    <p:sldId id="385" r:id="rId8"/>
    <p:sldId id="386" r:id="rId9"/>
    <p:sldId id="398" r:id="rId10"/>
    <p:sldId id="393" r:id="rId11"/>
    <p:sldId id="367" r:id="rId12"/>
    <p:sldId id="391" r:id="rId13"/>
    <p:sldId id="400" r:id="rId14"/>
    <p:sldId id="383" r:id="rId15"/>
    <p:sldId id="372" r:id="rId16"/>
    <p:sldId id="374" r:id="rId17"/>
    <p:sldId id="376" r:id="rId18"/>
    <p:sldId id="375" r:id="rId19"/>
    <p:sldId id="397" r:id="rId20"/>
    <p:sldId id="396" r:id="rId21"/>
    <p:sldId id="388" r:id="rId22"/>
    <p:sldId id="369" r:id="rId23"/>
    <p:sldId id="381" r:id="rId24"/>
    <p:sldId id="373" r:id="rId25"/>
    <p:sldId id="365" r:id="rId26"/>
    <p:sldId id="390" r:id="rId27"/>
    <p:sldId id="387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66"/>
            <p14:sldId id="371"/>
            <p14:sldId id="399"/>
            <p14:sldId id="370"/>
            <p14:sldId id="379"/>
            <p14:sldId id="385"/>
            <p14:sldId id="386"/>
            <p14:sldId id="398"/>
            <p14:sldId id="393"/>
            <p14:sldId id="367"/>
            <p14:sldId id="391"/>
            <p14:sldId id="400"/>
            <p14:sldId id="383"/>
            <p14:sldId id="372"/>
            <p14:sldId id="374"/>
            <p14:sldId id="376"/>
            <p14:sldId id="375"/>
            <p14:sldId id="397"/>
            <p14:sldId id="396"/>
            <p14:sldId id="388"/>
            <p14:sldId id="369"/>
            <p14:sldId id="381"/>
            <p14:sldId id="373"/>
            <p14:sldId id="365"/>
            <p14:sldId id="390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5274" autoAdjust="0"/>
  </p:normalViewPr>
  <p:slideViewPr>
    <p:cSldViewPr>
      <p:cViewPr varScale="1">
        <p:scale>
          <a:sx n="113" d="100"/>
          <a:sy n="113" d="100"/>
        </p:scale>
        <p:origin x="12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7/27/2018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CB8A297-3F7C-4B0E-BF4A-E400045D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ETA created with the </a:t>
            </a:r>
            <a:r>
              <a:rPr lang="en-US" dirty="0" err="1"/>
              <a:t>Coeus</a:t>
            </a:r>
            <a:r>
              <a:rPr lang="en-US" dirty="0"/>
              <a:t> v1.0 metaheuristic optimization software package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Objective thermonuclear and prompt fission neutron spectrum (TN+PFNS).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Input spectrum NIF D-T fusion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Optimize flux in highly enriched uranium (HEU) foil adjacent to Target Option Activation Device (TOAD)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 of cone originally 6 cm from neutron source (moved to 15 cm)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9EFB844-D41A-411A-A84D-4A0CF51AA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3200400" cy="19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 are on the order of what is needed for counting experiments </a:t>
            </a:r>
          </a:p>
          <a:p>
            <a:r>
              <a:rPr lang="en-US" dirty="0"/>
              <a:t>Foils can be counted in a High Purity Germanium Detector (</a:t>
            </a:r>
            <a:r>
              <a:rPr lang="en-US" dirty="0" err="1"/>
              <a:t>HPGe</a:t>
            </a:r>
            <a:r>
              <a:rPr lang="en-US" dirty="0"/>
              <a:t>)</a:t>
            </a:r>
          </a:p>
          <a:p>
            <a:r>
              <a:rPr lang="en-US" dirty="0"/>
              <a:t>Large increase in uncertainty based on reaction data uncertainty.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962400" y="1905000"/>
            <a:ext cx="4689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Application of Spectral Shaping for Simulating Neutron Environments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Lt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02 August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71718" y="1227137"/>
            <a:ext cx="8919882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ETA neutron energy spectrum is </a:t>
            </a:r>
            <a:r>
              <a:rPr lang="en-US" b="1" dirty="0" smtClean="0"/>
              <a:t>consistent with a realistic boosted/thermonuclear neutron environment </a:t>
            </a:r>
            <a:endParaRPr lang="en-US" dirty="0"/>
          </a:p>
          <a:p>
            <a:r>
              <a:rPr lang="en-US" b="1" dirty="0" smtClean="0"/>
              <a:t>FP production is within uncertainties </a:t>
            </a:r>
            <a:r>
              <a:rPr lang="en-US" dirty="0" smtClean="0"/>
              <a:t>given target objective neutron energy spectrum</a:t>
            </a:r>
          </a:p>
          <a:p>
            <a:r>
              <a:rPr lang="en-US" dirty="0" smtClean="0"/>
              <a:t>Modeled </a:t>
            </a:r>
            <a:r>
              <a:rPr lang="en-US" dirty="0"/>
              <a:t>ETA with </a:t>
            </a:r>
            <a:r>
              <a:rPr lang="en-US" dirty="0" smtClean="0"/>
              <a:t>nuclear data covariance </a:t>
            </a:r>
            <a:r>
              <a:rPr lang="en-US" b="1" dirty="0" smtClean="0"/>
              <a:t>indicates minimal systematic uncertainties</a:t>
            </a:r>
            <a:endParaRPr lang="en-US" b="1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u="sng" dirty="0" smtClean="0"/>
              <a:t>Future </a:t>
            </a:r>
            <a:r>
              <a:rPr lang="en-US" u="sng" dirty="0"/>
              <a:t>work to add to this research: </a:t>
            </a:r>
          </a:p>
          <a:p>
            <a:pPr lvl="1"/>
            <a:r>
              <a:rPr lang="en-US" dirty="0" smtClean="0"/>
              <a:t>Increase statistical significan</a:t>
            </a:r>
            <a:r>
              <a:rPr lang="en-US" dirty="0" smtClean="0"/>
              <a:t>ce </a:t>
            </a:r>
            <a:r>
              <a:rPr lang="en-US" dirty="0" smtClean="0"/>
              <a:t>of covariance modeling</a:t>
            </a:r>
            <a:endParaRPr lang="en-US" dirty="0"/>
          </a:p>
          <a:p>
            <a:pPr lvl="1"/>
            <a:r>
              <a:rPr lang="en-US" dirty="0" smtClean="0"/>
              <a:t>Develop FY20 ETA to increase efficiency</a:t>
            </a:r>
          </a:p>
          <a:p>
            <a:pPr lvl="1"/>
            <a:r>
              <a:rPr lang="en-US" dirty="0" smtClean="0"/>
              <a:t>Incorporate realistic surrogate debris matrix – FY20 shot?</a:t>
            </a:r>
          </a:p>
          <a:p>
            <a:pPr lvl="1"/>
            <a:r>
              <a:rPr lang="en-US" dirty="0" smtClean="0"/>
              <a:t>Explore fractionation methods to generate volatile and refractory samples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94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48000"/>
            <a:ext cx="6629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88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9699B8B-3831-4CF0-AA47-8337F98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78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19" y="1110410"/>
            <a:ext cx="5685981" cy="52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76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 Foil Fissions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A34E171-6C2F-4DE4-91B6-84EC4E56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" y="2162175"/>
            <a:ext cx="898968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8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ETA2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EAC61C-D194-4D59-BF64-1AF76ED67480}"/>
              </a:ext>
            </a:extLst>
          </p:cNvPr>
          <p:cNvSpPr txBox="1"/>
          <p:nvPr/>
        </p:nvSpPr>
        <p:spPr>
          <a:xfrm>
            <a:off x="304800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Enhanced efficiency for  generating synthetic fission  debris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E9F040B-507D-4D4A-917D-7E13DDBF1B59}"/>
              </a:ext>
            </a:extLst>
          </p:cNvPr>
          <p:cNvSpPr txBox="1"/>
          <p:nvPr/>
        </p:nvSpPr>
        <p:spPr>
          <a:xfrm>
            <a:off x="4594123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Investigate capability for use as a short pulse neutron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E5CA0305-4F0C-4145-9224-B80E4734401E}"/>
                  </a:ext>
                </a:extLst>
              </p:cNvPr>
              <p:cNvSpPr txBox="1"/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Increase number of fissions to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Define more realistic neutron spectrum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Updated NIF constraints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Run </a:t>
                </a:r>
                <a:r>
                  <a:rPr lang="en-US" sz="2200" dirty="0" err="1"/>
                  <a:t>Coeus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blipFill>
                <a:blip r:embed="rId2"/>
                <a:stretch>
                  <a:fillRect l="-1703" r="-278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3417465-F060-48FE-91C3-5CE952063328}"/>
              </a:ext>
            </a:extLst>
          </p:cNvPr>
          <p:cNvSpPr txBox="1"/>
          <p:nvPr/>
        </p:nvSpPr>
        <p:spPr>
          <a:xfrm>
            <a:off x="4800599" y="2286000"/>
            <a:ext cx="3527319" cy="312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Time profile of neutron flux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Energy spectrum of incident neutron flux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Run </a:t>
            </a:r>
            <a:r>
              <a:rPr lang="en-US" sz="2200" dirty="0" err="1"/>
              <a:t>Coeus</a:t>
            </a:r>
            <a:r>
              <a:rPr lang="en-US" sz="22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8F6BEBA-0B6C-4E0F-9F56-48B1F8723CE9}"/>
              </a:ext>
            </a:extLst>
          </p:cNvPr>
          <p:cNvCxnSpPr/>
          <p:nvPr/>
        </p:nvCxnSpPr>
        <p:spPr bwMode="auto">
          <a:xfrm>
            <a:off x="4305300" y="20574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66459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Distributed with 252 and 56 energy group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Based on evaluated covariance data and approximate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ENDF/B-VI,VII.1,VII.2-previously proposed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JENDL-4.0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Collaborative research with Brookhaven National Laboratory, Los Alamos National Laboratory, and Oak Ridge National Laboratory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Working Party on International Nuclear Data Evaluation Co-operation (WPEC) Subgroup-26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SCALE has corrected correlation data to meet the definition of a correlation matrix (</a:t>
            </a:r>
            <a:r>
              <a:rPr lang="en-US" dirty="0" err="1"/>
              <a:t>ie</a:t>
            </a:r>
            <a:r>
              <a:rPr lang="en-US" dirty="0"/>
              <a:t>. Maximum value of 1)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79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is a measure of the linear relationship between two variables.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Alternative form of error propagation formula in Leo’s </a:t>
                </a:r>
                <a:r>
                  <a:rPr lang="en-US" i="1" dirty="0"/>
                  <a:t>Techniques for Nuclear and Particle Physics Experiments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ENDF/B-VII.1 vs SCALE 252 Group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8608C39-8A7B-4F6C-AD40-C93216E1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981200"/>
            <a:ext cx="4863756" cy="320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432C764-918C-49D4-84D1-266601128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9" y="1981200"/>
            <a:ext cx="4324965" cy="3410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9D66F1B-CEEB-4D98-AE57-3C9C912B94B0}"/>
              </a:ext>
            </a:extLst>
          </p:cNvPr>
          <p:cNvSpPr txBox="1"/>
          <p:nvPr/>
        </p:nvSpPr>
        <p:spPr>
          <a:xfrm>
            <a:off x="1137957" y="1641365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ENDF/B-VII.1                                             SCALE 6.2 252 Group </a:t>
            </a:r>
          </a:p>
        </p:txBody>
      </p:sp>
    </p:spTree>
    <p:extLst>
      <p:ext uri="{BB962C8B-B14F-4D97-AF65-F5344CB8AC3E}">
        <p14:creationId xmlns:p14="http://schemas.microsoft.com/office/powerpoint/2010/main" val="11479727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In-115 (</a:t>
            </a:r>
            <a:r>
              <a:rPr lang="en-US" dirty="0" err="1"/>
              <a:t>n,g</a:t>
            </a:r>
            <a:r>
              <a:rPr lang="en-US" dirty="0"/>
              <a:t>) Example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0" y="5982017"/>
            <a:ext cx="8704309" cy="138683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/>
              <a:t>***16 SAMPLER Cases, results not converged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E8E0B9-6F0A-48DA-A25C-CD7132D8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8" y="2337538"/>
            <a:ext cx="3992291" cy="266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B33978-D7AB-4476-BC46-3166D9947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3813973"/>
            <a:ext cx="3324001" cy="2515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7B58422-3121-400C-A93A-C6C89BC49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1191910"/>
            <a:ext cx="3324001" cy="2476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3B03CEA-677C-4805-BE09-ED8FF08D6DBC}"/>
              </a:ext>
            </a:extLst>
          </p:cNvPr>
          <p:cNvSpPr txBox="1"/>
          <p:nvPr/>
        </p:nvSpPr>
        <p:spPr>
          <a:xfrm>
            <a:off x="951346" y="200041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from SAMPLER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85915D7-1645-456A-A949-7AF121FEDA62}"/>
              </a:ext>
            </a:extLst>
          </p:cNvPr>
          <p:cNvCxnSpPr/>
          <p:nvPr/>
        </p:nvCxnSpPr>
        <p:spPr bwMode="auto">
          <a:xfrm>
            <a:off x="4038600" y="3668301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260016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Create spectrally accurate neutron energy flux environment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Nuclear weapons effects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Technical Nuclear Forensics</a:t>
            </a: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2018 Nuclear Posture Review key efforts in countering nuclear terrorism - </a:t>
            </a:r>
            <a:r>
              <a:rPr lang="en-US" i="1" dirty="0"/>
              <a:t>“deterring state support for nuclear terrorism through advanced forensics and attribution capabilities.”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E50A01C-3D34-461F-BB17-7BDB652A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250531"/>
            <a:ext cx="2971800" cy="207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3EB7A09-59E6-4CAB-8F0C-CDE20B7DC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64" y="1292941"/>
            <a:ext cx="22584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28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6A34A-28A8-4B32-9F35-0E139F08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Impacts on Reactions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9F70DE-2BC8-4EBB-8B49-BDF220FB4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8FE0717-554C-413C-9614-EB4D34F1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84554"/>
            <a:ext cx="3948829" cy="2691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C9A1229-A7EA-49A1-89DE-318327F1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95" y="3783105"/>
            <a:ext cx="3948829" cy="26914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6C77E4B0-FD06-4F76-9DC7-DCF8D5963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22419"/>
            <a:ext cx="4035624" cy="2686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2D0AB98-850A-421A-B681-8F652143D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028"/>
            <a:ext cx="4025029" cy="26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41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U-235 (</a:t>
            </a:r>
            <a:r>
              <a:rPr lang="en-US" dirty="0" err="1"/>
              <a:t>n,f</a:t>
            </a:r>
            <a:r>
              <a:rPr lang="en-US" dirty="0"/>
              <a:t>) 252 Group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838BE0-3A81-4332-A7D7-900DF347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6F01237-719B-4AA1-97BC-FB74580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04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40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606BC3-46EC-4ACC-ABCF-F37375C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4" y="0"/>
            <a:ext cx="6629400" cy="990600"/>
          </a:xfrm>
        </p:spPr>
        <p:txBody>
          <a:bodyPr/>
          <a:lstStyle/>
          <a:p>
            <a:r>
              <a:rPr lang="en-US" dirty="0"/>
              <a:t>Combining Responses from Perturbed Nuclear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7DD45C-58BC-44EB-9287-6D6B2530A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477139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99741D55-661E-40BB-B524-0594B9050899}"/>
              </a:ext>
            </a:extLst>
          </p:cNvPr>
          <p:cNvSpPr/>
          <p:nvPr/>
        </p:nvSpPr>
        <p:spPr bwMode="auto">
          <a:xfrm rot="16200000">
            <a:off x="4395673" y="404681"/>
            <a:ext cx="349091" cy="81318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A5EBA9-A903-4831-A13D-A66728864A16}"/>
              </a:ext>
            </a:extLst>
          </p:cNvPr>
          <p:cNvSpPr txBox="1"/>
          <p:nvPr/>
        </p:nvSpPr>
        <p:spPr>
          <a:xfrm>
            <a:off x="304800" y="2286000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06B9385B-FAD4-438C-9E51-5A6D7B892A82}"/>
              </a:ext>
            </a:extLst>
          </p:cNvPr>
          <p:cNvSpPr/>
          <p:nvPr/>
        </p:nvSpPr>
        <p:spPr bwMode="auto">
          <a:xfrm rot="5400000">
            <a:off x="5233522" y="-134458"/>
            <a:ext cx="349091" cy="63965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8243CBB-0C9E-4136-846E-4267BE40B16D}"/>
              </a:ext>
            </a:extLst>
          </p:cNvPr>
          <p:cNvSpPr txBox="1"/>
          <p:nvPr/>
        </p:nvSpPr>
        <p:spPr>
          <a:xfrm>
            <a:off x="36576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B8B3C3E-05CF-4C17-88CA-14D4A10B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" y="3314554"/>
            <a:ext cx="1142098" cy="946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851DCBF-AA40-4C1D-83AF-1FE249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55" y="3320655"/>
            <a:ext cx="1142098" cy="94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4370FFD-3466-4856-8A78-664DA5BF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69" y="3332179"/>
            <a:ext cx="1142098" cy="946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E20323D-1B7D-41EB-BEB9-EC73C10D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2" y="3320655"/>
            <a:ext cx="1142098" cy="946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EBA2DB89-3677-40A5-81ED-519A705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45" y="3309057"/>
            <a:ext cx="1142098" cy="946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852582A-EEA4-4976-8B2D-8A86902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365779"/>
            <a:ext cx="1142098" cy="946310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="" xmlns:a16="http://schemas.microsoft.com/office/drawing/2014/main" id="{422A4C9F-7E13-4FAE-A3B5-67CE1EB03584}"/>
              </a:ext>
            </a:extLst>
          </p:cNvPr>
          <p:cNvSpPr/>
          <p:nvPr/>
        </p:nvSpPr>
        <p:spPr bwMode="auto">
          <a:xfrm rot="5400000">
            <a:off x="868893" y="2456446"/>
            <a:ext cx="349091" cy="11261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BAB0DE3-19F1-4427-9351-9A14BE24246D}"/>
              </a:ext>
            </a:extLst>
          </p:cNvPr>
          <p:cNvSpPr txBox="1"/>
          <p:nvPr/>
        </p:nvSpPr>
        <p:spPr>
          <a:xfrm>
            <a:off x="1976552" y="4556645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512072D0-2E8C-4A37-A9DD-42176E203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218" y="4667318"/>
            <a:ext cx="1" cy="668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AB429C2-A4F1-4B9D-9328-ACDF77F6D498}"/>
              </a:ext>
            </a:extLst>
          </p:cNvPr>
          <p:cNvSpPr txBox="1"/>
          <p:nvPr/>
        </p:nvSpPr>
        <p:spPr>
          <a:xfrm>
            <a:off x="5243962" y="5409497"/>
            <a:ext cx="32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E382A39-3A22-482A-BDD0-FF1CCCF3EC95}"/>
              </a:ext>
            </a:extLst>
          </p:cNvPr>
          <p:cNvSpPr txBox="1"/>
          <p:nvPr/>
        </p:nvSpPr>
        <p:spPr>
          <a:xfrm>
            <a:off x="1751551" y="1321447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D6EE3BAA-594B-41A2-A006-77886B5FB8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5154" y="1754911"/>
            <a:ext cx="1" cy="31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Left Brace 34">
            <a:extLst>
              <a:ext uri="{FF2B5EF4-FFF2-40B4-BE49-F238E27FC236}">
                <a16:creationId xmlns="" xmlns:a16="http://schemas.microsoft.com/office/drawing/2014/main" id="{FE457CE3-CE65-4716-9814-75DEE327DD12}"/>
              </a:ext>
            </a:extLst>
          </p:cNvPr>
          <p:cNvSpPr/>
          <p:nvPr/>
        </p:nvSpPr>
        <p:spPr bwMode="auto">
          <a:xfrm rot="5400000">
            <a:off x="3158303" y="-289169"/>
            <a:ext cx="313702" cy="480149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597BB5-0A89-4887-8377-55BCB89FABBD}"/>
              </a:ext>
            </a:extLst>
          </p:cNvPr>
          <p:cNvSpPr txBox="1"/>
          <p:nvPr/>
        </p:nvSpPr>
        <p:spPr>
          <a:xfrm>
            <a:off x="4561085" y="4441240"/>
            <a:ext cx="450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with replacement from each Sampler case and Gaussian distribution based on response statistical 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0D8DC1-9A3B-4A26-B93A-C95B3DEF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10" y="3389472"/>
            <a:ext cx="1054162" cy="831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B95C991-38B9-4879-9736-B1D5F1657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24" y="3381611"/>
            <a:ext cx="1054162" cy="8317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3EB399C-9B6B-4ECB-8FFC-B7B251FC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137" y="3381611"/>
            <a:ext cx="1054162" cy="8317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B2132FB7-8222-462F-961A-5AE4C99F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70" y="3377948"/>
            <a:ext cx="1054162" cy="8317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BF20519A-EB1C-4E58-BDE5-4D59BC10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114" y="3377948"/>
            <a:ext cx="1054162" cy="8317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8A2501A-4AD1-4311-8C64-C70D0C0C6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802" y="5433808"/>
            <a:ext cx="1054162" cy="8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454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Isotopes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839200" cy="1600201"/>
          </a:xfrm>
        </p:spPr>
        <p:txBody>
          <a:bodyPr/>
          <a:lstStyle/>
          <a:p>
            <a:r>
              <a:rPr lang="en-US" dirty="0"/>
              <a:t>ENDF uses thermal, watt fission spectrum, and fast neutron spectra to provide fission product yields. </a:t>
            </a:r>
          </a:p>
          <a:p>
            <a:r>
              <a:rPr lang="en-US" dirty="0"/>
              <a:t>Determining fission product yields a priori can have relative errors on the order of 10%.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B4C8C22-CA19-49EB-BB3D-5481C88D10D2}"/>
              </a:ext>
            </a:extLst>
          </p:cNvPr>
          <p:cNvSpPr txBox="1">
            <a:spLocks/>
          </p:cNvSpPr>
          <p:nvPr/>
        </p:nvSpPr>
        <p:spPr>
          <a:xfrm>
            <a:off x="304801" y="2987674"/>
            <a:ext cx="3505200" cy="1662984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Options: </a:t>
            </a:r>
          </a:p>
          <a:p>
            <a:pPr lvl="1"/>
            <a:r>
              <a:rPr lang="en-US" kern="0" dirty="0"/>
              <a:t>Fit experimental data to phenomenological model. </a:t>
            </a:r>
          </a:p>
          <a:p>
            <a:pPr lvl="1"/>
            <a:r>
              <a:rPr lang="en-US" kern="0" dirty="0"/>
              <a:t>Use </a:t>
            </a:r>
            <a:r>
              <a:rPr lang="en-US" b="1" kern="0" dirty="0"/>
              <a:t>A General Description of Fission Observables (GEF)</a:t>
            </a:r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ACEB24-9D2A-4869-90D4-3253F3105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829849"/>
            <a:ext cx="6380364" cy="31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98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Unfolding the Neutron Spectrum From Foil Activation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3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If statistical and measurement error were zero, the activity could be extracted directly into a group structure.</a:t>
                </a:r>
              </a:p>
              <a:p>
                <a:r>
                  <a:rPr lang="en-US" dirty="0"/>
                  <a:t>The irradiation occurs on the order of a nanosecond, so the activation can be simplified without decay: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𝑖𝑟𝑟𝑎𝑑𝑖𝑎𝑡𝑒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is always present, so a least squares approach is needed</a:t>
                </a:r>
              </a:p>
              <a:p>
                <a:r>
                  <a:rPr lang="en-US" dirty="0"/>
                  <a:t>PNNL’s STAYSL for radiation dosimetry has this capability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	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92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blipFill>
                <a:blip r:embed="rId2"/>
                <a:stretch>
                  <a:fillRect l="-937" t="-1695" r="-504" b="-62228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A5A1CEB-D627-4C5E-AE7A-A33B418A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219200"/>
            <a:ext cx="6481763" cy="51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93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6C518B-AB5F-480D-9493-661854B8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619250"/>
            <a:ext cx="8791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13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58691" y="1508761"/>
            <a:ext cx="3733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u="sng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Can we produce an accurate </a:t>
            </a:r>
            <a:r>
              <a:rPr lang="en-US" dirty="0" smtClean="0"/>
              <a:t>neutron energy distribution </a:t>
            </a:r>
            <a:r>
              <a:rPr lang="en-US" dirty="0"/>
              <a:t>expected from a "typical" thermonuclear or boosted nuclear weapon detonation using spectral modification at the NIF?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978F13-21F4-44D9-ACFF-39D88380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91" y="1752600"/>
            <a:ext cx="5274378" cy="37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46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1295400"/>
            <a:ext cx="8408275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10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4622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Energy tuning assembly (ETA) optimized for synthetic weapons debris production </a:t>
            </a:r>
          </a:p>
          <a:p>
            <a:pPr lvl="1"/>
            <a:r>
              <a:rPr lang="en-US" dirty="0"/>
              <a:t>ETA 1 – 2019 proof of concept experiment at National Ignition Facility (NIF)</a:t>
            </a:r>
          </a:p>
          <a:p>
            <a:pPr lvl="1"/>
            <a:r>
              <a:rPr lang="en-US" dirty="0"/>
              <a:t>ETA 2 – </a:t>
            </a:r>
            <a:r>
              <a:rPr lang="en-US" dirty="0" smtClean="0"/>
              <a:t>Awarded 2020 </a:t>
            </a:r>
            <a:r>
              <a:rPr lang="en-US" dirty="0"/>
              <a:t>shot at NIF</a:t>
            </a:r>
          </a:p>
          <a:p>
            <a:r>
              <a:rPr lang="en-US" dirty="0"/>
              <a:t>Explore ETA for ‘short pulse’ neutron source </a:t>
            </a:r>
          </a:p>
          <a:p>
            <a:pPr lvl="1"/>
            <a:r>
              <a:rPr lang="en-US" dirty="0"/>
              <a:t>Proposed for 2020 shot at NIF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689D232-89C8-4050-87AE-2D440FA0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77" y="1676400"/>
            <a:ext cx="37489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1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Tuning Assembly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E069263-E43C-460E-A080-E26ED4513C07}"/>
              </a:ext>
            </a:extLst>
          </p:cNvPr>
          <p:cNvSpPr txBox="1"/>
          <p:nvPr/>
        </p:nvSpPr>
        <p:spPr>
          <a:xfrm>
            <a:off x="2362200" y="607043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NIF Source 15 cm from cone base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6779F8C3-DD3B-4165-9878-E35B74934EBA}"/>
              </a:ext>
            </a:extLst>
          </p:cNvPr>
          <p:cNvSpPr/>
          <p:nvPr/>
        </p:nvSpPr>
        <p:spPr bwMode="auto">
          <a:xfrm>
            <a:off x="999836" y="2071254"/>
            <a:ext cx="762000" cy="393238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4800A7-A03E-4DAC-9AC6-8BE83BD97A25}"/>
              </a:ext>
            </a:extLst>
          </p:cNvPr>
          <p:cNvSpPr txBox="1"/>
          <p:nvPr/>
        </p:nvSpPr>
        <p:spPr>
          <a:xfrm>
            <a:off x="34636" y="38527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~28 </a:t>
            </a:r>
            <a:r>
              <a:rPr lang="en-US" dirty="0"/>
              <a:t>cm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="" xmlns:a16="http://schemas.microsoft.com/office/drawing/2014/main" id="{33E13461-A646-4169-8F85-4F0F3ECE375C}"/>
              </a:ext>
            </a:extLst>
          </p:cNvPr>
          <p:cNvSpPr/>
          <p:nvPr/>
        </p:nvSpPr>
        <p:spPr bwMode="auto">
          <a:xfrm rot="5400000">
            <a:off x="3663373" y="-638176"/>
            <a:ext cx="762000" cy="453274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6B340B87-8266-4C04-BF8C-7D2913E2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36" y="1736436"/>
            <a:ext cx="7002949" cy="4267200"/>
          </a:xfr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398D8B8-F5AA-4286-A2DD-B479E4A86F3F}"/>
              </a:ext>
            </a:extLst>
          </p:cNvPr>
          <p:cNvSpPr txBox="1"/>
          <p:nvPr/>
        </p:nvSpPr>
        <p:spPr>
          <a:xfrm>
            <a:off x="4114800" y="11984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 </a:t>
            </a:r>
            <a:r>
              <a:rPr lang="en-US" dirty="0"/>
              <a:t>cm </a:t>
            </a:r>
          </a:p>
        </p:txBody>
      </p:sp>
    </p:spTree>
    <p:extLst>
      <p:ext uri="{BB962C8B-B14F-4D97-AF65-F5344CB8AC3E}">
        <p14:creationId xmlns:p14="http://schemas.microsoft.com/office/powerpoint/2010/main" val="28502380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ETA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F6BA71-F0F0-44A7-A331-3475856E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239000" cy="51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1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59 Group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903329" cy="49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80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Fission Product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04900"/>
            <a:ext cx="7706370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44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29657</TotalTime>
  <Words>745</Words>
  <Application>Microsoft Office PowerPoint</Application>
  <PresentationFormat>On-screen Show (4:3)</PresentationFormat>
  <Paragraphs>156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Motivation </vt:lpstr>
      <vt:lpstr>ETA Research Objectives</vt:lpstr>
      <vt:lpstr>Experimental Overview</vt:lpstr>
      <vt:lpstr>Research Objectives</vt:lpstr>
      <vt:lpstr>Energy Tuning Assembly Design </vt:lpstr>
      <vt:lpstr>ETA HEU Foil Incident Neutron Energy Spectrum </vt:lpstr>
      <vt:lpstr>59 Group HEU Foil Incident Neutron Energy Spectrum </vt:lpstr>
      <vt:lpstr>Fission Product Distribution</vt:lpstr>
      <vt:lpstr>Summary</vt:lpstr>
      <vt:lpstr>Questions</vt:lpstr>
      <vt:lpstr>Backups</vt:lpstr>
      <vt:lpstr>FP Production</vt:lpstr>
      <vt:lpstr>HEU Foil Fissions</vt:lpstr>
      <vt:lpstr> ETA2 Research Objectives</vt:lpstr>
      <vt:lpstr>SCALE Nuclear Data Covariance Libraries </vt:lpstr>
      <vt:lpstr>Covariance (What is it?)</vt:lpstr>
      <vt:lpstr>ENDF/B-VII.1 vs SCALE 252 Group Correlation Matrix</vt:lpstr>
      <vt:lpstr>In-115 (n,g) Example Case</vt:lpstr>
      <vt:lpstr>Source Impacts on Reactions</vt:lpstr>
      <vt:lpstr>U-235 (n,f) 252 Group Structure </vt:lpstr>
      <vt:lpstr>Combining Responses from Perturbed Nuclear Data</vt:lpstr>
      <vt:lpstr>NIF Neutron Source </vt:lpstr>
      <vt:lpstr>Fission Product Isotopes </vt:lpstr>
      <vt:lpstr>Unfolding the Neutron Spectrum From Foil Activation</vt:lpstr>
      <vt:lpstr>Foil Diagnostic Activation Pack  </vt:lpstr>
      <vt:lpstr>Foil Diagnostic Activation Pack  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James Bevins</cp:lastModifiedBy>
  <cp:revision>1009</cp:revision>
  <dcterms:created xsi:type="dcterms:W3CDTF">2010-05-28T18:07:16Z</dcterms:created>
  <dcterms:modified xsi:type="dcterms:W3CDTF">2018-07-31T00:36:22Z</dcterms:modified>
</cp:coreProperties>
</file>