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256" r:id="rId2"/>
    <p:sldId id="368" r:id="rId3"/>
    <p:sldId id="366" r:id="rId4"/>
    <p:sldId id="370" r:id="rId5"/>
    <p:sldId id="371" r:id="rId6"/>
    <p:sldId id="372" r:id="rId7"/>
    <p:sldId id="382" r:id="rId8"/>
    <p:sldId id="374" r:id="rId9"/>
    <p:sldId id="378" r:id="rId10"/>
    <p:sldId id="379" r:id="rId11"/>
    <p:sldId id="380" r:id="rId12"/>
    <p:sldId id="395" r:id="rId13"/>
    <p:sldId id="384" r:id="rId14"/>
    <p:sldId id="385" r:id="rId15"/>
    <p:sldId id="386" r:id="rId16"/>
    <p:sldId id="383" r:id="rId17"/>
    <p:sldId id="396" r:id="rId18"/>
    <p:sldId id="397" r:id="rId19"/>
    <p:sldId id="393" r:id="rId20"/>
    <p:sldId id="389" r:id="rId21"/>
    <p:sldId id="367" r:id="rId22"/>
    <p:sldId id="391" r:id="rId23"/>
    <p:sldId id="376" r:id="rId24"/>
    <p:sldId id="375" r:id="rId25"/>
    <p:sldId id="388" r:id="rId26"/>
    <p:sldId id="369" r:id="rId27"/>
    <p:sldId id="381" r:id="rId28"/>
    <p:sldId id="373" r:id="rId29"/>
    <p:sldId id="365" r:id="rId30"/>
    <p:sldId id="390" r:id="rId31"/>
    <p:sldId id="387" r:id="rId32"/>
    <p:sldId id="394" r:id="rId3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2FE1904D-0152-4EAB-8CD9-58A43D553B3E}">
          <p14:sldIdLst>
            <p14:sldId id="256"/>
            <p14:sldId id="368"/>
            <p14:sldId id="366"/>
            <p14:sldId id="370"/>
            <p14:sldId id="371"/>
            <p14:sldId id="372"/>
            <p14:sldId id="382"/>
            <p14:sldId id="374"/>
            <p14:sldId id="378"/>
            <p14:sldId id="379"/>
            <p14:sldId id="380"/>
            <p14:sldId id="395"/>
            <p14:sldId id="384"/>
            <p14:sldId id="385"/>
            <p14:sldId id="386"/>
            <p14:sldId id="383"/>
            <p14:sldId id="396"/>
            <p14:sldId id="397"/>
            <p14:sldId id="393"/>
            <p14:sldId id="389"/>
            <p14:sldId id="367"/>
            <p14:sldId id="391"/>
            <p14:sldId id="376"/>
            <p14:sldId id="375"/>
            <p14:sldId id="388"/>
            <p14:sldId id="369"/>
            <p14:sldId id="381"/>
            <p14:sldId id="373"/>
            <p14:sldId id="365"/>
            <p14:sldId id="390"/>
            <p14:sldId id="387"/>
            <p14:sldId id="3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53FF"/>
    <a:srgbClr val="000066"/>
    <a:srgbClr val="7878CE"/>
    <a:srgbClr val="4444BC"/>
    <a:srgbClr val="CC0000"/>
    <a:srgbClr val="339933"/>
    <a:srgbClr val="3366FF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5274" autoAdjust="0"/>
  </p:normalViewPr>
  <p:slideViewPr>
    <p:cSldViewPr>
      <p:cViewPr varScale="1">
        <p:scale>
          <a:sx n="83" d="100"/>
          <a:sy n="83" d="100"/>
        </p:scale>
        <p:origin x="1176" y="1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125" y="67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31155E8D-0BA4-452B-8EDB-07A7BC61EC61}" type="datetimeFigureOut">
              <a:rPr lang="en-US"/>
              <a:pPr>
                <a:defRPr/>
              </a:pPr>
              <a:t>7/21/2018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39892210-BE35-4A26-8523-71E669893B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26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1D7AA6C-3DEF-4DD2-A62F-1859B2C2B030}" type="datetimeFigureOut">
              <a:rPr lang="en-US"/>
              <a:pPr>
                <a:defRPr/>
              </a:pPr>
              <a:t>7/20/2018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F6B3159-B396-4F1D-8D6C-858A85A152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3194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9DB06A-C872-4CD1-8717-EF2A7E823F5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074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541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502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Activities are on the order of what is needed for counting experiments </a:t>
            </a:r>
          </a:p>
          <a:p>
            <a:r>
              <a:rPr lang="en-US" dirty="0"/>
              <a:t>Foils can be counted in a High Purity Germanium Detector (</a:t>
            </a:r>
            <a:r>
              <a:rPr lang="en-US" dirty="0" err="1"/>
              <a:t>HPGe</a:t>
            </a:r>
            <a:r>
              <a:rPr lang="en-US" dirty="0"/>
              <a:t>)</a:t>
            </a:r>
          </a:p>
          <a:p>
            <a:r>
              <a:rPr lang="en-US" dirty="0"/>
              <a:t>Large increase in uncertainty based on reaction data uncertainty.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42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790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857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711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B8A297-3F7C-4B0E-BF4A-E400045DF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ETA created with the </a:t>
            </a:r>
            <a:r>
              <a:rPr lang="en-US" dirty="0" err="1"/>
              <a:t>Coeus</a:t>
            </a:r>
            <a:r>
              <a:rPr lang="en-US" dirty="0"/>
              <a:t> v1.0 metaheuristic optimization software package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Objective thermonuclear and prompt fission neutron spectrum (TN+PFNS).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Input spectrum NIF D-T fusion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Optimize flux in highly enriched uranium (HEU) foil adjacent to Target Option Activation Device (TOAD)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Base of cone originally 6 cm from neutron source (moved to 15 cm)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EFB844-D41A-411A-A84D-4A0CF51AAF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600200"/>
            <a:ext cx="3200400" cy="19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23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14.1 MeV in 250-300 </a:t>
            </a:r>
            <a:r>
              <a:rPr lang="en-US" dirty="0" err="1"/>
              <a:t>ps</a:t>
            </a:r>
            <a:endParaRPr lang="en-US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Nominal yield of 3.7E+15 neutrons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Source deviates from theoretical from “room return” and  </a:t>
            </a:r>
            <a:r>
              <a:rPr lang="en-US" dirty="0" err="1"/>
              <a:t>downscatter</a:t>
            </a:r>
            <a:r>
              <a:rPr lang="en-US" dirty="0"/>
              <a:t> including fusion compression techniques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06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14.1 MeV in 250-300 </a:t>
            </a:r>
            <a:r>
              <a:rPr lang="en-US" dirty="0" err="1"/>
              <a:t>ps</a:t>
            </a:r>
            <a:endParaRPr lang="en-US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Nominal yield of 3.7E+15 neutrons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Source deviates from theoretical from “room return” and  </a:t>
            </a:r>
            <a:r>
              <a:rPr lang="en-US" dirty="0" err="1"/>
              <a:t>downscatter</a:t>
            </a:r>
            <a:r>
              <a:rPr lang="en-US" dirty="0"/>
              <a:t> including fusion compression techniques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406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10.75 keV temperature plasma fusion source </a:t>
            </a:r>
          </a:p>
          <a:p>
            <a:r>
              <a:rPr lang="en-US" dirty="0"/>
              <a:t>Point source 15 cm from cone base of ETA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89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63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 l="1755" r="-2106" b="-21826"/>
          <a:stretch>
            <a:fillRect/>
          </a:stretch>
        </p:blipFill>
        <p:spPr bwMode="auto">
          <a:xfrm>
            <a:off x="990600" y="2819400"/>
            <a:ext cx="3276600" cy="310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2" descr="shield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4213" y="1981200"/>
            <a:ext cx="124618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3"/>
          <p:cNvSpPr txBox="1">
            <a:spLocks noChangeArrowheads="1"/>
          </p:cNvSpPr>
          <p:nvPr userDrawn="1"/>
        </p:nvSpPr>
        <p:spPr bwMode="auto">
          <a:xfrm>
            <a:off x="990600" y="0"/>
            <a:ext cx="6629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45636" rIns="0" bIns="45636" anchor="ctr"/>
          <a:lstStyle/>
          <a:p>
            <a:pPr algn="ctr" defTabSz="914408">
              <a:defRPr/>
            </a:pPr>
            <a:r>
              <a:rPr lang="en-US" sz="3300" b="1" kern="700" spc="-3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Air Force Institute of Technology</a:t>
            </a:r>
            <a:endParaRPr lang="en-US" sz="3300" b="1" kern="700" spc="-30" dirty="0"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629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  <a:prstGeom prst="rect">
            <a:avLst/>
          </a:prstGeom>
        </p:spPr>
        <p:txBody>
          <a:bodyPr/>
          <a:lstStyle>
            <a:lvl2pPr>
              <a:buFont typeface="Wingdings" pitchFamily="2" charset="2"/>
              <a:buChar char="§"/>
              <a:defRPr/>
            </a:lvl2pPr>
            <a:lvl4pPr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45459-3F1B-4F43-8FC0-35ADCE8623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629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B20FE-D153-41F1-99DD-DE79FAF1A0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5" cstate="print">
            <a:lum bright="1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972803" name="Rectangle 3"/>
          <p:cNvSpPr>
            <a:spLocks noChangeArrowheads="1"/>
          </p:cNvSpPr>
          <p:nvPr/>
        </p:nvSpPr>
        <p:spPr bwMode="auto">
          <a:xfrm flipV="1">
            <a:off x="1588" y="6489700"/>
            <a:ext cx="1811337" cy="60325"/>
          </a:xfrm>
          <a:prstGeom prst="rect">
            <a:avLst/>
          </a:prstGeom>
          <a:gradFill rotWithShape="0">
            <a:gsLst>
              <a:gs pos="0">
                <a:srgbClr val="000099">
                  <a:alpha val="50000"/>
                </a:srgbClr>
              </a:gs>
              <a:gs pos="100000">
                <a:schemeClr val="accent2">
                  <a:alpha val="5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 flipV="1">
            <a:off x="7107238" y="6500813"/>
            <a:ext cx="2022475" cy="61912"/>
          </a:xfrm>
          <a:prstGeom prst="rect">
            <a:avLst/>
          </a:prstGeom>
          <a:gradFill rotWithShape="0">
            <a:gsLst>
              <a:gs pos="0">
                <a:schemeClr val="accent2">
                  <a:alpha val="50000"/>
                </a:schemeClr>
              </a:gs>
              <a:gs pos="100000">
                <a:srgbClr val="DDDDDD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5" name="Text Box 5"/>
          <p:cNvSpPr txBox="1">
            <a:spLocks noChangeArrowheads="1"/>
          </p:cNvSpPr>
          <p:nvPr/>
        </p:nvSpPr>
        <p:spPr bwMode="auto">
          <a:xfrm>
            <a:off x="1844675" y="6386513"/>
            <a:ext cx="52705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81" tIns="41493" rIns="82981" bIns="41493">
            <a:spAutoFit/>
          </a:bodyPr>
          <a:lstStyle/>
          <a:p>
            <a:pPr defTabSz="82992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7878CE"/>
                </a:solidFill>
                <a:latin typeface="+mn-lt"/>
                <a:cs typeface="+mn-cs"/>
              </a:rPr>
              <a:t>Air University: The Intellectual and Leadership Center of the Air Force</a:t>
            </a:r>
          </a:p>
        </p:txBody>
      </p:sp>
      <p:sp>
        <p:nvSpPr>
          <p:cNvPr id="972808" name="Rectangle 8"/>
          <p:cNvSpPr>
            <a:spLocks noChangeArrowheads="1"/>
          </p:cNvSpPr>
          <p:nvPr/>
        </p:nvSpPr>
        <p:spPr bwMode="auto">
          <a:xfrm flipV="1">
            <a:off x="6324600" y="989013"/>
            <a:ext cx="2819400" cy="77787"/>
          </a:xfrm>
          <a:prstGeom prst="rect">
            <a:avLst/>
          </a:prstGeom>
          <a:gradFill rotWithShape="0">
            <a:gsLst>
              <a:gs pos="0">
                <a:schemeClr val="accent2">
                  <a:alpha val="50000"/>
                </a:schemeClr>
              </a:gs>
              <a:gs pos="100000">
                <a:srgbClr val="DDDDDD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6629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21" tIns="45511" rIns="91021" bIns="455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72810" name="Rectangle 10"/>
          <p:cNvSpPr>
            <a:spLocks noChangeArrowheads="1"/>
          </p:cNvSpPr>
          <p:nvPr/>
        </p:nvSpPr>
        <p:spPr bwMode="auto">
          <a:xfrm flipV="1">
            <a:off x="0" y="989013"/>
            <a:ext cx="2478088" cy="74612"/>
          </a:xfrm>
          <a:prstGeom prst="rect">
            <a:avLst/>
          </a:prstGeom>
          <a:gradFill rotWithShape="0">
            <a:gsLst>
              <a:gs pos="0">
                <a:srgbClr val="000099">
                  <a:alpha val="50000"/>
                </a:srgbClr>
              </a:gs>
              <a:gs pos="100000">
                <a:schemeClr val="accent2">
                  <a:alpha val="5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1033" name="Picture 11" descr="chrmblue_std smal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6850" y="128588"/>
            <a:ext cx="803275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505200" y="6589713"/>
            <a:ext cx="2155825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225" tIns="41121" rIns="82225" bIns="41121">
            <a:spAutoFit/>
          </a:bodyPr>
          <a:lstStyle/>
          <a:p>
            <a:pPr defTabSz="8207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7878CE"/>
                </a:solidFill>
                <a:latin typeface="+mn-lt"/>
                <a:cs typeface="+mn-cs"/>
              </a:rPr>
              <a:t>Aim High…Fly - Fight - Win</a:t>
            </a:r>
            <a:endParaRPr lang="en-US" sz="1200" i="1" dirty="0">
              <a:solidFill>
                <a:srgbClr val="7878CE"/>
              </a:solidFill>
              <a:latin typeface="+mn-lt"/>
              <a:cs typeface="+mn-cs"/>
            </a:endParaRPr>
          </a:p>
        </p:txBody>
      </p:sp>
      <p:pic>
        <p:nvPicPr>
          <p:cNvPr id="14" name="Picture 17" descr="AFIT(good)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0" y="152400"/>
            <a:ext cx="1447800" cy="69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438400" y="901700"/>
            <a:ext cx="397668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3302" tIns="41652" rIns="83302" bIns="41652">
            <a:spAutoFit/>
          </a:bodyPr>
          <a:lstStyle/>
          <a:p>
            <a:pPr defTabSz="83318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i="1" dirty="0">
                <a:solidFill>
                  <a:srgbClr val="7878CE"/>
                </a:solidFill>
                <a:latin typeface="+mn-lt"/>
                <a:cs typeface="+mn-cs"/>
              </a:rPr>
              <a:t>The AFIT of Today is the Air Force of Tomorrow.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DC0EFEE-7953-486B-B408-E9BCE7E6F8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3" r:id="rId3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55272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910544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365819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821090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31788" indent="-33178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4638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30300" indent="-217488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585913" indent="-217488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41525" indent="-217488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03999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5926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14540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6980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72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44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819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09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357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633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905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18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8"/>
          <p:cNvSpPr>
            <a:spLocks noChangeArrowheads="1"/>
          </p:cNvSpPr>
          <p:nvPr/>
        </p:nvSpPr>
        <p:spPr bwMode="auto">
          <a:xfrm>
            <a:off x="3962400" y="1905000"/>
            <a:ext cx="46894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271" tIns="45636" rIns="91271" bIns="45636" anchor="ctr"/>
          <a:lstStyle/>
          <a:p>
            <a:pPr algn="ctr"/>
            <a:r>
              <a:rPr lang="en-US" sz="3600" dirty="0"/>
              <a:t>Application of Spectral Shaping for Simulating Neutron Environments</a:t>
            </a:r>
            <a:endParaRPr lang="en-US" sz="3600" dirty="0">
              <a:solidFill>
                <a:srgbClr val="000066"/>
              </a:solidFill>
            </a:endParaRPr>
          </a:p>
        </p:txBody>
      </p:sp>
      <p:sp>
        <p:nvSpPr>
          <p:cNvPr id="7170" name="Text Box 9"/>
          <p:cNvSpPr txBox="1">
            <a:spLocks noChangeArrowheads="1"/>
          </p:cNvSpPr>
          <p:nvPr/>
        </p:nvSpPr>
        <p:spPr bwMode="auto">
          <a:xfrm>
            <a:off x="4038600" y="3962400"/>
            <a:ext cx="4613275" cy="1981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271" tIns="45636" rIns="91271" bIns="45636" anchor="ctr"/>
          <a:lstStyle/>
          <a:p>
            <a:pPr algn="ctr" eaLnBrk="0" hangingPunct="0">
              <a:spcBef>
                <a:spcPct val="20000"/>
              </a:spcBef>
            </a:pPr>
            <a:r>
              <a:rPr lang="en-US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Lt Nick Quartemont</a:t>
            </a:r>
          </a:p>
          <a:p>
            <a:pPr algn="ctr" eaLnBrk="0" hangingPunct="0">
              <a:spcBef>
                <a:spcPct val="20000"/>
              </a:spcBef>
            </a:pPr>
            <a:r>
              <a:rPr lang="en-US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MS Nuclear Engineering 19M</a:t>
            </a:r>
          </a:p>
          <a:p>
            <a:pPr algn="ctr" eaLnBrk="0" hangingPunct="0">
              <a:spcBef>
                <a:spcPct val="20000"/>
              </a:spcBef>
            </a:pPr>
            <a:r>
              <a:rPr lang="en-US" sz="1600" i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Air Force Institute of Technology</a:t>
            </a:r>
          </a:p>
          <a:p>
            <a:pPr algn="ctr" eaLnBrk="0" hangingPunct="0">
              <a:spcBef>
                <a:spcPct val="20000"/>
              </a:spcBef>
            </a:pPr>
            <a:r>
              <a:rPr lang="en-US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21 July 2018</a:t>
            </a:r>
            <a:endParaRPr lang="en-US" sz="1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Tuning Assembly Design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45459-3F1B-4F43-8FC0-35ADCE8623C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069263-E43C-460E-A080-E26ED4513C07}"/>
              </a:ext>
            </a:extLst>
          </p:cNvPr>
          <p:cNvSpPr txBox="1"/>
          <p:nvPr/>
        </p:nvSpPr>
        <p:spPr>
          <a:xfrm>
            <a:off x="2362200" y="6070433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NIF Source 15 cm from cone base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6779F8C3-DD3B-4165-9878-E35B74934EBA}"/>
              </a:ext>
            </a:extLst>
          </p:cNvPr>
          <p:cNvSpPr/>
          <p:nvPr/>
        </p:nvSpPr>
        <p:spPr bwMode="auto">
          <a:xfrm>
            <a:off x="999836" y="2071254"/>
            <a:ext cx="762000" cy="3932382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4800A7-A03E-4DAC-9AC6-8BE83BD97A25}"/>
              </a:ext>
            </a:extLst>
          </p:cNvPr>
          <p:cNvSpPr txBox="1"/>
          <p:nvPr/>
        </p:nvSpPr>
        <p:spPr>
          <a:xfrm>
            <a:off x="34636" y="385277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~28 cm 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33E13461-A646-4169-8F85-4F0F3ECE375C}"/>
              </a:ext>
            </a:extLst>
          </p:cNvPr>
          <p:cNvSpPr/>
          <p:nvPr/>
        </p:nvSpPr>
        <p:spPr bwMode="auto">
          <a:xfrm rot="5400000">
            <a:off x="3663373" y="-638176"/>
            <a:ext cx="762000" cy="4532746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B340B87-8266-4C04-BF8C-7D2913E206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836" y="1736436"/>
            <a:ext cx="7002949" cy="4267200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398D8B8-F5AA-4286-A2DD-B479E4A86F3F}"/>
              </a:ext>
            </a:extLst>
          </p:cNvPr>
          <p:cNvSpPr txBox="1"/>
          <p:nvPr/>
        </p:nvSpPr>
        <p:spPr>
          <a:xfrm>
            <a:off x="4114800" y="119847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~28 cm </a:t>
            </a:r>
          </a:p>
        </p:txBody>
      </p:sp>
    </p:spTree>
    <p:extLst>
      <p:ext uri="{BB962C8B-B14F-4D97-AF65-F5344CB8AC3E}">
        <p14:creationId xmlns:p14="http://schemas.microsoft.com/office/powerpoint/2010/main" val="285023800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NIF Neutron Source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45459-3F1B-4F43-8FC0-35ADCE8623CC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74348F-AD74-4397-84EA-58F50FC183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45" y="2318327"/>
            <a:ext cx="4354545" cy="31369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0745B6-BCCF-48EB-8FDB-D9F555382B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86000"/>
            <a:ext cx="4419600" cy="31693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C327D6-DB22-4546-81C2-5E43C4C27F2F}"/>
              </a:ext>
            </a:extLst>
          </p:cNvPr>
          <p:cNvSpPr txBox="1"/>
          <p:nvPr/>
        </p:nvSpPr>
        <p:spPr>
          <a:xfrm>
            <a:off x="1066800" y="19812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</a:t>
            </a:r>
            <a:r>
              <a:rPr lang="en-US" dirty="0" err="1"/>
              <a:t>Appelbe</a:t>
            </a:r>
            <a:r>
              <a:rPr lang="en-US" dirty="0"/>
              <a:t>				    </a:t>
            </a:r>
            <a:r>
              <a:rPr lang="en-US" dirty="0" err="1"/>
              <a:t>HiFoot</a:t>
            </a:r>
            <a:r>
              <a:rPr lang="en-US" dirty="0"/>
              <a:t> Time of Flight  </a:t>
            </a:r>
          </a:p>
        </p:txBody>
      </p:sp>
    </p:spTree>
    <p:extLst>
      <p:ext uri="{BB962C8B-B14F-4D97-AF65-F5344CB8AC3E}">
        <p14:creationId xmlns:p14="http://schemas.microsoft.com/office/powerpoint/2010/main" val="289041894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NIF Neutron Source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45459-3F1B-4F43-8FC0-35ADCE8623CC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03A9FF-4552-4A68-B38F-72236A5F5F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2" y="1259225"/>
            <a:ext cx="7109635" cy="523365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A45B447-06C9-4139-A741-5E977AC94FB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858000" y="2209800"/>
            <a:ext cx="838200" cy="762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C7B69A7-DB7A-4FCC-9539-BE84D14680DF}"/>
              </a:ext>
            </a:extLst>
          </p:cNvPr>
          <p:cNvSpPr txBox="1"/>
          <p:nvPr/>
        </p:nvSpPr>
        <p:spPr>
          <a:xfrm>
            <a:off x="7254009" y="2990671"/>
            <a:ext cx="4426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DT Fusion </a:t>
            </a:r>
          </a:p>
          <a:p>
            <a:r>
              <a:rPr lang="en-US" dirty="0"/>
              <a:t>Zero </a:t>
            </a:r>
          </a:p>
          <a:p>
            <a:r>
              <a:rPr lang="en-US" dirty="0"/>
              <a:t>Temperature </a:t>
            </a:r>
          </a:p>
          <a:p>
            <a:r>
              <a:rPr lang="en-US" dirty="0"/>
              <a:t>Source </a:t>
            </a:r>
          </a:p>
        </p:txBody>
      </p:sp>
    </p:spTree>
    <p:extLst>
      <p:ext uri="{BB962C8B-B14F-4D97-AF65-F5344CB8AC3E}">
        <p14:creationId xmlns:p14="http://schemas.microsoft.com/office/powerpoint/2010/main" val="21961550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MAVRIC Sequence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7B44C-6D87-40B8-90F1-CF36925F2BB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4BE995-A978-4C1D-AA1D-F5DF14A67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8309" y="1175228"/>
            <a:ext cx="6854825" cy="5179200"/>
          </a:xfrm>
          <a:noFill/>
          <a:ln>
            <a:miter lim="800000"/>
            <a:headEnd/>
            <a:tailEnd/>
          </a:ln>
        </p:spPr>
      </p:pic>
      <p:sp>
        <p:nvSpPr>
          <p:cNvPr id="6" name="AutoShape 2" descr="Image result for bad science reproducibility cartoon"/>
          <p:cNvSpPr>
            <a:spLocks noChangeAspect="1" noChangeArrowheads="1"/>
          </p:cNvSpPr>
          <p:nvPr/>
        </p:nvSpPr>
        <p:spPr bwMode="auto">
          <a:xfrm>
            <a:off x="155575" y="-990600"/>
            <a:ext cx="47720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9752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ETA HEU Foil Incident Neutron Energy Spectrum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7B44C-6D87-40B8-90F1-CF36925F2BB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AutoShape 2" descr="Image result for bad science reproducibility cartoon"/>
          <p:cNvSpPr>
            <a:spLocks noChangeAspect="1" noChangeArrowheads="1"/>
          </p:cNvSpPr>
          <p:nvPr/>
        </p:nvSpPr>
        <p:spPr bwMode="auto">
          <a:xfrm>
            <a:off x="155575" y="-990600"/>
            <a:ext cx="47720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F6BA71-F0F0-44A7-A331-3475856E0F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43000"/>
            <a:ext cx="7239000" cy="515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84317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59 Group HEU Foil Incident Neutron Energy Spectrum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7B44C-6D87-40B8-90F1-CF36925F2BB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AutoShape 2" descr="Image result for bad science reproducibility cartoon"/>
          <p:cNvSpPr>
            <a:spLocks noChangeAspect="1" noChangeArrowheads="1"/>
          </p:cNvSpPr>
          <p:nvPr/>
        </p:nvSpPr>
        <p:spPr bwMode="auto">
          <a:xfrm>
            <a:off x="155575" y="-990600"/>
            <a:ext cx="47720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8FA50F-D426-412A-9FEF-36D21D49D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19200"/>
            <a:ext cx="7170029" cy="515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42805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 Foil Fissions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45459-3F1B-4F43-8FC0-35ADCE8623CC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34E171-6C2F-4DE4-91B6-84EC4E561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3" y="2162175"/>
            <a:ext cx="8989687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29284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6A34A-28A8-4B32-9F35-0E139F08A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Impacts on Reactions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F70DE-2BC8-4EBB-8B49-BDF220FB4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8FE0717-554C-413C-9614-EB4D34F12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084554"/>
            <a:ext cx="3948829" cy="269143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C9A1229-A7EA-49A1-89DE-318327F166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195" y="3783105"/>
            <a:ext cx="3948829" cy="269143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C77E4B0-FD06-4F76-9DC7-DCF8D59633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122419"/>
            <a:ext cx="4035624" cy="26869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D0AB98-850A-421A-B681-8F652143D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7028"/>
            <a:ext cx="4025029" cy="267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84415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In-115 (</a:t>
            </a:r>
            <a:r>
              <a:rPr lang="en-US" dirty="0" err="1"/>
              <a:t>n,g</a:t>
            </a:r>
            <a:r>
              <a:rPr lang="en-US" dirty="0"/>
              <a:t>) Example Case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7B44C-6D87-40B8-90F1-CF36925F2BB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9219" name="Content Placeholder 3"/>
          <p:cNvSpPr>
            <a:spLocks noGrp="1"/>
          </p:cNvSpPr>
          <p:nvPr>
            <p:ph idx="1"/>
          </p:nvPr>
        </p:nvSpPr>
        <p:spPr bwMode="auto">
          <a:xfrm>
            <a:off x="0" y="5982017"/>
            <a:ext cx="8704309" cy="1386839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1800" dirty="0"/>
              <a:t>***16 SAMPLER Cases, results not converged </a:t>
            </a:r>
          </a:p>
          <a:p>
            <a:pPr marL="455612" lvl="1" indent="0">
              <a:buNone/>
            </a:pPr>
            <a:r>
              <a:rPr lang="en-US" dirty="0"/>
              <a:t>			</a:t>
            </a:r>
          </a:p>
          <a:p>
            <a:endParaRPr lang="en-US" dirty="0"/>
          </a:p>
          <a:p>
            <a:pPr marL="455612" lvl="1" indent="0">
              <a:buNone/>
            </a:pPr>
            <a:r>
              <a:rPr lang="en-US" dirty="0"/>
              <a:t>		</a:t>
            </a:r>
          </a:p>
        </p:txBody>
      </p:sp>
      <p:sp>
        <p:nvSpPr>
          <p:cNvPr id="6" name="AutoShape 2" descr="Image result for bad science reproducibility cartoon"/>
          <p:cNvSpPr>
            <a:spLocks noChangeAspect="1" noChangeArrowheads="1"/>
          </p:cNvSpPr>
          <p:nvPr/>
        </p:nvSpPr>
        <p:spPr bwMode="auto">
          <a:xfrm>
            <a:off x="155575" y="-990600"/>
            <a:ext cx="47720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E8E0B9-6F0A-48DA-A25C-CD7132D89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28" y="2337538"/>
            <a:ext cx="3992291" cy="26615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B33978-D7AB-4476-BC46-3166D9947F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3813973"/>
            <a:ext cx="3324001" cy="25154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B58422-3121-400C-A93A-C6C89BC49F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1191910"/>
            <a:ext cx="3324001" cy="24763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B03CEA-677C-4805-BE09-ED8FF08D6DBC}"/>
              </a:ext>
            </a:extLst>
          </p:cNvPr>
          <p:cNvSpPr txBox="1"/>
          <p:nvPr/>
        </p:nvSpPr>
        <p:spPr>
          <a:xfrm>
            <a:off x="951346" y="2000411"/>
            <a:ext cx="32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from SAMPLER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85915D7-1645-456A-A949-7AF121FEDA62}"/>
              </a:ext>
            </a:extLst>
          </p:cNvPr>
          <p:cNvCxnSpPr/>
          <p:nvPr/>
        </p:nvCxnSpPr>
        <p:spPr bwMode="auto">
          <a:xfrm>
            <a:off x="4038600" y="3668301"/>
            <a:ext cx="533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2600160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7B44C-6D87-40B8-90F1-CF36925F2BB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9219" name="Content Placeholder 3"/>
          <p:cNvSpPr>
            <a:spLocks noGrp="1"/>
          </p:cNvSpPr>
          <p:nvPr>
            <p:ph idx="1"/>
          </p:nvPr>
        </p:nvSpPr>
        <p:spPr bwMode="auto">
          <a:xfrm>
            <a:off x="71718" y="1227137"/>
            <a:ext cx="8919882" cy="52657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Modeled ETA with covariance is consistent with the continuous energy solution</a:t>
            </a:r>
          </a:p>
          <a:p>
            <a:r>
              <a:rPr lang="en-US" dirty="0"/>
              <a:t>Covariance adds about 1% relative uncertainty for well studied reactions (ex. U-235) and adds above 10% for less well studied reactions (ex. U-234)</a:t>
            </a:r>
          </a:p>
          <a:p>
            <a:r>
              <a:rPr lang="en-US" dirty="0"/>
              <a:t>Future work to add to this research: </a:t>
            </a:r>
          </a:p>
          <a:p>
            <a:pPr lvl="1"/>
            <a:r>
              <a:rPr lang="en-US" dirty="0"/>
              <a:t>Increased number of samples until mean and relative error have converged. </a:t>
            </a:r>
          </a:p>
          <a:p>
            <a:pPr lvl="1"/>
            <a:r>
              <a:rPr lang="en-US" dirty="0"/>
              <a:t>Move to real NIF spectrum </a:t>
            </a:r>
          </a:p>
        </p:txBody>
      </p:sp>
      <p:sp>
        <p:nvSpPr>
          <p:cNvPr id="6" name="AutoShape 2" descr="Image result for bad science reproducibility cartoon"/>
          <p:cNvSpPr>
            <a:spLocks noChangeAspect="1" noChangeArrowheads="1"/>
          </p:cNvSpPr>
          <p:nvPr/>
        </p:nvSpPr>
        <p:spPr bwMode="auto">
          <a:xfrm>
            <a:off x="155575" y="-990600"/>
            <a:ext cx="47720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8946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C840B-BEA6-4866-A326-9075BB644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C3828-2462-4856-9BC2-37D2053EE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 </a:t>
            </a:r>
          </a:p>
          <a:p>
            <a:r>
              <a:rPr lang="en-US" dirty="0"/>
              <a:t>Research Objectives </a:t>
            </a:r>
          </a:p>
          <a:p>
            <a:r>
              <a:rPr lang="en-US" dirty="0"/>
              <a:t>Nuclear Data Covariance </a:t>
            </a:r>
          </a:p>
          <a:p>
            <a:r>
              <a:rPr lang="en-US" dirty="0"/>
              <a:t>Energy Tuning Assembly Design </a:t>
            </a:r>
          </a:p>
          <a:p>
            <a:r>
              <a:rPr lang="en-US" dirty="0"/>
              <a:t>Energy Tuning Assembly Analysis </a:t>
            </a:r>
          </a:p>
          <a:p>
            <a:r>
              <a:rPr lang="en-US" dirty="0"/>
              <a:t>Summary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A6850-A1D5-40D7-94B7-C15C7093C7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9811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C840B-BEA6-4866-A326-9075BB644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C3828-2462-4856-9BC2-37D2053EE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 </a:t>
            </a:r>
          </a:p>
          <a:p>
            <a:r>
              <a:rPr lang="en-US" dirty="0"/>
              <a:t>Research Objectives </a:t>
            </a:r>
          </a:p>
          <a:p>
            <a:r>
              <a:rPr lang="en-US" dirty="0"/>
              <a:t>Nuclear Data Covariance </a:t>
            </a:r>
          </a:p>
          <a:p>
            <a:r>
              <a:rPr lang="en-US" dirty="0"/>
              <a:t>Energy Tuning Assembly Design </a:t>
            </a:r>
          </a:p>
          <a:p>
            <a:r>
              <a:rPr lang="en-US" dirty="0"/>
              <a:t>Energy Tuning Assembly Analysis </a:t>
            </a:r>
          </a:p>
          <a:p>
            <a:r>
              <a:rPr lang="en-US" dirty="0"/>
              <a:t>Summary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A6850-A1D5-40D7-94B7-C15C7093C7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88774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48519-3450-4C8C-8E8C-4E77DD0B8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048000"/>
            <a:ext cx="6629400" cy="990600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197DF3-704A-4526-977D-FFC64AA84C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5887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48519-3450-4C8C-8E8C-4E77DD0B8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6629400" cy="990600"/>
          </a:xfrm>
        </p:spPr>
        <p:txBody>
          <a:bodyPr/>
          <a:lstStyle/>
          <a:p>
            <a:r>
              <a:rPr lang="en-US" dirty="0"/>
              <a:t>Backups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197DF3-704A-4526-977D-FFC64AA84C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699B8B-3831-4CF0-AA47-8337F9838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1784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(What is it?)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95399"/>
                <a:ext cx="8763000" cy="5197475"/>
              </a:xfrm>
            </p:spPr>
            <p:txBody>
              <a:bodyPr/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/>
                  <a:t>Covariance is a measure of the linear relationship between two variables.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𝑊h𝑒𝑛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/>
                  <a:t>Alternative form of error propagation formula in Leo’s </a:t>
                </a:r>
                <a:r>
                  <a:rPr lang="en-US" i="1" dirty="0"/>
                  <a:t>Techniques for Nuclear and Particle Physics Experiments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≅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/>
                  <a:t>Not including covariance may introduce errors 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/>
                  <a:t>Can normally be omitted in counting experiments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95399"/>
                <a:ext cx="8763000" cy="5197475"/>
              </a:xfrm>
              <a:blipFill>
                <a:blip r:embed="rId2"/>
                <a:stretch>
                  <a:fillRect l="-904" t="-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45459-3F1B-4F43-8FC0-35ADCE8623C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5773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ENDF/B-VII.1 vs SCALE 252 Group Correlation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45459-3F1B-4F43-8FC0-35ADCE8623CC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608C39-8A7B-4F6C-AD40-C93216E11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" y="1981200"/>
            <a:ext cx="4863756" cy="32099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32C764-918C-49D4-84D1-2666011288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349" y="1981200"/>
            <a:ext cx="4324965" cy="34109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D66F1B-CEEB-4D98-AE57-3C9C912B94B0}"/>
              </a:ext>
            </a:extLst>
          </p:cNvPr>
          <p:cNvSpPr txBox="1"/>
          <p:nvPr/>
        </p:nvSpPr>
        <p:spPr>
          <a:xfrm>
            <a:off x="1137957" y="1641365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ENDF/B-VII.1                                             SCALE 6.2 252 Group </a:t>
            </a:r>
          </a:p>
        </p:txBody>
      </p:sp>
    </p:spTree>
    <p:extLst>
      <p:ext uri="{BB962C8B-B14F-4D97-AF65-F5344CB8AC3E}">
        <p14:creationId xmlns:p14="http://schemas.microsoft.com/office/powerpoint/2010/main" val="114797274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U-235 (</a:t>
            </a:r>
            <a:r>
              <a:rPr lang="en-US" dirty="0" err="1"/>
              <a:t>n,f</a:t>
            </a:r>
            <a:r>
              <a:rPr lang="en-US" dirty="0"/>
              <a:t>) 252 Group Structure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45459-3F1B-4F43-8FC0-35ADCE8623C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8BE0-3A81-4332-A7D7-900DF3479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F01237-719B-4AA1-97BC-FB74580CE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33046"/>
            <a:ext cx="7620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00405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06BC3-46EC-4ACC-ABCF-F37375C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594" y="0"/>
            <a:ext cx="6629400" cy="990600"/>
          </a:xfrm>
        </p:spPr>
        <p:txBody>
          <a:bodyPr/>
          <a:lstStyle/>
          <a:p>
            <a:r>
              <a:rPr lang="en-US" dirty="0"/>
              <a:t>Combining Responses from Perturbed Nuclear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DD45C-58BC-44EB-9287-6D6B2530AE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86600" y="7477139"/>
            <a:ext cx="2133600" cy="365125"/>
          </a:xfrm>
        </p:spPr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99741D55-661E-40BB-B524-0594B9050899}"/>
              </a:ext>
            </a:extLst>
          </p:cNvPr>
          <p:cNvSpPr/>
          <p:nvPr/>
        </p:nvSpPr>
        <p:spPr bwMode="auto">
          <a:xfrm rot="16200000">
            <a:off x="4395673" y="404681"/>
            <a:ext cx="349091" cy="8131848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A5EBA9-A903-4831-A13D-A66728864A16}"/>
              </a:ext>
            </a:extLst>
          </p:cNvPr>
          <p:cNvSpPr txBox="1"/>
          <p:nvPr/>
        </p:nvSpPr>
        <p:spPr>
          <a:xfrm>
            <a:off x="304800" y="2286000"/>
            <a:ext cx="1569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Unperturbed </a:t>
            </a:r>
          </a:p>
          <a:p>
            <a:pPr algn="ctr"/>
            <a:r>
              <a:rPr lang="en-US" dirty="0"/>
              <a:t>Response 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06B9385B-FAD4-438C-9E51-5A6D7B892A82}"/>
              </a:ext>
            </a:extLst>
          </p:cNvPr>
          <p:cNvSpPr/>
          <p:nvPr/>
        </p:nvSpPr>
        <p:spPr bwMode="auto">
          <a:xfrm rot="5400000">
            <a:off x="5233522" y="-134458"/>
            <a:ext cx="349091" cy="6396535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243CBB-0C9E-4136-846E-4267BE40B16D}"/>
              </a:ext>
            </a:extLst>
          </p:cNvPr>
          <p:cNvSpPr txBox="1"/>
          <p:nvPr/>
        </p:nvSpPr>
        <p:spPr>
          <a:xfrm>
            <a:off x="3657600" y="22860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Sampled Responses with Perturbed Nuclear Data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B8B3C3E-05CF-4C17-88CA-14D4A10B4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42" y="3314554"/>
            <a:ext cx="1142098" cy="94631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851DCBF-AA40-4C1D-83AF-1FE249817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755" y="3320655"/>
            <a:ext cx="1142098" cy="94631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4370FFD-3466-4856-8A78-664DA5BF1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169" y="3332179"/>
            <a:ext cx="1142098" cy="94631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E20323D-1B7D-41EB-BEB9-EC73C10D2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902" y="3320655"/>
            <a:ext cx="1142098" cy="94631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BA2DB89-3677-40A5-81ED-519A7057F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4045" y="3309057"/>
            <a:ext cx="1142098" cy="9463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852582A-EEA4-4976-8B2D-8A869025A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834" y="5365779"/>
            <a:ext cx="1142098" cy="946310"/>
          </a:xfrm>
          <a:prstGeom prst="rect">
            <a:avLst/>
          </a:prstGeom>
        </p:spPr>
      </p:pic>
      <p:sp>
        <p:nvSpPr>
          <p:cNvPr id="25" name="Left Brace 24">
            <a:extLst>
              <a:ext uri="{FF2B5EF4-FFF2-40B4-BE49-F238E27FC236}">
                <a16:creationId xmlns:a16="http://schemas.microsoft.com/office/drawing/2014/main" id="{422A4C9F-7E13-4FAE-A3B5-67CE1EB03584}"/>
              </a:ext>
            </a:extLst>
          </p:cNvPr>
          <p:cNvSpPr/>
          <p:nvPr/>
        </p:nvSpPr>
        <p:spPr bwMode="auto">
          <a:xfrm rot="5400000">
            <a:off x="868893" y="2456446"/>
            <a:ext cx="349091" cy="1126145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AB0DE3-19F1-4427-9351-9A14BE24246D}"/>
              </a:ext>
            </a:extLst>
          </p:cNvPr>
          <p:cNvSpPr txBox="1"/>
          <p:nvPr/>
        </p:nvSpPr>
        <p:spPr>
          <a:xfrm>
            <a:off x="1976552" y="4556645"/>
            <a:ext cx="2387742" cy="71508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Combine Data with Bootstrapping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2072D0-2E8C-4A37-A9DD-42176E20355C}"/>
              </a:ext>
            </a:extLst>
          </p:cNvPr>
          <p:cNvCxnSpPr>
            <a:cxnSpLocks/>
          </p:cNvCxnSpPr>
          <p:nvPr/>
        </p:nvCxnSpPr>
        <p:spPr bwMode="auto">
          <a:xfrm flipH="1">
            <a:off x="4570218" y="4667318"/>
            <a:ext cx="1" cy="6688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AB429C2-A4F1-4B9D-9328-ACDF77F6D498}"/>
              </a:ext>
            </a:extLst>
          </p:cNvPr>
          <p:cNvSpPr txBox="1"/>
          <p:nvPr/>
        </p:nvSpPr>
        <p:spPr>
          <a:xfrm>
            <a:off x="5243962" y="5409497"/>
            <a:ext cx="3228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Final Response with Statistical and Nuclear Data Covariance Uncertainty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382A39-3A22-482A-BDD0-FF1CCCF3EC95}"/>
              </a:ext>
            </a:extLst>
          </p:cNvPr>
          <p:cNvSpPr txBox="1"/>
          <p:nvPr/>
        </p:nvSpPr>
        <p:spPr>
          <a:xfrm>
            <a:off x="1751551" y="1321447"/>
            <a:ext cx="3127206" cy="40862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SCALE Sampler Module 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6EE3BAA-594B-41A2-A006-77886B5FB879}"/>
              </a:ext>
            </a:extLst>
          </p:cNvPr>
          <p:cNvCxnSpPr>
            <a:cxnSpLocks/>
          </p:cNvCxnSpPr>
          <p:nvPr/>
        </p:nvCxnSpPr>
        <p:spPr bwMode="auto">
          <a:xfrm flipH="1">
            <a:off x="3315154" y="1754911"/>
            <a:ext cx="1" cy="3163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Left Brace 34">
            <a:extLst>
              <a:ext uri="{FF2B5EF4-FFF2-40B4-BE49-F238E27FC236}">
                <a16:creationId xmlns:a16="http://schemas.microsoft.com/office/drawing/2014/main" id="{FE457CE3-CE65-4716-9814-75DEE327DD12}"/>
              </a:ext>
            </a:extLst>
          </p:cNvPr>
          <p:cNvSpPr/>
          <p:nvPr/>
        </p:nvSpPr>
        <p:spPr bwMode="auto">
          <a:xfrm rot="5400000">
            <a:off x="3158303" y="-289169"/>
            <a:ext cx="313702" cy="4801495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597BB5-0A89-4887-8377-55BCB89FABBD}"/>
              </a:ext>
            </a:extLst>
          </p:cNvPr>
          <p:cNvSpPr txBox="1"/>
          <p:nvPr/>
        </p:nvSpPr>
        <p:spPr>
          <a:xfrm>
            <a:off x="4561085" y="4441240"/>
            <a:ext cx="4506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Sampled with replacement from each Sampler case and Gaussian distribution based on response statistical uncertainty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0D8DC1-9A3B-4A26-B93A-C95B3DEF9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310" y="3389472"/>
            <a:ext cx="1054162" cy="83172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B95C991-38B9-4879-9736-B1D5F1657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7724" y="3381611"/>
            <a:ext cx="1054162" cy="83172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3EB399C-9B6B-4ECB-8FFC-B7B251FC7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3137" y="3381611"/>
            <a:ext cx="1054162" cy="83172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2132FB7-8222-462F-961A-5AE4C99F4E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9870" y="3377948"/>
            <a:ext cx="1054162" cy="83172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F20519A-EB1C-4E58-BDE5-4D59BC10F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7114" y="3377948"/>
            <a:ext cx="1054162" cy="83172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8A2501A-4AD1-4311-8C64-C70D0C0C69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2802" y="5433808"/>
            <a:ext cx="1054162" cy="83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845442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NIF Neutron Source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1"/>
            <a:ext cx="9067800" cy="609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Surface Source Read file from LLNL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Contains NIF “room return”, which accounts for less than 1% of source.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45459-3F1B-4F43-8FC0-35ADCE8623CC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9D477D-CF1B-469F-A7E9-8F97641D9B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7" y="2530923"/>
            <a:ext cx="4616362" cy="34792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2152AB-066F-46B4-8182-A78C1B712F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540512"/>
            <a:ext cx="4726429" cy="347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39182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Fission Product Isotopes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399"/>
            <a:ext cx="8839200" cy="1600201"/>
          </a:xfrm>
        </p:spPr>
        <p:txBody>
          <a:bodyPr/>
          <a:lstStyle/>
          <a:p>
            <a:r>
              <a:rPr lang="en-US" dirty="0"/>
              <a:t>ENDF uses thermal, watt fission spectrum, and fast neutron spectra to provide fission product yields. </a:t>
            </a:r>
          </a:p>
          <a:p>
            <a:r>
              <a:rPr lang="en-US" dirty="0"/>
              <a:t>Determining fission product yields a priori can have relative errors on the order of 10%.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45459-3F1B-4F43-8FC0-35ADCE8623C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B4C8C22-CA19-49EB-BB3D-5481C88D10D2}"/>
              </a:ext>
            </a:extLst>
          </p:cNvPr>
          <p:cNvSpPr txBox="1">
            <a:spLocks/>
          </p:cNvSpPr>
          <p:nvPr/>
        </p:nvSpPr>
        <p:spPr>
          <a:xfrm>
            <a:off x="304801" y="2987674"/>
            <a:ext cx="3505200" cy="1662984"/>
          </a:xfrm>
          <a:prstGeom prst="rect">
            <a:avLst/>
          </a:prstGeom>
        </p:spPr>
        <p:txBody>
          <a:bodyPr/>
          <a:lstStyle>
            <a:lvl1pPr marL="331788" indent="-331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46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30300" indent="-2174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585913" indent="-2174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41525" indent="-217488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03999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59268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14540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69808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Options: </a:t>
            </a:r>
          </a:p>
          <a:p>
            <a:pPr lvl="1"/>
            <a:r>
              <a:rPr lang="en-US" kern="0" dirty="0"/>
              <a:t>Fit experimental data to phenomenological model. </a:t>
            </a:r>
          </a:p>
          <a:p>
            <a:pPr lvl="1"/>
            <a:r>
              <a:rPr lang="en-US" kern="0" dirty="0"/>
              <a:t>Use </a:t>
            </a:r>
            <a:r>
              <a:rPr lang="en-US" b="1" kern="0" dirty="0"/>
              <a:t>A General Description of Fission Observables (GEF)</a:t>
            </a:r>
            <a:endParaRPr lang="en-US" kern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ACEB24-9D2A-4869-90D4-3253F31052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2829849"/>
            <a:ext cx="6380364" cy="311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719872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Unfolding the Neutron Spectrum From Foil Activation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7B44C-6D87-40B8-90F1-CF36925F2BB2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Content Placeholder 3"/>
              <p:cNvSpPr>
                <a:spLocks noGrp="1"/>
              </p:cNvSpPr>
              <p:nvPr>
                <p:ph idx="1"/>
              </p:nvPr>
            </p:nvSpPr>
            <p:spPr bwMode="auto">
              <a:xfrm>
                <a:off x="304800" y="1227137"/>
                <a:ext cx="8458200" cy="2514600"/>
              </a:xfrm>
              <a:noFill/>
              <a:ln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dirty="0"/>
                  <a:t>If statistical and measurement error were zero, the activity could be extracted directly into a group structure.</a:t>
                </a:r>
              </a:p>
              <a:p>
                <a:r>
                  <a:rPr lang="en-US" dirty="0"/>
                  <a:t>The irradiation occurs on the order of a nanosecond, so the activation can be simplified without decay: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𝑖𝑟𝑟𝑎𝑑𝑖𝑎𝑡𝑒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𝑓𝑜𝑖𝑙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Error is always present, so a least squares approach is needed</a:t>
                </a:r>
              </a:p>
              <a:p>
                <a:r>
                  <a:rPr lang="en-US" dirty="0"/>
                  <a:t>PNNL’s STAYSL for radiation dosimetry has this capability</a:t>
                </a:r>
              </a:p>
              <a:p>
                <a:endParaRPr lang="en-US" dirty="0"/>
              </a:p>
              <a:p>
                <a:pPr marL="455612" lvl="1" indent="0">
                  <a:buNone/>
                </a:pPr>
                <a:r>
                  <a:rPr lang="en-US" dirty="0"/>
                  <a:t>			</a:t>
                </a:r>
              </a:p>
              <a:p>
                <a:endParaRPr lang="en-US" dirty="0"/>
              </a:p>
              <a:p>
                <a:pPr marL="455612" lvl="1" indent="0">
                  <a:buNone/>
                </a:pPr>
                <a:r>
                  <a:rPr lang="en-US" dirty="0"/>
                  <a:t>		</a:t>
                </a:r>
              </a:p>
            </p:txBody>
          </p:sp>
        </mc:Choice>
        <mc:Fallback xmlns="">
          <p:sp>
            <p:nvSpPr>
              <p:cNvPr id="9219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304800" y="1227137"/>
                <a:ext cx="8458200" cy="2514600"/>
              </a:xfrm>
              <a:blipFill>
                <a:blip r:embed="rId2"/>
                <a:stretch>
                  <a:fillRect l="-937" t="-1695" r="-504" b="-62228"/>
                </a:stretch>
              </a:blipFill>
              <a:ln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utoShape 2" descr="Image result for bad science reproducibility cartoon"/>
          <p:cNvSpPr>
            <a:spLocks noChangeAspect="1" noChangeArrowheads="1"/>
          </p:cNvSpPr>
          <p:nvPr/>
        </p:nvSpPr>
        <p:spPr bwMode="auto">
          <a:xfrm>
            <a:off x="155575" y="-990600"/>
            <a:ext cx="47720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5951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399"/>
            <a:ext cx="5105400" cy="519747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Create spectrally accurate neutron energy flux environment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Nuclear weapons effects 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Forensics exercises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2018 Nuclear Posture Review key efforts in countering nuclear terrorism - </a:t>
            </a:r>
            <a:r>
              <a:rPr lang="en-US" i="1" dirty="0"/>
              <a:t>“deterring state support for nuclear terrorism through advanced forensics and attribution capabilities.”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45459-3F1B-4F43-8FC0-35ADCE8623C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50A01C-3D34-461F-BB17-7BDB652A4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4250531"/>
            <a:ext cx="2971800" cy="20740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EB7A09-59E6-4CAB-8F0C-CDE20B7DC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1164" y="1292941"/>
            <a:ext cx="2258472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65282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Foil Diagnostic Activation Pack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45459-3F1B-4F43-8FC0-35ADCE8623CC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5A1CEB-D627-4C5E-AE7A-A33B418A3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37" y="1219200"/>
            <a:ext cx="6481763" cy="511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429366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Foil Diagnostic Activation Pack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45459-3F1B-4F43-8FC0-35ADCE8623CC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6C518B-AB5F-480D-9493-661854B89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" y="1619250"/>
            <a:ext cx="87915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6139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4B8E6-DE31-4DDB-A483-F9E356ABC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E09EE25-09C3-4FEC-910D-43D27CBD29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312" y="1304925"/>
            <a:ext cx="6429375" cy="48577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62DC4-2F17-488D-A3FE-7B5DF1195A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2283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Objectives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7B44C-6D87-40B8-90F1-CF36925F2BB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9219" name="Content Placeholder 3"/>
          <p:cNvSpPr>
            <a:spLocks noGrp="1"/>
          </p:cNvSpPr>
          <p:nvPr>
            <p:ph idx="1"/>
          </p:nvPr>
        </p:nvSpPr>
        <p:spPr bwMode="auto">
          <a:xfrm>
            <a:off x="304800" y="1227137"/>
            <a:ext cx="4622800" cy="4945064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Energy tuning assembly (ETA) optimized for synthetic weapons debris production </a:t>
            </a:r>
          </a:p>
          <a:p>
            <a:pPr lvl="1"/>
            <a:r>
              <a:rPr lang="en-US" dirty="0"/>
              <a:t>ETA 1 – 2019 proof of concept experiment at National Ignition Facility (NIF)</a:t>
            </a:r>
          </a:p>
          <a:p>
            <a:pPr lvl="1"/>
            <a:r>
              <a:rPr lang="en-US" dirty="0"/>
              <a:t>ETA 2 – Proposed 2020 shot at NIF</a:t>
            </a:r>
          </a:p>
          <a:p>
            <a:r>
              <a:rPr lang="en-US" dirty="0"/>
              <a:t>Explore ETA for ‘short pulse’ neutron source </a:t>
            </a:r>
          </a:p>
          <a:p>
            <a:pPr lvl="1"/>
            <a:r>
              <a:rPr lang="en-US" dirty="0"/>
              <a:t>Proposed for 2020 shot at NIF </a:t>
            </a:r>
          </a:p>
          <a:p>
            <a:pPr marL="455612" lvl="1" indent="0">
              <a:buNone/>
            </a:pPr>
            <a:r>
              <a:rPr lang="en-US" dirty="0"/>
              <a:t>			</a:t>
            </a:r>
          </a:p>
          <a:p>
            <a:endParaRPr lang="en-US" dirty="0"/>
          </a:p>
          <a:p>
            <a:pPr marL="455612" lvl="1" indent="0">
              <a:buNone/>
            </a:pPr>
            <a:r>
              <a:rPr lang="en-US" dirty="0"/>
              <a:t>		</a:t>
            </a:r>
          </a:p>
        </p:txBody>
      </p:sp>
      <p:sp>
        <p:nvSpPr>
          <p:cNvPr id="6" name="AutoShape 2" descr="Image result for bad science reproducibility cartoon"/>
          <p:cNvSpPr>
            <a:spLocks noChangeAspect="1" noChangeArrowheads="1"/>
          </p:cNvSpPr>
          <p:nvPr/>
        </p:nvSpPr>
        <p:spPr bwMode="auto">
          <a:xfrm>
            <a:off x="155575" y="-990600"/>
            <a:ext cx="47720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89D232-89C8-4050-87AE-2D440FA0B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077" y="1676400"/>
            <a:ext cx="374895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8910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ETA Research Objectives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7B44C-6D87-40B8-90F1-CF36925F2BB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9219" name="Content Placeholder 3"/>
          <p:cNvSpPr>
            <a:spLocks noGrp="1"/>
          </p:cNvSpPr>
          <p:nvPr>
            <p:ph idx="1"/>
          </p:nvPr>
        </p:nvSpPr>
        <p:spPr bwMode="auto">
          <a:xfrm>
            <a:off x="58691" y="1508761"/>
            <a:ext cx="3733800" cy="4945064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u="sng" dirty="0"/>
              <a:t>Research Question:</a:t>
            </a:r>
          </a:p>
          <a:p>
            <a:pPr marL="0" indent="0">
              <a:buNone/>
            </a:pPr>
            <a:r>
              <a:rPr lang="en-US" dirty="0"/>
              <a:t>Can we produce an accurate fission product distribution expected from a "typical" thermonuclear or boosted nuclear weapon detonation using spectral modification at the NIF?</a:t>
            </a:r>
          </a:p>
          <a:p>
            <a:pPr marL="455612" lvl="1" indent="0">
              <a:buNone/>
            </a:pPr>
            <a:r>
              <a:rPr lang="en-US" dirty="0"/>
              <a:t>			</a:t>
            </a:r>
          </a:p>
          <a:p>
            <a:endParaRPr lang="en-US" dirty="0"/>
          </a:p>
          <a:p>
            <a:pPr marL="455612" lvl="1" indent="0">
              <a:buNone/>
            </a:pPr>
            <a:r>
              <a:rPr lang="en-US" dirty="0"/>
              <a:t>		</a:t>
            </a:r>
          </a:p>
        </p:txBody>
      </p:sp>
      <p:sp>
        <p:nvSpPr>
          <p:cNvPr id="6" name="AutoShape 2" descr="Image result for bad science reproducibility cartoon"/>
          <p:cNvSpPr>
            <a:spLocks noChangeAspect="1" noChangeArrowheads="1"/>
          </p:cNvSpPr>
          <p:nvPr/>
        </p:nvSpPr>
        <p:spPr bwMode="auto">
          <a:xfrm>
            <a:off x="155575" y="-990600"/>
            <a:ext cx="47720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978F13-21F4-44D9-ACFF-39D883801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491" y="1752600"/>
            <a:ext cx="5274378" cy="376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35464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ETA2 Research Objectives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7B44C-6D87-40B8-90F1-CF36925F2BB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AutoShape 2" descr="Image result for bad science reproducibility cartoon"/>
          <p:cNvSpPr>
            <a:spLocks noChangeAspect="1" noChangeArrowheads="1"/>
          </p:cNvSpPr>
          <p:nvPr/>
        </p:nvSpPr>
        <p:spPr bwMode="auto">
          <a:xfrm>
            <a:off x="155575" y="-990600"/>
            <a:ext cx="47720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EAC61C-D194-4D59-BF64-1AF76ED67480}"/>
              </a:ext>
            </a:extLst>
          </p:cNvPr>
          <p:cNvSpPr txBox="1"/>
          <p:nvPr/>
        </p:nvSpPr>
        <p:spPr>
          <a:xfrm>
            <a:off x="304800" y="1556147"/>
            <a:ext cx="3733800" cy="12258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Enhanced efficiency for  generating synthetic fission  debris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9F040B-507D-4D4A-917D-7E13DDBF1B59}"/>
              </a:ext>
            </a:extLst>
          </p:cNvPr>
          <p:cNvSpPr txBox="1"/>
          <p:nvPr/>
        </p:nvSpPr>
        <p:spPr>
          <a:xfrm>
            <a:off x="4594123" y="1556147"/>
            <a:ext cx="3733800" cy="12258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Investigate capability for use as a short pulse neutron source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5CA0305-4F0C-4145-9224-B80E4734401E}"/>
                  </a:ext>
                </a:extLst>
              </p:cNvPr>
              <p:cNvSpPr txBox="1"/>
              <p:nvPr/>
            </p:nvSpPr>
            <p:spPr>
              <a:xfrm>
                <a:off x="304800" y="2868541"/>
                <a:ext cx="3940263" cy="3076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/>
                  <a:t>Increase number of fissions to ~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endParaRPr lang="en-US" sz="22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/>
                  <a:t>Define more realistic neutron spectrum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/>
                  <a:t>Updated NIF constraints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/>
                  <a:t>Run </a:t>
                </a:r>
                <a:r>
                  <a:rPr lang="en-US" sz="2200" dirty="0" err="1"/>
                  <a:t>Coeus</a:t>
                </a:r>
                <a:r>
                  <a:rPr lang="en-US" sz="2200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5CA0305-4F0C-4145-9224-B80E47344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868541"/>
                <a:ext cx="3940263" cy="3076548"/>
              </a:xfrm>
              <a:prstGeom prst="rect">
                <a:avLst/>
              </a:prstGeom>
              <a:blipFill>
                <a:blip r:embed="rId2"/>
                <a:stretch>
                  <a:fillRect l="-1703" r="-2786"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93417465-F060-48FE-91C3-5CE952063328}"/>
              </a:ext>
            </a:extLst>
          </p:cNvPr>
          <p:cNvSpPr txBox="1"/>
          <p:nvPr/>
        </p:nvSpPr>
        <p:spPr>
          <a:xfrm>
            <a:off x="4800599" y="2286000"/>
            <a:ext cx="3527319" cy="3122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Time profile of neutron flux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Energy spectrum of incident neutron flux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Run </a:t>
            </a:r>
            <a:r>
              <a:rPr lang="en-US" sz="2200" dirty="0" err="1"/>
              <a:t>Coeus</a:t>
            </a:r>
            <a:r>
              <a:rPr lang="en-US" sz="2200" dirty="0"/>
              <a:t>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8F6BEBA-0B6C-4E0F-9F56-48B1F8723CE9}"/>
              </a:ext>
            </a:extLst>
          </p:cNvPr>
          <p:cNvCxnSpPr/>
          <p:nvPr/>
        </p:nvCxnSpPr>
        <p:spPr bwMode="auto">
          <a:xfrm>
            <a:off x="4305300" y="2057400"/>
            <a:ext cx="0" cy="419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1664595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ETA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45459-3F1B-4F43-8FC0-35ADCE8623C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37BE42-1351-462B-9274-2C598B7B9C17}"/>
              </a:ext>
            </a:extLst>
          </p:cNvPr>
          <p:cNvSpPr txBox="1"/>
          <p:nvPr/>
        </p:nvSpPr>
        <p:spPr>
          <a:xfrm>
            <a:off x="3368961" y="1424709"/>
            <a:ext cx="1847273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Coeus</a:t>
            </a:r>
            <a:r>
              <a:rPr lang="en-US" b="1" dirty="0"/>
              <a:t> v1.0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C6DBC7-873F-4305-9011-1E67533D3A61}"/>
              </a:ext>
            </a:extLst>
          </p:cNvPr>
          <p:cNvCxnSpPr>
            <a:cxnSpLocks/>
          </p:cNvCxnSpPr>
          <p:nvPr/>
        </p:nvCxnSpPr>
        <p:spPr>
          <a:xfrm>
            <a:off x="2722415" y="1618672"/>
            <a:ext cx="646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254EE4F-90E5-4762-BB09-E3CC483C55A8}"/>
              </a:ext>
            </a:extLst>
          </p:cNvPr>
          <p:cNvCxnSpPr>
            <a:cxnSpLocks/>
            <a:stCxn id="14" idx="1"/>
            <a:endCxn id="9" idx="3"/>
          </p:cNvCxnSpPr>
          <p:nvPr/>
        </p:nvCxnSpPr>
        <p:spPr>
          <a:xfrm flipH="1">
            <a:off x="5216234" y="1629020"/>
            <a:ext cx="5357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9799002-B815-4B3F-A610-611AC61BC23F}"/>
              </a:ext>
            </a:extLst>
          </p:cNvPr>
          <p:cNvSpPr txBox="1"/>
          <p:nvPr/>
        </p:nvSpPr>
        <p:spPr>
          <a:xfrm>
            <a:off x="5751942" y="1305854"/>
            <a:ext cx="1413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 Constraints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116B93-F34C-4838-B7A3-07E05C466A11}"/>
              </a:ext>
            </a:extLst>
          </p:cNvPr>
          <p:cNvSpPr txBox="1"/>
          <p:nvPr/>
        </p:nvSpPr>
        <p:spPr>
          <a:xfrm>
            <a:off x="1632523" y="1305854"/>
            <a:ext cx="1413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 Objectives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12DD283-D7FE-4BE1-95BC-5128C3790D8D}"/>
              </a:ext>
            </a:extLst>
          </p:cNvPr>
          <p:cNvCxnSpPr>
            <a:cxnSpLocks/>
          </p:cNvCxnSpPr>
          <p:nvPr/>
        </p:nvCxnSpPr>
        <p:spPr>
          <a:xfrm>
            <a:off x="4292597" y="1833332"/>
            <a:ext cx="0" cy="199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A29B1CD-A1BF-427C-B352-AF1CCD78E682}"/>
              </a:ext>
            </a:extLst>
          </p:cNvPr>
          <p:cNvSpPr txBox="1"/>
          <p:nvPr/>
        </p:nvSpPr>
        <p:spPr>
          <a:xfrm>
            <a:off x="3276600" y="2053970"/>
            <a:ext cx="2078174" cy="7150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Energy Tuning Assembly Design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0ECBFC6-47F7-473D-8A47-1FD169620502}"/>
              </a:ext>
            </a:extLst>
          </p:cNvPr>
          <p:cNvCxnSpPr>
            <a:cxnSpLocks/>
          </p:cNvCxnSpPr>
          <p:nvPr/>
        </p:nvCxnSpPr>
        <p:spPr>
          <a:xfrm flipH="1">
            <a:off x="2835339" y="3397821"/>
            <a:ext cx="4525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5DCC2F-0FE3-46F5-AB3A-1D10CC18DA2A}"/>
              </a:ext>
            </a:extLst>
          </p:cNvPr>
          <p:cNvCxnSpPr>
            <a:cxnSpLocks/>
          </p:cNvCxnSpPr>
          <p:nvPr/>
        </p:nvCxnSpPr>
        <p:spPr>
          <a:xfrm>
            <a:off x="5366335" y="3397821"/>
            <a:ext cx="464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7967243-AE74-46EE-B168-B86CB1747800}"/>
              </a:ext>
            </a:extLst>
          </p:cNvPr>
          <p:cNvSpPr txBox="1"/>
          <p:nvPr/>
        </p:nvSpPr>
        <p:spPr>
          <a:xfrm>
            <a:off x="237836" y="2794060"/>
            <a:ext cx="2576942" cy="10215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SCALE 6.2</a:t>
            </a:r>
          </a:p>
          <a:p>
            <a:pPr algn="ctr"/>
            <a:r>
              <a:rPr lang="en-US" dirty="0"/>
              <a:t>252 Energy Group Covariance Analysis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32471C-2FB8-4C32-A783-951F0C88DD3F}"/>
              </a:ext>
            </a:extLst>
          </p:cNvPr>
          <p:cNvSpPr txBox="1"/>
          <p:nvPr/>
        </p:nvSpPr>
        <p:spPr>
          <a:xfrm>
            <a:off x="5823634" y="2794060"/>
            <a:ext cx="2410685" cy="10215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MCNP 6.1 and 5.1  </a:t>
            </a:r>
          </a:p>
          <a:p>
            <a:pPr algn="ctr"/>
            <a:r>
              <a:rPr lang="en-US" dirty="0"/>
              <a:t>Continuous Energy Transport Analysis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44AF22-CC15-4DF8-8A65-8FC1B7277FDA}"/>
              </a:ext>
            </a:extLst>
          </p:cNvPr>
          <p:cNvSpPr txBox="1"/>
          <p:nvPr/>
        </p:nvSpPr>
        <p:spPr>
          <a:xfrm>
            <a:off x="3287925" y="3071961"/>
            <a:ext cx="2078171" cy="7150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Radiation</a:t>
            </a:r>
          </a:p>
          <a:p>
            <a:pPr algn="ctr"/>
            <a:r>
              <a:rPr lang="en-US" dirty="0"/>
              <a:t> Transport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4FCB811-5FC0-48F6-81F0-37E41E5BBBF1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4315687" y="2769059"/>
            <a:ext cx="0" cy="278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2CC10C-DAFE-4514-A3EE-F25EA3AFF036}"/>
              </a:ext>
            </a:extLst>
          </p:cNvPr>
          <p:cNvCxnSpPr>
            <a:cxnSpLocks/>
          </p:cNvCxnSpPr>
          <p:nvPr/>
        </p:nvCxnSpPr>
        <p:spPr>
          <a:xfrm flipH="1">
            <a:off x="5366096" y="3779372"/>
            <a:ext cx="499208" cy="27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F3021EB-4D9F-48FB-83B0-EB3AE48FB658}"/>
              </a:ext>
            </a:extLst>
          </p:cNvPr>
          <p:cNvSpPr txBox="1"/>
          <p:nvPr/>
        </p:nvSpPr>
        <p:spPr>
          <a:xfrm>
            <a:off x="3287925" y="3928826"/>
            <a:ext cx="2078171" cy="7150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Additional</a:t>
            </a:r>
          </a:p>
          <a:p>
            <a:pPr algn="ctr"/>
            <a:r>
              <a:rPr lang="en-US" dirty="0"/>
              <a:t> Analysis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58F97EC-2C86-4CC1-A219-BCC32A8517C2}"/>
              </a:ext>
            </a:extLst>
          </p:cNvPr>
          <p:cNvCxnSpPr>
            <a:cxnSpLocks/>
          </p:cNvCxnSpPr>
          <p:nvPr/>
        </p:nvCxnSpPr>
        <p:spPr>
          <a:xfrm>
            <a:off x="2779922" y="3759983"/>
            <a:ext cx="487442" cy="266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235B2D5-5D7A-4E01-B022-CDEDC2E1F0B1}"/>
              </a:ext>
            </a:extLst>
          </p:cNvPr>
          <p:cNvSpPr txBox="1"/>
          <p:nvPr/>
        </p:nvSpPr>
        <p:spPr>
          <a:xfrm>
            <a:off x="4503630" y="4787180"/>
            <a:ext cx="3079229" cy="7150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Optimize Foil Diagnostic Activation Pack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F90FA5-1AC6-4197-81C6-7F3F5FC183A9}"/>
              </a:ext>
            </a:extLst>
          </p:cNvPr>
          <p:cNvSpPr txBox="1"/>
          <p:nvPr/>
        </p:nvSpPr>
        <p:spPr>
          <a:xfrm>
            <a:off x="963302" y="5093433"/>
            <a:ext cx="2962560" cy="7150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GEF</a:t>
            </a:r>
          </a:p>
          <a:p>
            <a:pPr algn="ctr"/>
            <a:r>
              <a:rPr lang="en-US" dirty="0"/>
              <a:t>Fission Product Isotopes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101F64-C577-459B-BBF4-53350C576ACB}"/>
              </a:ext>
            </a:extLst>
          </p:cNvPr>
          <p:cNvSpPr txBox="1"/>
          <p:nvPr/>
        </p:nvSpPr>
        <p:spPr>
          <a:xfrm>
            <a:off x="4571815" y="5584416"/>
            <a:ext cx="3468258" cy="7150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STAYSL</a:t>
            </a:r>
          </a:p>
          <a:p>
            <a:pPr algn="ctr"/>
            <a:r>
              <a:rPr lang="en-US" dirty="0"/>
              <a:t>Neutron Energy Spectra Unfold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D11B51-3AB7-470C-B60F-6FF8B7B0AB75}"/>
              </a:ext>
            </a:extLst>
          </p:cNvPr>
          <p:cNvCxnSpPr>
            <a:cxnSpLocks/>
          </p:cNvCxnSpPr>
          <p:nvPr/>
        </p:nvCxnSpPr>
        <p:spPr>
          <a:xfrm flipH="1">
            <a:off x="4243925" y="4643915"/>
            <a:ext cx="4017" cy="1298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100D598-019D-42CA-8D89-A6D23C7B6D02}"/>
              </a:ext>
            </a:extLst>
          </p:cNvPr>
          <p:cNvCxnSpPr>
            <a:cxnSpLocks/>
          </p:cNvCxnSpPr>
          <p:nvPr/>
        </p:nvCxnSpPr>
        <p:spPr>
          <a:xfrm flipH="1" flipV="1">
            <a:off x="3937585" y="5449969"/>
            <a:ext cx="30856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5827AA0-C083-4C4A-94A5-659053E2766A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4247942" y="5144725"/>
            <a:ext cx="2556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96BD5E-9113-41ED-BFF1-8B66CBC406CC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4236005" y="5941961"/>
            <a:ext cx="3358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95169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Nuclear Data Covariance Libraries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6" y="1295399"/>
            <a:ext cx="8908283" cy="519747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Distributed with 252 and 56 energy group structure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Based on evaluated covariance data and approximate data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ENDF/B-VI,VII.1,VII.2-previously proposed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JENDL-4.0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Collaborative research with Brookhaven National Laboratory, Los Alamos National Laboratory, and Oak Ridge National Laboratory 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Working Party on International Nuclear Data Evaluation Co-operation (WPEC) Subgroup-26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SCALE has corrected correlation data to meet the definition of a correlation matrix (</a:t>
            </a:r>
            <a:r>
              <a:rPr lang="en-US" dirty="0" err="1"/>
              <a:t>ie</a:t>
            </a:r>
            <a:r>
              <a:rPr lang="en-US" dirty="0"/>
              <a:t>. Maximum value of 1)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45459-3F1B-4F43-8FC0-35ADCE8623C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22790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Nuclear Data Covariance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6" y="1295399"/>
            <a:ext cx="8908283" cy="519747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Evaluated nuclear data comes in as a correlation matrix, which can create a covariance matrix with the uncertainty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45459-3F1B-4F43-8FC0-35ADCE8623C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5CD717-E720-470B-B719-053944F9514E}"/>
              </a:ext>
            </a:extLst>
          </p:cNvPr>
          <p:cNvSpPr txBox="1"/>
          <p:nvPr/>
        </p:nvSpPr>
        <p:spPr>
          <a:xfrm>
            <a:off x="228601" y="2100975"/>
            <a:ext cx="8686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	        U-235 (</a:t>
            </a:r>
            <a:r>
              <a:rPr lang="en-US" b="1" dirty="0" err="1"/>
              <a:t>n,f</a:t>
            </a:r>
            <a:r>
              <a:rPr lang="en-US" b="1" dirty="0"/>
              <a:t>) 			                       Bi-209 (n,2n)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E82A30-DC0E-42A0-BDDE-D197FF6E9FCF}"/>
              </a:ext>
            </a:extLst>
          </p:cNvPr>
          <p:cNvSpPr txBox="1"/>
          <p:nvPr/>
        </p:nvSpPr>
        <p:spPr>
          <a:xfrm>
            <a:off x="398206" y="5893431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U-235 relative uncertainty peaks near 2.23 keV at 133.6%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C01276-4321-4111-8F13-9BF385645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6" y="2444379"/>
            <a:ext cx="4540624" cy="32561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33FDBA-4634-437A-ADC5-E9EA893C5E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613" y="2469779"/>
            <a:ext cx="4360889" cy="316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57255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2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23516</TotalTime>
  <Words>1072</Words>
  <Application>Microsoft Office PowerPoint</Application>
  <PresentationFormat>On-screen Show (4:3)</PresentationFormat>
  <Paragraphs>212</Paragraphs>
  <Slides>32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Cambria Math</vt:lpstr>
      <vt:lpstr>Times New Roman</vt:lpstr>
      <vt:lpstr>Wingdings</vt:lpstr>
      <vt:lpstr>2_Default Design</vt:lpstr>
      <vt:lpstr>PowerPoint Presentation</vt:lpstr>
      <vt:lpstr>Overview </vt:lpstr>
      <vt:lpstr>Motivation </vt:lpstr>
      <vt:lpstr>Research Objectives</vt:lpstr>
      <vt:lpstr>ETA Research Objectives</vt:lpstr>
      <vt:lpstr> ETA2 Research Objectives</vt:lpstr>
      <vt:lpstr>ETA Analysis</vt:lpstr>
      <vt:lpstr>SCALE Nuclear Data Covariance Libraries </vt:lpstr>
      <vt:lpstr>SCALE Nuclear Data Covariance</vt:lpstr>
      <vt:lpstr>Energy Tuning Assembly Design </vt:lpstr>
      <vt:lpstr>NIF Neutron Source </vt:lpstr>
      <vt:lpstr>NIF Neutron Source </vt:lpstr>
      <vt:lpstr>SCALE MAVRIC Sequence</vt:lpstr>
      <vt:lpstr>ETA HEU Foil Incident Neutron Energy Spectrum </vt:lpstr>
      <vt:lpstr>59 Group HEU Foil Incident Neutron Energy Spectrum </vt:lpstr>
      <vt:lpstr>HEU Foil Fissions</vt:lpstr>
      <vt:lpstr>Source Impacts on Reactions</vt:lpstr>
      <vt:lpstr>In-115 (n,g) Example Case</vt:lpstr>
      <vt:lpstr>Results</vt:lpstr>
      <vt:lpstr>Summary</vt:lpstr>
      <vt:lpstr>Questions</vt:lpstr>
      <vt:lpstr>Backups</vt:lpstr>
      <vt:lpstr>Covariance (What is it?)</vt:lpstr>
      <vt:lpstr>ENDF/B-VII.1 vs SCALE 252 Group Correlation Matrix</vt:lpstr>
      <vt:lpstr>U-235 (n,f) 252 Group Structure </vt:lpstr>
      <vt:lpstr>Combining Responses from Perturbed Nuclear Data</vt:lpstr>
      <vt:lpstr>NIF Neutron Source </vt:lpstr>
      <vt:lpstr>Fission Product Isotopes </vt:lpstr>
      <vt:lpstr>Unfolding the Neutron Spectrum From Foil Activation</vt:lpstr>
      <vt:lpstr>Foil Diagnostic Activation Pack  </vt:lpstr>
      <vt:lpstr>Foil Diagnostic Activation Pack  </vt:lpstr>
      <vt:lpstr>PowerPoint Presentation</vt:lpstr>
    </vt:vector>
  </TitlesOfParts>
  <Company>AFIT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TPEACHEY</dc:creator>
  <cp:lastModifiedBy>nicholas quartemont</cp:lastModifiedBy>
  <cp:revision>997</cp:revision>
  <dcterms:created xsi:type="dcterms:W3CDTF">2010-05-28T18:07:16Z</dcterms:created>
  <dcterms:modified xsi:type="dcterms:W3CDTF">2018-07-21T16:04:29Z</dcterms:modified>
</cp:coreProperties>
</file>