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6" r:id="rId2"/>
    <p:sldId id="371" r:id="rId3"/>
    <p:sldId id="399" r:id="rId4"/>
    <p:sldId id="379" r:id="rId5"/>
    <p:sldId id="402" r:id="rId6"/>
    <p:sldId id="405" r:id="rId7"/>
    <p:sldId id="397" r:id="rId8"/>
    <p:sldId id="367" r:id="rId9"/>
    <p:sldId id="391" r:id="rId10"/>
    <p:sldId id="385" r:id="rId11"/>
    <p:sldId id="386" r:id="rId12"/>
    <p:sldId id="383" r:id="rId13"/>
    <p:sldId id="387" r:id="rId14"/>
    <p:sldId id="393" r:id="rId15"/>
    <p:sldId id="403" r:id="rId16"/>
    <p:sldId id="404" r:id="rId17"/>
    <p:sldId id="401" r:id="rId18"/>
    <p:sldId id="372" r:id="rId19"/>
    <p:sldId id="398" r:id="rId20"/>
    <p:sldId id="400" r:id="rId21"/>
    <p:sldId id="374" r:id="rId22"/>
    <p:sldId id="376" r:id="rId23"/>
    <p:sldId id="375" r:id="rId24"/>
    <p:sldId id="388" r:id="rId25"/>
    <p:sldId id="381" r:id="rId26"/>
    <p:sldId id="373" r:id="rId27"/>
    <p:sldId id="365" r:id="rId28"/>
    <p:sldId id="390" r:id="rId2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2FE1904D-0152-4EAB-8CD9-58A43D553B3E}">
          <p14:sldIdLst>
            <p14:sldId id="256"/>
            <p14:sldId id="371"/>
            <p14:sldId id="399"/>
            <p14:sldId id="379"/>
            <p14:sldId id="402"/>
            <p14:sldId id="405"/>
            <p14:sldId id="397"/>
            <p14:sldId id="367"/>
            <p14:sldId id="391"/>
            <p14:sldId id="385"/>
            <p14:sldId id="386"/>
            <p14:sldId id="383"/>
            <p14:sldId id="387"/>
            <p14:sldId id="393"/>
            <p14:sldId id="403"/>
            <p14:sldId id="404"/>
            <p14:sldId id="401"/>
            <p14:sldId id="372"/>
            <p14:sldId id="398"/>
            <p14:sldId id="400"/>
            <p14:sldId id="374"/>
            <p14:sldId id="376"/>
            <p14:sldId id="375"/>
            <p14:sldId id="388"/>
            <p14:sldId id="381"/>
            <p14:sldId id="373"/>
            <p14:sldId id="365"/>
            <p14:sldId id="3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53FF"/>
    <a:srgbClr val="000066"/>
    <a:srgbClr val="7878CE"/>
    <a:srgbClr val="4444BC"/>
    <a:srgbClr val="CC0000"/>
    <a:srgbClr val="339933"/>
    <a:srgbClr val="3366FF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5274" autoAdjust="0"/>
  </p:normalViewPr>
  <p:slideViewPr>
    <p:cSldViewPr>
      <p:cViewPr varScale="1">
        <p:scale>
          <a:sx n="64" d="100"/>
          <a:sy n="64" d="100"/>
        </p:scale>
        <p:origin x="62" y="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125" y="67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31155E8D-0BA4-452B-8EDB-07A7BC61EC61}" type="datetimeFigureOut">
              <a:rPr lang="en-US"/>
              <a:pPr>
                <a:defRPr/>
              </a:pPr>
              <a:t>10/24/2018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39892210-BE35-4A26-8523-71E669893B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26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1D7AA6C-3DEF-4DD2-A62F-1859B2C2B030}" type="datetimeFigureOut">
              <a:rPr lang="en-US"/>
              <a:pPr>
                <a:defRPr/>
              </a:pPr>
              <a:t>10/24/2018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F6B3159-B396-4F1D-8D6C-858A85A152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3194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9DB06A-C872-4CD1-8717-EF2A7E823F5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074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B8A297-3F7C-4B0E-BF4A-E400045DF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ETA created with the </a:t>
            </a:r>
            <a:r>
              <a:rPr lang="en-US" dirty="0" err="1"/>
              <a:t>Coeus</a:t>
            </a:r>
            <a:r>
              <a:rPr lang="en-US" dirty="0"/>
              <a:t> v1.0 metaheuristic optimization software package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Objective thermonuclear and prompt fission neutron spectrum (TN+PFNS).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Input spectrum NIF D-T fusion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Optimize flux in highly enriched uranium (HEU) foil adjacent to Target Option Activation Device (TOAD)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Base of cone originally 6 cm from neutron source (moved to 15 cm)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EFB844-D41A-411A-A84D-4A0CF51AAF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600200"/>
            <a:ext cx="3200400" cy="19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23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63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Activities are on the order of what is needed for counting experiments </a:t>
            </a:r>
          </a:p>
          <a:p>
            <a:r>
              <a:rPr lang="en-US" dirty="0"/>
              <a:t>Foils can be counted in a High Purity Germanium Detector (</a:t>
            </a:r>
            <a:r>
              <a:rPr lang="en-US" dirty="0" err="1"/>
              <a:t>HPGe</a:t>
            </a:r>
            <a:r>
              <a:rPr lang="en-US" dirty="0"/>
              <a:t>)</a:t>
            </a:r>
          </a:p>
          <a:p>
            <a:r>
              <a:rPr lang="en-US" dirty="0"/>
              <a:t>Large increase in uncertainty based on reaction data uncertainty.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42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935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502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 l="1755" r="-2106" b="-21826"/>
          <a:stretch>
            <a:fillRect/>
          </a:stretch>
        </p:blipFill>
        <p:spPr bwMode="auto">
          <a:xfrm>
            <a:off x="990600" y="2819400"/>
            <a:ext cx="3276600" cy="310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2" descr="shield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4213" y="1981200"/>
            <a:ext cx="124618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3"/>
          <p:cNvSpPr txBox="1">
            <a:spLocks noChangeArrowheads="1"/>
          </p:cNvSpPr>
          <p:nvPr userDrawn="1"/>
        </p:nvSpPr>
        <p:spPr bwMode="auto">
          <a:xfrm>
            <a:off x="990600" y="0"/>
            <a:ext cx="6629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45636" rIns="0" bIns="45636" anchor="ctr"/>
          <a:lstStyle/>
          <a:p>
            <a:pPr algn="ctr" defTabSz="914408">
              <a:defRPr/>
            </a:pPr>
            <a:r>
              <a:rPr lang="en-US" sz="3300" b="1" kern="700" spc="-3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Air Force Institute of Technology</a:t>
            </a:r>
            <a:endParaRPr lang="en-US" sz="3300" b="1" kern="700" spc="-30" dirty="0"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629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  <a:prstGeom prst="rect">
            <a:avLst/>
          </a:prstGeom>
        </p:spPr>
        <p:txBody>
          <a:bodyPr/>
          <a:lstStyle>
            <a:lvl2pPr>
              <a:buFont typeface="Wingdings" pitchFamily="2" charset="2"/>
              <a:buChar char="§"/>
              <a:defRPr/>
            </a:lvl2pPr>
            <a:lvl4pPr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45459-3F1B-4F43-8FC0-35ADCE8623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629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B20FE-D153-41F1-99DD-DE79FAF1A0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5" cstate="print">
            <a:lum bright="1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972803" name="Rectangle 3"/>
          <p:cNvSpPr>
            <a:spLocks noChangeArrowheads="1"/>
          </p:cNvSpPr>
          <p:nvPr/>
        </p:nvSpPr>
        <p:spPr bwMode="auto">
          <a:xfrm flipV="1">
            <a:off x="1588" y="6489700"/>
            <a:ext cx="1811337" cy="60325"/>
          </a:xfrm>
          <a:prstGeom prst="rect">
            <a:avLst/>
          </a:prstGeom>
          <a:gradFill rotWithShape="0">
            <a:gsLst>
              <a:gs pos="0">
                <a:srgbClr val="000099">
                  <a:alpha val="50000"/>
                </a:srgbClr>
              </a:gs>
              <a:gs pos="100000">
                <a:schemeClr val="accent2">
                  <a:alpha val="5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 flipV="1">
            <a:off x="7107238" y="6500813"/>
            <a:ext cx="2022475" cy="61912"/>
          </a:xfrm>
          <a:prstGeom prst="rect">
            <a:avLst/>
          </a:prstGeom>
          <a:gradFill rotWithShape="0">
            <a:gsLst>
              <a:gs pos="0">
                <a:schemeClr val="accent2">
                  <a:alpha val="50000"/>
                </a:schemeClr>
              </a:gs>
              <a:gs pos="100000">
                <a:srgbClr val="DDDDDD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5" name="Text Box 5"/>
          <p:cNvSpPr txBox="1">
            <a:spLocks noChangeArrowheads="1"/>
          </p:cNvSpPr>
          <p:nvPr/>
        </p:nvSpPr>
        <p:spPr bwMode="auto">
          <a:xfrm>
            <a:off x="1844675" y="6386513"/>
            <a:ext cx="52705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81" tIns="41493" rIns="82981" bIns="41493">
            <a:spAutoFit/>
          </a:bodyPr>
          <a:lstStyle/>
          <a:p>
            <a:pPr defTabSz="82992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7878CE"/>
                </a:solidFill>
                <a:latin typeface="+mn-lt"/>
                <a:cs typeface="+mn-cs"/>
              </a:rPr>
              <a:t>Air University: The Intellectual and Leadership Center of the Air Force</a:t>
            </a:r>
          </a:p>
        </p:txBody>
      </p:sp>
      <p:sp>
        <p:nvSpPr>
          <p:cNvPr id="972808" name="Rectangle 8"/>
          <p:cNvSpPr>
            <a:spLocks noChangeArrowheads="1"/>
          </p:cNvSpPr>
          <p:nvPr/>
        </p:nvSpPr>
        <p:spPr bwMode="auto">
          <a:xfrm flipV="1">
            <a:off x="6324600" y="989013"/>
            <a:ext cx="2819400" cy="77787"/>
          </a:xfrm>
          <a:prstGeom prst="rect">
            <a:avLst/>
          </a:prstGeom>
          <a:gradFill rotWithShape="0">
            <a:gsLst>
              <a:gs pos="0">
                <a:schemeClr val="accent2">
                  <a:alpha val="50000"/>
                </a:schemeClr>
              </a:gs>
              <a:gs pos="100000">
                <a:srgbClr val="DDDDDD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6629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21" tIns="45511" rIns="91021" bIns="455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72810" name="Rectangle 10"/>
          <p:cNvSpPr>
            <a:spLocks noChangeArrowheads="1"/>
          </p:cNvSpPr>
          <p:nvPr/>
        </p:nvSpPr>
        <p:spPr bwMode="auto">
          <a:xfrm flipV="1">
            <a:off x="0" y="989013"/>
            <a:ext cx="2478088" cy="74612"/>
          </a:xfrm>
          <a:prstGeom prst="rect">
            <a:avLst/>
          </a:prstGeom>
          <a:gradFill rotWithShape="0">
            <a:gsLst>
              <a:gs pos="0">
                <a:srgbClr val="000099">
                  <a:alpha val="50000"/>
                </a:srgbClr>
              </a:gs>
              <a:gs pos="100000">
                <a:schemeClr val="accent2">
                  <a:alpha val="5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1033" name="Picture 11" descr="chrmblue_std smal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6850" y="128588"/>
            <a:ext cx="803275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505200" y="6589713"/>
            <a:ext cx="2155825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225" tIns="41121" rIns="82225" bIns="41121">
            <a:spAutoFit/>
          </a:bodyPr>
          <a:lstStyle/>
          <a:p>
            <a:pPr defTabSz="8207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7878CE"/>
                </a:solidFill>
                <a:latin typeface="+mn-lt"/>
                <a:cs typeface="+mn-cs"/>
              </a:rPr>
              <a:t>Aim High…Fly - Fight - Win</a:t>
            </a:r>
            <a:endParaRPr lang="en-US" sz="1200" i="1" dirty="0">
              <a:solidFill>
                <a:srgbClr val="7878CE"/>
              </a:solidFill>
              <a:latin typeface="+mn-lt"/>
              <a:cs typeface="+mn-cs"/>
            </a:endParaRPr>
          </a:p>
        </p:txBody>
      </p:sp>
      <p:pic>
        <p:nvPicPr>
          <p:cNvPr id="14" name="Picture 17" descr="AFIT(good)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0" y="152400"/>
            <a:ext cx="1447800" cy="69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438400" y="901700"/>
            <a:ext cx="397668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3302" tIns="41652" rIns="83302" bIns="41652">
            <a:spAutoFit/>
          </a:bodyPr>
          <a:lstStyle/>
          <a:p>
            <a:pPr defTabSz="83318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i="1" dirty="0">
                <a:solidFill>
                  <a:srgbClr val="7878CE"/>
                </a:solidFill>
                <a:latin typeface="+mn-lt"/>
                <a:cs typeface="+mn-cs"/>
              </a:rPr>
              <a:t>The AFIT of Today is the Air Force of Tomorrow.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DC0EFEE-7953-486B-B408-E9BCE7E6F8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3" r:id="rId3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55272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910544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365819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821090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31788" indent="-33178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4638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30300" indent="-217488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585913" indent="-217488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41525" indent="-217488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03999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5926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14540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6980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72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44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819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09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357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633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905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18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8"/>
          <p:cNvSpPr>
            <a:spLocks noChangeArrowheads="1"/>
          </p:cNvSpPr>
          <p:nvPr/>
        </p:nvSpPr>
        <p:spPr bwMode="auto">
          <a:xfrm>
            <a:off x="3962400" y="1905000"/>
            <a:ext cx="46894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271" tIns="45636" rIns="91271" bIns="45636" anchor="ctr"/>
          <a:lstStyle/>
          <a:p>
            <a:pPr algn="ctr"/>
            <a:r>
              <a:rPr lang="en-US" sz="3600" dirty="0"/>
              <a:t>Application of Spectral Shaping for Simulating Neutron Environments</a:t>
            </a:r>
            <a:endParaRPr lang="en-US" sz="3600" dirty="0">
              <a:solidFill>
                <a:srgbClr val="000066"/>
              </a:solidFill>
            </a:endParaRPr>
          </a:p>
        </p:txBody>
      </p:sp>
      <p:sp>
        <p:nvSpPr>
          <p:cNvPr id="7170" name="Text Box 9"/>
          <p:cNvSpPr txBox="1">
            <a:spLocks noChangeArrowheads="1"/>
          </p:cNvSpPr>
          <p:nvPr/>
        </p:nvSpPr>
        <p:spPr bwMode="auto">
          <a:xfrm>
            <a:off x="4038600" y="3962400"/>
            <a:ext cx="4613275" cy="1981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271" tIns="45636" rIns="91271" bIns="45636" anchor="ctr"/>
          <a:lstStyle/>
          <a:p>
            <a:pPr algn="ctr" eaLnBrk="0" hangingPunct="0">
              <a:spcBef>
                <a:spcPct val="20000"/>
              </a:spcBef>
            </a:pPr>
            <a:r>
              <a:rPr lang="en-US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Capt</a:t>
            </a:r>
            <a:r>
              <a:rPr lang="en-US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Nick Quartemont</a:t>
            </a:r>
          </a:p>
          <a:p>
            <a:pPr algn="ctr" eaLnBrk="0" hangingPunct="0">
              <a:spcBef>
                <a:spcPct val="20000"/>
              </a:spcBef>
            </a:pPr>
            <a:r>
              <a:rPr lang="en-US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MS Nuclear Engineering 19M</a:t>
            </a:r>
          </a:p>
          <a:p>
            <a:pPr algn="ctr" eaLnBrk="0" hangingPunct="0">
              <a:spcBef>
                <a:spcPct val="20000"/>
              </a:spcBef>
            </a:pPr>
            <a:r>
              <a:rPr lang="en-US" sz="1600" i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Air Force Institute of Technology</a:t>
            </a:r>
          </a:p>
          <a:p>
            <a:pPr algn="ctr" eaLnBrk="0" hangingPunct="0">
              <a:spcBef>
                <a:spcPct val="20000"/>
              </a:spcBef>
            </a:pPr>
            <a:r>
              <a:rPr lang="en-US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18 October 2018</a:t>
            </a:r>
            <a:endParaRPr lang="en-US" sz="1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11346F4-7DB2-409F-8C5C-9BDD8075A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19200"/>
            <a:ext cx="6704322" cy="4776282"/>
          </a:xfrm>
          <a:prstGeom prst="rect">
            <a:avLst/>
          </a:prstGeom>
        </p:spPr>
      </p:pic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ETA HEU Foil Incident Neutron Energy Spectrum (CE)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7B44C-6D87-40B8-90F1-CF36925F2BB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AutoShape 2" descr="Image result for bad science reproducibility cartoon"/>
          <p:cNvSpPr>
            <a:spLocks noChangeAspect="1" noChangeArrowheads="1"/>
          </p:cNvSpPr>
          <p:nvPr/>
        </p:nvSpPr>
        <p:spPr bwMode="auto">
          <a:xfrm>
            <a:off x="155575" y="-990600"/>
            <a:ext cx="47720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723D06-34A9-4252-A2CE-F75F084752F4}"/>
              </a:ext>
            </a:extLst>
          </p:cNvPr>
          <p:cNvSpPr txBox="1"/>
          <p:nvPr/>
        </p:nvSpPr>
        <p:spPr>
          <a:xfrm>
            <a:off x="690418" y="6107668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Normalized so that integral is 1.  </a:t>
            </a:r>
          </a:p>
        </p:txBody>
      </p:sp>
    </p:spTree>
    <p:extLst>
      <p:ext uri="{BB962C8B-B14F-4D97-AF65-F5344CB8AC3E}">
        <p14:creationId xmlns:p14="http://schemas.microsoft.com/office/powerpoint/2010/main" val="47884317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72 Group HEU Foil Incident Neutron Energy Spectrum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7B44C-6D87-40B8-90F1-CF36925F2BB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AutoShape 2" descr="Image result for bad science reproducibility cartoon"/>
          <p:cNvSpPr>
            <a:spLocks noChangeAspect="1" noChangeArrowheads="1"/>
          </p:cNvSpPr>
          <p:nvPr/>
        </p:nvSpPr>
        <p:spPr bwMode="auto">
          <a:xfrm>
            <a:off x="155575" y="-990600"/>
            <a:ext cx="47720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1E2FEC-F2E3-4AA0-A27C-315A14262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36975"/>
            <a:ext cx="7710657" cy="55384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B7CBD2-F543-4134-88EF-7DC0DC24B869}"/>
              </a:ext>
            </a:extLst>
          </p:cNvPr>
          <p:cNvSpPr txBox="1"/>
          <p:nvPr/>
        </p:nvSpPr>
        <p:spPr>
          <a:xfrm>
            <a:off x="1950328" y="1697593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OLD RESULTS: </a:t>
            </a:r>
            <a:br>
              <a:rPr lang="en-US" b="1" u="sng" dirty="0"/>
            </a:br>
            <a:r>
              <a:rPr lang="en-US" b="1" u="sng" dirty="0"/>
              <a:t>NOT USING SSR </a:t>
            </a:r>
          </a:p>
        </p:txBody>
      </p:sp>
    </p:spTree>
    <p:extLst>
      <p:ext uri="{BB962C8B-B14F-4D97-AF65-F5344CB8AC3E}">
        <p14:creationId xmlns:p14="http://schemas.microsoft.com/office/powerpoint/2010/main" val="91342805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HEU Foil Fissions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45459-3F1B-4F43-8FC0-35ADCE8623CC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34E171-6C2F-4DE4-91B6-84EC4E561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3" y="2162175"/>
            <a:ext cx="8989687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29284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Foil Diagnostic Activation Pack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45459-3F1B-4F43-8FC0-35ADCE8623CC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6C518B-AB5F-480D-9493-661854B89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68" y="2362200"/>
            <a:ext cx="9022932" cy="371475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37E93D-2776-45E9-97E8-A18570E680DC}"/>
              </a:ext>
            </a:extLst>
          </p:cNvPr>
          <p:cNvCxnSpPr>
            <a:cxnSpLocks/>
          </p:cNvCxnSpPr>
          <p:nvPr/>
        </p:nvCxnSpPr>
        <p:spPr bwMode="auto">
          <a:xfrm>
            <a:off x="7014754" y="1613694"/>
            <a:ext cx="1409700" cy="6651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EE80601-2B67-43A3-AF45-0A875FC9B18F}"/>
              </a:ext>
            </a:extLst>
          </p:cNvPr>
          <p:cNvSpPr txBox="1"/>
          <p:nvPr/>
        </p:nvSpPr>
        <p:spPr>
          <a:xfrm>
            <a:off x="2133600" y="1295400"/>
            <a:ext cx="510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Nuclear data covariance increases the uncertainty in the results!</a:t>
            </a:r>
          </a:p>
        </p:txBody>
      </p:sp>
    </p:spTree>
    <p:extLst>
      <p:ext uri="{BB962C8B-B14F-4D97-AF65-F5344CB8AC3E}">
        <p14:creationId xmlns:p14="http://schemas.microsoft.com/office/powerpoint/2010/main" val="22816139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7B44C-6D87-40B8-90F1-CF36925F2BB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9219" name="Content Placeholder 3"/>
          <p:cNvSpPr>
            <a:spLocks noGrp="1"/>
          </p:cNvSpPr>
          <p:nvPr>
            <p:ph idx="1"/>
          </p:nvPr>
        </p:nvSpPr>
        <p:spPr bwMode="auto">
          <a:xfrm>
            <a:off x="71718" y="1227137"/>
            <a:ext cx="8919882" cy="52657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ETA neutron energy spectrum is </a:t>
            </a:r>
            <a:r>
              <a:rPr lang="en-US" b="1" dirty="0"/>
              <a:t>consistent with a realistic boosted/thermonuclear neutron environment </a:t>
            </a:r>
            <a:endParaRPr lang="en-US" dirty="0"/>
          </a:p>
          <a:p>
            <a:r>
              <a:rPr lang="en-US" dirty="0"/>
              <a:t>Modeled ETA with nuclear data covariance </a:t>
            </a:r>
            <a:r>
              <a:rPr lang="en-US" b="1" dirty="0"/>
              <a:t>indicates moderate systematic uncertainties.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u="sng" dirty="0"/>
              <a:t>Future work to add to this research: </a:t>
            </a:r>
          </a:p>
          <a:p>
            <a:pPr lvl="1"/>
            <a:r>
              <a:rPr lang="en-US" dirty="0"/>
              <a:t>Increase statistical significance of covariance modeling</a:t>
            </a:r>
          </a:p>
          <a:p>
            <a:pPr lvl="1"/>
            <a:r>
              <a:rPr lang="en-US" dirty="0"/>
              <a:t>Complete SAMPLER with SSR </a:t>
            </a:r>
            <a:r>
              <a:rPr lang="en-US" dirty="0">
                <a:sym typeface="Wingdings" panose="05000000000000000000" pitchFamily="2" charset="2"/>
              </a:rPr>
              <a:t> currently running on Bridgman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Thesis research!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AutoShape 2" descr="Image result for bad science reproducibility cartoon"/>
          <p:cNvSpPr>
            <a:spLocks noChangeAspect="1" noChangeArrowheads="1"/>
          </p:cNvSpPr>
          <p:nvPr/>
        </p:nvSpPr>
        <p:spPr bwMode="auto">
          <a:xfrm>
            <a:off x="155575" y="-990600"/>
            <a:ext cx="47720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8946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Nuclear Data Uncertainty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45459-3F1B-4F43-8FC0-35ADCE8623CC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64B8A71-E19C-463B-AB20-7AC822006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917" y="2123031"/>
            <a:ext cx="4509083" cy="327660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218A35-03DD-4C41-ADB1-CB24834232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12" y="2133600"/>
            <a:ext cx="4654512" cy="333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69777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7B44C-6D87-40B8-90F1-CF36925F2BB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9219" name="Content Placeholder 3"/>
          <p:cNvSpPr>
            <a:spLocks noGrp="1"/>
          </p:cNvSpPr>
          <p:nvPr>
            <p:ph idx="1"/>
          </p:nvPr>
        </p:nvSpPr>
        <p:spPr bwMode="auto">
          <a:xfrm>
            <a:off x="71718" y="1227137"/>
            <a:ext cx="8919882" cy="52657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ETA neutron energy spectrum is </a:t>
            </a:r>
            <a:r>
              <a:rPr lang="en-US" b="1" dirty="0"/>
              <a:t>consistent with a realistic boosted/thermonuclear neutron environment </a:t>
            </a:r>
            <a:endParaRPr lang="en-US" dirty="0"/>
          </a:p>
          <a:p>
            <a:r>
              <a:rPr lang="en-US" b="1" dirty="0"/>
              <a:t>FP production is within uncertainties </a:t>
            </a:r>
            <a:r>
              <a:rPr lang="en-US" dirty="0"/>
              <a:t>given target objective neutron energy spectrum</a:t>
            </a:r>
          </a:p>
          <a:p>
            <a:r>
              <a:rPr lang="en-US" dirty="0"/>
              <a:t>Modeled ETA with nuclear data covariance </a:t>
            </a:r>
            <a:r>
              <a:rPr lang="en-US" b="1" dirty="0"/>
              <a:t>indicates minimal systematic uncertainties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u="sng" dirty="0"/>
              <a:t>Future work to add to this research: </a:t>
            </a:r>
          </a:p>
          <a:p>
            <a:pPr lvl="1"/>
            <a:r>
              <a:rPr lang="en-US" dirty="0"/>
              <a:t>Increase statistical significance of covariance modeling</a:t>
            </a:r>
          </a:p>
          <a:p>
            <a:pPr lvl="1"/>
            <a:r>
              <a:rPr lang="en-US" dirty="0"/>
              <a:t>Develop FY20 ETA to increase efficiency</a:t>
            </a:r>
          </a:p>
          <a:p>
            <a:pPr lvl="1"/>
            <a:r>
              <a:rPr lang="en-US" dirty="0"/>
              <a:t>Incorporate realistic surrogate debris matrix – FY20 shot?</a:t>
            </a:r>
          </a:p>
          <a:p>
            <a:pPr lvl="1"/>
            <a:r>
              <a:rPr lang="en-US" dirty="0"/>
              <a:t>Explore fractionation methods to generate volatile and refractory samples</a:t>
            </a:r>
          </a:p>
          <a:p>
            <a:pPr lvl="1"/>
            <a:endParaRPr lang="en-US" dirty="0"/>
          </a:p>
        </p:txBody>
      </p:sp>
      <p:sp>
        <p:nvSpPr>
          <p:cNvPr id="6" name="AutoShape 2" descr="Image result for bad science reproducibility cartoon"/>
          <p:cNvSpPr>
            <a:spLocks noChangeAspect="1" noChangeArrowheads="1"/>
          </p:cNvSpPr>
          <p:nvPr/>
        </p:nvSpPr>
        <p:spPr bwMode="auto">
          <a:xfrm>
            <a:off x="155575" y="-990600"/>
            <a:ext cx="47720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9101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CDA3-F50E-415A-9612-08E52739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Variance based on NIF Source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4137DAD-03DB-49F6-AE40-115D146760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502" y="1150014"/>
            <a:ext cx="6892996" cy="534978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C3FA05-7B3F-4432-9F72-8C10BEE081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2973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ETA2 Research Objectives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7B44C-6D87-40B8-90F1-CF36925F2BB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AutoShape 2" descr="Image result for bad science reproducibility cartoon"/>
          <p:cNvSpPr>
            <a:spLocks noChangeAspect="1" noChangeArrowheads="1"/>
          </p:cNvSpPr>
          <p:nvPr/>
        </p:nvSpPr>
        <p:spPr bwMode="auto">
          <a:xfrm>
            <a:off x="155575" y="-990600"/>
            <a:ext cx="47720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EAC61C-D194-4D59-BF64-1AF76ED67480}"/>
              </a:ext>
            </a:extLst>
          </p:cNvPr>
          <p:cNvSpPr txBox="1"/>
          <p:nvPr/>
        </p:nvSpPr>
        <p:spPr>
          <a:xfrm>
            <a:off x="304800" y="1556147"/>
            <a:ext cx="3733800" cy="12258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Enhanced efficiency for  generating synthetic fission  debris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9F040B-507D-4D4A-917D-7E13DDBF1B59}"/>
              </a:ext>
            </a:extLst>
          </p:cNvPr>
          <p:cNvSpPr txBox="1"/>
          <p:nvPr/>
        </p:nvSpPr>
        <p:spPr>
          <a:xfrm>
            <a:off x="4594123" y="1556147"/>
            <a:ext cx="3733800" cy="12258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Investigate capability for use as a short pulse neutron source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5CA0305-4F0C-4145-9224-B80E4734401E}"/>
                  </a:ext>
                </a:extLst>
              </p:cNvPr>
              <p:cNvSpPr txBox="1"/>
              <p:nvPr/>
            </p:nvSpPr>
            <p:spPr>
              <a:xfrm>
                <a:off x="304800" y="2868541"/>
                <a:ext cx="3940263" cy="3076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/>
                  <a:t>Increase number of fissions to ~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endParaRPr lang="en-US" sz="22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/>
                  <a:t>Define more realistic neutron spectrum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/>
                  <a:t>Updated NIF constraints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/>
                  <a:t>Run </a:t>
                </a:r>
                <a:r>
                  <a:rPr lang="en-US" sz="2200" dirty="0" err="1"/>
                  <a:t>Coeus</a:t>
                </a:r>
                <a:r>
                  <a:rPr lang="en-US" sz="2200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5CA0305-4F0C-4145-9224-B80E47344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868541"/>
                <a:ext cx="3940263" cy="3076548"/>
              </a:xfrm>
              <a:prstGeom prst="rect">
                <a:avLst/>
              </a:prstGeom>
              <a:blipFill>
                <a:blip r:embed="rId2"/>
                <a:stretch>
                  <a:fillRect l="-1703" r="-2786"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93417465-F060-48FE-91C3-5CE952063328}"/>
              </a:ext>
            </a:extLst>
          </p:cNvPr>
          <p:cNvSpPr txBox="1"/>
          <p:nvPr/>
        </p:nvSpPr>
        <p:spPr>
          <a:xfrm>
            <a:off x="4800599" y="2286000"/>
            <a:ext cx="3527319" cy="3122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Time profile of neutron flux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Energy spectrum of incident neutron flux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Run </a:t>
            </a:r>
            <a:r>
              <a:rPr lang="en-US" sz="2200" dirty="0" err="1"/>
              <a:t>Coeus</a:t>
            </a:r>
            <a:r>
              <a:rPr lang="en-US" sz="2200" dirty="0"/>
              <a:t>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8F6BEBA-0B6C-4E0F-9F56-48B1F8723CE9}"/>
              </a:ext>
            </a:extLst>
          </p:cNvPr>
          <p:cNvCxnSpPr/>
          <p:nvPr/>
        </p:nvCxnSpPr>
        <p:spPr bwMode="auto">
          <a:xfrm>
            <a:off x="4305300" y="2057400"/>
            <a:ext cx="0" cy="419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1664595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Fission Product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45459-3F1B-4F43-8FC0-35ADCE8623CC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04900"/>
            <a:ext cx="7706370" cy="527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80443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ETA Research Objectives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7B44C-6D87-40B8-90F1-CF36925F2BB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9219" name="Content Placeholder 3"/>
          <p:cNvSpPr>
            <a:spLocks noGrp="1"/>
          </p:cNvSpPr>
          <p:nvPr>
            <p:ph idx="1"/>
          </p:nvPr>
        </p:nvSpPr>
        <p:spPr bwMode="auto">
          <a:xfrm>
            <a:off x="58691" y="1508761"/>
            <a:ext cx="3446509" cy="4945064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u="sng" dirty="0"/>
              <a:t>Research Question:</a:t>
            </a:r>
          </a:p>
          <a:p>
            <a:pPr marL="0" indent="0">
              <a:buNone/>
            </a:pPr>
            <a:r>
              <a:rPr lang="en-US" dirty="0"/>
              <a:t>Can we produce an accurate neutron energy distribution expected from a "typical" thermonuclear or boosted nuclear weapon detonation using spectral modification at the NIF?</a:t>
            </a:r>
          </a:p>
          <a:p>
            <a:pPr marL="455612" lvl="1" indent="0">
              <a:buNone/>
            </a:pPr>
            <a:r>
              <a:rPr lang="en-US" dirty="0"/>
              <a:t>			</a:t>
            </a:r>
          </a:p>
          <a:p>
            <a:endParaRPr lang="en-US" dirty="0"/>
          </a:p>
          <a:p>
            <a:pPr marL="455612" lvl="1" indent="0">
              <a:buNone/>
            </a:pPr>
            <a:r>
              <a:rPr lang="en-US" dirty="0"/>
              <a:t>		</a:t>
            </a:r>
          </a:p>
        </p:txBody>
      </p:sp>
      <p:sp>
        <p:nvSpPr>
          <p:cNvPr id="6" name="AutoShape 2" descr="Image result for bad science reproducibility cartoon"/>
          <p:cNvSpPr>
            <a:spLocks noChangeAspect="1" noChangeArrowheads="1"/>
          </p:cNvSpPr>
          <p:nvPr/>
        </p:nvSpPr>
        <p:spPr bwMode="auto">
          <a:xfrm>
            <a:off x="155575" y="-990600"/>
            <a:ext cx="47720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414D8F-C035-4B5D-BE01-8A95E41D4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676400"/>
            <a:ext cx="5427709" cy="386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35464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419" y="1110410"/>
            <a:ext cx="5685981" cy="526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99769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Nuclear Data Covariance Libraries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6" y="1295399"/>
            <a:ext cx="8908283" cy="519747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Distributed with 252 and 56 energy group structure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Based on evaluated covariance data and approximate data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ENDF/B-VI,VII.1,VII.2-previously proposed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JENDL-4.0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Collaborative research with Brookhaven National Laboratory, Los Alamos National Laboratory, and Oak Ridge National Laboratory 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Working Party on International Nuclear Data Evaluation Co-operation (WPEC) Subgroup-26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SCALE has corrected correlation data to meet the definition of a correlation matrix (</a:t>
            </a:r>
            <a:r>
              <a:rPr lang="en-US" dirty="0" err="1"/>
              <a:t>ie</a:t>
            </a:r>
            <a:r>
              <a:rPr lang="en-US" dirty="0"/>
              <a:t>. Maximum value of 1)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45459-3F1B-4F43-8FC0-35ADCE8623C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22790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(What is it?)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95399"/>
                <a:ext cx="8763000" cy="5197475"/>
              </a:xfrm>
            </p:spPr>
            <p:txBody>
              <a:bodyPr/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/>
                  <a:t>Covariance is a measure of the linear relationship between two variables.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𝑊h𝑒𝑛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/>
                  <a:t>Alternative form of error propagation formula in Leo’s </a:t>
                </a:r>
                <a:r>
                  <a:rPr lang="en-US" i="1" dirty="0"/>
                  <a:t>Techniques for Nuclear and Particle Physics Experiments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≅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/>
                  <a:t>Not including covariance may introduce errors 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/>
                  <a:t>Can normally be omitted in counting experiments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95399"/>
                <a:ext cx="8763000" cy="5197475"/>
              </a:xfrm>
              <a:blipFill>
                <a:blip r:embed="rId2"/>
                <a:stretch>
                  <a:fillRect l="-904" t="-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45459-3F1B-4F43-8FC0-35ADCE8623C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5773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ENDF/B-VII.1 vs SCALE 252 Group Correlation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45459-3F1B-4F43-8FC0-35ADCE8623CC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608C39-8A7B-4F6C-AD40-C93216E11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" y="1981200"/>
            <a:ext cx="4863756" cy="32099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32C764-918C-49D4-84D1-2666011288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349" y="1981200"/>
            <a:ext cx="4324965" cy="34109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D66F1B-CEEB-4D98-AE57-3C9C912B94B0}"/>
              </a:ext>
            </a:extLst>
          </p:cNvPr>
          <p:cNvSpPr txBox="1"/>
          <p:nvPr/>
        </p:nvSpPr>
        <p:spPr>
          <a:xfrm>
            <a:off x="1137957" y="1641365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ENDF/B-VII.1                                             SCALE 6.2 252 Group </a:t>
            </a:r>
          </a:p>
        </p:txBody>
      </p:sp>
    </p:spTree>
    <p:extLst>
      <p:ext uri="{BB962C8B-B14F-4D97-AF65-F5344CB8AC3E}">
        <p14:creationId xmlns:p14="http://schemas.microsoft.com/office/powerpoint/2010/main" val="114797274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U-235 (</a:t>
            </a:r>
            <a:r>
              <a:rPr lang="en-US" dirty="0" err="1"/>
              <a:t>n,f</a:t>
            </a:r>
            <a:r>
              <a:rPr lang="en-US" dirty="0"/>
              <a:t>) 252 Group Structure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45459-3F1B-4F43-8FC0-35ADCE8623C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8BE0-3A81-4332-A7D7-900DF3479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F01237-719B-4AA1-97BC-FB74580CE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33046"/>
            <a:ext cx="7620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00405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NIF Neutron Source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1"/>
            <a:ext cx="9067800" cy="609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Surface Source Read file from LLNL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Contains NIF “room return”, which accounts for less than 1% of source.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45459-3F1B-4F43-8FC0-35ADCE8623CC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9D477D-CF1B-469F-A7E9-8F97641D9B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7" y="2530923"/>
            <a:ext cx="4616362" cy="34792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2152AB-066F-46B4-8182-A78C1B712F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540512"/>
            <a:ext cx="4726429" cy="347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39182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Fission Product Isotopes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399"/>
            <a:ext cx="8839200" cy="1600201"/>
          </a:xfrm>
        </p:spPr>
        <p:txBody>
          <a:bodyPr/>
          <a:lstStyle/>
          <a:p>
            <a:r>
              <a:rPr lang="en-US" dirty="0"/>
              <a:t>ENDF uses thermal, watt fission spectrum, and fast neutron spectra to provide fission product yields. </a:t>
            </a:r>
          </a:p>
          <a:p>
            <a:r>
              <a:rPr lang="en-US" dirty="0"/>
              <a:t>Determining fission product yields a priori can have relative errors on the order of 10%.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45459-3F1B-4F43-8FC0-35ADCE8623C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B4C8C22-CA19-49EB-BB3D-5481C88D10D2}"/>
              </a:ext>
            </a:extLst>
          </p:cNvPr>
          <p:cNvSpPr txBox="1">
            <a:spLocks/>
          </p:cNvSpPr>
          <p:nvPr/>
        </p:nvSpPr>
        <p:spPr>
          <a:xfrm>
            <a:off x="304801" y="2987674"/>
            <a:ext cx="3505200" cy="1662984"/>
          </a:xfrm>
          <a:prstGeom prst="rect">
            <a:avLst/>
          </a:prstGeom>
        </p:spPr>
        <p:txBody>
          <a:bodyPr/>
          <a:lstStyle>
            <a:lvl1pPr marL="331788" indent="-331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46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30300" indent="-2174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585913" indent="-2174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41525" indent="-217488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03999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59268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14540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69808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Options: </a:t>
            </a:r>
          </a:p>
          <a:p>
            <a:pPr lvl="1"/>
            <a:r>
              <a:rPr lang="en-US" kern="0" dirty="0"/>
              <a:t>Fit experimental data to phenomenological model. </a:t>
            </a:r>
          </a:p>
          <a:p>
            <a:pPr lvl="1"/>
            <a:r>
              <a:rPr lang="en-US" kern="0" dirty="0"/>
              <a:t>Use </a:t>
            </a:r>
            <a:r>
              <a:rPr lang="en-US" b="1" kern="0" dirty="0"/>
              <a:t>A General Description of Fission Observables (GEF)</a:t>
            </a:r>
            <a:endParaRPr lang="en-US" kern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ACEB24-9D2A-4869-90D4-3253F31052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2829849"/>
            <a:ext cx="6380364" cy="311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719872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Unfolding the Neutron Spectrum From Foil Activation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7B44C-6D87-40B8-90F1-CF36925F2BB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Content Placeholder 3"/>
              <p:cNvSpPr>
                <a:spLocks noGrp="1"/>
              </p:cNvSpPr>
              <p:nvPr>
                <p:ph idx="1"/>
              </p:nvPr>
            </p:nvSpPr>
            <p:spPr bwMode="auto">
              <a:xfrm>
                <a:off x="304800" y="1227137"/>
                <a:ext cx="8458200" cy="2514600"/>
              </a:xfrm>
              <a:noFill/>
              <a:ln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dirty="0"/>
                  <a:t>If statistical and measurement error were zero, the activity could be extracted directly into a group structure.</a:t>
                </a:r>
              </a:p>
              <a:p>
                <a:r>
                  <a:rPr lang="en-US" dirty="0"/>
                  <a:t>The irradiation occurs on the order of a nanosecond, so the activation can be simplified without decay: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𝑖𝑟𝑟𝑎𝑑𝑖𝑎𝑡𝑒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𝑓𝑜𝑖𝑙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Error is always present, so a least squares approach is needed</a:t>
                </a:r>
              </a:p>
              <a:p>
                <a:r>
                  <a:rPr lang="en-US" dirty="0"/>
                  <a:t>PNNL’s STAYSL for radiation dosimetry has this capability</a:t>
                </a:r>
              </a:p>
              <a:p>
                <a:endParaRPr lang="en-US" dirty="0"/>
              </a:p>
              <a:p>
                <a:pPr marL="455612" lvl="1" indent="0">
                  <a:buNone/>
                </a:pPr>
                <a:r>
                  <a:rPr lang="en-US" dirty="0"/>
                  <a:t>			</a:t>
                </a:r>
              </a:p>
              <a:p>
                <a:endParaRPr lang="en-US" dirty="0"/>
              </a:p>
              <a:p>
                <a:pPr marL="455612" lvl="1" indent="0">
                  <a:buNone/>
                </a:pPr>
                <a:r>
                  <a:rPr lang="en-US" dirty="0"/>
                  <a:t>		</a:t>
                </a:r>
              </a:p>
            </p:txBody>
          </p:sp>
        </mc:Choice>
        <mc:Fallback xmlns="">
          <p:sp>
            <p:nvSpPr>
              <p:cNvPr id="9219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304800" y="1227137"/>
                <a:ext cx="8458200" cy="2514600"/>
              </a:xfrm>
              <a:blipFill>
                <a:blip r:embed="rId2"/>
                <a:stretch>
                  <a:fillRect l="-937" t="-1695" r="-504" b="-62228"/>
                </a:stretch>
              </a:blipFill>
              <a:ln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utoShape 2" descr="Image result for bad science reproducibility cartoon"/>
          <p:cNvSpPr>
            <a:spLocks noChangeAspect="1" noChangeArrowheads="1"/>
          </p:cNvSpPr>
          <p:nvPr/>
        </p:nvSpPr>
        <p:spPr bwMode="auto">
          <a:xfrm>
            <a:off x="155575" y="-990600"/>
            <a:ext cx="47720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5951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Foil Diagnostic Activation Pack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45459-3F1B-4F43-8FC0-35ADCE8623CC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5A1CEB-D627-4C5E-AE7A-A33B418A3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37" y="1219200"/>
            <a:ext cx="6481763" cy="511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42936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Overview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62" y="1295400"/>
            <a:ext cx="8408275" cy="4876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7A2F49-62DB-4D07-A2FE-153453D329E3}"/>
              </a:ext>
            </a:extLst>
          </p:cNvPr>
          <p:cNvSpPr txBox="1"/>
          <p:nvPr/>
        </p:nvSpPr>
        <p:spPr>
          <a:xfrm>
            <a:off x="1143000" y="5251883"/>
            <a:ext cx="7315200" cy="457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16106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Tuning Assembly Design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44361" y="6609864"/>
            <a:ext cx="2133600" cy="365125"/>
          </a:xfrm>
        </p:spPr>
        <p:txBody>
          <a:bodyPr/>
          <a:lstStyle/>
          <a:p>
            <a:fld id="{19845459-3F1B-4F43-8FC0-35ADCE8623C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069263-E43C-460E-A080-E26ED4513C07}"/>
              </a:ext>
            </a:extLst>
          </p:cNvPr>
          <p:cNvSpPr txBox="1"/>
          <p:nvPr/>
        </p:nvSpPr>
        <p:spPr>
          <a:xfrm>
            <a:off x="1663471" y="5791201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NIF Source 15 cm from cone base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6779F8C3-DD3B-4165-9878-E35B74934EBA}"/>
              </a:ext>
            </a:extLst>
          </p:cNvPr>
          <p:cNvSpPr/>
          <p:nvPr/>
        </p:nvSpPr>
        <p:spPr bwMode="auto">
          <a:xfrm>
            <a:off x="901471" y="1796169"/>
            <a:ext cx="762000" cy="3932382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4800A7-A03E-4DAC-9AC6-8BE83BD97A25}"/>
              </a:ext>
            </a:extLst>
          </p:cNvPr>
          <p:cNvSpPr txBox="1"/>
          <p:nvPr/>
        </p:nvSpPr>
        <p:spPr>
          <a:xfrm>
            <a:off x="-36284" y="3549135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~28 cm 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33E13461-A646-4169-8F85-4F0F3ECE375C}"/>
              </a:ext>
            </a:extLst>
          </p:cNvPr>
          <p:cNvSpPr/>
          <p:nvPr/>
        </p:nvSpPr>
        <p:spPr bwMode="auto">
          <a:xfrm rot="5400000">
            <a:off x="3295793" y="-442483"/>
            <a:ext cx="369333" cy="4164281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98D8B8-F5AA-4286-A2DD-B479E4A86F3F}"/>
              </a:ext>
            </a:extLst>
          </p:cNvPr>
          <p:cNvSpPr txBox="1"/>
          <p:nvPr/>
        </p:nvSpPr>
        <p:spPr>
          <a:xfrm>
            <a:off x="3083560" y="105877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 cm 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FE8F129C-F5F8-4BC0-9F2C-789AF64AC4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120" y="1676401"/>
            <a:ext cx="5953431" cy="41148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714551-64FE-4099-A3C4-F332412252F6}"/>
              </a:ext>
            </a:extLst>
          </p:cNvPr>
          <p:cNvSpPr txBox="1"/>
          <p:nvPr/>
        </p:nvSpPr>
        <p:spPr>
          <a:xfrm>
            <a:off x="7275551" y="4590872"/>
            <a:ext cx="18288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Foil pack contains: </a:t>
            </a:r>
          </a:p>
          <a:p>
            <a:r>
              <a:rPr lang="en-US" dirty="0"/>
              <a:t>HEU, Al, </a:t>
            </a:r>
            <a:r>
              <a:rPr lang="en-US" dirty="0" err="1"/>
              <a:t>Zr</a:t>
            </a:r>
            <a:r>
              <a:rPr lang="en-US" dirty="0"/>
              <a:t>, W, In, Au, Ni </a:t>
            </a:r>
          </a:p>
        </p:txBody>
      </p:sp>
    </p:spTree>
    <p:extLst>
      <p:ext uri="{BB962C8B-B14F-4D97-AF65-F5344CB8AC3E}">
        <p14:creationId xmlns:p14="http://schemas.microsoft.com/office/powerpoint/2010/main" val="285023800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5039B-21C7-4DC6-A20E-DD013A767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Plan Outline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5134DA-7738-4149-A23B-A46978048C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3490ED4-9A96-4A9D-8147-F7221957A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658" y="1224739"/>
            <a:ext cx="7278522" cy="509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38062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allout: Right Arrow 36">
            <a:extLst>
              <a:ext uri="{FF2B5EF4-FFF2-40B4-BE49-F238E27FC236}">
                <a16:creationId xmlns:a16="http://schemas.microsoft.com/office/drawing/2014/main" id="{ADF141F9-AD1C-412C-83A5-18E4F0FFEEC6}"/>
              </a:ext>
            </a:extLst>
          </p:cNvPr>
          <p:cNvSpPr/>
          <p:nvPr/>
        </p:nvSpPr>
        <p:spPr bwMode="auto">
          <a:xfrm>
            <a:off x="55789" y="1123674"/>
            <a:ext cx="4243980" cy="5309466"/>
          </a:xfrm>
          <a:prstGeom prst="rightArrowCallout">
            <a:avLst>
              <a:gd name="adj1" fmla="val 3993"/>
              <a:gd name="adj2" fmla="val 3831"/>
              <a:gd name="adj3" fmla="val 2800"/>
              <a:gd name="adj4" fmla="val 9360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85085-E006-439D-9398-83F522630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2593" y="1062491"/>
            <a:ext cx="4082327" cy="48768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800" dirty="0"/>
              <a:t>Uncertainty from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Neutron transport</a:t>
            </a:r>
          </a:p>
          <a:p>
            <a:pPr lvl="1">
              <a:spcBef>
                <a:spcPts val="0"/>
              </a:spcBef>
            </a:pPr>
            <a:endParaRPr lang="en-US" sz="100" dirty="0"/>
          </a:p>
          <a:p>
            <a:pPr lvl="1">
              <a:spcBef>
                <a:spcPts val="0"/>
              </a:spcBef>
            </a:pPr>
            <a:endParaRPr lang="en-US" sz="1800" dirty="0"/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r>
              <a:rPr lang="en-US" sz="1600" dirty="0"/>
              <a:t>Foil activation data</a:t>
            </a:r>
          </a:p>
          <a:p>
            <a:pPr marL="455612" lvl="1" indent="0">
              <a:spcBef>
                <a:spcPts val="0"/>
              </a:spcBef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DD8116-2DFB-4B6D-ADF3-AA7992E960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32076" y="6528435"/>
            <a:ext cx="2133600" cy="365125"/>
          </a:xfrm>
        </p:spPr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F2B87D6-0028-4BEA-B892-30B493DC5054}"/>
              </a:ext>
            </a:extLst>
          </p:cNvPr>
          <p:cNvSpPr txBox="1">
            <a:spLocks/>
          </p:cNvSpPr>
          <p:nvPr/>
        </p:nvSpPr>
        <p:spPr bwMode="auto">
          <a:xfrm>
            <a:off x="1012598" y="-42021"/>
            <a:ext cx="6629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21" tIns="45511" rIns="91021" bIns="45511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5pPr>
            <a:lvl6pPr marL="455272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6pPr>
            <a:lvl7pPr marL="910544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7pPr>
            <a:lvl8pPr marL="1365819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8pPr>
            <a:lvl9pPr marL="182109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9pPr>
          </a:lstStyle>
          <a:p>
            <a:r>
              <a:rPr lang="en-US" kern="0" dirty="0"/>
              <a:t>Combining Responses from Perturbed Nuclear Data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337AD45-988B-481F-BDB3-FBFD6ABFF6F5}"/>
              </a:ext>
            </a:extLst>
          </p:cNvPr>
          <p:cNvSpPr txBox="1">
            <a:spLocks/>
          </p:cNvSpPr>
          <p:nvPr/>
        </p:nvSpPr>
        <p:spPr>
          <a:xfrm>
            <a:off x="11120026" y="73784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7CC9260-2284-427C-9E0F-F3DBF94B3D71}"/>
              </a:ext>
            </a:extLst>
          </p:cNvPr>
          <p:cNvSpPr/>
          <p:nvPr/>
        </p:nvSpPr>
        <p:spPr bwMode="auto">
          <a:xfrm rot="16200000">
            <a:off x="6457890" y="1807770"/>
            <a:ext cx="349091" cy="4274930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A014B6-C00C-4CF2-B02D-7D2AC3FFBC75}"/>
              </a:ext>
            </a:extLst>
          </p:cNvPr>
          <p:cNvSpPr txBox="1"/>
          <p:nvPr/>
        </p:nvSpPr>
        <p:spPr>
          <a:xfrm>
            <a:off x="4332870" y="1853283"/>
            <a:ext cx="1569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Unperturbed </a:t>
            </a:r>
          </a:p>
          <a:p>
            <a:pPr algn="ctr"/>
            <a:r>
              <a:rPr lang="en-US" dirty="0"/>
              <a:t>Response 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7DBC831C-38EA-4D13-BE37-91D1B1F1935D}"/>
              </a:ext>
            </a:extLst>
          </p:cNvPr>
          <p:cNvSpPr/>
          <p:nvPr/>
        </p:nvSpPr>
        <p:spPr bwMode="auto">
          <a:xfrm rot="5400000">
            <a:off x="7085796" y="1115369"/>
            <a:ext cx="349091" cy="3019116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FEF267-9283-4381-B5B0-C38F34CA2DA9}"/>
              </a:ext>
            </a:extLst>
          </p:cNvPr>
          <p:cNvSpPr txBox="1"/>
          <p:nvPr/>
        </p:nvSpPr>
        <p:spPr>
          <a:xfrm>
            <a:off x="5686170" y="186436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Sampled Responses with Perturbed Nuclear Data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8A73BB-7607-4C11-B375-FC4292CE3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626" y="2801980"/>
            <a:ext cx="1142098" cy="9463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DE205F-4C19-4793-893E-1B4CDDFBB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882" y="2821873"/>
            <a:ext cx="1142098" cy="9463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53F4B97-B6F7-4E9F-AE97-7839E03C7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7802" y="2844042"/>
            <a:ext cx="1142098" cy="9463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CA39393-DD30-4D26-B003-2BC695B83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952" y="5225058"/>
            <a:ext cx="1142098" cy="946310"/>
          </a:xfrm>
          <a:prstGeom prst="rect">
            <a:avLst/>
          </a:prstGeom>
        </p:spPr>
      </p:pic>
      <p:sp>
        <p:nvSpPr>
          <p:cNvPr id="15" name="Left Brace 14">
            <a:extLst>
              <a:ext uri="{FF2B5EF4-FFF2-40B4-BE49-F238E27FC236}">
                <a16:creationId xmlns:a16="http://schemas.microsoft.com/office/drawing/2014/main" id="{03EE3028-D833-4A37-BEE6-FEF24F973B96}"/>
              </a:ext>
            </a:extLst>
          </p:cNvPr>
          <p:cNvSpPr/>
          <p:nvPr/>
        </p:nvSpPr>
        <p:spPr bwMode="auto">
          <a:xfrm rot="5400000">
            <a:off x="4881960" y="2048043"/>
            <a:ext cx="349091" cy="1155913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E588CC-B9EE-449C-8AE3-27991402B659}"/>
              </a:ext>
            </a:extLst>
          </p:cNvPr>
          <p:cNvSpPr txBox="1"/>
          <p:nvPr/>
        </p:nvSpPr>
        <p:spPr>
          <a:xfrm>
            <a:off x="5487131" y="4139058"/>
            <a:ext cx="2387742" cy="71508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Combine Data with Bootstrapping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47763F-E0D4-4579-B7DF-4407433F268D}"/>
              </a:ext>
            </a:extLst>
          </p:cNvPr>
          <p:cNvSpPr txBox="1"/>
          <p:nvPr/>
        </p:nvSpPr>
        <p:spPr>
          <a:xfrm>
            <a:off x="4048974" y="4968620"/>
            <a:ext cx="2152746" cy="1510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Final Response with Statistical and Nuclear Data Covariance Uncertainty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FFF16C-75BF-4C8A-9F22-9ACA9241FCD3}"/>
              </a:ext>
            </a:extLst>
          </p:cNvPr>
          <p:cNvSpPr txBox="1"/>
          <p:nvPr/>
        </p:nvSpPr>
        <p:spPr>
          <a:xfrm>
            <a:off x="5117399" y="1159234"/>
            <a:ext cx="3127206" cy="40862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SCALE Sampler Module 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74A2AEFA-D0DE-4367-A8D7-36AFAA4E3082}"/>
              </a:ext>
            </a:extLst>
          </p:cNvPr>
          <p:cNvSpPr/>
          <p:nvPr/>
        </p:nvSpPr>
        <p:spPr bwMode="auto">
          <a:xfrm rot="5400000">
            <a:off x="6467374" y="-413956"/>
            <a:ext cx="313702" cy="4291350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C8D2560-5875-43D6-B13A-F93E55B09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594" y="2876898"/>
            <a:ext cx="1054162" cy="83172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E95D409-A0D7-43C7-BBE0-874B40B21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851" y="2882829"/>
            <a:ext cx="1054162" cy="83172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008E0CB-C0BB-4681-8E2C-FE100B409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1770" y="2893474"/>
            <a:ext cx="1054162" cy="8317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D48D8FE-49B2-4DF6-8DE2-9D74429C5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026" y="5282351"/>
            <a:ext cx="1054162" cy="831724"/>
          </a:xfrm>
          <a:prstGeom prst="rect">
            <a:avLst/>
          </a:prstGeom>
        </p:spPr>
      </p:pic>
      <p:sp>
        <p:nvSpPr>
          <p:cNvPr id="24" name="Left Brace 23">
            <a:extLst>
              <a:ext uri="{FF2B5EF4-FFF2-40B4-BE49-F238E27FC236}">
                <a16:creationId xmlns:a16="http://schemas.microsoft.com/office/drawing/2014/main" id="{09287D54-3F98-443A-A3B6-FF4C7D8D0C0E}"/>
              </a:ext>
            </a:extLst>
          </p:cNvPr>
          <p:cNvSpPr/>
          <p:nvPr/>
        </p:nvSpPr>
        <p:spPr bwMode="auto">
          <a:xfrm rot="16200000">
            <a:off x="6498081" y="3869369"/>
            <a:ext cx="349091" cy="2328319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F05F49-33D6-4CA7-8482-81A4DD43C009}"/>
              </a:ext>
            </a:extLst>
          </p:cNvPr>
          <p:cNvSpPr txBox="1"/>
          <p:nvPr/>
        </p:nvSpPr>
        <p:spPr>
          <a:xfrm>
            <a:off x="6969948" y="2946893"/>
            <a:ext cx="152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…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27373AC-D835-4961-801A-D280F04033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64" y="1692943"/>
            <a:ext cx="3185080" cy="2282551"/>
          </a:xfrm>
          <a:prstGeom prst="rect">
            <a:avLst/>
          </a:prstGeom>
        </p:spPr>
      </p:pic>
      <p:sp>
        <p:nvSpPr>
          <p:cNvPr id="35" name="Arrow: Curved Right 34">
            <a:extLst>
              <a:ext uri="{FF2B5EF4-FFF2-40B4-BE49-F238E27FC236}">
                <a16:creationId xmlns:a16="http://schemas.microsoft.com/office/drawing/2014/main" id="{80B182F3-8BA3-40AE-97A5-4B68D5D263FC}"/>
              </a:ext>
            </a:extLst>
          </p:cNvPr>
          <p:cNvSpPr/>
          <p:nvPr/>
        </p:nvSpPr>
        <p:spPr bwMode="auto">
          <a:xfrm>
            <a:off x="123533" y="1752599"/>
            <a:ext cx="343532" cy="2514601"/>
          </a:xfrm>
          <a:prstGeom prst="curvedRightArrow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A426E4-D60E-43E3-BE94-7E131FDAAA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809" y="4150589"/>
            <a:ext cx="3150547" cy="224084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88F5A30-91A1-497A-9201-4D7B420C3785}"/>
              </a:ext>
            </a:extLst>
          </p:cNvPr>
          <p:cNvSpPr txBox="1"/>
          <p:nvPr/>
        </p:nvSpPr>
        <p:spPr>
          <a:xfrm>
            <a:off x="603349" y="4771126"/>
            <a:ext cx="2387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Ni-58 (n,2n)</a:t>
            </a:r>
          </a:p>
        </p:txBody>
      </p:sp>
    </p:spTree>
    <p:extLst>
      <p:ext uri="{BB962C8B-B14F-4D97-AF65-F5344CB8AC3E}">
        <p14:creationId xmlns:p14="http://schemas.microsoft.com/office/powerpoint/2010/main" val="368421512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Ni-58 (n,2n) Example Case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7B44C-6D87-40B8-90F1-CF36925F2BB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AutoShape 2" descr="Image result for bad science reproducibility cartoon"/>
          <p:cNvSpPr>
            <a:spLocks noChangeAspect="1" noChangeArrowheads="1"/>
          </p:cNvSpPr>
          <p:nvPr/>
        </p:nvSpPr>
        <p:spPr bwMode="auto">
          <a:xfrm>
            <a:off x="155575" y="-990600"/>
            <a:ext cx="47720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B81C02F-DA04-4FED-83A2-26ECF2B8C4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857" y="3870325"/>
            <a:ext cx="3605029" cy="26828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84A5806-4681-4BDF-BF1B-7E773DBC70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123504"/>
            <a:ext cx="3733492" cy="279626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0F70533-4E1C-40E9-9880-9DC649C36A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04" y="1906176"/>
            <a:ext cx="4455914" cy="29706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B03CEA-677C-4805-BE09-ED8FF08D6DBC}"/>
              </a:ext>
            </a:extLst>
          </p:cNvPr>
          <p:cNvSpPr txBox="1"/>
          <p:nvPr/>
        </p:nvSpPr>
        <p:spPr>
          <a:xfrm>
            <a:off x="533400" y="1900834"/>
            <a:ext cx="3818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SAMPLER Result (75 samples)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85915D7-1645-456A-A949-7AF121FEDA62}"/>
              </a:ext>
            </a:extLst>
          </p:cNvPr>
          <p:cNvCxnSpPr/>
          <p:nvPr/>
        </p:nvCxnSpPr>
        <p:spPr bwMode="auto">
          <a:xfrm>
            <a:off x="4226859" y="3668302"/>
            <a:ext cx="533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2600160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48519-3450-4C8C-8E8C-4E77DD0B8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048000"/>
            <a:ext cx="6629400" cy="990600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197DF3-704A-4526-977D-FFC64AA84C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5887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48519-3450-4C8C-8E8C-4E77DD0B8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6629400" cy="990600"/>
          </a:xfrm>
        </p:spPr>
        <p:txBody>
          <a:bodyPr/>
          <a:lstStyle/>
          <a:p>
            <a:r>
              <a:rPr lang="en-US" dirty="0"/>
              <a:t>Backups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197DF3-704A-4526-977D-FFC64AA84C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699B8B-3831-4CF0-AA47-8337F9838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1784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32340</TotalTime>
  <Words>883</Words>
  <Application>Microsoft Office PowerPoint</Application>
  <PresentationFormat>On-screen Show (4:3)</PresentationFormat>
  <Paragraphs>166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Cambria Math</vt:lpstr>
      <vt:lpstr>Times New Roman</vt:lpstr>
      <vt:lpstr>Wingdings</vt:lpstr>
      <vt:lpstr>2_Default Design</vt:lpstr>
      <vt:lpstr>PowerPoint Presentation</vt:lpstr>
      <vt:lpstr>ETA Research Objectives</vt:lpstr>
      <vt:lpstr>Experimental Overview</vt:lpstr>
      <vt:lpstr>Energy Tuning Assembly Design </vt:lpstr>
      <vt:lpstr>Research Plan Outline</vt:lpstr>
      <vt:lpstr>PowerPoint Presentation</vt:lpstr>
      <vt:lpstr>Ni-58 (n,2n) Example Case</vt:lpstr>
      <vt:lpstr>Questions</vt:lpstr>
      <vt:lpstr>Backups</vt:lpstr>
      <vt:lpstr>ETA HEU Foil Incident Neutron Energy Spectrum (CE) </vt:lpstr>
      <vt:lpstr>72 Group HEU Foil Incident Neutron Energy Spectrum </vt:lpstr>
      <vt:lpstr> HEU Foil Fissions</vt:lpstr>
      <vt:lpstr>Foil Diagnostic Activation Pack  </vt:lpstr>
      <vt:lpstr>Summary</vt:lpstr>
      <vt:lpstr>Nuclear Data Uncertainty</vt:lpstr>
      <vt:lpstr>Summary</vt:lpstr>
      <vt:lpstr>Variance based on NIF Source</vt:lpstr>
      <vt:lpstr> ETA2 Research Objectives</vt:lpstr>
      <vt:lpstr>Fission Product Distribution</vt:lpstr>
      <vt:lpstr>FP Production</vt:lpstr>
      <vt:lpstr>SCALE Nuclear Data Covariance Libraries </vt:lpstr>
      <vt:lpstr>Covariance (What is it?)</vt:lpstr>
      <vt:lpstr>ENDF/B-VII.1 vs SCALE 252 Group Correlation Matrix</vt:lpstr>
      <vt:lpstr>U-235 (n,f) 252 Group Structure </vt:lpstr>
      <vt:lpstr>NIF Neutron Source </vt:lpstr>
      <vt:lpstr>Fission Product Isotopes </vt:lpstr>
      <vt:lpstr>Unfolding the Neutron Spectrum From Foil Activation</vt:lpstr>
      <vt:lpstr>Foil Diagnostic Activation Pack  </vt:lpstr>
    </vt:vector>
  </TitlesOfParts>
  <Company>AFIT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TPEACHEY</dc:creator>
  <cp:lastModifiedBy>nicholas quartemont</cp:lastModifiedBy>
  <cp:revision>1032</cp:revision>
  <dcterms:created xsi:type="dcterms:W3CDTF">2010-05-28T18:07:16Z</dcterms:created>
  <dcterms:modified xsi:type="dcterms:W3CDTF">2018-10-24T15:53:35Z</dcterms:modified>
</cp:coreProperties>
</file>