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460" r:id="rId3"/>
    <p:sldId id="461" r:id="rId4"/>
    <p:sldId id="464" r:id="rId5"/>
    <p:sldId id="466" r:id="rId6"/>
    <p:sldId id="467" r:id="rId7"/>
    <p:sldId id="468" r:id="rId8"/>
    <p:sldId id="457" r:id="rId9"/>
    <p:sldId id="458" r:id="rId10"/>
    <p:sldId id="469" r:id="rId11"/>
    <p:sldId id="443" r:id="rId12"/>
    <p:sldId id="471" r:id="rId13"/>
    <p:sldId id="472" r:id="rId14"/>
    <p:sldId id="473" r:id="rId15"/>
    <p:sldId id="474" r:id="rId16"/>
    <p:sldId id="475" r:id="rId17"/>
    <p:sldId id="476" r:id="rId18"/>
    <p:sldId id="465" r:id="rId19"/>
    <p:sldId id="463" r:id="rId20"/>
    <p:sldId id="462" r:id="rId21"/>
    <p:sldId id="470" r:id="rId22"/>
    <p:sldId id="426" r:id="rId23"/>
    <p:sldId id="381" r:id="rId24"/>
    <p:sldId id="425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460"/>
            <p14:sldId id="461"/>
            <p14:sldId id="464"/>
            <p14:sldId id="466"/>
            <p14:sldId id="467"/>
            <p14:sldId id="468"/>
            <p14:sldId id="457"/>
            <p14:sldId id="458"/>
            <p14:sldId id="469"/>
            <p14:sldId id="443"/>
            <p14:sldId id="471"/>
            <p14:sldId id="472"/>
            <p14:sldId id="473"/>
            <p14:sldId id="474"/>
            <p14:sldId id="475"/>
            <p14:sldId id="476"/>
            <p14:sldId id="465"/>
            <p14:sldId id="463"/>
            <p14:sldId id="462"/>
            <p14:sldId id="470"/>
            <p14:sldId id="426"/>
            <p14:sldId id="381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quartemont" initials="nq" lastIdx="4" clrIdx="0">
    <p:extLst>
      <p:ext uri="{19B8F6BF-5375-455C-9EA6-DF929625EA0E}">
        <p15:presenceInfo xmlns:p15="http://schemas.microsoft.com/office/powerpoint/2012/main" userId="3f4d74a2d96809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68" autoAdjust="0"/>
  </p:normalViewPr>
  <p:slideViewPr>
    <p:cSldViewPr>
      <p:cViewPr varScale="1">
        <p:scale>
          <a:sx n="83" d="100"/>
          <a:sy n="83" d="100"/>
        </p:scale>
        <p:origin x="126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77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6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9T18:51:56.850" idx="4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733800" y="1905000"/>
            <a:ext cx="5105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000" dirty="0"/>
              <a:t>ETA Committee Update</a:t>
            </a:r>
          </a:p>
          <a:p>
            <a:pPr algn="ctr"/>
            <a:r>
              <a:rPr lang="en-US" sz="3000" dirty="0"/>
              <a:t>Round III</a:t>
            </a: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Capt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MS Nuclear Engineering 19M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December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6085-6F88-4069-86AB-B01F44A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ETA Fission Products </a:t>
            </a:r>
            <a:br>
              <a:rPr lang="en-US" sz="2400" dirty="0"/>
            </a:br>
            <a:r>
              <a:rPr lang="en-US" sz="2400" dirty="0"/>
              <a:t>GEF with Nagy Fit Chain Yield Isotopes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C20DE-9B4B-4EE5-900C-851C9D880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D4111E-B4EE-4C61-A7C0-1D83B6C50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290" y="2096671"/>
            <a:ext cx="4591155" cy="3386917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6662C71-4978-421F-9D0F-61B6A8096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" y="2092037"/>
            <a:ext cx="4584882" cy="33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515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A37C-92E9-4822-B7E4-80E4DE52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Timing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936AF-C031-49DD-9BDE-04F53335BC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E615B6-71E0-4554-9428-78110359C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09" y="1295400"/>
            <a:ext cx="6861982" cy="4876800"/>
          </a:xfrm>
        </p:spPr>
      </p:pic>
    </p:spTree>
    <p:extLst>
      <p:ext uri="{BB962C8B-B14F-4D97-AF65-F5344CB8AC3E}">
        <p14:creationId xmlns:p14="http://schemas.microsoft.com/office/powerpoint/2010/main" val="150867401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93EC-6E25-49C2-809F-4A07C75D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9D82-A38B-4A1C-8419-5371D926B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1143000"/>
            <a:ext cx="9029700" cy="4876800"/>
          </a:xfrm>
        </p:spPr>
        <p:txBody>
          <a:bodyPr/>
          <a:lstStyle/>
          <a:p>
            <a:r>
              <a:rPr lang="en-US" dirty="0"/>
              <a:t>Neutron Fluence – Similar in magnitude to 10 KT device at 7.5 km in space or very high altitude</a:t>
            </a:r>
          </a:p>
          <a:p>
            <a:r>
              <a:rPr lang="en-US" dirty="0"/>
              <a:t>Fissions Produced – DELFIC 10 KT fission device 1 m HOB on 16 Aug 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64FC7-8C22-44C9-9343-F6B64A137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5C0E9-7585-4A6F-A380-2482F6B96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48733"/>
            <a:ext cx="7086600" cy="39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85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93EC-6E25-49C2-809F-4A07C75D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Updates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9D82-A38B-4A1C-8419-5371D926B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1143000"/>
            <a:ext cx="9029700" cy="4876800"/>
          </a:xfrm>
        </p:spPr>
        <p:txBody>
          <a:bodyPr/>
          <a:lstStyle/>
          <a:p>
            <a:r>
              <a:rPr lang="en-US" sz="1800" dirty="0"/>
              <a:t>Thesis</a:t>
            </a:r>
          </a:p>
          <a:p>
            <a:pPr lvl="1"/>
            <a:r>
              <a:rPr lang="en-US" sz="1800" dirty="0"/>
              <a:t>Done with draft 	</a:t>
            </a:r>
          </a:p>
          <a:p>
            <a:pPr lvl="1"/>
            <a:r>
              <a:rPr lang="en-US" sz="1800" dirty="0"/>
              <a:t>Receiving Comments from </a:t>
            </a:r>
            <a:r>
              <a:rPr lang="en-US" sz="1800" dirty="0" err="1"/>
              <a:t>Capt</a:t>
            </a:r>
            <a:r>
              <a:rPr lang="en-US" sz="1800" dirty="0"/>
              <a:t> Bevins</a:t>
            </a:r>
          </a:p>
          <a:p>
            <a:pPr lvl="1"/>
            <a:r>
              <a:rPr lang="en-US" sz="1800" dirty="0"/>
              <a:t>Through revisions with Ch 3 </a:t>
            </a:r>
          </a:p>
          <a:p>
            <a:pPr lvl="1"/>
            <a:r>
              <a:rPr lang="en-US" sz="1800" dirty="0"/>
              <a:t>Title Changed to “NUCLEAR DATA COVARIANCE ANALYSIS OF AN ENERGY TUNING ASSEMBLY FOR SIMULATING NUCLEAR WEAPON ENVIRONMENTS”</a:t>
            </a:r>
          </a:p>
          <a:p>
            <a:r>
              <a:rPr lang="en-US" sz="1800" dirty="0"/>
              <a:t>Transactions on Nuclear Science Article </a:t>
            </a:r>
          </a:p>
          <a:p>
            <a:pPr lvl="1"/>
            <a:r>
              <a:rPr lang="en-US" sz="1800" dirty="0"/>
              <a:t>Done, need to review and submit</a:t>
            </a:r>
          </a:p>
          <a:p>
            <a:pPr lvl="1"/>
            <a:r>
              <a:rPr lang="en-US" sz="1800" dirty="0"/>
              <a:t>Title – “A Framework for Quantifying the Impact of Nuclear Data Covariance in Radiation Transport Simulations”</a:t>
            </a:r>
          </a:p>
          <a:p>
            <a:pPr lvl="1"/>
            <a:r>
              <a:rPr lang="en-US" sz="1800" dirty="0"/>
              <a:t>Focused on quantifying fluence uncertainty and including IRDFF library in SCALE. Added complaints about multivariate normal distribution</a:t>
            </a:r>
          </a:p>
          <a:p>
            <a:r>
              <a:rPr lang="en-US" sz="1800" dirty="0"/>
              <a:t>More on next slides if there is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64FC7-8C22-44C9-9343-F6B64A137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508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8C73-5C6B-4F5E-9362-29FF82D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Log-normal vs Normal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76260-03CB-44C2-9EDE-12E1476FD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281533-5BDB-4CF1-B152-4488B78AE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43" y="1766400"/>
            <a:ext cx="4372694" cy="32231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68979-3F0D-4CF7-BB1C-813C0AB39707}"/>
                  </a:ext>
                </a:extLst>
              </p:cNvPr>
              <p:cNvSpPr txBox="1"/>
              <p:nvPr/>
            </p:nvSpPr>
            <p:spPr>
              <a:xfrm>
                <a:off x="1752600" y="1447800"/>
                <a:ext cx="5791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                   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68979-3F0D-4CF7-BB1C-813C0AB39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5791200" cy="276999"/>
              </a:xfrm>
              <a:prstGeom prst="rect">
                <a:avLst/>
              </a:prstGeom>
              <a:blipFill>
                <a:blip r:embed="rId3"/>
                <a:stretch>
                  <a:fillRect l="-526" r="-42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90B6875-83E3-4E55-A388-4DBF67BF85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66401"/>
            <a:ext cx="4443987" cy="32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091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5D8C73-5C6B-4F5E-9362-29FF82DB89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600" dirty="0"/>
                  <a:t>Mn-55 (</a:t>
                </a:r>
                <a:r>
                  <a:rPr lang="en-US" sz="2600" dirty="0" err="1"/>
                  <a:t>n,g</a:t>
                </a:r>
                <a:r>
                  <a:rPr lang="en-US" sz="2600" dirty="0"/>
                  <a:t>) Evaluation</a:t>
                </a:r>
                <a:br>
                  <a:rPr lang="en-US" sz="2600" dirty="0"/>
                </a:b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</m:e>
                    </m:d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6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5D8C73-5C6B-4F5E-9362-29FF82DB8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76260-03CB-44C2-9EDE-12E1476FD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2C51F3-F62D-41C6-9C74-B67C1DA8D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8998"/>
            <a:ext cx="7620000" cy="5257731"/>
          </a:xfrm>
        </p:spPr>
      </p:pic>
    </p:spTree>
    <p:extLst>
      <p:ext uri="{BB962C8B-B14F-4D97-AF65-F5344CB8AC3E}">
        <p14:creationId xmlns:p14="http://schemas.microsoft.com/office/powerpoint/2010/main" val="24785225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8C73-5C6B-4F5E-9362-29FF82DB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Monte Carlo Darts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2A4CA-67F1-4B48-ABB0-2639444415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x, y – determined by distributions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Normal, Normal with rejected negatives, Log-normal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2A4CA-67F1-4B48-ABB0-263944441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76260-03CB-44C2-9EDE-12E1476FD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04AD6-4B87-449A-8D86-6E35F4C4B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13" y="2591456"/>
            <a:ext cx="2692996" cy="2640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1D3A9-118E-4C85-B384-9E4CFB65C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2553918"/>
            <a:ext cx="2745287" cy="26407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AD10D3-BBFB-4AE5-8165-26B729DED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98" y="2591456"/>
            <a:ext cx="2692995" cy="2640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87EE84-F085-43AB-A5EC-67708A016B96}"/>
              </a:ext>
            </a:extLst>
          </p:cNvPr>
          <p:cNvSpPr txBox="1"/>
          <p:nvPr/>
        </p:nvSpPr>
        <p:spPr>
          <a:xfrm>
            <a:off x="685800" y="2133600"/>
            <a:ext cx="82296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577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8C73-5C6B-4F5E-9362-29FF82DB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Monte Carlo Darts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76260-03CB-44C2-9EDE-12E1476FD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2E4583-3248-412A-AF2F-87057A8A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121582"/>
            <a:ext cx="8534400" cy="1600200"/>
          </a:xfrm>
        </p:spPr>
        <p:txBody>
          <a:bodyPr/>
          <a:lstStyle/>
          <a:p>
            <a:r>
              <a:rPr lang="en-US" sz="2200" dirty="0"/>
              <a:t>Normal is appropriate up to about low 10s percent error</a:t>
            </a:r>
          </a:p>
          <a:p>
            <a:r>
              <a:rPr lang="en-US" sz="2200" dirty="0"/>
              <a:t>There are issues above ~20%</a:t>
            </a:r>
          </a:p>
          <a:p>
            <a:r>
              <a:rPr lang="en-US" sz="2200" dirty="0"/>
              <a:t>Nuclear data uncertainty goes well above 20% in some cases; however, this is generally where the cross-section is low.</a:t>
            </a:r>
          </a:p>
          <a:p>
            <a:r>
              <a:rPr lang="en-US" sz="2200" dirty="0"/>
              <a:t>Need to be cautious when reactions occur in area of high uncertainty  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AF6A431-1E2D-409D-B427-A5A5AC1A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43000"/>
            <a:ext cx="5591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0969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9E26-BB51-4020-9AA1-11CA63B0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FBAB-5539-499C-9A67-659247B4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0F71B-01E2-4CF6-897D-D3B78767A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840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5EF5-B4D6-485C-B0D1-E3147A61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1F860-9FFC-4D67-869F-F9244F124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B7CE11-2157-4C38-9A10-577FFD0A9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25" y="1295400"/>
            <a:ext cx="7168749" cy="4876800"/>
          </a:xfrm>
        </p:spPr>
      </p:pic>
    </p:spTree>
    <p:extLst>
      <p:ext uri="{BB962C8B-B14F-4D97-AF65-F5344CB8AC3E}">
        <p14:creationId xmlns:p14="http://schemas.microsoft.com/office/powerpoint/2010/main" val="36682414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7B65-93DB-463D-8D34-BB7135EA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Fluence Mapping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A3DA1-6C88-442E-901F-B715926A9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D94CEE5-13E6-4538-B4E7-7D9C4C7CB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21" y="2057400"/>
            <a:ext cx="4398594" cy="32004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74EFE6-ED34-48C8-B3CC-C901992F9C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3" y="2057400"/>
            <a:ext cx="441684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142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5EF5-B4D6-485C-B0D1-E3147A61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2BBF3E-18E4-45BD-AC89-B9B235A50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2" y="1110253"/>
            <a:ext cx="7090655" cy="52629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1F860-9FFC-4D67-869F-F9244F124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097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2265-8B06-401D-9B78-0E0008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STAYSL Unfolded Spectrum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6CC6C-787E-40B9-89D3-FA883DE6F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/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𝑡𝑟𝑖𝑎𝑙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𝑆𝑇𝐴𝑌𝑆𝐿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𝐵𝑜𝑜𝑡𝑠𝑡𝑟𝑎𝑝𝑝𝑒𝑑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4887309-2C58-444D-A20A-35F29FF56689}"/>
              </a:ext>
            </a:extLst>
          </p:cNvPr>
          <p:cNvSpPr/>
          <p:nvPr/>
        </p:nvSpPr>
        <p:spPr>
          <a:xfrm>
            <a:off x="-370627" y="55754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: Two sets of data are governed by the same expected distribution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2691586-BFC2-4EDA-AB4E-CCC0D1C9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" y="1588532"/>
            <a:ext cx="4478112" cy="32510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2B4526-6F1B-488A-9A75-7FE3A06AA32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61" y="1646521"/>
            <a:ext cx="4568851" cy="31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5462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2265-8B06-401D-9B78-0E0008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STAYSL Unfolded Spectrum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6CC6C-787E-40B9-89D3-FA883DE6F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/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𝑡𝑟𝑖𝑎𝑙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𝑆𝑇𝐴𝑌𝑆𝐿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𝐵𝑜𝑜𝑡𝑠𝑡𝑟𝑎𝑝𝑝𝑒𝑑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922206-288D-482F-8EC3-54048B9C1906}"/>
              </a:ext>
            </a:extLst>
          </p:cNvPr>
          <p:cNvSpPr txBox="1"/>
          <p:nvPr/>
        </p:nvSpPr>
        <p:spPr>
          <a:xfrm>
            <a:off x="5877773" y="1219200"/>
            <a:ext cx="312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182 Sampled Activation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81.9% of samples were          not rejected with a           p-value greater than 0.05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18.1% of samples were rejected with a p-value lower than 0.05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887309-2C58-444D-A20A-35F29FF56689}"/>
              </a:ext>
            </a:extLst>
          </p:cNvPr>
          <p:cNvSpPr/>
          <p:nvPr/>
        </p:nvSpPr>
        <p:spPr>
          <a:xfrm>
            <a:off x="-370627" y="55754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: Two sets of data are governed by the same expected distribution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CFFAF-C6D2-4DE5-8A2B-60349060B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40146"/>
            <a:ext cx="5877773" cy="41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0893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Surface Source Read file from LLNL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Contains NIF “room return”, which accounts for less than 1% of source.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D477D-CF1B-469F-A7E9-8F97641D9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" y="2530923"/>
            <a:ext cx="4616362" cy="3479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2152AB-066F-46B4-8182-A78C1B712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540512"/>
            <a:ext cx="4726429" cy="34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918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9508-B47E-473A-AAB3-11DF4D55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Foil Pack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50665-6FAB-455C-B947-59BDEDABD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BEA0F-51E9-4FF3-9CD4-C400A608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5D378-3554-42A8-9260-AA9DB6D7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463"/>
            <a:ext cx="9144000" cy="42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731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7B65-93DB-463D-8D34-BB7135EA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SCALE / MCNP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53A18E-3871-44ED-BF69-F28B244B7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360"/>
            <a:ext cx="4496261" cy="3200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A3DA1-6C88-442E-901F-B715926A9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760EE-6458-4921-8877-63CD0E115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04360"/>
            <a:ext cx="4498320" cy="32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288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7B65-93DB-463D-8D34-BB7135EA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Mapped Fluence 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A3DA1-6C88-442E-901F-B715926A9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0C578-889A-46B7-8C7B-B3DB89F158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" y="2104360"/>
            <a:ext cx="4454165" cy="3252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375537-5F3F-4674-80CA-932727E6C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62" y="2104360"/>
            <a:ext cx="4539058" cy="32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464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0E0D-A163-463D-A617-5C6E1717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Fissioning</a:t>
            </a:r>
            <a:r>
              <a:rPr lang="en-US" dirty="0"/>
              <a:t> Energies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DE167C-A5F7-46FB-B94A-EFD616EB4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33600"/>
            <a:ext cx="4591527" cy="3352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8983A-6BD3-4BE9-92A7-0D101D2323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68B5F1-0C37-402C-8BA3-840E1C1265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72" y="2113850"/>
            <a:ext cx="4591527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F4B654-919D-475F-B884-577F1077CF8B}"/>
                  </a:ext>
                </a:extLst>
              </p:cNvPr>
              <p:cNvSpPr txBox="1"/>
              <p:nvPr/>
            </p:nvSpPr>
            <p:spPr>
              <a:xfrm>
                <a:off x="533400" y="5610430"/>
                <a:ext cx="580094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ETA Produced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/>
                  <a:t> fissions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F4B654-919D-475F-B884-577F1077C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610430"/>
                <a:ext cx="5800942" cy="375552"/>
              </a:xfrm>
              <a:prstGeom prst="rect">
                <a:avLst/>
              </a:prstGeom>
              <a:blipFill>
                <a:blip r:embed="rId4"/>
                <a:stretch>
                  <a:fillRect l="-946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3721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6085-6F88-4069-86AB-B01F44A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Fission Products – GEF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E650A8-05E6-42AF-8D41-D497861E9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29" y="1295400"/>
            <a:ext cx="5800942" cy="4267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C20DE-9B4B-4EE5-900C-851C9D880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75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6085-6F88-4069-86AB-B01F44A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Fission Products – GEF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C20DE-9B4B-4EE5-900C-851C9D880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857BF6-1B1A-45CB-8ECF-19D9C83CB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37240"/>
            <a:ext cx="4340700" cy="3111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1959B-AB41-48BB-A0D8-E15D4FAC5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41" y="2337240"/>
            <a:ext cx="4417159" cy="31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15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19BF-F899-42A7-9B8C-5976EFB9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Predicted Fission Products for </a:t>
            </a:r>
            <a:br>
              <a:rPr lang="en-US" sz="2600" dirty="0"/>
            </a:br>
            <a:r>
              <a:rPr lang="en-US" sz="2600" dirty="0"/>
              <a:t>Radiochemical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3D305-1398-4869-870B-852E484C9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1391E-8CAF-4FD7-A724-2D58D8268569}"/>
              </a:ext>
            </a:extLst>
          </p:cNvPr>
          <p:cNvSpPr txBox="1"/>
          <p:nvPr/>
        </p:nvSpPr>
        <p:spPr>
          <a:xfrm>
            <a:off x="5323970" y="1676400"/>
            <a:ext cx="3362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Most from CTBT condensed list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Removed volatiles for now as they will be lost in dissolution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Volatiles may be able to be detected if HEU pack is sealed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A80AD9-E554-48A8-B5F2-0CF91148D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448577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900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19BF-F899-42A7-9B8C-5976EFB9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Predicted Fission Products for </a:t>
            </a:r>
            <a:br>
              <a:rPr lang="en-US" sz="2600" dirty="0"/>
            </a:br>
            <a:r>
              <a:rPr lang="en-US" sz="2600" dirty="0"/>
              <a:t>Radiochemical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3D305-1398-4869-870B-852E484C9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F3E5C3-998E-4920-BCF2-29FAF6470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03337"/>
            <a:ext cx="4643855" cy="487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56317D-D8B2-409C-ACAB-DCB1DE3D9AF7}"/>
              </a:ext>
            </a:extLst>
          </p:cNvPr>
          <p:cNvSpPr txBox="1"/>
          <p:nvPr/>
        </p:nvSpPr>
        <p:spPr>
          <a:xfrm>
            <a:off x="5698836" y="1326197"/>
            <a:ext cx="245456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ETA produced fission products are consistent to predicted TN+PFNS within error.</a:t>
            </a:r>
          </a:p>
        </p:txBody>
      </p:sp>
    </p:spTree>
    <p:extLst>
      <p:ext uri="{BB962C8B-B14F-4D97-AF65-F5344CB8AC3E}">
        <p14:creationId xmlns:p14="http://schemas.microsoft.com/office/powerpoint/2010/main" val="35797809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42868</TotalTime>
  <Words>375</Words>
  <Application>Microsoft Office PowerPoint</Application>
  <PresentationFormat>On-screen Show (4:3)</PresentationFormat>
  <Paragraphs>86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Fluence Mapping </vt:lpstr>
      <vt:lpstr>Residuals SCALE / MCNP</vt:lpstr>
      <vt:lpstr>Mapped Fluence Uncertainty</vt:lpstr>
      <vt:lpstr>Fissioning Energies</vt:lpstr>
      <vt:lpstr>ETA Fission Products – GEF </vt:lpstr>
      <vt:lpstr>ETA Fission Products – GEF</vt:lpstr>
      <vt:lpstr>Predicted Fission Products for  Radiochemical Analysis</vt:lpstr>
      <vt:lpstr>Predicted Fission Products for  Radiochemical Analysis</vt:lpstr>
      <vt:lpstr>ETA Fission Products  GEF with Nagy Fit Chain Yield Isotopes</vt:lpstr>
      <vt:lpstr>Neutron Timing Profile</vt:lpstr>
      <vt:lpstr>Capability Perspective</vt:lpstr>
      <vt:lpstr>Writing Updates </vt:lpstr>
      <vt:lpstr>Log-normal vs Normal</vt:lpstr>
      <vt:lpstr>Mn-55 (n,g) Evaluation σ(σ_g )&gt;100% </vt:lpstr>
      <vt:lpstr>Monte Carlo Darts Example</vt:lpstr>
      <vt:lpstr>Monte Carlo Darts Example</vt:lpstr>
      <vt:lpstr>BACKUPS</vt:lpstr>
      <vt:lpstr>Convergence</vt:lpstr>
      <vt:lpstr>Convergence</vt:lpstr>
      <vt:lpstr>STAYSL Unfolded Spectrum</vt:lpstr>
      <vt:lpstr>STAYSL Unfolded Spectrum</vt:lpstr>
      <vt:lpstr>NIF Neutron Source </vt:lpstr>
      <vt:lpstr>Activation Foil Pack Results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1130</cp:revision>
  <dcterms:created xsi:type="dcterms:W3CDTF">2010-05-28T18:07:16Z</dcterms:created>
  <dcterms:modified xsi:type="dcterms:W3CDTF">2018-12-20T13:25:07Z</dcterms:modified>
</cp:coreProperties>
</file>