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handoutMasterIdLst>
    <p:handoutMasterId r:id="rId11"/>
  </p:handoutMasterIdLst>
  <p:sldIdLst>
    <p:sldId id="256" r:id="rId2"/>
    <p:sldId id="377" r:id="rId3"/>
    <p:sldId id="370" r:id="rId4"/>
    <p:sldId id="399" r:id="rId5"/>
    <p:sldId id="379" r:id="rId6"/>
    <p:sldId id="401" r:id="rId7"/>
    <p:sldId id="400" r:id="rId8"/>
    <p:sldId id="402" r:id="rId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2FE1904D-0152-4EAB-8CD9-58A43D553B3E}">
          <p14:sldIdLst>
            <p14:sldId id="256"/>
            <p14:sldId id="377"/>
            <p14:sldId id="370"/>
            <p14:sldId id="399"/>
            <p14:sldId id="379"/>
            <p14:sldId id="401"/>
            <p14:sldId id="400"/>
            <p14:sldId id="40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holas quartemont" initials="nq" lastIdx="1" clrIdx="0">
    <p:extLst>
      <p:ext uri="{19B8F6BF-5375-455C-9EA6-DF929625EA0E}">
        <p15:presenceInfo xmlns:p15="http://schemas.microsoft.com/office/powerpoint/2012/main" userId="3f4d74a2d96809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353FF"/>
    <a:srgbClr val="000066"/>
    <a:srgbClr val="7878CE"/>
    <a:srgbClr val="4444BC"/>
    <a:srgbClr val="CC0000"/>
    <a:srgbClr val="339933"/>
    <a:srgbClr val="3366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37" autoAdjust="0"/>
    <p:restoredTop sz="95274" autoAdjust="0"/>
  </p:normalViewPr>
  <p:slideViewPr>
    <p:cSldViewPr>
      <p:cViewPr varScale="1">
        <p:scale>
          <a:sx n="118" d="100"/>
          <a:sy n="118" d="100"/>
        </p:scale>
        <p:origin x="1218" y="8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83" d="100"/>
          <a:sy n="83" d="100"/>
        </p:scale>
        <p:origin x="3810"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smtClean="0"/>
            </a:lvl1pPr>
          </a:lstStyle>
          <a:p>
            <a:pPr>
              <a:defRPr/>
            </a:pPr>
            <a:fld id="{31155E8D-0BA4-452B-8EDB-07A7BC61EC61}" type="datetimeFigureOut">
              <a:rPr lang="en-US"/>
              <a:pPr>
                <a:defRPr/>
              </a:pPr>
              <a:t>1/9/2019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smtClean="0"/>
            </a:lvl1pPr>
          </a:lstStyle>
          <a:p>
            <a:pPr>
              <a:defRPr/>
            </a:pPr>
            <a:fld id="{39892210-BE35-4A26-8523-71E669893B7B}" type="slidenum">
              <a:rPr lang="en-US"/>
              <a:pPr>
                <a:defRPr/>
              </a:pPr>
              <a:t>‹#›</a:t>
            </a:fld>
            <a:endParaRPr lang="en-US"/>
          </a:p>
        </p:txBody>
      </p:sp>
    </p:spTree>
    <p:extLst>
      <p:ext uri="{BB962C8B-B14F-4D97-AF65-F5344CB8AC3E}">
        <p14:creationId xmlns:p14="http://schemas.microsoft.com/office/powerpoint/2010/main" val="1691426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31D7AA6C-3DEF-4DD2-A62F-1859B2C2B030}" type="datetimeFigureOut">
              <a:rPr lang="en-US"/>
              <a:pPr>
                <a:defRPr/>
              </a:pPr>
              <a:t>1/9/2019</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1F6B3159-B396-4F1D-8D6C-858A85A1524C}" type="slidenum">
              <a:rPr lang="en-US"/>
              <a:pPr>
                <a:defRPr/>
              </a:pPr>
              <a:t>‹#›</a:t>
            </a:fld>
            <a:endParaRPr lang="en-US" dirty="0"/>
          </a:p>
        </p:txBody>
      </p:sp>
    </p:spTree>
    <p:extLst>
      <p:ext uri="{BB962C8B-B14F-4D97-AF65-F5344CB8AC3E}">
        <p14:creationId xmlns:p14="http://schemas.microsoft.com/office/powerpoint/2010/main" val="2991319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p:cNvSpPr>
          <p:nvPr>
            <p:ph type="sldImg"/>
          </p:nvPr>
        </p:nvSpPr>
        <p:spPr bwMode="auto">
          <a:noFill/>
          <a:ln>
            <a:solidFill>
              <a:srgbClr val="000000"/>
            </a:solidFill>
            <a:miter lim="800000"/>
            <a:headEnd/>
            <a:tailEnd/>
          </a:ln>
        </p:spPr>
      </p:sp>
      <p:sp>
        <p:nvSpPr>
          <p:cNvPr id="819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BE9DB06A-C872-4CD1-8717-EF2A7E823F5F}" type="slidenum">
              <a:rPr lang="en-US" smtClean="0"/>
              <a:pPr>
                <a:defRPr/>
              </a:pPr>
              <a:t>1</a:t>
            </a:fld>
            <a:endParaRPr lang="en-US" dirty="0"/>
          </a:p>
        </p:txBody>
      </p:sp>
    </p:spTree>
    <p:extLst>
      <p:ext uri="{BB962C8B-B14F-4D97-AF65-F5344CB8AC3E}">
        <p14:creationId xmlns:p14="http://schemas.microsoft.com/office/powerpoint/2010/main" val="85307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technical nuclear forensics (TNF) community requires the ability to general representative post-detonation debris samples for training and development of attribution techniques.  The generation of accurate fission product inventories in the representative debris is both extremely important for the attribution of the origin of a nuclear device and very difficult to do with existing facilities.</a:t>
            </a:r>
          </a:p>
          <a:p>
            <a:endParaRPr lang="en-US" dirty="0"/>
          </a:p>
          <a:p>
            <a:r>
              <a:rPr lang="en-US" dirty="0"/>
              <a:t>Additionally, an important nuclear weapon testing related mission is radiation effects on electronics in nuclear systems. The current neutron sources do not have an accurate energy or temporal distribution for the nuclear environment that nuclear systems are required to survive in certification testing. This problem is complicated further as the transmitted neutron flux through the physical environment and to the target varies significantly in energy and temporal distribution depending on the scenario and system being considered.  To address this capability gap, it would be beneficial to have a testing capability with an accurate temporal profile.</a:t>
            </a:r>
          </a:p>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2</a:t>
            </a:fld>
            <a:endParaRPr lang="en-US" dirty="0"/>
          </a:p>
        </p:txBody>
      </p:sp>
    </p:spTree>
    <p:extLst>
      <p:ext uri="{BB962C8B-B14F-4D97-AF65-F5344CB8AC3E}">
        <p14:creationId xmlns:p14="http://schemas.microsoft.com/office/powerpoint/2010/main" val="1539790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5</a:t>
            </a:fld>
            <a:endParaRPr lang="en-US" dirty="0"/>
          </a:p>
        </p:txBody>
      </p:sp>
      <p:sp>
        <p:nvSpPr>
          <p:cNvPr id="5" name="Content Placeholder 2">
            <a:extLst>
              <a:ext uri="{FF2B5EF4-FFF2-40B4-BE49-F238E27FC236}">
                <a16:creationId xmlns:a16="http://schemas.microsoft.com/office/drawing/2014/main" xmlns="" id="{0CB8A297-3F7C-4B0E-BF4A-E400045DF0FC}"/>
              </a:ext>
            </a:extLst>
          </p:cNvPr>
          <p:cNvSpPr>
            <a:spLocks noGrp="1"/>
          </p:cNvSpPr>
          <p:nvPr>
            <p:ph type="body" idx="1"/>
          </p:nvPr>
        </p:nvSpPr>
        <p:spPr>
          <a:xfrm>
            <a:off x="701675" y="4416425"/>
            <a:ext cx="5607050" cy="4183063"/>
          </a:xfrm>
        </p:spPr>
        <p:txBody>
          <a:bodyPr/>
          <a:lstStyle/>
          <a:p>
            <a:pPr>
              <a:spcBef>
                <a:spcPts val="0"/>
              </a:spcBef>
              <a:spcAft>
                <a:spcPts val="600"/>
              </a:spcAft>
            </a:pPr>
            <a:r>
              <a:rPr lang="en-US" dirty="0"/>
              <a:t>ETA created with the </a:t>
            </a:r>
            <a:r>
              <a:rPr lang="en-US" dirty="0" err="1"/>
              <a:t>Coeus</a:t>
            </a:r>
            <a:r>
              <a:rPr lang="en-US" dirty="0"/>
              <a:t> v1.0 metaheuristic optimization software package </a:t>
            </a:r>
          </a:p>
          <a:p>
            <a:pPr>
              <a:spcBef>
                <a:spcPts val="0"/>
              </a:spcBef>
              <a:spcAft>
                <a:spcPts val="600"/>
              </a:spcAft>
            </a:pPr>
            <a:r>
              <a:rPr lang="en-US" dirty="0"/>
              <a:t>Objective thermonuclear and prompt fission neutron spectrum (TN+PFNS).</a:t>
            </a:r>
          </a:p>
          <a:p>
            <a:pPr>
              <a:spcBef>
                <a:spcPts val="0"/>
              </a:spcBef>
              <a:spcAft>
                <a:spcPts val="600"/>
              </a:spcAft>
            </a:pPr>
            <a:r>
              <a:rPr lang="en-US" dirty="0"/>
              <a:t>Input spectrum NIF D-T fusion </a:t>
            </a:r>
          </a:p>
          <a:p>
            <a:pPr>
              <a:spcBef>
                <a:spcPts val="0"/>
              </a:spcBef>
              <a:spcAft>
                <a:spcPts val="600"/>
              </a:spcAft>
            </a:pPr>
            <a:r>
              <a:rPr lang="en-US" dirty="0"/>
              <a:t>Optimize flux in highly enriched uranium (HEU) foil adjacent to Target Option Activation Device (TOAD) </a:t>
            </a:r>
          </a:p>
          <a:p>
            <a:pPr>
              <a:spcBef>
                <a:spcPts val="0"/>
              </a:spcBef>
              <a:spcAft>
                <a:spcPts val="600"/>
              </a:spcAft>
            </a:pPr>
            <a:r>
              <a:rPr lang="en-US" dirty="0"/>
              <a:t>Base of cone originally 6 cm from neutron source (moved to 15 cm)</a:t>
            </a:r>
          </a:p>
        </p:txBody>
      </p:sp>
      <p:pic>
        <p:nvPicPr>
          <p:cNvPr id="7" name="Picture 6">
            <a:extLst>
              <a:ext uri="{FF2B5EF4-FFF2-40B4-BE49-F238E27FC236}">
                <a16:creationId xmlns:a16="http://schemas.microsoft.com/office/drawing/2014/main" xmlns="" id="{D9EFB844-D41A-411A-A84D-4A0CF51AA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600200"/>
            <a:ext cx="3200400" cy="1950142"/>
          </a:xfrm>
          <a:prstGeom prst="rect">
            <a:avLst/>
          </a:prstGeom>
        </p:spPr>
      </p:pic>
    </p:spTree>
    <p:extLst>
      <p:ext uri="{BB962C8B-B14F-4D97-AF65-F5344CB8AC3E}">
        <p14:creationId xmlns:p14="http://schemas.microsoft.com/office/powerpoint/2010/main" val="1318323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6</a:t>
            </a:fld>
            <a:endParaRPr lang="en-US" dirty="0"/>
          </a:p>
        </p:txBody>
      </p:sp>
      <p:sp>
        <p:nvSpPr>
          <p:cNvPr id="5" name="Content Placeholder 2">
            <a:extLst>
              <a:ext uri="{FF2B5EF4-FFF2-40B4-BE49-F238E27FC236}">
                <a16:creationId xmlns:a16="http://schemas.microsoft.com/office/drawing/2014/main" xmlns="" id="{0CB8A297-3F7C-4B0E-BF4A-E400045DF0FC}"/>
              </a:ext>
            </a:extLst>
          </p:cNvPr>
          <p:cNvSpPr>
            <a:spLocks noGrp="1"/>
          </p:cNvSpPr>
          <p:nvPr>
            <p:ph type="body" idx="1"/>
          </p:nvPr>
        </p:nvSpPr>
        <p:spPr>
          <a:xfrm>
            <a:off x="701675" y="4416425"/>
            <a:ext cx="5607050" cy="4183063"/>
          </a:xfrm>
        </p:spPr>
        <p:txBody>
          <a:bodyPr/>
          <a:lstStyle/>
          <a:p>
            <a:pPr>
              <a:spcBef>
                <a:spcPts val="0"/>
              </a:spcBef>
              <a:spcAft>
                <a:spcPts val="600"/>
              </a:spcAft>
            </a:pPr>
            <a:r>
              <a:rPr lang="en-US" dirty="0"/>
              <a:t>ETA created with the </a:t>
            </a:r>
            <a:r>
              <a:rPr lang="en-US" dirty="0" err="1"/>
              <a:t>Coeus</a:t>
            </a:r>
            <a:r>
              <a:rPr lang="en-US" dirty="0"/>
              <a:t> v1.0 metaheuristic optimization software package </a:t>
            </a:r>
          </a:p>
          <a:p>
            <a:pPr>
              <a:spcBef>
                <a:spcPts val="0"/>
              </a:spcBef>
              <a:spcAft>
                <a:spcPts val="600"/>
              </a:spcAft>
            </a:pPr>
            <a:r>
              <a:rPr lang="en-US" dirty="0"/>
              <a:t>Objective thermonuclear and prompt fission neutron spectrum (TN+PFNS).</a:t>
            </a:r>
          </a:p>
          <a:p>
            <a:pPr>
              <a:spcBef>
                <a:spcPts val="0"/>
              </a:spcBef>
              <a:spcAft>
                <a:spcPts val="600"/>
              </a:spcAft>
            </a:pPr>
            <a:r>
              <a:rPr lang="en-US" dirty="0"/>
              <a:t>Input spectrum NIF D-T fusion </a:t>
            </a:r>
          </a:p>
          <a:p>
            <a:pPr>
              <a:spcBef>
                <a:spcPts val="0"/>
              </a:spcBef>
              <a:spcAft>
                <a:spcPts val="600"/>
              </a:spcAft>
            </a:pPr>
            <a:r>
              <a:rPr lang="en-US" dirty="0"/>
              <a:t>Optimize flux in highly enriched uranium (HEU) foil adjacent to Target Option Activation Device (TOAD) </a:t>
            </a:r>
          </a:p>
          <a:p>
            <a:pPr>
              <a:spcBef>
                <a:spcPts val="0"/>
              </a:spcBef>
              <a:spcAft>
                <a:spcPts val="600"/>
              </a:spcAft>
            </a:pPr>
            <a:r>
              <a:rPr lang="en-US" dirty="0"/>
              <a:t>Base of cone originally 6 cm from neutron source (moved to 15 cm)</a:t>
            </a:r>
          </a:p>
        </p:txBody>
      </p:sp>
      <p:pic>
        <p:nvPicPr>
          <p:cNvPr id="7" name="Picture 6">
            <a:extLst>
              <a:ext uri="{FF2B5EF4-FFF2-40B4-BE49-F238E27FC236}">
                <a16:creationId xmlns:a16="http://schemas.microsoft.com/office/drawing/2014/main" xmlns="" id="{D9EFB844-D41A-411A-A84D-4A0CF51AA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600200"/>
            <a:ext cx="3200400" cy="1950142"/>
          </a:xfrm>
          <a:prstGeom prst="rect">
            <a:avLst/>
          </a:prstGeom>
        </p:spPr>
      </p:pic>
    </p:spTree>
    <p:extLst>
      <p:ext uri="{BB962C8B-B14F-4D97-AF65-F5344CB8AC3E}">
        <p14:creationId xmlns:p14="http://schemas.microsoft.com/office/powerpoint/2010/main" val="2559034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FIT">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print"/>
          <a:srcRect l="1755" r="-2106" b="-21826"/>
          <a:stretch>
            <a:fillRect/>
          </a:stretch>
        </p:blipFill>
        <p:spPr bwMode="auto">
          <a:xfrm>
            <a:off x="990600" y="2819400"/>
            <a:ext cx="3276600" cy="3100388"/>
          </a:xfrm>
          <a:prstGeom prst="rect">
            <a:avLst/>
          </a:prstGeom>
          <a:noFill/>
          <a:ln w="9525">
            <a:noFill/>
            <a:miter lim="800000"/>
            <a:headEnd/>
            <a:tailEnd/>
          </a:ln>
        </p:spPr>
      </p:pic>
      <p:pic>
        <p:nvPicPr>
          <p:cNvPr id="3" name="Picture 12" descr="shield"/>
          <p:cNvPicPr>
            <a:picLocks noChangeAspect="1" noChangeArrowheads="1"/>
          </p:cNvPicPr>
          <p:nvPr userDrawn="1"/>
        </p:nvPicPr>
        <p:blipFill>
          <a:blip r:embed="rId3" cstate="print"/>
          <a:srcRect/>
          <a:stretch>
            <a:fillRect/>
          </a:stretch>
        </p:blipFill>
        <p:spPr bwMode="auto">
          <a:xfrm>
            <a:off x="1954213" y="1981200"/>
            <a:ext cx="1246187" cy="1371600"/>
          </a:xfrm>
          <a:prstGeom prst="rect">
            <a:avLst/>
          </a:prstGeom>
          <a:noFill/>
          <a:ln w="9525">
            <a:noFill/>
            <a:miter lim="800000"/>
            <a:headEnd/>
            <a:tailEnd/>
          </a:ln>
        </p:spPr>
      </p:pic>
      <p:sp>
        <p:nvSpPr>
          <p:cNvPr id="4" name="Text Box 3"/>
          <p:cNvSpPr txBox="1">
            <a:spLocks noChangeArrowheads="1"/>
          </p:cNvSpPr>
          <p:nvPr userDrawn="1"/>
        </p:nvSpPr>
        <p:spPr bwMode="auto">
          <a:xfrm>
            <a:off x="990600" y="0"/>
            <a:ext cx="6629400" cy="990600"/>
          </a:xfrm>
          <a:prstGeom prst="rect">
            <a:avLst/>
          </a:prstGeom>
          <a:noFill/>
          <a:ln w="9525">
            <a:noFill/>
            <a:miter lim="800000"/>
            <a:headEnd/>
            <a:tailEnd/>
          </a:ln>
          <a:effectLst/>
        </p:spPr>
        <p:txBody>
          <a:bodyPr lIns="0" tIns="45636" rIns="0" bIns="45636" anchor="ctr"/>
          <a:lstStyle/>
          <a:p>
            <a:pPr algn="ctr" defTabSz="914408">
              <a:defRPr/>
            </a:pPr>
            <a:r>
              <a:rPr lang="en-US" sz="3300" b="1" kern="700" spc="-30" dirty="0">
                <a:solidFill>
                  <a:srgbClr val="000066"/>
                </a:solidFill>
                <a:effectLst>
                  <a:outerShdw blurRad="38100" dist="38100" dir="2700000" algn="tl">
                    <a:srgbClr val="C0C0C0"/>
                  </a:outerShdw>
                </a:effectLst>
                <a:cs typeface="+mn-cs"/>
              </a:rPr>
              <a:t>Air Force Institute of Technology</a:t>
            </a:r>
            <a:endParaRPr lang="en-US" sz="3300" b="1" kern="700" spc="-30" dirty="0">
              <a:effectLst>
                <a:outerShdw blurRad="38100" dist="38100" dir="2700000" algn="tl">
                  <a:srgbClr val="C0C0C0"/>
                </a:outerShdw>
              </a:effectLst>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6629400" cy="990600"/>
          </a:xfrm>
        </p:spPr>
        <p:txBody>
          <a:bodyPr/>
          <a:lstStyle/>
          <a:p>
            <a:r>
              <a:rPr lang="en-US"/>
              <a:t>Click to edit Master title style</a:t>
            </a:r>
          </a:p>
        </p:txBody>
      </p:sp>
      <p:sp>
        <p:nvSpPr>
          <p:cNvPr id="7" name="Content Placeholder 2"/>
          <p:cNvSpPr>
            <a:spLocks noGrp="1"/>
          </p:cNvSpPr>
          <p:nvPr>
            <p:ph idx="1"/>
          </p:nvPr>
        </p:nvSpPr>
        <p:spPr>
          <a:xfrm>
            <a:off x="304800" y="1295400"/>
            <a:ext cx="8534400" cy="4876800"/>
          </a:xfrm>
          <a:prstGeom prst="rect">
            <a:avLst/>
          </a:prstGeom>
        </p:spPr>
        <p:txBody>
          <a:bodyPr/>
          <a:lstStyle>
            <a:lvl2pPr>
              <a:buFont typeface="Wingdings" pitchFamily="2" charset="2"/>
              <a:buChar char="§"/>
              <a:defRPr/>
            </a:lvl2pPr>
            <a:lvl4pPr>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p:txBody>
          <a:bodyPr/>
          <a:lstStyle>
            <a:lvl1pPr>
              <a:defRPr/>
            </a:lvl1pPr>
          </a:lstStyle>
          <a:p>
            <a:pPr>
              <a:defRPr/>
            </a:pPr>
            <a:fld id="{19845459-3F1B-4F43-8FC0-35ADCE8623CC}"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990600" y="0"/>
            <a:ext cx="6629400" cy="990600"/>
          </a:xfrm>
        </p:spPr>
        <p:txBody>
          <a:bodyPr/>
          <a:lstStyle/>
          <a:p>
            <a:r>
              <a:rPr lang="en-US"/>
              <a:t>Click to edit Master title style</a:t>
            </a:r>
          </a:p>
        </p:txBody>
      </p:sp>
      <p:sp>
        <p:nvSpPr>
          <p:cNvPr id="3" name="Slide Number Placeholder 15"/>
          <p:cNvSpPr>
            <a:spLocks noGrp="1"/>
          </p:cNvSpPr>
          <p:nvPr>
            <p:ph type="sldNum" sz="quarter" idx="10"/>
          </p:nvPr>
        </p:nvSpPr>
        <p:spPr/>
        <p:txBody>
          <a:bodyPr/>
          <a:lstStyle>
            <a:lvl1pPr>
              <a:defRPr/>
            </a:lvl1pPr>
          </a:lstStyle>
          <a:p>
            <a:pPr>
              <a:defRPr/>
            </a:pPr>
            <a:fld id="{885B20FE-D153-41F1-99DD-DE79FAF1A095}"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5" cstate="print">
            <a:lum bright="10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972803" name="Rectangle 3"/>
          <p:cNvSpPr>
            <a:spLocks noChangeArrowheads="1"/>
          </p:cNvSpPr>
          <p:nvPr/>
        </p:nvSpPr>
        <p:spPr bwMode="auto">
          <a:xfrm flipV="1">
            <a:off x="1588" y="6489700"/>
            <a:ext cx="1811337" cy="60325"/>
          </a:xfrm>
          <a:prstGeom prst="rect">
            <a:avLst/>
          </a:prstGeom>
          <a:gradFill rotWithShape="0">
            <a:gsLst>
              <a:gs pos="0">
                <a:srgbClr val="000099">
                  <a:alpha val="50000"/>
                </a:srgbClr>
              </a:gs>
              <a:gs pos="100000">
                <a:schemeClr val="accent2">
                  <a:alpha val="50000"/>
                </a:schemeClr>
              </a:gs>
            </a:gsLst>
            <a:lin ang="0" scaled="1"/>
          </a:gradFill>
          <a:ln w="9525">
            <a:noFill/>
            <a:miter lim="800000"/>
            <a:headEnd/>
            <a:tailEnd/>
          </a:ln>
          <a:effectLst/>
        </p:spPr>
        <p:txBody>
          <a:bodyPr wrap="none" lIns="91043" tIns="45520" rIns="91043" bIns="45520" anchor="ctr"/>
          <a:lstStyle/>
          <a:p>
            <a:pPr fontAlgn="auto">
              <a:spcBef>
                <a:spcPts val="0"/>
              </a:spcBef>
              <a:spcAft>
                <a:spcPts val="0"/>
              </a:spcAft>
              <a:defRPr/>
            </a:pPr>
            <a:endParaRPr lang="en-US" dirty="0">
              <a:solidFill>
                <a:srgbClr val="000000"/>
              </a:solidFill>
              <a:latin typeface="+mn-lt"/>
              <a:cs typeface="+mn-cs"/>
            </a:endParaRPr>
          </a:p>
        </p:txBody>
      </p:sp>
      <p:sp>
        <p:nvSpPr>
          <p:cNvPr id="972804" name="Rectangle 4"/>
          <p:cNvSpPr>
            <a:spLocks noChangeArrowheads="1"/>
          </p:cNvSpPr>
          <p:nvPr/>
        </p:nvSpPr>
        <p:spPr bwMode="auto">
          <a:xfrm flipV="1">
            <a:off x="7107238" y="6500813"/>
            <a:ext cx="2022475" cy="61912"/>
          </a:xfrm>
          <a:prstGeom prst="rect">
            <a:avLst/>
          </a:prstGeom>
          <a:gradFill rotWithShape="0">
            <a:gsLst>
              <a:gs pos="0">
                <a:schemeClr val="accent2">
                  <a:alpha val="50000"/>
                </a:schemeClr>
              </a:gs>
              <a:gs pos="100000">
                <a:srgbClr val="DDDDDD">
                  <a:alpha val="50000"/>
                </a:srgbClr>
              </a:gs>
            </a:gsLst>
            <a:lin ang="0" scaled="1"/>
          </a:gradFill>
          <a:ln w="9525">
            <a:noFill/>
            <a:miter lim="800000"/>
            <a:headEnd/>
            <a:tailEnd/>
          </a:ln>
          <a:effectLst/>
        </p:spPr>
        <p:txBody>
          <a:bodyPr rot="10800000" wrap="none" lIns="82981" tIns="41493" rIns="82981" bIns="41493" anchor="ctr"/>
          <a:lstStyle/>
          <a:p>
            <a:pPr algn="ctr" defTabSz="827088" fontAlgn="auto">
              <a:spcBef>
                <a:spcPts val="0"/>
              </a:spcBef>
              <a:spcAft>
                <a:spcPts val="0"/>
              </a:spcAft>
              <a:defRPr/>
            </a:pPr>
            <a:endParaRPr lang="en-US" sz="2000" dirty="0">
              <a:solidFill>
                <a:srgbClr val="000000"/>
              </a:solidFill>
              <a:latin typeface="+mn-lt"/>
              <a:cs typeface="+mn-cs"/>
            </a:endParaRPr>
          </a:p>
        </p:txBody>
      </p:sp>
      <p:sp>
        <p:nvSpPr>
          <p:cNvPr id="972805" name="Text Box 5"/>
          <p:cNvSpPr txBox="1">
            <a:spLocks noChangeArrowheads="1"/>
          </p:cNvSpPr>
          <p:nvPr/>
        </p:nvSpPr>
        <p:spPr bwMode="auto">
          <a:xfrm>
            <a:off x="1844675" y="6386513"/>
            <a:ext cx="5270500" cy="268287"/>
          </a:xfrm>
          <a:prstGeom prst="rect">
            <a:avLst/>
          </a:prstGeom>
          <a:noFill/>
          <a:ln w="9525">
            <a:noFill/>
            <a:miter lim="800000"/>
            <a:headEnd/>
            <a:tailEnd/>
          </a:ln>
          <a:effectLst/>
        </p:spPr>
        <p:txBody>
          <a:bodyPr wrap="none" lIns="82981" tIns="41493" rIns="82981" bIns="41493">
            <a:spAutoFit/>
          </a:bodyPr>
          <a:lstStyle/>
          <a:p>
            <a:pPr defTabSz="829923" fontAlgn="auto">
              <a:spcBef>
                <a:spcPts val="0"/>
              </a:spcBef>
              <a:spcAft>
                <a:spcPts val="0"/>
              </a:spcAft>
              <a:defRPr/>
            </a:pPr>
            <a:r>
              <a:rPr lang="en-US" sz="1200" b="1" i="1" dirty="0">
                <a:solidFill>
                  <a:srgbClr val="7878CE"/>
                </a:solidFill>
                <a:latin typeface="+mn-lt"/>
                <a:cs typeface="+mn-cs"/>
              </a:rPr>
              <a:t>Air University: The Intellectual and Leadership Center of the Air Force</a:t>
            </a:r>
          </a:p>
        </p:txBody>
      </p:sp>
      <p:sp>
        <p:nvSpPr>
          <p:cNvPr id="972808" name="Rectangle 8"/>
          <p:cNvSpPr>
            <a:spLocks noChangeArrowheads="1"/>
          </p:cNvSpPr>
          <p:nvPr/>
        </p:nvSpPr>
        <p:spPr bwMode="auto">
          <a:xfrm flipV="1">
            <a:off x="6324600" y="989013"/>
            <a:ext cx="2819400" cy="77787"/>
          </a:xfrm>
          <a:prstGeom prst="rect">
            <a:avLst/>
          </a:prstGeom>
          <a:gradFill rotWithShape="0">
            <a:gsLst>
              <a:gs pos="0">
                <a:schemeClr val="accent2">
                  <a:alpha val="50000"/>
                </a:schemeClr>
              </a:gs>
              <a:gs pos="100000">
                <a:srgbClr val="DDDDDD">
                  <a:alpha val="50000"/>
                </a:srgbClr>
              </a:gs>
            </a:gsLst>
            <a:lin ang="0" scaled="1"/>
          </a:gradFill>
          <a:ln w="9525">
            <a:noFill/>
            <a:miter lim="800000"/>
            <a:headEnd/>
            <a:tailEnd/>
          </a:ln>
          <a:effectLst/>
        </p:spPr>
        <p:txBody>
          <a:bodyPr rot="10800000" wrap="none" lIns="82981" tIns="41493" rIns="82981" bIns="41493" anchor="ctr"/>
          <a:lstStyle/>
          <a:p>
            <a:pPr algn="ctr" defTabSz="827088" fontAlgn="auto">
              <a:spcBef>
                <a:spcPts val="0"/>
              </a:spcBef>
              <a:spcAft>
                <a:spcPts val="0"/>
              </a:spcAft>
              <a:defRPr/>
            </a:pPr>
            <a:endParaRPr lang="en-US" sz="2000" dirty="0">
              <a:solidFill>
                <a:srgbClr val="000000"/>
              </a:solidFill>
              <a:latin typeface="+mn-lt"/>
              <a:cs typeface="+mn-cs"/>
            </a:endParaRPr>
          </a:p>
        </p:txBody>
      </p:sp>
      <p:sp>
        <p:nvSpPr>
          <p:cNvPr id="1031" name="Rectangle 9"/>
          <p:cNvSpPr>
            <a:spLocks noGrp="1" noChangeArrowheads="1"/>
          </p:cNvSpPr>
          <p:nvPr>
            <p:ph type="title"/>
          </p:nvPr>
        </p:nvSpPr>
        <p:spPr bwMode="auto">
          <a:xfrm>
            <a:off x="990600" y="0"/>
            <a:ext cx="6629400" cy="990600"/>
          </a:xfrm>
          <a:prstGeom prst="rect">
            <a:avLst/>
          </a:prstGeom>
          <a:noFill/>
          <a:ln w="9525">
            <a:noFill/>
            <a:miter lim="800000"/>
            <a:headEnd/>
            <a:tailEnd/>
          </a:ln>
        </p:spPr>
        <p:txBody>
          <a:bodyPr vert="horz" wrap="square" lIns="91021" tIns="45511" rIns="91021" bIns="45511" numCol="1" anchor="ctr" anchorCtr="0" compatLnSpc="1">
            <a:prstTxWarp prst="textNoShape">
              <a:avLst/>
            </a:prstTxWarp>
          </a:bodyPr>
          <a:lstStyle/>
          <a:p>
            <a:pPr lvl="0"/>
            <a:r>
              <a:rPr lang="en-US"/>
              <a:t>Click to edit Master title style</a:t>
            </a:r>
          </a:p>
        </p:txBody>
      </p:sp>
      <p:sp>
        <p:nvSpPr>
          <p:cNvPr id="972810" name="Rectangle 10"/>
          <p:cNvSpPr>
            <a:spLocks noChangeArrowheads="1"/>
          </p:cNvSpPr>
          <p:nvPr/>
        </p:nvSpPr>
        <p:spPr bwMode="auto">
          <a:xfrm flipV="1">
            <a:off x="0" y="989013"/>
            <a:ext cx="2478088" cy="74612"/>
          </a:xfrm>
          <a:prstGeom prst="rect">
            <a:avLst/>
          </a:prstGeom>
          <a:gradFill rotWithShape="0">
            <a:gsLst>
              <a:gs pos="0">
                <a:srgbClr val="000099">
                  <a:alpha val="50000"/>
                </a:srgbClr>
              </a:gs>
              <a:gs pos="100000">
                <a:schemeClr val="accent2">
                  <a:alpha val="50000"/>
                </a:schemeClr>
              </a:gs>
            </a:gsLst>
            <a:lin ang="0" scaled="1"/>
          </a:gradFill>
          <a:ln w="9525">
            <a:noFill/>
            <a:miter lim="800000"/>
            <a:headEnd/>
            <a:tailEnd/>
          </a:ln>
          <a:effectLst/>
        </p:spPr>
        <p:txBody>
          <a:bodyPr wrap="none" lIns="91043" tIns="45520" rIns="91043" bIns="45520" anchor="ctr"/>
          <a:lstStyle/>
          <a:p>
            <a:pPr fontAlgn="auto">
              <a:spcBef>
                <a:spcPts val="0"/>
              </a:spcBef>
              <a:spcAft>
                <a:spcPts val="0"/>
              </a:spcAft>
              <a:defRPr/>
            </a:pPr>
            <a:endParaRPr lang="en-US" dirty="0">
              <a:solidFill>
                <a:srgbClr val="000000"/>
              </a:solidFill>
              <a:latin typeface="+mn-lt"/>
              <a:cs typeface="+mn-cs"/>
            </a:endParaRPr>
          </a:p>
        </p:txBody>
      </p:sp>
      <p:pic>
        <p:nvPicPr>
          <p:cNvPr id="1033" name="Picture 11" descr="chrmblue_std small"/>
          <p:cNvPicPr>
            <a:picLocks noChangeAspect="1" noChangeArrowheads="1"/>
          </p:cNvPicPr>
          <p:nvPr/>
        </p:nvPicPr>
        <p:blipFill>
          <a:blip r:embed="rId6" cstate="print"/>
          <a:srcRect/>
          <a:stretch>
            <a:fillRect/>
          </a:stretch>
        </p:blipFill>
        <p:spPr bwMode="auto">
          <a:xfrm>
            <a:off x="196850" y="128588"/>
            <a:ext cx="803275" cy="741362"/>
          </a:xfrm>
          <a:prstGeom prst="rect">
            <a:avLst/>
          </a:prstGeom>
          <a:noFill/>
          <a:ln w="9525">
            <a:noFill/>
            <a:miter lim="800000"/>
            <a:headEnd/>
            <a:tailEnd/>
          </a:ln>
        </p:spPr>
      </p:pic>
      <p:sp>
        <p:nvSpPr>
          <p:cNvPr id="13" name="Text Box 13"/>
          <p:cNvSpPr txBox="1">
            <a:spLocks noChangeArrowheads="1"/>
          </p:cNvSpPr>
          <p:nvPr/>
        </p:nvSpPr>
        <p:spPr bwMode="auto">
          <a:xfrm>
            <a:off x="3505200" y="6589713"/>
            <a:ext cx="2155825" cy="268287"/>
          </a:xfrm>
          <a:prstGeom prst="rect">
            <a:avLst/>
          </a:prstGeom>
          <a:noFill/>
          <a:ln w="9525">
            <a:noFill/>
            <a:miter lim="800000"/>
            <a:headEnd/>
            <a:tailEnd/>
          </a:ln>
          <a:effectLst/>
        </p:spPr>
        <p:txBody>
          <a:bodyPr wrap="none" lIns="82225" tIns="41121" rIns="82225" bIns="41121">
            <a:spAutoFit/>
          </a:bodyPr>
          <a:lstStyle/>
          <a:p>
            <a:pPr defTabSz="820738" fontAlgn="auto">
              <a:spcBef>
                <a:spcPts val="0"/>
              </a:spcBef>
              <a:spcAft>
                <a:spcPts val="0"/>
              </a:spcAft>
              <a:defRPr/>
            </a:pPr>
            <a:r>
              <a:rPr lang="en-US" sz="1200" b="1" i="1" dirty="0">
                <a:solidFill>
                  <a:srgbClr val="7878CE"/>
                </a:solidFill>
                <a:latin typeface="+mn-lt"/>
                <a:cs typeface="+mn-cs"/>
              </a:rPr>
              <a:t>Aim High…Fly - Fight - Win</a:t>
            </a:r>
            <a:endParaRPr lang="en-US" sz="1200" i="1" dirty="0">
              <a:solidFill>
                <a:srgbClr val="7878CE"/>
              </a:solidFill>
              <a:latin typeface="+mn-lt"/>
              <a:cs typeface="+mn-cs"/>
            </a:endParaRPr>
          </a:p>
        </p:txBody>
      </p:sp>
      <p:pic>
        <p:nvPicPr>
          <p:cNvPr id="14" name="Picture 17" descr="AFIT(good)"/>
          <p:cNvPicPr>
            <a:picLocks noChangeAspect="1" noChangeArrowheads="1"/>
          </p:cNvPicPr>
          <p:nvPr/>
        </p:nvPicPr>
        <p:blipFill>
          <a:blip r:embed="rId7" cstate="print">
            <a:duotone>
              <a:prstClr val="black"/>
              <a:schemeClr val="accent2">
                <a:tint val="45000"/>
                <a:satMod val="400000"/>
              </a:schemeClr>
            </a:duotone>
          </a:blip>
          <a:srcRect/>
          <a:stretch>
            <a:fillRect/>
          </a:stretch>
        </p:blipFill>
        <p:spPr bwMode="auto">
          <a:xfrm>
            <a:off x="7620000" y="152400"/>
            <a:ext cx="1447800" cy="694493"/>
          </a:xfrm>
          <a:prstGeom prst="rect">
            <a:avLst/>
          </a:prstGeom>
          <a:noFill/>
          <a:ln w="9525">
            <a:noFill/>
            <a:miter lim="800000"/>
            <a:headEnd/>
            <a:tailEnd/>
          </a:ln>
        </p:spPr>
      </p:pic>
      <p:sp>
        <p:nvSpPr>
          <p:cNvPr id="15" name="Text Box 7"/>
          <p:cNvSpPr txBox="1">
            <a:spLocks noChangeArrowheads="1"/>
          </p:cNvSpPr>
          <p:nvPr/>
        </p:nvSpPr>
        <p:spPr bwMode="auto">
          <a:xfrm>
            <a:off x="2438400" y="901700"/>
            <a:ext cx="3976688" cy="284163"/>
          </a:xfrm>
          <a:prstGeom prst="rect">
            <a:avLst/>
          </a:prstGeom>
          <a:noFill/>
          <a:ln w="9525">
            <a:noFill/>
            <a:miter lim="800000"/>
            <a:headEnd/>
            <a:tailEnd/>
          </a:ln>
          <a:effectLst/>
        </p:spPr>
        <p:txBody>
          <a:bodyPr wrap="none" lIns="83302" tIns="41652" rIns="83302" bIns="41652">
            <a:spAutoFit/>
          </a:bodyPr>
          <a:lstStyle/>
          <a:p>
            <a:pPr defTabSz="833180" eaLnBrk="0" fontAlgn="auto" hangingPunct="0">
              <a:spcBef>
                <a:spcPts val="0"/>
              </a:spcBef>
              <a:spcAft>
                <a:spcPts val="0"/>
              </a:spcAft>
              <a:defRPr/>
            </a:pPr>
            <a:r>
              <a:rPr lang="en-US" sz="1300" b="1" i="1" dirty="0">
                <a:solidFill>
                  <a:srgbClr val="7878CE"/>
                </a:solidFill>
                <a:latin typeface="+mn-lt"/>
                <a:cs typeface="+mn-cs"/>
              </a:rPr>
              <a:t>The AFIT of Today is the Air Force of Tomorrow.</a:t>
            </a:r>
          </a:p>
        </p:txBody>
      </p:sp>
      <p:sp>
        <p:nvSpPr>
          <p:cNvPr id="16" name="Slide Number Placeholder 1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DC0EFEE-7953-486B-B408-E9BCE7E6F82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3" r:id="rId3"/>
  </p:sldLayoutIdLst>
  <p:transition/>
  <p:hf hdr="0" ftr="0" dt="0"/>
  <p:txStyles>
    <p:titleStyle>
      <a:lvl1pPr algn="ctr" rtl="0" eaLnBrk="0" fontAlgn="base" hangingPunct="0">
        <a:spcBef>
          <a:spcPct val="0"/>
        </a:spcBef>
        <a:spcAft>
          <a:spcPct val="0"/>
        </a:spcAft>
        <a:defRPr sz="3600" b="1">
          <a:solidFill>
            <a:schemeClr val="folHlink"/>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charset="0"/>
        </a:defRPr>
      </a:lvl2pPr>
      <a:lvl3pPr algn="ctr" rtl="0" eaLnBrk="0" fontAlgn="base" hangingPunct="0">
        <a:spcBef>
          <a:spcPct val="0"/>
        </a:spcBef>
        <a:spcAft>
          <a:spcPct val="0"/>
        </a:spcAft>
        <a:defRPr sz="3600" b="1">
          <a:solidFill>
            <a:schemeClr val="folHlink"/>
          </a:solidFill>
          <a:latin typeface="Arial" charset="0"/>
        </a:defRPr>
      </a:lvl3pPr>
      <a:lvl4pPr algn="ctr" rtl="0" eaLnBrk="0" fontAlgn="base" hangingPunct="0">
        <a:spcBef>
          <a:spcPct val="0"/>
        </a:spcBef>
        <a:spcAft>
          <a:spcPct val="0"/>
        </a:spcAft>
        <a:defRPr sz="3600" b="1">
          <a:solidFill>
            <a:schemeClr val="folHlink"/>
          </a:solidFill>
          <a:latin typeface="Arial" charset="0"/>
        </a:defRPr>
      </a:lvl4pPr>
      <a:lvl5pPr algn="ctr" rtl="0" eaLnBrk="0" fontAlgn="base" hangingPunct="0">
        <a:spcBef>
          <a:spcPct val="0"/>
        </a:spcBef>
        <a:spcAft>
          <a:spcPct val="0"/>
        </a:spcAft>
        <a:defRPr sz="3600" b="1">
          <a:solidFill>
            <a:schemeClr val="folHlink"/>
          </a:solidFill>
          <a:latin typeface="Arial" charset="0"/>
        </a:defRPr>
      </a:lvl5pPr>
      <a:lvl6pPr marL="455272" algn="ctr" rtl="0" fontAlgn="base">
        <a:spcBef>
          <a:spcPct val="0"/>
        </a:spcBef>
        <a:spcAft>
          <a:spcPct val="0"/>
        </a:spcAft>
        <a:defRPr sz="3600" b="1">
          <a:solidFill>
            <a:schemeClr val="folHlink"/>
          </a:solidFill>
          <a:latin typeface="Arial" charset="0"/>
        </a:defRPr>
      </a:lvl6pPr>
      <a:lvl7pPr marL="910544" algn="ctr" rtl="0" fontAlgn="base">
        <a:spcBef>
          <a:spcPct val="0"/>
        </a:spcBef>
        <a:spcAft>
          <a:spcPct val="0"/>
        </a:spcAft>
        <a:defRPr sz="3600" b="1">
          <a:solidFill>
            <a:schemeClr val="folHlink"/>
          </a:solidFill>
          <a:latin typeface="Arial" charset="0"/>
        </a:defRPr>
      </a:lvl7pPr>
      <a:lvl8pPr marL="1365819" algn="ctr" rtl="0" fontAlgn="base">
        <a:spcBef>
          <a:spcPct val="0"/>
        </a:spcBef>
        <a:spcAft>
          <a:spcPct val="0"/>
        </a:spcAft>
        <a:defRPr sz="3600" b="1">
          <a:solidFill>
            <a:schemeClr val="folHlink"/>
          </a:solidFill>
          <a:latin typeface="Arial" charset="0"/>
        </a:defRPr>
      </a:lvl8pPr>
      <a:lvl9pPr marL="1821090" algn="ctr" rtl="0" fontAlgn="base">
        <a:spcBef>
          <a:spcPct val="0"/>
        </a:spcBef>
        <a:spcAft>
          <a:spcPct val="0"/>
        </a:spcAft>
        <a:defRPr sz="3600" b="1">
          <a:solidFill>
            <a:schemeClr val="folHlink"/>
          </a:solidFill>
          <a:latin typeface="Arial" charset="0"/>
        </a:defRPr>
      </a:lvl9pPr>
    </p:titleStyle>
    <p:bodyStyle>
      <a:lvl1pPr marL="331788" indent="-331788" algn="l" rtl="0" eaLnBrk="0" fontAlgn="base" hangingPunct="0">
        <a:spcBef>
          <a:spcPct val="20000"/>
        </a:spcBef>
        <a:spcAft>
          <a:spcPct val="0"/>
        </a:spcAft>
        <a:buChar char="•"/>
        <a:defRPr sz="2400">
          <a:solidFill>
            <a:schemeClr val="tx1"/>
          </a:solidFill>
          <a:latin typeface="+mn-lt"/>
          <a:ea typeface="+mn-ea"/>
          <a:cs typeface="+mn-cs"/>
        </a:defRPr>
      </a:lvl1pPr>
      <a:lvl2pPr marL="730250" indent="-274638" algn="l" rtl="0" eaLnBrk="0" fontAlgn="base" hangingPunct="0">
        <a:spcBef>
          <a:spcPct val="20000"/>
        </a:spcBef>
        <a:spcAft>
          <a:spcPct val="0"/>
        </a:spcAft>
        <a:buChar char="•"/>
        <a:defRPr sz="2200">
          <a:solidFill>
            <a:schemeClr val="tx1"/>
          </a:solidFill>
          <a:latin typeface="+mn-lt"/>
        </a:defRPr>
      </a:lvl2pPr>
      <a:lvl3pPr marL="1130300" indent="-217488" algn="l" rtl="0" eaLnBrk="0" fontAlgn="base" hangingPunct="0">
        <a:spcBef>
          <a:spcPct val="20000"/>
        </a:spcBef>
        <a:spcAft>
          <a:spcPct val="0"/>
        </a:spcAft>
        <a:buChar char="•"/>
        <a:defRPr>
          <a:solidFill>
            <a:schemeClr val="tx1"/>
          </a:solidFill>
          <a:latin typeface="+mn-lt"/>
        </a:defRPr>
      </a:lvl3pPr>
      <a:lvl4pPr marL="1585913" indent="-217488" algn="l" rtl="0" eaLnBrk="0" fontAlgn="base" hangingPunct="0">
        <a:spcBef>
          <a:spcPct val="20000"/>
        </a:spcBef>
        <a:spcAft>
          <a:spcPct val="0"/>
        </a:spcAft>
        <a:defRPr>
          <a:solidFill>
            <a:schemeClr val="tx1"/>
          </a:solidFill>
          <a:latin typeface="+mn-lt"/>
        </a:defRPr>
      </a:lvl4pPr>
      <a:lvl5pPr marL="2041525" indent="-217488" algn="l" rtl="0" eaLnBrk="0" fontAlgn="base" hangingPunct="0">
        <a:spcBef>
          <a:spcPct val="20000"/>
        </a:spcBef>
        <a:spcAft>
          <a:spcPct val="0"/>
        </a:spcAft>
        <a:buChar char="»"/>
        <a:defRPr>
          <a:solidFill>
            <a:schemeClr val="tx1"/>
          </a:solidFill>
          <a:latin typeface="+mn-lt"/>
        </a:defRPr>
      </a:lvl5pPr>
      <a:lvl6pPr marL="2503999" indent="-227637" algn="l" rtl="0" fontAlgn="base">
        <a:spcBef>
          <a:spcPct val="20000"/>
        </a:spcBef>
        <a:spcAft>
          <a:spcPct val="0"/>
        </a:spcAft>
        <a:buChar char="»"/>
        <a:defRPr>
          <a:solidFill>
            <a:schemeClr val="tx1"/>
          </a:solidFill>
          <a:latin typeface="+mn-lt"/>
        </a:defRPr>
      </a:lvl6pPr>
      <a:lvl7pPr marL="2959268" indent="-227637" algn="l" rtl="0" fontAlgn="base">
        <a:spcBef>
          <a:spcPct val="20000"/>
        </a:spcBef>
        <a:spcAft>
          <a:spcPct val="0"/>
        </a:spcAft>
        <a:buChar char="»"/>
        <a:defRPr>
          <a:solidFill>
            <a:schemeClr val="tx1"/>
          </a:solidFill>
          <a:latin typeface="+mn-lt"/>
        </a:defRPr>
      </a:lvl7pPr>
      <a:lvl8pPr marL="3414540" indent="-227637" algn="l" rtl="0" fontAlgn="base">
        <a:spcBef>
          <a:spcPct val="20000"/>
        </a:spcBef>
        <a:spcAft>
          <a:spcPct val="0"/>
        </a:spcAft>
        <a:buChar char="»"/>
        <a:defRPr>
          <a:solidFill>
            <a:schemeClr val="tx1"/>
          </a:solidFill>
          <a:latin typeface="+mn-lt"/>
        </a:defRPr>
      </a:lvl8pPr>
      <a:lvl9pPr marL="3869808" indent="-227637" algn="l" rtl="0" fontAlgn="base">
        <a:spcBef>
          <a:spcPct val="20000"/>
        </a:spcBef>
        <a:spcAft>
          <a:spcPct val="0"/>
        </a:spcAft>
        <a:buChar char="»"/>
        <a:defRPr>
          <a:solidFill>
            <a:schemeClr val="tx1"/>
          </a:solidFill>
          <a:latin typeface="+mn-lt"/>
        </a:defRPr>
      </a:lvl9pPr>
    </p:bodyStyle>
    <p:otherStyle>
      <a:defPPr>
        <a:defRPr lang="en-US"/>
      </a:defPPr>
      <a:lvl1pPr marL="0" algn="l" defTabSz="910544" rtl="0" eaLnBrk="1" latinLnBrk="0" hangingPunct="1">
        <a:defRPr sz="1800" kern="1200">
          <a:solidFill>
            <a:schemeClr val="tx1"/>
          </a:solidFill>
          <a:latin typeface="+mn-lt"/>
          <a:ea typeface="+mn-ea"/>
          <a:cs typeface="+mn-cs"/>
        </a:defRPr>
      </a:lvl1pPr>
      <a:lvl2pPr marL="455272" algn="l" defTabSz="910544" rtl="0" eaLnBrk="1" latinLnBrk="0" hangingPunct="1">
        <a:defRPr sz="1800" kern="1200">
          <a:solidFill>
            <a:schemeClr val="tx1"/>
          </a:solidFill>
          <a:latin typeface="+mn-lt"/>
          <a:ea typeface="+mn-ea"/>
          <a:cs typeface="+mn-cs"/>
        </a:defRPr>
      </a:lvl2pPr>
      <a:lvl3pPr marL="910544" algn="l" defTabSz="910544" rtl="0" eaLnBrk="1" latinLnBrk="0" hangingPunct="1">
        <a:defRPr sz="1800" kern="1200">
          <a:solidFill>
            <a:schemeClr val="tx1"/>
          </a:solidFill>
          <a:latin typeface="+mn-lt"/>
          <a:ea typeface="+mn-ea"/>
          <a:cs typeface="+mn-cs"/>
        </a:defRPr>
      </a:lvl3pPr>
      <a:lvl4pPr marL="1365819" algn="l" defTabSz="910544" rtl="0" eaLnBrk="1" latinLnBrk="0" hangingPunct="1">
        <a:defRPr sz="1800" kern="1200">
          <a:solidFill>
            <a:schemeClr val="tx1"/>
          </a:solidFill>
          <a:latin typeface="+mn-lt"/>
          <a:ea typeface="+mn-ea"/>
          <a:cs typeface="+mn-cs"/>
        </a:defRPr>
      </a:lvl4pPr>
      <a:lvl5pPr marL="1821090" algn="l" defTabSz="910544" rtl="0" eaLnBrk="1" latinLnBrk="0" hangingPunct="1">
        <a:defRPr sz="1800" kern="1200">
          <a:solidFill>
            <a:schemeClr val="tx1"/>
          </a:solidFill>
          <a:latin typeface="+mn-lt"/>
          <a:ea typeface="+mn-ea"/>
          <a:cs typeface="+mn-cs"/>
        </a:defRPr>
      </a:lvl5pPr>
      <a:lvl6pPr marL="2276357" algn="l" defTabSz="910544" rtl="0" eaLnBrk="1" latinLnBrk="0" hangingPunct="1">
        <a:defRPr sz="1800" kern="1200">
          <a:solidFill>
            <a:schemeClr val="tx1"/>
          </a:solidFill>
          <a:latin typeface="+mn-lt"/>
          <a:ea typeface="+mn-ea"/>
          <a:cs typeface="+mn-cs"/>
        </a:defRPr>
      </a:lvl6pPr>
      <a:lvl7pPr marL="2731633" algn="l" defTabSz="910544" rtl="0" eaLnBrk="1" latinLnBrk="0" hangingPunct="1">
        <a:defRPr sz="1800" kern="1200">
          <a:solidFill>
            <a:schemeClr val="tx1"/>
          </a:solidFill>
          <a:latin typeface="+mn-lt"/>
          <a:ea typeface="+mn-ea"/>
          <a:cs typeface="+mn-cs"/>
        </a:defRPr>
      </a:lvl7pPr>
      <a:lvl8pPr marL="3186905" algn="l" defTabSz="910544" rtl="0" eaLnBrk="1" latinLnBrk="0" hangingPunct="1">
        <a:defRPr sz="1800" kern="1200">
          <a:solidFill>
            <a:schemeClr val="tx1"/>
          </a:solidFill>
          <a:latin typeface="+mn-lt"/>
          <a:ea typeface="+mn-ea"/>
          <a:cs typeface="+mn-cs"/>
        </a:defRPr>
      </a:lvl8pPr>
      <a:lvl9pPr marL="3642180" algn="l" defTabSz="9105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8"/>
          <p:cNvSpPr>
            <a:spLocks noChangeArrowheads="1"/>
          </p:cNvSpPr>
          <p:nvPr/>
        </p:nvSpPr>
        <p:spPr bwMode="auto">
          <a:xfrm>
            <a:off x="3733800" y="1905000"/>
            <a:ext cx="5105400" cy="1752600"/>
          </a:xfrm>
          <a:prstGeom prst="rect">
            <a:avLst/>
          </a:prstGeom>
          <a:noFill/>
          <a:ln w="9525">
            <a:noFill/>
            <a:miter lim="800000"/>
            <a:headEnd/>
            <a:tailEnd/>
          </a:ln>
        </p:spPr>
        <p:txBody>
          <a:bodyPr lIns="91271" tIns="45636" rIns="91271" bIns="45636" anchor="ctr"/>
          <a:lstStyle/>
          <a:p>
            <a:pPr algn="ctr"/>
            <a:r>
              <a:rPr lang="en-US" sz="3000" dirty="0" smtClean="0"/>
              <a:t>DEVELOPMENT OF SURROGATE NUCLEAR </a:t>
            </a:r>
            <a:r>
              <a:rPr lang="en-US" sz="3000" dirty="0"/>
              <a:t>WEAPON </a:t>
            </a:r>
            <a:r>
              <a:rPr lang="en-US" sz="3000" dirty="0" smtClean="0"/>
              <a:t>ENVIRONMENTS CAPABILITIES AT NIF</a:t>
            </a:r>
            <a:endParaRPr lang="en-US" sz="3000" dirty="0">
              <a:solidFill>
                <a:srgbClr val="000066"/>
              </a:solidFill>
            </a:endParaRPr>
          </a:p>
        </p:txBody>
      </p:sp>
      <p:sp>
        <p:nvSpPr>
          <p:cNvPr id="7170" name="Text Box 9"/>
          <p:cNvSpPr txBox="1">
            <a:spLocks noChangeArrowheads="1"/>
          </p:cNvSpPr>
          <p:nvPr/>
        </p:nvSpPr>
        <p:spPr bwMode="auto">
          <a:xfrm>
            <a:off x="4038600" y="3962400"/>
            <a:ext cx="4613275" cy="1981200"/>
          </a:xfrm>
          <a:prstGeom prst="rect">
            <a:avLst/>
          </a:prstGeom>
          <a:noFill/>
          <a:ln w="12700">
            <a:noFill/>
            <a:miter lim="800000"/>
            <a:headEnd/>
            <a:tailEnd/>
          </a:ln>
        </p:spPr>
        <p:txBody>
          <a:bodyPr lIns="91271" tIns="45636" rIns="91271" bIns="45636" anchor="ctr"/>
          <a:lstStyle/>
          <a:p>
            <a:pPr algn="ctr" eaLnBrk="0" hangingPunct="0">
              <a:spcBef>
                <a:spcPct val="20000"/>
              </a:spcBef>
            </a:pPr>
            <a:r>
              <a:rPr lang="en-US" dirty="0" err="1">
                <a:solidFill>
                  <a:srgbClr val="000066"/>
                </a:solidFill>
                <a:latin typeface="Times New Roman" pitchFamily="18" charset="0"/>
                <a:cs typeface="Times New Roman" pitchFamily="18" charset="0"/>
              </a:rPr>
              <a:t>Capt</a:t>
            </a:r>
            <a:r>
              <a:rPr lang="en-US" dirty="0">
                <a:solidFill>
                  <a:srgbClr val="000066"/>
                </a:solidFill>
                <a:latin typeface="Times New Roman" pitchFamily="18" charset="0"/>
                <a:cs typeface="Times New Roman" pitchFamily="18" charset="0"/>
              </a:rPr>
              <a:t> Nick Quartemont</a:t>
            </a:r>
          </a:p>
          <a:p>
            <a:pPr algn="ctr" eaLnBrk="0" hangingPunct="0">
              <a:spcBef>
                <a:spcPct val="20000"/>
              </a:spcBef>
            </a:pPr>
            <a:r>
              <a:rPr lang="en-US" dirty="0">
                <a:solidFill>
                  <a:srgbClr val="000066"/>
                </a:solidFill>
                <a:latin typeface="Times New Roman" pitchFamily="18" charset="0"/>
                <a:cs typeface="Times New Roman" pitchFamily="18" charset="0"/>
              </a:rPr>
              <a:t>MS Nuclear Engineering 19M</a:t>
            </a:r>
          </a:p>
          <a:p>
            <a:pPr algn="ctr" eaLnBrk="0" hangingPunct="0">
              <a:spcBef>
                <a:spcPct val="20000"/>
              </a:spcBef>
            </a:pPr>
            <a:r>
              <a:rPr lang="en-US" sz="1600" i="1" dirty="0">
                <a:solidFill>
                  <a:srgbClr val="000066"/>
                </a:solidFill>
                <a:latin typeface="Times New Roman" pitchFamily="18" charset="0"/>
                <a:cs typeface="Times New Roman" pitchFamily="18" charset="0"/>
              </a:rPr>
              <a:t>Air Force Institute of Technology</a:t>
            </a:r>
          </a:p>
          <a:p>
            <a:pPr algn="ctr" eaLnBrk="0" hangingPunct="0">
              <a:spcBef>
                <a:spcPct val="20000"/>
              </a:spcBef>
            </a:pPr>
            <a:r>
              <a:rPr lang="en-US" sz="1600" dirty="0">
                <a:solidFill>
                  <a:srgbClr val="000066"/>
                </a:solidFill>
                <a:latin typeface="Times New Roman" pitchFamily="18" charset="0"/>
                <a:cs typeface="Times New Roman" pitchFamily="18" charset="0"/>
              </a:rPr>
              <a:t>January </a:t>
            </a:r>
            <a:r>
              <a:rPr lang="en-US" sz="1600" dirty="0" smtClean="0">
                <a:solidFill>
                  <a:srgbClr val="000066"/>
                </a:solidFill>
                <a:latin typeface="Times New Roman" pitchFamily="18" charset="0"/>
                <a:cs typeface="Times New Roman" pitchFamily="18" charset="0"/>
              </a:rPr>
              <a:t>15</a:t>
            </a:r>
            <a:r>
              <a:rPr lang="en-US" sz="1600" baseline="30000" dirty="0" smtClean="0">
                <a:solidFill>
                  <a:srgbClr val="000066"/>
                </a:solidFill>
                <a:latin typeface="Times New Roman" pitchFamily="18" charset="0"/>
                <a:cs typeface="Times New Roman" pitchFamily="18" charset="0"/>
              </a:rPr>
              <a:t>th</a:t>
            </a:r>
            <a:r>
              <a:rPr lang="en-US" sz="1600" dirty="0" smtClean="0">
                <a:solidFill>
                  <a:srgbClr val="000066"/>
                </a:solidFill>
                <a:latin typeface="Times New Roman" pitchFamily="18" charset="0"/>
                <a:cs typeface="Times New Roman" pitchFamily="18" charset="0"/>
              </a:rPr>
              <a:t>, 2019</a:t>
            </a:r>
            <a:endParaRPr lang="en-US" sz="1600" dirty="0">
              <a:solidFill>
                <a:srgbClr val="002060"/>
              </a:solidFill>
              <a:latin typeface="Times New Roman" pitchFamily="18" charset="0"/>
              <a:cs typeface="Times New Roman"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p>
        </p:txBody>
      </p:sp>
      <p:sp>
        <p:nvSpPr>
          <p:cNvPr id="3" name="Content Placeholder 2"/>
          <p:cNvSpPr>
            <a:spLocks noGrp="1"/>
          </p:cNvSpPr>
          <p:nvPr>
            <p:ph idx="1"/>
          </p:nvPr>
        </p:nvSpPr>
        <p:spPr>
          <a:xfrm>
            <a:off x="0" y="1127125"/>
            <a:ext cx="5867400" cy="5197475"/>
          </a:xfrm>
        </p:spPr>
        <p:txBody>
          <a:bodyPr/>
          <a:lstStyle/>
          <a:p>
            <a:pPr>
              <a:spcBef>
                <a:spcPts val="0"/>
              </a:spcBef>
              <a:spcAft>
                <a:spcPts val="1200"/>
              </a:spcAft>
            </a:pPr>
            <a:r>
              <a:rPr lang="en-US" dirty="0"/>
              <a:t>Create </a:t>
            </a:r>
            <a:r>
              <a:rPr lang="en-US" u="sng" dirty="0" smtClean="0"/>
              <a:t>accurate surrogate nuclear weapon neutron </a:t>
            </a:r>
            <a:r>
              <a:rPr lang="en-US" u="sng" dirty="0"/>
              <a:t>environment</a:t>
            </a:r>
            <a:r>
              <a:rPr lang="en-US" dirty="0"/>
              <a:t> </a:t>
            </a:r>
            <a:endParaRPr lang="en-US" dirty="0" smtClean="0"/>
          </a:p>
          <a:p>
            <a:pPr>
              <a:spcBef>
                <a:spcPts val="0"/>
              </a:spcBef>
              <a:spcAft>
                <a:spcPts val="1200"/>
              </a:spcAft>
            </a:pPr>
            <a:r>
              <a:rPr lang="en-US" dirty="0" smtClean="0"/>
              <a:t>Addresses deterrence </a:t>
            </a:r>
            <a:r>
              <a:rPr lang="en-US" dirty="0"/>
              <a:t>Capability Gaps</a:t>
            </a:r>
          </a:p>
          <a:p>
            <a:pPr lvl="1">
              <a:spcBef>
                <a:spcPts val="0"/>
              </a:spcBef>
              <a:spcAft>
                <a:spcPts val="1200"/>
              </a:spcAft>
            </a:pPr>
            <a:r>
              <a:rPr lang="en-US" b="1" dirty="0"/>
              <a:t>(Attribution)                                   </a:t>
            </a:r>
            <a:r>
              <a:rPr lang="en-US" dirty="0"/>
              <a:t>Post-detonation                         Technical Nuclear Forensics </a:t>
            </a:r>
          </a:p>
          <a:p>
            <a:pPr lvl="1">
              <a:spcBef>
                <a:spcPts val="0"/>
              </a:spcBef>
              <a:spcAft>
                <a:spcPts val="1200"/>
              </a:spcAft>
            </a:pPr>
            <a:r>
              <a:rPr lang="en-US" b="1" dirty="0"/>
              <a:t>(Certification and testing)         </a:t>
            </a:r>
            <a:r>
              <a:rPr lang="en-US" dirty="0"/>
              <a:t>Nuclear weapons effects</a:t>
            </a:r>
          </a:p>
          <a:p>
            <a:pPr>
              <a:spcBef>
                <a:spcPts val="0"/>
              </a:spcBef>
              <a:spcAft>
                <a:spcPts val="1200"/>
              </a:spcAft>
            </a:pPr>
            <a:r>
              <a:rPr lang="en-US" dirty="0"/>
              <a:t>2018 Nuclear Posture Review key efforts in countering nuclear terrorism - </a:t>
            </a:r>
            <a:r>
              <a:rPr lang="en-US" i="1" dirty="0"/>
              <a:t>“deterring state support for nuclear terrorism through advanced forensics and attribution capabilities.”</a:t>
            </a:r>
          </a:p>
          <a:p>
            <a:pPr>
              <a:spcBef>
                <a:spcPts val="0"/>
              </a:spcBef>
              <a:spcAft>
                <a:spcPts val="1200"/>
              </a:spcAft>
            </a:pPr>
            <a:endParaRPr lang="en-US" dirty="0"/>
          </a:p>
        </p:txBody>
      </p:sp>
      <p:sp>
        <p:nvSpPr>
          <p:cNvPr id="4" name="Slide Number Placeholder 3"/>
          <p:cNvSpPr>
            <a:spLocks noGrp="1"/>
          </p:cNvSpPr>
          <p:nvPr>
            <p:ph type="sldNum" sz="quarter" idx="10"/>
          </p:nvPr>
        </p:nvSpPr>
        <p:spPr/>
        <p:txBody>
          <a:bodyPr/>
          <a:lstStyle/>
          <a:p>
            <a:fld id="{19845459-3F1B-4F43-8FC0-35ADCE8623CC}" type="slidenum">
              <a:rPr lang="en-US" smtClean="0"/>
              <a:pPr/>
              <a:t>2</a:t>
            </a:fld>
            <a:endParaRPr lang="en-US"/>
          </a:p>
        </p:txBody>
      </p:sp>
      <p:pic>
        <p:nvPicPr>
          <p:cNvPr id="5" name="Picture 4">
            <a:extLst>
              <a:ext uri="{FF2B5EF4-FFF2-40B4-BE49-F238E27FC236}">
                <a16:creationId xmlns:a16="http://schemas.microsoft.com/office/drawing/2014/main" xmlns="" id="{EE50A01C-3D34-461F-BB17-7BDB652A424F}"/>
              </a:ext>
            </a:extLst>
          </p:cNvPr>
          <p:cNvPicPr>
            <a:picLocks noChangeAspect="1"/>
          </p:cNvPicPr>
          <p:nvPr/>
        </p:nvPicPr>
        <p:blipFill>
          <a:blip r:embed="rId3"/>
          <a:stretch>
            <a:fillRect/>
          </a:stretch>
        </p:blipFill>
        <p:spPr>
          <a:xfrm>
            <a:off x="5829637" y="1307759"/>
            <a:ext cx="2971800" cy="2074069"/>
          </a:xfrm>
          <a:prstGeom prst="rect">
            <a:avLst/>
          </a:prstGeom>
        </p:spPr>
      </p:pic>
      <p:pic>
        <p:nvPicPr>
          <p:cNvPr id="6" name="Picture 5">
            <a:extLst>
              <a:ext uri="{FF2B5EF4-FFF2-40B4-BE49-F238E27FC236}">
                <a16:creationId xmlns:a16="http://schemas.microsoft.com/office/drawing/2014/main" xmlns="" id="{03EB7A09-59E6-4CAB-8F0C-CDE20B7DCB23}"/>
              </a:ext>
            </a:extLst>
          </p:cNvPr>
          <p:cNvPicPr>
            <a:picLocks noChangeAspect="1"/>
          </p:cNvPicPr>
          <p:nvPr/>
        </p:nvPicPr>
        <p:blipFill>
          <a:blip r:embed="rId4"/>
          <a:stretch>
            <a:fillRect/>
          </a:stretch>
        </p:blipFill>
        <p:spPr>
          <a:xfrm>
            <a:off x="6183603" y="3505200"/>
            <a:ext cx="2258472" cy="2819400"/>
          </a:xfrm>
          <a:prstGeom prst="rect">
            <a:avLst/>
          </a:prstGeom>
        </p:spPr>
      </p:pic>
    </p:spTree>
    <p:extLst>
      <p:ext uri="{BB962C8B-B14F-4D97-AF65-F5344CB8AC3E}">
        <p14:creationId xmlns:p14="http://schemas.microsoft.com/office/powerpoint/2010/main" val="127575500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sz="2800" dirty="0"/>
              <a:t>Research Objectives and </a:t>
            </a:r>
            <a:br>
              <a:rPr lang="en-US" sz="2800" dirty="0"/>
            </a:br>
            <a:r>
              <a:rPr lang="en-US" sz="2800" dirty="0"/>
              <a:t>Capability Development</a:t>
            </a:r>
          </a:p>
        </p:txBody>
      </p:sp>
      <p:sp>
        <p:nvSpPr>
          <p:cNvPr id="3" name="Slide Number Placeholder 2"/>
          <p:cNvSpPr>
            <a:spLocks noGrp="1"/>
          </p:cNvSpPr>
          <p:nvPr>
            <p:ph type="sldNum" sz="quarter" idx="10"/>
          </p:nvPr>
        </p:nvSpPr>
        <p:spPr/>
        <p:txBody>
          <a:bodyPr/>
          <a:lstStyle/>
          <a:p>
            <a:pPr>
              <a:defRPr/>
            </a:pPr>
            <a:fld id="{C107B44C-6D87-40B8-90F1-CF36925F2BB2}" type="slidenum">
              <a:rPr lang="en-US" smtClean="0"/>
              <a:pPr>
                <a:defRPr/>
              </a:pPr>
              <a:t>3</a:t>
            </a:fld>
            <a:endParaRPr lang="en-US"/>
          </a:p>
        </p:txBody>
      </p:sp>
      <p:sp>
        <p:nvSpPr>
          <p:cNvPr id="9219" name="Content Placeholder 3"/>
          <p:cNvSpPr>
            <a:spLocks noGrp="1"/>
          </p:cNvSpPr>
          <p:nvPr>
            <p:ph idx="1"/>
          </p:nvPr>
        </p:nvSpPr>
        <p:spPr bwMode="auto">
          <a:xfrm>
            <a:off x="76201" y="1296193"/>
            <a:ext cx="4038599" cy="5035153"/>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indent="0" algn="ctr">
              <a:buNone/>
            </a:pPr>
            <a:r>
              <a:rPr lang="en-US" b="1" dirty="0"/>
              <a:t>Energy tuning assembly (ETA)</a:t>
            </a:r>
            <a:endParaRPr lang="en-US" dirty="0"/>
          </a:p>
          <a:p>
            <a:r>
              <a:rPr lang="en-US" sz="2200" dirty="0"/>
              <a:t>Optimized for synthetic weapons </a:t>
            </a:r>
            <a:r>
              <a:rPr lang="en-US" sz="2200" dirty="0" smtClean="0"/>
              <a:t>debris</a:t>
            </a:r>
          </a:p>
          <a:p>
            <a:pPr lvl="1"/>
            <a:r>
              <a:rPr lang="en-US" sz="2000" dirty="0" smtClean="0"/>
              <a:t>Removed 40-60% error </a:t>
            </a:r>
            <a:r>
              <a:rPr lang="en-US" sz="2000" dirty="0"/>
              <a:t>in current methods </a:t>
            </a:r>
            <a:endParaRPr lang="en-US" sz="2000" dirty="0" smtClean="0"/>
          </a:p>
          <a:p>
            <a:pPr lvl="1"/>
            <a:r>
              <a:rPr lang="en-US" sz="2000" dirty="0" smtClean="0"/>
              <a:t>Expanded synthetic debris production range</a:t>
            </a:r>
            <a:endParaRPr lang="en-US" sz="2000" dirty="0"/>
          </a:p>
          <a:p>
            <a:r>
              <a:rPr lang="en-US" sz="2200" dirty="0" smtClean="0"/>
              <a:t>Modeled </a:t>
            </a:r>
            <a:r>
              <a:rPr lang="en-US" sz="2200" dirty="0"/>
              <a:t>nuclear data </a:t>
            </a:r>
            <a:r>
              <a:rPr lang="en-US" sz="2200" dirty="0" smtClean="0"/>
              <a:t>covariance</a:t>
            </a:r>
            <a:endParaRPr lang="en-US" sz="2200" dirty="0"/>
          </a:p>
          <a:p>
            <a:r>
              <a:rPr lang="en-US" sz="2200" dirty="0"/>
              <a:t>2019 </a:t>
            </a:r>
            <a:r>
              <a:rPr lang="en-US" sz="2200" dirty="0" smtClean="0"/>
              <a:t>proof-of-concept </a:t>
            </a:r>
            <a:r>
              <a:rPr lang="en-US" sz="2200" dirty="0"/>
              <a:t>experiment at National Ignition Facility (NIF</a:t>
            </a:r>
            <a:r>
              <a:rPr lang="en-US" sz="2200" dirty="0" smtClean="0"/>
              <a:t>)</a:t>
            </a:r>
            <a:endParaRPr lang="en-US" dirty="0"/>
          </a:p>
        </p:txBody>
      </p:sp>
      <p:sp>
        <p:nvSpPr>
          <p:cNvPr id="6" name="AutoShape 2" descr="Image result for bad science reproducibility cartoon"/>
          <p:cNvSpPr>
            <a:spLocks noChangeAspect="1" noChangeArrowheads="1"/>
          </p:cNvSpPr>
          <p:nvPr/>
        </p:nvSpPr>
        <p:spPr bwMode="auto">
          <a:xfrm>
            <a:off x="155575" y="-990600"/>
            <a:ext cx="4772025" cy="2066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3">
            <a:extLst>
              <a:ext uri="{FF2B5EF4-FFF2-40B4-BE49-F238E27FC236}">
                <a16:creationId xmlns:a16="http://schemas.microsoft.com/office/drawing/2014/main" xmlns="" id="{9865ED19-5FA2-496B-9A3F-3B9B5EE515B8}"/>
              </a:ext>
            </a:extLst>
          </p:cNvPr>
          <p:cNvSpPr txBox="1">
            <a:spLocks/>
          </p:cNvSpPr>
          <p:nvPr/>
        </p:nvSpPr>
        <p:spPr bwMode="auto">
          <a:xfrm>
            <a:off x="4648200" y="1929901"/>
            <a:ext cx="4418810" cy="3767735"/>
          </a:xfrm>
          <a:prstGeom prst="roundRect">
            <a:avLst/>
          </a:prstGeom>
          <a:ln w="25400" cap="flat" cmpd="sng" algn="ctr">
            <a:solidFill>
              <a:schemeClr val="accent4"/>
            </a:solidFill>
            <a:prstDash val="solid"/>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lvl1pPr marL="331788" indent="-331788" algn="l" rtl="0" eaLnBrk="0" fontAlgn="base" hangingPunct="0">
              <a:spcBef>
                <a:spcPct val="20000"/>
              </a:spcBef>
              <a:spcAft>
                <a:spcPct val="0"/>
              </a:spcAft>
              <a:buChar char="•"/>
              <a:defRPr sz="2400">
                <a:solidFill>
                  <a:schemeClr val="dk1"/>
                </a:solidFill>
                <a:latin typeface="+mn-lt"/>
                <a:ea typeface="+mn-ea"/>
                <a:cs typeface="+mn-cs"/>
              </a:defRPr>
            </a:lvl1pPr>
            <a:lvl2pPr marL="730250" indent="-274638" algn="l" rtl="0" eaLnBrk="0" fontAlgn="base" hangingPunct="0">
              <a:spcBef>
                <a:spcPct val="20000"/>
              </a:spcBef>
              <a:spcAft>
                <a:spcPct val="0"/>
              </a:spcAft>
              <a:buFont typeface="Wingdings" pitchFamily="2" charset="2"/>
              <a:buChar char="§"/>
              <a:defRPr sz="2200">
                <a:solidFill>
                  <a:schemeClr val="dk1"/>
                </a:solidFill>
                <a:latin typeface="+mn-lt"/>
                <a:ea typeface="+mn-ea"/>
                <a:cs typeface="+mn-cs"/>
              </a:defRPr>
            </a:lvl2pPr>
            <a:lvl3pPr marL="1130300" indent="-217488" algn="l" rtl="0" eaLnBrk="0" fontAlgn="base" hangingPunct="0">
              <a:spcBef>
                <a:spcPct val="20000"/>
              </a:spcBef>
              <a:spcAft>
                <a:spcPct val="0"/>
              </a:spcAft>
              <a:buChar char="•"/>
              <a:defRPr>
                <a:solidFill>
                  <a:schemeClr val="dk1"/>
                </a:solidFill>
                <a:latin typeface="+mn-lt"/>
                <a:ea typeface="+mn-ea"/>
                <a:cs typeface="+mn-cs"/>
              </a:defRPr>
            </a:lvl3pPr>
            <a:lvl4pPr marL="1585913" indent="-217488" algn="l" rtl="0" eaLnBrk="0" fontAlgn="base" hangingPunct="0">
              <a:spcBef>
                <a:spcPct val="20000"/>
              </a:spcBef>
              <a:spcAft>
                <a:spcPct val="0"/>
              </a:spcAft>
              <a:buFont typeface="Wingdings" pitchFamily="2" charset="2"/>
              <a:buChar char="§"/>
              <a:defRPr>
                <a:solidFill>
                  <a:schemeClr val="dk1"/>
                </a:solidFill>
                <a:latin typeface="+mn-lt"/>
                <a:ea typeface="+mn-ea"/>
                <a:cs typeface="+mn-cs"/>
              </a:defRPr>
            </a:lvl4pPr>
            <a:lvl5pPr marL="2041525" indent="-217488" algn="l" rtl="0" eaLnBrk="0" fontAlgn="base" hangingPunct="0">
              <a:spcBef>
                <a:spcPct val="20000"/>
              </a:spcBef>
              <a:spcAft>
                <a:spcPct val="0"/>
              </a:spcAft>
              <a:buChar char="»"/>
              <a:defRPr>
                <a:solidFill>
                  <a:schemeClr val="dk1"/>
                </a:solidFill>
                <a:latin typeface="+mn-lt"/>
                <a:ea typeface="+mn-ea"/>
                <a:cs typeface="+mn-cs"/>
              </a:defRPr>
            </a:lvl5pPr>
            <a:lvl6pPr marL="2503999" indent="-227637" algn="l" rtl="0" fontAlgn="base">
              <a:spcBef>
                <a:spcPct val="20000"/>
              </a:spcBef>
              <a:spcAft>
                <a:spcPct val="0"/>
              </a:spcAft>
              <a:buChar char="»"/>
              <a:defRPr>
                <a:solidFill>
                  <a:schemeClr val="dk1"/>
                </a:solidFill>
                <a:latin typeface="+mn-lt"/>
                <a:ea typeface="+mn-ea"/>
                <a:cs typeface="+mn-cs"/>
              </a:defRPr>
            </a:lvl6pPr>
            <a:lvl7pPr marL="2959268" indent="-227637" algn="l" rtl="0" fontAlgn="base">
              <a:spcBef>
                <a:spcPct val="20000"/>
              </a:spcBef>
              <a:spcAft>
                <a:spcPct val="0"/>
              </a:spcAft>
              <a:buChar char="»"/>
              <a:defRPr>
                <a:solidFill>
                  <a:schemeClr val="dk1"/>
                </a:solidFill>
                <a:latin typeface="+mn-lt"/>
                <a:ea typeface="+mn-ea"/>
                <a:cs typeface="+mn-cs"/>
              </a:defRPr>
            </a:lvl7pPr>
            <a:lvl8pPr marL="3414540" indent="-227637" algn="l" rtl="0" fontAlgn="base">
              <a:spcBef>
                <a:spcPct val="20000"/>
              </a:spcBef>
              <a:spcAft>
                <a:spcPct val="0"/>
              </a:spcAft>
              <a:buChar char="»"/>
              <a:defRPr>
                <a:solidFill>
                  <a:schemeClr val="dk1"/>
                </a:solidFill>
                <a:latin typeface="+mn-lt"/>
                <a:ea typeface="+mn-ea"/>
                <a:cs typeface="+mn-cs"/>
              </a:defRPr>
            </a:lvl8pPr>
            <a:lvl9pPr marL="3869808" indent="-227637" algn="l" rtl="0" fontAlgn="base">
              <a:spcBef>
                <a:spcPct val="20000"/>
              </a:spcBef>
              <a:spcAft>
                <a:spcPct val="0"/>
              </a:spcAft>
              <a:buChar char="»"/>
              <a:defRPr>
                <a:solidFill>
                  <a:schemeClr val="dk1"/>
                </a:solidFill>
                <a:latin typeface="+mn-lt"/>
                <a:ea typeface="+mn-ea"/>
                <a:cs typeface="+mn-cs"/>
              </a:defRPr>
            </a:lvl9pPr>
          </a:lstStyle>
          <a:p>
            <a:pPr marL="0" indent="0" algn="ctr">
              <a:buFontTx/>
              <a:buNone/>
            </a:pPr>
            <a:r>
              <a:rPr lang="en-US" b="1" kern="0" dirty="0"/>
              <a:t>ATHENA (2</a:t>
            </a:r>
            <a:r>
              <a:rPr lang="en-US" b="1" kern="0" baseline="30000" dirty="0"/>
              <a:t>nd</a:t>
            </a:r>
            <a:r>
              <a:rPr lang="en-US" b="1" kern="0" dirty="0"/>
              <a:t> Gen. ETA)</a:t>
            </a:r>
            <a:endParaRPr lang="en-US" kern="0" dirty="0"/>
          </a:p>
          <a:p>
            <a:r>
              <a:rPr lang="en-US" sz="2000" dirty="0" smtClean="0"/>
              <a:t>Accepted 2020 </a:t>
            </a:r>
            <a:r>
              <a:rPr lang="en-US" sz="2000" dirty="0"/>
              <a:t>shot at NIF</a:t>
            </a:r>
            <a:endParaRPr lang="en-US" sz="2200" dirty="0"/>
          </a:p>
          <a:p>
            <a:r>
              <a:rPr lang="en-US" sz="2200" dirty="0"/>
              <a:t>Improve objective spectrum</a:t>
            </a:r>
          </a:p>
          <a:p>
            <a:r>
              <a:rPr lang="en-US" sz="2200" dirty="0"/>
              <a:t>Increase number of fissions</a:t>
            </a:r>
          </a:p>
          <a:p>
            <a:r>
              <a:rPr lang="en-US" sz="2200" dirty="0"/>
              <a:t>Update to incorporate NIF </a:t>
            </a:r>
            <a:r>
              <a:rPr lang="en-US" sz="2200" dirty="0" smtClean="0"/>
              <a:t>platform improvements</a:t>
            </a:r>
          </a:p>
          <a:p>
            <a:r>
              <a:rPr lang="en-US" sz="2200" dirty="0"/>
              <a:t>Explore ETA </a:t>
            </a:r>
            <a:r>
              <a:rPr lang="en-US" sz="2200" dirty="0" smtClean="0"/>
              <a:t>proof-of-concept for </a:t>
            </a:r>
            <a:r>
              <a:rPr lang="en-US" sz="2200" dirty="0"/>
              <a:t>‘short-pulse’ neutron source </a:t>
            </a:r>
          </a:p>
          <a:p>
            <a:endParaRPr lang="en-US" sz="2200" dirty="0"/>
          </a:p>
        </p:txBody>
      </p:sp>
      <p:cxnSp>
        <p:nvCxnSpPr>
          <p:cNvPr id="16" name="Straight Arrow Connector 15">
            <a:extLst>
              <a:ext uri="{FF2B5EF4-FFF2-40B4-BE49-F238E27FC236}">
                <a16:creationId xmlns:a16="http://schemas.microsoft.com/office/drawing/2014/main" xmlns="" id="{AAC62908-30A1-41AB-9B44-9DEEC7963F57}"/>
              </a:ext>
            </a:extLst>
          </p:cNvPr>
          <p:cNvCxnSpPr>
            <a:cxnSpLocks/>
            <a:stCxn id="9219" idx="3"/>
            <a:endCxn id="9" idx="1"/>
          </p:cNvCxnSpPr>
          <p:nvPr/>
        </p:nvCxnSpPr>
        <p:spPr bwMode="auto">
          <a:xfrm flipV="1">
            <a:off x="4114800" y="3813769"/>
            <a:ext cx="533400" cy="1"/>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278910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Overview</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409" y="903656"/>
            <a:ext cx="8959035" cy="5196241"/>
          </a:xfrm>
        </p:spPr>
      </p:pic>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4</a:t>
            </a:fld>
            <a:endParaRPr lang="en-US"/>
          </a:p>
        </p:txBody>
      </p:sp>
      <p:sp>
        <p:nvSpPr>
          <p:cNvPr id="3" name="TextBox 2">
            <a:extLst>
              <a:ext uri="{FF2B5EF4-FFF2-40B4-BE49-F238E27FC236}">
                <a16:creationId xmlns:a16="http://schemas.microsoft.com/office/drawing/2014/main" xmlns="" id="{D07A2F49-62DB-4D07-A2FE-153453D329E3}"/>
              </a:ext>
            </a:extLst>
          </p:cNvPr>
          <p:cNvSpPr txBox="1"/>
          <p:nvPr/>
        </p:nvSpPr>
        <p:spPr>
          <a:xfrm>
            <a:off x="85556" y="5153476"/>
            <a:ext cx="8972888" cy="923330"/>
          </a:xfrm>
          <a:prstGeom prst="rect">
            <a:avLst/>
          </a:prstGeom>
          <a:solidFill>
            <a:schemeClr val="bg1"/>
          </a:solidFill>
        </p:spPr>
        <p:txBody>
          <a:bodyPr wrap="square" rtlCol="0">
            <a:spAutoFit/>
          </a:bodyPr>
          <a:lstStyle/>
          <a:p>
            <a:r>
              <a:rPr lang="en-US" b="1" u="sng" dirty="0"/>
              <a:t>2019 Experiment </a:t>
            </a:r>
          </a:p>
          <a:p>
            <a:pPr marL="285750" indent="-285750">
              <a:buFont typeface="Arial" panose="020B0604020202020204" pitchFamily="34" charset="0"/>
              <a:buChar char="•"/>
            </a:pPr>
            <a:r>
              <a:rPr lang="en-US" dirty="0"/>
              <a:t>Highly enriched uranium foil – Fission product production </a:t>
            </a:r>
          </a:p>
          <a:p>
            <a:pPr marL="285750" indent="-285750">
              <a:buFont typeface="Arial" panose="020B0604020202020204" pitchFamily="34" charset="0"/>
              <a:buChar char="•"/>
            </a:pPr>
            <a:r>
              <a:rPr lang="en-US" dirty="0"/>
              <a:t>Activation foil set – Infer neutron flux with reaction unfolding techniques</a:t>
            </a:r>
          </a:p>
        </p:txBody>
      </p:sp>
    </p:spTree>
    <p:extLst>
      <p:ext uri="{BB962C8B-B14F-4D97-AF65-F5344CB8AC3E}">
        <p14:creationId xmlns:p14="http://schemas.microsoft.com/office/powerpoint/2010/main" val="263916106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Novel Energy Tuning Assembly Design </a:t>
            </a:r>
          </a:p>
        </p:txBody>
      </p:sp>
      <p:sp>
        <p:nvSpPr>
          <p:cNvPr id="4" name="Slide Number Placeholder 3"/>
          <p:cNvSpPr>
            <a:spLocks noGrp="1"/>
          </p:cNvSpPr>
          <p:nvPr>
            <p:ph type="sldNum" sz="quarter" idx="10"/>
          </p:nvPr>
        </p:nvSpPr>
        <p:spPr>
          <a:xfrm>
            <a:off x="6544361" y="6609864"/>
            <a:ext cx="2133600" cy="365125"/>
          </a:xfrm>
        </p:spPr>
        <p:txBody>
          <a:bodyPr/>
          <a:lstStyle/>
          <a:p>
            <a:fld id="{19845459-3F1B-4F43-8FC0-35ADCE8623CC}" type="slidenum">
              <a:rPr lang="en-US" smtClean="0"/>
              <a:pPr/>
              <a:t>5</a:t>
            </a:fld>
            <a:endParaRPr lang="en-US"/>
          </a:p>
        </p:txBody>
      </p:sp>
      <p:sp>
        <p:nvSpPr>
          <p:cNvPr id="10" name="TextBox 9">
            <a:extLst>
              <a:ext uri="{FF2B5EF4-FFF2-40B4-BE49-F238E27FC236}">
                <a16:creationId xmlns:a16="http://schemas.microsoft.com/office/drawing/2014/main" xmlns="" id="{3E069263-E43C-460E-A080-E26ED4513C07}"/>
              </a:ext>
            </a:extLst>
          </p:cNvPr>
          <p:cNvSpPr txBox="1"/>
          <p:nvPr/>
        </p:nvSpPr>
        <p:spPr>
          <a:xfrm>
            <a:off x="922535" y="5255245"/>
            <a:ext cx="4038600" cy="646331"/>
          </a:xfrm>
          <a:prstGeom prst="rect">
            <a:avLst/>
          </a:prstGeom>
          <a:noFill/>
        </p:spPr>
        <p:txBody>
          <a:bodyPr wrap="square" rtlCol="0">
            <a:spAutoFit/>
          </a:bodyPr>
          <a:lstStyle/>
          <a:p>
            <a:r>
              <a:rPr lang="en-US" dirty="0"/>
              <a:t>NIF Source 15 cm </a:t>
            </a:r>
          </a:p>
          <a:p>
            <a:r>
              <a:rPr lang="en-US" dirty="0"/>
              <a:t>from cone base</a:t>
            </a:r>
          </a:p>
        </p:txBody>
      </p:sp>
      <p:pic>
        <p:nvPicPr>
          <p:cNvPr id="22" name="Content Placeholder 21">
            <a:extLst>
              <a:ext uri="{FF2B5EF4-FFF2-40B4-BE49-F238E27FC236}">
                <a16:creationId xmlns:a16="http://schemas.microsoft.com/office/drawing/2014/main" xmlns="" id="{FE8F129C-F5F8-4BC0-9F2C-789AF64AC4C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6423" y="2133600"/>
            <a:ext cx="4572000" cy="3160004"/>
          </a:xfrm>
        </p:spPr>
      </p:pic>
      <p:pic>
        <p:nvPicPr>
          <p:cNvPr id="11" name="Picture 10">
            <a:extLst>
              <a:ext uri="{FF2B5EF4-FFF2-40B4-BE49-F238E27FC236}">
                <a16:creationId xmlns:a16="http://schemas.microsoft.com/office/drawing/2014/main" xmlns="" id="{467925D1-92A1-4963-B3F4-E61B9525C193}"/>
              </a:ext>
            </a:extLst>
          </p:cNvPr>
          <p:cNvPicPr>
            <a:picLocks noChangeAspect="1"/>
          </p:cNvPicPr>
          <p:nvPr/>
        </p:nvPicPr>
        <p:blipFill>
          <a:blip r:embed="rId4"/>
          <a:stretch>
            <a:fillRect/>
          </a:stretch>
        </p:blipFill>
        <p:spPr>
          <a:xfrm>
            <a:off x="4798423" y="2286000"/>
            <a:ext cx="4345577" cy="3095868"/>
          </a:xfrm>
          <a:prstGeom prst="rect">
            <a:avLst/>
          </a:prstGeom>
        </p:spPr>
      </p:pic>
      <p:sp>
        <p:nvSpPr>
          <p:cNvPr id="17" name="TextBox 16">
            <a:extLst>
              <a:ext uri="{FF2B5EF4-FFF2-40B4-BE49-F238E27FC236}">
                <a16:creationId xmlns:a16="http://schemas.microsoft.com/office/drawing/2014/main" xmlns="" id="{989B8261-AAEC-4C7C-A925-4875CFAF6D21}"/>
              </a:ext>
            </a:extLst>
          </p:cNvPr>
          <p:cNvSpPr txBox="1"/>
          <p:nvPr/>
        </p:nvSpPr>
        <p:spPr>
          <a:xfrm>
            <a:off x="5257800" y="5381868"/>
            <a:ext cx="4038600" cy="646331"/>
          </a:xfrm>
          <a:prstGeom prst="rect">
            <a:avLst/>
          </a:prstGeom>
          <a:noFill/>
        </p:spPr>
        <p:txBody>
          <a:bodyPr wrap="square" rtlCol="0">
            <a:spAutoFit/>
          </a:bodyPr>
          <a:lstStyle/>
          <a:p>
            <a:r>
              <a:rPr lang="en-US" dirty="0"/>
              <a:t>Thermonuclear and Prompt Fission Neutron Spectrum (TN+PFNS)</a:t>
            </a:r>
          </a:p>
        </p:txBody>
      </p:sp>
    </p:spTree>
    <p:extLst>
      <p:ext uri="{BB962C8B-B14F-4D97-AF65-F5344CB8AC3E}">
        <p14:creationId xmlns:p14="http://schemas.microsoft.com/office/powerpoint/2010/main" val="285023800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Energy Tuning Assembly Modeled Performance</a:t>
            </a:r>
          </a:p>
        </p:txBody>
      </p:sp>
      <p:sp>
        <p:nvSpPr>
          <p:cNvPr id="4" name="Slide Number Placeholder 3"/>
          <p:cNvSpPr>
            <a:spLocks noGrp="1"/>
          </p:cNvSpPr>
          <p:nvPr>
            <p:ph type="sldNum" sz="quarter" idx="10"/>
          </p:nvPr>
        </p:nvSpPr>
        <p:spPr>
          <a:xfrm>
            <a:off x="6544361" y="6609864"/>
            <a:ext cx="2133600" cy="365125"/>
          </a:xfrm>
        </p:spPr>
        <p:txBody>
          <a:bodyPr/>
          <a:lstStyle/>
          <a:p>
            <a:fld id="{19845459-3F1B-4F43-8FC0-35ADCE8623CC}" type="slidenum">
              <a:rPr lang="en-US" smtClean="0"/>
              <a:pPr/>
              <a:t>6</a:t>
            </a:fld>
            <a:endParaRPr lang="en-US"/>
          </a:p>
        </p:txBody>
      </p:sp>
      <p:pic>
        <p:nvPicPr>
          <p:cNvPr id="13" name="Content Placeholder 5">
            <a:extLst>
              <a:ext uri="{FF2B5EF4-FFF2-40B4-BE49-F238E27FC236}">
                <a16:creationId xmlns:a16="http://schemas.microsoft.com/office/drawing/2014/main" xmlns="" id="{5AD0B5C9-B260-45ED-AA22-76DA8193E1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1541" y="1904999"/>
            <a:ext cx="4350706" cy="3200400"/>
          </a:xfrm>
          <a:prstGeom prst="rect">
            <a:avLst/>
          </a:prstGeom>
        </p:spPr>
      </p:pic>
      <p:pic>
        <p:nvPicPr>
          <p:cNvPr id="5" name="Picture 4">
            <a:extLst>
              <a:ext uri="{FF2B5EF4-FFF2-40B4-BE49-F238E27FC236}">
                <a16:creationId xmlns:a16="http://schemas.microsoft.com/office/drawing/2014/main" xmlns="" id="{43CCC776-F04D-45DB-B6B1-695614508E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53" y="1904999"/>
            <a:ext cx="4592341" cy="3352801"/>
          </a:xfrm>
          <a:prstGeom prst="rect">
            <a:avLst/>
          </a:prstGeom>
        </p:spPr>
      </p:pic>
    </p:spTree>
    <p:extLst>
      <p:ext uri="{BB962C8B-B14F-4D97-AF65-F5344CB8AC3E}">
        <p14:creationId xmlns:p14="http://schemas.microsoft.com/office/powerpoint/2010/main" val="269236069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766679-AE0E-4971-82CE-CDD6AB7077C3}"/>
              </a:ext>
            </a:extLst>
          </p:cNvPr>
          <p:cNvSpPr>
            <a:spLocks noGrp="1"/>
          </p:cNvSpPr>
          <p:nvPr>
            <p:ph type="title"/>
          </p:nvPr>
        </p:nvSpPr>
        <p:spPr/>
        <p:txBody>
          <a:bodyPr/>
          <a:lstStyle/>
          <a:p>
            <a:r>
              <a:rPr lang="en-US" dirty="0"/>
              <a:t>Collaboration / Resources</a:t>
            </a:r>
          </a:p>
        </p:txBody>
      </p:sp>
      <p:sp>
        <p:nvSpPr>
          <p:cNvPr id="4" name="Slide Number Placeholder 3">
            <a:extLst>
              <a:ext uri="{FF2B5EF4-FFF2-40B4-BE49-F238E27FC236}">
                <a16:creationId xmlns:a16="http://schemas.microsoft.com/office/drawing/2014/main" xmlns="" id="{E2DAA639-D738-479D-BE69-CA0F74A04C17}"/>
              </a:ext>
            </a:extLst>
          </p:cNvPr>
          <p:cNvSpPr>
            <a:spLocks noGrp="1"/>
          </p:cNvSpPr>
          <p:nvPr>
            <p:ph type="sldNum" sz="quarter" idx="10"/>
          </p:nvPr>
        </p:nvSpPr>
        <p:spPr/>
        <p:txBody>
          <a:bodyPr/>
          <a:lstStyle/>
          <a:p>
            <a:pPr>
              <a:defRPr/>
            </a:pPr>
            <a:fld id="{19845459-3F1B-4F43-8FC0-35ADCE8623CC}" type="slidenum">
              <a:rPr lang="en-US" smtClean="0"/>
              <a:pPr>
                <a:defRPr/>
              </a:pPr>
              <a:t>7</a:t>
            </a:fld>
            <a:endParaRPr lang="en-US"/>
          </a:p>
        </p:txBody>
      </p:sp>
      <p:sp>
        <p:nvSpPr>
          <p:cNvPr id="5" name="TextBox 4">
            <a:extLst>
              <a:ext uri="{FF2B5EF4-FFF2-40B4-BE49-F238E27FC236}">
                <a16:creationId xmlns:a16="http://schemas.microsoft.com/office/drawing/2014/main" xmlns="" id="{B5639F22-A28B-4D78-8DCE-43D0D7443C81}"/>
              </a:ext>
            </a:extLst>
          </p:cNvPr>
          <p:cNvSpPr txBox="1"/>
          <p:nvPr/>
        </p:nvSpPr>
        <p:spPr>
          <a:xfrm>
            <a:off x="211860" y="1447800"/>
            <a:ext cx="4191000" cy="1477328"/>
          </a:xfrm>
          <a:prstGeom prst="rect">
            <a:avLst/>
          </a:prstGeom>
          <a:solidFill>
            <a:srgbClr val="00B0F0"/>
          </a:solidFill>
        </p:spPr>
        <p:txBody>
          <a:bodyPr wrap="square" rtlCol="0">
            <a:spAutoFit/>
          </a:bodyPr>
          <a:lstStyle/>
          <a:p>
            <a:pPr algn="ctr"/>
            <a:r>
              <a:rPr lang="en-US" b="1" dirty="0"/>
              <a:t>AFIT</a:t>
            </a:r>
            <a:r>
              <a:rPr lang="en-US" dirty="0"/>
              <a:t> </a:t>
            </a:r>
          </a:p>
          <a:p>
            <a:pPr marL="285750" indent="-285750">
              <a:buFont typeface="Arial" panose="020B0604020202020204" pitchFamily="34" charset="0"/>
              <a:buChar char="•"/>
            </a:pPr>
            <a:r>
              <a:rPr lang="en-US" dirty="0"/>
              <a:t>Bridgman Cluster (MCNP / SCALE)</a:t>
            </a:r>
          </a:p>
          <a:p>
            <a:pPr marL="285750" indent="-285750">
              <a:buFont typeface="Arial" panose="020B0604020202020204" pitchFamily="34" charset="0"/>
              <a:buChar char="•"/>
            </a:pPr>
            <a:r>
              <a:rPr lang="en-US" dirty="0"/>
              <a:t>Nuclear Weapons Courses Sequence</a:t>
            </a:r>
          </a:p>
          <a:p>
            <a:pPr marL="285750" indent="-285750">
              <a:buFont typeface="Arial" panose="020B0604020202020204" pitchFamily="34" charset="0"/>
              <a:buChar char="•"/>
            </a:pPr>
            <a:r>
              <a:rPr lang="en-US" dirty="0"/>
              <a:t>Nuclear Forensics Courses</a:t>
            </a:r>
          </a:p>
        </p:txBody>
      </p:sp>
      <p:sp>
        <p:nvSpPr>
          <p:cNvPr id="6" name="TextBox 5">
            <a:extLst>
              <a:ext uri="{FF2B5EF4-FFF2-40B4-BE49-F238E27FC236}">
                <a16:creationId xmlns:a16="http://schemas.microsoft.com/office/drawing/2014/main" xmlns="" id="{0A051161-B3E9-44D5-AFB3-4BF57364A9A9}"/>
              </a:ext>
            </a:extLst>
          </p:cNvPr>
          <p:cNvSpPr txBox="1"/>
          <p:nvPr/>
        </p:nvSpPr>
        <p:spPr>
          <a:xfrm>
            <a:off x="211860" y="4927242"/>
            <a:ext cx="4191000" cy="1200329"/>
          </a:xfrm>
          <a:prstGeom prst="rect">
            <a:avLst/>
          </a:prstGeom>
          <a:solidFill>
            <a:srgbClr val="92D050"/>
          </a:solidFill>
        </p:spPr>
        <p:txBody>
          <a:bodyPr wrap="square" rtlCol="0">
            <a:spAutoFit/>
          </a:bodyPr>
          <a:lstStyle/>
          <a:p>
            <a:pPr algn="ctr"/>
            <a:r>
              <a:rPr lang="en-US" b="1" dirty="0"/>
              <a:t>Partnerships</a:t>
            </a:r>
            <a:endParaRPr lang="en-US" dirty="0"/>
          </a:p>
          <a:p>
            <a:pPr marL="285750" indent="-285750">
              <a:buFont typeface="Arial" panose="020B0604020202020204" pitchFamily="34" charset="0"/>
              <a:buChar char="•"/>
            </a:pPr>
            <a:r>
              <a:rPr lang="en-US" dirty="0"/>
              <a:t>LLNL/NIF</a:t>
            </a:r>
          </a:p>
          <a:p>
            <a:pPr marL="285750" indent="-285750">
              <a:buFont typeface="Arial" panose="020B0604020202020204" pitchFamily="34" charset="0"/>
              <a:buChar char="•"/>
            </a:pPr>
            <a:r>
              <a:rPr lang="en-US" dirty="0"/>
              <a:t>UC-Berkeley / Savio HPC </a:t>
            </a:r>
          </a:p>
          <a:p>
            <a:r>
              <a:rPr lang="en-US" dirty="0"/>
              <a:t>    (MCNP / SCALE / COEUS)</a:t>
            </a:r>
          </a:p>
        </p:txBody>
      </p:sp>
      <p:sp>
        <p:nvSpPr>
          <p:cNvPr id="7" name="TextBox 6">
            <a:extLst>
              <a:ext uri="{FF2B5EF4-FFF2-40B4-BE49-F238E27FC236}">
                <a16:creationId xmlns:a16="http://schemas.microsoft.com/office/drawing/2014/main" xmlns="" id="{60028E9F-FE2F-4B88-98D2-08BBBD17D338}"/>
              </a:ext>
            </a:extLst>
          </p:cNvPr>
          <p:cNvSpPr txBox="1"/>
          <p:nvPr/>
        </p:nvSpPr>
        <p:spPr>
          <a:xfrm>
            <a:off x="211860" y="3187521"/>
            <a:ext cx="4191000" cy="1477328"/>
          </a:xfrm>
          <a:prstGeom prst="rect">
            <a:avLst/>
          </a:prstGeom>
          <a:solidFill>
            <a:srgbClr val="7030A0"/>
          </a:solidFill>
        </p:spPr>
        <p:txBody>
          <a:bodyPr wrap="square" rtlCol="0">
            <a:spAutoFit/>
          </a:bodyPr>
          <a:lstStyle/>
          <a:p>
            <a:pPr algn="ctr"/>
            <a:r>
              <a:rPr lang="en-US" b="1" dirty="0">
                <a:solidFill>
                  <a:schemeClr val="bg1"/>
                </a:solidFill>
              </a:rPr>
              <a:t>Sponsors</a:t>
            </a:r>
            <a:r>
              <a:rPr lang="en-US" dirty="0">
                <a:solidFill>
                  <a:schemeClr val="bg1"/>
                </a:solidFill>
              </a:rPr>
              <a:t> </a:t>
            </a:r>
          </a:p>
          <a:p>
            <a:pPr marL="285750" indent="-285750">
              <a:buFont typeface="Arial" panose="020B0604020202020204" pitchFamily="34" charset="0"/>
              <a:buChar char="•"/>
            </a:pPr>
            <a:r>
              <a:rPr lang="en-US" dirty="0">
                <a:solidFill>
                  <a:schemeClr val="bg1"/>
                </a:solidFill>
              </a:rPr>
              <a:t>AFTAC </a:t>
            </a:r>
          </a:p>
          <a:p>
            <a:pPr marL="285750" indent="-285750">
              <a:buFont typeface="Arial" panose="020B0604020202020204" pitchFamily="34" charset="0"/>
              <a:buChar char="•"/>
            </a:pPr>
            <a:r>
              <a:rPr lang="en-US" dirty="0">
                <a:solidFill>
                  <a:schemeClr val="bg1"/>
                </a:solidFill>
              </a:rPr>
              <a:t>DTRA </a:t>
            </a:r>
          </a:p>
          <a:p>
            <a:pPr marL="285750" indent="-285750">
              <a:buFont typeface="Arial" panose="020B0604020202020204" pitchFamily="34" charset="0"/>
              <a:buChar char="•"/>
            </a:pPr>
            <a:r>
              <a:rPr lang="en-US" dirty="0">
                <a:solidFill>
                  <a:schemeClr val="bg1"/>
                </a:solidFill>
              </a:rPr>
              <a:t>DHS</a:t>
            </a:r>
          </a:p>
          <a:p>
            <a:pPr marL="285750" indent="-285750">
              <a:buFont typeface="Arial" panose="020B0604020202020204" pitchFamily="34" charset="0"/>
              <a:buChar char="•"/>
            </a:pPr>
            <a:r>
              <a:rPr lang="en-US" dirty="0">
                <a:solidFill>
                  <a:schemeClr val="bg1"/>
                </a:solidFill>
              </a:rPr>
              <a:t>NNSA</a:t>
            </a:r>
          </a:p>
        </p:txBody>
      </p:sp>
      <p:pic>
        <p:nvPicPr>
          <p:cNvPr id="10" name="Picture 9">
            <a:extLst>
              <a:ext uri="{FF2B5EF4-FFF2-40B4-BE49-F238E27FC236}">
                <a16:creationId xmlns:a16="http://schemas.microsoft.com/office/drawing/2014/main" xmlns="" id="{5393D68C-D79A-4432-843F-B6ECE3F4D05D}"/>
              </a:ext>
            </a:extLst>
          </p:cNvPr>
          <p:cNvPicPr>
            <a:picLocks noChangeAspect="1"/>
          </p:cNvPicPr>
          <p:nvPr/>
        </p:nvPicPr>
        <p:blipFill>
          <a:blip r:embed="rId2"/>
          <a:stretch>
            <a:fillRect/>
          </a:stretch>
        </p:blipFill>
        <p:spPr>
          <a:xfrm>
            <a:off x="4633951" y="1447799"/>
            <a:ext cx="4298190" cy="4679771"/>
          </a:xfrm>
          <a:prstGeom prst="rect">
            <a:avLst/>
          </a:prstGeom>
        </p:spPr>
      </p:pic>
    </p:spTree>
    <p:extLst>
      <p:ext uri="{BB962C8B-B14F-4D97-AF65-F5344CB8AC3E}">
        <p14:creationId xmlns:p14="http://schemas.microsoft.com/office/powerpoint/2010/main" val="122128579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4E8901-0A68-4EBC-97FE-AF833736480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xmlns="" id="{D4F7CE82-7167-45AB-A5D3-84EDE26D9A54}"/>
              </a:ext>
            </a:extLst>
          </p:cNvPr>
          <p:cNvSpPr>
            <a:spLocks noGrp="1"/>
          </p:cNvSpPr>
          <p:nvPr>
            <p:ph idx="1"/>
          </p:nvPr>
        </p:nvSpPr>
        <p:spPr>
          <a:xfrm>
            <a:off x="0" y="1143000"/>
            <a:ext cx="9144000" cy="4876800"/>
          </a:xfrm>
        </p:spPr>
        <p:txBody>
          <a:bodyPr/>
          <a:lstStyle/>
          <a:p>
            <a:r>
              <a:rPr lang="en-US" dirty="0"/>
              <a:t>ETA will provide experimental data to further enable</a:t>
            </a:r>
            <a:r>
              <a:rPr lang="en-US" b="1" dirty="0"/>
              <a:t> post-detonation attribution through </a:t>
            </a:r>
            <a:r>
              <a:rPr lang="en-US" b="1" dirty="0" smtClean="0"/>
              <a:t>enhanced technical </a:t>
            </a:r>
            <a:r>
              <a:rPr lang="en-US" b="1" dirty="0"/>
              <a:t>nuclear </a:t>
            </a:r>
            <a:r>
              <a:rPr lang="en-US" b="1" dirty="0" smtClean="0"/>
              <a:t>forensics</a:t>
            </a:r>
          </a:p>
          <a:p>
            <a:endParaRPr lang="en-US" sz="1000" b="1" dirty="0"/>
          </a:p>
          <a:p>
            <a:r>
              <a:rPr lang="en-US" dirty="0"/>
              <a:t>The path forward includes improved capability </a:t>
            </a:r>
            <a:r>
              <a:rPr lang="en-US" dirty="0" smtClean="0"/>
              <a:t>development </a:t>
            </a:r>
            <a:r>
              <a:rPr lang="en-US" b="1" dirty="0" smtClean="0"/>
              <a:t>leveraging DoD HPC resources, </a:t>
            </a:r>
            <a:r>
              <a:rPr lang="en-US" dirty="0" smtClean="0"/>
              <a:t>AFIT developed </a:t>
            </a:r>
            <a:r>
              <a:rPr lang="en-US" b="1" dirty="0" smtClean="0"/>
              <a:t>custom </a:t>
            </a:r>
            <a:r>
              <a:rPr lang="en-US" b="1" dirty="0" smtClean="0"/>
              <a:t>AI </a:t>
            </a:r>
            <a:r>
              <a:rPr lang="en-US" b="1" dirty="0" smtClean="0"/>
              <a:t>optimization algorithms, </a:t>
            </a:r>
            <a:r>
              <a:rPr lang="en-US" dirty="0" smtClean="0"/>
              <a:t>and cutting edge </a:t>
            </a:r>
            <a:r>
              <a:rPr lang="en-US" b="1" dirty="0" smtClean="0"/>
              <a:t>uncertainty quantification</a:t>
            </a:r>
          </a:p>
          <a:p>
            <a:endParaRPr lang="en-US" sz="1000" b="1" dirty="0"/>
          </a:p>
          <a:p>
            <a:r>
              <a:rPr lang="en-US" b="1" dirty="0" smtClean="0"/>
              <a:t>Partnerships</a:t>
            </a:r>
            <a:r>
              <a:rPr lang="en-US" dirty="0" smtClean="0"/>
              <a:t> </a:t>
            </a:r>
            <a:r>
              <a:rPr lang="en-US" dirty="0"/>
              <a:t>with national laboratories (LLNL) and universities (UC-Berkeley) allowed access to </a:t>
            </a:r>
            <a:r>
              <a:rPr lang="en-US" b="1" dirty="0"/>
              <a:t>cutting edge </a:t>
            </a:r>
            <a:r>
              <a:rPr lang="en-US" b="1" dirty="0" smtClean="0"/>
              <a:t>facilities</a:t>
            </a:r>
            <a:r>
              <a:rPr lang="en-US" dirty="0" smtClean="0"/>
              <a:t> </a:t>
            </a:r>
          </a:p>
          <a:p>
            <a:endParaRPr lang="en-US" sz="1000" dirty="0"/>
          </a:p>
          <a:p>
            <a:r>
              <a:rPr lang="en-US" dirty="0"/>
              <a:t>AFIT provides a </a:t>
            </a:r>
            <a:r>
              <a:rPr lang="en-US" b="1" dirty="0" smtClean="0"/>
              <a:t>academic </a:t>
            </a:r>
            <a:r>
              <a:rPr lang="en-US" b="1" dirty="0"/>
              <a:t>coursework </a:t>
            </a:r>
            <a:r>
              <a:rPr lang="en-US" dirty="0"/>
              <a:t>involving nuclear weapon effects and </a:t>
            </a:r>
            <a:r>
              <a:rPr lang="en-US" dirty="0" smtClean="0"/>
              <a:t>forensics</a:t>
            </a:r>
            <a:r>
              <a:rPr lang="en-US" dirty="0"/>
              <a:t> </a:t>
            </a:r>
            <a:r>
              <a:rPr lang="en-US" dirty="0" smtClean="0"/>
              <a:t>that </a:t>
            </a:r>
            <a:r>
              <a:rPr lang="en-US" b="1" dirty="0" smtClean="0"/>
              <a:t>uniquely prepares students</a:t>
            </a:r>
            <a:r>
              <a:rPr lang="en-US" dirty="0" smtClean="0"/>
              <a:t> to engage in this research </a:t>
            </a:r>
            <a:r>
              <a:rPr lang="en-US" b="1" dirty="0" smtClean="0"/>
              <a:t>across all classification levels</a:t>
            </a:r>
            <a:endParaRPr lang="en-US" b="1" dirty="0"/>
          </a:p>
          <a:p>
            <a:pPr marL="0" indent="0">
              <a:buNone/>
            </a:pPr>
            <a:endParaRPr lang="en-US" dirty="0"/>
          </a:p>
        </p:txBody>
      </p:sp>
      <p:sp>
        <p:nvSpPr>
          <p:cNvPr id="4" name="Slide Number Placeholder 3">
            <a:extLst>
              <a:ext uri="{FF2B5EF4-FFF2-40B4-BE49-F238E27FC236}">
                <a16:creationId xmlns:a16="http://schemas.microsoft.com/office/drawing/2014/main" xmlns="" id="{9DAC214C-6B10-4B5B-8FBD-25BD16D285EE}"/>
              </a:ext>
            </a:extLst>
          </p:cNvPr>
          <p:cNvSpPr>
            <a:spLocks noGrp="1"/>
          </p:cNvSpPr>
          <p:nvPr>
            <p:ph type="sldNum" sz="quarter" idx="10"/>
          </p:nvPr>
        </p:nvSpPr>
        <p:spPr/>
        <p:txBody>
          <a:bodyPr/>
          <a:lstStyle/>
          <a:p>
            <a:pPr>
              <a:defRPr/>
            </a:pPr>
            <a:fld id="{19845459-3F1B-4F43-8FC0-35ADCE8623CC}" type="slidenum">
              <a:rPr lang="en-US" smtClean="0"/>
              <a:pPr>
                <a:defRPr/>
              </a:pPr>
              <a:t>8</a:t>
            </a:fld>
            <a:endParaRPr lang="en-US"/>
          </a:p>
        </p:txBody>
      </p:sp>
    </p:spTree>
    <p:extLst>
      <p:ext uri="{BB962C8B-B14F-4D97-AF65-F5344CB8AC3E}">
        <p14:creationId xmlns:p14="http://schemas.microsoft.com/office/powerpoint/2010/main" val="1244504392"/>
      </p:ext>
    </p:extLst>
  </p:cSld>
  <p:clrMapOvr>
    <a:masterClrMapping/>
  </p:clrMapOvr>
  <p:transition/>
</p:sld>
</file>

<file path=ppt/theme/theme1.xml><?xml version="1.0" encoding="utf-8"?>
<a:theme xmlns:a="http://schemas.openxmlformats.org/drawingml/2006/main" name="2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26506</TotalTime>
  <Words>608</Words>
  <Application>Microsoft Office PowerPoint</Application>
  <PresentationFormat>On-screen Show (4:3)</PresentationFormat>
  <Paragraphs>79</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Wingdings</vt:lpstr>
      <vt:lpstr>2_Default Design</vt:lpstr>
      <vt:lpstr>PowerPoint Presentation</vt:lpstr>
      <vt:lpstr>Motivation </vt:lpstr>
      <vt:lpstr>Research Objectives and  Capability Development</vt:lpstr>
      <vt:lpstr>Experimental Overview</vt:lpstr>
      <vt:lpstr>Novel Energy Tuning Assembly Design </vt:lpstr>
      <vt:lpstr>Energy Tuning Assembly Modeled Performance</vt:lpstr>
      <vt:lpstr>Collaboration / Resources</vt:lpstr>
      <vt:lpstr>Conclusions</vt:lpstr>
    </vt:vector>
  </TitlesOfParts>
  <Company>AFIT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TPEACHEY</dc:creator>
  <cp:lastModifiedBy>James Bevins</cp:lastModifiedBy>
  <cp:revision>1047</cp:revision>
  <dcterms:created xsi:type="dcterms:W3CDTF">2010-05-28T18:07:16Z</dcterms:created>
  <dcterms:modified xsi:type="dcterms:W3CDTF">2019-01-09T16:59:42Z</dcterms:modified>
</cp:coreProperties>
</file>