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453" r:id="rId3"/>
    <p:sldId id="445" r:id="rId4"/>
    <p:sldId id="430" r:id="rId5"/>
    <p:sldId id="446" r:id="rId6"/>
    <p:sldId id="447" r:id="rId7"/>
    <p:sldId id="448" r:id="rId8"/>
    <p:sldId id="421" r:id="rId9"/>
    <p:sldId id="433" r:id="rId10"/>
    <p:sldId id="432" r:id="rId11"/>
    <p:sldId id="418" r:id="rId12"/>
    <p:sldId id="419" r:id="rId13"/>
    <p:sldId id="420" r:id="rId14"/>
    <p:sldId id="423" r:id="rId15"/>
    <p:sldId id="457" r:id="rId16"/>
    <p:sldId id="458" r:id="rId17"/>
    <p:sldId id="459" r:id="rId18"/>
    <p:sldId id="425" r:id="rId19"/>
    <p:sldId id="451" r:id="rId20"/>
    <p:sldId id="426" r:id="rId21"/>
    <p:sldId id="454" r:id="rId22"/>
    <p:sldId id="460" r:id="rId23"/>
    <p:sldId id="442" r:id="rId24"/>
    <p:sldId id="444" r:id="rId25"/>
    <p:sldId id="461" r:id="rId26"/>
    <p:sldId id="449" r:id="rId27"/>
    <p:sldId id="450" r:id="rId28"/>
    <p:sldId id="376" r:id="rId29"/>
    <p:sldId id="436" r:id="rId30"/>
    <p:sldId id="439" r:id="rId31"/>
    <p:sldId id="440" r:id="rId32"/>
    <p:sldId id="441" r:id="rId33"/>
    <p:sldId id="443" r:id="rId34"/>
    <p:sldId id="452" r:id="rId35"/>
    <p:sldId id="369" r:id="rId36"/>
    <p:sldId id="381" r:id="rId37"/>
    <p:sldId id="455" r:id="rId38"/>
    <p:sldId id="456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453"/>
            <p14:sldId id="445"/>
            <p14:sldId id="430"/>
            <p14:sldId id="446"/>
            <p14:sldId id="447"/>
            <p14:sldId id="448"/>
            <p14:sldId id="421"/>
            <p14:sldId id="433"/>
            <p14:sldId id="432"/>
            <p14:sldId id="418"/>
            <p14:sldId id="419"/>
            <p14:sldId id="420"/>
            <p14:sldId id="423"/>
            <p14:sldId id="457"/>
            <p14:sldId id="458"/>
            <p14:sldId id="459"/>
            <p14:sldId id="425"/>
            <p14:sldId id="451"/>
            <p14:sldId id="426"/>
            <p14:sldId id="454"/>
            <p14:sldId id="460"/>
            <p14:sldId id="442"/>
            <p14:sldId id="444"/>
            <p14:sldId id="461"/>
            <p14:sldId id="449"/>
            <p14:sldId id="450"/>
            <p14:sldId id="376"/>
            <p14:sldId id="436"/>
            <p14:sldId id="439"/>
            <p14:sldId id="440"/>
            <p14:sldId id="441"/>
            <p14:sldId id="443"/>
            <p14:sldId id="452"/>
            <p14:sldId id="369"/>
            <p14:sldId id="381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4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>
      <p:cViewPr varScale="1">
        <p:scale>
          <a:sx n="83" d="100"/>
          <a:sy n="83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7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9T18:51:56.850" idx="4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 Assumed pure </a:t>
            </a:r>
            <a:r>
              <a:rPr lang="en-US" kern="0" baseline="30000" dirty="0"/>
              <a:t>58</a:t>
            </a:r>
            <a:r>
              <a:rPr lang="en-US" kern="0" dirty="0"/>
              <a:t>Ni, 1 cc, and N = 10</a:t>
            </a:r>
            <a:r>
              <a:rPr lang="en-US" kern="0" baseline="30000" dirty="0"/>
              <a:t>24</a:t>
            </a:r>
            <a:r>
              <a:rPr lang="en-US" kern="0" dirty="0"/>
              <a:t> at/cc</a:t>
            </a:r>
          </a:p>
          <a:p>
            <a:r>
              <a:rPr lang="en-US" kern="0" dirty="0"/>
              <a:t>1 n/cm</a:t>
            </a:r>
            <a:r>
              <a:rPr lang="en-US" kern="0" baseline="30000" dirty="0"/>
              <a:t>2</a:t>
            </a:r>
            <a:r>
              <a:rPr lang="en-US" kern="0" dirty="0"/>
              <a:t>-s flux scaled by bin width from 12.4 – 14 MeV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6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 Assumed pure </a:t>
            </a:r>
            <a:r>
              <a:rPr lang="en-US" kern="0" baseline="30000" dirty="0"/>
              <a:t>58</a:t>
            </a:r>
            <a:r>
              <a:rPr lang="en-US" kern="0" dirty="0"/>
              <a:t>Ni, 1 cc, and N = 10</a:t>
            </a:r>
            <a:r>
              <a:rPr lang="en-US" kern="0" baseline="30000" dirty="0"/>
              <a:t>24</a:t>
            </a:r>
            <a:r>
              <a:rPr lang="en-US" kern="0" dirty="0"/>
              <a:t> at/cc</a:t>
            </a:r>
          </a:p>
          <a:p>
            <a:r>
              <a:rPr lang="en-US" kern="0" dirty="0"/>
              <a:t>1 n/cm</a:t>
            </a:r>
            <a:r>
              <a:rPr lang="en-US" kern="0" baseline="30000" dirty="0"/>
              <a:t>2</a:t>
            </a:r>
            <a:r>
              <a:rPr lang="en-US" kern="0" dirty="0"/>
              <a:t>-s flux scaled by bin width from 12.4 – 14 MeV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8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 dirty="0"/>
              <a:t> Assumed pure </a:t>
            </a:r>
            <a:r>
              <a:rPr lang="en-US" kern="0" baseline="30000" dirty="0"/>
              <a:t>58</a:t>
            </a:r>
            <a:r>
              <a:rPr lang="en-US" kern="0" dirty="0"/>
              <a:t>Ni, 1 cc, and N = 10</a:t>
            </a:r>
            <a:r>
              <a:rPr lang="en-US" kern="0" baseline="30000" dirty="0"/>
              <a:t>24</a:t>
            </a:r>
            <a:r>
              <a:rPr lang="en-US" kern="0" dirty="0"/>
              <a:t> at/cc</a:t>
            </a:r>
          </a:p>
          <a:p>
            <a:r>
              <a:rPr lang="en-US" kern="0" dirty="0"/>
              <a:t>1 n/cm</a:t>
            </a:r>
            <a:r>
              <a:rPr lang="en-US" kern="0" baseline="30000" dirty="0"/>
              <a:t>2</a:t>
            </a:r>
            <a:r>
              <a:rPr lang="en-US" kern="0" dirty="0"/>
              <a:t>-s flux scaled by bin width from 12.4 – 14 MeV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 the target positioner (TARPOS), Target and Diagnostic Manipulator (TANDM) with ETA and diagnostic snout, polar diagnostic instrument manipulator (DIM), and target chamber with first panel 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6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7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733800" y="1905000"/>
            <a:ext cx="5105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000" dirty="0"/>
              <a:t>Nuclear Data Covariance Analysis of Energy Tuning Assembly (ETA) </a:t>
            </a:r>
            <a:endParaRPr lang="en-US" sz="30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December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Case - Mapping SAMPLER Uncertainty to alternate bin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88A602-9247-48C6-8EB6-743485697C7B}"/>
              </a:ext>
            </a:extLst>
          </p:cNvPr>
          <p:cNvSpPr txBox="1">
            <a:spLocks/>
          </p:cNvSpPr>
          <p:nvPr/>
        </p:nvSpPr>
        <p:spPr>
          <a:xfrm>
            <a:off x="0" y="1176861"/>
            <a:ext cx="8915400" cy="4876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baseline="30000" dirty="0"/>
              <a:t>58</a:t>
            </a:r>
            <a:r>
              <a:rPr lang="en-US" sz="1800" kern="0" dirty="0"/>
              <a:t>Ni(n,2n) comparison between SCALE 252 Group and CE</a:t>
            </a:r>
          </a:p>
          <a:p>
            <a:r>
              <a:rPr lang="en-US" sz="1800" kern="0" dirty="0"/>
              <a:t>1 n/cm</a:t>
            </a:r>
            <a:r>
              <a:rPr lang="en-US" sz="1800" kern="0" baseline="30000" dirty="0"/>
              <a:t>2</a:t>
            </a:r>
            <a:r>
              <a:rPr lang="en-US" sz="1800" kern="0" dirty="0"/>
              <a:t>-s flux scaled by bin width from 12.4 – 20 MeV  </a:t>
            </a:r>
          </a:p>
          <a:p>
            <a:pPr marL="0" indent="0">
              <a:buNone/>
            </a:pPr>
            <a:r>
              <a:rPr lang="en-US" sz="2000" kern="0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1930FB-E040-499C-A084-05BB6398E428}"/>
              </a:ext>
            </a:extLst>
          </p:cNvPr>
          <p:cNvSpPr txBox="1">
            <a:spLocks/>
          </p:cNvSpPr>
          <p:nvPr/>
        </p:nvSpPr>
        <p:spPr>
          <a:xfrm>
            <a:off x="4890530" y="2590800"/>
            <a:ext cx="3429000" cy="378325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</p:txBody>
      </p:sp>
      <p:pic>
        <p:nvPicPr>
          <p:cNvPr id="20" name="Content Placeholder 12">
            <a:extLst>
              <a:ext uri="{FF2B5EF4-FFF2-40B4-BE49-F238E27FC236}">
                <a16:creationId xmlns:a16="http://schemas.microsoft.com/office/drawing/2014/main" id="{DC65DED1-27B7-4CC9-997E-EAD503B3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93" y="4326149"/>
            <a:ext cx="3048711" cy="220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77C1F-F6B8-4C95-9F5A-A9B88F326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1828800"/>
            <a:ext cx="3021035" cy="21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26BEA-5BEE-49AA-8FBD-371E25D74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" y="4329516"/>
            <a:ext cx="3021035" cy="216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1802-5784-490F-A511-C153E23C4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683" y="1828800"/>
            <a:ext cx="3048713" cy="2143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4D2F8-3BC9-48B1-9D5B-1D0C6C1FFEEA}"/>
              </a:ext>
            </a:extLst>
          </p:cNvPr>
          <p:cNvSpPr txBox="1"/>
          <p:nvPr/>
        </p:nvSpPr>
        <p:spPr>
          <a:xfrm>
            <a:off x="7260701" y="2286328"/>
            <a:ext cx="156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Ni-58 (n,2n) SAMPLER Samples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B04DB-FDE2-47FA-B274-172650B65F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3026115" y="2900767"/>
            <a:ext cx="1051568" cy="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7966C0-28D0-4061-9DEE-D98515FF692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3026115" y="2900767"/>
            <a:ext cx="1051568" cy="2510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594AAE-7C47-4D3C-95EC-29D4E663A0AC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>
            <a:off x="6353237" y="3864621"/>
            <a:ext cx="595869" cy="226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00EDAA-BC2D-4347-9CD7-D58F3A8D1313}"/>
              </a:ext>
            </a:extLst>
          </p:cNvPr>
          <p:cNvSpPr txBox="1"/>
          <p:nvPr/>
        </p:nvSpPr>
        <p:spPr>
          <a:xfrm rot="17629617">
            <a:off x="2219793" y="3788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Cross-section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6ECD6D-07B5-4942-A908-684B19594879}"/>
                  </a:ext>
                </a:extLst>
              </p:cNvPr>
              <p:cNvSpPr/>
              <p:nvPr/>
            </p:nvSpPr>
            <p:spPr>
              <a:xfrm>
                <a:off x="6949106" y="3887011"/>
                <a:ext cx="1950342" cy="4090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A6ECD6D-07B5-4942-A908-684B19594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06" y="3887011"/>
                <a:ext cx="1950342" cy="409086"/>
              </a:xfrm>
              <a:prstGeom prst="rect">
                <a:avLst/>
              </a:prstGeom>
              <a:blipFill>
                <a:blip r:embed="rId7"/>
                <a:stretch>
                  <a:fillRect t="-104478" b="-16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53AA41-38B2-4933-A2BA-AB3B3B3170A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25505" y="2867673"/>
            <a:ext cx="2829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B55351-0E2A-4DE5-A991-181517763216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 flipV="1">
            <a:off x="6582751" y="4091554"/>
            <a:ext cx="366355" cy="499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97E7BD54-FF05-4464-B26D-29D9DDA35D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98286" y="4380120"/>
              <a:ext cx="2081910" cy="189314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29382">
                      <a:extLst>
                        <a:ext uri="{9D8B030D-6E8A-4147-A177-3AD203B41FA5}">
                          <a16:colId xmlns:a16="http://schemas.microsoft.com/office/drawing/2014/main" val="1488412709"/>
                        </a:ext>
                      </a:extLst>
                    </a:gridCol>
                    <a:gridCol w="952528">
                      <a:extLst>
                        <a:ext uri="{9D8B030D-6E8A-4147-A177-3AD203B41FA5}">
                          <a16:colId xmlns:a16="http://schemas.microsoft.com/office/drawing/2014/main" val="1886795327"/>
                        </a:ext>
                      </a:extLst>
                    </a:gridCol>
                  </a:tblGrid>
                  <a:tr h="626534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Ratio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252/CE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2217266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R/s-cc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0.9958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3433191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1.002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43835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97E7BD54-FF05-4464-B26D-29D9DDA35D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98286" y="4380120"/>
              <a:ext cx="2081910" cy="189314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29382">
                      <a:extLst>
                        <a:ext uri="{9D8B030D-6E8A-4147-A177-3AD203B41FA5}">
                          <a16:colId xmlns:a16="http://schemas.microsoft.com/office/drawing/2014/main" val="1488412709"/>
                        </a:ext>
                      </a:extLst>
                    </a:gridCol>
                    <a:gridCol w="952528">
                      <a:extLst>
                        <a:ext uri="{9D8B030D-6E8A-4147-A177-3AD203B41FA5}">
                          <a16:colId xmlns:a16="http://schemas.microsoft.com/office/drawing/2014/main" val="18867953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Ratio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252/CE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72217266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R/s-cc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0.9958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034331915"/>
                      </a:ext>
                    </a:extLst>
                  </a:tr>
                  <a:tr h="626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8"/>
                          <a:stretch>
                            <a:fillRect l="-538" t="-207767" r="-86559" b="-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1.002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9438359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38608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Design 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D1FBCD6-D08B-4495-96BA-2CC7E596D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19200"/>
            <a:ext cx="4409950" cy="304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41676E-5396-433B-B74B-626EE032E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244"/>
            <a:ext cx="4592782" cy="3268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88F46-D6F6-4414-AE90-AC8AF8F05042}"/>
              </a:ext>
            </a:extLst>
          </p:cNvPr>
          <p:cNvSpPr txBox="1"/>
          <p:nvPr/>
        </p:nvSpPr>
        <p:spPr>
          <a:xfrm>
            <a:off x="419100" y="4953000"/>
            <a:ext cx="3162300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Foil Pack Contains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HEU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Au, </a:t>
            </a:r>
            <a:r>
              <a:rPr lang="en-US" b="1" dirty="0" err="1"/>
              <a:t>Zr</a:t>
            </a:r>
            <a:r>
              <a:rPr lang="en-US" b="1" dirty="0"/>
              <a:t>, Ni, Al, In, W, 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E010A-48BD-4E1B-B93F-0E0E2A0D32B2}"/>
              </a:ext>
            </a:extLst>
          </p:cNvPr>
          <p:cNvSpPr txBox="1"/>
          <p:nvPr/>
        </p:nvSpPr>
        <p:spPr>
          <a:xfrm>
            <a:off x="5640427" y="5463778"/>
            <a:ext cx="1414525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NIF SOURCE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D218A9-8C98-4163-AA49-7BBB88EEF7CE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7690" y="4155936"/>
            <a:ext cx="8716" cy="1311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B51910-FFB7-442C-B103-8F16DA1D166A}"/>
              </a:ext>
            </a:extLst>
          </p:cNvPr>
          <p:cNvSpPr txBox="1"/>
          <p:nvPr/>
        </p:nvSpPr>
        <p:spPr>
          <a:xfrm>
            <a:off x="6359120" y="4600177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cm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34C84E-543A-41EA-AFDA-3BA70171261A}"/>
              </a:ext>
            </a:extLst>
          </p:cNvPr>
          <p:cNvCxnSpPr>
            <a:cxnSpLocks/>
          </p:cNvCxnSpPr>
          <p:nvPr/>
        </p:nvCxnSpPr>
        <p:spPr bwMode="auto">
          <a:xfrm>
            <a:off x="6349551" y="4158833"/>
            <a:ext cx="155114" cy="152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F51C46-3941-4E63-B9CA-7705FF26B053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2362" y="4158833"/>
            <a:ext cx="149686" cy="152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9A490A-840F-4D9B-8BFE-E10815ADEB04}"/>
              </a:ext>
            </a:extLst>
          </p:cNvPr>
          <p:cNvCxnSpPr>
            <a:cxnSpLocks/>
          </p:cNvCxnSpPr>
          <p:nvPr/>
        </p:nvCxnSpPr>
        <p:spPr bwMode="auto">
          <a:xfrm>
            <a:off x="6201292" y="5311497"/>
            <a:ext cx="155114" cy="152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FCE921-5014-4728-A6E6-148AB2B88C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344976" y="5307608"/>
            <a:ext cx="149686" cy="1522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89C59-1E0E-492E-87DC-CEA067EB1BD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96094" y="4152047"/>
            <a:ext cx="329376" cy="13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14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NIF Model </a:t>
            </a:r>
            <a:br>
              <a:rPr lang="en-US" dirty="0"/>
            </a:br>
            <a:r>
              <a:rPr lang="en-US" dirty="0"/>
              <a:t>Source Surface Read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443E53-2DC1-4098-9739-B8DEF232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875" y="2041268"/>
            <a:ext cx="8273733" cy="3988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26AEA-B991-48D1-B189-B413287A4FFB}"/>
              </a:ext>
            </a:extLst>
          </p:cNvPr>
          <p:cNvSpPr txBox="1"/>
          <p:nvPr/>
        </p:nvSpPr>
        <p:spPr>
          <a:xfrm>
            <a:off x="415118" y="5924034"/>
            <a:ext cx="85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NIF Neutron Source with Mounted ETA            Incident Laser Exclusion Zone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A031-AAE4-43AF-A326-28A1C4AB06D5}"/>
              </a:ext>
            </a:extLst>
          </p:cNvPr>
          <p:cNvSpPr txBox="1"/>
          <p:nvPr/>
        </p:nvSpPr>
        <p:spPr>
          <a:xfrm>
            <a:off x="0" y="1195428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Modeled Polar Drive Exploding Pusher (PDXP) Deuterium-Tritium neutron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3.7 x 10</a:t>
            </a:r>
            <a:r>
              <a:rPr lang="en-US" baseline="30000" dirty="0"/>
              <a:t>15</a:t>
            </a:r>
            <a:r>
              <a:rPr lang="en-US" dirty="0"/>
              <a:t> 14 MeV neutron yield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downscatter compared indirect drive methods utilizing a </a:t>
            </a:r>
            <a:r>
              <a:rPr lang="en-US" dirty="0" err="1"/>
              <a:t>hohlraum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6157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4BB1663-CB31-484E-853D-D53129B86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92826"/>
            <a:ext cx="6024418" cy="43833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Current Results </a:t>
            </a:r>
            <a:br>
              <a:rPr lang="en-US" sz="2800" dirty="0"/>
            </a:br>
            <a:r>
              <a:rPr lang="en-US" sz="2800" dirty="0"/>
              <a:t>SSR Source Mapping to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/>
              <p:nvPr/>
            </p:nvSpPr>
            <p:spPr>
              <a:xfrm>
                <a:off x="2271991" y="2446338"/>
                <a:ext cx="199982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Below 52 keV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1.2% total fluence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91" y="2446338"/>
                <a:ext cx="1999828" cy="646331"/>
              </a:xfrm>
              <a:prstGeom prst="rect">
                <a:avLst/>
              </a:prstGeom>
              <a:blipFill>
                <a:blip r:embed="rId3"/>
                <a:stretch>
                  <a:fillRect l="-2424" t="-3704" r="-5152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A0B698-FDE1-4D80-84EC-C075583AD391}"/>
              </a:ext>
            </a:extLst>
          </p:cNvPr>
          <p:cNvSpPr txBox="1"/>
          <p:nvPr/>
        </p:nvSpPr>
        <p:spPr>
          <a:xfrm>
            <a:off x="1295400" y="5774554"/>
            <a:ext cx="72389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r(MCNP, Objective) = 0.90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(MCNP, Objective) = 0.935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r(MCNP,SCALE)= 0.9999 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(MCNP,SCALE)=1.00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7249825-AC2D-435E-BA29-97FA5444C32D}"/>
              </a:ext>
            </a:extLst>
          </p:cNvPr>
          <p:cNvSpPr/>
          <p:nvPr/>
        </p:nvSpPr>
        <p:spPr>
          <a:xfrm>
            <a:off x="4348017" y="2446338"/>
            <a:ext cx="889001" cy="1465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0D904-B206-48AC-8FBC-859C2D193E83}"/>
              </a:ext>
            </a:extLst>
          </p:cNvPr>
          <p:cNvSpPr txBox="1"/>
          <p:nvPr/>
        </p:nvSpPr>
        <p:spPr>
          <a:xfrm>
            <a:off x="1223895" y="5405222"/>
            <a:ext cx="881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 Coefficient          Kolmogorov-Smirnov Statistic</a:t>
            </a:r>
          </a:p>
        </p:txBody>
      </p:sp>
    </p:spTree>
    <p:extLst>
      <p:ext uri="{BB962C8B-B14F-4D97-AF65-F5344CB8AC3E}">
        <p14:creationId xmlns:p14="http://schemas.microsoft.com/office/powerpoint/2010/main" val="12903623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A23C94E-03E0-49DC-9903-452871DEE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706" y="2061997"/>
            <a:ext cx="4593493" cy="3299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SCALE SAMPLER Fluence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/>
              <p:nvPr/>
            </p:nvSpPr>
            <p:spPr>
              <a:xfrm>
                <a:off x="2390595" y="3857274"/>
                <a:ext cx="190500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Below 1 keV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0.02% total fluence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5" y="3857274"/>
                <a:ext cx="1905000" cy="923330"/>
              </a:xfrm>
              <a:prstGeom prst="rect">
                <a:avLst/>
              </a:prstGeom>
              <a:blipFill>
                <a:blip r:embed="rId4"/>
                <a:stretch>
                  <a:fillRect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Left 13">
            <a:extLst>
              <a:ext uri="{FF2B5EF4-FFF2-40B4-BE49-F238E27FC236}">
                <a16:creationId xmlns:a16="http://schemas.microsoft.com/office/drawing/2014/main" id="{17249825-AC2D-435E-BA29-97FA5444C32D}"/>
              </a:ext>
            </a:extLst>
          </p:cNvPr>
          <p:cNvSpPr/>
          <p:nvPr/>
        </p:nvSpPr>
        <p:spPr>
          <a:xfrm>
            <a:off x="1285695" y="3719273"/>
            <a:ext cx="914400" cy="1465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CC9A4-F224-4C6C-8BA0-D4A5087FF15B}"/>
              </a:ext>
            </a:extLst>
          </p:cNvPr>
          <p:cNvSpPr/>
          <p:nvPr/>
        </p:nvSpPr>
        <p:spPr>
          <a:xfrm>
            <a:off x="914400" y="17802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Fluence Spectra Comparison                                 Fluence Uncertainty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3F5F3-5EF4-42F3-808C-C624ECD0E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757" y="2061997"/>
            <a:ext cx="4601061" cy="32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83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19BF-F899-42A7-9B8C-5976EFB9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Predicted Fission Products for </a:t>
            </a:r>
            <a:br>
              <a:rPr lang="en-US" sz="2600" dirty="0"/>
            </a:br>
            <a:r>
              <a:rPr lang="en-US" sz="2600" dirty="0"/>
              <a:t>Radiochemical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3D305-1398-4869-870B-852E484C9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1391E-8CAF-4FD7-A724-2D58D8268569}"/>
              </a:ext>
            </a:extLst>
          </p:cNvPr>
          <p:cNvSpPr txBox="1"/>
          <p:nvPr/>
        </p:nvSpPr>
        <p:spPr>
          <a:xfrm>
            <a:off x="2329115" y="5975337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from CTBT Condensed List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A80AD9-E554-48A8-B5F2-0CF91148D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115" y="1129207"/>
            <a:ext cx="448577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900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19BF-F899-42A7-9B8C-5976EFB9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Predicted Fission Products for </a:t>
            </a:r>
            <a:br>
              <a:rPr lang="en-US" sz="2600" dirty="0"/>
            </a:br>
            <a:r>
              <a:rPr lang="en-US" sz="2600" dirty="0"/>
              <a:t>Radiochemical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3D305-1398-4869-870B-852E484C9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F3E5C3-998E-4920-BCF2-29FAF647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072" y="1295400"/>
            <a:ext cx="464385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809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1F0-8462-4819-B879-E4CD62BA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Fission Product Mass Chains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2B9FFC-3C63-46B7-B889-EC2DF6697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76" y="1295400"/>
            <a:ext cx="6629648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FE7C0-81AA-4ADD-81C5-3F3E7425B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14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9508-B47E-473A-AAB3-11DF4D55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 Pack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50665-6FAB-455C-B947-59BDEDABD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BEA0F-51E9-4FF3-9CD4-C400A60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5D378-3554-42A8-9260-AA9DB6D7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463"/>
            <a:ext cx="9144000" cy="42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731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STAYSL Unfolded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922206-288D-482F-8EC3-54048B9C1906}"/>
              </a:ext>
            </a:extLst>
          </p:cNvPr>
          <p:cNvSpPr txBox="1"/>
          <p:nvPr/>
        </p:nvSpPr>
        <p:spPr>
          <a:xfrm>
            <a:off x="5877773" y="1219200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182 Sampled Activation Results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Two sets of data are governed by the same expected distribution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691586-BFC2-4EDA-AB4E-CCC0D1C9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6" y="1189379"/>
            <a:ext cx="5668209" cy="4115059"/>
          </a:xfrm>
        </p:spPr>
      </p:pic>
    </p:spTree>
    <p:extLst>
      <p:ext uri="{BB962C8B-B14F-4D97-AF65-F5344CB8AC3E}">
        <p14:creationId xmlns:p14="http://schemas.microsoft.com/office/powerpoint/2010/main" val="11428607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A5C1-6F66-437C-9337-257F3FC8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729C-D01E-4288-B570-F827C683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Nuclear Data Uncertainties</a:t>
            </a:r>
          </a:p>
          <a:p>
            <a:r>
              <a:rPr lang="en-US" dirty="0"/>
              <a:t>Combining Responses from Perturbed Nuclear Data</a:t>
            </a:r>
          </a:p>
          <a:p>
            <a:r>
              <a:rPr lang="en-US" dirty="0"/>
              <a:t>Mapping Uncertainty to Continuous Energy / Alternate Bin Structure </a:t>
            </a:r>
          </a:p>
          <a:p>
            <a:r>
              <a:rPr lang="en-US" dirty="0"/>
              <a:t>ETA Design and Model </a:t>
            </a:r>
          </a:p>
          <a:p>
            <a:r>
              <a:rPr lang="en-US" dirty="0"/>
              <a:t>Results </a:t>
            </a:r>
          </a:p>
          <a:p>
            <a:pPr lvl="1"/>
            <a:r>
              <a:rPr lang="en-US" dirty="0"/>
              <a:t>Neutron Environment in Sample Cavity </a:t>
            </a:r>
          </a:p>
          <a:p>
            <a:pPr lvl="1"/>
            <a:r>
              <a:rPr lang="en-US" dirty="0"/>
              <a:t>Fission Product Production </a:t>
            </a:r>
          </a:p>
          <a:p>
            <a:pPr lvl="1"/>
            <a:r>
              <a:rPr lang="en-US" dirty="0"/>
              <a:t>Foil Activation </a:t>
            </a:r>
          </a:p>
          <a:p>
            <a:pPr lvl="1"/>
            <a:r>
              <a:rPr lang="en-US" dirty="0"/>
              <a:t>Neutron Flux Unfolding </a:t>
            </a:r>
          </a:p>
          <a:p>
            <a:r>
              <a:rPr lang="en-US" dirty="0"/>
              <a:t>Path Forward / Future Work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95D4-67BE-40DF-8E0C-C850F25C5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13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STAYSL Unfolded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922206-288D-482F-8EC3-54048B9C1906}"/>
              </a:ext>
            </a:extLst>
          </p:cNvPr>
          <p:cNvSpPr txBox="1"/>
          <p:nvPr/>
        </p:nvSpPr>
        <p:spPr>
          <a:xfrm>
            <a:off x="5877773" y="1219200"/>
            <a:ext cx="3124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182 Sampled Activation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81.9% of samples were          not-rejected with a p-value greater than 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18.1% of samples were rejected with a p-value lower than 0.05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Two sets of data are governed by the same expected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CFFAF-C6D2-4DE5-8A2B-60349060B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40146"/>
            <a:ext cx="5877773" cy="41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8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A5C1-6F66-437C-9337-257F3FC8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729C-D01E-4288-B570-F827C683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2019 </a:t>
            </a:r>
          </a:p>
          <a:p>
            <a:r>
              <a:rPr lang="en-US" dirty="0"/>
              <a:t>Explore Short Pulse Neutron Source Capability of ETA </a:t>
            </a:r>
          </a:p>
          <a:p>
            <a:r>
              <a:rPr lang="en-US" dirty="0"/>
              <a:t>ATHENA  - Next Generation ETA </a:t>
            </a:r>
          </a:p>
          <a:p>
            <a:pPr lvl="1"/>
            <a:r>
              <a:rPr lang="en-US" dirty="0"/>
              <a:t>Increase Fission Product Production (Objective 10</a:t>
            </a:r>
            <a:r>
              <a:rPr lang="en-US" baseline="30000" dirty="0"/>
              <a:t>12</a:t>
            </a:r>
            <a:r>
              <a:rPr lang="en-US" dirty="0"/>
              <a:t> fissions)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95D4-67BE-40DF-8E0C-C850F25C5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46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A5C1-6F66-437C-9337-257F3FC8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729C-D01E-4288-B570-F827C683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005839"/>
            <a:ext cx="7086600" cy="746761"/>
          </a:xfrm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 err="1"/>
              <a:t>THErmonuclear</a:t>
            </a:r>
            <a:r>
              <a:rPr lang="en-US" sz="2200" dirty="0"/>
              <a:t> and prompt fission Neutron spectrum energy tuning Assembly (ATHENA)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395D4-67BE-40DF-8E0C-C850F25C5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C6868E1F-D25E-4C23-8C8F-19F874931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46" y="2124734"/>
            <a:ext cx="4832492" cy="3403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FD2563-824C-4676-9C85-6D7BF21E4C99}"/>
                  </a:ext>
                </a:extLst>
              </p:cNvPr>
              <p:cNvSpPr txBox="1"/>
              <p:nvPr/>
            </p:nvSpPr>
            <p:spPr>
              <a:xfrm>
                <a:off x="-228600" y="1793965"/>
                <a:ext cx="4529546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Develop a more representative neutron spectrum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 facility constraints to recent NIF upgrades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Develop ATHENA design to increase fission production efficiency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Threshold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sz="2200" dirty="0"/>
                  <a:t> fissions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Objective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200" dirty="0"/>
                  <a:t> fissions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Incorporate fission products into debris</a:t>
                </a:r>
              </a:p>
              <a:p>
                <a:pPr lvl="1"/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FD2563-824C-4676-9C85-6D7BF21E4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793965"/>
                <a:ext cx="4529546" cy="4770537"/>
              </a:xfrm>
              <a:prstGeom prst="rect">
                <a:avLst/>
              </a:prstGeom>
              <a:blipFill>
                <a:blip r:embed="rId3"/>
                <a:stretch>
                  <a:fillRect t="-639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439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3A4-D7EA-460C-8C8B-8D767C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94E6-60F5-48B9-9BAB-D572F6D18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C2EE5D-7FC7-48A6-B83C-77AC4097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507897"/>
            <a:ext cx="6629399" cy="4419600"/>
          </a:xfrm>
        </p:spPr>
      </p:pic>
    </p:spTree>
    <p:extLst>
      <p:ext uri="{BB962C8B-B14F-4D97-AF65-F5344CB8AC3E}">
        <p14:creationId xmlns:p14="http://schemas.microsoft.com/office/powerpoint/2010/main" val="381229977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3A4-D7EA-460C-8C8B-8D767C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8C7-DB41-49C7-8BB3-97D0EC05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94E6-60F5-48B9-9BAB-D572F6D18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2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E4BB1663-CB31-484E-853D-D53129B86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2" y="1117920"/>
            <a:ext cx="6578138" cy="47862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Current Results </a:t>
            </a:r>
            <a:br>
              <a:rPr lang="en-US" sz="2800" dirty="0"/>
            </a:br>
            <a:r>
              <a:rPr lang="en-US" sz="2800" dirty="0"/>
              <a:t>SSR Source Mapping to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/>
              <p:nvPr/>
            </p:nvSpPr>
            <p:spPr>
              <a:xfrm>
                <a:off x="2495973" y="2446338"/>
                <a:ext cx="199982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Below 52 keV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1.2% total fluence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1F3D64-A35A-4895-8930-38C330C5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973" y="2446338"/>
                <a:ext cx="1999828" cy="646331"/>
              </a:xfrm>
              <a:prstGeom prst="rect">
                <a:avLst/>
              </a:prstGeom>
              <a:blipFill>
                <a:blip r:embed="rId3"/>
                <a:stretch>
                  <a:fillRect l="-2115" t="-3704" r="-5136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A0B698-FDE1-4D80-84EC-C075583AD391}"/>
              </a:ext>
            </a:extLst>
          </p:cNvPr>
          <p:cNvSpPr txBox="1"/>
          <p:nvPr/>
        </p:nvSpPr>
        <p:spPr>
          <a:xfrm>
            <a:off x="4275051" y="3986778"/>
            <a:ext cx="295078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r(MCNP, Objective) = 0.90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D(MCNP, Objective) = 0.11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r(MCNP,SCALE)= 0.9999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D(MCNP,SCALE)=0.067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7249825-AC2D-435E-BA29-97FA5444C32D}"/>
              </a:ext>
            </a:extLst>
          </p:cNvPr>
          <p:cNvSpPr/>
          <p:nvPr/>
        </p:nvSpPr>
        <p:spPr>
          <a:xfrm>
            <a:off x="4571999" y="2446338"/>
            <a:ext cx="889001" cy="14657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0D904-B206-48AC-8FBC-859C2D193E83}"/>
              </a:ext>
            </a:extLst>
          </p:cNvPr>
          <p:cNvSpPr txBox="1"/>
          <p:nvPr/>
        </p:nvSpPr>
        <p:spPr>
          <a:xfrm>
            <a:off x="256386" y="5534816"/>
            <a:ext cx="881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 Coefficient                                    Kolmogorov-Smirnov Statistic </a:t>
            </a:r>
          </a:p>
        </p:txBody>
      </p:sp>
    </p:spTree>
    <p:extLst>
      <p:ext uri="{BB962C8B-B14F-4D97-AF65-F5344CB8AC3E}">
        <p14:creationId xmlns:p14="http://schemas.microsoft.com/office/powerpoint/2010/main" val="19410639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3A4-D7EA-460C-8C8B-8D767C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18C7-DB41-49C7-8BB3-97D0EC05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6248400" cy="4876800"/>
          </a:xfrm>
        </p:spPr>
        <p:txBody>
          <a:bodyPr/>
          <a:lstStyle/>
          <a:p>
            <a:r>
              <a:rPr lang="en-US" dirty="0"/>
              <a:t>Pearson correlation r and p-value objective to MCNP</a:t>
            </a:r>
          </a:p>
          <a:p>
            <a:r>
              <a:rPr lang="en-US" dirty="0"/>
              <a:t>r = 0.90, p-</a:t>
            </a:r>
            <a:r>
              <a:rPr lang="en-US" dirty="0" err="1"/>
              <a:t>val</a:t>
            </a:r>
            <a:r>
              <a:rPr lang="en-US" dirty="0"/>
              <a:t> = 7.34e-18</a:t>
            </a:r>
          </a:p>
          <a:p>
            <a:r>
              <a:rPr lang="en-US" dirty="0"/>
              <a:t>Pearson correlation r and p-value SCALE Map to MCNP</a:t>
            </a:r>
          </a:p>
          <a:p>
            <a:r>
              <a:rPr lang="en-US" dirty="0"/>
              <a:t>r = 0.99993, p-</a:t>
            </a:r>
            <a:r>
              <a:rPr lang="en-US" dirty="0" err="1"/>
              <a:t>val</a:t>
            </a:r>
            <a:r>
              <a:rPr lang="en-US" dirty="0"/>
              <a:t> = 1.09e-84</a:t>
            </a:r>
          </a:p>
          <a:p>
            <a:r>
              <a:rPr lang="en-US" dirty="0"/>
              <a:t>KS 2 Sample D and p-value objective to MCNP</a:t>
            </a:r>
          </a:p>
          <a:p>
            <a:r>
              <a:rPr lang="en-US" dirty="0"/>
              <a:t>D = 0.11, p-</a:t>
            </a:r>
            <a:r>
              <a:rPr lang="en-US" dirty="0" err="1"/>
              <a:t>val</a:t>
            </a:r>
            <a:r>
              <a:rPr lang="en-US" dirty="0"/>
              <a:t> = 9.35e-01</a:t>
            </a:r>
          </a:p>
          <a:p>
            <a:r>
              <a:rPr lang="en-US" dirty="0"/>
              <a:t>KS 2 Sample D and p-value SCALE Map to MCNP</a:t>
            </a:r>
          </a:p>
          <a:p>
            <a:r>
              <a:rPr lang="en-US" dirty="0"/>
              <a:t>D = 0.06667, p-</a:t>
            </a:r>
            <a:r>
              <a:rPr lang="en-US" dirty="0" err="1"/>
              <a:t>val</a:t>
            </a:r>
            <a:r>
              <a:rPr lang="en-US" dirty="0"/>
              <a:t> = 1.00e+00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94E6-60F5-48B9-9BAB-D572F6D18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Content Placeholder 25">
            <a:extLst>
              <a:ext uri="{FF2B5EF4-FFF2-40B4-BE49-F238E27FC236}">
                <a16:creationId xmlns:a16="http://schemas.microsoft.com/office/drawing/2014/main" id="{77D08BD8-8936-4AE0-92DB-66F13653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55" y="1143000"/>
            <a:ext cx="2773445" cy="20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71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23A4-D7EA-460C-8C8B-8D767CE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18C7-DB41-49C7-8BB3-97D0EC05C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6248400" cy="4876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 : Two sets of data are governed by the same expected distribution </a:t>
                </a:r>
              </a:p>
              <a:p>
                <a:pPr lvl="1"/>
                <a:r>
                  <a:rPr lang="en-US" dirty="0"/>
                  <a:t>Reject if p-value &lt; 0.05 </a:t>
                </a:r>
              </a:p>
              <a:p>
                <a:r>
                  <a:rPr lang="en-US" dirty="0"/>
                  <a:t>Pearson r 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 : There is no correlation between the datasets </a:t>
                </a:r>
              </a:p>
              <a:p>
                <a:pPr lvl="1"/>
                <a:r>
                  <a:rPr lang="en-US" dirty="0"/>
                  <a:t>Reject if p-value &gt; 0.05</a:t>
                </a:r>
              </a:p>
              <a:p>
                <a:r>
                  <a:rPr lang="en-US" dirty="0"/>
                  <a:t>KS – 2 Sample 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 : The two samples are drawn from the same distribution</a:t>
                </a:r>
              </a:p>
              <a:p>
                <a:pPr lvl="1"/>
                <a:r>
                  <a:rPr lang="en-US" dirty="0"/>
                  <a:t>Reject if p-value &lt; 0.05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018C7-DB41-49C7-8BB3-97D0EC05C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6248400" cy="4876800"/>
              </a:xfrm>
              <a:blipFill>
                <a:blip r:embed="rId2"/>
                <a:stretch>
                  <a:fillRect l="-1463" t="-875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94E6-60F5-48B9-9BAB-D572F6D18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Content Placeholder 25">
            <a:extLst>
              <a:ext uri="{FF2B5EF4-FFF2-40B4-BE49-F238E27FC236}">
                <a16:creationId xmlns:a16="http://schemas.microsoft.com/office/drawing/2014/main" id="{77D08BD8-8936-4AE0-92DB-66F136533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555" y="1143000"/>
            <a:ext cx="2773445" cy="20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734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(Need correlation matrix and uncertainty)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Error Propagation </a:t>
                </a:r>
                <a:endParaRPr lang="en-US" i="1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E15E9D-9683-485E-93D1-D0C2BFF56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81" y="1241957"/>
            <a:ext cx="6899219" cy="499956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6A88E09-7EA6-4AE9-B138-9AF6A0050F0F}"/>
              </a:ext>
            </a:extLst>
          </p:cNvPr>
          <p:cNvSpPr/>
          <p:nvPr/>
        </p:nvSpPr>
        <p:spPr bwMode="auto">
          <a:xfrm>
            <a:off x="3276600" y="4092042"/>
            <a:ext cx="762000" cy="762000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A885F-F0DB-4CD8-92D1-E702423B1381}"/>
              </a:ext>
            </a:extLst>
          </p:cNvPr>
          <p:cNvSpPr txBox="1"/>
          <p:nvPr/>
        </p:nvSpPr>
        <p:spPr>
          <a:xfrm>
            <a:off x="2705100" y="5105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</a:t>
            </a:r>
          </a:p>
        </p:txBody>
      </p:sp>
    </p:spTree>
    <p:extLst>
      <p:ext uri="{BB962C8B-B14F-4D97-AF65-F5344CB8AC3E}">
        <p14:creationId xmlns:p14="http://schemas.microsoft.com/office/powerpoint/2010/main" val="36698707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EB7D-7502-44D7-90DA-10D8247B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Selected Activation Foil Uncertainties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3AAA0F-D08B-4BF9-AFE5-B11936BFA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056" y="2075107"/>
            <a:ext cx="4541427" cy="33350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4078-B2A0-4FA7-9353-914389F76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33491" y="687387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4E26D-F4D2-468D-9FAB-C809F1A0A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" y="2058942"/>
            <a:ext cx="4487038" cy="3351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F1127-B304-49CB-8DBB-BC4489D593CD}"/>
              </a:ext>
            </a:extLst>
          </p:cNvPr>
          <p:cNvSpPr txBox="1"/>
          <p:nvPr/>
        </p:nvSpPr>
        <p:spPr>
          <a:xfrm>
            <a:off x="585439" y="1676400"/>
            <a:ext cx="8473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Au-197 (</a:t>
            </a:r>
            <a:r>
              <a:rPr lang="en-US" dirty="0" err="1"/>
              <a:t>n,g</a:t>
            </a:r>
            <a:r>
              <a:rPr lang="en-US" dirty="0"/>
              <a:t>)                                                     Mn-55 (</a:t>
            </a:r>
            <a:r>
              <a:rPr lang="en-US" dirty="0" err="1"/>
              <a:t>n,g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7373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CB652-3D6D-4C67-8AC7-4207358B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7010399" cy="480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BD93E2-44D8-44E8-A394-034CF7E23311}"/>
              </a:ext>
            </a:extLst>
          </p:cNvPr>
          <p:cNvSpPr txBox="1"/>
          <p:nvPr/>
        </p:nvSpPr>
        <p:spPr>
          <a:xfrm>
            <a:off x="1066800" y="540891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Data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065C64-31AC-45FB-861F-EB81F3E2267B}"/>
              </a:ext>
            </a:extLst>
          </p:cNvPr>
          <p:cNvSpPr/>
          <p:nvPr/>
        </p:nvSpPr>
        <p:spPr bwMode="auto">
          <a:xfrm>
            <a:off x="2537299" y="5008344"/>
            <a:ext cx="762000" cy="762000"/>
          </a:xfrm>
          <a:prstGeom prst="ellipse">
            <a:avLst/>
          </a:prstGeom>
          <a:solidFill>
            <a:srgbClr val="FF0000">
              <a:alpha val="2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964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80051-C3E3-4E47-BE92-289CB312A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61923"/>
            <a:ext cx="754380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8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8C3D-64FC-4FA8-AFB9-3C96E79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Ir-193 (</a:t>
            </a:r>
            <a:r>
              <a:rPr lang="en-US" dirty="0" err="1"/>
              <a:t>n,tot</a:t>
            </a:r>
            <a:r>
              <a:rPr lang="en-US" dirty="0"/>
              <a:t>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71106-3BC8-44A2-8257-6DF3F5A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80051-C3E3-4E47-BE92-289CB312A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143000"/>
            <a:ext cx="7543800" cy="533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0EDCF-0B29-4A8F-9256-EABEBD58DF63}"/>
              </a:ext>
            </a:extLst>
          </p:cNvPr>
          <p:cNvSpPr/>
          <p:nvPr/>
        </p:nvSpPr>
        <p:spPr bwMode="auto">
          <a:xfrm>
            <a:off x="990600" y="5029200"/>
            <a:ext cx="6019800" cy="457200"/>
          </a:xfrm>
          <a:prstGeom prst="rect">
            <a:avLst/>
          </a:prstGeom>
          <a:solidFill>
            <a:schemeClr val="accent1"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7140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A37C-92E9-4822-B7E4-80E4DE5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Mapping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7ED64C-BB7B-4A40-9C31-31EFE08F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49" y="1295400"/>
            <a:ext cx="6805101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36AF-C031-49DD-9BDE-04F53335B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401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A37C-92E9-4822-B7E4-80E4DE5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comparison TN+PFNS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36AF-C031-49DD-9BDE-04F53335BC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82430-D41E-41AA-BA84-9FEC4600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86" y="1295400"/>
            <a:ext cx="6730428" cy="4876800"/>
          </a:xfrm>
        </p:spPr>
      </p:pic>
    </p:spTree>
    <p:extLst>
      <p:ext uri="{BB962C8B-B14F-4D97-AF65-F5344CB8AC3E}">
        <p14:creationId xmlns:p14="http://schemas.microsoft.com/office/powerpoint/2010/main" val="5497100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D828-FDE3-44CC-B0BD-2671FA9B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7B33CB-80D1-4E68-BA0A-93395EAE4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" y="1828800"/>
            <a:ext cx="4503318" cy="335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42F-5213-458B-AD12-6E12375BB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5B773-47F8-4D10-8AF1-EF997437F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01" y="1826623"/>
            <a:ext cx="452197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9384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D828-FDE3-44CC-B0BD-2671FA9B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Convergences – Histogram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D42F-5213-458B-AD12-6E12375BB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2F1AE-0CBE-4B2A-80A9-44C5C551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4788938" cy="3192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EB749-3247-4958-80FB-FD14015AC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31" y="1981199"/>
            <a:ext cx="4788938" cy="31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843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sz="2600" kern="0" dirty="0"/>
              <a:t>Monte Carlo Transport </a:t>
            </a:r>
          </a:p>
          <a:p>
            <a:r>
              <a:rPr lang="en-US" sz="2600" kern="0" dirty="0"/>
              <a:t>Uncertainty Methodology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</p:spTree>
    <p:extLst>
      <p:ext uri="{BB962C8B-B14F-4D97-AF65-F5344CB8AC3E}">
        <p14:creationId xmlns:p14="http://schemas.microsoft.com/office/powerpoint/2010/main" val="9954148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sz="2600" kern="0" dirty="0"/>
              <a:t>Monte Carlo Transport </a:t>
            </a:r>
          </a:p>
          <a:p>
            <a:r>
              <a:rPr lang="en-US" sz="2600" kern="0" dirty="0"/>
              <a:t>Uncertainty </a:t>
            </a:r>
            <a:r>
              <a:rPr lang="en-US" sz="2600" kern="0" dirty="0" err="1"/>
              <a:t>Methology</a:t>
            </a:r>
            <a:endParaRPr lang="en-US" sz="2600" kern="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B300-744B-49FF-A949-9AFA93EF2DE6}"/>
              </a:ext>
            </a:extLst>
          </p:cNvPr>
          <p:cNvSpPr txBox="1"/>
          <p:nvPr/>
        </p:nvSpPr>
        <p:spPr>
          <a:xfrm>
            <a:off x="4167906" y="1863357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80A44FC-9120-421B-B18A-40BCCAAC3D9D}"/>
              </a:ext>
            </a:extLst>
          </p:cNvPr>
          <p:cNvSpPr/>
          <p:nvPr/>
        </p:nvSpPr>
        <p:spPr bwMode="auto">
          <a:xfrm rot="5400000">
            <a:off x="7228909" y="1006811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0580A-34A9-46FB-B5BF-DF40F575BE3A}"/>
              </a:ext>
            </a:extLst>
          </p:cNvPr>
          <p:cNvSpPr txBox="1"/>
          <p:nvPr/>
        </p:nvSpPr>
        <p:spPr>
          <a:xfrm>
            <a:off x="5742952" y="18465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48CA556-0828-4079-804B-B632683623DE}"/>
              </a:ext>
            </a:extLst>
          </p:cNvPr>
          <p:cNvSpPr/>
          <p:nvPr/>
        </p:nvSpPr>
        <p:spPr bwMode="auto">
          <a:xfrm rot="5400000">
            <a:off x="4841167" y="2100032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E21AF-DB48-4142-9C77-984F3F3E34E2}"/>
              </a:ext>
            </a:extLst>
          </p:cNvPr>
          <p:cNvSpPr txBox="1"/>
          <p:nvPr/>
        </p:nvSpPr>
        <p:spPr>
          <a:xfrm>
            <a:off x="4217542" y="1189652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69D29DD4-3A7B-48DF-B6F5-18521DFE4832}"/>
              </a:ext>
            </a:extLst>
          </p:cNvPr>
          <p:cNvSpPr/>
          <p:nvPr/>
        </p:nvSpPr>
        <p:spPr bwMode="auto">
          <a:xfrm rot="5400000">
            <a:off x="6501329" y="-409511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33639B-D82C-405F-9639-98F5CD0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25" y="2623245"/>
            <a:ext cx="838285" cy="6945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646736-A348-49FA-B086-BBB339B6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2656502"/>
            <a:ext cx="773740" cy="610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AFC071-BC8D-4B32-AF49-5A34E97F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11" y="2612678"/>
            <a:ext cx="838285" cy="6945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E2043B-6E8B-4029-9C34-C8C8A1A3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76" y="2658981"/>
            <a:ext cx="773740" cy="6104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AEF979-24CF-4F8B-8829-A2D63052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73" y="2626547"/>
            <a:ext cx="838285" cy="6945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1EFB90-307B-4DB8-9AA8-48A24A4B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23" y="2663875"/>
            <a:ext cx="773740" cy="610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777F790-BB4B-4223-8BF7-236A5981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2" y="2620556"/>
            <a:ext cx="838285" cy="69457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C4EF8-3F6B-456B-8823-341A6D17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934" y="2674447"/>
            <a:ext cx="773740" cy="6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50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sz="2600" kern="0" dirty="0"/>
              <a:t>Monte Carlo Transport </a:t>
            </a:r>
          </a:p>
          <a:p>
            <a:r>
              <a:rPr lang="en-US" sz="2600" kern="0" dirty="0"/>
              <a:t>Uncertainty Methodology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B300-744B-49FF-A949-9AFA93EF2DE6}"/>
              </a:ext>
            </a:extLst>
          </p:cNvPr>
          <p:cNvSpPr txBox="1"/>
          <p:nvPr/>
        </p:nvSpPr>
        <p:spPr>
          <a:xfrm>
            <a:off x="4167906" y="1863357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80A44FC-9120-421B-B18A-40BCCAAC3D9D}"/>
              </a:ext>
            </a:extLst>
          </p:cNvPr>
          <p:cNvSpPr/>
          <p:nvPr/>
        </p:nvSpPr>
        <p:spPr bwMode="auto">
          <a:xfrm rot="5400000">
            <a:off x="7228909" y="1006811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0580A-34A9-46FB-B5BF-DF40F575BE3A}"/>
              </a:ext>
            </a:extLst>
          </p:cNvPr>
          <p:cNvSpPr txBox="1"/>
          <p:nvPr/>
        </p:nvSpPr>
        <p:spPr>
          <a:xfrm>
            <a:off x="5742952" y="18465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48CA556-0828-4079-804B-B632683623DE}"/>
              </a:ext>
            </a:extLst>
          </p:cNvPr>
          <p:cNvSpPr/>
          <p:nvPr/>
        </p:nvSpPr>
        <p:spPr bwMode="auto">
          <a:xfrm rot="5400000">
            <a:off x="4841167" y="2100032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E21AF-DB48-4142-9C77-984F3F3E34E2}"/>
              </a:ext>
            </a:extLst>
          </p:cNvPr>
          <p:cNvSpPr txBox="1"/>
          <p:nvPr/>
        </p:nvSpPr>
        <p:spPr>
          <a:xfrm>
            <a:off x="4217542" y="1189652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69D29DD4-3A7B-48DF-B6F5-18521DFE4832}"/>
              </a:ext>
            </a:extLst>
          </p:cNvPr>
          <p:cNvSpPr/>
          <p:nvPr/>
        </p:nvSpPr>
        <p:spPr bwMode="auto">
          <a:xfrm rot="5400000">
            <a:off x="6501329" y="-409511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33639B-D82C-405F-9639-98F5CD0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25" y="2623245"/>
            <a:ext cx="838285" cy="6945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646736-A348-49FA-B086-BBB339B6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2656502"/>
            <a:ext cx="773740" cy="610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AFC071-BC8D-4B32-AF49-5A34E97F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11" y="2612678"/>
            <a:ext cx="838285" cy="6945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E2043B-6E8B-4029-9C34-C8C8A1A3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76" y="2658981"/>
            <a:ext cx="773740" cy="6104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AEF979-24CF-4F8B-8829-A2D63052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73" y="2626547"/>
            <a:ext cx="838285" cy="6945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1EFB90-307B-4DB8-9AA8-48A24A4B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23" y="2663875"/>
            <a:ext cx="773740" cy="610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777F790-BB4B-4223-8BF7-236A5981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2" y="2620556"/>
            <a:ext cx="838285" cy="69457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C4EF8-3F6B-456B-8823-341A6D17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934" y="2674447"/>
            <a:ext cx="773740" cy="610474"/>
          </a:xfrm>
          <a:prstGeom prst="rect">
            <a:avLst/>
          </a:prstGeom>
        </p:spPr>
      </p:pic>
      <p:sp>
        <p:nvSpPr>
          <p:cNvPr id="66" name="Left Brace 65">
            <a:extLst>
              <a:ext uri="{FF2B5EF4-FFF2-40B4-BE49-F238E27FC236}">
                <a16:creationId xmlns:a16="http://schemas.microsoft.com/office/drawing/2014/main" id="{15F06B98-B53A-4CDC-A30A-A6D97EBF21F0}"/>
              </a:ext>
            </a:extLst>
          </p:cNvPr>
          <p:cNvSpPr/>
          <p:nvPr/>
        </p:nvSpPr>
        <p:spPr bwMode="auto">
          <a:xfrm rot="16200000">
            <a:off x="6556040" y="1259591"/>
            <a:ext cx="197581" cy="4333478"/>
          </a:xfrm>
          <a:prstGeom prst="leftBrace">
            <a:avLst>
              <a:gd name="adj1" fmla="val 8333"/>
              <a:gd name="adj2" fmla="val 41325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266246-111D-40F4-89AF-A247A79FB4C1}"/>
              </a:ext>
            </a:extLst>
          </p:cNvPr>
          <p:cNvSpPr txBox="1"/>
          <p:nvPr/>
        </p:nvSpPr>
        <p:spPr>
          <a:xfrm>
            <a:off x="5199964" y="3574814"/>
            <a:ext cx="2298108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IRDFF Nuclear Data Covariance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52B971B-D2DB-4A57-9143-6765C53E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858" y="3565519"/>
            <a:ext cx="838285" cy="69457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3FDF1F5-02A4-4020-942C-2E83577BE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8" y="3602847"/>
            <a:ext cx="773740" cy="6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37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Statistical 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marL="455612" lvl="1" indent="0">
              <a:spcBef>
                <a:spcPts val="0"/>
              </a:spcBef>
              <a:buNone/>
            </a:pPr>
            <a:endParaRPr lang="en-US" sz="200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 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sz="2600" kern="0" dirty="0"/>
              <a:t>Monte Carlo Transport </a:t>
            </a:r>
          </a:p>
          <a:p>
            <a:r>
              <a:rPr lang="en-US" sz="2600" kern="0" dirty="0"/>
              <a:t>Uncertainty Methodology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" y="1842836"/>
            <a:ext cx="3060326" cy="2193148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31678" y="1701219"/>
            <a:ext cx="343532" cy="241856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2BDEB6-E95D-4235-A159-AC2165D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74" y="4211079"/>
            <a:ext cx="3060326" cy="2176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Ni-58 (n,2n)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36B300-744B-49FF-A949-9AFA93EF2DE6}"/>
              </a:ext>
            </a:extLst>
          </p:cNvPr>
          <p:cNvSpPr txBox="1"/>
          <p:nvPr/>
        </p:nvSpPr>
        <p:spPr>
          <a:xfrm>
            <a:off x="4167906" y="1863357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Unperturbed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Response 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E80A44FC-9120-421B-B18A-40BCCAAC3D9D}"/>
              </a:ext>
            </a:extLst>
          </p:cNvPr>
          <p:cNvSpPr/>
          <p:nvPr/>
        </p:nvSpPr>
        <p:spPr bwMode="auto">
          <a:xfrm rot="5400000">
            <a:off x="7228909" y="1006811"/>
            <a:ext cx="166202" cy="3019116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0580A-34A9-46FB-B5BF-DF40F575BE3A}"/>
              </a:ext>
            </a:extLst>
          </p:cNvPr>
          <p:cNvSpPr txBox="1"/>
          <p:nvPr/>
        </p:nvSpPr>
        <p:spPr>
          <a:xfrm>
            <a:off x="5742952" y="184657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 Sampled Responses with Perturbed Nuclear Data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ECE2AC8-2554-415B-A798-B2ADA2B0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552" y="5572500"/>
            <a:ext cx="1142098" cy="946310"/>
          </a:xfrm>
          <a:prstGeom prst="rect">
            <a:avLst/>
          </a:prstGeom>
        </p:spPr>
      </p:pic>
      <p:sp>
        <p:nvSpPr>
          <p:cNvPr id="51" name="Left Brace 50">
            <a:extLst>
              <a:ext uri="{FF2B5EF4-FFF2-40B4-BE49-F238E27FC236}">
                <a16:creationId xmlns:a16="http://schemas.microsoft.com/office/drawing/2014/main" id="{C48CA556-0828-4079-804B-B632683623DE}"/>
              </a:ext>
            </a:extLst>
          </p:cNvPr>
          <p:cNvSpPr/>
          <p:nvPr/>
        </p:nvSpPr>
        <p:spPr bwMode="auto">
          <a:xfrm rot="5400000">
            <a:off x="4841167" y="2100032"/>
            <a:ext cx="166199" cy="838284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08B27C-1559-4395-873E-13DE59642CD4}"/>
              </a:ext>
            </a:extLst>
          </p:cNvPr>
          <p:cNvSpPr txBox="1"/>
          <p:nvPr/>
        </p:nvSpPr>
        <p:spPr>
          <a:xfrm>
            <a:off x="6847626" y="4555862"/>
            <a:ext cx="2240583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Combine Data with Bootstrapping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CDC700-0291-4EDB-AF9D-44E6146A2E1C}"/>
              </a:ext>
            </a:extLst>
          </p:cNvPr>
          <p:cNvSpPr txBox="1"/>
          <p:nvPr/>
        </p:nvSpPr>
        <p:spPr>
          <a:xfrm>
            <a:off x="3987250" y="5550331"/>
            <a:ext cx="360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Final response with statistical, neutron transport, and reaction cross-section uncertainties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E21AF-DB48-4142-9C77-984F3F3E34E2}"/>
              </a:ext>
            </a:extLst>
          </p:cNvPr>
          <p:cNvSpPr txBox="1"/>
          <p:nvPr/>
        </p:nvSpPr>
        <p:spPr>
          <a:xfrm>
            <a:off x="4217542" y="1189652"/>
            <a:ext cx="4818060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SCALE Sampler Module (Neutron Transport)  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69D29DD4-3A7B-48DF-B6F5-18521DFE4832}"/>
              </a:ext>
            </a:extLst>
          </p:cNvPr>
          <p:cNvSpPr/>
          <p:nvPr/>
        </p:nvSpPr>
        <p:spPr bwMode="auto">
          <a:xfrm rot="5400000">
            <a:off x="6501329" y="-409511"/>
            <a:ext cx="170347" cy="4470131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3B2A3A2-EA58-4AC2-AE06-F4218251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626" y="5629793"/>
            <a:ext cx="1054162" cy="831724"/>
          </a:xfrm>
          <a:prstGeom prst="rect">
            <a:avLst/>
          </a:prstGeom>
        </p:spPr>
      </p:pic>
      <p:sp>
        <p:nvSpPr>
          <p:cNvPr id="57" name="Left Brace 56">
            <a:extLst>
              <a:ext uri="{FF2B5EF4-FFF2-40B4-BE49-F238E27FC236}">
                <a16:creationId xmlns:a16="http://schemas.microsoft.com/office/drawing/2014/main" id="{6C4F027D-BBCF-490C-8F57-C9E09B7131F6}"/>
              </a:ext>
            </a:extLst>
          </p:cNvPr>
          <p:cNvSpPr/>
          <p:nvPr/>
        </p:nvSpPr>
        <p:spPr bwMode="auto">
          <a:xfrm rot="16200000">
            <a:off x="7889854" y="4326813"/>
            <a:ext cx="204526" cy="2192188"/>
          </a:xfrm>
          <a:prstGeom prst="leftBrace">
            <a:avLst>
              <a:gd name="adj1" fmla="val 8333"/>
              <a:gd name="adj2" fmla="val 49766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C33639B-D82C-405F-9639-98F5CD0D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25" y="2623245"/>
            <a:ext cx="838285" cy="69457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646736-A348-49FA-B086-BBB339B6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968" y="2656502"/>
            <a:ext cx="773740" cy="6104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6AFC071-BC8D-4B32-AF49-5A34E97F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11" y="2612678"/>
            <a:ext cx="838285" cy="69457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BE2043B-6E8B-4029-9C34-C8C8A1A39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76" y="2658981"/>
            <a:ext cx="773740" cy="61047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AEF979-24CF-4F8B-8829-A2D63052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73" y="2626547"/>
            <a:ext cx="838285" cy="69457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1EFB90-307B-4DB8-9AA8-48A24A4B5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023" y="2663875"/>
            <a:ext cx="773740" cy="61047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777F790-BB4B-4223-8BF7-236A59813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662" y="2620556"/>
            <a:ext cx="838285" cy="69457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6FC4EF8-3F6B-456B-8823-341A6D17C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934" y="2674447"/>
            <a:ext cx="773740" cy="610474"/>
          </a:xfrm>
          <a:prstGeom prst="rect">
            <a:avLst/>
          </a:prstGeom>
        </p:spPr>
      </p:pic>
      <p:sp>
        <p:nvSpPr>
          <p:cNvPr id="66" name="Left Brace 65">
            <a:extLst>
              <a:ext uri="{FF2B5EF4-FFF2-40B4-BE49-F238E27FC236}">
                <a16:creationId xmlns:a16="http://schemas.microsoft.com/office/drawing/2014/main" id="{15F06B98-B53A-4CDC-A30A-A6D97EBF21F0}"/>
              </a:ext>
            </a:extLst>
          </p:cNvPr>
          <p:cNvSpPr/>
          <p:nvPr/>
        </p:nvSpPr>
        <p:spPr bwMode="auto">
          <a:xfrm rot="16200000">
            <a:off x="6556040" y="1259591"/>
            <a:ext cx="197581" cy="4333478"/>
          </a:xfrm>
          <a:prstGeom prst="leftBrace">
            <a:avLst>
              <a:gd name="adj1" fmla="val 8333"/>
              <a:gd name="adj2" fmla="val 41325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7763BB-1F82-4B67-ABC6-D5ED624FDB8F}"/>
              </a:ext>
            </a:extLst>
          </p:cNvPr>
          <p:cNvSpPr txBox="1"/>
          <p:nvPr/>
        </p:nvSpPr>
        <p:spPr>
          <a:xfrm>
            <a:off x="4158178" y="4483626"/>
            <a:ext cx="2439938" cy="1021556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Energy Statistical Uncertainty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ED2A043-6EAE-4196-9AE6-81706C0477D1}"/>
              </a:ext>
            </a:extLst>
          </p:cNvPr>
          <p:cNvSpPr/>
          <p:nvPr/>
        </p:nvSpPr>
        <p:spPr bwMode="auto">
          <a:xfrm rot="16200000">
            <a:off x="6762351" y="2740905"/>
            <a:ext cx="197580" cy="3369298"/>
          </a:xfrm>
          <a:prstGeom prst="leftBrace">
            <a:avLst>
              <a:gd name="adj1" fmla="val 8333"/>
              <a:gd name="adj2" fmla="val 76217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266246-111D-40F4-89AF-A247A79FB4C1}"/>
              </a:ext>
            </a:extLst>
          </p:cNvPr>
          <p:cNvSpPr txBox="1"/>
          <p:nvPr/>
        </p:nvSpPr>
        <p:spPr>
          <a:xfrm>
            <a:off x="5199964" y="3574814"/>
            <a:ext cx="2298108" cy="71508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IRDFF Nuclear Data Covariance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52B971B-D2DB-4A57-9143-6765C53E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858" y="3565519"/>
            <a:ext cx="838285" cy="69457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3FDF1F5-02A4-4020-942C-2E83577BE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8" y="3602847"/>
            <a:ext cx="773740" cy="610474"/>
          </a:xfrm>
          <a:prstGeom prst="rect">
            <a:avLst/>
          </a:prstGeom>
        </p:spPr>
      </p:pic>
      <p:sp>
        <p:nvSpPr>
          <p:cNvPr id="72" name="Left Brace 71">
            <a:extLst>
              <a:ext uri="{FF2B5EF4-FFF2-40B4-BE49-F238E27FC236}">
                <a16:creationId xmlns:a16="http://schemas.microsoft.com/office/drawing/2014/main" id="{2FFC8D10-A15D-47C6-93EB-3A89419F023D}"/>
              </a:ext>
            </a:extLst>
          </p:cNvPr>
          <p:cNvSpPr/>
          <p:nvPr/>
        </p:nvSpPr>
        <p:spPr bwMode="auto">
          <a:xfrm rot="10800000">
            <a:off x="6628595" y="4477882"/>
            <a:ext cx="188553" cy="1047287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135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Case - Mapping SAMPLER Uncertainty to alternate bin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88A602-9247-48C6-8EB6-743485697C7B}"/>
              </a:ext>
            </a:extLst>
          </p:cNvPr>
          <p:cNvSpPr txBox="1">
            <a:spLocks/>
          </p:cNvSpPr>
          <p:nvPr/>
        </p:nvSpPr>
        <p:spPr>
          <a:xfrm>
            <a:off x="0" y="1176861"/>
            <a:ext cx="8915400" cy="4876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baseline="30000" dirty="0"/>
              <a:t>58</a:t>
            </a:r>
            <a:r>
              <a:rPr lang="en-US" sz="1800" kern="0" dirty="0"/>
              <a:t>Ni(n,2n) comparison between SCALE 252 Group and CE</a:t>
            </a:r>
          </a:p>
          <a:p>
            <a:r>
              <a:rPr lang="en-US" sz="1800" kern="0" dirty="0"/>
              <a:t>1 n/cm</a:t>
            </a:r>
            <a:r>
              <a:rPr lang="en-US" sz="1800" kern="0" baseline="30000" dirty="0"/>
              <a:t>2</a:t>
            </a:r>
            <a:r>
              <a:rPr lang="en-US" sz="1800" kern="0" dirty="0"/>
              <a:t>-s flux scaled by bin width from 12.4 – 20 MeV  </a:t>
            </a:r>
          </a:p>
          <a:p>
            <a:pPr marL="0" indent="0">
              <a:buNone/>
            </a:pPr>
            <a:r>
              <a:rPr lang="en-US" sz="2000" kern="0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1930FB-E040-499C-A084-05BB6398E428}"/>
              </a:ext>
            </a:extLst>
          </p:cNvPr>
          <p:cNvSpPr txBox="1">
            <a:spLocks/>
          </p:cNvSpPr>
          <p:nvPr/>
        </p:nvSpPr>
        <p:spPr>
          <a:xfrm>
            <a:off x="4890530" y="2590800"/>
            <a:ext cx="3429000" cy="378325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77C1F-F6B8-4C95-9F5A-A9B88F3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1828800"/>
            <a:ext cx="3021035" cy="21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26BEA-5BEE-49AA-8FBD-371E25D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4329516"/>
            <a:ext cx="3021035" cy="21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822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Case - Mapping SAMPLER Uncertainty to alternate bin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88A602-9247-48C6-8EB6-743485697C7B}"/>
              </a:ext>
            </a:extLst>
          </p:cNvPr>
          <p:cNvSpPr txBox="1">
            <a:spLocks/>
          </p:cNvSpPr>
          <p:nvPr/>
        </p:nvSpPr>
        <p:spPr>
          <a:xfrm>
            <a:off x="0" y="1176861"/>
            <a:ext cx="8915400" cy="48768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baseline="30000" dirty="0"/>
              <a:t>58</a:t>
            </a:r>
            <a:r>
              <a:rPr lang="en-US" sz="1800" kern="0" dirty="0"/>
              <a:t>Ni(n,2n) comparison between SCALE 252 Group and CE</a:t>
            </a:r>
          </a:p>
          <a:p>
            <a:r>
              <a:rPr lang="en-US" sz="1800" kern="0" dirty="0"/>
              <a:t>1 n/cm</a:t>
            </a:r>
            <a:r>
              <a:rPr lang="en-US" sz="1800" kern="0" baseline="30000" dirty="0"/>
              <a:t>2</a:t>
            </a:r>
            <a:r>
              <a:rPr lang="en-US" sz="1800" kern="0" dirty="0"/>
              <a:t>-s flux scaled by bin width from 12.4 – 20 MeV  </a:t>
            </a:r>
          </a:p>
          <a:p>
            <a:pPr marL="0" indent="0">
              <a:buNone/>
            </a:pPr>
            <a:r>
              <a:rPr lang="en-US" sz="2000" kern="0" dirty="0"/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1930FB-E040-499C-A084-05BB6398E428}"/>
              </a:ext>
            </a:extLst>
          </p:cNvPr>
          <p:cNvSpPr txBox="1">
            <a:spLocks/>
          </p:cNvSpPr>
          <p:nvPr/>
        </p:nvSpPr>
        <p:spPr>
          <a:xfrm>
            <a:off x="4890530" y="2590800"/>
            <a:ext cx="3429000" cy="3783255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  <a:p>
            <a:pPr marL="0" indent="0">
              <a:buNone/>
            </a:pPr>
            <a:endParaRPr lang="en-US" sz="2200" kern="0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77C1F-F6B8-4C95-9F5A-A9B88F3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" y="1828800"/>
            <a:ext cx="3021035" cy="2148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26BEA-5BEE-49AA-8FBD-371E25D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" y="4329516"/>
            <a:ext cx="3021035" cy="216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41802-5784-490F-A511-C153E23C4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683" y="1828800"/>
            <a:ext cx="3048713" cy="2143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C4D2F8-3BC9-48B1-9D5B-1D0C6C1FFEEA}"/>
              </a:ext>
            </a:extLst>
          </p:cNvPr>
          <p:cNvSpPr txBox="1"/>
          <p:nvPr/>
        </p:nvSpPr>
        <p:spPr>
          <a:xfrm>
            <a:off x="7260701" y="2286328"/>
            <a:ext cx="1566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Ni-58 (n,2n) SAMPLER Samples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B04DB-FDE2-47FA-B274-172650B65F6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 flipV="1">
            <a:off x="3026115" y="2900767"/>
            <a:ext cx="1051568" cy="23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7966C0-28D0-4061-9DEE-D98515FF692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3026115" y="2900767"/>
            <a:ext cx="1051568" cy="2510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00EDAA-BC2D-4347-9CD7-D58F3A8D1313}"/>
              </a:ext>
            </a:extLst>
          </p:cNvPr>
          <p:cNvSpPr txBox="1"/>
          <p:nvPr/>
        </p:nvSpPr>
        <p:spPr>
          <a:xfrm rot="17629617">
            <a:off x="2219793" y="3788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Cross-section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53AA41-38B2-4933-A2BA-AB3B3B3170A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25505" y="2867673"/>
            <a:ext cx="2829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4614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42769</TotalTime>
  <Words>1184</Words>
  <Application>Microsoft Office PowerPoint</Application>
  <PresentationFormat>On-screen Show (4:3)</PresentationFormat>
  <Paragraphs>359</Paragraphs>
  <Slides>38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</vt:lpstr>
      <vt:lpstr>Selected Activation Foil Uncertainties </vt:lpstr>
      <vt:lpstr>PowerPoint Presentation</vt:lpstr>
      <vt:lpstr>PowerPoint Presentation</vt:lpstr>
      <vt:lpstr>PowerPoint Presentation</vt:lpstr>
      <vt:lpstr>PowerPoint Presentation</vt:lpstr>
      <vt:lpstr>Test Case - Mapping SAMPLER Uncertainty to alternate bin structure </vt:lpstr>
      <vt:lpstr>Test Case - Mapping SAMPLER Uncertainty to alternate bin structure </vt:lpstr>
      <vt:lpstr>Test Case - Mapping SAMPLER Uncertainty to alternate bin structure </vt:lpstr>
      <vt:lpstr>ETA Design </vt:lpstr>
      <vt:lpstr>Full NIF Model  Source Surface Read </vt:lpstr>
      <vt:lpstr>Current Results  SSR Source Mapping to SCALE</vt:lpstr>
      <vt:lpstr>SCALE SAMPLER Fluence Results</vt:lpstr>
      <vt:lpstr>Predicted Fission Products for  Radiochemical Analysis</vt:lpstr>
      <vt:lpstr>Predicted Fission Products for  Radiochemical Analysis</vt:lpstr>
      <vt:lpstr>Fission Product Mass Chains </vt:lpstr>
      <vt:lpstr>Activation Foil Pack Results</vt:lpstr>
      <vt:lpstr>STAYSL Unfolded Spectrum</vt:lpstr>
      <vt:lpstr>STAYSL Unfolded Spectrum</vt:lpstr>
      <vt:lpstr>Path Forward</vt:lpstr>
      <vt:lpstr>ATHENA </vt:lpstr>
      <vt:lpstr>Questions?</vt:lpstr>
      <vt:lpstr>BACKUPS </vt:lpstr>
      <vt:lpstr>Current Results  SSR Source Mapping to SCALE</vt:lpstr>
      <vt:lpstr>Statistics </vt:lpstr>
      <vt:lpstr>Statistics </vt:lpstr>
      <vt:lpstr>Covariance (What is it?)</vt:lpstr>
      <vt:lpstr>Ir-193 (n,tot) Example</vt:lpstr>
      <vt:lpstr>Ir-193 (n,tot) Example</vt:lpstr>
      <vt:lpstr>Ir-193 (n,tot) Example</vt:lpstr>
      <vt:lpstr>Ir-193 (n,tot) Example</vt:lpstr>
      <vt:lpstr>Linear Mapping</vt:lpstr>
      <vt:lpstr>Linear comparison TN+PFNS</vt:lpstr>
      <vt:lpstr>Combining Responses from Perturbed Nuclear Data</vt:lpstr>
      <vt:lpstr>NIF Neutron Source </vt:lpstr>
      <vt:lpstr>Convergences</vt:lpstr>
      <vt:lpstr>Convergences – Histogram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1121</cp:revision>
  <dcterms:created xsi:type="dcterms:W3CDTF">2010-05-28T18:07:16Z</dcterms:created>
  <dcterms:modified xsi:type="dcterms:W3CDTF">2018-12-11T01:08:12Z</dcterms:modified>
</cp:coreProperties>
</file>