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256" r:id="rId2"/>
    <p:sldId id="377" r:id="rId3"/>
    <p:sldId id="366" r:id="rId4"/>
    <p:sldId id="380" r:id="rId5"/>
    <p:sldId id="388" r:id="rId6"/>
    <p:sldId id="384" r:id="rId7"/>
    <p:sldId id="381" r:id="rId8"/>
    <p:sldId id="383" r:id="rId9"/>
    <p:sldId id="382" r:id="rId10"/>
    <p:sldId id="385" r:id="rId11"/>
    <p:sldId id="390" r:id="rId12"/>
    <p:sldId id="389" r:id="rId13"/>
    <p:sldId id="391" r:id="rId14"/>
    <p:sldId id="393" r:id="rId15"/>
    <p:sldId id="394" r:id="rId16"/>
    <p:sldId id="392" r:id="rId17"/>
    <p:sldId id="386" r:id="rId18"/>
    <p:sldId id="404" r:id="rId19"/>
    <p:sldId id="369" r:id="rId20"/>
    <p:sldId id="401" r:id="rId21"/>
    <p:sldId id="402" r:id="rId22"/>
    <p:sldId id="403" r:id="rId23"/>
    <p:sldId id="373" r:id="rId24"/>
    <p:sldId id="398" r:id="rId25"/>
    <p:sldId id="399" r:id="rId26"/>
    <p:sldId id="400" r:id="rId27"/>
    <p:sldId id="395" r:id="rId28"/>
    <p:sldId id="370" r:id="rId29"/>
    <p:sldId id="368" r:id="rId30"/>
    <p:sldId id="410" r:id="rId31"/>
    <p:sldId id="409" r:id="rId32"/>
    <p:sldId id="387" r:id="rId33"/>
    <p:sldId id="406" r:id="rId34"/>
    <p:sldId id="407" r:id="rId35"/>
    <p:sldId id="378" r:id="rId36"/>
    <p:sldId id="408" r:id="rId37"/>
    <p:sldId id="397" r:id="rId3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FE1904D-0152-4EAB-8CD9-58A43D553B3E}">
          <p14:sldIdLst>
            <p14:sldId id="256"/>
            <p14:sldId id="377"/>
            <p14:sldId id="366"/>
            <p14:sldId id="380"/>
            <p14:sldId id="388"/>
            <p14:sldId id="384"/>
            <p14:sldId id="381"/>
            <p14:sldId id="383"/>
            <p14:sldId id="382"/>
            <p14:sldId id="385"/>
            <p14:sldId id="390"/>
            <p14:sldId id="389"/>
            <p14:sldId id="391"/>
            <p14:sldId id="393"/>
            <p14:sldId id="394"/>
            <p14:sldId id="392"/>
            <p14:sldId id="386"/>
            <p14:sldId id="404"/>
            <p14:sldId id="369"/>
            <p14:sldId id="401"/>
            <p14:sldId id="402"/>
            <p14:sldId id="403"/>
            <p14:sldId id="373"/>
            <p14:sldId id="398"/>
            <p14:sldId id="399"/>
            <p14:sldId id="400"/>
            <p14:sldId id="395"/>
            <p14:sldId id="370"/>
            <p14:sldId id="368"/>
            <p14:sldId id="410"/>
            <p14:sldId id="409"/>
            <p14:sldId id="387"/>
            <p14:sldId id="406"/>
            <p14:sldId id="407"/>
            <p14:sldId id="378"/>
            <p14:sldId id="408"/>
            <p14:sldId id="39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53FF"/>
    <a:srgbClr val="000066"/>
    <a:srgbClr val="7878CE"/>
    <a:srgbClr val="4444BC"/>
    <a:srgbClr val="CC0000"/>
    <a:srgbClr val="339933"/>
    <a:srgbClr val="3366FF"/>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2" autoAdjust="0"/>
    <p:restoredTop sz="95274" autoAdjust="0"/>
  </p:normalViewPr>
  <p:slideViewPr>
    <p:cSldViewPr>
      <p:cViewPr varScale="1">
        <p:scale>
          <a:sx n="83" d="100"/>
          <a:sy n="83" d="100"/>
        </p:scale>
        <p:origin x="1176" y="43"/>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83" d="100"/>
          <a:sy n="83" d="100"/>
        </p:scale>
        <p:origin x="3810"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smtClean="0"/>
            </a:lvl1pPr>
          </a:lstStyle>
          <a:p>
            <a:pPr>
              <a:defRPr/>
            </a:pPr>
            <a:fld id="{31155E8D-0BA4-452B-8EDB-07A7BC61EC61}" type="datetimeFigureOut">
              <a:rPr lang="en-US"/>
              <a:pPr>
                <a:defRPr/>
              </a:pPr>
              <a:t>9/4/2018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smtClean="0"/>
            </a:lvl1pPr>
          </a:lstStyle>
          <a:p>
            <a:pPr>
              <a:defRPr/>
            </a:pPr>
            <a:fld id="{39892210-BE35-4A26-8523-71E669893B7B}" type="slidenum">
              <a:rPr lang="en-US"/>
              <a:pPr>
                <a:defRPr/>
              </a:pPr>
              <a:t>‹#›</a:t>
            </a:fld>
            <a:endParaRPr lang="en-US"/>
          </a:p>
        </p:txBody>
      </p:sp>
    </p:spTree>
    <p:extLst>
      <p:ext uri="{BB962C8B-B14F-4D97-AF65-F5344CB8AC3E}">
        <p14:creationId xmlns:p14="http://schemas.microsoft.com/office/powerpoint/2010/main" val="1691426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31D7AA6C-3DEF-4DD2-A62F-1859B2C2B030}" type="datetimeFigureOut">
              <a:rPr lang="en-US"/>
              <a:pPr>
                <a:defRPr/>
              </a:pPr>
              <a:t>9/4/2018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1F6B3159-B396-4F1D-8D6C-858A85A1524C}" type="slidenum">
              <a:rPr lang="en-US"/>
              <a:pPr>
                <a:defRPr/>
              </a:pPr>
              <a:t>‹#›</a:t>
            </a:fld>
            <a:endParaRPr lang="en-US" dirty="0"/>
          </a:p>
        </p:txBody>
      </p:sp>
    </p:spTree>
    <p:extLst>
      <p:ext uri="{BB962C8B-B14F-4D97-AF65-F5344CB8AC3E}">
        <p14:creationId xmlns:p14="http://schemas.microsoft.com/office/powerpoint/2010/main" val="2991319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Image Placeholder 1"/>
          <p:cNvSpPr>
            <a:spLocks noGrp="1" noRot="1" noChangeAspect="1"/>
          </p:cNvSpPr>
          <p:nvPr>
            <p:ph type="sldImg"/>
          </p:nvPr>
        </p:nvSpPr>
        <p:spPr bwMode="auto">
          <a:noFill/>
          <a:ln>
            <a:solidFill>
              <a:srgbClr val="000000"/>
            </a:solidFill>
            <a:miter lim="800000"/>
            <a:headEnd/>
            <a:tailEnd/>
          </a:ln>
        </p:spPr>
      </p:sp>
      <p:sp>
        <p:nvSpPr>
          <p:cNvPr id="8194"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
        <p:nvSpPr>
          <p:cNvPr id="4" name="Slide Number Placeholder 3"/>
          <p:cNvSpPr>
            <a:spLocks noGrp="1"/>
          </p:cNvSpPr>
          <p:nvPr>
            <p:ph type="sldNum" sz="quarter" idx="5"/>
          </p:nvPr>
        </p:nvSpPr>
        <p:spPr/>
        <p:txBody>
          <a:bodyPr/>
          <a:lstStyle/>
          <a:p>
            <a:pPr>
              <a:defRPr/>
            </a:pPr>
            <a:fld id="{BE9DB06A-C872-4CD1-8717-EF2A7E823F5F}" type="slidenum">
              <a:rPr lang="en-US" smtClean="0"/>
              <a:pPr>
                <a:defRPr/>
              </a:pPr>
              <a:t>1</a:t>
            </a:fld>
            <a:endParaRPr lang="en-US" dirty="0"/>
          </a:p>
        </p:txBody>
      </p:sp>
    </p:spTree>
    <p:extLst>
      <p:ext uri="{BB962C8B-B14F-4D97-AF65-F5344CB8AC3E}">
        <p14:creationId xmlns:p14="http://schemas.microsoft.com/office/powerpoint/2010/main" val="853074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10</a:t>
            </a:fld>
            <a:endParaRPr lang="en-US" dirty="0"/>
          </a:p>
        </p:txBody>
      </p:sp>
    </p:spTree>
    <p:extLst>
      <p:ext uri="{BB962C8B-B14F-4D97-AF65-F5344CB8AC3E}">
        <p14:creationId xmlns:p14="http://schemas.microsoft.com/office/powerpoint/2010/main" val="4034856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28</a:t>
            </a:fld>
            <a:endParaRPr lang="en-US" dirty="0"/>
          </a:p>
        </p:txBody>
      </p:sp>
    </p:spTree>
    <p:extLst>
      <p:ext uri="{BB962C8B-B14F-4D97-AF65-F5344CB8AC3E}">
        <p14:creationId xmlns:p14="http://schemas.microsoft.com/office/powerpoint/2010/main" val="1015535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33</a:t>
            </a:fld>
            <a:endParaRPr lang="en-US" dirty="0"/>
          </a:p>
        </p:txBody>
      </p:sp>
    </p:spTree>
    <p:extLst>
      <p:ext uri="{BB962C8B-B14F-4D97-AF65-F5344CB8AC3E}">
        <p14:creationId xmlns:p14="http://schemas.microsoft.com/office/powerpoint/2010/main" val="277363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Representative nuclear weapons system and effects testing is carried out through various organizations in the Department of Energy (DOE), Department of Defense (DOD), and supporting organizations. The scope of the testing sites is incredibly wide, ranging from radio frequency communications to the prompt gamma and neutron emissions following a nuclear event. A summary of some of the nuclear weapons effects testing simulation and facility capabilities is shown in Table \ref{</a:t>
            </a:r>
            <a:r>
              <a:rPr lang="en-US" dirty="0" err="1"/>
              <a:t>tab:NWECap</a:t>
            </a:r>
            <a:r>
              <a:rPr lang="en-US" dirty="0"/>
              <a:t>}. </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35</a:t>
            </a:fld>
            <a:endParaRPr lang="en-US" dirty="0"/>
          </a:p>
        </p:txBody>
      </p:sp>
    </p:spTree>
    <p:extLst>
      <p:ext uri="{BB962C8B-B14F-4D97-AF65-F5344CB8AC3E}">
        <p14:creationId xmlns:p14="http://schemas.microsoft.com/office/powerpoint/2010/main" val="315247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Activities are on the order of what is needed for counting experiments </a:t>
            </a:r>
          </a:p>
          <a:p>
            <a:r>
              <a:rPr lang="en-US" dirty="0"/>
              <a:t>Foils can be counted in a High Purity Germanium Detector (</a:t>
            </a:r>
            <a:r>
              <a:rPr lang="en-US" dirty="0" err="1"/>
              <a:t>HPGe</a:t>
            </a:r>
            <a:r>
              <a:rPr lang="en-US" dirty="0"/>
              <a:t>)</a:t>
            </a:r>
          </a:p>
          <a:p>
            <a:r>
              <a:rPr lang="en-US" dirty="0"/>
              <a:t>Large increase in uncertainty based on reaction data uncertainty.</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36</a:t>
            </a:fld>
            <a:endParaRPr lang="en-US" dirty="0"/>
          </a:p>
        </p:txBody>
      </p:sp>
    </p:spTree>
    <p:extLst>
      <p:ext uri="{BB962C8B-B14F-4D97-AF65-F5344CB8AC3E}">
        <p14:creationId xmlns:p14="http://schemas.microsoft.com/office/powerpoint/2010/main" val="36104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technical nuclear forensics (TNF) community requires the ability to general representative post-detonation debris samples for training and development of attribution techniques.  The generation of accurate fission product inventories in the representative debris is both extremely important for the attribution of the origin of a nuclear device and very difficult to do with existing facilities.</a:t>
            </a:r>
          </a:p>
          <a:p>
            <a:endParaRPr lang="en-US" dirty="0"/>
          </a:p>
          <a:p>
            <a:r>
              <a:rPr lang="en-US" dirty="0"/>
              <a:t>Additionally, an important nuclear weapon testing related mission is radiation effects on electronics in nuclear systems. The current neutron sources do not have an accurate energy or temporal distribution for the nuclear environment that nuclear systems are required to survive in certification testing. This problem is complicated further as the transmitted neutron flux through the physical environment and to the target varies significantly in energy and temporal distribution depending on the scenario and system being considered.  To address this capability gap, it would be beneficial to have a testing capability with an accurate temporal profile.</a:t>
            </a:r>
          </a:p>
          <a:p>
            <a:endParaRPr lang="en-US" dirty="0"/>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2</a:t>
            </a:fld>
            <a:endParaRPr lang="en-US" dirty="0"/>
          </a:p>
        </p:txBody>
      </p:sp>
    </p:spTree>
    <p:extLst>
      <p:ext uri="{BB962C8B-B14F-4D97-AF65-F5344CB8AC3E}">
        <p14:creationId xmlns:p14="http://schemas.microsoft.com/office/powerpoint/2010/main" val="153979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key consideration for testing is the neutron energy spectrum in comparison with the environment that a nuclear weapon would see or produce. </a:t>
            </a:r>
          </a:p>
          <a:p>
            <a:r>
              <a:rPr lang="en-US" dirty="0"/>
              <a:t>A particular spectrum of interest is the combination of a thermonuclear (TN) and prompt fission neutron spectrum (PFNS) as the present testing does not address this region to a large extent. </a:t>
            </a:r>
          </a:p>
          <a:p>
            <a:r>
              <a:rPr lang="en-US" dirty="0"/>
              <a:t>The vast majority of testing facilities are focused on the Watt-fission spectrum, while a few are capable of producing the 14.1 MeV TN component from the deuterium-tritium (DT) fusion process\cite{Bridgman}. </a:t>
            </a:r>
          </a:p>
          <a:p>
            <a:r>
              <a:rPr lang="en-US" dirty="0"/>
              <a:t>The current prompt neutron facilities available are not well suited for the TN+PFNS application testing because of the lack of high energy neutrons, or there is not a large enough flux of neutrons on target. </a:t>
            </a:r>
          </a:p>
          <a:p>
            <a:r>
              <a:rPr lang="en-US" dirty="0"/>
              <a:t>Several examples of testing facilities for prompt neutrons outlined in Table \ref{</a:t>
            </a:r>
            <a:r>
              <a:rPr lang="en-US" dirty="0" err="1"/>
              <a:t>tab:NWECap</a:t>
            </a:r>
            <a:r>
              <a:rPr lang="en-US" dirty="0"/>
              <a:t>} are the Sandia Pulsed Reactor III (SPR), Sandia Annual Core Research Reactor (ACCR), White Sands Missile Range (WSMR) Fast Burst Reactor (FBR), and the Los Alamos National Laboratory (LANL) Rotating Target Neutron Source (RTNS). </a:t>
            </a:r>
          </a:p>
          <a:p>
            <a:r>
              <a:rPr lang="en-US" dirty="0"/>
              <a:t>The differential spectral profile of these sources compared to a notional TN+PFNS is shown in Figure \ref{</a:t>
            </a:r>
            <a:r>
              <a:rPr lang="en-US" dirty="0" err="1"/>
              <a:t>fig:CompSource</a:t>
            </a:r>
            <a:r>
              <a:rPr lang="en-US" dirty="0"/>
              <a:t>}. the LANL Weapons Neutron Research facility (WNR). </a:t>
            </a:r>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3</a:t>
            </a:fld>
            <a:endParaRPr lang="en-US" dirty="0"/>
          </a:p>
        </p:txBody>
      </p:sp>
    </p:spTree>
    <p:extLst>
      <p:ext uri="{BB962C8B-B14F-4D97-AF65-F5344CB8AC3E}">
        <p14:creationId xmlns:p14="http://schemas.microsoft.com/office/powerpoint/2010/main" val="1539790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4</a:t>
            </a:fld>
            <a:endParaRPr lang="en-US" dirty="0"/>
          </a:p>
        </p:txBody>
      </p:sp>
    </p:spTree>
    <p:extLst>
      <p:ext uri="{BB962C8B-B14F-4D97-AF65-F5344CB8AC3E}">
        <p14:creationId xmlns:p14="http://schemas.microsoft.com/office/powerpoint/2010/main" val="57835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5</a:t>
            </a:fld>
            <a:endParaRPr lang="en-US" dirty="0"/>
          </a:p>
        </p:txBody>
      </p:sp>
    </p:spTree>
    <p:extLst>
      <p:ext uri="{BB962C8B-B14F-4D97-AF65-F5344CB8AC3E}">
        <p14:creationId xmlns:p14="http://schemas.microsoft.com/office/powerpoint/2010/main" val="416898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6</a:t>
            </a:fld>
            <a:endParaRPr lang="en-US" dirty="0"/>
          </a:p>
        </p:txBody>
      </p:sp>
    </p:spTree>
    <p:extLst>
      <p:ext uri="{BB962C8B-B14F-4D97-AF65-F5344CB8AC3E}">
        <p14:creationId xmlns:p14="http://schemas.microsoft.com/office/powerpoint/2010/main" val="212506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7</a:t>
            </a:fld>
            <a:endParaRPr lang="en-US" dirty="0"/>
          </a:p>
        </p:txBody>
      </p:sp>
    </p:spTree>
    <p:extLst>
      <p:ext uri="{BB962C8B-B14F-4D97-AF65-F5344CB8AC3E}">
        <p14:creationId xmlns:p14="http://schemas.microsoft.com/office/powerpoint/2010/main" val="2037669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8</a:t>
            </a:fld>
            <a:endParaRPr lang="en-US" dirty="0"/>
          </a:p>
        </p:txBody>
      </p:sp>
    </p:spTree>
    <p:extLst>
      <p:ext uri="{BB962C8B-B14F-4D97-AF65-F5344CB8AC3E}">
        <p14:creationId xmlns:p14="http://schemas.microsoft.com/office/powerpoint/2010/main" val="332357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F6B3159-B396-4F1D-8D6C-858A85A1524C}" type="slidenum">
              <a:rPr lang="en-US" smtClean="0"/>
              <a:pPr>
                <a:defRPr/>
              </a:pPr>
              <a:t>9</a:t>
            </a:fld>
            <a:endParaRPr lang="en-US" dirty="0"/>
          </a:p>
        </p:txBody>
      </p:sp>
    </p:spTree>
    <p:extLst>
      <p:ext uri="{BB962C8B-B14F-4D97-AF65-F5344CB8AC3E}">
        <p14:creationId xmlns:p14="http://schemas.microsoft.com/office/powerpoint/2010/main" val="181013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FIT">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2" cstate="print"/>
          <a:srcRect l="1755" r="-2106" b="-21826"/>
          <a:stretch>
            <a:fillRect/>
          </a:stretch>
        </p:blipFill>
        <p:spPr bwMode="auto">
          <a:xfrm>
            <a:off x="990600" y="2819400"/>
            <a:ext cx="3276600" cy="3100388"/>
          </a:xfrm>
          <a:prstGeom prst="rect">
            <a:avLst/>
          </a:prstGeom>
          <a:noFill/>
          <a:ln w="9525">
            <a:noFill/>
            <a:miter lim="800000"/>
            <a:headEnd/>
            <a:tailEnd/>
          </a:ln>
        </p:spPr>
      </p:pic>
      <p:pic>
        <p:nvPicPr>
          <p:cNvPr id="3" name="Picture 12" descr="shield"/>
          <p:cNvPicPr>
            <a:picLocks noChangeAspect="1" noChangeArrowheads="1"/>
          </p:cNvPicPr>
          <p:nvPr userDrawn="1"/>
        </p:nvPicPr>
        <p:blipFill>
          <a:blip r:embed="rId3" cstate="print"/>
          <a:srcRect/>
          <a:stretch>
            <a:fillRect/>
          </a:stretch>
        </p:blipFill>
        <p:spPr bwMode="auto">
          <a:xfrm>
            <a:off x="1954213" y="1981200"/>
            <a:ext cx="1246187" cy="1371600"/>
          </a:xfrm>
          <a:prstGeom prst="rect">
            <a:avLst/>
          </a:prstGeom>
          <a:noFill/>
          <a:ln w="9525">
            <a:noFill/>
            <a:miter lim="800000"/>
            <a:headEnd/>
            <a:tailEnd/>
          </a:ln>
        </p:spPr>
      </p:pic>
      <p:sp>
        <p:nvSpPr>
          <p:cNvPr id="4" name="Text Box 3"/>
          <p:cNvSpPr txBox="1">
            <a:spLocks noChangeArrowheads="1"/>
          </p:cNvSpPr>
          <p:nvPr userDrawn="1"/>
        </p:nvSpPr>
        <p:spPr bwMode="auto">
          <a:xfrm>
            <a:off x="990600" y="0"/>
            <a:ext cx="6629400" cy="990600"/>
          </a:xfrm>
          <a:prstGeom prst="rect">
            <a:avLst/>
          </a:prstGeom>
          <a:noFill/>
          <a:ln w="9525">
            <a:noFill/>
            <a:miter lim="800000"/>
            <a:headEnd/>
            <a:tailEnd/>
          </a:ln>
          <a:effectLst/>
        </p:spPr>
        <p:txBody>
          <a:bodyPr lIns="0" tIns="45636" rIns="0" bIns="45636" anchor="ctr"/>
          <a:lstStyle/>
          <a:p>
            <a:pPr algn="ctr" defTabSz="914408">
              <a:defRPr/>
            </a:pPr>
            <a:r>
              <a:rPr lang="en-US" sz="3300" b="1" kern="700" spc="-30" dirty="0">
                <a:solidFill>
                  <a:srgbClr val="000066"/>
                </a:solidFill>
                <a:effectLst>
                  <a:outerShdw blurRad="38100" dist="38100" dir="2700000" algn="tl">
                    <a:srgbClr val="C0C0C0"/>
                  </a:outerShdw>
                </a:effectLst>
                <a:cs typeface="+mn-cs"/>
              </a:rPr>
              <a:t>Air Force Institute of Technology</a:t>
            </a:r>
            <a:endParaRPr lang="en-US" sz="3300" b="1" kern="700" spc="-30" dirty="0">
              <a:effectLst>
                <a:outerShdw blurRad="38100" dist="38100" dir="2700000" algn="tl">
                  <a:srgbClr val="C0C0C0"/>
                </a:outerShdw>
              </a:effectLst>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6629400" cy="990600"/>
          </a:xfrm>
        </p:spPr>
        <p:txBody>
          <a:bodyPr/>
          <a:lstStyle/>
          <a:p>
            <a:r>
              <a:rPr lang="en-US"/>
              <a:t>Click to edit Master title style</a:t>
            </a:r>
          </a:p>
        </p:txBody>
      </p:sp>
      <p:sp>
        <p:nvSpPr>
          <p:cNvPr id="7" name="Content Placeholder 2"/>
          <p:cNvSpPr>
            <a:spLocks noGrp="1"/>
          </p:cNvSpPr>
          <p:nvPr>
            <p:ph idx="1"/>
          </p:nvPr>
        </p:nvSpPr>
        <p:spPr>
          <a:xfrm>
            <a:off x="304800" y="1295400"/>
            <a:ext cx="8534400" cy="4876800"/>
          </a:xfrm>
          <a:prstGeom prst="rect">
            <a:avLst/>
          </a:prstGeom>
        </p:spPr>
        <p:txBody>
          <a:bodyPr/>
          <a:lstStyle>
            <a:lvl2pPr>
              <a:buFont typeface="Wingdings" pitchFamily="2" charset="2"/>
              <a:buChar char="§"/>
              <a:defRPr/>
            </a:lvl2pPr>
            <a:lvl4pPr>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p:txBody>
          <a:bodyPr/>
          <a:lstStyle>
            <a:lvl1pPr>
              <a:defRPr/>
            </a:lvl1pPr>
          </a:lstStyle>
          <a:p>
            <a:pPr>
              <a:defRPr/>
            </a:pPr>
            <a:fld id="{19845459-3F1B-4F43-8FC0-35ADCE8623CC}"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990600" y="0"/>
            <a:ext cx="6629400" cy="990600"/>
          </a:xfrm>
        </p:spPr>
        <p:txBody>
          <a:bodyPr/>
          <a:lstStyle/>
          <a:p>
            <a:r>
              <a:rPr lang="en-US"/>
              <a:t>Click to edit Master title style</a:t>
            </a:r>
          </a:p>
        </p:txBody>
      </p:sp>
      <p:sp>
        <p:nvSpPr>
          <p:cNvPr id="3" name="Slide Number Placeholder 15"/>
          <p:cNvSpPr>
            <a:spLocks noGrp="1"/>
          </p:cNvSpPr>
          <p:nvPr>
            <p:ph type="sldNum" sz="quarter" idx="10"/>
          </p:nvPr>
        </p:nvSpPr>
        <p:spPr/>
        <p:txBody>
          <a:bodyPr/>
          <a:lstStyle>
            <a:lvl1pPr>
              <a:defRPr/>
            </a:lvl1pPr>
          </a:lstStyle>
          <a:p>
            <a:pPr>
              <a:defRPr/>
            </a:pPr>
            <a:fld id="{885B20FE-D153-41F1-99DD-DE79FAF1A095}"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7" name="Picture 2"/>
          <p:cNvPicPr>
            <a:picLocks noChangeAspect="1" noChangeArrowheads="1"/>
          </p:cNvPicPr>
          <p:nvPr userDrawn="1"/>
        </p:nvPicPr>
        <p:blipFill>
          <a:blip r:embed="rId5" cstate="print">
            <a:lum bright="10000"/>
          </a:blip>
          <a:srcRect/>
          <a:stretch>
            <a:fillRect/>
          </a:stretch>
        </p:blipFill>
        <p:spPr bwMode="auto">
          <a:xfrm>
            <a:off x="0" y="0"/>
            <a:ext cx="9144000" cy="6858000"/>
          </a:xfrm>
          <a:prstGeom prst="rect">
            <a:avLst/>
          </a:prstGeom>
          <a:noFill/>
          <a:ln w="9525">
            <a:noFill/>
            <a:miter lim="800000"/>
            <a:headEnd/>
            <a:tailEnd/>
          </a:ln>
          <a:effectLst>
            <a:outerShdw blurRad="50800" dist="50800" dir="5400000" algn="ctr" rotWithShape="0">
              <a:srgbClr val="000000"/>
            </a:outerShdw>
          </a:effectLst>
        </p:spPr>
      </p:pic>
      <p:sp>
        <p:nvSpPr>
          <p:cNvPr id="972803" name="Rectangle 3"/>
          <p:cNvSpPr>
            <a:spLocks noChangeArrowheads="1"/>
          </p:cNvSpPr>
          <p:nvPr/>
        </p:nvSpPr>
        <p:spPr bwMode="auto">
          <a:xfrm flipV="1">
            <a:off x="1588" y="6489700"/>
            <a:ext cx="1811337" cy="60325"/>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sp>
        <p:nvSpPr>
          <p:cNvPr id="972804" name="Rectangle 4"/>
          <p:cNvSpPr>
            <a:spLocks noChangeArrowheads="1"/>
          </p:cNvSpPr>
          <p:nvPr/>
        </p:nvSpPr>
        <p:spPr bwMode="auto">
          <a:xfrm flipV="1">
            <a:off x="7107238" y="6500813"/>
            <a:ext cx="2022475" cy="61912"/>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972805" name="Text Box 5"/>
          <p:cNvSpPr txBox="1">
            <a:spLocks noChangeArrowheads="1"/>
          </p:cNvSpPr>
          <p:nvPr/>
        </p:nvSpPr>
        <p:spPr bwMode="auto">
          <a:xfrm>
            <a:off x="1844675" y="6386513"/>
            <a:ext cx="5270500" cy="268287"/>
          </a:xfrm>
          <a:prstGeom prst="rect">
            <a:avLst/>
          </a:prstGeom>
          <a:noFill/>
          <a:ln w="9525">
            <a:noFill/>
            <a:miter lim="800000"/>
            <a:headEnd/>
            <a:tailEnd/>
          </a:ln>
          <a:effectLst/>
        </p:spPr>
        <p:txBody>
          <a:bodyPr wrap="none" lIns="82981" tIns="41493" rIns="82981" bIns="41493">
            <a:spAutoFit/>
          </a:bodyPr>
          <a:lstStyle/>
          <a:p>
            <a:pPr defTabSz="829923" fontAlgn="auto">
              <a:spcBef>
                <a:spcPts val="0"/>
              </a:spcBef>
              <a:spcAft>
                <a:spcPts val="0"/>
              </a:spcAft>
              <a:defRPr/>
            </a:pPr>
            <a:r>
              <a:rPr lang="en-US" sz="1200" b="1" i="1" dirty="0">
                <a:solidFill>
                  <a:srgbClr val="7878CE"/>
                </a:solidFill>
                <a:latin typeface="+mn-lt"/>
                <a:cs typeface="+mn-cs"/>
              </a:rPr>
              <a:t>Air University: The Intellectual and Leadership Center of the Air Force</a:t>
            </a:r>
          </a:p>
        </p:txBody>
      </p:sp>
      <p:sp>
        <p:nvSpPr>
          <p:cNvPr id="972808" name="Rectangle 8"/>
          <p:cNvSpPr>
            <a:spLocks noChangeArrowheads="1"/>
          </p:cNvSpPr>
          <p:nvPr/>
        </p:nvSpPr>
        <p:spPr bwMode="auto">
          <a:xfrm flipV="1">
            <a:off x="6324600" y="989013"/>
            <a:ext cx="2819400" cy="77787"/>
          </a:xfrm>
          <a:prstGeom prst="rect">
            <a:avLst/>
          </a:prstGeom>
          <a:gradFill rotWithShape="0">
            <a:gsLst>
              <a:gs pos="0">
                <a:schemeClr val="accent2">
                  <a:alpha val="50000"/>
                </a:schemeClr>
              </a:gs>
              <a:gs pos="100000">
                <a:srgbClr val="DDDDDD">
                  <a:alpha val="50000"/>
                </a:srgbClr>
              </a:gs>
            </a:gsLst>
            <a:lin ang="0" scaled="1"/>
          </a:gradFill>
          <a:ln w="9525">
            <a:noFill/>
            <a:miter lim="800000"/>
            <a:headEnd/>
            <a:tailEnd/>
          </a:ln>
          <a:effectLst/>
        </p:spPr>
        <p:txBody>
          <a:bodyPr rot="10800000" wrap="none" lIns="82981" tIns="41493" rIns="82981" bIns="41493" anchor="ctr"/>
          <a:lstStyle/>
          <a:p>
            <a:pPr algn="ctr" defTabSz="827088" fontAlgn="auto">
              <a:spcBef>
                <a:spcPts val="0"/>
              </a:spcBef>
              <a:spcAft>
                <a:spcPts val="0"/>
              </a:spcAft>
              <a:defRPr/>
            </a:pPr>
            <a:endParaRPr lang="en-US" sz="2000" dirty="0">
              <a:solidFill>
                <a:srgbClr val="000000"/>
              </a:solidFill>
              <a:latin typeface="+mn-lt"/>
              <a:cs typeface="+mn-cs"/>
            </a:endParaRPr>
          </a:p>
        </p:txBody>
      </p:sp>
      <p:sp>
        <p:nvSpPr>
          <p:cNvPr id="1031" name="Rectangle 9"/>
          <p:cNvSpPr>
            <a:spLocks noGrp="1" noChangeArrowheads="1"/>
          </p:cNvSpPr>
          <p:nvPr>
            <p:ph type="title"/>
          </p:nvPr>
        </p:nvSpPr>
        <p:spPr bwMode="auto">
          <a:xfrm>
            <a:off x="990600" y="0"/>
            <a:ext cx="6629400" cy="990600"/>
          </a:xfrm>
          <a:prstGeom prst="rect">
            <a:avLst/>
          </a:prstGeom>
          <a:noFill/>
          <a:ln w="9525">
            <a:noFill/>
            <a:miter lim="800000"/>
            <a:headEnd/>
            <a:tailEnd/>
          </a:ln>
        </p:spPr>
        <p:txBody>
          <a:bodyPr vert="horz" wrap="square" lIns="91021" tIns="45511" rIns="91021" bIns="45511" numCol="1" anchor="ctr" anchorCtr="0" compatLnSpc="1">
            <a:prstTxWarp prst="textNoShape">
              <a:avLst/>
            </a:prstTxWarp>
          </a:bodyPr>
          <a:lstStyle/>
          <a:p>
            <a:pPr lvl="0"/>
            <a:r>
              <a:rPr lang="en-US"/>
              <a:t>Click to edit Master title style</a:t>
            </a:r>
          </a:p>
        </p:txBody>
      </p:sp>
      <p:sp>
        <p:nvSpPr>
          <p:cNvPr id="972810" name="Rectangle 10"/>
          <p:cNvSpPr>
            <a:spLocks noChangeArrowheads="1"/>
          </p:cNvSpPr>
          <p:nvPr/>
        </p:nvSpPr>
        <p:spPr bwMode="auto">
          <a:xfrm flipV="1">
            <a:off x="0" y="989013"/>
            <a:ext cx="2478088" cy="74612"/>
          </a:xfrm>
          <a:prstGeom prst="rect">
            <a:avLst/>
          </a:prstGeom>
          <a:gradFill rotWithShape="0">
            <a:gsLst>
              <a:gs pos="0">
                <a:srgbClr val="000099">
                  <a:alpha val="50000"/>
                </a:srgbClr>
              </a:gs>
              <a:gs pos="100000">
                <a:schemeClr val="accent2">
                  <a:alpha val="50000"/>
                </a:schemeClr>
              </a:gs>
            </a:gsLst>
            <a:lin ang="0" scaled="1"/>
          </a:gradFill>
          <a:ln w="9525">
            <a:noFill/>
            <a:miter lim="800000"/>
            <a:headEnd/>
            <a:tailEnd/>
          </a:ln>
          <a:effectLst/>
        </p:spPr>
        <p:txBody>
          <a:bodyPr wrap="none" lIns="91043" tIns="45520" rIns="91043" bIns="45520" anchor="ctr"/>
          <a:lstStyle/>
          <a:p>
            <a:pPr fontAlgn="auto">
              <a:spcBef>
                <a:spcPts val="0"/>
              </a:spcBef>
              <a:spcAft>
                <a:spcPts val="0"/>
              </a:spcAft>
              <a:defRPr/>
            </a:pPr>
            <a:endParaRPr lang="en-US" dirty="0">
              <a:solidFill>
                <a:srgbClr val="000000"/>
              </a:solidFill>
              <a:latin typeface="+mn-lt"/>
              <a:cs typeface="+mn-cs"/>
            </a:endParaRPr>
          </a:p>
        </p:txBody>
      </p:sp>
      <p:pic>
        <p:nvPicPr>
          <p:cNvPr id="1033" name="Picture 11" descr="chrmblue_std small"/>
          <p:cNvPicPr>
            <a:picLocks noChangeAspect="1" noChangeArrowheads="1"/>
          </p:cNvPicPr>
          <p:nvPr/>
        </p:nvPicPr>
        <p:blipFill>
          <a:blip r:embed="rId6" cstate="print"/>
          <a:srcRect/>
          <a:stretch>
            <a:fillRect/>
          </a:stretch>
        </p:blipFill>
        <p:spPr bwMode="auto">
          <a:xfrm>
            <a:off x="196850" y="128588"/>
            <a:ext cx="803275" cy="741362"/>
          </a:xfrm>
          <a:prstGeom prst="rect">
            <a:avLst/>
          </a:prstGeom>
          <a:noFill/>
          <a:ln w="9525">
            <a:noFill/>
            <a:miter lim="800000"/>
            <a:headEnd/>
            <a:tailEnd/>
          </a:ln>
        </p:spPr>
      </p:pic>
      <p:sp>
        <p:nvSpPr>
          <p:cNvPr id="13" name="Text Box 13"/>
          <p:cNvSpPr txBox="1">
            <a:spLocks noChangeArrowheads="1"/>
          </p:cNvSpPr>
          <p:nvPr/>
        </p:nvSpPr>
        <p:spPr bwMode="auto">
          <a:xfrm>
            <a:off x="3505200" y="6589713"/>
            <a:ext cx="2155825" cy="268287"/>
          </a:xfrm>
          <a:prstGeom prst="rect">
            <a:avLst/>
          </a:prstGeom>
          <a:noFill/>
          <a:ln w="9525">
            <a:noFill/>
            <a:miter lim="800000"/>
            <a:headEnd/>
            <a:tailEnd/>
          </a:ln>
          <a:effectLst/>
        </p:spPr>
        <p:txBody>
          <a:bodyPr wrap="none" lIns="82225" tIns="41121" rIns="82225" bIns="41121">
            <a:spAutoFit/>
          </a:bodyPr>
          <a:lstStyle/>
          <a:p>
            <a:pPr defTabSz="820738" fontAlgn="auto">
              <a:spcBef>
                <a:spcPts val="0"/>
              </a:spcBef>
              <a:spcAft>
                <a:spcPts val="0"/>
              </a:spcAft>
              <a:defRPr/>
            </a:pPr>
            <a:r>
              <a:rPr lang="en-US" sz="1200" b="1" i="1" dirty="0">
                <a:solidFill>
                  <a:srgbClr val="7878CE"/>
                </a:solidFill>
                <a:latin typeface="+mn-lt"/>
                <a:cs typeface="+mn-cs"/>
              </a:rPr>
              <a:t>Aim High…Fly - Fight - Win</a:t>
            </a:r>
            <a:endParaRPr lang="en-US" sz="1200" i="1" dirty="0">
              <a:solidFill>
                <a:srgbClr val="7878CE"/>
              </a:solidFill>
              <a:latin typeface="+mn-lt"/>
              <a:cs typeface="+mn-cs"/>
            </a:endParaRPr>
          </a:p>
        </p:txBody>
      </p:sp>
      <p:pic>
        <p:nvPicPr>
          <p:cNvPr id="14" name="Picture 17" descr="AFIT(good)"/>
          <p:cNvPicPr>
            <a:picLocks noChangeAspect="1" noChangeArrowheads="1"/>
          </p:cNvPicPr>
          <p:nvPr/>
        </p:nvPicPr>
        <p:blipFill>
          <a:blip r:embed="rId7" cstate="print">
            <a:duotone>
              <a:prstClr val="black"/>
              <a:schemeClr val="accent2">
                <a:tint val="45000"/>
                <a:satMod val="400000"/>
              </a:schemeClr>
            </a:duotone>
          </a:blip>
          <a:srcRect/>
          <a:stretch>
            <a:fillRect/>
          </a:stretch>
        </p:blipFill>
        <p:spPr bwMode="auto">
          <a:xfrm>
            <a:off x="7620000" y="152400"/>
            <a:ext cx="1447800" cy="694493"/>
          </a:xfrm>
          <a:prstGeom prst="rect">
            <a:avLst/>
          </a:prstGeom>
          <a:noFill/>
          <a:ln w="9525">
            <a:noFill/>
            <a:miter lim="800000"/>
            <a:headEnd/>
            <a:tailEnd/>
          </a:ln>
        </p:spPr>
      </p:pic>
      <p:sp>
        <p:nvSpPr>
          <p:cNvPr id="15" name="Text Box 7"/>
          <p:cNvSpPr txBox="1">
            <a:spLocks noChangeArrowheads="1"/>
          </p:cNvSpPr>
          <p:nvPr/>
        </p:nvSpPr>
        <p:spPr bwMode="auto">
          <a:xfrm>
            <a:off x="2438400" y="901700"/>
            <a:ext cx="3976688" cy="284163"/>
          </a:xfrm>
          <a:prstGeom prst="rect">
            <a:avLst/>
          </a:prstGeom>
          <a:noFill/>
          <a:ln w="9525">
            <a:noFill/>
            <a:miter lim="800000"/>
            <a:headEnd/>
            <a:tailEnd/>
          </a:ln>
          <a:effectLst/>
        </p:spPr>
        <p:txBody>
          <a:bodyPr wrap="none" lIns="83302" tIns="41652" rIns="83302" bIns="41652">
            <a:spAutoFit/>
          </a:bodyPr>
          <a:lstStyle/>
          <a:p>
            <a:pPr defTabSz="833180" eaLnBrk="0" fontAlgn="auto" hangingPunct="0">
              <a:spcBef>
                <a:spcPts val="0"/>
              </a:spcBef>
              <a:spcAft>
                <a:spcPts val="0"/>
              </a:spcAft>
              <a:defRPr/>
            </a:pPr>
            <a:r>
              <a:rPr lang="en-US" sz="1300" b="1" i="1" dirty="0">
                <a:solidFill>
                  <a:srgbClr val="7878CE"/>
                </a:solidFill>
                <a:latin typeface="+mn-lt"/>
                <a:cs typeface="+mn-cs"/>
              </a:rPr>
              <a:t>The AFIT of Today is the Air Force of Tomorrow.</a:t>
            </a:r>
          </a:p>
        </p:txBody>
      </p:sp>
      <p:sp>
        <p:nvSpPr>
          <p:cNvPr id="16" name="Slide Number Placeholder 1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DC0EFEE-7953-486B-B408-E9BCE7E6F82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3" r:id="rId3"/>
  </p:sldLayoutIdLst>
  <p:transition/>
  <p:hf hdr="0" ftr="0" dt="0"/>
  <p:txStyles>
    <p:titleStyle>
      <a:lvl1pPr algn="ctr" rtl="0" eaLnBrk="0" fontAlgn="base" hangingPunct="0">
        <a:spcBef>
          <a:spcPct val="0"/>
        </a:spcBef>
        <a:spcAft>
          <a:spcPct val="0"/>
        </a:spcAft>
        <a:defRPr sz="3600" b="1">
          <a:solidFill>
            <a:schemeClr val="folHlink"/>
          </a:solidFill>
          <a:latin typeface="+mj-lt"/>
          <a:ea typeface="+mj-ea"/>
          <a:cs typeface="+mj-cs"/>
        </a:defRPr>
      </a:lvl1pPr>
      <a:lvl2pPr algn="ctr" rtl="0" eaLnBrk="0" fontAlgn="base" hangingPunct="0">
        <a:spcBef>
          <a:spcPct val="0"/>
        </a:spcBef>
        <a:spcAft>
          <a:spcPct val="0"/>
        </a:spcAft>
        <a:defRPr sz="3600" b="1">
          <a:solidFill>
            <a:schemeClr val="folHlink"/>
          </a:solidFill>
          <a:latin typeface="Arial" charset="0"/>
        </a:defRPr>
      </a:lvl2pPr>
      <a:lvl3pPr algn="ctr" rtl="0" eaLnBrk="0" fontAlgn="base" hangingPunct="0">
        <a:spcBef>
          <a:spcPct val="0"/>
        </a:spcBef>
        <a:spcAft>
          <a:spcPct val="0"/>
        </a:spcAft>
        <a:defRPr sz="3600" b="1">
          <a:solidFill>
            <a:schemeClr val="folHlink"/>
          </a:solidFill>
          <a:latin typeface="Arial" charset="0"/>
        </a:defRPr>
      </a:lvl3pPr>
      <a:lvl4pPr algn="ctr" rtl="0" eaLnBrk="0" fontAlgn="base" hangingPunct="0">
        <a:spcBef>
          <a:spcPct val="0"/>
        </a:spcBef>
        <a:spcAft>
          <a:spcPct val="0"/>
        </a:spcAft>
        <a:defRPr sz="3600" b="1">
          <a:solidFill>
            <a:schemeClr val="folHlink"/>
          </a:solidFill>
          <a:latin typeface="Arial" charset="0"/>
        </a:defRPr>
      </a:lvl4pPr>
      <a:lvl5pPr algn="ctr" rtl="0" eaLnBrk="0" fontAlgn="base" hangingPunct="0">
        <a:spcBef>
          <a:spcPct val="0"/>
        </a:spcBef>
        <a:spcAft>
          <a:spcPct val="0"/>
        </a:spcAft>
        <a:defRPr sz="3600" b="1">
          <a:solidFill>
            <a:schemeClr val="folHlink"/>
          </a:solidFill>
          <a:latin typeface="Arial" charset="0"/>
        </a:defRPr>
      </a:lvl5pPr>
      <a:lvl6pPr marL="455272" algn="ctr" rtl="0" fontAlgn="base">
        <a:spcBef>
          <a:spcPct val="0"/>
        </a:spcBef>
        <a:spcAft>
          <a:spcPct val="0"/>
        </a:spcAft>
        <a:defRPr sz="3600" b="1">
          <a:solidFill>
            <a:schemeClr val="folHlink"/>
          </a:solidFill>
          <a:latin typeface="Arial" charset="0"/>
        </a:defRPr>
      </a:lvl6pPr>
      <a:lvl7pPr marL="910544" algn="ctr" rtl="0" fontAlgn="base">
        <a:spcBef>
          <a:spcPct val="0"/>
        </a:spcBef>
        <a:spcAft>
          <a:spcPct val="0"/>
        </a:spcAft>
        <a:defRPr sz="3600" b="1">
          <a:solidFill>
            <a:schemeClr val="folHlink"/>
          </a:solidFill>
          <a:latin typeface="Arial" charset="0"/>
        </a:defRPr>
      </a:lvl7pPr>
      <a:lvl8pPr marL="1365819" algn="ctr" rtl="0" fontAlgn="base">
        <a:spcBef>
          <a:spcPct val="0"/>
        </a:spcBef>
        <a:spcAft>
          <a:spcPct val="0"/>
        </a:spcAft>
        <a:defRPr sz="3600" b="1">
          <a:solidFill>
            <a:schemeClr val="folHlink"/>
          </a:solidFill>
          <a:latin typeface="Arial" charset="0"/>
        </a:defRPr>
      </a:lvl8pPr>
      <a:lvl9pPr marL="1821090" algn="ctr" rtl="0" fontAlgn="base">
        <a:spcBef>
          <a:spcPct val="0"/>
        </a:spcBef>
        <a:spcAft>
          <a:spcPct val="0"/>
        </a:spcAft>
        <a:defRPr sz="3600" b="1">
          <a:solidFill>
            <a:schemeClr val="folHlink"/>
          </a:solidFill>
          <a:latin typeface="Arial" charset="0"/>
        </a:defRPr>
      </a:lvl9pPr>
    </p:titleStyle>
    <p:body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p:bodyStyle>
    <p:otherStyle>
      <a:defPPr>
        <a:defRPr lang="en-US"/>
      </a:defPPr>
      <a:lvl1pPr marL="0" algn="l" defTabSz="910544" rtl="0" eaLnBrk="1" latinLnBrk="0" hangingPunct="1">
        <a:defRPr sz="1800" kern="1200">
          <a:solidFill>
            <a:schemeClr val="tx1"/>
          </a:solidFill>
          <a:latin typeface="+mn-lt"/>
          <a:ea typeface="+mn-ea"/>
          <a:cs typeface="+mn-cs"/>
        </a:defRPr>
      </a:lvl1pPr>
      <a:lvl2pPr marL="455272" algn="l" defTabSz="910544" rtl="0" eaLnBrk="1" latinLnBrk="0" hangingPunct="1">
        <a:defRPr sz="1800" kern="1200">
          <a:solidFill>
            <a:schemeClr val="tx1"/>
          </a:solidFill>
          <a:latin typeface="+mn-lt"/>
          <a:ea typeface="+mn-ea"/>
          <a:cs typeface="+mn-cs"/>
        </a:defRPr>
      </a:lvl2pPr>
      <a:lvl3pPr marL="910544" algn="l" defTabSz="910544" rtl="0" eaLnBrk="1" latinLnBrk="0" hangingPunct="1">
        <a:defRPr sz="1800" kern="1200">
          <a:solidFill>
            <a:schemeClr val="tx1"/>
          </a:solidFill>
          <a:latin typeface="+mn-lt"/>
          <a:ea typeface="+mn-ea"/>
          <a:cs typeface="+mn-cs"/>
        </a:defRPr>
      </a:lvl3pPr>
      <a:lvl4pPr marL="1365819" algn="l" defTabSz="910544" rtl="0" eaLnBrk="1" latinLnBrk="0" hangingPunct="1">
        <a:defRPr sz="1800" kern="1200">
          <a:solidFill>
            <a:schemeClr val="tx1"/>
          </a:solidFill>
          <a:latin typeface="+mn-lt"/>
          <a:ea typeface="+mn-ea"/>
          <a:cs typeface="+mn-cs"/>
        </a:defRPr>
      </a:lvl4pPr>
      <a:lvl5pPr marL="1821090" algn="l" defTabSz="910544" rtl="0" eaLnBrk="1" latinLnBrk="0" hangingPunct="1">
        <a:defRPr sz="1800" kern="1200">
          <a:solidFill>
            <a:schemeClr val="tx1"/>
          </a:solidFill>
          <a:latin typeface="+mn-lt"/>
          <a:ea typeface="+mn-ea"/>
          <a:cs typeface="+mn-cs"/>
        </a:defRPr>
      </a:lvl5pPr>
      <a:lvl6pPr marL="2276357" algn="l" defTabSz="910544" rtl="0" eaLnBrk="1" latinLnBrk="0" hangingPunct="1">
        <a:defRPr sz="1800" kern="1200">
          <a:solidFill>
            <a:schemeClr val="tx1"/>
          </a:solidFill>
          <a:latin typeface="+mn-lt"/>
          <a:ea typeface="+mn-ea"/>
          <a:cs typeface="+mn-cs"/>
        </a:defRPr>
      </a:lvl6pPr>
      <a:lvl7pPr marL="2731633" algn="l" defTabSz="910544" rtl="0" eaLnBrk="1" latinLnBrk="0" hangingPunct="1">
        <a:defRPr sz="1800" kern="1200">
          <a:solidFill>
            <a:schemeClr val="tx1"/>
          </a:solidFill>
          <a:latin typeface="+mn-lt"/>
          <a:ea typeface="+mn-ea"/>
          <a:cs typeface="+mn-cs"/>
        </a:defRPr>
      </a:lvl7pPr>
      <a:lvl8pPr marL="3186905" algn="l" defTabSz="910544" rtl="0" eaLnBrk="1" latinLnBrk="0" hangingPunct="1">
        <a:defRPr sz="1800" kern="1200">
          <a:solidFill>
            <a:schemeClr val="tx1"/>
          </a:solidFill>
          <a:latin typeface="+mn-lt"/>
          <a:ea typeface="+mn-ea"/>
          <a:cs typeface="+mn-cs"/>
        </a:defRPr>
      </a:lvl8pPr>
      <a:lvl9pPr marL="3642180" algn="l" defTabSz="9105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8"/>
          <p:cNvSpPr>
            <a:spLocks noChangeArrowheads="1"/>
          </p:cNvSpPr>
          <p:nvPr/>
        </p:nvSpPr>
        <p:spPr bwMode="auto">
          <a:xfrm>
            <a:off x="3733800" y="1905000"/>
            <a:ext cx="5105400" cy="1752600"/>
          </a:xfrm>
          <a:prstGeom prst="rect">
            <a:avLst/>
          </a:prstGeom>
          <a:noFill/>
          <a:ln w="9525">
            <a:noFill/>
            <a:miter lim="800000"/>
            <a:headEnd/>
            <a:tailEnd/>
          </a:ln>
        </p:spPr>
        <p:txBody>
          <a:bodyPr lIns="91271" tIns="45636" rIns="91271" bIns="45636" anchor="ctr"/>
          <a:lstStyle/>
          <a:p>
            <a:pPr algn="ctr"/>
            <a:r>
              <a:rPr lang="en-US" sz="3000" dirty="0"/>
              <a:t>Prospectus on the APPLICATION OF SPECTRAL SHAPING FOR SIMULATING NUCLEAR WEAPON ENVIRONMENTS</a:t>
            </a:r>
            <a:endParaRPr lang="en-US" sz="3000" dirty="0">
              <a:solidFill>
                <a:srgbClr val="000066"/>
              </a:solidFill>
            </a:endParaRPr>
          </a:p>
        </p:txBody>
      </p:sp>
      <p:sp>
        <p:nvSpPr>
          <p:cNvPr id="7170" name="Text Box 9"/>
          <p:cNvSpPr txBox="1">
            <a:spLocks noChangeArrowheads="1"/>
          </p:cNvSpPr>
          <p:nvPr/>
        </p:nvSpPr>
        <p:spPr bwMode="auto">
          <a:xfrm>
            <a:off x="4038600" y="3962400"/>
            <a:ext cx="4613275" cy="1981200"/>
          </a:xfrm>
          <a:prstGeom prst="rect">
            <a:avLst/>
          </a:prstGeom>
          <a:noFill/>
          <a:ln w="12700">
            <a:noFill/>
            <a:miter lim="800000"/>
            <a:headEnd/>
            <a:tailEnd/>
          </a:ln>
        </p:spPr>
        <p:txBody>
          <a:bodyPr lIns="91271" tIns="45636" rIns="91271" bIns="45636" anchor="ctr"/>
          <a:lstStyle/>
          <a:p>
            <a:pPr algn="ctr" eaLnBrk="0" hangingPunct="0">
              <a:spcBef>
                <a:spcPct val="20000"/>
              </a:spcBef>
            </a:pPr>
            <a:r>
              <a:rPr lang="en-US" dirty="0">
                <a:solidFill>
                  <a:srgbClr val="000066"/>
                </a:solidFill>
                <a:latin typeface="Times New Roman" pitchFamily="18" charset="0"/>
                <a:cs typeface="Times New Roman" pitchFamily="18" charset="0"/>
              </a:rPr>
              <a:t>Lt Nick Quartemont</a:t>
            </a:r>
          </a:p>
          <a:p>
            <a:pPr algn="ctr" eaLnBrk="0" hangingPunct="0">
              <a:spcBef>
                <a:spcPct val="20000"/>
              </a:spcBef>
            </a:pPr>
            <a:r>
              <a:rPr lang="en-US" dirty="0">
                <a:solidFill>
                  <a:srgbClr val="000066"/>
                </a:solidFill>
                <a:latin typeface="Times New Roman" pitchFamily="18" charset="0"/>
                <a:cs typeface="Times New Roman" pitchFamily="18" charset="0"/>
              </a:rPr>
              <a:t>MS Nuclear Engineering 19M</a:t>
            </a:r>
          </a:p>
          <a:p>
            <a:pPr algn="ctr" eaLnBrk="0" hangingPunct="0">
              <a:spcBef>
                <a:spcPct val="20000"/>
              </a:spcBef>
            </a:pPr>
            <a:r>
              <a:rPr lang="en-US" sz="1600" i="1" dirty="0">
                <a:solidFill>
                  <a:srgbClr val="000066"/>
                </a:solidFill>
                <a:latin typeface="Times New Roman" pitchFamily="18" charset="0"/>
                <a:cs typeface="Times New Roman" pitchFamily="18" charset="0"/>
              </a:rPr>
              <a:t>Air Force Institute of Technology</a:t>
            </a:r>
          </a:p>
          <a:p>
            <a:pPr algn="ctr" eaLnBrk="0" hangingPunct="0">
              <a:spcBef>
                <a:spcPct val="20000"/>
              </a:spcBef>
            </a:pPr>
            <a:r>
              <a:rPr lang="en-US" dirty="0">
                <a:solidFill>
                  <a:srgbClr val="000066"/>
                </a:solidFill>
                <a:latin typeface="Times New Roman" pitchFamily="18" charset="0"/>
                <a:cs typeface="Times New Roman" pitchFamily="18" charset="0"/>
              </a:rPr>
              <a:t>5 September 2018</a:t>
            </a:r>
            <a:endParaRPr lang="en-US" sz="1600" dirty="0">
              <a:solidFill>
                <a:srgbClr val="002060"/>
              </a:solidFill>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Assumptions and Limitations</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p:txBody>
          <a:bodyPr/>
          <a:lstStyle/>
          <a:p>
            <a:r>
              <a:rPr lang="en-US" dirty="0"/>
              <a:t>Nuclear data </a:t>
            </a:r>
          </a:p>
          <a:p>
            <a:r>
              <a:rPr lang="en-US" dirty="0"/>
              <a:t>Unclassified nuclear weapon spectrum</a:t>
            </a:r>
          </a:p>
          <a:p>
            <a:r>
              <a:rPr lang="en-US" dirty="0"/>
              <a:t>NIF neutron source </a:t>
            </a:r>
          </a:p>
          <a:p>
            <a:r>
              <a:rPr lang="en-US" dirty="0"/>
              <a:t>TN+PFNS </a:t>
            </a:r>
          </a:p>
          <a:p>
            <a:r>
              <a:rPr lang="en-US" dirty="0"/>
              <a:t>Nuclear weapon environment </a:t>
            </a:r>
          </a:p>
          <a:p>
            <a:pPr lvl="1"/>
            <a:r>
              <a:rPr lang="en-US" dirty="0"/>
              <a:t>Not analyzed at weapon temperatures </a:t>
            </a:r>
          </a:p>
          <a:p>
            <a:pPr lvl="1"/>
            <a:r>
              <a:rPr lang="en-US" dirty="0"/>
              <a:t>No temporal dependence </a:t>
            </a:r>
          </a:p>
          <a:p>
            <a:pPr lvl="1"/>
            <a:r>
              <a:rPr lang="en-US" dirty="0"/>
              <a:t>No fractionation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10</a:t>
            </a:fld>
            <a:endParaRPr lang="en-US"/>
          </a:p>
        </p:txBody>
      </p:sp>
    </p:spTree>
    <p:extLst>
      <p:ext uri="{BB962C8B-B14F-4D97-AF65-F5344CB8AC3E}">
        <p14:creationId xmlns:p14="http://schemas.microsoft.com/office/powerpoint/2010/main" val="6162651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Theory </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a:xfrm>
            <a:off x="304800" y="1295400"/>
            <a:ext cx="8534400" cy="3352800"/>
          </a:xfrm>
        </p:spPr>
        <p:txBody>
          <a:bodyPr/>
          <a:lstStyle/>
          <a:p>
            <a:r>
              <a:rPr lang="en-US" sz="2600" dirty="0"/>
              <a:t>Neutron Interactions with Matter </a:t>
            </a:r>
          </a:p>
          <a:p>
            <a:r>
              <a:rPr lang="en-US" sz="2600" b="1" dirty="0"/>
              <a:t>Fission Theory / Fission Products </a:t>
            </a:r>
          </a:p>
          <a:p>
            <a:r>
              <a:rPr lang="en-US" sz="2600" dirty="0"/>
              <a:t>Monte Carlo Neutron Transport </a:t>
            </a:r>
          </a:p>
          <a:p>
            <a:r>
              <a:rPr lang="en-US" sz="2600" b="1" dirty="0"/>
              <a:t>Foil Activation </a:t>
            </a:r>
          </a:p>
          <a:p>
            <a:r>
              <a:rPr lang="en-US" sz="2600" b="1" dirty="0"/>
              <a:t>Neutron Energy Spectrum Unfolding </a:t>
            </a:r>
          </a:p>
          <a:p>
            <a:r>
              <a:rPr lang="en-US" sz="2600" dirty="0"/>
              <a:t>Optimization </a:t>
            </a:r>
          </a:p>
          <a:p>
            <a:r>
              <a:rPr lang="en-US" sz="2600" b="1" dirty="0"/>
              <a:t>Nuclear Data Covariance </a:t>
            </a:r>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a:t>* Bold indicates that it is included in this brief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11</a:t>
            </a:fld>
            <a:endParaRPr lang="en-US"/>
          </a:p>
        </p:txBody>
      </p:sp>
    </p:spTree>
    <p:extLst>
      <p:ext uri="{BB962C8B-B14F-4D97-AF65-F5344CB8AC3E}">
        <p14:creationId xmlns:p14="http://schemas.microsoft.com/office/powerpoint/2010/main" val="19202678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Fission Process</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12</a:t>
            </a:fld>
            <a:endParaRPr lang="en-US"/>
          </a:p>
        </p:txBody>
      </p:sp>
      <p:sp>
        <p:nvSpPr>
          <p:cNvPr id="5" name="Content Placeholder 4">
            <a:extLst>
              <a:ext uri="{FF2B5EF4-FFF2-40B4-BE49-F238E27FC236}">
                <a16:creationId xmlns:a16="http://schemas.microsoft.com/office/drawing/2014/main" id="{C9AF7526-46F9-4C12-8778-955C9CBFCBB1}"/>
              </a:ext>
            </a:extLst>
          </p:cNvPr>
          <p:cNvSpPr>
            <a:spLocks noGrp="1"/>
          </p:cNvSpPr>
          <p:nvPr>
            <p:ph idx="1"/>
          </p:nvPr>
        </p:nvSpPr>
        <p:spPr>
          <a:xfrm>
            <a:off x="304800" y="5638800"/>
            <a:ext cx="8534400" cy="533400"/>
          </a:xfrm>
        </p:spPr>
        <p:txBody>
          <a:bodyPr/>
          <a:lstStyle/>
          <a:p>
            <a:pPr marL="0" indent="0">
              <a:buNone/>
            </a:pPr>
            <a:r>
              <a:rPr lang="en-US" dirty="0"/>
              <a:t>Fission fragments (prompt decay) </a:t>
            </a:r>
            <a:r>
              <a:rPr lang="en-US" dirty="0">
                <a:sym typeface="Wingdings" panose="05000000000000000000" pitchFamily="2" charset="2"/>
              </a:rPr>
              <a:t> Fission Products </a:t>
            </a:r>
            <a:endParaRPr lang="en-US" dirty="0"/>
          </a:p>
        </p:txBody>
      </p:sp>
      <p:pic>
        <p:nvPicPr>
          <p:cNvPr id="6" name="Picture 5">
            <a:extLst>
              <a:ext uri="{FF2B5EF4-FFF2-40B4-BE49-F238E27FC236}">
                <a16:creationId xmlns:a16="http://schemas.microsoft.com/office/drawing/2014/main" id="{94877A26-7EC8-48BE-ADF3-94C770687F50}"/>
              </a:ext>
            </a:extLst>
          </p:cNvPr>
          <p:cNvPicPr>
            <a:picLocks noChangeAspect="1"/>
          </p:cNvPicPr>
          <p:nvPr/>
        </p:nvPicPr>
        <p:blipFill>
          <a:blip r:embed="rId2"/>
          <a:stretch>
            <a:fillRect/>
          </a:stretch>
        </p:blipFill>
        <p:spPr>
          <a:xfrm>
            <a:off x="296698" y="1279899"/>
            <a:ext cx="8539801" cy="4117334"/>
          </a:xfrm>
          <a:prstGeom prst="rect">
            <a:avLst/>
          </a:prstGeom>
        </p:spPr>
      </p:pic>
    </p:spTree>
    <p:extLst>
      <p:ext uri="{BB962C8B-B14F-4D97-AF65-F5344CB8AC3E}">
        <p14:creationId xmlns:p14="http://schemas.microsoft.com/office/powerpoint/2010/main" val="15257264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07BAAE-AB99-4F29-B07F-1E4EC7BCDDDC}"/>
              </a:ext>
            </a:extLst>
          </p:cNvPr>
          <p:cNvPicPr>
            <a:picLocks noChangeAspect="1"/>
          </p:cNvPicPr>
          <p:nvPr/>
        </p:nvPicPr>
        <p:blipFill>
          <a:blip r:embed="rId2"/>
          <a:stretch>
            <a:fillRect/>
          </a:stretch>
        </p:blipFill>
        <p:spPr>
          <a:xfrm>
            <a:off x="2895600" y="2922134"/>
            <a:ext cx="7995388" cy="1013731"/>
          </a:xfrm>
          <a:prstGeom prst="rect">
            <a:avLst/>
          </a:prstGeom>
        </p:spPr>
      </p:pic>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Fission Yields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13</a:t>
            </a:fld>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9AF7526-46F9-4C12-8778-955C9CBFCBB1}"/>
                  </a:ext>
                </a:extLst>
              </p:cNvPr>
              <p:cNvSpPr>
                <a:spLocks noGrp="1"/>
              </p:cNvSpPr>
              <p:nvPr>
                <p:ph idx="1"/>
              </p:nvPr>
            </p:nvSpPr>
            <p:spPr>
              <a:xfrm>
                <a:off x="268941" y="1333500"/>
                <a:ext cx="8534400" cy="533400"/>
              </a:xfrm>
            </p:spPr>
            <p:txBody>
              <a:bodyPr/>
              <a:lstStyle/>
              <a:p>
                <a:pPr marL="0" indent="0">
                  <a:buNone/>
                </a:pPr>
                <a:r>
                  <a:rPr lang="en-US" b="1" u="sng" dirty="0"/>
                  <a:t>Independent yield </a:t>
                </a:r>
              </a:p>
              <a:p>
                <a:pPr marL="0" indent="0">
                  <a:buNone/>
                </a:pPr>
                <a:r>
                  <a:rPr lang="en-US" b="0" dirty="0"/>
                  <a:t>Where,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𝑍</m:t>
                        </m:r>
                      </m:e>
                    </m:d>
                    <m:r>
                      <a:rPr lang="en-US" b="0" i="1" smtClean="0">
                        <a:latin typeface="Cambria Math" panose="02040503050406030204" pitchFamily="18" charset="0"/>
                      </a:rPr>
                      <m:t>=</m:t>
                    </m:r>
                  </m:oMath>
                </a14:m>
                <a:r>
                  <a:rPr lang="en-US" b="0" dirty="0"/>
                  <a:t> yield of isotope </a:t>
                </a:r>
                <a14:m>
                  <m:oMath xmlns:m="http://schemas.openxmlformats.org/officeDocument/2006/math">
                    <m:r>
                      <a:rPr lang="en-US" b="0" i="0" smtClean="0">
                        <a:latin typeface="Cambria Math" panose="02040503050406030204" pitchFamily="18" charset="0"/>
                      </a:rPr>
                      <m:t>        </m:t>
                    </m:r>
                  </m:oMath>
                </a14:m>
                <a:endParaRPr lang="en-US" b="0" i="0" dirty="0">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oMath>
                </a14:m>
                <a:r>
                  <a:rPr lang="en-US" dirty="0"/>
                  <a:t> sum of all fission products in a mass chain </a:t>
                </a:r>
              </a:p>
              <a:p>
                <a:pPr marL="0" indent="0">
                  <a:buNone/>
                </a:pPr>
                <a:r>
                  <a:rPr lang="en-US" dirty="0"/>
                  <a:t>            </a:t>
                </a:r>
                <a14:m>
                  <m:oMath xmlns:m="http://schemas.openxmlformats.org/officeDocument/2006/math">
                    <m:r>
                      <a:rPr lang="en-US" b="0" i="1" smtClean="0">
                        <a:latin typeface="Cambria Math" panose="02040503050406030204" pitchFamily="18" charset="0"/>
                      </a:rPr>
                      <m:t>𝑅</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 </m:t>
                    </m:r>
                  </m:oMath>
                </a14:m>
                <a:r>
                  <a:rPr lang="en-US" dirty="0"/>
                  <a:t>production of isomers ratio  </a:t>
                </a:r>
              </a:p>
              <a:p>
                <a:pPr marL="0" indent="0">
                  <a:buNone/>
                </a:pPr>
                <a:r>
                  <a:rPr lang="en-US" b="1" u="sng" dirty="0"/>
                  <a:t>Cumulative yield </a:t>
                </a:r>
              </a:p>
              <a:p>
                <a:pPr marL="0" indent="0">
                  <a:buNone/>
                </a:pPr>
                <a:r>
                  <a:rPr lang="en-US" dirty="0"/>
                  <a:t>Where, N channels contribute with </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oMath>
                </a14:m>
                <a:r>
                  <a:rPr lang="en-US" dirty="0"/>
                  <a:t> branching ratios into the cumulative yield </a:t>
                </a:r>
              </a:p>
              <a:p>
                <a:pPr marL="0" indent="0">
                  <a:buNone/>
                </a:pPr>
                <a:r>
                  <a:rPr lang="en-US" dirty="0"/>
                  <a:t>Cumulative yield is experimentally measured quantity. </a:t>
                </a:r>
              </a:p>
              <a:p>
                <a:pPr marL="0" indent="0">
                  <a:buNone/>
                </a:pPr>
                <a:r>
                  <a:rPr lang="en-US" b="1" u="sng" dirty="0"/>
                  <a:t>Chain yield </a:t>
                </a:r>
              </a:p>
              <a:p>
                <a:pPr marL="0" indent="0">
                  <a:buNone/>
                </a:pPr>
                <a:r>
                  <a:rPr lang="en-US" dirty="0"/>
                  <a:t>Accounts for branching in and out of a mass chain through neutron emission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C9AF7526-46F9-4C12-8778-955C9CBFCBB1}"/>
                  </a:ext>
                </a:extLst>
              </p:cNvPr>
              <p:cNvSpPr>
                <a:spLocks noGrp="1" noRot="1" noChangeAspect="1" noMove="1" noResize="1" noEditPoints="1" noAdjustHandles="1" noChangeArrowheads="1" noChangeShapeType="1" noTextEdit="1"/>
              </p:cNvSpPr>
              <p:nvPr>
                <p:ph idx="1"/>
              </p:nvPr>
            </p:nvSpPr>
            <p:spPr>
              <a:xfrm>
                <a:off x="268941" y="1333500"/>
                <a:ext cx="8534400" cy="533400"/>
              </a:xfrm>
              <a:blipFill>
                <a:blip r:embed="rId3"/>
                <a:stretch>
                  <a:fillRect l="-1071" t="-8046" b="-83333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2A7F85B8-AA92-4C74-A904-2905DE209156}"/>
              </a:ext>
            </a:extLst>
          </p:cNvPr>
          <p:cNvPicPr>
            <a:picLocks noChangeAspect="1"/>
          </p:cNvPicPr>
          <p:nvPr/>
        </p:nvPicPr>
        <p:blipFill>
          <a:blip r:embed="rId4"/>
          <a:stretch>
            <a:fillRect/>
          </a:stretch>
        </p:blipFill>
        <p:spPr>
          <a:xfrm>
            <a:off x="3048000" y="1295400"/>
            <a:ext cx="5448300" cy="571500"/>
          </a:xfrm>
          <a:prstGeom prst="rect">
            <a:avLst/>
          </a:prstGeom>
        </p:spPr>
      </p:pic>
    </p:spTree>
    <p:extLst>
      <p:ext uri="{BB962C8B-B14F-4D97-AF65-F5344CB8AC3E}">
        <p14:creationId xmlns:p14="http://schemas.microsoft.com/office/powerpoint/2010/main" val="9090973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Fission Yields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14</a:t>
            </a:fld>
            <a:endParaRPr lang="en-US"/>
          </a:p>
        </p:txBody>
      </p:sp>
      <p:pic>
        <p:nvPicPr>
          <p:cNvPr id="6" name="Content Placeholder 5">
            <a:extLst>
              <a:ext uri="{FF2B5EF4-FFF2-40B4-BE49-F238E27FC236}">
                <a16:creationId xmlns:a16="http://schemas.microsoft.com/office/drawing/2014/main" id="{CF6077CF-3A66-4FAE-8CEE-03B795AC6992}"/>
              </a:ext>
            </a:extLst>
          </p:cNvPr>
          <p:cNvPicPr>
            <a:picLocks noGrp="1" noChangeAspect="1"/>
          </p:cNvPicPr>
          <p:nvPr>
            <p:ph idx="1"/>
          </p:nvPr>
        </p:nvPicPr>
        <p:blipFill>
          <a:blip r:embed="rId2"/>
          <a:stretch>
            <a:fillRect/>
          </a:stretch>
        </p:blipFill>
        <p:spPr>
          <a:xfrm>
            <a:off x="17929" y="1981200"/>
            <a:ext cx="4447885" cy="3610113"/>
          </a:xfrm>
          <a:prstGeom prst="rect">
            <a:avLst/>
          </a:prstGeom>
        </p:spPr>
      </p:pic>
      <p:pic>
        <p:nvPicPr>
          <p:cNvPr id="7" name="Picture 6">
            <a:extLst>
              <a:ext uri="{FF2B5EF4-FFF2-40B4-BE49-F238E27FC236}">
                <a16:creationId xmlns:a16="http://schemas.microsoft.com/office/drawing/2014/main" id="{F30D88CF-7BA9-40FD-8542-D431D47142FA}"/>
              </a:ext>
            </a:extLst>
          </p:cNvPr>
          <p:cNvPicPr>
            <a:picLocks noChangeAspect="1"/>
          </p:cNvPicPr>
          <p:nvPr/>
        </p:nvPicPr>
        <p:blipFill>
          <a:blip r:embed="rId3"/>
          <a:stretch>
            <a:fillRect/>
          </a:stretch>
        </p:blipFill>
        <p:spPr>
          <a:xfrm>
            <a:off x="4558553" y="2057399"/>
            <a:ext cx="4530362" cy="3305313"/>
          </a:xfrm>
          <a:prstGeom prst="rect">
            <a:avLst/>
          </a:prstGeom>
        </p:spPr>
      </p:pic>
      <p:sp>
        <p:nvSpPr>
          <p:cNvPr id="8" name="TextBox 7">
            <a:extLst>
              <a:ext uri="{FF2B5EF4-FFF2-40B4-BE49-F238E27FC236}">
                <a16:creationId xmlns:a16="http://schemas.microsoft.com/office/drawing/2014/main" id="{5529970E-EF88-47C6-8690-2E3C97DA5D04}"/>
              </a:ext>
            </a:extLst>
          </p:cNvPr>
          <p:cNvSpPr txBox="1"/>
          <p:nvPr/>
        </p:nvSpPr>
        <p:spPr>
          <a:xfrm>
            <a:off x="990600" y="1676400"/>
            <a:ext cx="3048000" cy="369332"/>
          </a:xfrm>
          <a:prstGeom prst="rect">
            <a:avLst/>
          </a:prstGeom>
          <a:noFill/>
        </p:spPr>
        <p:txBody>
          <a:bodyPr wrap="square" rtlCol="0">
            <a:spAutoFit/>
          </a:bodyPr>
          <a:lstStyle/>
          <a:p>
            <a:r>
              <a:rPr lang="en-US" dirty="0"/>
              <a:t>U-235 thermal (</a:t>
            </a:r>
            <a:r>
              <a:rPr lang="en-US" dirty="0" err="1"/>
              <a:t>n,f</a:t>
            </a:r>
            <a:r>
              <a:rPr lang="en-US" dirty="0"/>
              <a:t>)</a:t>
            </a:r>
          </a:p>
        </p:txBody>
      </p:sp>
    </p:spTree>
    <p:extLst>
      <p:ext uri="{BB962C8B-B14F-4D97-AF65-F5344CB8AC3E}">
        <p14:creationId xmlns:p14="http://schemas.microsoft.com/office/powerpoint/2010/main" val="18518731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Fission Product Estimation</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15</a:t>
            </a:fld>
            <a:endParaRPr lang="en-US"/>
          </a:p>
        </p:txBody>
      </p:sp>
      <p:sp>
        <p:nvSpPr>
          <p:cNvPr id="7" name="Content Placeholder 6">
            <a:extLst>
              <a:ext uri="{FF2B5EF4-FFF2-40B4-BE49-F238E27FC236}">
                <a16:creationId xmlns:a16="http://schemas.microsoft.com/office/drawing/2014/main" id="{9C905078-88DE-4E1B-951E-177AA37ABFC3}"/>
              </a:ext>
            </a:extLst>
          </p:cNvPr>
          <p:cNvSpPr>
            <a:spLocks noGrp="1"/>
          </p:cNvSpPr>
          <p:nvPr>
            <p:ph idx="1"/>
          </p:nvPr>
        </p:nvSpPr>
        <p:spPr/>
        <p:txBody>
          <a:bodyPr/>
          <a:lstStyle/>
          <a:p>
            <a:r>
              <a:rPr lang="en-US" dirty="0"/>
              <a:t>General Observables of Fission (GEF) </a:t>
            </a:r>
          </a:p>
          <a:p>
            <a:r>
              <a:rPr lang="en-US" dirty="0"/>
              <a:t>Fit to model (Nagy fits) </a:t>
            </a:r>
          </a:p>
        </p:txBody>
      </p:sp>
      <p:pic>
        <p:nvPicPr>
          <p:cNvPr id="9" name="Picture 8">
            <a:extLst>
              <a:ext uri="{FF2B5EF4-FFF2-40B4-BE49-F238E27FC236}">
                <a16:creationId xmlns:a16="http://schemas.microsoft.com/office/drawing/2014/main" id="{19B1A3F0-41ED-429C-A689-04C745819761}"/>
              </a:ext>
            </a:extLst>
          </p:cNvPr>
          <p:cNvPicPr>
            <a:picLocks noChangeAspect="1"/>
          </p:cNvPicPr>
          <p:nvPr/>
        </p:nvPicPr>
        <p:blipFill>
          <a:blip r:embed="rId2"/>
          <a:stretch>
            <a:fillRect/>
          </a:stretch>
        </p:blipFill>
        <p:spPr>
          <a:xfrm>
            <a:off x="3962400" y="1823248"/>
            <a:ext cx="2819400" cy="617387"/>
          </a:xfrm>
          <a:prstGeom prst="rect">
            <a:avLst/>
          </a:prstGeom>
        </p:spPr>
      </p:pic>
      <p:pic>
        <p:nvPicPr>
          <p:cNvPr id="10" name="Picture 9">
            <a:extLst>
              <a:ext uri="{FF2B5EF4-FFF2-40B4-BE49-F238E27FC236}">
                <a16:creationId xmlns:a16="http://schemas.microsoft.com/office/drawing/2014/main" id="{6B438854-2EBD-4181-AF26-3F9213F0451B}"/>
              </a:ext>
            </a:extLst>
          </p:cNvPr>
          <p:cNvPicPr>
            <a:picLocks noChangeAspect="1"/>
          </p:cNvPicPr>
          <p:nvPr/>
        </p:nvPicPr>
        <p:blipFill>
          <a:blip r:embed="rId3"/>
          <a:stretch>
            <a:fillRect/>
          </a:stretch>
        </p:blipFill>
        <p:spPr>
          <a:xfrm>
            <a:off x="4572000" y="2423775"/>
            <a:ext cx="4183718" cy="3893987"/>
          </a:xfrm>
          <a:prstGeom prst="rect">
            <a:avLst/>
          </a:prstGeom>
        </p:spPr>
      </p:pic>
      <p:pic>
        <p:nvPicPr>
          <p:cNvPr id="11" name="Picture 10">
            <a:extLst>
              <a:ext uri="{FF2B5EF4-FFF2-40B4-BE49-F238E27FC236}">
                <a16:creationId xmlns:a16="http://schemas.microsoft.com/office/drawing/2014/main" id="{FC79A4C2-ACB9-4042-92E9-DBB220617FDF}"/>
              </a:ext>
            </a:extLst>
          </p:cNvPr>
          <p:cNvPicPr>
            <a:picLocks noChangeAspect="1"/>
          </p:cNvPicPr>
          <p:nvPr/>
        </p:nvPicPr>
        <p:blipFill>
          <a:blip r:embed="rId4"/>
          <a:stretch>
            <a:fillRect/>
          </a:stretch>
        </p:blipFill>
        <p:spPr>
          <a:xfrm>
            <a:off x="1" y="2586197"/>
            <a:ext cx="4731932" cy="3658857"/>
          </a:xfrm>
          <a:prstGeom prst="rect">
            <a:avLst/>
          </a:prstGeom>
        </p:spPr>
      </p:pic>
    </p:spTree>
    <p:extLst>
      <p:ext uri="{BB962C8B-B14F-4D97-AF65-F5344CB8AC3E}">
        <p14:creationId xmlns:p14="http://schemas.microsoft.com/office/powerpoint/2010/main" val="176947900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B6FDFF-78BE-4509-BD33-6E4158BC4D38}"/>
              </a:ext>
            </a:extLst>
          </p:cNvPr>
          <p:cNvPicPr>
            <a:picLocks noChangeAspect="1"/>
          </p:cNvPicPr>
          <p:nvPr/>
        </p:nvPicPr>
        <p:blipFill>
          <a:blip r:embed="rId2"/>
          <a:stretch>
            <a:fillRect/>
          </a:stretch>
        </p:blipFill>
        <p:spPr>
          <a:xfrm>
            <a:off x="766578" y="2020430"/>
            <a:ext cx="3031281" cy="620035"/>
          </a:xfrm>
          <a:prstGeom prst="rect">
            <a:avLst/>
          </a:prstGeom>
        </p:spPr>
      </p:pic>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EB600E6-C427-4DD8-AB89-137F8AF4D1D7}"/>
                  </a:ext>
                </a:extLst>
              </p:cNvPr>
              <p:cNvSpPr txBox="1">
                <a:spLocks/>
              </p:cNvSpPr>
              <p:nvPr/>
            </p:nvSpPr>
            <p:spPr>
              <a:xfrm>
                <a:off x="48397" y="1279933"/>
                <a:ext cx="8534400" cy="4876800"/>
              </a:xfrm>
              <a:prstGeom prst="rect">
                <a:avLst/>
              </a:prstGeom>
            </p:spPr>
            <p:txBody>
              <a:bodyPr/>
              <a:lst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Font typeface="Wingdings" pitchFamily="2" charset="2"/>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buFont typeface="Wingdings" pitchFamily="2" charset="2"/>
                  <a:buChar char="§"/>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a:lstStyle>
              <a:p>
                <a:r>
                  <a:rPr lang="en-US" kern="0" dirty="0"/>
                  <a:t>Saturation Activity </a:t>
                </a:r>
              </a:p>
              <a:p>
                <a:r>
                  <a:rPr lang="en-US" kern="0" dirty="0"/>
                  <a:t>Activity Post Irradiation </a:t>
                </a:r>
              </a:p>
              <a:p>
                <a:pPr marL="0" indent="0">
                  <a:buNone/>
                </a:pPr>
                <a:endParaRPr lang="en-US" sz="300" kern="0" dirty="0"/>
              </a:p>
              <a:p>
                <a:pPr marL="0" indent="0">
                  <a:buNone/>
                </a:pPr>
                <a:endParaRPr lang="en-US" sz="300" kern="0" dirty="0"/>
              </a:p>
              <a:p>
                <a:pPr marL="0" indent="0">
                  <a:buNone/>
                </a:pPr>
                <a:endParaRPr lang="en-US" sz="300" kern="0" dirty="0"/>
              </a:p>
              <a:p>
                <a:pPr marL="0" indent="0">
                  <a:buNone/>
                </a:pPr>
                <a:endParaRPr lang="en-US" sz="300" kern="0" dirty="0"/>
              </a:p>
              <a:p>
                <a:pPr marL="0" indent="0">
                  <a:buNone/>
                </a:pPr>
                <a:endParaRPr lang="en-US" sz="300" kern="0" dirty="0"/>
              </a:p>
              <a:p>
                <a:pPr marL="0" indent="0">
                  <a:buNone/>
                </a:pPr>
                <a:endParaRPr lang="en-US" sz="300" kern="0" dirty="0"/>
              </a:p>
              <a:p>
                <a:pPr marL="0" indent="0">
                  <a:buNone/>
                </a:pPr>
                <a:r>
                  <a:rPr lang="en-US" kern="0" dirty="0"/>
                  <a:t> </a:t>
                </a:r>
                <a14:m>
                  <m:oMath xmlns:m="http://schemas.openxmlformats.org/officeDocument/2006/math">
                    <m:r>
                      <a:rPr lang="en-US" b="0" i="0" kern="0" smtClean="0">
                        <a:latin typeface="Cambria Math" panose="02040503050406030204" pitchFamily="18" charset="0"/>
                      </a:rPr>
                      <m:t>           </m:t>
                    </m:r>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𝑡</m:t>
                        </m:r>
                      </m:e>
                      <m:sub>
                        <m:r>
                          <a:rPr lang="en-US" b="0" i="1" kern="0" smtClean="0">
                            <a:latin typeface="Cambria Math" panose="02040503050406030204" pitchFamily="18" charset="0"/>
                          </a:rPr>
                          <m:t>𝑖</m:t>
                        </m:r>
                      </m:sub>
                    </m:sSub>
                    <m:r>
                      <a:rPr lang="en-US" b="0" i="0" kern="0" smtClean="0">
                        <a:latin typeface="Cambria Math" panose="02040503050406030204" pitchFamily="18" charset="0"/>
                      </a:rPr>
                      <m:t> −</m:t>
                    </m:r>
                  </m:oMath>
                </a14:m>
                <a:r>
                  <a:rPr lang="en-US" kern="0" dirty="0"/>
                  <a:t> irradiation time</a:t>
                </a:r>
              </a:p>
              <a:p>
                <a:pPr marL="0" indent="0">
                  <a:buNone/>
                </a:pPr>
                <a:endParaRPr lang="en-US" kern="0" dirty="0"/>
              </a:p>
              <a:p>
                <a:r>
                  <a:rPr lang="en-US" kern="0" dirty="0"/>
                  <a:t>Short pulse approximation </a:t>
                </a:r>
              </a:p>
              <a:p>
                <a:pPr marL="0" indent="0">
                  <a:buNone/>
                </a:pPr>
                <a:r>
                  <a:rPr lang="en-US" kern="0" dirty="0"/>
                  <a:t>     (Applicable to NIF) </a:t>
                </a:r>
              </a:p>
            </p:txBody>
          </p:sp>
        </mc:Choice>
        <mc:Fallback xmlns="">
          <p:sp>
            <p:nvSpPr>
              <p:cNvPr id="7" name="Content Placeholder 6">
                <a:extLst>
                  <a:ext uri="{FF2B5EF4-FFF2-40B4-BE49-F238E27FC236}">
                    <a16:creationId xmlns:a16="http://schemas.microsoft.com/office/drawing/2014/main" id="{8EB600E6-C427-4DD8-AB89-137F8AF4D1D7}"/>
                  </a:ext>
                </a:extLst>
              </p:cNvPr>
              <p:cNvSpPr txBox="1">
                <a:spLocks noRot="1" noChangeAspect="1" noMove="1" noResize="1" noEditPoints="1" noAdjustHandles="1" noChangeArrowheads="1" noChangeShapeType="1" noTextEdit="1"/>
              </p:cNvSpPr>
              <p:nvPr/>
            </p:nvSpPr>
            <p:spPr>
              <a:xfrm>
                <a:off x="48397" y="1279933"/>
                <a:ext cx="8534400" cy="4876800"/>
              </a:xfrm>
              <a:prstGeom prst="rect">
                <a:avLst/>
              </a:prstGeom>
              <a:blipFill>
                <a:blip r:embed="rId3"/>
                <a:stretch>
                  <a:fillRect l="-1000" t="-875"/>
                </a:stretch>
              </a:blipFill>
            </p:spPr>
            <p:txBody>
              <a:bodyPr/>
              <a:lstStyle/>
              <a:p>
                <a:r>
                  <a:rPr lang="en-US">
                    <a:noFill/>
                  </a:rPr>
                  <a:t> </a:t>
                </a:r>
              </a:p>
            </p:txBody>
          </p:sp>
        </mc:Fallback>
      </mc:AlternateContent>
      <p:pic>
        <p:nvPicPr>
          <p:cNvPr id="12" name="Content Placeholder 11">
            <a:extLst>
              <a:ext uri="{FF2B5EF4-FFF2-40B4-BE49-F238E27FC236}">
                <a16:creationId xmlns:a16="http://schemas.microsoft.com/office/drawing/2014/main" id="{78F1DC68-2AB9-44C2-A59E-A46FBAC8910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191000" y="2252382"/>
            <a:ext cx="4977570" cy="3568209"/>
          </a:xfrm>
        </p:spPr>
      </p:pic>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Foil Activation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16</a:t>
            </a:fld>
            <a:endParaRPr lang="en-US"/>
          </a:p>
        </p:txBody>
      </p:sp>
      <p:pic>
        <p:nvPicPr>
          <p:cNvPr id="3" name="Picture 2">
            <a:extLst>
              <a:ext uri="{FF2B5EF4-FFF2-40B4-BE49-F238E27FC236}">
                <a16:creationId xmlns:a16="http://schemas.microsoft.com/office/drawing/2014/main" id="{5ACA2707-128D-4750-9F35-D3A5CF2BCBA0}"/>
              </a:ext>
            </a:extLst>
          </p:cNvPr>
          <p:cNvPicPr>
            <a:picLocks noChangeAspect="1"/>
          </p:cNvPicPr>
          <p:nvPr/>
        </p:nvPicPr>
        <p:blipFill>
          <a:blip r:embed="rId5"/>
          <a:stretch>
            <a:fillRect/>
          </a:stretch>
        </p:blipFill>
        <p:spPr>
          <a:xfrm>
            <a:off x="4259637" y="1037409"/>
            <a:ext cx="3962402" cy="1043533"/>
          </a:xfrm>
          <a:prstGeom prst="rect">
            <a:avLst/>
          </a:prstGeom>
        </p:spPr>
      </p:pic>
      <p:pic>
        <p:nvPicPr>
          <p:cNvPr id="6" name="Picture 5">
            <a:extLst>
              <a:ext uri="{FF2B5EF4-FFF2-40B4-BE49-F238E27FC236}">
                <a16:creationId xmlns:a16="http://schemas.microsoft.com/office/drawing/2014/main" id="{BB50965A-267E-4122-8D94-EB9025E4D15C}"/>
              </a:ext>
            </a:extLst>
          </p:cNvPr>
          <p:cNvPicPr>
            <a:picLocks noChangeAspect="1"/>
          </p:cNvPicPr>
          <p:nvPr/>
        </p:nvPicPr>
        <p:blipFill>
          <a:blip r:embed="rId6"/>
          <a:stretch>
            <a:fillRect/>
          </a:stretch>
        </p:blipFill>
        <p:spPr>
          <a:xfrm>
            <a:off x="426694" y="4239590"/>
            <a:ext cx="3711048" cy="836086"/>
          </a:xfrm>
          <a:prstGeom prst="rect">
            <a:avLst/>
          </a:prstGeom>
        </p:spPr>
      </p:pic>
    </p:spTree>
    <p:extLst>
      <p:ext uri="{BB962C8B-B14F-4D97-AF65-F5344CB8AC3E}">
        <p14:creationId xmlns:p14="http://schemas.microsoft.com/office/powerpoint/2010/main" val="217160525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032C22-7604-415E-B0E6-F49A1CF11CA0}"/>
              </a:ext>
            </a:extLst>
          </p:cNvPr>
          <p:cNvPicPr>
            <a:picLocks noChangeAspect="1"/>
          </p:cNvPicPr>
          <p:nvPr/>
        </p:nvPicPr>
        <p:blipFill>
          <a:blip r:embed="rId2"/>
          <a:stretch>
            <a:fillRect/>
          </a:stretch>
        </p:blipFill>
        <p:spPr>
          <a:xfrm>
            <a:off x="38100" y="3124200"/>
            <a:ext cx="4385641" cy="1143000"/>
          </a:xfrm>
          <a:prstGeom prst="rect">
            <a:avLst/>
          </a:prstGeom>
        </p:spPr>
      </p:pic>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Unfolding Solution Methods</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17</a:t>
            </a:fld>
            <a:endParaRPr lang="en-US" dirty="0"/>
          </a:p>
        </p:txBody>
      </p:sp>
      <p:sp>
        <p:nvSpPr>
          <p:cNvPr id="8" name="Content Placeholder 7">
            <a:extLst>
              <a:ext uri="{FF2B5EF4-FFF2-40B4-BE49-F238E27FC236}">
                <a16:creationId xmlns:a16="http://schemas.microsoft.com/office/drawing/2014/main" id="{A4BA2AD7-CE31-49AB-B925-6ED76B777E21}"/>
              </a:ext>
            </a:extLst>
          </p:cNvPr>
          <p:cNvSpPr>
            <a:spLocks noGrp="1"/>
          </p:cNvSpPr>
          <p:nvPr>
            <p:ph idx="1"/>
          </p:nvPr>
        </p:nvSpPr>
        <p:spPr>
          <a:xfrm>
            <a:off x="38100" y="1142999"/>
            <a:ext cx="8953500" cy="5349875"/>
          </a:xfrm>
        </p:spPr>
        <p:txBody>
          <a:bodyPr/>
          <a:lstStyle/>
          <a:p>
            <a:pPr marL="457200" indent="-457200">
              <a:buFont typeface="+mj-lt"/>
              <a:buAutoNum type="arabicPeriod"/>
            </a:pPr>
            <a:r>
              <a:rPr lang="en-US" dirty="0"/>
              <a:t>Matrix inversion</a:t>
            </a:r>
          </a:p>
          <a:p>
            <a:pPr marL="457200" indent="-457200">
              <a:buFont typeface="+mj-lt"/>
              <a:buAutoNum type="arabicPeriod"/>
            </a:pPr>
            <a:endParaRPr lang="en-US" dirty="0"/>
          </a:p>
          <a:p>
            <a:pPr marL="457200" indent="-457200">
              <a:buFont typeface="+mj-lt"/>
              <a:buAutoNum type="arabicPeriod"/>
            </a:pPr>
            <a:endParaRPr lang="en-US" sz="2000" dirty="0"/>
          </a:p>
          <a:p>
            <a:pPr marL="457200" indent="-457200">
              <a:buFont typeface="+mj-lt"/>
              <a:buAutoNum type="arabicPeriod"/>
            </a:pPr>
            <a:r>
              <a:rPr lang="en-US" dirty="0"/>
              <a:t>Least-square spectral adjustment (ex. PNNL STAYSL)</a:t>
            </a:r>
          </a:p>
          <a:p>
            <a:pPr marL="855662" lvl="1" indent="-457200">
              <a:buFont typeface="+mj-lt"/>
              <a:buAutoNum type="alphaLcParenR"/>
            </a:pPr>
            <a:r>
              <a:rPr lang="en-US" dirty="0"/>
              <a:t>Incorporates uncertainty and an can incorporate covariance</a:t>
            </a:r>
          </a:p>
          <a:p>
            <a:pPr marL="398462" lvl="1" indent="0">
              <a:buNone/>
            </a:pPr>
            <a:r>
              <a:rPr lang="en-US" dirty="0"/>
              <a:t> </a:t>
            </a:r>
          </a:p>
          <a:p>
            <a:pPr marL="398462" lvl="1" indent="0">
              <a:buNone/>
            </a:pPr>
            <a:endParaRPr lang="en-US" dirty="0"/>
          </a:p>
          <a:p>
            <a:pPr marL="398462" lvl="1" indent="0">
              <a:buNone/>
            </a:pPr>
            <a:endParaRPr lang="en-US" dirty="0"/>
          </a:p>
          <a:p>
            <a:pPr marL="398462" lvl="1" indent="0">
              <a:buNone/>
            </a:pPr>
            <a:endParaRPr lang="en-US" dirty="0"/>
          </a:p>
          <a:p>
            <a:pPr marL="855662" lvl="1" indent="-457200">
              <a:buFont typeface="+mj-lt"/>
              <a:buAutoNum type="alphaLcParenR" startAt="2"/>
            </a:pPr>
            <a:r>
              <a:rPr lang="en-US" dirty="0"/>
              <a:t>Requires guess spectrum</a:t>
            </a:r>
          </a:p>
          <a:p>
            <a:pPr marL="457200" indent="-457200">
              <a:buFont typeface="+mj-lt"/>
              <a:buAutoNum type="arabicPeriod"/>
            </a:pPr>
            <a:r>
              <a:rPr lang="en-US" dirty="0"/>
              <a:t>Stochastic methods</a:t>
            </a:r>
          </a:p>
          <a:p>
            <a:pPr marL="855662" lvl="1" indent="-457200">
              <a:buFont typeface="+mj-lt"/>
              <a:buAutoNum type="arabicPeriod"/>
            </a:pPr>
            <a:endParaRPr lang="en-US" dirty="0"/>
          </a:p>
        </p:txBody>
      </p:sp>
      <p:pic>
        <p:nvPicPr>
          <p:cNvPr id="5" name="Picture 4">
            <a:extLst>
              <a:ext uri="{FF2B5EF4-FFF2-40B4-BE49-F238E27FC236}">
                <a16:creationId xmlns:a16="http://schemas.microsoft.com/office/drawing/2014/main" id="{DC1444D2-ECAE-4FF4-A2E6-9448FCF96240}"/>
              </a:ext>
            </a:extLst>
          </p:cNvPr>
          <p:cNvPicPr>
            <a:picLocks noChangeAspect="1"/>
          </p:cNvPicPr>
          <p:nvPr/>
        </p:nvPicPr>
        <p:blipFill>
          <a:blip r:embed="rId3"/>
          <a:stretch>
            <a:fillRect/>
          </a:stretch>
        </p:blipFill>
        <p:spPr>
          <a:xfrm>
            <a:off x="4356498" y="1142998"/>
            <a:ext cx="4141830" cy="885825"/>
          </a:xfrm>
          <a:prstGeom prst="rect">
            <a:avLst/>
          </a:prstGeom>
        </p:spPr>
      </p:pic>
      <p:pic>
        <p:nvPicPr>
          <p:cNvPr id="7" name="Picture 6">
            <a:extLst>
              <a:ext uri="{FF2B5EF4-FFF2-40B4-BE49-F238E27FC236}">
                <a16:creationId xmlns:a16="http://schemas.microsoft.com/office/drawing/2014/main" id="{1E19C183-BD32-458E-83D8-EA3598C899EF}"/>
              </a:ext>
            </a:extLst>
          </p:cNvPr>
          <p:cNvPicPr>
            <a:picLocks noChangeAspect="1"/>
          </p:cNvPicPr>
          <p:nvPr/>
        </p:nvPicPr>
        <p:blipFill>
          <a:blip r:embed="rId4"/>
          <a:stretch>
            <a:fillRect/>
          </a:stretch>
        </p:blipFill>
        <p:spPr>
          <a:xfrm>
            <a:off x="4720261" y="3211049"/>
            <a:ext cx="3486150" cy="990600"/>
          </a:xfrm>
          <a:prstGeom prst="rect">
            <a:avLst/>
          </a:prstGeom>
        </p:spPr>
      </p:pic>
      <p:sp>
        <p:nvSpPr>
          <p:cNvPr id="6" name="TextBox 5">
            <a:extLst>
              <a:ext uri="{FF2B5EF4-FFF2-40B4-BE49-F238E27FC236}">
                <a16:creationId xmlns:a16="http://schemas.microsoft.com/office/drawing/2014/main" id="{C54D20B9-634E-46A2-AC7B-70D14433C5B3}"/>
              </a:ext>
            </a:extLst>
          </p:cNvPr>
          <p:cNvSpPr txBox="1"/>
          <p:nvPr/>
        </p:nvSpPr>
        <p:spPr>
          <a:xfrm>
            <a:off x="4496921" y="3158735"/>
            <a:ext cx="4385641" cy="1754326"/>
          </a:xfrm>
          <a:prstGeom prst="rect">
            <a:avLst/>
          </a:prstGeom>
          <a:noFill/>
          <a:ln>
            <a:noFill/>
          </a:ln>
        </p:spPr>
        <p:txBody>
          <a:bodyPr wrap="square" rtlCol="0">
            <a:spAutoFit/>
          </a:bodyPr>
          <a:lstStyle/>
          <a:p>
            <a:endParaRPr lang="en-US" dirty="0"/>
          </a:p>
          <a:p>
            <a:endParaRPr lang="en-US" dirty="0"/>
          </a:p>
          <a:p>
            <a:endParaRPr lang="en-US" dirty="0"/>
          </a:p>
          <a:p>
            <a:r>
              <a:rPr lang="en-US" dirty="0"/>
              <a:t>P = Neutron flux and nuclear data </a:t>
            </a:r>
          </a:p>
          <a:p>
            <a:r>
              <a:rPr lang="en-US" dirty="0"/>
              <a:t>A = Activity </a:t>
            </a:r>
          </a:p>
          <a:p>
            <a:r>
              <a:rPr lang="en-US" dirty="0"/>
              <a:t>N =Covariance </a:t>
            </a:r>
          </a:p>
        </p:txBody>
      </p:sp>
    </p:spTree>
    <p:extLst>
      <p:ext uri="{BB962C8B-B14F-4D97-AF65-F5344CB8AC3E}">
        <p14:creationId xmlns:p14="http://schemas.microsoft.com/office/powerpoint/2010/main" val="21552619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Data Uncertainty</a:t>
            </a:r>
          </a:p>
        </p:txBody>
      </p:sp>
      <p:sp>
        <p:nvSpPr>
          <p:cNvPr id="4" name="Slide Number Placeholder 3"/>
          <p:cNvSpPr>
            <a:spLocks noGrp="1"/>
          </p:cNvSpPr>
          <p:nvPr>
            <p:ph type="sldNum" sz="quarter" idx="10"/>
          </p:nvPr>
        </p:nvSpPr>
        <p:spPr/>
        <p:txBody>
          <a:bodyPr/>
          <a:lstStyle/>
          <a:p>
            <a:fld id="{19845459-3F1B-4F43-8FC0-35ADCE8623CC}" type="slidenum">
              <a:rPr lang="en-US" smtClean="0"/>
              <a:pPr/>
              <a:t>18</a:t>
            </a:fld>
            <a:endParaRPr lang="en-US"/>
          </a:p>
        </p:txBody>
      </p:sp>
      <p:pic>
        <p:nvPicPr>
          <p:cNvPr id="8" name="Content Placeholder 7">
            <a:extLst>
              <a:ext uri="{FF2B5EF4-FFF2-40B4-BE49-F238E27FC236}">
                <a16:creationId xmlns:a16="http://schemas.microsoft.com/office/drawing/2014/main" id="{064B8A71-E19C-463B-AB20-7AC822006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4917" y="2123031"/>
            <a:ext cx="4509083" cy="3276600"/>
          </a:xfrm>
        </p:spPr>
      </p:pic>
      <p:pic>
        <p:nvPicPr>
          <p:cNvPr id="10" name="Picture 9">
            <a:extLst>
              <a:ext uri="{FF2B5EF4-FFF2-40B4-BE49-F238E27FC236}">
                <a16:creationId xmlns:a16="http://schemas.microsoft.com/office/drawing/2014/main" id="{8D218A35-03DD-4C41-ADB1-CB2483423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 y="2133600"/>
            <a:ext cx="4654512" cy="3337776"/>
          </a:xfrm>
          <a:prstGeom prst="rect">
            <a:avLst/>
          </a:prstGeom>
        </p:spPr>
      </p:pic>
    </p:spTree>
    <p:extLst>
      <p:ext uri="{BB962C8B-B14F-4D97-AF65-F5344CB8AC3E}">
        <p14:creationId xmlns:p14="http://schemas.microsoft.com/office/powerpoint/2010/main" val="381469777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Methodology</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19</a:t>
            </a:fld>
            <a:endParaRPr lang="en-US"/>
          </a:p>
        </p:txBody>
      </p:sp>
      <p:sp>
        <p:nvSpPr>
          <p:cNvPr id="8" name="Content Placeholder 7">
            <a:extLst>
              <a:ext uri="{FF2B5EF4-FFF2-40B4-BE49-F238E27FC236}">
                <a16:creationId xmlns:a16="http://schemas.microsoft.com/office/drawing/2014/main" id="{840211FD-FBBE-4142-B49B-5F6EAA42158B}"/>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1798D923-CE38-4359-884A-B9C2E052E0BB}"/>
              </a:ext>
            </a:extLst>
          </p:cNvPr>
          <p:cNvPicPr>
            <a:picLocks noChangeAspect="1"/>
          </p:cNvPicPr>
          <p:nvPr/>
        </p:nvPicPr>
        <p:blipFill>
          <a:blip r:embed="rId2"/>
          <a:stretch>
            <a:fillRect/>
          </a:stretch>
        </p:blipFill>
        <p:spPr>
          <a:xfrm>
            <a:off x="452437" y="1051623"/>
            <a:ext cx="7705725" cy="5441252"/>
          </a:xfrm>
          <a:prstGeom prst="rect">
            <a:avLst/>
          </a:prstGeom>
        </p:spPr>
      </p:pic>
    </p:spTree>
    <p:extLst>
      <p:ext uri="{BB962C8B-B14F-4D97-AF65-F5344CB8AC3E}">
        <p14:creationId xmlns:p14="http://schemas.microsoft.com/office/powerpoint/2010/main" val="21062286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p>
        </p:txBody>
      </p:sp>
      <p:sp>
        <p:nvSpPr>
          <p:cNvPr id="3" name="Content Placeholder 2"/>
          <p:cNvSpPr>
            <a:spLocks noGrp="1"/>
          </p:cNvSpPr>
          <p:nvPr>
            <p:ph idx="1"/>
          </p:nvPr>
        </p:nvSpPr>
        <p:spPr>
          <a:xfrm>
            <a:off x="304800" y="1295399"/>
            <a:ext cx="5105400" cy="5197475"/>
          </a:xfrm>
        </p:spPr>
        <p:txBody>
          <a:bodyPr/>
          <a:lstStyle/>
          <a:p>
            <a:pPr>
              <a:spcBef>
                <a:spcPts val="0"/>
              </a:spcBef>
              <a:spcAft>
                <a:spcPts val="1200"/>
              </a:spcAft>
            </a:pPr>
            <a:r>
              <a:rPr lang="en-US" dirty="0"/>
              <a:t>Create spectrally accurate neutron energy flux environment for nuclear weapon testing</a:t>
            </a:r>
          </a:p>
          <a:p>
            <a:pPr lvl="1">
              <a:spcBef>
                <a:spcPts val="0"/>
              </a:spcBef>
              <a:spcAft>
                <a:spcPts val="1200"/>
              </a:spcAft>
            </a:pPr>
            <a:r>
              <a:rPr lang="en-US" dirty="0"/>
              <a:t>Nuclear weapons effects (Deterrence – Surety)</a:t>
            </a:r>
          </a:p>
          <a:p>
            <a:pPr lvl="1">
              <a:spcBef>
                <a:spcPts val="0"/>
              </a:spcBef>
              <a:spcAft>
                <a:spcPts val="1200"/>
              </a:spcAft>
            </a:pPr>
            <a:r>
              <a:rPr lang="en-US" dirty="0"/>
              <a:t>Technical Nuclear Forensics (Deterrence – Attribution)</a:t>
            </a:r>
          </a:p>
          <a:p>
            <a:pPr>
              <a:spcBef>
                <a:spcPts val="0"/>
              </a:spcBef>
              <a:spcAft>
                <a:spcPts val="1200"/>
              </a:spcAft>
            </a:pPr>
            <a:r>
              <a:rPr lang="en-US" dirty="0"/>
              <a:t>2018 Nuclear Posture Review key efforts in countering nuclear terrorism - </a:t>
            </a:r>
            <a:r>
              <a:rPr lang="en-US" i="1" dirty="0"/>
              <a:t>“deterring state support for nuclear terrorism through advanced forensics and attribution capabilities.”</a:t>
            </a:r>
          </a:p>
          <a:p>
            <a:pPr>
              <a:spcBef>
                <a:spcPts val="0"/>
              </a:spcBef>
              <a:spcAft>
                <a:spcPts val="1200"/>
              </a:spcAft>
            </a:pPr>
            <a:endParaRPr lang="en-US" dirty="0"/>
          </a:p>
        </p:txBody>
      </p:sp>
      <p:sp>
        <p:nvSpPr>
          <p:cNvPr id="4" name="Slide Number Placeholder 3"/>
          <p:cNvSpPr>
            <a:spLocks noGrp="1"/>
          </p:cNvSpPr>
          <p:nvPr>
            <p:ph type="sldNum" sz="quarter" idx="10"/>
          </p:nvPr>
        </p:nvSpPr>
        <p:spPr/>
        <p:txBody>
          <a:bodyPr/>
          <a:lstStyle/>
          <a:p>
            <a:fld id="{19845459-3F1B-4F43-8FC0-35ADCE8623CC}" type="slidenum">
              <a:rPr lang="en-US" smtClean="0"/>
              <a:pPr/>
              <a:t>2</a:t>
            </a:fld>
            <a:endParaRPr lang="en-US"/>
          </a:p>
        </p:txBody>
      </p:sp>
      <p:pic>
        <p:nvPicPr>
          <p:cNvPr id="5" name="Picture 4">
            <a:extLst>
              <a:ext uri="{FF2B5EF4-FFF2-40B4-BE49-F238E27FC236}">
                <a16:creationId xmlns:a16="http://schemas.microsoft.com/office/drawing/2014/main" id="{EE50A01C-3D34-461F-BB17-7BDB652A424F}"/>
              </a:ext>
            </a:extLst>
          </p:cNvPr>
          <p:cNvPicPr>
            <a:picLocks noChangeAspect="1"/>
          </p:cNvPicPr>
          <p:nvPr/>
        </p:nvPicPr>
        <p:blipFill>
          <a:blip r:embed="rId3"/>
          <a:stretch>
            <a:fillRect/>
          </a:stretch>
        </p:blipFill>
        <p:spPr>
          <a:xfrm>
            <a:off x="5562600" y="4250531"/>
            <a:ext cx="2971800" cy="2074069"/>
          </a:xfrm>
          <a:prstGeom prst="rect">
            <a:avLst/>
          </a:prstGeom>
        </p:spPr>
      </p:pic>
      <p:pic>
        <p:nvPicPr>
          <p:cNvPr id="6" name="Picture 5">
            <a:extLst>
              <a:ext uri="{FF2B5EF4-FFF2-40B4-BE49-F238E27FC236}">
                <a16:creationId xmlns:a16="http://schemas.microsoft.com/office/drawing/2014/main" id="{03EB7A09-59E6-4CAB-8F0C-CDE20B7DCB23}"/>
              </a:ext>
            </a:extLst>
          </p:cNvPr>
          <p:cNvPicPr>
            <a:picLocks noChangeAspect="1"/>
          </p:cNvPicPr>
          <p:nvPr/>
        </p:nvPicPr>
        <p:blipFill>
          <a:blip r:embed="rId4"/>
          <a:stretch>
            <a:fillRect/>
          </a:stretch>
        </p:blipFill>
        <p:spPr>
          <a:xfrm>
            <a:off x="5881164" y="1292941"/>
            <a:ext cx="2258472" cy="2819400"/>
          </a:xfrm>
          <a:prstGeom prst="rect">
            <a:avLst/>
          </a:prstGeom>
        </p:spPr>
      </p:pic>
    </p:spTree>
    <p:extLst>
      <p:ext uri="{BB962C8B-B14F-4D97-AF65-F5344CB8AC3E}">
        <p14:creationId xmlns:p14="http://schemas.microsoft.com/office/powerpoint/2010/main" val="12757550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SCALE source from MCNP SSR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20</a:t>
            </a:fld>
            <a:endParaRPr lang="en-US"/>
          </a:p>
        </p:txBody>
      </p:sp>
      <p:pic>
        <p:nvPicPr>
          <p:cNvPr id="5" name="Content Placeholder 4">
            <a:extLst>
              <a:ext uri="{FF2B5EF4-FFF2-40B4-BE49-F238E27FC236}">
                <a16:creationId xmlns:a16="http://schemas.microsoft.com/office/drawing/2014/main" id="{8583218B-F845-484B-9ED5-B6429063C1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425" y="2133600"/>
            <a:ext cx="3657950" cy="3202431"/>
          </a:xfrm>
        </p:spPr>
      </p:pic>
      <p:pic>
        <p:nvPicPr>
          <p:cNvPr id="7" name="Picture 6">
            <a:extLst>
              <a:ext uri="{FF2B5EF4-FFF2-40B4-BE49-F238E27FC236}">
                <a16:creationId xmlns:a16="http://schemas.microsoft.com/office/drawing/2014/main" id="{B4E8DBF5-9DD9-4822-BE6F-13C5E79A0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080" y="2133600"/>
            <a:ext cx="4998311" cy="3679429"/>
          </a:xfrm>
          <a:prstGeom prst="rect">
            <a:avLst/>
          </a:prstGeom>
        </p:spPr>
      </p:pic>
    </p:spTree>
    <p:extLst>
      <p:ext uri="{BB962C8B-B14F-4D97-AF65-F5344CB8AC3E}">
        <p14:creationId xmlns:p14="http://schemas.microsoft.com/office/powerpoint/2010/main" val="8892498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Importance of source characterization</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21</a:t>
            </a:fld>
            <a:endParaRPr lang="en-US"/>
          </a:p>
        </p:txBody>
      </p:sp>
      <p:pic>
        <p:nvPicPr>
          <p:cNvPr id="9" name="Content Placeholder 8">
            <a:extLst>
              <a:ext uri="{FF2B5EF4-FFF2-40B4-BE49-F238E27FC236}">
                <a16:creationId xmlns:a16="http://schemas.microsoft.com/office/drawing/2014/main" id="{798608A9-A406-4EE0-89A7-5EAA43B326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7193" y="1262186"/>
            <a:ext cx="6389614" cy="4959103"/>
          </a:xfrm>
        </p:spPr>
      </p:pic>
    </p:spTree>
    <p:extLst>
      <p:ext uri="{BB962C8B-B14F-4D97-AF65-F5344CB8AC3E}">
        <p14:creationId xmlns:p14="http://schemas.microsoft.com/office/powerpoint/2010/main" val="254010981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Importance of source characterization</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22</a:t>
            </a:fld>
            <a:endParaRPr lang="en-US"/>
          </a:p>
        </p:txBody>
      </p:sp>
      <p:pic>
        <p:nvPicPr>
          <p:cNvPr id="7" name="Content Placeholder 6">
            <a:extLst>
              <a:ext uri="{FF2B5EF4-FFF2-40B4-BE49-F238E27FC236}">
                <a16:creationId xmlns:a16="http://schemas.microsoft.com/office/drawing/2014/main" id="{A8A47E5B-32FC-41E7-91A2-D0183CAFFC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71116" y="1231874"/>
            <a:ext cx="7601768" cy="5434598"/>
          </a:xfrm>
        </p:spPr>
      </p:pic>
    </p:spTree>
    <p:extLst>
      <p:ext uri="{BB962C8B-B14F-4D97-AF65-F5344CB8AC3E}">
        <p14:creationId xmlns:p14="http://schemas.microsoft.com/office/powerpoint/2010/main" val="72597275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Research Schedule</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23</a:t>
            </a:fld>
            <a:endParaRPr lang="en-US"/>
          </a:p>
        </p:txBody>
      </p:sp>
      <p:pic>
        <p:nvPicPr>
          <p:cNvPr id="9" name="Content Placeholder 8">
            <a:extLst>
              <a:ext uri="{FF2B5EF4-FFF2-40B4-BE49-F238E27FC236}">
                <a16:creationId xmlns:a16="http://schemas.microsoft.com/office/drawing/2014/main" id="{74B69F5A-72A1-4ED3-9CE8-94C654E78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447800"/>
            <a:ext cx="8839200" cy="4523158"/>
          </a:xfrm>
          <a:prstGeom prst="rect">
            <a:avLst/>
          </a:prstGeom>
        </p:spPr>
      </p:pic>
      <p:sp>
        <p:nvSpPr>
          <p:cNvPr id="12" name="Content Placeholder 2">
            <a:extLst>
              <a:ext uri="{FF2B5EF4-FFF2-40B4-BE49-F238E27FC236}">
                <a16:creationId xmlns:a16="http://schemas.microsoft.com/office/drawing/2014/main" id="{56C85633-2774-4802-BF3F-E72961C5F5CC}"/>
              </a:ext>
            </a:extLst>
          </p:cNvPr>
          <p:cNvSpPr txBox="1">
            <a:spLocks/>
          </p:cNvSpPr>
          <p:nvPr/>
        </p:nvSpPr>
        <p:spPr>
          <a:xfrm>
            <a:off x="0" y="5970958"/>
            <a:ext cx="8839200" cy="76200"/>
          </a:xfrm>
          <a:prstGeom prst="rect">
            <a:avLst/>
          </a:prstGeom>
        </p:spPr>
        <p:txBody>
          <a:bodyPr/>
          <a:lstStyle>
            <a:lvl1pPr marL="331788" indent="-331788" algn="l" rtl="0" eaLnBrk="0" fontAlgn="base" hangingPunct="0">
              <a:spcBef>
                <a:spcPct val="20000"/>
              </a:spcBef>
              <a:spcAft>
                <a:spcPct val="0"/>
              </a:spcAft>
              <a:buChar char="•"/>
              <a:defRPr sz="2400">
                <a:solidFill>
                  <a:schemeClr val="tx1"/>
                </a:solidFill>
                <a:latin typeface="+mn-lt"/>
                <a:ea typeface="+mn-ea"/>
                <a:cs typeface="+mn-cs"/>
              </a:defRPr>
            </a:lvl1pPr>
            <a:lvl2pPr marL="730250" indent="-274638" algn="l" rtl="0" eaLnBrk="0" fontAlgn="base" hangingPunct="0">
              <a:spcBef>
                <a:spcPct val="20000"/>
              </a:spcBef>
              <a:spcAft>
                <a:spcPct val="0"/>
              </a:spcAft>
              <a:buFont typeface="Wingdings" pitchFamily="2" charset="2"/>
              <a:buChar char="§"/>
              <a:defRPr sz="2200">
                <a:solidFill>
                  <a:schemeClr val="tx1"/>
                </a:solidFill>
                <a:latin typeface="+mn-lt"/>
              </a:defRPr>
            </a:lvl2pPr>
            <a:lvl3pPr marL="1130300" indent="-217488" algn="l" rtl="0" eaLnBrk="0" fontAlgn="base" hangingPunct="0">
              <a:spcBef>
                <a:spcPct val="20000"/>
              </a:spcBef>
              <a:spcAft>
                <a:spcPct val="0"/>
              </a:spcAft>
              <a:buChar char="•"/>
              <a:defRPr>
                <a:solidFill>
                  <a:schemeClr val="tx1"/>
                </a:solidFill>
                <a:latin typeface="+mn-lt"/>
              </a:defRPr>
            </a:lvl3pPr>
            <a:lvl4pPr marL="1585913" indent="-217488" algn="l" rtl="0" eaLnBrk="0" fontAlgn="base" hangingPunct="0">
              <a:spcBef>
                <a:spcPct val="20000"/>
              </a:spcBef>
              <a:spcAft>
                <a:spcPct val="0"/>
              </a:spcAft>
              <a:buFont typeface="Wingdings" pitchFamily="2" charset="2"/>
              <a:buChar char="§"/>
              <a:defRPr>
                <a:solidFill>
                  <a:schemeClr val="tx1"/>
                </a:solidFill>
                <a:latin typeface="+mn-lt"/>
              </a:defRPr>
            </a:lvl4pPr>
            <a:lvl5pPr marL="2041525" indent="-217488" algn="l" rtl="0" eaLnBrk="0" fontAlgn="base" hangingPunct="0">
              <a:spcBef>
                <a:spcPct val="20000"/>
              </a:spcBef>
              <a:spcAft>
                <a:spcPct val="0"/>
              </a:spcAft>
              <a:buChar char="»"/>
              <a:defRPr>
                <a:solidFill>
                  <a:schemeClr val="tx1"/>
                </a:solidFill>
                <a:latin typeface="+mn-lt"/>
              </a:defRPr>
            </a:lvl5pPr>
            <a:lvl6pPr marL="2503999" indent="-227637" algn="l" rtl="0" fontAlgn="base">
              <a:spcBef>
                <a:spcPct val="20000"/>
              </a:spcBef>
              <a:spcAft>
                <a:spcPct val="0"/>
              </a:spcAft>
              <a:buChar char="»"/>
              <a:defRPr>
                <a:solidFill>
                  <a:schemeClr val="tx1"/>
                </a:solidFill>
                <a:latin typeface="+mn-lt"/>
              </a:defRPr>
            </a:lvl6pPr>
            <a:lvl7pPr marL="2959268" indent="-227637" algn="l" rtl="0" fontAlgn="base">
              <a:spcBef>
                <a:spcPct val="20000"/>
              </a:spcBef>
              <a:spcAft>
                <a:spcPct val="0"/>
              </a:spcAft>
              <a:buChar char="»"/>
              <a:defRPr>
                <a:solidFill>
                  <a:schemeClr val="tx1"/>
                </a:solidFill>
                <a:latin typeface="+mn-lt"/>
              </a:defRPr>
            </a:lvl7pPr>
            <a:lvl8pPr marL="3414540" indent="-227637" algn="l" rtl="0" fontAlgn="base">
              <a:spcBef>
                <a:spcPct val="20000"/>
              </a:spcBef>
              <a:spcAft>
                <a:spcPct val="0"/>
              </a:spcAft>
              <a:buChar char="»"/>
              <a:defRPr>
                <a:solidFill>
                  <a:schemeClr val="tx1"/>
                </a:solidFill>
                <a:latin typeface="+mn-lt"/>
              </a:defRPr>
            </a:lvl8pPr>
            <a:lvl9pPr marL="3869808" indent="-227637" algn="l" rtl="0" fontAlgn="base">
              <a:spcBef>
                <a:spcPct val="20000"/>
              </a:spcBef>
              <a:spcAft>
                <a:spcPct val="0"/>
              </a:spcAft>
              <a:buChar char="»"/>
              <a:defRPr>
                <a:solidFill>
                  <a:schemeClr val="tx1"/>
                </a:solidFill>
                <a:latin typeface="+mn-lt"/>
              </a:defRPr>
            </a:lvl9pPr>
          </a:lstStyle>
          <a:p>
            <a:pPr marL="0" indent="0">
              <a:buNone/>
            </a:pPr>
            <a:r>
              <a:rPr lang="en-US" kern="0" dirty="0"/>
              <a:t>Schedule risk: Computational resources and changing model </a:t>
            </a:r>
          </a:p>
        </p:txBody>
      </p:sp>
    </p:spTree>
    <p:extLst>
      <p:ext uri="{BB962C8B-B14F-4D97-AF65-F5344CB8AC3E}">
        <p14:creationId xmlns:p14="http://schemas.microsoft.com/office/powerpoint/2010/main" val="20306797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Research Schedule</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24</a:t>
            </a:fld>
            <a:endParaRPr lang="en-US"/>
          </a:p>
        </p:txBody>
      </p:sp>
      <p:pic>
        <p:nvPicPr>
          <p:cNvPr id="7" name="Content Placeholder 6">
            <a:extLst>
              <a:ext uri="{FF2B5EF4-FFF2-40B4-BE49-F238E27FC236}">
                <a16:creationId xmlns:a16="http://schemas.microsoft.com/office/drawing/2014/main" id="{B1D163C4-FB50-45EC-92E9-23055A121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71600"/>
            <a:ext cx="8874009" cy="4550261"/>
          </a:xfrm>
        </p:spPr>
      </p:pic>
    </p:spTree>
    <p:extLst>
      <p:ext uri="{BB962C8B-B14F-4D97-AF65-F5344CB8AC3E}">
        <p14:creationId xmlns:p14="http://schemas.microsoft.com/office/powerpoint/2010/main" val="499672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Research Schedule</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25</a:t>
            </a:fld>
            <a:endParaRPr lang="en-US"/>
          </a:p>
        </p:txBody>
      </p:sp>
      <p:pic>
        <p:nvPicPr>
          <p:cNvPr id="7" name="Content Placeholder 6">
            <a:extLst>
              <a:ext uri="{FF2B5EF4-FFF2-40B4-BE49-F238E27FC236}">
                <a16:creationId xmlns:a16="http://schemas.microsoft.com/office/drawing/2014/main" id="{2F42406A-C02B-46B0-8944-0F6E4F362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99" y="1371600"/>
            <a:ext cx="8921401" cy="4527980"/>
          </a:xfrm>
        </p:spPr>
      </p:pic>
    </p:spTree>
    <p:extLst>
      <p:ext uri="{BB962C8B-B14F-4D97-AF65-F5344CB8AC3E}">
        <p14:creationId xmlns:p14="http://schemas.microsoft.com/office/powerpoint/2010/main" val="310639726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Possible PHD follow on research areas </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p:txBody>
          <a:bodyPr/>
          <a:lstStyle/>
          <a:p>
            <a:r>
              <a:rPr lang="en-US" dirty="0"/>
              <a:t>Analyze the actual ETA Experiment results (2019)</a:t>
            </a:r>
          </a:p>
          <a:p>
            <a:r>
              <a:rPr lang="en-US" dirty="0"/>
              <a:t>Incorporate fractionation of fission debris, work into ATHENA (2020 experiment). </a:t>
            </a:r>
          </a:p>
          <a:p>
            <a:r>
              <a:rPr lang="en-US" dirty="0"/>
              <a:t>Neutron flux unfolding technique using pre-built SCALE libraries</a:t>
            </a:r>
          </a:p>
          <a:p>
            <a:endParaRPr lang="en-US" dirty="0"/>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26</a:t>
            </a:fld>
            <a:endParaRPr lang="en-US"/>
          </a:p>
        </p:txBody>
      </p:sp>
    </p:spTree>
    <p:extLst>
      <p:ext uri="{BB962C8B-B14F-4D97-AF65-F5344CB8AC3E}">
        <p14:creationId xmlns:p14="http://schemas.microsoft.com/office/powerpoint/2010/main" val="16652287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A7CD-9BE0-4AEC-BB64-5FE43327C455}"/>
              </a:ext>
            </a:extLst>
          </p:cNvPr>
          <p:cNvSpPr>
            <a:spLocks noGrp="1"/>
          </p:cNvSpPr>
          <p:nvPr>
            <p:ph type="title"/>
          </p:nvPr>
        </p:nvSpPr>
        <p:spPr/>
        <p:txBody>
          <a:bodyPr/>
          <a:lstStyle/>
          <a:p>
            <a:r>
              <a:rPr lang="en-US" dirty="0"/>
              <a:t>BACKUPS</a:t>
            </a:r>
          </a:p>
        </p:txBody>
      </p:sp>
      <p:sp>
        <p:nvSpPr>
          <p:cNvPr id="3" name="Content Placeholder 2">
            <a:extLst>
              <a:ext uri="{FF2B5EF4-FFF2-40B4-BE49-F238E27FC236}">
                <a16:creationId xmlns:a16="http://schemas.microsoft.com/office/drawing/2014/main" id="{C98FCA7A-0D14-4190-AC14-9A2013AD88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D6B0C14-DF6A-4471-BB76-7F1106565F5E}"/>
              </a:ext>
            </a:extLst>
          </p:cNvPr>
          <p:cNvSpPr>
            <a:spLocks noGrp="1"/>
          </p:cNvSpPr>
          <p:nvPr>
            <p:ph type="sldNum" sz="quarter" idx="10"/>
          </p:nvPr>
        </p:nvSpPr>
        <p:spPr/>
        <p:txBody>
          <a:bodyPr/>
          <a:lstStyle/>
          <a:p>
            <a:pPr>
              <a:defRPr/>
            </a:pPr>
            <a:fld id="{19845459-3F1B-4F43-8FC0-35ADCE8623CC}" type="slidenum">
              <a:rPr lang="en-US" smtClean="0"/>
              <a:pPr>
                <a:defRPr/>
              </a:pPr>
              <a:t>27</a:t>
            </a:fld>
            <a:endParaRPr lang="en-US"/>
          </a:p>
        </p:txBody>
      </p:sp>
    </p:spTree>
    <p:extLst>
      <p:ext uri="{BB962C8B-B14F-4D97-AF65-F5344CB8AC3E}">
        <p14:creationId xmlns:p14="http://schemas.microsoft.com/office/powerpoint/2010/main" val="264879536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Options to Generate Representative Nuclear Weapon Environments </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a:xfrm>
            <a:off x="304800" y="1295400"/>
            <a:ext cx="4711836" cy="4876800"/>
          </a:xfrm>
        </p:spPr>
        <p:txBody>
          <a:bodyPr/>
          <a:lstStyle/>
          <a:p>
            <a:r>
              <a:rPr lang="en-US" dirty="0"/>
              <a:t>Synthetic Fission Debris</a:t>
            </a:r>
          </a:p>
          <a:p>
            <a:pPr lvl="1"/>
            <a:r>
              <a:rPr lang="en-US" dirty="0"/>
              <a:t>Sample doping</a:t>
            </a:r>
          </a:p>
          <a:p>
            <a:pPr lvl="1"/>
            <a:r>
              <a:rPr lang="en-US" dirty="0"/>
              <a:t>Direct production using fission converters</a:t>
            </a:r>
          </a:p>
          <a:p>
            <a:pPr lvl="1"/>
            <a:r>
              <a:rPr lang="en-US" dirty="0"/>
              <a:t>Surrogate methods</a:t>
            </a:r>
          </a:p>
          <a:p>
            <a:pPr lvl="1"/>
            <a:r>
              <a:rPr lang="en-US" dirty="0"/>
              <a:t>Spectral modification</a:t>
            </a:r>
          </a:p>
          <a:p>
            <a:r>
              <a:rPr lang="en-US" dirty="0"/>
              <a:t>Neutron Effects on Electronics</a:t>
            </a:r>
          </a:p>
          <a:p>
            <a:pPr lvl="1"/>
            <a:r>
              <a:rPr lang="en-US" dirty="0"/>
              <a:t>Utilize existing sources </a:t>
            </a:r>
          </a:p>
          <a:p>
            <a:pPr lvl="1"/>
            <a:r>
              <a:rPr lang="en-US" dirty="0"/>
              <a:t>Models</a:t>
            </a:r>
          </a:p>
          <a:p>
            <a:pPr lvl="1"/>
            <a:r>
              <a:rPr lang="en-US" dirty="0"/>
              <a:t>Surrogate charged particle reactions</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28</a:t>
            </a:fld>
            <a:endParaRPr lang="en-US"/>
          </a:p>
        </p:txBody>
      </p:sp>
      <p:pic>
        <p:nvPicPr>
          <p:cNvPr id="5" name="Picture 4">
            <a:extLst>
              <a:ext uri="{FF2B5EF4-FFF2-40B4-BE49-F238E27FC236}">
                <a16:creationId xmlns:a16="http://schemas.microsoft.com/office/drawing/2014/main" id="{A62BAFA3-0069-49E0-8880-2630AD2E13DB}"/>
              </a:ext>
            </a:extLst>
          </p:cNvPr>
          <p:cNvPicPr>
            <a:picLocks noChangeAspect="1"/>
          </p:cNvPicPr>
          <p:nvPr/>
        </p:nvPicPr>
        <p:blipFill>
          <a:blip r:embed="rId3"/>
          <a:stretch>
            <a:fillRect/>
          </a:stretch>
        </p:blipFill>
        <p:spPr>
          <a:xfrm>
            <a:off x="4980777" y="1986910"/>
            <a:ext cx="3858423" cy="2884180"/>
          </a:xfrm>
          <a:prstGeom prst="rect">
            <a:avLst/>
          </a:prstGeom>
        </p:spPr>
      </p:pic>
    </p:spTree>
    <p:extLst>
      <p:ext uri="{BB962C8B-B14F-4D97-AF65-F5344CB8AC3E}">
        <p14:creationId xmlns:p14="http://schemas.microsoft.com/office/powerpoint/2010/main" val="214127757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p:txBody>
          <a:bodyPr/>
          <a:lstStyle/>
          <a:p>
            <a:r>
              <a:rPr lang="en-US" dirty="0"/>
              <a:t>Introduction and Background</a:t>
            </a:r>
          </a:p>
          <a:p>
            <a:r>
              <a:rPr lang="en-US" dirty="0"/>
              <a:t>Theory</a:t>
            </a:r>
          </a:p>
          <a:p>
            <a:r>
              <a:rPr lang="en-US" dirty="0"/>
              <a:t>Methodology </a:t>
            </a:r>
          </a:p>
          <a:p>
            <a:r>
              <a:rPr lang="en-US" dirty="0"/>
              <a:t>Research Schedule </a:t>
            </a:r>
          </a:p>
          <a:p>
            <a:r>
              <a:rPr lang="en-US" dirty="0"/>
              <a:t>Future work </a:t>
            </a:r>
          </a:p>
          <a:p>
            <a:endParaRPr lang="en-US" dirty="0"/>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29</a:t>
            </a:fld>
            <a:endParaRPr lang="en-US"/>
          </a:p>
        </p:txBody>
      </p:sp>
    </p:spTree>
    <p:extLst>
      <p:ext uri="{BB962C8B-B14F-4D97-AF65-F5344CB8AC3E}">
        <p14:creationId xmlns:p14="http://schemas.microsoft.com/office/powerpoint/2010/main" val="6860981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Capability gap in reproducing nuclear weapon environments</a:t>
            </a:r>
          </a:p>
        </p:txBody>
      </p:sp>
      <p:sp>
        <p:nvSpPr>
          <p:cNvPr id="4" name="Slide Number Placeholder 3"/>
          <p:cNvSpPr>
            <a:spLocks noGrp="1"/>
          </p:cNvSpPr>
          <p:nvPr>
            <p:ph type="sldNum" sz="quarter" idx="10"/>
          </p:nvPr>
        </p:nvSpPr>
        <p:spPr/>
        <p:txBody>
          <a:bodyPr/>
          <a:lstStyle/>
          <a:p>
            <a:fld id="{19845459-3F1B-4F43-8FC0-35ADCE8623CC}" type="slidenum">
              <a:rPr lang="en-US" smtClean="0"/>
              <a:pPr/>
              <a:t>3</a:t>
            </a:fld>
            <a:endParaRPr lang="en-US"/>
          </a:p>
        </p:txBody>
      </p:sp>
      <p:pic>
        <p:nvPicPr>
          <p:cNvPr id="10" name="Content Placeholder 9">
            <a:extLst>
              <a:ext uri="{FF2B5EF4-FFF2-40B4-BE49-F238E27FC236}">
                <a16:creationId xmlns:a16="http://schemas.microsoft.com/office/drawing/2014/main" id="{E6809F73-1B55-49D3-A82B-1E4F6EAE8D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162" y="1127125"/>
            <a:ext cx="7811161" cy="5349875"/>
          </a:xfrm>
        </p:spPr>
      </p:pic>
    </p:spTree>
    <p:extLst>
      <p:ext uri="{BB962C8B-B14F-4D97-AF65-F5344CB8AC3E}">
        <p14:creationId xmlns:p14="http://schemas.microsoft.com/office/powerpoint/2010/main" val="318965282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ATHENA Spectrum</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30</a:t>
            </a:fld>
            <a:endParaRPr lang="en-US"/>
          </a:p>
        </p:txBody>
      </p:sp>
      <p:pic>
        <p:nvPicPr>
          <p:cNvPr id="8" name="Content Placeholder 7">
            <a:extLst>
              <a:ext uri="{FF2B5EF4-FFF2-40B4-BE49-F238E27FC236}">
                <a16:creationId xmlns:a16="http://schemas.microsoft.com/office/drawing/2014/main" id="{17B7E0E8-822A-43F8-8675-BCE2849A711D}"/>
              </a:ext>
            </a:extLst>
          </p:cNvPr>
          <p:cNvPicPr>
            <a:picLocks noGrp="1" noChangeAspect="1"/>
          </p:cNvPicPr>
          <p:nvPr>
            <p:ph idx="1"/>
          </p:nvPr>
        </p:nvPicPr>
        <p:blipFill>
          <a:blip r:embed="rId2"/>
          <a:stretch>
            <a:fillRect/>
          </a:stretch>
        </p:blipFill>
        <p:spPr>
          <a:xfrm>
            <a:off x="838200" y="1295400"/>
            <a:ext cx="7232708" cy="5152714"/>
          </a:xfrm>
          <a:prstGeom prst="rect">
            <a:avLst/>
          </a:prstGeom>
        </p:spPr>
      </p:pic>
    </p:spTree>
    <p:extLst>
      <p:ext uri="{BB962C8B-B14F-4D97-AF65-F5344CB8AC3E}">
        <p14:creationId xmlns:p14="http://schemas.microsoft.com/office/powerpoint/2010/main" val="5459786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SCALE source from MCNP SSR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31</a:t>
            </a:fld>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447260-5338-4359-ACEA-EC0483BE14CC}"/>
                  </a:ext>
                </a:extLst>
              </p:cNvPr>
              <p:cNvSpPr txBox="1"/>
              <p:nvPr/>
            </p:nvSpPr>
            <p:spPr>
              <a:xfrm>
                <a:off x="4419600" y="1295400"/>
                <a:ext cx="4701988" cy="4893647"/>
              </a:xfrm>
              <a:prstGeom prst="rect">
                <a:avLst/>
              </a:prstGeom>
              <a:noFill/>
            </p:spPr>
            <p:txBody>
              <a:bodyPr wrap="square" rtlCol="0">
                <a:spAutoFit/>
              </a:bodyPr>
              <a:lstStyle/>
              <a:p>
                <a:r>
                  <a:rPr lang="en-US" sz="2600" dirty="0"/>
                  <a:t>Disk source - 0 to </a:t>
                </a:r>
                <a14:m>
                  <m:oMath xmlns:m="http://schemas.openxmlformats.org/officeDocument/2006/math">
                    <m:r>
                      <a:rPr lang="en-US" sz="2600" b="0" i="1" smtClean="0">
                        <a:latin typeface="Cambria Math" panose="02040503050406030204" pitchFamily="18" charset="0"/>
                      </a:rPr>
                      <m:t>𝜋</m:t>
                    </m:r>
                  </m:oMath>
                </a14:m>
                <a:r>
                  <a:rPr lang="en-US" sz="2600" dirty="0"/>
                  <a:t>  emission angles</a:t>
                </a:r>
              </a:p>
              <a:p>
                <a:endParaRPr lang="en-US" sz="2600" dirty="0"/>
              </a:p>
              <a:p>
                <a:r>
                  <a:rPr lang="en-US" sz="2600" dirty="0"/>
                  <a:t>4 line sources – 0 to </a:t>
                </a:r>
                <a14:m>
                  <m:oMath xmlns:m="http://schemas.openxmlformats.org/officeDocument/2006/math">
                    <m:r>
                      <a:rPr lang="en-US" sz="2600" b="0" i="1" smtClean="0">
                        <a:latin typeface="Cambria Math" panose="02040503050406030204" pitchFamily="18" charset="0"/>
                      </a:rPr>
                      <m:t>𝜋</m:t>
                    </m:r>
                  </m:oMath>
                </a14:m>
                <a:r>
                  <a:rPr lang="en-US" sz="2600" dirty="0"/>
                  <a:t> emission angles</a:t>
                </a:r>
              </a:p>
              <a:p>
                <a:endParaRPr lang="en-US" sz="2600" dirty="0"/>
              </a:p>
              <a:p>
                <a:endParaRPr lang="en-US" sz="2600" dirty="0"/>
              </a:p>
              <a:p>
                <a:endParaRPr lang="en-US" sz="2600" dirty="0"/>
              </a:p>
              <a:p>
                <a:endParaRPr lang="en-US" sz="2600" dirty="0"/>
              </a:p>
              <a:p>
                <a:endParaRPr lang="en-US" sz="2600" dirty="0"/>
              </a:p>
              <a:p>
                <a:r>
                  <a:rPr lang="en-US" sz="2600" dirty="0"/>
                  <a:t>Point Source – 14.03 MeV and room return isotropic</a:t>
                </a:r>
              </a:p>
            </p:txBody>
          </p:sp>
        </mc:Choice>
        <mc:Fallback xmlns="">
          <p:sp>
            <p:nvSpPr>
              <p:cNvPr id="10" name="TextBox 9">
                <a:extLst>
                  <a:ext uri="{FF2B5EF4-FFF2-40B4-BE49-F238E27FC236}">
                    <a16:creationId xmlns:a16="http://schemas.microsoft.com/office/drawing/2014/main" id="{7C447260-5338-4359-ACEA-EC0483BE14CC}"/>
                  </a:ext>
                </a:extLst>
              </p:cNvPr>
              <p:cNvSpPr txBox="1">
                <a:spLocks noRot="1" noChangeAspect="1" noMove="1" noResize="1" noEditPoints="1" noAdjustHandles="1" noChangeArrowheads="1" noChangeShapeType="1" noTextEdit="1"/>
              </p:cNvSpPr>
              <p:nvPr/>
            </p:nvSpPr>
            <p:spPr>
              <a:xfrm>
                <a:off x="4419600" y="1295400"/>
                <a:ext cx="4701988" cy="4893647"/>
              </a:xfrm>
              <a:prstGeom prst="rect">
                <a:avLst/>
              </a:prstGeom>
              <a:blipFill>
                <a:blip r:embed="rId2"/>
                <a:stretch>
                  <a:fillRect l="-2335" t="-1247" r="-4021" b="-2244"/>
                </a:stretch>
              </a:blipFill>
            </p:spPr>
            <p:txBody>
              <a:bodyPr/>
              <a:lstStyle/>
              <a:p>
                <a:r>
                  <a:rPr lang="en-US">
                    <a:noFill/>
                  </a:rPr>
                  <a:t> </a:t>
                </a:r>
              </a:p>
            </p:txBody>
          </p:sp>
        </mc:Fallback>
      </mc:AlternateContent>
      <p:pic>
        <p:nvPicPr>
          <p:cNvPr id="14" name="Content Placeholder 13">
            <a:extLst>
              <a:ext uri="{FF2B5EF4-FFF2-40B4-BE49-F238E27FC236}">
                <a16:creationId xmlns:a16="http://schemas.microsoft.com/office/drawing/2014/main" id="{855CE088-2936-4D78-9B11-43FE36458C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12" y="1456891"/>
            <a:ext cx="4114919" cy="4732156"/>
          </a:xfrm>
        </p:spPr>
      </p:pic>
      <p:cxnSp>
        <p:nvCxnSpPr>
          <p:cNvPr id="16" name="Straight Arrow Connector 15">
            <a:extLst>
              <a:ext uri="{FF2B5EF4-FFF2-40B4-BE49-F238E27FC236}">
                <a16:creationId xmlns:a16="http://schemas.microsoft.com/office/drawing/2014/main" id="{E7304A56-A0B8-415D-B383-11FBB295E19B}"/>
              </a:ext>
            </a:extLst>
          </p:cNvPr>
          <p:cNvCxnSpPr/>
          <p:nvPr/>
        </p:nvCxnSpPr>
        <p:spPr bwMode="auto">
          <a:xfrm flipH="1">
            <a:off x="1981200" y="1676400"/>
            <a:ext cx="2438400" cy="4572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AE20EDD7-059E-4414-BE67-3BD87B1B9132}"/>
              </a:ext>
            </a:extLst>
          </p:cNvPr>
          <p:cNvCxnSpPr>
            <a:cxnSpLocks/>
          </p:cNvCxnSpPr>
          <p:nvPr/>
        </p:nvCxnSpPr>
        <p:spPr bwMode="auto">
          <a:xfrm flipH="1">
            <a:off x="3810000" y="2819400"/>
            <a:ext cx="495300" cy="228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67107551-BF62-443A-96A9-8DFB3125EA5E}"/>
              </a:ext>
            </a:extLst>
          </p:cNvPr>
          <p:cNvCxnSpPr/>
          <p:nvPr/>
        </p:nvCxnSpPr>
        <p:spPr bwMode="auto">
          <a:xfrm flipH="1">
            <a:off x="2209800" y="5791200"/>
            <a:ext cx="2209800" cy="1524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90936316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sz="3200" dirty="0"/>
              <a:t>Neutron interactions relevant to ETA design</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32</a:t>
            </a:fld>
            <a:endParaRPr lang="en-US"/>
          </a:p>
        </p:txBody>
      </p:sp>
      <p:pic>
        <p:nvPicPr>
          <p:cNvPr id="5" name="Content Placeholder 7">
            <a:extLst>
              <a:ext uri="{FF2B5EF4-FFF2-40B4-BE49-F238E27FC236}">
                <a16:creationId xmlns:a16="http://schemas.microsoft.com/office/drawing/2014/main" id="{82ABFB2C-FEC0-43E1-B890-8812EDED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62943"/>
            <a:ext cx="6047528" cy="5110963"/>
          </a:xfrm>
          <a:prstGeom prst="rect">
            <a:avLst/>
          </a:prstGeom>
        </p:spPr>
      </p:pic>
      <p:sp>
        <p:nvSpPr>
          <p:cNvPr id="7" name="Content Placeholder 6">
            <a:extLst>
              <a:ext uri="{FF2B5EF4-FFF2-40B4-BE49-F238E27FC236}">
                <a16:creationId xmlns:a16="http://schemas.microsoft.com/office/drawing/2014/main" id="{2A3D0541-589B-4248-A895-A9C29B951D58}"/>
              </a:ext>
            </a:extLst>
          </p:cNvPr>
          <p:cNvSpPr>
            <a:spLocks noGrp="1"/>
          </p:cNvSpPr>
          <p:nvPr>
            <p:ph idx="1"/>
          </p:nvPr>
        </p:nvSpPr>
        <p:spPr>
          <a:xfrm>
            <a:off x="-8001000" y="1524000"/>
            <a:ext cx="8534400" cy="4876800"/>
          </a:xfrm>
        </p:spPr>
        <p:txBody>
          <a:bodyPr/>
          <a:lstStyle/>
          <a:p>
            <a:endParaRPr lang="en-US" dirty="0"/>
          </a:p>
        </p:txBody>
      </p:sp>
    </p:spTree>
    <p:extLst>
      <p:ext uri="{BB962C8B-B14F-4D97-AF65-F5344CB8AC3E}">
        <p14:creationId xmlns:p14="http://schemas.microsoft.com/office/powerpoint/2010/main" val="199858719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HEU Foil Fissions</a:t>
            </a:r>
          </a:p>
        </p:txBody>
      </p:sp>
      <p:sp>
        <p:nvSpPr>
          <p:cNvPr id="4" name="Slide Number Placeholder 3"/>
          <p:cNvSpPr>
            <a:spLocks noGrp="1"/>
          </p:cNvSpPr>
          <p:nvPr>
            <p:ph type="sldNum" sz="quarter" idx="10"/>
          </p:nvPr>
        </p:nvSpPr>
        <p:spPr/>
        <p:txBody>
          <a:bodyPr/>
          <a:lstStyle/>
          <a:p>
            <a:fld id="{19845459-3F1B-4F43-8FC0-35ADCE8623CC}" type="slidenum">
              <a:rPr lang="en-US" smtClean="0"/>
              <a:pPr/>
              <a:t>33</a:t>
            </a:fld>
            <a:endParaRPr lang="en-US"/>
          </a:p>
        </p:txBody>
      </p:sp>
      <p:pic>
        <p:nvPicPr>
          <p:cNvPr id="3" name="Picture 2">
            <a:extLst>
              <a:ext uri="{FF2B5EF4-FFF2-40B4-BE49-F238E27FC236}">
                <a16:creationId xmlns:a16="http://schemas.microsoft.com/office/drawing/2014/main" id="{9A34E171-6C2F-4DE4-91B6-84EC4E561877}"/>
              </a:ext>
            </a:extLst>
          </p:cNvPr>
          <p:cNvPicPr>
            <a:picLocks noChangeAspect="1"/>
          </p:cNvPicPr>
          <p:nvPr/>
        </p:nvPicPr>
        <p:blipFill>
          <a:blip r:embed="rId3"/>
          <a:stretch>
            <a:fillRect/>
          </a:stretch>
        </p:blipFill>
        <p:spPr>
          <a:xfrm>
            <a:off x="78113" y="2162175"/>
            <a:ext cx="8989687" cy="2562225"/>
          </a:xfrm>
          <a:prstGeom prst="rect">
            <a:avLst/>
          </a:prstGeom>
        </p:spPr>
      </p:pic>
    </p:spTree>
    <p:extLst>
      <p:ext uri="{BB962C8B-B14F-4D97-AF65-F5344CB8AC3E}">
        <p14:creationId xmlns:p14="http://schemas.microsoft.com/office/powerpoint/2010/main" val="400229284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dirty="0"/>
              <a:t>In-115 (</a:t>
            </a:r>
            <a:r>
              <a:rPr lang="en-US" dirty="0" err="1"/>
              <a:t>n,g</a:t>
            </a:r>
            <a:r>
              <a:rPr lang="en-US" dirty="0"/>
              <a:t>) Example Case</a:t>
            </a:r>
          </a:p>
        </p:txBody>
      </p:sp>
      <p:sp>
        <p:nvSpPr>
          <p:cNvPr id="3" name="Slide Number Placeholder 2"/>
          <p:cNvSpPr>
            <a:spLocks noGrp="1"/>
          </p:cNvSpPr>
          <p:nvPr>
            <p:ph type="sldNum" sz="quarter" idx="10"/>
          </p:nvPr>
        </p:nvSpPr>
        <p:spPr/>
        <p:txBody>
          <a:bodyPr/>
          <a:lstStyle/>
          <a:p>
            <a:pPr>
              <a:defRPr/>
            </a:pPr>
            <a:fld id="{C107B44C-6D87-40B8-90F1-CF36925F2BB2}" type="slidenum">
              <a:rPr lang="en-US" smtClean="0"/>
              <a:pPr>
                <a:defRPr/>
              </a:pPr>
              <a:t>34</a:t>
            </a:fld>
            <a:endParaRPr lang="en-US"/>
          </a:p>
        </p:txBody>
      </p:sp>
      <p:sp>
        <p:nvSpPr>
          <p:cNvPr id="9219" name="Content Placeholder 3"/>
          <p:cNvSpPr>
            <a:spLocks noGrp="1"/>
          </p:cNvSpPr>
          <p:nvPr>
            <p:ph idx="1"/>
          </p:nvPr>
        </p:nvSpPr>
        <p:spPr bwMode="auto">
          <a:xfrm>
            <a:off x="0" y="5982017"/>
            <a:ext cx="8704309" cy="1386839"/>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a:t>***16 SAMPLER Cases, results not converged </a:t>
            </a:r>
          </a:p>
          <a:p>
            <a:pPr marL="455612" lvl="1" indent="0">
              <a:buNone/>
            </a:pPr>
            <a:r>
              <a:rPr lang="en-US" dirty="0"/>
              <a:t>			</a:t>
            </a:r>
          </a:p>
          <a:p>
            <a:endParaRPr lang="en-US" dirty="0"/>
          </a:p>
          <a:p>
            <a:pPr marL="455612" lvl="1" indent="0">
              <a:buNone/>
            </a:pPr>
            <a:r>
              <a:rPr lang="en-US" dirty="0"/>
              <a:t>		</a:t>
            </a:r>
          </a:p>
        </p:txBody>
      </p:sp>
      <p:sp>
        <p:nvSpPr>
          <p:cNvPr id="6" name="AutoShape 2" descr="Image result for bad science reproducibility cartoon"/>
          <p:cNvSpPr>
            <a:spLocks noChangeAspect="1" noChangeArrowheads="1"/>
          </p:cNvSpPr>
          <p:nvPr/>
        </p:nvSpPr>
        <p:spPr bwMode="auto">
          <a:xfrm>
            <a:off x="155575" y="-990600"/>
            <a:ext cx="4772025" cy="2066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B6E8E0B9-6F0A-48DA-A25C-CD7132D8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3" y="1959514"/>
            <a:ext cx="4661203" cy="3107468"/>
          </a:xfrm>
          <a:prstGeom prst="rect">
            <a:avLst/>
          </a:prstGeom>
        </p:spPr>
      </p:pic>
      <p:pic>
        <p:nvPicPr>
          <p:cNvPr id="8" name="Picture 7">
            <a:extLst>
              <a:ext uri="{FF2B5EF4-FFF2-40B4-BE49-F238E27FC236}">
                <a16:creationId xmlns:a16="http://schemas.microsoft.com/office/drawing/2014/main" id="{CAB33978-D7AB-4476-BC46-3166D9947F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7599" y="3999986"/>
            <a:ext cx="3776709" cy="2858014"/>
          </a:xfrm>
          <a:prstGeom prst="rect">
            <a:avLst/>
          </a:prstGeom>
        </p:spPr>
      </p:pic>
      <p:pic>
        <p:nvPicPr>
          <p:cNvPr id="10" name="Picture 9">
            <a:extLst>
              <a:ext uri="{FF2B5EF4-FFF2-40B4-BE49-F238E27FC236}">
                <a16:creationId xmlns:a16="http://schemas.microsoft.com/office/drawing/2014/main" id="{27B58422-3121-400C-A93A-C6C89BC49F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27599" y="1174187"/>
            <a:ext cx="3776709" cy="2813661"/>
          </a:xfrm>
          <a:prstGeom prst="rect">
            <a:avLst/>
          </a:prstGeom>
        </p:spPr>
      </p:pic>
      <p:sp>
        <p:nvSpPr>
          <p:cNvPr id="11" name="TextBox 10">
            <a:extLst>
              <a:ext uri="{FF2B5EF4-FFF2-40B4-BE49-F238E27FC236}">
                <a16:creationId xmlns:a16="http://schemas.microsoft.com/office/drawing/2014/main" id="{03B03CEA-677C-4805-BE09-ED8FF08D6DBC}"/>
              </a:ext>
            </a:extLst>
          </p:cNvPr>
          <p:cNvSpPr txBox="1"/>
          <p:nvPr/>
        </p:nvSpPr>
        <p:spPr>
          <a:xfrm>
            <a:off x="624673" y="1522265"/>
            <a:ext cx="3251200" cy="369332"/>
          </a:xfrm>
          <a:prstGeom prst="rect">
            <a:avLst/>
          </a:prstGeom>
          <a:noFill/>
        </p:spPr>
        <p:txBody>
          <a:bodyPr wrap="square" rtlCol="0">
            <a:spAutoFit/>
          </a:bodyPr>
          <a:lstStyle/>
          <a:p>
            <a:r>
              <a:rPr lang="en-US" dirty="0"/>
              <a:t>Output from SAMPLER</a:t>
            </a:r>
          </a:p>
        </p:txBody>
      </p:sp>
      <p:cxnSp>
        <p:nvCxnSpPr>
          <p:cNvPr id="13" name="Straight Arrow Connector 12">
            <a:extLst>
              <a:ext uri="{FF2B5EF4-FFF2-40B4-BE49-F238E27FC236}">
                <a16:creationId xmlns:a16="http://schemas.microsoft.com/office/drawing/2014/main" id="{B85915D7-1645-456A-A949-7AF121FEDA62}"/>
              </a:ext>
            </a:extLst>
          </p:cNvPr>
          <p:cNvCxnSpPr/>
          <p:nvPr/>
        </p:nvCxnSpPr>
        <p:spPr bwMode="auto">
          <a:xfrm>
            <a:off x="4226859" y="3668302"/>
            <a:ext cx="533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9500187A-03CD-4FB2-B7FE-E20551BC7DDD}"/>
              </a:ext>
            </a:extLst>
          </p:cNvPr>
          <p:cNvSpPr txBox="1"/>
          <p:nvPr/>
        </p:nvSpPr>
        <p:spPr>
          <a:xfrm>
            <a:off x="452755" y="5053919"/>
            <a:ext cx="2438400" cy="646331"/>
          </a:xfrm>
          <a:prstGeom prst="rect">
            <a:avLst/>
          </a:prstGeom>
          <a:noFill/>
        </p:spPr>
        <p:txBody>
          <a:bodyPr wrap="square" rtlCol="0">
            <a:spAutoFit/>
          </a:bodyPr>
          <a:lstStyle/>
          <a:p>
            <a:r>
              <a:rPr lang="en-US" b="1" u="sng" dirty="0"/>
              <a:t>OLD RESULTS: </a:t>
            </a:r>
            <a:br>
              <a:rPr lang="en-US" b="1" u="sng" dirty="0"/>
            </a:br>
            <a:r>
              <a:rPr lang="en-US" b="1" u="sng" dirty="0"/>
              <a:t>NOT USING SSR </a:t>
            </a:r>
          </a:p>
        </p:txBody>
      </p:sp>
    </p:spTree>
    <p:extLst>
      <p:ext uri="{BB962C8B-B14F-4D97-AF65-F5344CB8AC3E}">
        <p14:creationId xmlns:p14="http://schemas.microsoft.com/office/powerpoint/2010/main" val="38260016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Nuclear Weapons Effects Testing Simulators </a:t>
            </a:r>
          </a:p>
        </p:txBody>
      </p:sp>
      <p:sp>
        <p:nvSpPr>
          <p:cNvPr id="4" name="Slide Number Placeholder 3"/>
          <p:cNvSpPr>
            <a:spLocks noGrp="1"/>
          </p:cNvSpPr>
          <p:nvPr>
            <p:ph type="sldNum" sz="quarter" idx="10"/>
          </p:nvPr>
        </p:nvSpPr>
        <p:spPr/>
        <p:txBody>
          <a:bodyPr/>
          <a:lstStyle/>
          <a:p>
            <a:fld id="{19845459-3F1B-4F43-8FC0-35ADCE8623CC}" type="slidenum">
              <a:rPr lang="en-US" smtClean="0"/>
              <a:pPr/>
              <a:t>35</a:t>
            </a:fld>
            <a:endParaRPr lang="en-US"/>
          </a:p>
        </p:txBody>
      </p:sp>
      <p:pic>
        <p:nvPicPr>
          <p:cNvPr id="10" name="Content Placeholder 9">
            <a:extLst>
              <a:ext uri="{FF2B5EF4-FFF2-40B4-BE49-F238E27FC236}">
                <a16:creationId xmlns:a16="http://schemas.microsoft.com/office/drawing/2014/main" id="{1B198BB9-C019-45E5-A07F-5A3B2EC67B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60782" y="1212171"/>
            <a:ext cx="3822435" cy="5280704"/>
          </a:xfrm>
        </p:spPr>
      </p:pic>
    </p:spTree>
    <p:extLst>
      <p:ext uri="{BB962C8B-B14F-4D97-AF65-F5344CB8AC3E}">
        <p14:creationId xmlns:p14="http://schemas.microsoft.com/office/powerpoint/2010/main" val="24000902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Foil Diagnostic Activation Pack  </a:t>
            </a:r>
          </a:p>
        </p:txBody>
      </p:sp>
      <p:sp>
        <p:nvSpPr>
          <p:cNvPr id="4" name="Slide Number Placeholder 3"/>
          <p:cNvSpPr>
            <a:spLocks noGrp="1"/>
          </p:cNvSpPr>
          <p:nvPr>
            <p:ph type="sldNum" sz="quarter" idx="10"/>
          </p:nvPr>
        </p:nvSpPr>
        <p:spPr/>
        <p:txBody>
          <a:bodyPr/>
          <a:lstStyle/>
          <a:p>
            <a:fld id="{19845459-3F1B-4F43-8FC0-35ADCE8623CC}" type="slidenum">
              <a:rPr lang="en-US" smtClean="0"/>
              <a:pPr/>
              <a:t>36</a:t>
            </a:fld>
            <a:endParaRPr lang="en-US"/>
          </a:p>
        </p:txBody>
      </p:sp>
      <p:pic>
        <p:nvPicPr>
          <p:cNvPr id="3" name="Picture 2">
            <a:extLst>
              <a:ext uri="{FF2B5EF4-FFF2-40B4-BE49-F238E27FC236}">
                <a16:creationId xmlns:a16="http://schemas.microsoft.com/office/drawing/2014/main" id="{D06C518B-AB5F-480D-9493-661854B89439}"/>
              </a:ext>
            </a:extLst>
          </p:cNvPr>
          <p:cNvPicPr>
            <a:picLocks noChangeAspect="1"/>
          </p:cNvPicPr>
          <p:nvPr/>
        </p:nvPicPr>
        <p:blipFill>
          <a:blip r:embed="rId3"/>
          <a:stretch>
            <a:fillRect/>
          </a:stretch>
        </p:blipFill>
        <p:spPr>
          <a:xfrm>
            <a:off x="121068" y="2362200"/>
            <a:ext cx="9022932" cy="3714750"/>
          </a:xfrm>
          <a:prstGeom prst="rect">
            <a:avLst/>
          </a:prstGeom>
        </p:spPr>
      </p:pic>
      <p:cxnSp>
        <p:nvCxnSpPr>
          <p:cNvPr id="6" name="Straight Arrow Connector 5">
            <a:extLst>
              <a:ext uri="{FF2B5EF4-FFF2-40B4-BE49-F238E27FC236}">
                <a16:creationId xmlns:a16="http://schemas.microsoft.com/office/drawing/2014/main" id="{E437E93D-2776-45E9-97E8-A18570E680DC}"/>
              </a:ext>
            </a:extLst>
          </p:cNvPr>
          <p:cNvCxnSpPr>
            <a:cxnSpLocks/>
          </p:cNvCxnSpPr>
          <p:nvPr/>
        </p:nvCxnSpPr>
        <p:spPr bwMode="auto">
          <a:xfrm>
            <a:off x="7014754" y="1613694"/>
            <a:ext cx="1409700" cy="6651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EEE80601-2B67-43A3-AF45-0A875FC9B18F}"/>
              </a:ext>
            </a:extLst>
          </p:cNvPr>
          <p:cNvSpPr txBox="1"/>
          <p:nvPr/>
        </p:nvSpPr>
        <p:spPr>
          <a:xfrm>
            <a:off x="2133600" y="1295400"/>
            <a:ext cx="5105400" cy="830997"/>
          </a:xfrm>
          <a:prstGeom prst="rect">
            <a:avLst/>
          </a:prstGeom>
          <a:noFill/>
        </p:spPr>
        <p:txBody>
          <a:bodyPr wrap="square" rtlCol="0">
            <a:spAutoFit/>
          </a:bodyPr>
          <a:lstStyle/>
          <a:p>
            <a:r>
              <a:rPr lang="en-US" sz="2400" dirty="0"/>
              <a:t>Nuclear data covariance increases the uncertainty in the results!</a:t>
            </a:r>
          </a:p>
        </p:txBody>
      </p:sp>
    </p:spTree>
    <p:extLst>
      <p:ext uri="{BB962C8B-B14F-4D97-AF65-F5344CB8AC3E}">
        <p14:creationId xmlns:p14="http://schemas.microsoft.com/office/powerpoint/2010/main" val="22816139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p:txBody>
          <a:bodyPr/>
          <a:lstStyle/>
          <a:p>
            <a:r>
              <a:rPr lang="en-US" dirty="0"/>
              <a:t>Neutron Flux Unfolding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37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EB6D606-5C67-4323-A312-4B5D11432BC9}"/>
                  </a:ext>
                </a:extLst>
              </p:cNvPr>
              <p:cNvSpPr txBox="1"/>
              <p:nvPr/>
            </p:nvSpPr>
            <p:spPr>
              <a:xfrm>
                <a:off x="1371600" y="2279030"/>
                <a:ext cx="8229600" cy="2133341"/>
              </a:xfrm>
              <a:prstGeom prst="rect">
                <a:avLst/>
              </a:prstGeom>
              <a:noFill/>
            </p:spPr>
            <p:txBody>
              <a:bodyPr wrap="square" rtlCol="0">
                <a:spAutoFit/>
              </a:bodyPr>
              <a:lstStyle/>
              <a:p>
                <a14:m>
                  <m:oMath xmlns:m="http://schemas.openxmlformats.org/officeDocument/2006/math">
                    <m:d>
                      <m:dPr>
                        <m:begChr m:val="["/>
                        <m:endChr m:val="]"/>
                        <m:ctrlPr>
                          <a:rPr lang="en-US" sz="3600" b="0" i="1" smtClean="0">
                            <a:latin typeface="Cambria Math" panose="02040503050406030204" pitchFamily="18" charset="0"/>
                          </a:rPr>
                        </m:ctrlPr>
                      </m:dPr>
                      <m:e>
                        <m:m>
                          <m:mPr>
                            <m:mcs>
                              <m:mc>
                                <m:mcPr>
                                  <m:count m:val="3"/>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2</m:t>
                              </m:r>
                              <m:r>
                                <a:rPr lang="en-US" sz="3600" b="0" i="1" smtClean="0">
                                  <a:latin typeface="Cambria Math" panose="02040503050406030204" pitchFamily="18" charset="0"/>
                                </a:rPr>
                                <m:t>0</m:t>
                              </m:r>
                            </m:e>
                            <m:e>
                              <m:r>
                                <a:rPr lang="en-US" sz="3600" b="0" i="1" smtClean="0">
                                  <a:latin typeface="Cambria Math" panose="02040503050406030204" pitchFamily="18" charset="0"/>
                                </a:rPr>
                                <m:t>10</m:t>
                              </m:r>
                            </m:e>
                            <m:e>
                              <m:r>
                                <a:rPr lang="en-US" sz="3600" b="0" i="1" smtClean="0">
                                  <a:latin typeface="Cambria Math" panose="02040503050406030204" pitchFamily="18" charset="0"/>
                                </a:rPr>
                                <m:t>1</m:t>
                              </m:r>
                            </m:e>
                          </m:mr>
                          <m:mr>
                            <m:e>
                              <m:r>
                                <a:rPr lang="en-US" sz="3600" b="0" i="1" smtClean="0">
                                  <a:latin typeface="Cambria Math" panose="02040503050406030204" pitchFamily="18" charset="0"/>
                                </a:rPr>
                                <m:t>0</m:t>
                              </m:r>
                            </m:e>
                            <m:e>
                              <m:r>
                                <a:rPr lang="en-US" sz="3600" b="0" i="1" smtClean="0">
                                  <a:latin typeface="Cambria Math" panose="02040503050406030204" pitchFamily="18" charset="0"/>
                                </a:rPr>
                                <m:t>1</m:t>
                              </m:r>
                            </m:e>
                            <m:e>
                              <m:r>
                                <a:rPr lang="en-US" sz="3600" b="0" i="1" smtClean="0">
                                  <a:latin typeface="Cambria Math" panose="02040503050406030204" pitchFamily="18" charset="0"/>
                                </a:rPr>
                                <m:t>2</m:t>
                              </m:r>
                            </m:e>
                          </m:mr>
                          <m:mr>
                            <m:e>
                              <m:r>
                                <a:rPr lang="en-US" sz="3600" b="0" i="1" smtClean="0">
                                  <a:latin typeface="Cambria Math" panose="02040503050406030204" pitchFamily="18" charset="0"/>
                                </a:rPr>
                                <m:t>0</m:t>
                              </m:r>
                            </m:e>
                            <m:e>
                              <m:r>
                                <a:rPr lang="en-US" sz="3600" b="0" i="1" smtClean="0">
                                  <a:latin typeface="Cambria Math" panose="02040503050406030204" pitchFamily="18" charset="0"/>
                                </a:rPr>
                                <m:t>0</m:t>
                              </m:r>
                            </m:e>
                            <m:e>
                              <m:r>
                                <a:rPr lang="en-US" sz="3600" b="0" i="1" smtClean="0">
                                  <a:latin typeface="Cambria Math" panose="02040503050406030204" pitchFamily="18" charset="0"/>
                                </a:rPr>
                                <m:t>1</m:t>
                              </m:r>
                            </m:e>
                          </m:mr>
                          <m:mr>
                            <m:e>
                              <m:r>
                                <a:rPr lang="en-US" sz="3600" b="0" i="1" smtClean="0">
                                  <a:latin typeface="Cambria Math" panose="02040503050406030204" pitchFamily="18" charset="0"/>
                                </a:rPr>
                                <m:t>0</m:t>
                              </m:r>
                            </m:e>
                            <m:e>
                              <m:r>
                                <a:rPr lang="en-US" sz="3600" b="0" i="1" smtClean="0">
                                  <a:latin typeface="Cambria Math" panose="02040503050406030204" pitchFamily="18" charset="0"/>
                                </a:rPr>
                                <m:t>0</m:t>
                              </m:r>
                            </m:e>
                            <m:e>
                              <m:r>
                                <a:rPr lang="en-US" sz="3600" b="0" i="1" smtClean="0">
                                  <a:latin typeface="Cambria Math" panose="02040503050406030204" pitchFamily="18" charset="0"/>
                                </a:rPr>
                                <m:t>0</m:t>
                              </m:r>
                            </m:e>
                          </m:mr>
                        </m:m>
                        <m:r>
                          <a:rPr lang="en-US" sz="3600" i="1">
                            <a:latin typeface="Cambria Math" panose="02040503050406030204" pitchFamily="18" charset="0"/>
                          </a:rPr>
                          <m:t>   </m:t>
                        </m:r>
                        <m:m>
                          <m:mPr>
                            <m:mcs>
                              <m:mc>
                                <m:mcPr>
                                  <m:count m:val="1"/>
                                  <m:mcJc m:val="center"/>
                                </m:mcPr>
                              </m:mc>
                            </m:mcs>
                            <m:ctrlPr>
                              <a:rPr lang="en-US" sz="3600" i="1">
                                <a:latin typeface="Cambria Math" panose="02040503050406030204" pitchFamily="18" charset="0"/>
                              </a:rPr>
                            </m:ctrlPr>
                          </m:mPr>
                          <m:mr>
                            <m:e>
                              <m:r>
                                <m:rPr>
                                  <m:brk m:alnAt="7"/>
                                </m:rPr>
                                <a:rPr lang="en-US" sz="3600" b="0" i="1" smtClean="0">
                                  <a:latin typeface="Cambria Math" panose="02040503050406030204" pitchFamily="18" charset="0"/>
                                </a:rPr>
                                <m:t>0</m:t>
                              </m:r>
                            </m:e>
                          </m:mr>
                          <m:mr>
                            <m:e>
                              <m:r>
                                <a:rPr lang="en-US" sz="3600" b="0" i="1" smtClean="0">
                                  <a:latin typeface="Cambria Math" panose="02040503050406030204" pitchFamily="18" charset="0"/>
                                </a:rPr>
                                <m:t>0.3</m:t>
                              </m:r>
                            </m:e>
                          </m:mr>
                          <m:mr>
                            <m:e>
                              <m:r>
                                <a:rPr lang="en-US" sz="3600" b="0" i="1" smtClean="0">
                                  <a:latin typeface="Cambria Math" panose="02040503050406030204" pitchFamily="18" charset="0"/>
                                </a:rPr>
                                <m:t>2</m:t>
                              </m:r>
                            </m:e>
                          </m:mr>
                          <m:mr>
                            <m:e>
                              <m:r>
                                <a:rPr lang="en-US" sz="3600" b="0" i="1" smtClean="0">
                                  <a:latin typeface="Cambria Math" panose="02040503050406030204" pitchFamily="18" charset="0"/>
                                </a:rPr>
                                <m:t>3</m:t>
                              </m:r>
                            </m:e>
                          </m:mr>
                        </m:m>
                      </m:e>
                    </m:d>
                    <m:d>
                      <m:dPr>
                        <m:begChr m:val="["/>
                        <m:endChr m:val="]"/>
                        <m:ctrlPr>
                          <a:rPr lang="en-US" sz="3600" i="1">
                            <a:latin typeface="Cambria Math" panose="02040503050406030204" pitchFamily="18" charset="0"/>
                          </a:rPr>
                        </m:ctrlPr>
                      </m:dPr>
                      <m:e>
                        <m:m>
                          <m:mPr>
                            <m:mcs>
                              <m:mc>
                                <m:mcPr>
                                  <m:count m:val="1"/>
                                  <m:mcJc m:val="center"/>
                                </m:mcPr>
                              </m:mc>
                            </m:mcs>
                            <m:ctrlPr>
                              <a:rPr lang="en-US" sz="3600" i="1" smtClean="0">
                                <a:latin typeface="Cambria Math" panose="02040503050406030204" pitchFamily="18" charset="0"/>
                              </a:rPr>
                            </m:ctrlPr>
                          </m:mPr>
                          <m:mr>
                            <m:e>
                              <m:r>
                                <m:rPr>
                                  <m:brk m:alnAt="7"/>
                                </m:rPr>
                                <a:rPr lang="en-US" sz="3600" b="0" i="1" smtClean="0">
                                  <a:latin typeface="Cambria Math" panose="02040503050406030204" pitchFamily="18" charset="0"/>
                                </a:rPr>
                                <m:t>6</m:t>
                              </m:r>
                              <m:r>
                                <a:rPr lang="en-US" sz="3600" b="0" i="1" smtClean="0">
                                  <a:latin typeface="Cambria Math" panose="02040503050406030204" pitchFamily="18" charset="0"/>
                                </a:rPr>
                                <m:t>.1</m:t>
                              </m:r>
                            </m:e>
                          </m:mr>
                          <m:mr>
                            <m:e>
                              <m:r>
                                <a:rPr lang="en-US" sz="3600" b="0" i="1" smtClean="0">
                                  <a:latin typeface="Cambria Math" panose="02040503050406030204" pitchFamily="18" charset="0"/>
                                </a:rPr>
                                <m:t>−16</m:t>
                              </m:r>
                            </m:e>
                          </m:mr>
                          <m:mr>
                            <m:e>
                              <m:r>
                                <a:rPr lang="en-US" sz="3600" b="0" i="1" smtClean="0">
                                  <a:latin typeface="Cambria Math" panose="02040503050406030204" pitchFamily="18" charset="0"/>
                                </a:rPr>
                                <m:t>8.3</m:t>
                              </m:r>
                            </m:e>
                          </m:mr>
                          <m:mr>
                            <m:e>
                              <m:r>
                                <a:rPr lang="en-US" sz="3600" b="0" i="1" smtClean="0">
                                  <a:latin typeface="Cambria Math" panose="02040503050406030204" pitchFamily="18" charset="0"/>
                                </a:rPr>
                                <m:t>3.3</m:t>
                              </m:r>
                            </m:e>
                          </m:mr>
                        </m:m>
                      </m:e>
                    </m:d>
                  </m:oMath>
                </a14:m>
                <a:r>
                  <a:rPr lang="en-US" sz="3600" dirty="0"/>
                  <a:t> = </a:t>
                </a:r>
                <a14:m>
                  <m:oMath xmlns:m="http://schemas.openxmlformats.org/officeDocument/2006/math">
                    <m:d>
                      <m:dPr>
                        <m:begChr m:val="["/>
                        <m:endChr m:val="]"/>
                        <m:ctrlPr>
                          <a:rPr lang="en-US" sz="3600" i="1">
                            <a:latin typeface="Cambria Math" panose="02040503050406030204" pitchFamily="18" charset="0"/>
                          </a:rPr>
                        </m:ctrlPr>
                      </m:dPr>
                      <m:e>
                        <m:m>
                          <m:mPr>
                            <m:mcs>
                              <m:mc>
                                <m:mcPr>
                                  <m:count m:val="1"/>
                                  <m:mcJc m:val="center"/>
                                </m:mcPr>
                              </m:mc>
                            </m:mcs>
                            <m:ctrlPr>
                              <a:rPr lang="en-US" sz="3600" i="1" smtClean="0">
                                <a:latin typeface="Cambria Math" panose="02040503050406030204" pitchFamily="18" charset="0"/>
                              </a:rPr>
                            </m:ctrlPr>
                          </m:mPr>
                          <m:mr>
                            <m:e>
                              <m:r>
                                <a:rPr lang="en-US" sz="3600" b="0" i="1" smtClean="0">
                                  <a:latin typeface="Cambria Math" panose="02040503050406030204" pitchFamily="18" charset="0"/>
                                </a:rPr>
                                <m:t>0.75</m:t>
                              </m:r>
                            </m:e>
                          </m:mr>
                          <m:mr>
                            <m:e>
                              <m:r>
                                <a:rPr lang="en-US" sz="3600" b="0" i="1" smtClean="0">
                                  <a:latin typeface="Cambria Math" panose="02040503050406030204" pitchFamily="18" charset="0"/>
                                </a:rPr>
                                <m:t>1.75</m:t>
                              </m:r>
                            </m:e>
                          </m:mr>
                          <m:mr>
                            <m:e>
                              <m:r>
                                <a:rPr lang="en-US" sz="3600" b="0" i="1" smtClean="0">
                                  <a:latin typeface="Cambria Math" panose="02040503050406030204" pitchFamily="18" charset="0"/>
                                </a:rPr>
                                <m:t>15</m:t>
                              </m:r>
                            </m:e>
                          </m:mr>
                          <m:mr>
                            <m:e>
                              <m:r>
                                <a:rPr lang="en-US" sz="3600" b="0" i="1" smtClean="0">
                                  <a:latin typeface="Cambria Math" panose="02040503050406030204" pitchFamily="18" charset="0"/>
                                </a:rPr>
                                <m:t>1</m:t>
                              </m:r>
                              <m:r>
                                <a:rPr lang="en-US" sz="3600" i="1">
                                  <a:latin typeface="Cambria Math" panose="02040503050406030204" pitchFamily="18" charset="0"/>
                                </a:rPr>
                                <m:t>0</m:t>
                              </m:r>
                            </m:e>
                          </m:mr>
                        </m:m>
                      </m:e>
                    </m:d>
                  </m:oMath>
                </a14:m>
                <a:endParaRPr lang="en-US" sz="3600" dirty="0"/>
              </a:p>
            </p:txBody>
          </p:sp>
        </mc:Choice>
        <mc:Fallback xmlns="">
          <p:sp>
            <p:nvSpPr>
              <p:cNvPr id="8" name="TextBox 7">
                <a:extLst>
                  <a:ext uri="{FF2B5EF4-FFF2-40B4-BE49-F238E27FC236}">
                    <a16:creationId xmlns:a16="http://schemas.microsoft.com/office/drawing/2014/main" id="{9EB6D606-5C67-4323-A312-4B5D11432BC9}"/>
                  </a:ext>
                </a:extLst>
              </p:cNvPr>
              <p:cNvSpPr txBox="1">
                <a:spLocks noRot="1" noChangeAspect="1" noMove="1" noResize="1" noEditPoints="1" noAdjustHandles="1" noChangeArrowheads="1" noChangeShapeType="1" noTextEdit="1"/>
              </p:cNvSpPr>
              <p:nvPr/>
            </p:nvSpPr>
            <p:spPr>
              <a:xfrm>
                <a:off x="1371600" y="2279030"/>
                <a:ext cx="8229600" cy="2133341"/>
              </a:xfrm>
              <a:prstGeom prst="rect">
                <a:avLst/>
              </a:prstGeom>
              <a:blipFill>
                <a:blip r:embed="rId2"/>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8D422F9-2B5C-4DA4-9462-D0CCEA6467B7}"/>
              </a:ext>
            </a:extLst>
          </p:cNvPr>
          <p:cNvSpPr txBox="1"/>
          <p:nvPr/>
        </p:nvSpPr>
        <p:spPr>
          <a:xfrm>
            <a:off x="1371600" y="1931681"/>
            <a:ext cx="8229600" cy="369332"/>
          </a:xfrm>
          <a:prstGeom prst="rect">
            <a:avLst/>
          </a:prstGeom>
          <a:noFill/>
        </p:spPr>
        <p:txBody>
          <a:bodyPr wrap="square" rtlCol="0">
            <a:spAutoFit/>
          </a:bodyPr>
          <a:lstStyle/>
          <a:p>
            <a:r>
              <a:rPr lang="en-US" dirty="0"/>
              <a:t>    Reaction Matrix [cm^2]             Flux [n/cm^2-s]     Reaction Rate [1/s] </a:t>
            </a:r>
          </a:p>
        </p:txBody>
      </p:sp>
      <p:sp>
        <p:nvSpPr>
          <p:cNvPr id="14" name="TextBox 13">
            <a:extLst>
              <a:ext uri="{FF2B5EF4-FFF2-40B4-BE49-F238E27FC236}">
                <a16:creationId xmlns:a16="http://schemas.microsoft.com/office/drawing/2014/main" id="{BF34FA25-9B16-48BE-8AB1-906BB1333D58}"/>
              </a:ext>
            </a:extLst>
          </p:cNvPr>
          <p:cNvSpPr txBox="1"/>
          <p:nvPr/>
        </p:nvSpPr>
        <p:spPr>
          <a:xfrm>
            <a:off x="381000" y="1264250"/>
            <a:ext cx="7543800" cy="646331"/>
          </a:xfrm>
          <a:prstGeom prst="rect">
            <a:avLst/>
          </a:prstGeom>
          <a:noFill/>
        </p:spPr>
        <p:txBody>
          <a:bodyPr wrap="square" rtlCol="0">
            <a:spAutoFit/>
          </a:bodyPr>
          <a:lstStyle/>
          <a:p>
            <a:r>
              <a:rPr lang="en-US" dirty="0"/>
              <a:t>If you knew everything… it is just doing a matrix inversion of the reaction group averaged cross-section.  </a:t>
            </a:r>
          </a:p>
        </p:txBody>
      </p:sp>
      <p:sp>
        <p:nvSpPr>
          <p:cNvPr id="16" name="TextBox 15">
            <a:extLst>
              <a:ext uri="{FF2B5EF4-FFF2-40B4-BE49-F238E27FC236}">
                <a16:creationId xmlns:a16="http://schemas.microsoft.com/office/drawing/2014/main" id="{0B2AE831-46AC-4D9D-B03D-D02D183AF2AB}"/>
              </a:ext>
            </a:extLst>
          </p:cNvPr>
          <p:cNvSpPr txBox="1"/>
          <p:nvPr/>
        </p:nvSpPr>
        <p:spPr>
          <a:xfrm>
            <a:off x="533400" y="2227028"/>
            <a:ext cx="2362200" cy="2150397"/>
          </a:xfrm>
          <a:prstGeom prst="rect">
            <a:avLst/>
          </a:prstGeom>
          <a:noFill/>
        </p:spPr>
        <p:txBody>
          <a:bodyPr wrap="square" rtlCol="0">
            <a:spAutoFit/>
          </a:bodyPr>
          <a:lstStyle/>
          <a:p>
            <a:pPr>
              <a:lnSpc>
                <a:spcPct val="150000"/>
              </a:lnSpc>
            </a:pPr>
            <a:r>
              <a:rPr lang="en-US" sz="2300" dirty="0"/>
              <a:t>(</a:t>
            </a:r>
            <a:r>
              <a:rPr lang="en-US" sz="2300" dirty="0" err="1"/>
              <a:t>n,g</a:t>
            </a:r>
            <a:r>
              <a:rPr lang="en-US" sz="2300" dirty="0"/>
              <a:t>)</a:t>
            </a:r>
          </a:p>
          <a:p>
            <a:pPr>
              <a:lnSpc>
                <a:spcPct val="150000"/>
              </a:lnSpc>
            </a:pPr>
            <a:r>
              <a:rPr lang="en-US" sz="2300" dirty="0"/>
              <a:t>(</a:t>
            </a:r>
            <a:r>
              <a:rPr lang="en-US" sz="2300" dirty="0" err="1"/>
              <a:t>n,n</a:t>
            </a:r>
            <a:r>
              <a:rPr lang="en-US" sz="2300" dirty="0"/>
              <a:t>’)</a:t>
            </a:r>
          </a:p>
          <a:p>
            <a:pPr>
              <a:lnSpc>
                <a:spcPct val="150000"/>
              </a:lnSpc>
            </a:pPr>
            <a:r>
              <a:rPr lang="en-US" sz="2300" dirty="0"/>
              <a:t>(n,2n)</a:t>
            </a:r>
          </a:p>
          <a:p>
            <a:pPr>
              <a:lnSpc>
                <a:spcPct val="150000"/>
              </a:lnSpc>
            </a:pPr>
            <a:r>
              <a:rPr lang="en-US" sz="2300" dirty="0"/>
              <a:t>(n,2n)</a:t>
            </a:r>
          </a:p>
        </p:txBody>
      </p:sp>
      <p:sp>
        <p:nvSpPr>
          <p:cNvPr id="17" name="Oval 16">
            <a:extLst>
              <a:ext uri="{FF2B5EF4-FFF2-40B4-BE49-F238E27FC236}">
                <a16:creationId xmlns:a16="http://schemas.microsoft.com/office/drawing/2014/main" id="{6A5D51E8-7539-4351-9AD7-719B5E7D0444}"/>
              </a:ext>
            </a:extLst>
          </p:cNvPr>
          <p:cNvSpPr/>
          <p:nvPr/>
        </p:nvSpPr>
        <p:spPr bwMode="auto">
          <a:xfrm>
            <a:off x="4953000" y="2745195"/>
            <a:ext cx="1524000" cy="616570"/>
          </a:xfrm>
          <a:prstGeom prst="ellipse">
            <a:avLst/>
          </a:prstGeom>
          <a:solidFill>
            <a:schemeClr val="accent1">
              <a:alpha val="42000"/>
            </a:schemeClr>
          </a:solidFill>
          <a:ln w="9525" cap="flat" cmpd="sng" algn="ctr">
            <a:solidFill>
              <a:schemeClr val="tx1">
                <a:alpha val="28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34D7531D-1089-4EA1-8FB4-F35536DEC0F7}"/>
              </a:ext>
            </a:extLst>
          </p:cNvPr>
          <p:cNvSpPr/>
          <p:nvPr/>
        </p:nvSpPr>
        <p:spPr>
          <a:xfrm>
            <a:off x="394446" y="4377425"/>
            <a:ext cx="7377953" cy="1754326"/>
          </a:xfrm>
          <a:prstGeom prst="rect">
            <a:avLst/>
          </a:prstGeom>
        </p:spPr>
        <p:txBody>
          <a:bodyPr wrap="square">
            <a:spAutoFit/>
          </a:bodyPr>
          <a:lstStyle/>
          <a:p>
            <a:r>
              <a:rPr lang="en-US" b="1" u="sng" dirty="0"/>
              <a:t>Does not work because:</a:t>
            </a:r>
          </a:p>
          <a:p>
            <a:pPr marL="285750" indent="-285750">
              <a:buFontTx/>
              <a:buChar char="-"/>
            </a:pPr>
            <a:r>
              <a:rPr lang="en-US" dirty="0"/>
              <a:t>Measurement Error </a:t>
            </a:r>
          </a:p>
          <a:p>
            <a:pPr marL="285750" indent="-285750">
              <a:buFontTx/>
              <a:buChar char="-"/>
            </a:pPr>
            <a:r>
              <a:rPr lang="en-US" dirty="0"/>
              <a:t>Too broad of bin structure </a:t>
            </a:r>
          </a:p>
          <a:p>
            <a:pPr marL="285750" indent="-285750">
              <a:buFontTx/>
              <a:buChar char="-"/>
            </a:pPr>
            <a:r>
              <a:rPr lang="en-US" dirty="0"/>
              <a:t>Not enough reactions </a:t>
            </a:r>
          </a:p>
          <a:p>
            <a:pPr marL="285750" indent="-285750">
              <a:buFontTx/>
              <a:buChar char="-"/>
            </a:pPr>
            <a:r>
              <a:rPr lang="en-US" dirty="0"/>
              <a:t>Adding too many foils to create a large bin structure is counter to being optically thin</a:t>
            </a:r>
          </a:p>
        </p:txBody>
      </p:sp>
    </p:spTree>
    <p:extLst>
      <p:ext uri="{BB962C8B-B14F-4D97-AF65-F5344CB8AC3E}">
        <p14:creationId xmlns:p14="http://schemas.microsoft.com/office/powerpoint/2010/main" val="304035019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Previous Work </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a:xfrm>
            <a:off x="304800" y="1295400"/>
            <a:ext cx="4711836" cy="4876800"/>
          </a:xfrm>
        </p:spPr>
        <p:txBody>
          <a:bodyPr/>
          <a:lstStyle/>
          <a:p>
            <a:r>
              <a:rPr lang="en-US" dirty="0"/>
              <a:t>UC – Berkeley and LLNL developed energy tuning assembly (ETA). </a:t>
            </a:r>
          </a:p>
          <a:p>
            <a:r>
              <a:rPr lang="en-US" dirty="0"/>
              <a:t>Coeus metaheuristic optimization software package</a:t>
            </a:r>
          </a:p>
          <a:p>
            <a:r>
              <a:rPr lang="en-US" dirty="0"/>
              <a:t>Validation test at LBNL 88-Inch Cyclotron </a:t>
            </a:r>
          </a:p>
          <a:p>
            <a:endParaRPr lang="en-US" dirty="0"/>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4</a:t>
            </a:fld>
            <a:endParaRPr lang="en-US"/>
          </a:p>
        </p:txBody>
      </p:sp>
      <p:pic>
        <p:nvPicPr>
          <p:cNvPr id="6" name="Picture 5">
            <a:extLst>
              <a:ext uri="{FF2B5EF4-FFF2-40B4-BE49-F238E27FC236}">
                <a16:creationId xmlns:a16="http://schemas.microsoft.com/office/drawing/2014/main" id="{4AB4BE49-42B8-4B17-BBE6-0E1DE2B7F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6981" y="1371600"/>
            <a:ext cx="4310110" cy="4976668"/>
          </a:xfrm>
          <a:prstGeom prst="rect">
            <a:avLst/>
          </a:prstGeom>
        </p:spPr>
      </p:pic>
    </p:spTree>
    <p:extLst>
      <p:ext uri="{BB962C8B-B14F-4D97-AF65-F5344CB8AC3E}">
        <p14:creationId xmlns:p14="http://schemas.microsoft.com/office/powerpoint/2010/main" val="25280515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Research Objective</a:t>
            </a:r>
          </a:p>
        </p:txBody>
      </p:sp>
      <p:sp>
        <p:nvSpPr>
          <p:cNvPr id="3" name="Content Placeholder 2">
            <a:extLst>
              <a:ext uri="{FF2B5EF4-FFF2-40B4-BE49-F238E27FC236}">
                <a16:creationId xmlns:a16="http://schemas.microsoft.com/office/drawing/2014/main" id="{52EC3828-2462-4856-9BC2-37D2053EEF58}"/>
              </a:ext>
            </a:extLst>
          </p:cNvPr>
          <p:cNvSpPr>
            <a:spLocks noGrp="1"/>
          </p:cNvSpPr>
          <p:nvPr>
            <p:ph idx="1"/>
          </p:nvPr>
        </p:nvSpPr>
        <p:spPr>
          <a:xfrm>
            <a:off x="304800" y="1295400"/>
            <a:ext cx="3352800" cy="4876800"/>
          </a:xfrm>
        </p:spPr>
        <p:txBody>
          <a:bodyPr/>
          <a:lstStyle/>
          <a:p>
            <a:pPr marL="0" indent="0">
              <a:buNone/>
            </a:pPr>
            <a:r>
              <a:rPr lang="en-US" dirty="0"/>
              <a:t>Can an accurate neutron energy distribution expected from a "typical" thermonuclear or boosted nuclear weapon detonation be produced using spectral modification at the NIF?</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5</a:t>
            </a:fld>
            <a:endParaRPr lang="en-US"/>
          </a:p>
        </p:txBody>
      </p:sp>
      <p:pic>
        <p:nvPicPr>
          <p:cNvPr id="7" name="Picture 6">
            <a:extLst>
              <a:ext uri="{FF2B5EF4-FFF2-40B4-BE49-F238E27FC236}">
                <a16:creationId xmlns:a16="http://schemas.microsoft.com/office/drawing/2014/main" id="{D6824DE2-8CFD-4DA6-AD91-71B019ECBAC5}"/>
              </a:ext>
            </a:extLst>
          </p:cNvPr>
          <p:cNvPicPr>
            <a:picLocks noChangeAspect="1"/>
          </p:cNvPicPr>
          <p:nvPr/>
        </p:nvPicPr>
        <p:blipFill>
          <a:blip r:embed="rId3"/>
          <a:stretch>
            <a:fillRect/>
          </a:stretch>
        </p:blipFill>
        <p:spPr>
          <a:xfrm>
            <a:off x="3657600" y="1513243"/>
            <a:ext cx="5427709" cy="3875669"/>
          </a:xfrm>
          <a:prstGeom prst="rect">
            <a:avLst/>
          </a:prstGeom>
        </p:spPr>
      </p:pic>
    </p:spTree>
    <p:extLst>
      <p:ext uri="{BB962C8B-B14F-4D97-AF65-F5344CB8AC3E}">
        <p14:creationId xmlns:p14="http://schemas.microsoft.com/office/powerpoint/2010/main" val="43541005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Research Problem (ETA) </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6</a:t>
            </a:fld>
            <a:endParaRPr lang="en-US"/>
          </a:p>
        </p:txBody>
      </p:sp>
      <p:sp>
        <p:nvSpPr>
          <p:cNvPr id="6" name="Content Placeholder 5">
            <a:extLst>
              <a:ext uri="{FF2B5EF4-FFF2-40B4-BE49-F238E27FC236}">
                <a16:creationId xmlns:a16="http://schemas.microsoft.com/office/drawing/2014/main" id="{A78F186D-6F1F-4EBB-B9DF-426FE5DE0CCC}"/>
              </a:ext>
            </a:extLst>
          </p:cNvPr>
          <p:cNvSpPr>
            <a:spLocks noGrp="1"/>
          </p:cNvSpPr>
          <p:nvPr>
            <p:ph idx="1"/>
          </p:nvPr>
        </p:nvSpPr>
        <p:spPr/>
        <p:txBody>
          <a:bodyPr/>
          <a:lstStyle/>
          <a:p>
            <a:pPr marL="0" indent="0">
              <a:buNone/>
            </a:pPr>
            <a:r>
              <a:rPr lang="en-US" b="1" u="sng" dirty="0"/>
              <a:t>FY2019 NIF Shot (ETA) </a:t>
            </a:r>
          </a:p>
          <a:p>
            <a:r>
              <a:rPr lang="en-US" dirty="0"/>
              <a:t>Quantify the impact of nuclear data covariances of the simulated results for the neutron energy spectrum, foil activation rates, and fission product production rates</a:t>
            </a:r>
          </a:p>
          <a:p>
            <a:r>
              <a:rPr lang="en-US" dirty="0"/>
              <a:t> Design a foil activation diagnostic pack to provide better resolution in the epithermal neutron energy range</a:t>
            </a:r>
          </a:p>
          <a:p>
            <a:r>
              <a:rPr lang="en-US" dirty="0"/>
              <a:t> Prioritize and estimate production of fission products for radio-chemical analysis using recently published data</a:t>
            </a:r>
          </a:p>
        </p:txBody>
      </p:sp>
    </p:spTree>
    <p:extLst>
      <p:ext uri="{BB962C8B-B14F-4D97-AF65-F5344CB8AC3E}">
        <p14:creationId xmlns:p14="http://schemas.microsoft.com/office/powerpoint/2010/main" val="18778904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Questions and Hypothesis (ETA)</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7</a:t>
            </a:fld>
            <a:endParaRPr lang="en-US"/>
          </a:p>
        </p:txBody>
      </p:sp>
      <p:sp>
        <p:nvSpPr>
          <p:cNvPr id="6" name="Content Placeholder 5">
            <a:extLst>
              <a:ext uri="{FF2B5EF4-FFF2-40B4-BE49-F238E27FC236}">
                <a16:creationId xmlns:a16="http://schemas.microsoft.com/office/drawing/2014/main" id="{A78F186D-6F1F-4EBB-B9DF-426FE5DE0CCC}"/>
              </a:ext>
            </a:extLst>
          </p:cNvPr>
          <p:cNvSpPr>
            <a:spLocks noGrp="1"/>
          </p:cNvSpPr>
          <p:nvPr>
            <p:ph idx="1"/>
          </p:nvPr>
        </p:nvSpPr>
        <p:spPr/>
        <p:txBody>
          <a:bodyPr/>
          <a:lstStyle/>
          <a:p>
            <a:pPr marL="0" indent="0">
              <a:buNone/>
            </a:pPr>
            <a:r>
              <a:rPr lang="en-US" b="1" u="sng" dirty="0"/>
              <a:t>2019 ETA Fission Product Experiment </a:t>
            </a:r>
          </a:p>
          <a:p>
            <a:pPr marL="912812" lvl="1" indent="-457200">
              <a:buFont typeface="+mj-lt"/>
              <a:buAutoNum type="arabicPeriod"/>
            </a:pPr>
            <a:r>
              <a:rPr lang="en-US" dirty="0"/>
              <a:t>What is the impact of nuclear data covariance on the simulated results?</a:t>
            </a:r>
          </a:p>
          <a:p>
            <a:pPr marL="912812" lvl="1" indent="-457200">
              <a:buFont typeface="+mj-lt"/>
              <a:buAutoNum type="arabicPeriod"/>
            </a:pPr>
            <a:r>
              <a:rPr lang="en-US" dirty="0"/>
              <a:t>Does the activation foil pack have sufficient coverage of the neutron spectrum to be used for unfolding?</a:t>
            </a:r>
          </a:p>
        </p:txBody>
      </p:sp>
    </p:spTree>
    <p:extLst>
      <p:ext uri="{BB962C8B-B14F-4D97-AF65-F5344CB8AC3E}">
        <p14:creationId xmlns:p14="http://schemas.microsoft.com/office/powerpoint/2010/main" val="8708553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Research Problem (ATHENA)</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8F186D-6F1F-4EBB-B9DF-426FE5DE0CCC}"/>
                  </a:ext>
                </a:extLst>
              </p:cNvPr>
              <p:cNvSpPr>
                <a:spLocks noGrp="1"/>
              </p:cNvSpPr>
              <p:nvPr>
                <p:ph idx="1"/>
              </p:nvPr>
            </p:nvSpPr>
            <p:spPr/>
            <p:txBody>
              <a:bodyPr/>
              <a:lstStyle/>
              <a:p>
                <a:pPr marL="0" indent="0">
                  <a:buNone/>
                </a:pPr>
                <a:r>
                  <a:rPr lang="en-US" sz="2200" dirty="0"/>
                  <a:t>A </a:t>
                </a:r>
                <a:r>
                  <a:rPr lang="en-US" sz="2200" dirty="0" err="1"/>
                  <a:t>THErmonuclear</a:t>
                </a:r>
                <a:r>
                  <a:rPr lang="en-US" sz="2200" dirty="0"/>
                  <a:t> and prompt fission Neutron spectrum energy tuning Assembly (ATHENA)</a:t>
                </a:r>
              </a:p>
              <a:p>
                <a:pPr marL="0" indent="0">
                  <a:buNone/>
                </a:pPr>
                <a:r>
                  <a:rPr lang="en-US" b="1" u="sng" dirty="0"/>
                  <a:t>FY2020 ATHENA Fission Product Experiment </a:t>
                </a:r>
              </a:p>
              <a:p>
                <a:r>
                  <a:rPr lang="en-US" dirty="0"/>
                  <a:t>Develop a more representative neutron spectrum</a:t>
                </a:r>
              </a:p>
              <a:p>
                <a:r>
                  <a:rPr lang="en-US" dirty="0"/>
                  <a:t>Update facility constraints to recent NIF upgrades</a:t>
                </a:r>
              </a:p>
              <a:p>
                <a:r>
                  <a:rPr lang="en-US" dirty="0"/>
                  <a:t>Develop ATHENA design to increase fission production efficiency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r>
                  <a:rPr lang="en-US" sz="1200" dirty="0"/>
                  <a:t> </a:t>
                </a:r>
                <a:r>
                  <a:rPr lang="en-US" dirty="0"/>
                  <a:t>fissions)</a:t>
                </a:r>
                <a:endParaRPr lang="en-US" sz="1200" dirty="0"/>
              </a:p>
              <a:p>
                <a:pPr marL="0" indent="0">
                  <a:buNone/>
                </a:pPr>
                <a:r>
                  <a:rPr lang="en-US" b="1" u="sng" dirty="0"/>
                  <a:t>FY2020 ATHENA Short Pulse Neutron Source Experiment</a:t>
                </a:r>
              </a:p>
              <a:p>
                <a:r>
                  <a:rPr lang="en-US" dirty="0"/>
                  <a:t> Model the neutron timing profile and expected flux</a:t>
                </a:r>
              </a:p>
              <a:p>
                <a:r>
                  <a:rPr lang="en-US" dirty="0"/>
                  <a:t> Incorporate the ability to measure the neutron timing profile</a:t>
                </a:r>
              </a:p>
            </p:txBody>
          </p:sp>
        </mc:Choice>
        <mc:Fallback xmlns="">
          <p:sp>
            <p:nvSpPr>
              <p:cNvPr id="6" name="Content Placeholder 5">
                <a:extLst>
                  <a:ext uri="{FF2B5EF4-FFF2-40B4-BE49-F238E27FC236}">
                    <a16:creationId xmlns:a16="http://schemas.microsoft.com/office/drawing/2014/main" id="{A78F186D-6F1F-4EBB-B9DF-426FE5DE0CCC}"/>
                  </a:ext>
                </a:extLst>
              </p:cNvPr>
              <p:cNvSpPr>
                <a:spLocks noGrp="1" noRot="1" noChangeAspect="1" noMove="1" noResize="1" noEditPoints="1" noAdjustHandles="1" noChangeArrowheads="1" noChangeShapeType="1" noTextEdit="1"/>
              </p:cNvSpPr>
              <p:nvPr>
                <p:ph idx="1"/>
              </p:nvPr>
            </p:nvSpPr>
            <p:spPr>
              <a:blipFill>
                <a:blip r:embed="rId3"/>
                <a:stretch>
                  <a:fillRect l="-1071" t="-750" r="-643"/>
                </a:stretch>
              </a:blipFill>
            </p:spPr>
            <p:txBody>
              <a:bodyPr/>
              <a:lstStyle/>
              <a:p>
                <a:r>
                  <a:rPr lang="en-US">
                    <a:noFill/>
                  </a:rPr>
                  <a:t> </a:t>
                </a:r>
              </a:p>
            </p:txBody>
          </p:sp>
        </mc:Fallback>
      </mc:AlternateContent>
    </p:spTree>
    <p:extLst>
      <p:ext uri="{BB962C8B-B14F-4D97-AF65-F5344CB8AC3E}">
        <p14:creationId xmlns:p14="http://schemas.microsoft.com/office/powerpoint/2010/main" val="3817318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840B-BEA6-4866-A326-9075BB644D07}"/>
              </a:ext>
            </a:extLst>
          </p:cNvPr>
          <p:cNvSpPr>
            <a:spLocks noGrp="1"/>
          </p:cNvSpPr>
          <p:nvPr>
            <p:ph type="title"/>
          </p:nvPr>
        </p:nvSpPr>
        <p:spPr>
          <a:xfrm>
            <a:off x="1066800" y="-15875"/>
            <a:ext cx="6553200" cy="990600"/>
          </a:xfrm>
        </p:spPr>
        <p:txBody>
          <a:bodyPr/>
          <a:lstStyle/>
          <a:p>
            <a:r>
              <a:rPr lang="en-US" sz="2800" dirty="0"/>
              <a:t>Questions and Hypothesis (ATHENA)</a:t>
            </a:r>
          </a:p>
        </p:txBody>
      </p:sp>
      <p:sp>
        <p:nvSpPr>
          <p:cNvPr id="4" name="Slide Number Placeholder 3">
            <a:extLst>
              <a:ext uri="{FF2B5EF4-FFF2-40B4-BE49-F238E27FC236}">
                <a16:creationId xmlns:a16="http://schemas.microsoft.com/office/drawing/2014/main" id="{A7DA6850-A1D5-40D7-94B7-C15C7093C77E}"/>
              </a:ext>
            </a:extLst>
          </p:cNvPr>
          <p:cNvSpPr>
            <a:spLocks noGrp="1"/>
          </p:cNvSpPr>
          <p:nvPr>
            <p:ph type="sldNum" sz="quarter" idx="10"/>
          </p:nvPr>
        </p:nvSpPr>
        <p:spPr/>
        <p:txBody>
          <a:bodyPr/>
          <a:lstStyle/>
          <a:p>
            <a:pPr>
              <a:defRPr/>
            </a:pPr>
            <a:fld id="{19845459-3F1B-4F43-8FC0-35ADCE8623CC}" type="slidenum">
              <a:rPr lang="en-US" smtClean="0"/>
              <a:pPr>
                <a:defRPr/>
              </a:pPr>
              <a:t>9</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8F186D-6F1F-4EBB-B9DF-426FE5DE0CCC}"/>
                  </a:ext>
                </a:extLst>
              </p:cNvPr>
              <p:cNvSpPr>
                <a:spLocks noGrp="1"/>
              </p:cNvSpPr>
              <p:nvPr>
                <p:ph idx="1"/>
              </p:nvPr>
            </p:nvSpPr>
            <p:spPr/>
            <p:txBody>
              <a:bodyPr/>
              <a:lstStyle/>
              <a:p>
                <a:pPr marL="0" indent="0">
                  <a:buNone/>
                </a:pPr>
                <a:r>
                  <a:rPr lang="en-US" b="1" u="sng" dirty="0"/>
                  <a:t>2020 ATHENA Fission Product Experiment </a:t>
                </a:r>
              </a:p>
              <a:p>
                <a:pPr marL="912812" lvl="1" indent="-457200">
                  <a:buFont typeface="+mj-lt"/>
                  <a:buAutoNum type="arabicPeriod"/>
                </a:pPr>
                <a:r>
                  <a:rPr lang="en-US" dirty="0"/>
                  <a:t>Can the ATHENA efficiency be increased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12</m:t>
                        </m:r>
                      </m:sup>
                    </m:sSup>
                  </m:oMath>
                </a14:m>
                <a:r>
                  <a:rPr lang="en-US" dirty="0"/>
                  <a:t> fissions? </a:t>
                </a:r>
              </a:p>
              <a:p>
                <a:pPr marL="912812" lvl="1" indent="-457200">
                  <a:buFont typeface="+mj-lt"/>
                  <a:buAutoNum type="arabicPeriod"/>
                </a:pPr>
                <a:r>
                  <a:rPr lang="en-US" dirty="0"/>
                  <a:t>How well does ATHENA perform to match the objective neutron environment? </a:t>
                </a:r>
              </a:p>
              <a:p>
                <a:pPr marL="0" indent="0">
                  <a:buNone/>
                </a:pPr>
                <a:r>
                  <a:rPr lang="en-US" b="1" u="sng" dirty="0"/>
                  <a:t>2020 ATHENA Fission Product Experiment </a:t>
                </a:r>
              </a:p>
              <a:p>
                <a:pPr marL="912812" lvl="1" indent="-457200">
                  <a:buFont typeface="+mj-lt"/>
                  <a:buAutoNum type="arabicPeriod"/>
                </a:pPr>
                <a:r>
                  <a:rPr lang="en-US" dirty="0"/>
                  <a:t>Can ATHENA be a useful capability for testing prompt neutron environments?</a:t>
                </a:r>
              </a:p>
              <a:p>
                <a:pPr marL="912812" lvl="1" indent="-457200">
                  <a:buFont typeface="+mj-lt"/>
                  <a:buAutoNum type="arabicPeriod"/>
                </a:pPr>
                <a:endParaRPr lang="en-US" dirty="0"/>
              </a:p>
            </p:txBody>
          </p:sp>
        </mc:Choice>
        <mc:Fallback xmlns="">
          <p:sp>
            <p:nvSpPr>
              <p:cNvPr id="6" name="Content Placeholder 5">
                <a:extLst>
                  <a:ext uri="{FF2B5EF4-FFF2-40B4-BE49-F238E27FC236}">
                    <a16:creationId xmlns:a16="http://schemas.microsoft.com/office/drawing/2014/main" id="{A78F186D-6F1F-4EBB-B9DF-426FE5DE0CCC}"/>
                  </a:ext>
                </a:extLst>
              </p:cNvPr>
              <p:cNvSpPr>
                <a:spLocks noGrp="1" noRot="1" noChangeAspect="1" noMove="1" noResize="1" noEditPoints="1" noAdjustHandles="1" noChangeArrowheads="1" noChangeShapeType="1" noTextEdit="1"/>
              </p:cNvSpPr>
              <p:nvPr>
                <p:ph idx="1"/>
              </p:nvPr>
            </p:nvSpPr>
            <p:spPr>
              <a:blipFill>
                <a:blip r:embed="rId3"/>
                <a:stretch>
                  <a:fillRect l="-1071" t="-875"/>
                </a:stretch>
              </a:blipFill>
            </p:spPr>
            <p:txBody>
              <a:bodyPr/>
              <a:lstStyle/>
              <a:p>
                <a:r>
                  <a:rPr lang="en-US">
                    <a:noFill/>
                  </a:rPr>
                  <a:t> </a:t>
                </a:r>
              </a:p>
            </p:txBody>
          </p:sp>
        </mc:Fallback>
      </mc:AlternateContent>
    </p:spTree>
    <p:extLst>
      <p:ext uri="{BB962C8B-B14F-4D97-AF65-F5344CB8AC3E}">
        <p14:creationId xmlns:p14="http://schemas.microsoft.com/office/powerpoint/2010/main" val="3227706893"/>
      </p:ext>
    </p:extLst>
  </p:cSld>
  <p:clrMapOvr>
    <a:masterClrMapping/>
  </p:clrMapOvr>
  <p:transition/>
</p:sld>
</file>

<file path=ppt/theme/theme1.xml><?xml version="1.0" encoding="utf-8"?>
<a:theme xmlns:a="http://schemas.openxmlformats.org/drawingml/2006/main" name="2_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25539</TotalTime>
  <Words>1470</Words>
  <Application>Microsoft Office PowerPoint</Application>
  <PresentationFormat>On-screen Show (4:3)</PresentationFormat>
  <Paragraphs>240</Paragraphs>
  <Slides>37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Times New Roman</vt:lpstr>
      <vt:lpstr>Wingdings</vt:lpstr>
      <vt:lpstr>2_Default Design</vt:lpstr>
      <vt:lpstr>PowerPoint Presentation</vt:lpstr>
      <vt:lpstr>Motivation </vt:lpstr>
      <vt:lpstr>Capability gap in reproducing nuclear weapon environments</vt:lpstr>
      <vt:lpstr>Previous Work </vt:lpstr>
      <vt:lpstr>Research Objective</vt:lpstr>
      <vt:lpstr>Research Problem (ETA) </vt:lpstr>
      <vt:lpstr>Questions and Hypothesis (ETA)</vt:lpstr>
      <vt:lpstr>Research Problem (ATHENA)</vt:lpstr>
      <vt:lpstr>Questions and Hypothesis (ATHENA)</vt:lpstr>
      <vt:lpstr>Assumptions and Limitations</vt:lpstr>
      <vt:lpstr>Theory </vt:lpstr>
      <vt:lpstr>Fission Process</vt:lpstr>
      <vt:lpstr>Fission Yields </vt:lpstr>
      <vt:lpstr>Fission Yields </vt:lpstr>
      <vt:lpstr>Fission Product Estimation</vt:lpstr>
      <vt:lpstr>Foil Activation </vt:lpstr>
      <vt:lpstr>Unfolding Solution Methods</vt:lpstr>
      <vt:lpstr>Nuclear Data Uncertainty</vt:lpstr>
      <vt:lpstr>Methodology</vt:lpstr>
      <vt:lpstr>SCALE source from MCNP SSR </vt:lpstr>
      <vt:lpstr>Importance of source characterization</vt:lpstr>
      <vt:lpstr>Importance of source characterization</vt:lpstr>
      <vt:lpstr>Research Schedule</vt:lpstr>
      <vt:lpstr>Research Schedule</vt:lpstr>
      <vt:lpstr>Research Schedule</vt:lpstr>
      <vt:lpstr>Possible PHD follow on research areas </vt:lpstr>
      <vt:lpstr>BACKUPS</vt:lpstr>
      <vt:lpstr>Options to Generate Representative Nuclear Weapon Environments </vt:lpstr>
      <vt:lpstr>Overview </vt:lpstr>
      <vt:lpstr>ATHENA Spectrum</vt:lpstr>
      <vt:lpstr>SCALE source from MCNP SSR </vt:lpstr>
      <vt:lpstr>Neutron interactions relevant to ETA design</vt:lpstr>
      <vt:lpstr> HEU Foil Fissions</vt:lpstr>
      <vt:lpstr>In-115 (n,g) Example Case</vt:lpstr>
      <vt:lpstr>Scope of Nuclear Weapons Effects Testing Simulators </vt:lpstr>
      <vt:lpstr>Foil Diagnostic Activation Pack  </vt:lpstr>
      <vt:lpstr>Neutron Flux Unfolding </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TPEACHEY</dc:creator>
  <cp:lastModifiedBy>nicholas quartemont</cp:lastModifiedBy>
  <cp:revision>1028</cp:revision>
  <dcterms:created xsi:type="dcterms:W3CDTF">2010-05-28T18:07:16Z</dcterms:created>
  <dcterms:modified xsi:type="dcterms:W3CDTF">2018-09-05T00:25:19Z</dcterms:modified>
</cp:coreProperties>
</file>