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377" r:id="rId3"/>
    <p:sldId id="370" r:id="rId4"/>
    <p:sldId id="399" r:id="rId5"/>
    <p:sldId id="403" r:id="rId6"/>
    <p:sldId id="404" r:id="rId7"/>
    <p:sldId id="402" r:id="rId8"/>
    <p:sldId id="379" r:id="rId9"/>
    <p:sldId id="401" r:id="rId10"/>
    <p:sldId id="400"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FE1904D-0152-4EAB-8CD9-58A43D553B3E}">
          <p14:sldIdLst>
            <p14:sldId id="256"/>
            <p14:sldId id="377"/>
            <p14:sldId id="370"/>
            <p14:sldId id="399"/>
            <p14:sldId id="403"/>
            <p14:sldId id="404"/>
            <p14:sldId id="402"/>
            <p14:sldId id="379"/>
            <p14:sldId id="401"/>
            <p14:sldId id="4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holas quartemont" initials="nq" lastIdx="1" clrIdx="0">
    <p:extLst>
      <p:ext uri="{19B8F6BF-5375-455C-9EA6-DF929625EA0E}">
        <p15:presenceInfo xmlns:p15="http://schemas.microsoft.com/office/powerpoint/2012/main" userId="3f4d74a2d96809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5353FF"/>
    <a:srgbClr val="000066"/>
    <a:srgbClr val="7878CE"/>
    <a:srgbClr val="4444BC"/>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p:cViewPr varScale="1">
        <p:scale>
          <a:sx n="61" d="100"/>
          <a:sy n="61" d="100"/>
        </p:scale>
        <p:origin x="72" y="48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381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1/9/2019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1/9/2019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technical nuclear forensics (TNF) community requires the ability to general representative post-detonation debris samples for training and development of attribution techniques.  The generation of accurate fission product inventories in the representative debris is both extremely important for the attribution of the origin of a nuclear device and very difficult to do with existing facilities.</a:t>
            </a:r>
          </a:p>
          <a:p>
            <a:endParaRPr lang="en-US" dirty="0"/>
          </a:p>
          <a:p>
            <a:r>
              <a:rPr lang="en-US" dirty="0"/>
              <a:t>Additionally, an important nuclear weapon testing related mission is radiation effects on electronics in nuclear systems. The current neutron sources do not have an accurate energy or temporal distribution for the nuclear environment that nuclear systems are required to survive in certification testing. This problem is complicated further as the transmitted neutron flux through the physical environment and to the target varies significantly in energy and temporal distribution depending on the scenario and system being considered.  To address this capability gap, it would be beneficial to have a testing capability with an accurate temporal profile.</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a:t>
            </a:fld>
            <a:endParaRPr lang="en-US" dirty="0"/>
          </a:p>
        </p:txBody>
      </p:sp>
    </p:spTree>
    <p:extLst>
      <p:ext uri="{BB962C8B-B14F-4D97-AF65-F5344CB8AC3E}">
        <p14:creationId xmlns:p14="http://schemas.microsoft.com/office/powerpoint/2010/main" val="153979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5</a:t>
            </a:fld>
            <a:endParaRPr lang="en-US" dirty="0"/>
          </a:p>
        </p:txBody>
      </p:sp>
      <p:sp>
        <p:nvSpPr>
          <p:cNvPr id="5" name="Content Placeholder 2">
            <a:extLst>
              <a:ext uri="{FF2B5EF4-FFF2-40B4-BE49-F238E27FC236}">
                <a16:creationId xmlns:a16="http://schemas.microsoft.com/office/drawing/2014/main" id="{0CB8A297-3F7C-4B0E-BF4A-E400045DF0FC}"/>
              </a:ext>
            </a:extLst>
          </p:cNvPr>
          <p:cNvSpPr>
            <a:spLocks noGrp="1"/>
          </p:cNvSpPr>
          <p:nvPr>
            <p:ph type="body" idx="1"/>
          </p:nvPr>
        </p:nvSpPr>
        <p:spPr>
          <a:xfrm>
            <a:off x="701675" y="4416425"/>
            <a:ext cx="5607050" cy="4183063"/>
          </a:xfrm>
        </p:spPr>
        <p:txBody>
          <a:bodyPr/>
          <a:lstStyle/>
          <a:p>
            <a:pPr>
              <a:spcBef>
                <a:spcPts val="0"/>
              </a:spcBef>
              <a:spcAft>
                <a:spcPts val="600"/>
              </a:spcAft>
            </a:pPr>
            <a:r>
              <a:rPr lang="en-US" dirty="0"/>
              <a:t>ETA created with the </a:t>
            </a:r>
            <a:r>
              <a:rPr lang="en-US" dirty="0" err="1"/>
              <a:t>Coeus</a:t>
            </a:r>
            <a:r>
              <a:rPr lang="en-US" dirty="0"/>
              <a:t> v1.0 metaheuristic optimization software package </a:t>
            </a:r>
          </a:p>
          <a:p>
            <a:pPr>
              <a:spcBef>
                <a:spcPts val="0"/>
              </a:spcBef>
              <a:spcAft>
                <a:spcPts val="600"/>
              </a:spcAft>
            </a:pPr>
            <a:r>
              <a:rPr lang="en-US" dirty="0"/>
              <a:t>Objective thermonuclear and prompt fission neutron spectrum (TN+PFNS).</a:t>
            </a:r>
          </a:p>
          <a:p>
            <a:pPr>
              <a:spcBef>
                <a:spcPts val="0"/>
              </a:spcBef>
              <a:spcAft>
                <a:spcPts val="600"/>
              </a:spcAft>
            </a:pPr>
            <a:r>
              <a:rPr lang="en-US" dirty="0"/>
              <a:t>Input spectrum NIF D-T fusion </a:t>
            </a:r>
          </a:p>
          <a:p>
            <a:pPr>
              <a:spcBef>
                <a:spcPts val="0"/>
              </a:spcBef>
              <a:spcAft>
                <a:spcPts val="600"/>
              </a:spcAft>
            </a:pPr>
            <a:r>
              <a:rPr lang="en-US" dirty="0"/>
              <a:t>Optimize flux in highly enriched uranium (HEU) foil adjacent to Target Option Activation Device (TOAD) </a:t>
            </a:r>
          </a:p>
          <a:p>
            <a:pPr>
              <a:spcBef>
                <a:spcPts val="0"/>
              </a:spcBef>
              <a:spcAft>
                <a:spcPts val="600"/>
              </a:spcAft>
            </a:pPr>
            <a:r>
              <a:rPr lang="en-US" dirty="0"/>
              <a:t>Base of cone originally 6 cm from neutron source (moved to 15 cm)</a:t>
            </a:r>
          </a:p>
        </p:txBody>
      </p:sp>
      <p:pic>
        <p:nvPicPr>
          <p:cNvPr id="7" name="Picture 6">
            <a:extLst>
              <a:ext uri="{FF2B5EF4-FFF2-40B4-BE49-F238E27FC236}">
                <a16:creationId xmlns:a16="http://schemas.microsoft.com/office/drawing/2014/main" id="{D9EFB844-D41A-411A-A84D-4A0CF51AA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00200"/>
            <a:ext cx="3200400" cy="1950142"/>
          </a:xfrm>
          <a:prstGeom prst="rect">
            <a:avLst/>
          </a:prstGeom>
        </p:spPr>
      </p:pic>
    </p:spTree>
    <p:extLst>
      <p:ext uri="{BB962C8B-B14F-4D97-AF65-F5344CB8AC3E}">
        <p14:creationId xmlns:p14="http://schemas.microsoft.com/office/powerpoint/2010/main" val="324821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8</a:t>
            </a:fld>
            <a:endParaRPr lang="en-US" dirty="0"/>
          </a:p>
        </p:txBody>
      </p:sp>
      <p:sp>
        <p:nvSpPr>
          <p:cNvPr id="5" name="Content Placeholder 2">
            <a:extLst>
              <a:ext uri="{FF2B5EF4-FFF2-40B4-BE49-F238E27FC236}">
                <a16:creationId xmlns:a16="http://schemas.microsoft.com/office/drawing/2014/main" id="{0CB8A297-3F7C-4B0E-BF4A-E400045DF0FC}"/>
              </a:ext>
            </a:extLst>
          </p:cNvPr>
          <p:cNvSpPr>
            <a:spLocks noGrp="1"/>
          </p:cNvSpPr>
          <p:nvPr>
            <p:ph type="body" idx="1"/>
          </p:nvPr>
        </p:nvSpPr>
        <p:spPr>
          <a:xfrm>
            <a:off x="701675" y="4416425"/>
            <a:ext cx="5607050" cy="4183063"/>
          </a:xfrm>
        </p:spPr>
        <p:txBody>
          <a:bodyPr/>
          <a:lstStyle/>
          <a:p>
            <a:pPr>
              <a:spcBef>
                <a:spcPts val="0"/>
              </a:spcBef>
              <a:spcAft>
                <a:spcPts val="600"/>
              </a:spcAft>
            </a:pPr>
            <a:r>
              <a:rPr lang="en-US" dirty="0"/>
              <a:t>ETA created with the </a:t>
            </a:r>
            <a:r>
              <a:rPr lang="en-US" dirty="0" err="1"/>
              <a:t>Coeus</a:t>
            </a:r>
            <a:r>
              <a:rPr lang="en-US" dirty="0"/>
              <a:t> v1.0 metaheuristic optimization software package </a:t>
            </a:r>
          </a:p>
          <a:p>
            <a:pPr>
              <a:spcBef>
                <a:spcPts val="0"/>
              </a:spcBef>
              <a:spcAft>
                <a:spcPts val="600"/>
              </a:spcAft>
            </a:pPr>
            <a:r>
              <a:rPr lang="en-US" dirty="0"/>
              <a:t>Objective thermonuclear and prompt fission neutron spectrum (TN+PFNS).</a:t>
            </a:r>
          </a:p>
          <a:p>
            <a:pPr>
              <a:spcBef>
                <a:spcPts val="0"/>
              </a:spcBef>
              <a:spcAft>
                <a:spcPts val="600"/>
              </a:spcAft>
            </a:pPr>
            <a:r>
              <a:rPr lang="en-US" dirty="0"/>
              <a:t>Input spectrum NIF D-T fusion </a:t>
            </a:r>
          </a:p>
          <a:p>
            <a:pPr>
              <a:spcBef>
                <a:spcPts val="0"/>
              </a:spcBef>
              <a:spcAft>
                <a:spcPts val="600"/>
              </a:spcAft>
            </a:pPr>
            <a:r>
              <a:rPr lang="en-US" dirty="0"/>
              <a:t>Optimize flux in highly enriched uranium (HEU) foil adjacent to Target Option Activation Device (TOAD) </a:t>
            </a:r>
          </a:p>
          <a:p>
            <a:pPr>
              <a:spcBef>
                <a:spcPts val="0"/>
              </a:spcBef>
              <a:spcAft>
                <a:spcPts val="600"/>
              </a:spcAft>
            </a:pPr>
            <a:r>
              <a:rPr lang="en-US" dirty="0"/>
              <a:t>Base of cone originally 6 cm from neutron source (moved to 15 cm)</a:t>
            </a:r>
          </a:p>
        </p:txBody>
      </p:sp>
      <p:pic>
        <p:nvPicPr>
          <p:cNvPr id="7" name="Picture 6">
            <a:extLst>
              <a:ext uri="{FF2B5EF4-FFF2-40B4-BE49-F238E27FC236}">
                <a16:creationId xmlns:a16="http://schemas.microsoft.com/office/drawing/2014/main" id="{D9EFB844-D41A-411A-A84D-4A0CF51AA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00200"/>
            <a:ext cx="3200400" cy="1950142"/>
          </a:xfrm>
          <a:prstGeom prst="rect">
            <a:avLst/>
          </a:prstGeom>
        </p:spPr>
      </p:pic>
    </p:spTree>
    <p:extLst>
      <p:ext uri="{BB962C8B-B14F-4D97-AF65-F5344CB8AC3E}">
        <p14:creationId xmlns:p14="http://schemas.microsoft.com/office/powerpoint/2010/main" val="131832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9</a:t>
            </a:fld>
            <a:endParaRPr lang="en-US" dirty="0"/>
          </a:p>
        </p:txBody>
      </p:sp>
      <p:sp>
        <p:nvSpPr>
          <p:cNvPr id="5" name="Content Placeholder 2">
            <a:extLst>
              <a:ext uri="{FF2B5EF4-FFF2-40B4-BE49-F238E27FC236}">
                <a16:creationId xmlns:a16="http://schemas.microsoft.com/office/drawing/2014/main" id="{0CB8A297-3F7C-4B0E-BF4A-E400045DF0FC}"/>
              </a:ext>
            </a:extLst>
          </p:cNvPr>
          <p:cNvSpPr>
            <a:spLocks noGrp="1"/>
          </p:cNvSpPr>
          <p:nvPr>
            <p:ph type="body" idx="1"/>
          </p:nvPr>
        </p:nvSpPr>
        <p:spPr>
          <a:xfrm>
            <a:off x="701675" y="4416425"/>
            <a:ext cx="5607050" cy="4183063"/>
          </a:xfrm>
        </p:spPr>
        <p:txBody>
          <a:bodyPr/>
          <a:lstStyle/>
          <a:p>
            <a:pPr>
              <a:spcBef>
                <a:spcPts val="0"/>
              </a:spcBef>
              <a:spcAft>
                <a:spcPts val="600"/>
              </a:spcAft>
            </a:pPr>
            <a:r>
              <a:rPr lang="en-US" dirty="0"/>
              <a:t>ETA created with the </a:t>
            </a:r>
            <a:r>
              <a:rPr lang="en-US" dirty="0" err="1"/>
              <a:t>Coeus</a:t>
            </a:r>
            <a:r>
              <a:rPr lang="en-US" dirty="0"/>
              <a:t> v1.0 metaheuristic optimization software package </a:t>
            </a:r>
          </a:p>
          <a:p>
            <a:pPr>
              <a:spcBef>
                <a:spcPts val="0"/>
              </a:spcBef>
              <a:spcAft>
                <a:spcPts val="600"/>
              </a:spcAft>
            </a:pPr>
            <a:r>
              <a:rPr lang="en-US" dirty="0"/>
              <a:t>Objective thermonuclear and prompt fission neutron spectrum (TN+PFNS).</a:t>
            </a:r>
          </a:p>
          <a:p>
            <a:pPr>
              <a:spcBef>
                <a:spcPts val="0"/>
              </a:spcBef>
              <a:spcAft>
                <a:spcPts val="600"/>
              </a:spcAft>
            </a:pPr>
            <a:r>
              <a:rPr lang="en-US" dirty="0"/>
              <a:t>Input spectrum NIF D-T fusion </a:t>
            </a:r>
          </a:p>
          <a:p>
            <a:pPr>
              <a:spcBef>
                <a:spcPts val="0"/>
              </a:spcBef>
              <a:spcAft>
                <a:spcPts val="600"/>
              </a:spcAft>
            </a:pPr>
            <a:r>
              <a:rPr lang="en-US" dirty="0"/>
              <a:t>Optimize flux in highly enriched uranium (HEU) foil adjacent to Target Option Activation Device (TOAD) </a:t>
            </a:r>
          </a:p>
          <a:p>
            <a:pPr>
              <a:spcBef>
                <a:spcPts val="0"/>
              </a:spcBef>
              <a:spcAft>
                <a:spcPts val="600"/>
              </a:spcAft>
            </a:pPr>
            <a:r>
              <a:rPr lang="en-US" dirty="0"/>
              <a:t>Base of cone originally 6 cm from neutron source (moved to 15 cm)</a:t>
            </a:r>
          </a:p>
        </p:txBody>
      </p:sp>
      <p:pic>
        <p:nvPicPr>
          <p:cNvPr id="7" name="Picture 6">
            <a:extLst>
              <a:ext uri="{FF2B5EF4-FFF2-40B4-BE49-F238E27FC236}">
                <a16:creationId xmlns:a16="http://schemas.microsoft.com/office/drawing/2014/main" id="{D9EFB844-D41A-411A-A84D-4A0CF51AA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00200"/>
            <a:ext cx="3200400" cy="1950142"/>
          </a:xfrm>
          <a:prstGeom prst="rect">
            <a:avLst/>
          </a:prstGeom>
        </p:spPr>
      </p:pic>
    </p:spTree>
    <p:extLst>
      <p:ext uri="{BB962C8B-B14F-4D97-AF65-F5344CB8AC3E}">
        <p14:creationId xmlns:p14="http://schemas.microsoft.com/office/powerpoint/2010/main" val="2559034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3" name="Picture 12" descr="shield"/>
          <p:cNvPicPr>
            <a:picLocks noChangeAspect="1" noChangeArrowheads="1"/>
          </p:cNvPicPr>
          <p:nvPr userDrawn="1"/>
        </p:nvPicPr>
        <p:blipFill>
          <a:blip r:embed="rId2" cstate="print"/>
          <a:srcRect/>
          <a:stretch>
            <a:fillRect/>
          </a:stretch>
        </p:blipFill>
        <p:spPr bwMode="auto">
          <a:xfrm>
            <a:off x="1066800" y="2438400"/>
            <a:ext cx="2362200" cy="2599926"/>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990600"/>
          </a:xfrm>
        </p:spPr>
        <p:txBody>
          <a:bodyPr/>
          <a:lstStyle/>
          <a:p>
            <a:r>
              <a:rPr lang="en-US"/>
              <a:t>Click to edit Master title style</a:t>
            </a:r>
          </a:p>
        </p:txBody>
      </p:sp>
      <p:sp>
        <p:nvSpPr>
          <p:cNvPr id="7" name="Content Placeholder 2"/>
          <p:cNvSpPr>
            <a:spLocks noGrp="1"/>
          </p:cNvSpPr>
          <p:nvPr>
            <p:ph idx="1"/>
          </p:nvPr>
        </p:nvSpPr>
        <p:spPr>
          <a:xfrm>
            <a:off x="304800" y="1295400"/>
            <a:ext cx="8534400" cy="4876800"/>
          </a:xfrm>
          <a:prstGeom prst="rect">
            <a:avLst/>
          </a:prstGeom>
        </p:spPr>
        <p:txBody>
          <a:bodyPr/>
          <a:lstStyle>
            <a:lvl2pPr>
              <a:buFont typeface="Wingdings" pitchFamily="2" charset="2"/>
              <a:buChar char="§"/>
              <a:defRPr/>
            </a:lvl2pPr>
            <a:lvl4pPr>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p:txBody>
          <a:bodyPr/>
          <a:lstStyle>
            <a:lvl1pPr>
              <a:defRPr/>
            </a:lvl1pPr>
          </a:lstStyle>
          <a:p>
            <a:pPr>
              <a:defRPr/>
            </a:pPr>
            <a:fld id="{19845459-3F1B-4F43-8FC0-35ADCE8623C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6629400" cy="990600"/>
          </a:xfrm>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885B20FE-D153-41F1-99DD-DE79FAF1A09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6"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url?sa=i&amp;rct=j&amp;q=&amp;esrc=s&amp;source=images&amp;cd=&amp;cad=rja&amp;uact=8&amp;ved=2ahUKEwjp4-Cn3OHfAhUHcq0KHb5TAH8QjRx6BAgBEAU&amp;url=https://www.25af.af.mil/About-Us/Fact-Sheets/Display/Article/1635842/air-force-technical-applications-center/&amp;psig=AOvVaw3yGLpi_nQMCsR8-fGPzDOv&amp;ust=1547158398216655" TargetMode="External"/><Relationship Id="rId3" Type="http://schemas.openxmlformats.org/officeDocument/2006/relationships/image" Target="../media/image14.gif"/><Relationship Id="rId7" Type="http://schemas.openxmlformats.org/officeDocument/2006/relationships/image" Target="../media/image17.jpeg"/><Relationship Id="rId12"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www.google.com/url?sa=i&amp;rct=j&amp;q=&amp;esrc=s&amp;source=images&amp;cd=&amp;cad=rja&amp;uact=8&amp;ved=2ahUKEwiVxdqV2-HfAhUhyoMKHcElDmwQjRx6BAgBEAU&amp;url=https://www.wpafb.af.mil/News/Article-Display/Article/399386/afit-wins-annual-cost-conscious-culture-award/&amp;psig=AOvVaw0HsnSAREAwDd7Vr5t_xmNB&amp;ust=1547158089292042" TargetMode="External"/><Relationship Id="rId11" Type="http://schemas.openxmlformats.org/officeDocument/2006/relationships/image" Target="../media/image20.png"/><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733800" y="1905000"/>
            <a:ext cx="5105400" cy="1752600"/>
          </a:xfrm>
          <a:prstGeom prst="rect">
            <a:avLst/>
          </a:prstGeom>
          <a:noFill/>
          <a:ln w="9525">
            <a:noFill/>
            <a:miter lim="800000"/>
            <a:headEnd/>
            <a:tailEnd/>
          </a:ln>
        </p:spPr>
        <p:txBody>
          <a:bodyPr lIns="91271" tIns="45636" rIns="91271" bIns="45636" anchor="ctr"/>
          <a:lstStyle/>
          <a:p>
            <a:pPr algn="ctr"/>
            <a:r>
              <a:rPr lang="en-US" sz="3000" dirty="0"/>
              <a:t>DEVELOPMENT OF SURROGATE NUCLEAR WEAPON ENVIRONMENTS CAPABILITIES AT THE NIF</a:t>
            </a:r>
            <a:endParaRPr lang="en-US" sz="3000" dirty="0">
              <a:solidFill>
                <a:srgbClr val="000066"/>
              </a:solidFill>
            </a:endParaRPr>
          </a:p>
        </p:txBody>
      </p:sp>
      <p:sp>
        <p:nvSpPr>
          <p:cNvPr id="7170" name="Text Box 9"/>
          <p:cNvSpPr txBox="1">
            <a:spLocks noChangeArrowheads="1"/>
          </p:cNvSpPr>
          <p:nvPr/>
        </p:nvSpPr>
        <p:spPr bwMode="auto">
          <a:xfrm>
            <a:off x="4038600" y="3962400"/>
            <a:ext cx="4613275" cy="19812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err="1">
                <a:solidFill>
                  <a:srgbClr val="000066"/>
                </a:solidFill>
                <a:latin typeface="Times New Roman" pitchFamily="18" charset="0"/>
                <a:cs typeface="Times New Roman" pitchFamily="18" charset="0"/>
              </a:rPr>
              <a:t>Capt</a:t>
            </a:r>
            <a:r>
              <a:rPr lang="en-US" dirty="0">
                <a:solidFill>
                  <a:srgbClr val="000066"/>
                </a:solidFill>
                <a:latin typeface="Times New Roman" pitchFamily="18" charset="0"/>
                <a:cs typeface="Times New Roman" pitchFamily="18" charset="0"/>
              </a:rPr>
              <a:t> Nick Quartemont</a:t>
            </a:r>
          </a:p>
          <a:p>
            <a:pPr algn="ctr" eaLnBrk="0" hangingPunct="0">
              <a:spcBef>
                <a:spcPct val="20000"/>
              </a:spcBef>
            </a:pPr>
            <a:r>
              <a:rPr lang="en-US" dirty="0">
                <a:solidFill>
                  <a:srgbClr val="000066"/>
                </a:solidFill>
                <a:latin typeface="Times New Roman" pitchFamily="18" charset="0"/>
                <a:cs typeface="Times New Roman" pitchFamily="18" charset="0"/>
              </a:rPr>
              <a:t>MS Nuclear Engineering 19M</a:t>
            </a: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sz="1600" dirty="0">
                <a:solidFill>
                  <a:srgbClr val="000066"/>
                </a:solidFill>
                <a:latin typeface="Times New Roman" pitchFamily="18" charset="0"/>
                <a:cs typeface="Times New Roman" pitchFamily="18" charset="0"/>
              </a:rPr>
              <a:t>January 15</a:t>
            </a:r>
            <a:r>
              <a:rPr lang="en-US" sz="1600" baseline="30000" dirty="0">
                <a:solidFill>
                  <a:srgbClr val="000066"/>
                </a:solidFill>
                <a:latin typeface="Times New Roman" pitchFamily="18" charset="0"/>
                <a:cs typeface="Times New Roman" pitchFamily="18" charset="0"/>
              </a:rPr>
              <a:t>th</a:t>
            </a:r>
            <a:r>
              <a:rPr lang="en-US" sz="1600" dirty="0">
                <a:solidFill>
                  <a:srgbClr val="000066"/>
                </a:solidFill>
                <a:latin typeface="Times New Roman" pitchFamily="18" charset="0"/>
                <a:cs typeface="Times New Roman" pitchFamily="18" charset="0"/>
              </a:rPr>
              <a:t>, 2019</a:t>
            </a:r>
            <a:endParaRPr lang="en-US" sz="1600" dirty="0">
              <a:solidFill>
                <a:srgbClr val="002060"/>
              </a:solidFill>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6679-AE0E-4971-82CE-CDD6AB7077C3}"/>
              </a:ext>
            </a:extLst>
          </p:cNvPr>
          <p:cNvSpPr>
            <a:spLocks noGrp="1"/>
          </p:cNvSpPr>
          <p:nvPr>
            <p:ph type="title"/>
          </p:nvPr>
        </p:nvSpPr>
        <p:spPr/>
        <p:txBody>
          <a:bodyPr/>
          <a:lstStyle/>
          <a:p>
            <a:r>
              <a:rPr lang="en-US" dirty="0"/>
              <a:t>Collaboration / Resources</a:t>
            </a:r>
          </a:p>
        </p:txBody>
      </p:sp>
      <p:sp>
        <p:nvSpPr>
          <p:cNvPr id="4" name="Slide Number Placeholder 3">
            <a:extLst>
              <a:ext uri="{FF2B5EF4-FFF2-40B4-BE49-F238E27FC236}">
                <a16:creationId xmlns:a16="http://schemas.microsoft.com/office/drawing/2014/main" id="{E2DAA639-D738-479D-BE69-CA0F74A04C17}"/>
              </a:ext>
            </a:extLst>
          </p:cNvPr>
          <p:cNvSpPr>
            <a:spLocks noGrp="1"/>
          </p:cNvSpPr>
          <p:nvPr>
            <p:ph type="sldNum" sz="quarter" idx="10"/>
          </p:nvPr>
        </p:nvSpPr>
        <p:spPr/>
        <p:txBody>
          <a:bodyPr/>
          <a:lstStyle/>
          <a:p>
            <a:pPr>
              <a:defRPr/>
            </a:pPr>
            <a:fld id="{19845459-3F1B-4F43-8FC0-35ADCE8623CC}" type="slidenum">
              <a:rPr lang="en-US" smtClean="0"/>
              <a:pPr>
                <a:defRPr/>
              </a:pPr>
              <a:t>10</a:t>
            </a:fld>
            <a:endParaRPr lang="en-US"/>
          </a:p>
        </p:txBody>
      </p:sp>
      <p:sp>
        <p:nvSpPr>
          <p:cNvPr id="5" name="TextBox 4">
            <a:extLst>
              <a:ext uri="{FF2B5EF4-FFF2-40B4-BE49-F238E27FC236}">
                <a16:creationId xmlns:a16="http://schemas.microsoft.com/office/drawing/2014/main" id="{B5639F22-A28B-4D78-8DCE-43D0D7443C81}"/>
              </a:ext>
            </a:extLst>
          </p:cNvPr>
          <p:cNvSpPr txBox="1"/>
          <p:nvPr/>
        </p:nvSpPr>
        <p:spPr>
          <a:xfrm>
            <a:off x="211860" y="1447800"/>
            <a:ext cx="4191000" cy="1477328"/>
          </a:xfrm>
          <a:prstGeom prst="rect">
            <a:avLst/>
          </a:prstGeom>
          <a:solidFill>
            <a:srgbClr val="00B0F0"/>
          </a:solidFill>
        </p:spPr>
        <p:txBody>
          <a:bodyPr wrap="square" rtlCol="0">
            <a:spAutoFit/>
          </a:bodyPr>
          <a:lstStyle/>
          <a:p>
            <a:pPr algn="ctr"/>
            <a:r>
              <a:rPr lang="en-US" b="1" dirty="0"/>
              <a:t>AFIT</a:t>
            </a:r>
            <a:r>
              <a:rPr lang="en-US" dirty="0"/>
              <a:t> </a:t>
            </a:r>
          </a:p>
          <a:p>
            <a:pPr marL="285750" indent="-285750">
              <a:buFont typeface="Arial" panose="020B0604020202020204" pitchFamily="34" charset="0"/>
              <a:buChar char="•"/>
            </a:pPr>
            <a:r>
              <a:rPr lang="en-US" dirty="0"/>
              <a:t>Bridgman Cluster (MCNP / SCALE)</a:t>
            </a:r>
          </a:p>
          <a:p>
            <a:pPr marL="285750" indent="-285750">
              <a:buFont typeface="Arial" panose="020B0604020202020204" pitchFamily="34" charset="0"/>
              <a:buChar char="•"/>
            </a:pPr>
            <a:r>
              <a:rPr lang="en-US" dirty="0"/>
              <a:t>Nuclear Weapons Courses Sequence</a:t>
            </a:r>
          </a:p>
          <a:p>
            <a:pPr marL="285750" indent="-285750">
              <a:buFont typeface="Arial" panose="020B0604020202020204" pitchFamily="34" charset="0"/>
              <a:buChar char="•"/>
            </a:pPr>
            <a:r>
              <a:rPr lang="en-US" dirty="0"/>
              <a:t>Nuclear Forensics Courses</a:t>
            </a:r>
          </a:p>
        </p:txBody>
      </p:sp>
      <p:sp>
        <p:nvSpPr>
          <p:cNvPr id="6" name="TextBox 5">
            <a:extLst>
              <a:ext uri="{FF2B5EF4-FFF2-40B4-BE49-F238E27FC236}">
                <a16:creationId xmlns:a16="http://schemas.microsoft.com/office/drawing/2014/main" id="{0A051161-B3E9-44D5-AFB3-4BF57364A9A9}"/>
              </a:ext>
            </a:extLst>
          </p:cNvPr>
          <p:cNvSpPr txBox="1"/>
          <p:nvPr/>
        </p:nvSpPr>
        <p:spPr>
          <a:xfrm>
            <a:off x="211860" y="4927242"/>
            <a:ext cx="4191000" cy="1200329"/>
          </a:xfrm>
          <a:prstGeom prst="rect">
            <a:avLst/>
          </a:prstGeom>
          <a:solidFill>
            <a:srgbClr val="92D050"/>
          </a:solidFill>
        </p:spPr>
        <p:txBody>
          <a:bodyPr wrap="square" rtlCol="0">
            <a:spAutoFit/>
          </a:bodyPr>
          <a:lstStyle/>
          <a:p>
            <a:pPr algn="ctr"/>
            <a:r>
              <a:rPr lang="en-US" b="1" dirty="0"/>
              <a:t>Partnerships</a:t>
            </a:r>
            <a:endParaRPr lang="en-US" dirty="0"/>
          </a:p>
          <a:p>
            <a:pPr marL="285750" indent="-285750">
              <a:buFont typeface="Arial" panose="020B0604020202020204" pitchFamily="34" charset="0"/>
              <a:buChar char="•"/>
            </a:pPr>
            <a:r>
              <a:rPr lang="en-US" dirty="0"/>
              <a:t>LLNL/NIF</a:t>
            </a:r>
          </a:p>
          <a:p>
            <a:pPr marL="285750" indent="-285750">
              <a:buFont typeface="Arial" panose="020B0604020202020204" pitchFamily="34" charset="0"/>
              <a:buChar char="•"/>
            </a:pPr>
            <a:r>
              <a:rPr lang="en-US" dirty="0"/>
              <a:t>UC-Berkeley / Savio HPC </a:t>
            </a:r>
          </a:p>
          <a:p>
            <a:r>
              <a:rPr lang="en-US" dirty="0"/>
              <a:t>    (MCNP / SCALE / COEUS)</a:t>
            </a:r>
          </a:p>
        </p:txBody>
      </p:sp>
      <p:sp>
        <p:nvSpPr>
          <p:cNvPr id="7" name="TextBox 6">
            <a:extLst>
              <a:ext uri="{FF2B5EF4-FFF2-40B4-BE49-F238E27FC236}">
                <a16:creationId xmlns:a16="http://schemas.microsoft.com/office/drawing/2014/main" id="{60028E9F-FE2F-4B88-98D2-08BBBD17D338}"/>
              </a:ext>
            </a:extLst>
          </p:cNvPr>
          <p:cNvSpPr txBox="1"/>
          <p:nvPr/>
        </p:nvSpPr>
        <p:spPr>
          <a:xfrm>
            <a:off x="211860" y="3187521"/>
            <a:ext cx="4191000" cy="1477328"/>
          </a:xfrm>
          <a:prstGeom prst="rect">
            <a:avLst/>
          </a:prstGeom>
          <a:solidFill>
            <a:srgbClr val="7030A0"/>
          </a:solidFill>
        </p:spPr>
        <p:txBody>
          <a:bodyPr wrap="square" rtlCol="0">
            <a:spAutoFit/>
          </a:bodyPr>
          <a:lstStyle/>
          <a:p>
            <a:pPr algn="ctr"/>
            <a:r>
              <a:rPr lang="en-US" b="1" dirty="0">
                <a:solidFill>
                  <a:schemeClr val="bg1"/>
                </a:solidFill>
              </a:rPr>
              <a:t>Sponsors</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AFTAC </a:t>
            </a:r>
          </a:p>
          <a:p>
            <a:pPr marL="285750" indent="-285750">
              <a:buFont typeface="Arial" panose="020B0604020202020204" pitchFamily="34" charset="0"/>
              <a:buChar char="•"/>
            </a:pPr>
            <a:r>
              <a:rPr lang="en-US" dirty="0">
                <a:solidFill>
                  <a:schemeClr val="bg1"/>
                </a:solidFill>
              </a:rPr>
              <a:t>DTRA </a:t>
            </a:r>
          </a:p>
          <a:p>
            <a:pPr marL="285750" indent="-285750">
              <a:buFont typeface="Arial" panose="020B0604020202020204" pitchFamily="34" charset="0"/>
              <a:buChar char="•"/>
            </a:pPr>
            <a:r>
              <a:rPr lang="en-US" dirty="0">
                <a:solidFill>
                  <a:schemeClr val="bg1"/>
                </a:solidFill>
              </a:rPr>
              <a:t>DHS</a:t>
            </a:r>
          </a:p>
          <a:p>
            <a:pPr marL="285750" indent="-285750">
              <a:buFont typeface="Arial" panose="020B0604020202020204" pitchFamily="34" charset="0"/>
              <a:buChar char="•"/>
            </a:pPr>
            <a:r>
              <a:rPr lang="en-US" dirty="0">
                <a:solidFill>
                  <a:schemeClr val="bg1"/>
                </a:solidFill>
              </a:rPr>
              <a:t>NNSA</a:t>
            </a:r>
          </a:p>
        </p:txBody>
      </p:sp>
    </p:spTree>
    <p:extLst>
      <p:ext uri="{BB962C8B-B14F-4D97-AF65-F5344CB8AC3E}">
        <p14:creationId xmlns:p14="http://schemas.microsoft.com/office/powerpoint/2010/main" val="12212857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0" y="1127125"/>
            <a:ext cx="5867400" cy="5197475"/>
          </a:xfrm>
        </p:spPr>
        <p:txBody>
          <a:bodyPr/>
          <a:lstStyle/>
          <a:p>
            <a:pPr>
              <a:spcBef>
                <a:spcPts val="0"/>
              </a:spcBef>
              <a:spcAft>
                <a:spcPts val="1800"/>
              </a:spcAft>
            </a:pPr>
            <a:r>
              <a:rPr lang="en-US" dirty="0"/>
              <a:t>Create </a:t>
            </a:r>
            <a:r>
              <a:rPr lang="en-US" u="sng" dirty="0"/>
              <a:t>accurate surrogate nuclear weapon neutron environment</a:t>
            </a:r>
            <a:r>
              <a:rPr lang="en-US" dirty="0"/>
              <a:t> </a:t>
            </a:r>
          </a:p>
          <a:p>
            <a:pPr>
              <a:spcBef>
                <a:spcPts val="0"/>
              </a:spcBef>
              <a:spcAft>
                <a:spcPts val="1800"/>
              </a:spcAft>
            </a:pPr>
            <a:r>
              <a:rPr lang="en-US" dirty="0"/>
              <a:t>Addresses </a:t>
            </a:r>
            <a:r>
              <a:rPr lang="en-US" u="sng" dirty="0"/>
              <a:t>deterrence and non-proliferation</a:t>
            </a:r>
            <a:r>
              <a:rPr lang="en-US" dirty="0"/>
              <a:t> capability gaps:</a:t>
            </a:r>
          </a:p>
          <a:p>
            <a:pPr lvl="1">
              <a:spcBef>
                <a:spcPts val="0"/>
              </a:spcBef>
              <a:spcAft>
                <a:spcPts val="1800"/>
              </a:spcAft>
            </a:pPr>
            <a:r>
              <a:rPr lang="en-US" dirty="0"/>
              <a:t>Attribution</a:t>
            </a:r>
          </a:p>
          <a:p>
            <a:pPr lvl="1">
              <a:spcBef>
                <a:spcPts val="0"/>
              </a:spcBef>
              <a:spcAft>
                <a:spcPts val="1800"/>
              </a:spcAft>
            </a:pPr>
            <a:r>
              <a:rPr lang="en-US" dirty="0"/>
              <a:t>Certification and testing</a:t>
            </a:r>
          </a:p>
          <a:p>
            <a:pPr>
              <a:spcBef>
                <a:spcPts val="0"/>
              </a:spcBef>
              <a:spcAft>
                <a:spcPts val="1800"/>
              </a:spcAft>
            </a:pPr>
            <a:r>
              <a:rPr lang="en-US" dirty="0"/>
              <a:t>2018 Nuclear Posture Review key efforts in countering nuclear terrorism - </a:t>
            </a:r>
            <a:r>
              <a:rPr lang="en-US" i="1" dirty="0"/>
              <a:t>“deterring state support for nuclear terrorism through advanced forensics and attribution capabilities.”</a:t>
            </a:r>
          </a:p>
          <a:p>
            <a:pPr>
              <a:spcBef>
                <a:spcPts val="0"/>
              </a:spcBef>
              <a:spcAft>
                <a:spcPts val="1200"/>
              </a:spcAft>
            </a:pPr>
            <a:endParaRPr lang="en-US" dirty="0"/>
          </a:p>
        </p:txBody>
      </p:sp>
      <p:sp>
        <p:nvSpPr>
          <p:cNvPr id="4" name="Slide Number Placeholder 3"/>
          <p:cNvSpPr>
            <a:spLocks noGrp="1"/>
          </p:cNvSpPr>
          <p:nvPr>
            <p:ph type="sldNum" sz="quarter" idx="10"/>
          </p:nvPr>
        </p:nvSpPr>
        <p:spPr/>
        <p:txBody>
          <a:bodyPr/>
          <a:lstStyle/>
          <a:p>
            <a:fld id="{19845459-3F1B-4F43-8FC0-35ADCE8623CC}" type="slidenum">
              <a:rPr lang="en-US" smtClean="0"/>
              <a:pPr/>
              <a:t>2</a:t>
            </a:fld>
            <a:endParaRPr lang="en-US"/>
          </a:p>
        </p:txBody>
      </p:sp>
      <p:pic>
        <p:nvPicPr>
          <p:cNvPr id="5" name="Picture 4">
            <a:extLst>
              <a:ext uri="{FF2B5EF4-FFF2-40B4-BE49-F238E27FC236}">
                <a16:creationId xmlns:a16="http://schemas.microsoft.com/office/drawing/2014/main" id="{EE50A01C-3D34-461F-BB17-7BDB652A424F}"/>
              </a:ext>
            </a:extLst>
          </p:cNvPr>
          <p:cNvPicPr>
            <a:picLocks noChangeAspect="1"/>
          </p:cNvPicPr>
          <p:nvPr/>
        </p:nvPicPr>
        <p:blipFill>
          <a:blip r:embed="rId3"/>
          <a:stretch>
            <a:fillRect/>
          </a:stretch>
        </p:blipFill>
        <p:spPr>
          <a:xfrm>
            <a:off x="5829637" y="1307759"/>
            <a:ext cx="2971800" cy="2074069"/>
          </a:xfrm>
          <a:prstGeom prst="rect">
            <a:avLst/>
          </a:prstGeom>
        </p:spPr>
      </p:pic>
      <p:pic>
        <p:nvPicPr>
          <p:cNvPr id="6" name="Picture 5">
            <a:extLst>
              <a:ext uri="{FF2B5EF4-FFF2-40B4-BE49-F238E27FC236}">
                <a16:creationId xmlns:a16="http://schemas.microsoft.com/office/drawing/2014/main" id="{03EB7A09-59E6-4CAB-8F0C-CDE20B7DCB23}"/>
              </a:ext>
            </a:extLst>
          </p:cNvPr>
          <p:cNvPicPr>
            <a:picLocks noChangeAspect="1"/>
          </p:cNvPicPr>
          <p:nvPr/>
        </p:nvPicPr>
        <p:blipFill>
          <a:blip r:embed="rId4"/>
          <a:stretch>
            <a:fillRect/>
          </a:stretch>
        </p:blipFill>
        <p:spPr>
          <a:xfrm>
            <a:off x="6183603" y="3505200"/>
            <a:ext cx="2258472" cy="2819400"/>
          </a:xfrm>
          <a:prstGeom prst="rect">
            <a:avLst/>
          </a:prstGeom>
        </p:spPr>
      </p:pic>
    </p:spTree>
    <p:extLst>
      <p:ext uri="{BB962C8B-B14F-4D97-AF65-F5344CB8AC3E}">
        <p14:creationId xmlns:p14="http://schemas.microsoft.com/office/powerpoint/2010/main" val="12757550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9865ED19-5FA2-496B-9A3F-3B9B5EE515B8}"/>
              </a:ext>
            </a:extLst>
          </p:cNvPr>
          <p:cNvSpPr txBox="1">
            <a:spLocks/>
          </p:cNvSpPr>
          <p:nvPr/>
        </p:nvSpPr>
        <p:spPr bwMode="auto">
          <a:xfrm>
            <a:off x="76200" y="5562600"/>
            <a:ext cx="8990810" cy="868312"/>
          </a:xfrm>
          <a:prstGeom prst="roundRect">
            <a:avLst/>
          </a:prstGeom>
          <a:solidFill>
            <a:srgbClr val="FFFF00"/>
          </a:solidFill>
          <a:ln w="25400" cap="flat" cmpd="sng" algn="ctr">
            <a:solidFill>
              <a:schemeClr val="accent4"/>
            </a:solidFill>
            <a:prstDash val="solid"/>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31788" indent="-331788" algn="l" rtl="0" eaLnBrk="0" fontAlgn="base" hangingPunct="0">
              <a:spcBef>
                <a:spcPct val="20000"/>
              </a:spcBef>
              <a:spcAft>
                <a:spcPct val="0"/>
              </a:spcAft>
              <a:buChar char="•"/>
              <a:defRPr sz="2400">
                <a:solidFill>
                  <a:schemeClr val="dk1"/>
                </a:solidFill>
                <a:latin typeface="+mn-lt"/>
                <a:ea typeface="+mn-ea"/>
                <a:cs typeface="+mn-cs"/>
              </a:defRPr>
            </a:lvl1pPr>
            <a:lvl2pPr marL="730250" indent="-274638" algn="l" rtl="0" eaLnBrk="0" fontAlgn="base" hangingPunct="0">
              <a:spcBef>
                <a:spcPct val="20000"/>
              </a:spcBef>
              <a:spcAft>
                <a:spcPct val="0"/>
              </a:spcAft>
              <a:buFont typeface="Wingdings" pitchFamily="2" charset="2"/>
              <a:buChar char="§"/>
              <a:defRPr sz="2200">
                <a:solidFill>
                  <a:schemeClr val="dk1"/>
                </a:solidFill>
                <a:latin typeface="+mn-lt"/>
                <a:ea typeface="+mn-ea"/>
                <a:cs typeface="+mn-cs"/>
              </a:defRPr>
            </a:lvl2pPr>
            <a:lvl3pPr marL="1130300" indent="-217488" algn="l" rtl="0" eaLnBrk="0" fontAlgn="base" hangingPunct="0">
              <a:spcBef>
                <a:spcPct val="20000"/>
              </a:spcBef>
              <a:spcAft>
                <a:spcPct val="0"/>
              </a:spcAft>
              <a:buChar char="•"/>
              <a:defRPr>
                <a:solidFill>
                  <a:schemeClr val="dk1"/>
                </a:solidFill>
                <a:latin typeface="+mn-lt"/>
                <a:ea typeface="+mn-ea"/>
                <a:cs typeface="+mn-cs"/>
              </a:defRPr>
            </a:lvl3pPr>
            <a:lvl4pPr marL="1585913" indent="-217488" algn="l" rtl="0" eaLnBrk="0" fontAlgn="base" hangingPunct="0">
              <a:spcBef>
                <a:spcPct val="20000"/>
              </a:spcBef>
              <a:spcAft>
                <a:spcPct val="0"/>
              </a:spcAft>
              <a:buFont typeface="Wingdings" pitchFamily="2" charset="2"/>
              <a:buChar char="§"/>
              <a:defRPr>
                <a:solidFill>
                  <a:schemeClr val="dk1"/>
                </a:solidFill>
                <a:latin typeface="+mn-lt"/>
                <a:ea typeface="+mn-ea"/>
                <a:cs typeface="+mn-cs"/>
              </a:defRPr>
            </a:lvl4pPr>
            <a:lvl5pPr marL="2041525" indent="-217488" algn="l" rtl="0" eaLnBrk="0" fontAlgn="base" hangingPunct="0">
              <a:spcBef>
                <a:spcPct val="20000"/>
              </a:spcBef>
              <a:spcAft>
                <a:spcPct val="0"/>
              </a:spcAft>
              <a:buChar char="»"/>
              <a:defRPr>
                <a:solidFill>
                  <a:schemeClr val="dk1"/>
                </a:solidFill>
                <a:latin typeface="+mn-lt"/>
                <a:ea typeface="+mn-ea"/>
                <a:cs typeface="+mn-cs"/>
              </a:defRPr>
            </a:lvl5pPr>
            <a:lvl6pPr marL="2503999" indent="-227637" algn="l" rtl="0" fontAlgn="base">
              <a:spcBef>
                <a:spcPct val="20000"/>
              </a:spcBef>
              <a:spcAft>
                <a:spcPct val="0"/>
              </a:spcAft>
              <a:buChar char="»"/>
              <a:defRPr>
                <a:solidFill>
                  <a:schemeClr val="dk1"/>
                </a:solidFill>
                <a:latin typeface="+mn-lt"/>
                <a:ea typeface="+mn-ea"/>
                <a:cs typeface="+mn-cs"/>
              </a:defRPr>
            </a:lvl6pPr>
            <a:lvl7pPr marL="2959268" indent="-227637" algn="l" rtl="0" fontAlgn="base">
              <a:spcBef>
                <a:spcPct val="20000"/>
              </a:spcBef>
              <a:spcAft>
                <a:spcPct val="0"/>
              </a:spcAft>
              <a:buChar char="»"/>
              <a:defRPr>
                <a:solidFill>
                  <a:schemeClr val="dk1"/>
                </a:solidFill>
                <a:latin typeface="+mn-lt"/>
                <a:ea typeface="+mn-ea"/>
                <a:cs typeface="+mn-cs"/>
              </a:defRPr>
            </a:lvl7pPr>
            <a:lvl8pPr marL="3414540" indent="-227637" algn="l" rtl="0" fontAlgn="base">
              <a:spcBef>
                <a:spcPct val="20000"/>
              </a:spcBef>
              <a:spcAft>
                <a:spcPct val="0"/>
              </a:spcAft>
              <a:buChar char="»"/>
              <a:defRPr>
                <a:solidFill>
                  <a:schemeClr val="dk1"/>
                </a:solidFill>
                <a:latin typeface="+mn-lt"/>
                <a:ea typeface="+mn-ea"/>
                <a:cs typeface="+mn-cs"/>
              </a:defRPr>
            </a:lvl8pPr>
            <a:lvl9pPr marL="3869808" indent="-227637" algn="l" rtl="0" fontAlgn="base">
              <a:spcBef>
                <a:spcPct val="20000"/>
              </a:spcBef>
              <a:spcAft>
                <a:spcPct val="0"/>
              </a:spcAft>
              <a:buChar char="»"/>
              <a:defRPr>
                <a:solidFill>
                  <a:schemeClr val="dk1"/>
                </a:solidFill>
                <a:latin typeface="+mn-lt"/>
                <a:ea typeface="+mn-ea"/>
                <a:cs typeface="+mn-cs"/>
              </a:defRPr>
            </a:lvl9pPr>
          </a:lstStyle>
          <a:p>
            <a:pPr marL="0" indent="0">
              <a:buNone/>
            </a:pPr>
            <a:r>
              <a:rPr lang="en-US" sz="2000" b="1" dirty="0"/>
              <a:t>Future Work:</a:t>
            </a:r>
            <a:r>
              <a:rPr lang="en-US" sz="2000" dirty="0"/>
              <a:t> Accepted 2020 shot at NIF to i</a:t>
            </a:r>
            <a:r>
              <a:rPr lang="en-US" sz="2200" dirty="0"/>
              <a:t>mprove objective spectrum, increase number of fissions, and move towards operational capability</a:t>
            </a:r>
          </a:p>
        </p:txBody>
      </p:sp>
      <p:sp>
        <p:nvSpPr>
          <p:cNvPr id="9219" name="Content Placeholder 3"/>
          <p:cNvSpPr>
            <a:spLocks noGrp="1"/>
          </p:cNvSpPr>
          <p:nvPr>
            <p:ph idx="1"/>
          </p:nvPr>
        </p:nvSpPr>
        <p:spPr bwMode="auto">
          <a:xfrm>
            <a:off x="87087" y="5572125"/>
            <a:ext cx="8990809" cy="868312"/>
          </a:xfrm>
          <a:prstGeom prst="roundRect">
            <a:avLst/>
          </a:prstGeom>
          <a:solidFill>
            <a:srgbClr val="FFFF00"/>
          </a:solidFill>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pPr marL="0" indent="0">
              <a:buNone/>
            </a:pPr>
            <a:r>
              <a:rPr lang="en-US" sz="2200" dirty="0"/>
              <a:t>BLUF:  ▪ Removed 40-60% error intrinsic to current methods </a:t>
            </a:r>
          </a:p>
          <a:p>
            <a:pPr marL="0" indent="0">
              <a:buNone/>
            </a:pPr>
            <a:r>
              <a:rPr lang="en-US" sz="2200" dirty="0"/>
              <a:t>            ▪ Significantly expanded synthetic debris production range</a:t>
            </a:r>
            <a:endParaRPr lang="en-US" dirty="0"/>
          </a:p>
        </p:txBody>
      </p:sp>
      <p:sp>
        <p:nvSpPr>
          <p:cNvPr id="9217" name="Title 1"/>
          <p:cNvSpPr>
            <a:spLocks noGrp="1"/>
          </p:cNvSpPr>
          <p:nvPr>
            <p:ph type="title"/>
          </p:nvPr>
        </p:nvSpPr>
        <p:spPr/>
        <p:txBody>
          <a:bodyPr/>
          <a:lstStyle/>
          <a:p>
            <a:r>
              <a:rPr lang="en-US" sz="2800" dirty="0"/>
              <a:t>Research Objectives and </a:t>
            </a:r>
            <a:br>
              <a:rPr lang="en-US" sz="2800" dirty="0"/>
            </a:br>
            <a:r>
              <a:rPr lang="en-US" sz="2800" dirty="0"/>
              <a:t>Capability Development</a:t>
            </a:r>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3</a:t>
            </a:fld>
            <a:endParaRPr lang="en-US"/>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59401" b="1309"/>
          <a:stretch/>
        </p:blipFill>
        <p:spPr>
          <a:xfrm>
            <a:off x="53340" y="2667000"/>
            <a:ext cx="3617913" cy="2886075"/>
          </a:xfrm>
          <a:prstGeom prst="rect">
            <a:avLst/>
          </a:prstGeom>
        </p:spPr>
      </p:pic>
      <p:sp>
        <p:nvSpPr>
          <p:cNvPr id="11" name="Content Placeholder 3"/>
          <p:cNvSpPr txBox="1">
            <a:spLocks/>
          </p:cNvSpPr>
          <p:nvPr/>
        </p:nvSpPr>
        <p:spPr bwMode="auto">
          <a:xfrm>
            <a:off x="76200" y="1160145"/>
            <a:ext cx="8990810" cy="1506855"/>
          </a:xfrm>
          <a:prstGeom prst="roundRect">
            <a:avLst/>
          </a:prstGeom>
          <a:ln w="25400" cap="flat" cmpd="sng" algn="ctr">
            <a:solidFill>
              <a:schemeClr val="accent4"/>
            </a:solidFill>
            <a:prstDash val="solid"/>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31788" indent="-331788" algn="l" rtl="0" eaLnBrk="0" fontAlgn="base" hangingPunct="0">
              <a:spcBef>
                <a:spcPct val="20000"/>
              </a:spcBef>
              <a:spcAft>
                <a:spcPct val="0"/>
              </a:spcAft>
              <a:buChar char="•"/>
              <a:defRPr sz="2400">
                <a:solidFill>
                  <a:schemeClr val="dk1"/>
                </a:solidFill>
                <a:latin typeface="+mn-lt"/>
                <a:ea typeface="+mn-ea"/>
                <a:cs typeface="+mn-cs"/>
              </a:defRPr>
            </a:lvl1pPr>
            <a:lvl2pPr marL="730250" indent="-274638" algn="l" rtl="0" eaLnBrk="0" fontAlgn="base" hangingPunct="0">
              <a:spcBef>
                <a:spcPct val="20000"/>
              </a:spcBef>
              <a:spcAft>
                <a:spcPct val="0"/>
              </a:spcAft>
              <a:buFont typeface="Wingdings" pitchFamily="2" charset="2"/>
              <a:buChar char="§"/>
              <a:defRPr sz="2200">
                <a:solidFill>
                  <a:schemeClr val="dk1"/>
                </a:solidFill>
                <a:latin typeface="+mn-lt"/>
                <a:ea typeface="+mn-ea"/>
                <a:cs typeface="+mn-cs"/>
              </a:defRPr>
            </a:lvl2pPr>
            <a:lvl3pPr marL="1130300" indent="-217488" algn="l" rtl="0" eaLnBrk="0" fontAlgn="base" hangingPunct="0">
              <a:spcBef>
                <a:spcPct val="20000"/>
              </a:spcBef>
              <a:spcAft>
                <a:spcPct val="0"/>
              </a:spcAft>
              <a:buChar char="•"/>
              <a:defRPr>
                <a:solidFill>
                  <a:schemeClr val="dk1"/>
                </a:solidFill>
                <a:latin typeface="+mn-lt"/>
                <a:ea typeface="+mn-ea"/>
                <a:cs typeface="+mn-cs"/>
              </a:defRPr>
            </a:lvl3pPr>
            <a:lvl4pPr marL="1585913" indent="-217488" algn="l" rtl="0" eaLnBrk="0" fontAlgn="base" hangingPunct="0">
              <a:spcBef>
                <a:spcPct val="20000"/>
              </a:spcBef>
              <a:spcAft>
                <a:spcPct val="0"/>
              </a:spcAft>
              <a:buFont typeface="Wingdings" pitchFamily="2" charset="2"/>
              <a:buChar char="§"/>
              <a:defRPr>
                <a:solidFill>
                  <a:schemeClr val="dk1"/>
                </a:solidFill>
                <a:latin typeface="+mn-lt"/>
                <a:ea typeface="+mn-ea"/>
                <a:cs typeface="+mn-cs"/>
              </a:defRPr>
            </a:lvl4pPr>
            <a:lvl5pPr marL="2041525" indent="-217488" algn="l" rtl="0" eaLnBrk="0" fontAlgn="base" hangingPunct="0">
              <a:spcBef>
                <a:spcPct val="20000"/>
              </a:spcBef>
              <a:spcAft>
                <a:spcPct val="0"/>
              </a:spcAft>
              <a:buChar char="»"/>
              <a:defRPr>
                <a:solidFill>
                  <a:schemeClr val="dk1"/>
                </a:solidFill>
                <a:latin typeface="+mn-lt"/>
                <a:ea typeface="+mn-ea"/>
                <a:cs typeface="+mn-cs"/>
              </a:defRPr>
            </a:lvl5pPr>
            <a:lvl6pPr marL="2503999" indent="-227637" algn="l" rtl="0" fontAlgn="base">
              <a:spcBef>
                <a:spcPct val="20000"/>
              </a:spcBef>
              <a:spcAft>
                <a:spcPct val="0"/>
              </a:spcAft>
              <a:buChar char="»"/>
              <a:defRPr>
                <a:solidFill>
                  <a:schemeClr val="dk1"/>
                </a:solidFill>
                <a:latin typeface="+mn-lt"/>
                <a:ea typeface="+mn-ea"/>
                <a:cs typeface="+mn-cs"/>
              </a:defRPr>
            </a:lvl6pPr>
            <a:lvl7pPr marL="2959268" indent="-227637" algn="l" rtl="0" fontAlgn="base">
              <a:spcBef>
                <a:spcPct val="20000"/>
              </a:spcBef>
              <a:spcAft>
                <a:spcPct val="0"/>
              </a:spcAft>
              <a:buChar char="»"/>
              <a:defRPr>
                <a:solidFill>
                  <a:schemeClr val="dk1"/>
                </a:solidFill>
                <a:latin typeface="+mn-lt"/>
                <a:ea typeface="+mn-ea"/>
                <a:cs typeface="+mn-cs"/>
              </a:defRPr>
            </a:lvl7pPr>
            <a:lvl8pPr marL="3414540" indent="-227637" algn="l" rtl="0" fontAlgn="base">
              <a:spcBef>
                <a:spcPct val="20000"/>
              </a:spcBef>
              <a:spcAft>
                <a:spcPct val="0"/>
              </a:spcAft>
              <a:buChar char="»"/>
              <a:defRPr>
                <a:solidFill>
                  <a:schemeClr val="dk1"/>
                </a:solidFill>
                <a:latin typeface="+mn-lt"/>
                <a:ea typeface="+mn-ea"/>
                <a:cs typeface="+mn-cs"/>
              </a:defRPr>
            </a:lvl8pPr>
            <a:lvl9pPr marL="3869808" indent="-227637" algn="l" rtl="0" fontAlgn="base">
              <a:spcBef>
                <a:spcPct val="20000"/>
              </a:spcBef>
              <a:spcAft>
                <a:spcPct val="0"/>
              </a:spcAft>
              <a:buChar char="»"/>
              <a:defRPr>
                <a:solidFill>
                  <a:schemeClr val="dk1"/>
                </a:solidFill>
                <a:latin typeface="+mn-lt"/>
                <a:ea typeface="+mn-ea"/>
                <a:cs typeface="+mn-cs"/>
              </a:defRPr>
            </a:lvl9pPr>
          </a:lstStyle>
          <a:p>
            <a:pPr marL="0" indent="0">
              <a:buNone/>
            </a:pPr>
            <a:r>
              <a:rPr lang="en-US" sz="2200" b="1" kern="0" dirty="0"/>
              <a:t>Problem: </a:t>
            </a:r>
            <a:r>
              <a:rPr lang="en-US" sz="2000" dirty="0"/>
              <a:t>U.S. lacks broad spectrum neutron source capable of reproducing full range of nuclear weapons environments </a:t>
            </a:r>
            <a:endParaRPr lang="en-US" sz="2200" b="1" kern="0" dirty="0"/>
          </a:p>
          <a:p>
            <a:pPr marL="0" indent="0">
              <a:buNone/>
            </a:pPr>
            <a:r>
              <a:rPr lang="en-US" sz="2200" b="1" kern="0" dirty="0"/>
              <a:t>Solution:</a:t>
            </a:r>
            <a:r>
              <a:rPr lang="en-US" sz="2200" kern="0" dirty="0"/>
              <a:t> </a:t>
            </a:r>
            <a:r>
              <a:rPr lang="en-US" sz="2000" kern="0" dirty="0"/>
              <a:t>Develop a capability to modify existing facilities for cost-effective, repeatable solution</a:t>
            </a:r>
            <a:endParaRPr lang="en-US" sz="2000" b="1" kern="0" dirty="0"/>
          </a:p>
        </p:txBody>
      </p:sp>
      <p:sp>
        <p:nvSpPr>
          <p:cNvPr id="13" name="Trapezoid 12"/>
          <p:cNvSpPr/>
          <p:nvPr/>
        </p:nvSpPr>
        <p:spPr bwMode="auto">
          <a:xfrm rot="16200000">
            <a:off x="4136472" y="3500439"/>
            <a:ext cx="838200" cy="1219199"/>
          </a:xfrm>
          <a:prstGeom prst="trapezoid">
            <a:avLst/>
          </a:prstGeom>
          <a:solidFill>
            <a:schemeClr val="accent2">
              <a:lumMod val="40000"/>
              <a:lumOff val="60000"/>
            </a:schemeClr>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4860764" y="3985172"/>
            <a:ext cx="76200" cy="24973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55905" t="2606" r="3050" b="1309"/>
          <a:stretch/>
        </p:blipFill>
        <p:spPr>
          <a:xfrm>
            <a:off x="5409410" y="2690043"/>
            <a:ext cx="3657600" cy="2841626"/>
          </a:xfrm>
          <a:prstGeom prst="rect">
            <a:avLst/>
          </a:prstGeom>
        </p:spPr>
      </p:pic>
      <p:cxnSp>
        <p:nvCxnSpPr>
          <p:cNvPr id="17" name="Straight Arrow Connector 16"/>
          <p:cNvCxnSpPr>
            <a:stCxn id="2" idx="3"/>
            <a:endCxn id="13" idx="0"/>
          </p:cNvCxnSpPr>
          <p:nvPr/>
        </p:nvCxnSpPr>
        <p:spPr bwMode="auto">
          <a:xfrm>
            <a:off x="3671253" y="4110038"/>
            <a:ext cx="274720" cy="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1" name="Straight Arrow Connector 20"/>
          <p:cNvCxnSpPr>
            <a:stCxn id="14" idx="3"/>
            <a:endCxn id="18" idx="1"/>
          </p:cNvCxnSpPr>
          <p:nvPr/>
        </p:nvCxnSpPr>
        <p:spPr bwMode="auto">
          <a:xfrm>
            <a:off x="4936964" y="4110038"/>
            <a:ext cx="472446" cy="81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3" name="TextBox 22"/>
          <p:cNvSpPr txBox="1"/>
          <p:nvPr/>
        </p:nvSpPr>
        <p:spPr>
          <a:xfrm>
            <a:off x="4433090" y="3253251"/>
            <a:ext cx="503874" cy="523220"/>
          </a:xfrm>
          <a:prstGeom prst="rect">
            <a:avLst/>
          </a:prstGeom>
          <a:noFill/>
        </p:spPr>
        <p:txBody>
          <a:bodyPr wrap="square" rtlCol="0">
            <a:spAutoFit/>
          </a:bodyPr>
          <a:lstStyle/>
          <a:p>
            <a:r>
              <a:rPr lang="en-US" sz="2800" dirty="0"/>
              <a:t>?</a:t>
            </a:r>
          </a:p>
        </p:txBody>
      </p:sp>
    </p:spTree>
    <p:extLst>
      <p:ext uri="{BB962C8B-B14F-4D97-AF65-F5344CB8AC3E}">
        <p14:creationId xmlns:p14="http://schemas.microsoft.com/office/powerpoint/2010/main" val="2027891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19">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1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219">
                                            <p:txEl>
                                              <p:pRg st="0" end="0"/>
                                            </p:tx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219">
                                            <p:txEl>
                                              <p:pRg st="1" end="1"/>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9219">
                                            <p:bg/>
                                          </p:spTgt>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219" grpId="0" uiExpand="1" build="p" animBg="1"/>
      <p:bldP spid="9219" grpId="1" uiExpand="1" build="p" animBg="1"/>
      <p:bldP spid="13" grpId="0" animBg="1"/>
      <p:bldP spid="14"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Overview</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09" y="903656"/>
            <a:ext cx="8959035" cy="5196241"/>
          </a:xfrm>
        </p:spPr>
      </p:pic>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4</a:t>
            </a:fld>
            <a:endParaRPr lang="en-US"/>
          </a:p>
        </p:txBody>
      </p:sp>
      <p:sp>
        <p:nvSpPr>
          <p:cNvPr id="3" name="TextBox 2">
            <a:extLst>
              <a:ext uri="{FF2B5EF4-FFF2-40B4-BE49-F238E27FC236}">
                <a16:creationId xmlns:a16="http://schemas.microsoft.com/office/drawing/2014/main" id="{D07A2F49-62DB-4D07-A2FE-153453D329E3}"/>
              </a:ext>
            </a:extLst>
          </p:cNvPr>
          <p:cNvSpPr txBox="1"/>
          <p:nvPr/>
        </p:nvSpPr>
        <p:spPr>
          <a:xfrm>
            <a:off x="85556" y="5153476"/>
            <a:ext cx="8972888" cy="923330"/>
          </a:xfrm>
          <a:prstGeom prst="rect">
            <a:avLst/>
          </a:prstGeom>
          <a:solidFill>
            <a:schemeClr val="bg1"/>
          </a:solidFill>
        </p:spPr>
        <p:txBody>
          <a:bodyPr wrap="square" rtlCol="0">
            <a:spAutoFit/>
          </a:bodyPr>
          <a:lstStyle/>
          <a:p>
            <a:r>
              <a:rPr lang="en-US" b="1" u="sng" dirty="0"/>
              <a:t>Q4 FY2019 Experiment </a:t>
            </a:r>
          </a:p>
          <a:p>
            <a:pPr marL="285750" indent="-285750">
              <a:buFont typeface="Arial" panose="020B0604020202020204" pitchFamily="34" charset="0"/>
              <a:buChar char="•"/>
            </a:pPr>
            <a:r>
              <a:rPr lang="en-US" dirty="0"/>
              <a:t>Highly enriched uranium foil – Fission product production </a:t>
            </a:r>
          </a:p>
          <a:p>
            <a:pPr marL="285750" indent="-285750">
              <a:buFont typeface="Arial" panose="020B0604020202020204" pitchFamily="34" charset="0"/>
              <a:buChar char="•"/>
            </a:pPr>
            <a:r>
              <a:rPr lang="en-US" dirty="0"/>
              <a:t>Activation foil set – Infer neutron flux with reaction unfolding techniques</a:t>
            </a:r>
          </a:p>
        </p:txBody>
      </p:sp>
    </p:spTree>
    <p:extLst>
      <p:ext uri="{BB962C8B-B14F-4D97-AF65-F5344CB8AC3E}">
        <p14:creationId xmlns:p14="http://schemas.microsoft.com/office/powerpoint/2010/main" val="26391610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ETA Modeled Performance</a:t>
            </a:r>
          </a:p>
        </p:txBody>
      </p:sp>
      <p:sp>
        <p:nvSpPr>
          <p:cNvPr id="4" name="Slide Number Placeholder 3"/>
          <p:cNvSpPr>
            <a:spLocks noGrp="1"/>
          </p:cNvSpPr>
          <p:nvPr>
            <p:ph type="sldNum" sz="quarter" idx="10"/>
          </p:nvPr>
        </p:nvSpPr>
        <p:spPr>
          <a:xfrm>
            <a:off x="6544361" y="6609864"/>
            <a:ext cx="2133600" cy="365125"/>
          </a:xfrm>
        </p:spPr>
        <p:txBody>
          <a:bodyPr/>
          <a:lstStyle/>
          <a:p>
            <a:fld id="{19845459-3F1B-4F43-8FC0-35ADCE8623CC}" type="slidenum">
              <a:rPr lang="en-US" smtClean="0"/>
              <a:pPr/>
              <a:t>5</a:t>
            </a:fld>
            <a:endParaRPr lang="en-US"/>
          </a:p>
        </p:txBody>
      </p:sp>
      <p:pic>
        <p:nvPicPr>
          <p:cNvPr id="13" name="Content Placeholder 5">
            <a:extLst>
              <a:ext uri="{FF2B5EF4-FFF2-40B4-BE49-F238E27FC236}">
                <a16:creationId xmlns:a16="http://schemas.microsoft.com/office/drawing/2014/main" id="{5AD0B5C9-B260-45ED-AA22-76DA8193E1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28" y="3716489"/>
            <a:ext cx="3729177" cy="2743200"/>
          </a:xfrm>
          <a:prstGeom prst="rect">
            <a:avLst/>
          </a:prstGeom>
        </p:spPr>
      </p:pic>
      <p:pic>
        <p:nvPicPr>
          <p:cNvPr id="5" name="Picture 4">
            <a:extLst>
              <a:ext uri="{FF2B5EF4-FFF2-40B4-BE49-F238E27FC236}">
                <a16:creationId xmlns:a16="http://schemas.microsoft.com/office/drawing/2014/main" id="{43CCC776-F04D-45DB-B6B1-695614508E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3723619"/>
            <a:ext cx="3757368" cy="2743200"/>
          </a:xfrm>
          <a:prstGeom prst="rect">
            <a:avLst/>
          </a:prstGeom>
        </p:spPr>
      </p:pic>
      <p:pic>
        <p:nvPicPr>
          <p:cNvPr id="6" name="Content Placeholder 21">
            <a:extLst>
              <a:ext uri="{FF2B5EF4-FFF2-40B4-BE49-F238E27FC236}">
                <a16:creationId xmlns:a16="http://schemas.microsoft.com/office/drawing/2014/main" id="{FE8F129C-F5F8-4BC0-9F2C-789AF64AC4C9}"/>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3352800" y="1263238"/>
            <a:ext cx="3352800" cy="2317336"/>
          </a:xfrm>
        </p:spPr>
      </p:pic>
      <p:sp>
        <p:nvSpPr>
          <p:cNvPr id="8" name="5-Point Star 7"/>
          <p:cNvSpPr/>
          <p:nvPr/>
        </p:nvSpPr>
        <p:spPr bwMode="auto">
          <a:xfrm>
            <a:off x="4449566" y="3927778"/>
            <a:ext cx="228600" cy="220201"/>
          </a:xfrm>
          <a:prstGeom prst="star5">
            <a:avLst/>
          </a:prstGeom>
          <a:solidFill>
            <a:srgbClr val="CC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r="59401" b="1309"/>
          <a:stretch/>
        </p:blipFill>
        <p:spPr>
          <a:xfrm>
            <a:off x="152400" y="3631018"/>
            <a:ext cx="3438808" cy="2743200"/>
          </a:xfrm>
          <a:prstGeom prst="rect">
            <a:avLst/>
          </a:prstGeom>
        </p:spPr>
      </p:pic>
      <p:cxnSp>
        <p:nvCxnSpPr>
          <p:cNvPr id="10" name="Straight Arrow Connector 9"/>
          <p:cNvCxnSpPr>
            <a:stCxn id="9" idx="3"/>
            <a:endCxn id="8" idx="2"/>
          </p:cNvCxnSpPr>
          <p:nvPr/>
        </p:nvCxnSpPr>
        <p:spPr bwMode="auto">
          <a:xfrm flipV="1">
            <a:off x="3591208" y="4147978"/>
            <a:ext cx="902017" cy="8546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2" name="Straight Arrow Connector 11"/>
          <p:cNvCxnSpPr>
            <a:stCxn id="8" idx="0"/>
          </p:cNvCxnSpPr>
          <p:nvPr/>
        </p:nvCxnSpPr>
        <p:spPr bwMode="auto">
          <a:xfrm flipV="1">
            <a:off x="4563866" y="3505200"/>
            <a:ext cx="0" cy="42257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a:off x="4678166" y="2234196"/>
            <a:ext cx="579634" cy="1489423"/>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9" name="Straight Arrow Connector 18"/>
          <p:cNvCxnSpPr>
            <a:stCxn id="5" idx="1"/>
            <a:endCxn id="13" idx="3"/>
          </p:cNvCxnSpPr>
          <p:nvPr/>
        </p:nvCxnSpPr>
        <p:spPr bwMode="auto">
          <a:xfrm flipH="1" flipV="1">
            <a:off x="3846605" y="5088089"/>
            <a:ext cx="1411195" cy="713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063820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75E8-551A-4677-966D-D18E69646D86}"/>
              </a:ext>
            </a:extLst>
          </p:cNvPr>
          <p:cNvSpPr>
            <a:spLocks noGrp="1"/>
          </p:cNvSpPr>
          <p:nvPr>
            <p:ph type="title"/>
          </p:nvPr>
        </p:nvSpPr>
        <p:spPr/>
        <p:txBody>
          <a:bodyPr/>
          <a:lstStyle/>
          <a:p>
            <a:r>
              <a:rPr lang="en-US" dirty="0"/>
              <a:t>Collaboration / Resources</a:t>
            </a:r>
          </a:p>
        </p:txBody>
      </p:sp>
      <p:sp>
        <p:nvSpPr>
          <p:cNvPr id="4" name="Slide Number Placeholder 3">
            <a:extLst>
              <a:ext uri="{FF2B5EF4-FFF2-40B4-BE49-F238E27FC236}">
                <a16:creationId xmlns:a16="http://schemas.microsoft.com/office/drawing/2014/main" id="{C5B5D375-9252-4789-A802-EA41C41AC8AC}"/>
              </a:ext>
            </a:extLst>
          </p:cNvPr>
          <p:cNvSpPr>
            <a:spLocks noGrp="1"/>
          </p:cNvSpPr>
          <p:nvPr>
            <p:ph type="sldNum" sz="quarter" idx="10"/>
          </p:nvPr>
        </p:nvSpPr>
        <p:spPr/>
        <p:txBody>
          <a:bodyPr/>
          <a:lstStyle/>
          <a:p>
            <a:pPr>
              <a:defRPr/>
            </a:pPr>
            <a:fld id="{19845459-3F1B-4F43-8FC0-35ADCE8623CC}" type="slidenum">
              <a:rPr lang="en-US" smtClean="0"/>
              <a:pPr>
                <a:defRPr/>
              </a:pPr>
              <a:t>6</a:t>
            </a:fld>
            <a:endParaRPr lang="en-US"/>
          </a:p>
        </p:txBody>
      </p:sp>
      <p:pic>
        <p:nvPicPr>
          <p:cNvPr id="11" name="Content Placeholder 10">
            <a:extLst>
              <a:ext uri="{FF2B5EF4-FFF2-40B4-BE49-F238E27FC236}">
                <a16:creationId xmlns:a16="http://schemas.microsoft.com/office/drawing/2014/main" id="{2D204B6D-7CFE-411C-8571-DD377D6FDC58}"/>
              </a:ext>
            </a:extLst>
          </p:cNvPr>
          <p:cNvPicPr>
            <a:picLocks noGrp="1" noChangeAspect="1"/>
          </p:cNvPicPr>
          <p:nvPr>
            <p:ph idx="1"/>
          </p:nvPr>
        </p:nvPicPr>
        <p:blipFill>
          <a:blip r:embed="rId2"/>
          <a:stretch>
            <a:fillRect/>
          </a:stretch>
        </p:blipFill>
        <p:spPr>
          <a:xfrm>
            <a:off x="1626962" y="2212657"/>
            <a:ext cx="6224546" cy="3944673"/>
          </a:xfrm>
          <a:prstGeom prst="rect">
            <a:avLst/>
          </a:prstGeom>
        </p:spPr>
      </p:pic>
      <p:sp>
        <p:nvSpPr>
          <p:cNvPr id="13" name="TextBox 12">
            <a:extLst>
              <a:ext uri="{FF2B5EF4-FFF2-40B4-BE49-F238E27FC236}">
                <a16:creationId xmlns:a16="http://schemas.microsoft.com/office/drawing/2014/main" id="{4CD584E5-4222-4EF7-8E86-A8BA9891DAA4}"/>
              </a:ext>
            </a:extLst>
          </p:cNvPr>
          <p:cNvSpPr txBox="1"/>
          <p:nvPr/>
        </p:nvSpPr>
        <p:spPr>
          <a:xfrm>
            <a:off x="124099" y="1818340"/>
            <a:ext cx="2362200" cy="1323439"/>
          </a:xfrm>
          <a:prstGeom prst="rect">
            <a:avLst/>
          </a:prstGeom>
          <a:solidFill>
            <a:srgbClr val="00B0F0">
              <a:alpha val="75000"/>
            </a:srgbClr>
          </a:solidFill>
        </p:spPr>
        <p:txBody>
          <a:bodyPr wrap="square" rtlCol="0">
            <a:spAutoFit/>
          </a:bodyPr>
          <a:lstStyle/>
          <a:p>
            <a:r>
              <a:rPr lang="en-US" sz="1600" dirty="0"/>
              <a:t>88” Cyclotron </a:t>
            </a:r>
          </a:p>
          <a:p>
            <a:r>
              <a:rPr lang="en-US" sz="1600" dirty="0"/>
              <a:t>NIF</a:t>
            </a:r>
          </a:p>
          <a:p>
            <a:r>
              <a:rPr lang="en-US" sz="1600" dirty="0"/>
              <a:t>Radio-chemistry </a:t>
            </a:r>
          </a:p>
          <a:p>
            <a:r>
              <a:rPr lang="en-US" sz="1600" dirty="0"/>
              <a:t>Mechanical Support</a:t>
            </a:r>
          </a:p>
          <a:p>
            <a:r>
              <a:rPr lang="en-US" sz="1600" dirty="0"/>
              <a:t>HPC Support (Savio)</a:t>
            </a:r>
          </a:p>
        </p:txBody>
      </p:sp>
      <p:pic>
        <p:nvPicPr>
          <p:cNvPr id="25" name="Picture 24">
            <a:extLst>
              <a:ext uri="{FF2B5EF4-FFF2-40B4-BE49-F238E27FC236}">
                <a16:creationId xmlns:a16="http://schemas.microsoft.com/office/drawing/2014/main" id="{5C46315A-26F6-43AA-B47D-0433AA5368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2560" y="3477324"/>
            <a:ext cx="971965" cy="971965"/>
          </a:xfrm>
          <a:prstGeom prst="rect">
            <a:avLst/>
          </a:prstGeom>
        </p:spPr>
      </p:pic>
      <p:pic>
        <p:nvPicPr>
          <p:cNvPr id="27" name="Picture 26">
            <a:extLst>
              <a:ext uri="{FF2B5EF4-FFF2-40B4-BE49-F238E27FC236}">
                <a16:creationId xmlns:a16="http://schemas.microsoft.com/office/drawing/2014/main" id="{32C7D2C4-32B6-420B-B196-579534681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78" y="3525959"/>
            <a:ext cx="1199807" cy="923330"/>
          </a:xfrm>
          <a:prstGeom prst="rect">
            <a:avLst/>
          </a:prstGeom>
        </p:spPr>
      </p:pic>
      <p:pic>
        <p:nvPicPr>
          <p:cNvPr id="29" name="Picture 28">
            <a:extLst>
              <a:ext uri="{FF2B5EF4-FFF2-40B4-BE49-F238E27FC236}">
                <a16:creationId xmlns:a16="http://schemas.microsoft.com/office/drawing/2014/main" id="{CCE14525-B764-4A5D-822A-FD6AD6ED5B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1224" y="4470383"/>
            <a:ext cx="896437" cy="896437"/>
          </a:xfrm>
          <a:prstGeom prst="rect">
            <a:avLst/>
          </a:prstGeom>
        </p:spPr>
      </p:pic>
      <p:sp>
        <p:nvSpPr>
          <p:cNvPr id="32" name="TextBox 31">
            <a:extLst>
              <a:ext uri="{FF2B5EF4-FFF2-40B4-BE49-F238E27FC236}">
                <a16:creationId xmlns:a16="http://schemas.microsoft.com/office/drawing/2014/main" id="{371BDF84-EE1E-4B2C-B568-552C32DA571D}"/>
              </a:ext>
            </a:extLst>
          </p:cNvPr>
          <p:cNvSpPr txBox="1"/>
          <p:nvPr/>
        </p:nvSpPr>
        <p:spPr>
          <a:xfrm>
            <a:off x="2603850" y="1253074"/>
            <a:ext cx="4724400" cy="1323439"/>
          </a:xfrm>
          <a:prstGeom prst="rect">
            <a:avLst/>
          </a:prstGeom>
          <a:solidFill>
            <a:srgbClr val="00B0F0">
              <a:alpha val="75000"/>
            </a:srgbClr>
          </a:solidFill>
        </p:spPr>
        <p:txBody>
          <a:bodyPr wrap="square" rtlCol="0">
            <a:spAutoFit/>
          </a:bodyPr>
          <a:lstStyle/>
          <a:p>
            <a:r>
              <a:rPr lang="en-US" sz="1600" dirty="0"/>
              <a:t>Nuclear Weapons Courses (NENG 605, 631, 635)</a:t>
            </a:r>
          </a:p>
          <a:p>
            <a:r>
              <a:rPr lang="en-US" sz="1600" dirty="0"/>
              <a:t>Nuclear Forensics Courses (NENG 680, 880)</a:t>
            </a:r>
          </a:p>
          <a:p>
            <a:r>
              <a:rPr lang="en-US" sz="1600" dirty="0"/>
              <a:t>HPC (DSRC + Bridgman)</a:t>
            </a:r>
          </a:p>
          <a:p>
            <a:r>
              <a:rPr lang="en-US" sz="1600" dirty="0"/>
              <a:t>ETA Design and Analysis </a:t>
            </a:r>
          </a:p>
          <a:p>
            <a:r>
              <a:rPr lang="en-US" sz="1600" dirty="0"/>
              <a:t>Custom ETA Optimization Tools (COEUS)</a:t>
            </a:r>
          </a:p>
        </p:txBody>
      </p:sp>
      <p:sp>
        <p:nvSpPr>
          <p:cNvPr id="33" name="TextBox 32">
            <a:extLst>
              <a:ext uri="{FF2B5EF4-FFF2-40B4-BE49-F238E27FC236}">
                <a16:creationId xmlns:a16="http://schemas.microsoft.com/office/drawing/2014/main" id="{3AAA723B-0148-4A7B-8758-75D0EE9FB759}"/>
              </a:ext>
            </a:extLst>
          </p:cNvPr>
          <p:cNvSpPr txBox="1"/>
          <p:nvPr/>
        </p:nvSpPr>
        <p:spPr>
          <a:xfrm>
            <a:off x="7172586" y="2722514"/>
            <a:ext cx="1938757" cy="338554"/>
          </a:xfrm>
          <a:prstGeom prst="rect">
            <a:avLst/>
          </a:prstGeom>
          <a:solidFill>
            <a:srgbClr val="00B0F0">
              <a:alpha val="75000"/>
            </a:srgbClr>
          </a:solidFill>
        </p:spPr>
        <p:txBody>
          <a:bodyPr wrap="square" rtlCol="0">
            <a:spAutoFit/>
          </a:bodyPr>
          <a:lstStyle/>
          <a:p>
            <a:r>
              <a:rPr lang="en-US" sz="1600" dirty="0"/>
              <a:t>Funding Support</a:t>
            </a:r>
          </a:p>
        </p:txBody>
      </p:sp>
      <p:pic>
        <p:nvPicPr>
          <p:cNvPr id="1026" name="Picture 2" descr="Image result for AFIT Shield">
            <a:hlinkClick r:id="rId6"/>
            <a:extLst>
              <a:ext uri="{FF2B5EF4-FFF2-40B4-BE49-F238E27FC236}">
                <a16:creationId xmlns:a16="http://schemas.microsoft.com/office/drawing/2014/main" id="{54588145-9AF1-4CE8-B8E8-6C01F662F3C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33299" y="3574594"/>
            <a:ext cx="939819" cy="92333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76F2D32-43E4-4A8F-A223-314DA58CF888}"/>
              </a:ext>
            </a:extLst>
          </p:cNvPr>
          <p:cNvSpPr txBox="1"/>
          <p:nvPr/>
        </p:nvSpPr>
        <p:spPr>
          <a:xfrm>
            <a:off x="3225146" y="5332859"/>
            <a:ext cx="2514600" cy="830997"/>
          </a:xfrm>
          <a:prstGeom prst="rect">
            <a:avLst/>
          </a:prstGeom>
          <a:solidFill>
            <a:srgbClr val="00B0F0">
              <a:alpha val="75000"/>
            </a:srgbClr>
          </a:solidFill>
        </p:spPr>
        <p:txBody>
          <a:bodyPr wrap="square" rtlCol="0">
            <a:spAutoFit/>
          </a:bodyPr>
          <a:lstStyle/>
          <a:p>
            <a:r>
              <a:rPr lang="en-US" sz="1600" dirty="0"/>
              <a:t>Technical Guidance </a:t>
            </a:r>
          </a:p>
          <a:p>
            <a:r>
              <a:rPr lang="en-US" sz="1600" dirty="0"/>
              <a:t>Real World Application </a:t>
            </a:r>
          </a:p>
          <a:p>
            <a:r>
              <a:rPr lang="en-US" sz="1600" dirty="0"/>
              <a:t>Funding Support </a:t>
            </a:r>
          </a:p>
        </p:txBody>
      </p:sp>
      <p:pic>
        <p:nvPicPr>
          <p:cNvPr id="1028" name="Picture 4" descr="Image result for aftac shield">
            <a:hlinkClick r:id="rId8"/>
            <a:extLst>
              <a:ext uri="{FF2B5EF4-FFF2-40B4-BE49-F238E27FC236}">
                <a16:creationId xmlns:a16="http://schemas.microsoft.com/office/drawing/2014/main" id="{4E2D0987-B67F-4EAB-B1DC-D0BAB0427C7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87077" y="5006238"/>
            <a:ext cx="988752" cy="91725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7FCD87F5-AB3B-4FD6-8A1F-5E6DDF1A0CC5}"/>
              </a:ext>
            </a:extLst>
          </p:cNvPr>
          <p:cNvCxnSpPr>
            <a:cxnSpLocks/>
            <a:stCxn id="39" idx="3"/>
          </p:cNvCxnSpPr>
          <p:nvPr/>
        </p:nvCxnSpPr>
        <p:spPr bwMode="auto">
          <a:xfrm flipV="1">
            <a:off x="5739746" y="5464866"/>
            <a:ext cx="747331" cy="28349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pic>
        <p:nvPicPr>
          <p:cNvPr id="45" name="Picture 44">
            <a:extLst>
              <a:ext uri="{FF2B5EF4-FFF2-40B4-BE49-F238E27FC236}">
                <a16:creationId xmlns:a16="http://schemas.microsoft.com/office/drawing/2014/main" id="{A7DCD3A0-F7B3-4952-9FC3-520A5433831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04419" y="3968406"/>
            <a:ext cx="923331" cy="923331"/>
          </a:xfrm>
          <a:prstGeom prst="rect">
            <a:avLst/>
          </a:prstGeom>
        </p:spPr>
      </p:pic>
      <p:pic>
        <p:nvPicPr>
          <p:cNvPr id="47" name="Picture 46">
            <a:extLst>
              <a:ext uri="{FF2B5EF4-FFF2-40B4-BE49-F238E27FC236}">
                <a16:creationId xmlns:a16="http://schemas.microsoft.com/office/drawing/2014/main" id="{1193AB0C-16EA-4ABC-A70A-74B46E036A2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63372" y="3332758"/>
            <a:ext cx="1501202" cy="578653"/>
          </a:xfrm>
          <a:prstGeom prst="rect">
            <a:avLst/>
          </a:prstGeom>
        </p:spPr>
      </p:pic>
      <p:pic>
        <p:nvPicPr>
          <p:cNvPr id="49" name="Picture 48">
            <a:extLst>
              <a:ext uri="{FF2B5EF4-FFF2-40B4-BE49-F238E27FC236}">
                <a16:creationId xmlns:a16="http://schemas.microsoft.com/office/drawing/2014/main" id="{217DF2B1-3A81-435E-9E64-9C6B5E7B949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88902" y="3963699"/>
            <a:ext cx="928090" cy="923330"/>
          </a:xfrm>
          <a:prstGeom prst="rect">
            <a:avLst/>
          </a:prstGeom>
        </p:spPr>
      </p:pic>
      <p:cxnSp>
        <p:nvCxnSpPr>
          <p:cNvPr id="52" name="Straight Arrow Connector 51">
            <a:extLst>
              <a:ext uri="{FF2B5EF4-FFF2-40B4-BE49-F238E27FC236}">
                <a16:creationId xmlns:a16="http://schemas.microsoft.com/office/drawing/2014/main" id="{07833E15-7627-416A-86FB-EC4AE6E1A876}"/>
              </a:ext>
            </a:extLst>
          </p:cNvPr>
          <p:cNvCxnSpPr>
            <a:cxnSpLocks/>
            <a:stCxn id="33" idx="2"/>
          </p:cNvCxnSpPr>
          <p:nvPr/>
        </p:nvCxnSpPr>
        <p:spPr bwMode="auto">
          <a:xfrm flipH="1">
            <a:off x="7070863" y="3061068"/>
            <a:ext cx="1071102" cy="79283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35859D71-F2FF-433F-AF29-1DE24AB0BD8C}"/>
              </a:ext>
            </a:extLst>
          </p:cNvPr>
          <p:cNvCxnSpPr>
            <a:cxnSpLocks/>
            <a:stCxn id="32" idx="2"/>
            <a:endCxn id="1026" idx="0"/>
          </p:cNvCxnSpPr>
          <p:nvPr/>
        </p:nvCxnSpPr>
        <p:spPr bwMode="auto">
          <a:xfrm>
            <a:off x="4966050" y="2576513"/>
            <a:ext cx="1237159" cy="99808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B45551C8-2373-487C-9A5E-3BF0783E0D00}"/>
              </a:ext>
            </a:extLst>
          </p:cNvPr>
          <p:cNvCxnSpPr>
            <a:cxnSpLocks/>
            <a:stCxn id="13" idx="2"/>
          </p:cNvCxnSpPr>
          <p:nvPr/>
        </p:nvCxnSpPr>
        <p:spPr bwMode="auto">
          <a:xfrm>
            <a:off x="1305199" y="3141779"/>
            <a:ext cx="519688" cy="87016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540161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8901-0A68-4EBC-97FE-AF833736480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4F7CE82-7167-45AB-A5D3-84EDE26D9A54}"/>
              </a:ext>
            </a:extLst>
          </p:cNvPr>
          <p:cNvSpPr>
            <a:spLocks noGrp="1"/>
          </p:cNvSpPr>
          <p:nvPr>
            <p:ph idx="1"/>
          </p:nvPr>
        </p:nvSpPr>
        <p:spPr>
          <a:xfrm>
            <a:off x="0" y="1143000"/>
            <a:ext cx="9144000" cy="5257800"/>
          </a:xfrm>
        </p:spPr>
        <p:txBody>
          <a:bodyPr/>
          <a:lstStyle/>
          <a:p>
            <a:r>
              <a:rPr lang="en-US" dirty="0"/>
              <a:t>ETA will provide experimental data to further enable</a:t>
            </a:r>
            <a:r>
              <a:rPr lang="en-US" b="1" dirty="0"/>
              <a:t> post-detonation attribution through enhanced technical nuclear forensics</a:t>
            </a:r>
          </a:p>
          <a:p>
            <a:endParaRPr lang="en-US" sz="1000" b="1" dirty="0"/>
          </a:p>
          <a:p>
            <a:r>
              <a:rPr lang="en-US" dirty="0"/>
              <a:t>The path forward includes improved capability development </a:t>
            </a:r>
            <a:r>
              <a:rPr lang="en-US" b="1" dirty="0"/>
              <a:t>leveraging DoD HPC resources, </a:t>
            </a:r>
            <a:r>
              <a:rPr lang="en-US" dirty="0"/>
              <a:t>AFIT developed </a:t>
            </a:r>
            <a:r>
              <a:rPr lang="en-US" b="1" dirty="0"/>
              <a:t>custom AI optimization algorithms, </a:t>
            </a:r>
            <a:r>
              <a:rPr lang="en-US" dirty="0"/>
              <a:t>and cutting edge </a:t>
            </a:r>
            <a:r>
              <a:rPr lang="en-US" b="1" dirty="0"/>
              <a:t>uncertainty quantification</a:t>
            </a:r>
          </a:p>
          <a:p>
            <a:endParaRPr lang="en-US" sz="1000" b="1" dirty="0"/>
          </a:p>
          <a:p>
            <a:r>
              <a:rPr lang="en-US" b="1" dirty="0"/>
              <a:t>Partnerships</a:t>
            </a:r>
            <a:r>
              <a:rPr lang="en-US" dirty="0"/>
              <a:t> with national laboratories (LLNL) and universities (UC-Berkeley) allowed access to </a:t>
            </a:r>
            <a:r>
              <a:rPr lang="en-US" b="1" dirty="0"/>
              <a:t>cutting edge facilities</a:t>
            </a:r>
            <a:r>
              <a:rPr lang="en-US" dirty="0"/>
              <a:t> </a:t>
            </a:r>
          </a:p>
          <a:p>
            <a:endParaRPr lang="en-US" sz="1000" dirty="0"/>
          </a:p>
          <a:p>
            <a:r>
              <a:rPr lang="en-US" dirty="0"/>
              <a:t>AFIT provides a </a:t>
            </a:r>
            <a:r>
              <a:rPr lang="en-US" b="1" dirty="0"/>
              <a:t>academic coursework </a:t>
            </a:r>
            <a:r>
              <a:rPr lang="en-US" dirty="0"/>
              <a:t>involving nuclear weapon effects and forensics that </a:t>
            </a:r>
            <a:r>
              <a:rPr lang="en-US" b="1" dirty="0"/>
              <a:t>uniquely prepares students</a:t>
            </a:r>
            <a:r>
              <a:rPr lang="en-US" dirty="0"/>
              <a:t> to engage in this research </a:t>
            </a:r>
            <a:r>
              <a:rPr lang="en-US" b="1" dirty="0"/>
              <a:t>across all classification levels</a:t>
            </a:r>
          </a:p>
          <a:p>
            <a:pPr marL="0" indent="0">
              <a:buNone/>
            </a:pPr>
            <a:endParaRPr lang="en-US" dirty="0"/>
          </a:p>
        </p:txBody>
      </p:sp>
      <p:sp>
        <p:nvSpPr>
          <p:cNvPr id="4" name="Slide Number Placeholder 3">
            <a:extLst>
              <a:ext uri="{FF2B5EF4-FFF2-40B4-BE49-F238E27FC236}">
                <a16:creationId xmlns:a16="http://schemas.microsoft.com/office/drawing/2014/main" id="{9DAC214C-6B10-4B5B-8FBD-25BD16D285EE}"/>
              </a:ext>
            </a:extLst>
          </p:cNvPr>
          <p:cNvSpPr>
            <a:spLocks noGrp="1"/>
          </p:cNvSpPr>
          <p:nvPr>
            <p:ph type="sldNum" sz="quarter" idx="10"/>
          </p:nvPr>
        </p:nvSpPr>
        <p:spPr/>
        <p:txBody>
          <a:bodyPr/>
          <a:lstStyle/>
          <a:p>
            <a:pPr>
              <a:defRPr/>
            </a:pPr>
            <a:fld id="{19845459-3F1B-4F43-8FC0-35ADCE8623CC}" type="slidenum">
              <a:rPr lang="en-US" smtClean="0"/>
              <a:pPr>
                <a:defRPr/>
              </a:pPr>
              <a:t>7</a:t>
            </a:fld>
            <a:endParaRPr lang="en-US"/>
          </a:p>
        </p:txBody>
      </p:sp>
    </p:spTree>
    <p:extLst>
      <p:ext uri="{BB962C8B-B14F-4D97-AF65-F5344CB8AC3E}">
        <p14:creationId xmlns:p14="http://schemas.microsoft.com/office/powerpoint/2010/main" val="12445043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Energy Tuning Assembly Design </a:t>
            </a:r>
          </a:p>
        </p:txBody>
      </p:sp>
      <p:sp>
        <p:nvSpPr>
          <p:cNvPr id="4" name="Slide Number Placeholder 3"/>
          <p:cNvSpPr>
            <a:spLocks noGrp="1"/>
          </p:cNvSpPr>
          <p:nvPr>
            <p:ph type="sldNum" sz="quarter" idx="10"/>
          </p:nvPr>
        </p:nvSpPr>
        <p:spPr>
          <a:xfrm>
            <a:off x="6544361" y="6609864"/>
            <a:ext cx="2133600" cy="365125"/>
          </a:xfrm>
        </p:spPr>
        <p:txBody>
          <a:bodyPr/>
          <a:lstStyle/>
          <a:p>
            <a:fld id="{19845459-3F1B-4F43-8FC0-35ADCE8623CC}" type="slidenum">
              <a:rPr lang="en-US" smtClean="0"/>
              <a:pPr/>
              <a:t>8</a:t>
            </a:fld>
            <a:endParaRPr lang="en-US"/>
          </a:p>
        </p:txBody>
      </p:sp>
      <p:sp>
        <p:nvSpPr>
          <p:cNvPr id="10" name="TextBox 9">
            <a:extLst>
              <a:ext uri="{FF2B5EF4-FFF2-40B4-BE49-F238E27FC236}">
                <a16:creationId xmlns:a16="http://schemas.microsoft.com/office/drawing/2014/main" id="{3E069263-E43C-460E-A080-E26ED4513C07}"/>
              </a:ext>
            </a:extLst>
          </p:cNvPr>
          <p:cNvSpPr txBox="1"/>
          <p:nvPr/>
        </p:nvSpPr>
        <p:spPr>
          <a:xfrm>
            <a:off x="2179834" y="5953633"/>
            <a:ext cx="1439665" cy="369332"/>
          </a:xfrm>
          <a:prstGeom prst="rect">
            <a:avLst/>
          </a:prstGeom>
          <a:noFill/>
        </p:spPr>
        <p:txBody>
          <a:bodyPr wrap="square" rtlCol="0">
            <a:spAutoFit/>
          </a:bodyPr>
          <a:lstStyle/>
          <a:p>
            <a:r>
              <a:rPr lang="en-US" dirty="0"/>
              <a:t>NIF Source</a:t>
            </a:r>
          </a:p>
        </p:txBody>
      </p:sp>
      <p:pic>
        <p:nvPicPr>
          <p:cNvPr id="22" name="Content Placeholder 21">
            <a:extLst>
              <a:ext uri="{FF2B5EF4-FFF2-40B4-BE49-F238E27FC236}">
                <a16:creationId xmlns:a16="http://schemas.microsoft.com/office/drawing/2014/main" id="{FE8F129C-F5F8-4BC0-9F2C-789AF64AC4C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6423" y="2133600"/>
            <a:ext cx="4572000" cy="3160004"/>
          </a:xfrm>
        </p:spPr>
      </p:pic>
      <p:pic>
        <p:nvPicPr>
          <p:cNvPr id="11" name="Picture 10">
            <a:extLst>
              <a:ext uri="{FF2B5EF4-FFF2-40B4-BE49-F238E27FC236}">
                <a16:creationId xmlns:a16="http://schemas.microsoft.com/office/drawing/2014/main" id="{467925D1-92A1-4963-B3F4-E61B9525C193}"/>
              </a:ext>
            </a:extLst>
          </p:cNvPr>
          <p:cNvPicPr>
            <a:picLocks noChangeAspect="1"/>
          </p:cNvPicPr>
          <p:nvPr/>
        </p:nvPicPr>
        <p:blipFill>
          <a:blip r:embed="rId4"/>
          <a:stretch>
            <a:fillRect/>
          </a:stretch>
        </p:blipFill>
        <p:spPr>
          <a:xfrm>
            <a:off x="4798423" y="2286000"/>
            <a:ext cx="4345577" cy="3095868"/>
          </a:xfrm>
          <a:prstGeom prst="rect">
            <a:avLst/>
          </a:prstGeom>
        </p:spPr>
      </p:pic>
      <p:sp>
        <p:nvSpPr>
          <p:cNvPr id="17" name="TextBox 16">
            <a:extLst>
              <a:ext uri="{FF2B5EF4-FFF2-40B4-BE49-F238E27FC236}">
                <a16:creationId xmlns:a16="http://schemas.microsoft.com/office/drawing/2014/main" id="{989B8261-AAEC-4C7C-A925-4875CFAF6D21}"/>
              </a:ext>
            </a:extLst>
          </p:cNvPr>
          <p:cNvSpPr txBox="1"/>
          <p:nvPr/>
        </p:nvSpPr>
        <p:spPr>
          <a:xfrm>
            <a:off x="5257800" y="5381868"/>
            <a:ext cx="4038600" cy="646331"/>
          </a:xfrm>
          <a:prstGeom prst="rect">
            <a:avLst/>
          </a:prstGeom>
          <a:noFill/>
        </p:spPr>
        <p:txBody>
          <a:bodyPr wrap="square" rtlCol="0">
            <a:spAutoFit/>
          </a:bodyPr>
          <a:lstStyle/>
          <a:p>
            <a:r>
              <a:rPr lang="en-US" dirty="0"/>
              <a:t>Thermonuclear and Prompt Fission Neutron Spectrum (TN+PFNS)</a:t>
            </a:r>
          </a:p>
        </p:txBody>
      </p:sp>
      <p:sp>
        <p:nvSpPr>
          <p:cNvPr id="3" name="5-Point Star 2"/>
          <p:cNvSpPr/>
          <p:nvPr/>
        </p:nvSpPr>
        <p:spPr bwMode="auto">
          <a:xfrm>
            <a:off x="1752600" y="6028199"/>
            <a:ext cx="228600" cy="220201"/>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5023800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Tuning Assembly Modeled Performance</a:t>
            </a:r>
          </a:p>
        </p:txBody>
      </p:sp>
      <p:sp>
        <p:nvSpPr>
          <p:cNvPr id="4" name="Slide Number Placeholder 3"/>
          <p:cNvSpPr>
            <a:spLocks noGrp="1"/>
          </p:cNvSpPr>
          <p:nvPr>
            <p:ph type="sldNum" sz="quarter" idx="10"/>
          </p:nvPr>
        </p:nvSpPr>
        <p:spPr>
          <a:xfrm>
            <a:off x="6544361" y="6609864"/>
            <a:ext cx="2133600" cy="365125"/>
          </a:xfrm>
        </p:spPr>
        <p:txBody>
          <a:bodyPr/>
          <a:lstStyle/>
          <a:p>
            <a:fld id="{19845459-3F1B-4F43-8FC0-35ADCE8623CC}" type="slidenum">
              <a:rPr lang="en-US" smtClean="0"/>
              <a:pPr/>
              <a:t>9</a:t>
            </a:fld>
            <a:endParaRPr lang="en-US"/>
          </a:p>
        </p:txBody>
      </p:sp>
      <p:pic>
        <p:nvPicPr>
          <p:cNvPr id="13" name="Content Placeholder 5">
            <a:extLst>
              <a:ext uri="{FF2B5EF4-FFF2-40B4-BE49-F238E27FC236}">
                <a16:creationId xmlns:a16="http://schemas.microsoft.com/office/drawing/2014/main" id="{5AD0B5C9-B260-45ED-AA22-76DA8193E1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1541" y="1904999"/>
            <a:ext cx="4350706" cy="3200400"/>
          </a:xfrm>
          <a:prstGeom prst="rect">
            <a:avLst/>
          </a:prstGeom>
        </p:spPr>
      </p:pic>
      <p:pic>
        <p:nvPicPr>
          <p:cNvPr id="5" name="Picture 4">
            <a:extLst>
              <a:ext uri="{FF2B5EF4-FFF2-40B4-BE49-F238E27FC236}">
                <a16:creationId xmlns:a16="http://schemas.microsoft.com/office/drawing/2014/main" id="{43CCC776-F04D-45DB-B6B1-695614508E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53" y="1904999"/>
            <a:ext cx="4592341" cy="3352801"/>
          </a:xfrm>
          <a:prstGeom prst="rect">
            <a:avLst/>
          </a:prstGeom>
        </p:spPr>
      </p:pic>
    </p:spTree>
    <p:extLst>
      <p:ext uri="{BB962C8B-B14F-4D97-AF65-F5344CB8AC3E}">
        <p14:creationId xmlns:p14="http://schemas.microsoft.com/office/powerpoint/2010/main" val="2692360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26793</TotalTime>
  <Words>739</Words>
  <Application>Microsoft Office PowerPoint</Application>
  <PresentationFormat>On-screen Show (4:3)</PresentationFormat>
  <Paragraphs>96</Paragraphs>
  <Slides>10</Slides>
  <Notes>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2_Default Design</vt:lpstr>
      <vt:lpstr>PowerPoint Presentation</vt:lpstr>
      <vt:lpstr>Motivation </vt:lpstr>
      <vt:lpstr>Research Objectives and  Capability Development</vt:lpstr>
      <vt:lpstr>Experimental Overview</vt:lpstr>
      <vt:lpstr>ETA Modeled Performance</vt:lpstr>
      <vt:lpstr>Collaboration / Resources</vt:lpstr>
      <vt:lpstr>Conclusions</vt:lpstr>
      <vt:lpstr>Novel Energy Tuning Assembly Design </vt:lpstr>
      <vt:lpstr>Energy Tuning Assembly Modeled Performance</vt:lpstr>
      <vt:lpstr>Collaboration / Resources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nicholas quartemont</cp:lastModifiedBy>
  <cp:revision>1062</cp:revision>
  <dcterms:created xsi:type="dcterms:W3CDTF">2010-05-28T18:07:16Z</dcterms:created>
  <dcterms:modified xsi:type="dcterms:W3CDTF">2019-01-10T01:07:16Z</dcterms:modified>
</cp:coreProperties>
</file>