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368" r:id="rId3"/>
    <p:sldId id="366" r:id="rId4"/>
    <p:sldId id="370" r:id="rId5"/>
    <p:sldId id="371" r:id="rId6"/>
    <p:sldId id="372" r:id="rId7"/>
    <p:sldId id="382" r:id="rId8"/>
    <p:sldId id="374" r:id="rId9"/>
    <p:sldId id="388" r:id="rId10"/>
    <p:sldId id="376" r:id="rId11"/>
    <p:sldId id="375" r:id="rId12"/>
    <p:sldId id="378" r:id="rId13"/>
    <p:sldId id="369" r:id="rId14"/>
    <p:sldId id="379" r:id="rId15"/>
    <p:sldId id="380" r:id="rId16"/>
    <p:sldId id="381" r:id="rId17"/>
    <p:sldId id="384" r:id="rId18"/>
    <p:sldId id="385" r:id="rId19"/>
    <p:sldId id="386" r:id="rId20"/>
    <p:sldId id="383" r:id="rId21"/>
    <p:sldId id="387" r:id="rId22"/>
    <p:sldId id="373" r:id="rId23"/>
    <p:sldId id="365" r:id="rId24"/>
    <p:sldId id="389" r:id="rId25"/>
    <p:sldId id="367" r:id="rId26"/>
    <p:sldId id="391" r:id="rId27"/>
    <p:sldId id="390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FE1904D-0152-4EAB-8CD9-58A43D553B3E}">
          <p14:sldIdLst>
            <p14:sldId id="256"/>
            <p14:sldId id="368"/>
            <p14:sldId id="366"/>
            <p14:sldId id="370"/>
            <p14:sldId id="371"/>
            <p14:sldId id="372"/>
            <p14:sldId id="382"/>
            <p14:sldId id="374"/>
            <p14:sldId id="388"/>
            <p14:sldId id="376"/>
            <p14:sldId id="375"/>
            <p14:sldId id="378"/>
            <p14:sldId id="369"/>
            <p14:sldId id="379"/>
            <p14:sldId id="380"/>
            <p14:sldId id="381"/>
            <p14:sldId id="384"/>
            <p14:sldId id="385"/>
            <p14:sldId id="386"/>
            <p14:sldId id="383"/>
            <p14:sldId id="387"/>
            <p14:sldId id="373"/>
            <p14:sldId id="365"/>
            <p14:sldId id="389"/>
            <p14:sldId id="367"/>
            <p14:sldId id="391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FF"/>
    <a:srgbClr val="000066"/>
    <a:srgbClr val="7878CE"/>
    <a:srgbClr val="4444BC"/>
    <a:srgbClr val="CC0000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5274" autoAdjust="0"/>
  </p:normalViewPr>
  <p:slideViewPr>
    <p:cSldViewPr>
      <p:cViewPr varScale="1">
        <p:scale>
          <a:sx n="57" d="100"/>
          <a:sy n="57" d="100"/>
        </p:scale>
        <p:origin x="72" y="6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25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5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1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6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02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3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Activities are on the order of what is needed for counting experiments </a:t>
            </a:r>
          </a:p>
          <a:p>
            <a:r>
              <a:rPr lang="en-US" dirty="0"/>
              <a:t>Foils can be counted in a High Purity Germanium Detector (</a:t>
            </a:r>
            <a:r>
              <a:rPr lang="en-US" dirty="0" err="1"/>
              <a:t>HPGe</a:t>
            </a:r>
            <a:r>
              <a:rPr lang="en-US" dirty="0"/>
              <a:t>)</a:t>
            </a:r>
          </a:p>
          <a:p>
            <a:r>
              <a:rPr lang="en-US" dirty="0"/>
              <a:t>Large increase in uncertainty based on reaction data uncertainty.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962400" y="1905000"/>
            <a:ext cx="4689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/>
              <a:t>Application of Spectral Shaping for Simulating Nuclear Relevant Neutron Environments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4038600" y="3962400"/>
            <a:ext cx="4613275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Lt Nick Quartemont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MS Nuclear Engineering 19M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29 May 2018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(What is it?)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399"/>
                <a:ext cx="8763000" cy="5197475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Covariance is a measure of the linear relationship between two variables.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Alternative form of error propagation formula in Leo’s </a:t>
                </a:r>
                <a:r>
                  <a:rPr lang="en-US" i="1" dirty="0"/>
                  <a:t>Techniques for Nuclear and Particle Physics Experiments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Not including covariance may introduce errors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Can normally be omitted in counting experiments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399"/>
                <a:ext cx="8763000" cy="5197475"/>
              </a:xfrm>
              <a:blipFill>
                <a:blip r:embed="rId2"/>
                <a:stretch>
                  <a:fillRect l="-904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77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ENDF/B-VII.1 vs SCALE 252 Group Correlation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08C39-8A7B-4F6C-AD40-C93216E1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" y="1981200"/>
            <a:ext cx="4863756" cy="3209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32C764-918C-49D4-84D1-2666011288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49" y="1981200"/>
            <a:ext cx="4324965" cy="3410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66F1B-CEEB-4D98-AE57-3C9C912B94B0}"/>
              </a:ext>
            </a:extLst>
          </p:cNvPr>
          <p:cNvSpPr txBox="1"/>
          <p:nvPr/>
        </p:nvSpPr>
        <p:spPr>
          <a:xfrm>
            <a:off x="1137957" y="1641365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ENDF/B-VII.1                                             SCALE 6.2 252 Group </a:t>
            </a:r>
          </a:p>
        </p:txBody>
      </p:sp>
    </p:spTree>
    <p:extLst>
      <p:ext uri="{BB962C8B-B14F-4D97-AF65-F5344CB8AC3E}">
        <p14:creationId xmlns:p14="http://schemas.microsoft.com/office/powerpoint/2010/main" val="114797274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Nuclear Data 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6" y="1295399"/>
            <a:ext cx="8908283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Evaluated nuclear data comes in as a correlation matrix, which can create a covariance matrix with the uncertainty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162546-C277-42C7-BA63-DB9B51D82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32" y="2418414"/>
            <a:ext cx="4483768" cy="3307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5CD717-E720-470B-B719-053944F9514E}"/>
              </a:ext>
            </a:extLst>
          </p:cNvPr>
          <p:cNvSpPr txBox="1"/>
          <p:nvPr/>
        </p:nvSpPr>
        <p:spPr>
          <a:xfrm>
            <a:off x="228601" y="2100975"/>
            <a:ext cx="868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Cross-sections: U-235 (</a:t>
            </a:r>
            <a:r>
              <a:rPr lang="en-US" b="1" dirty="0" err="1"/>
              <a:t>n,f</a:t>
            </a:r>
            <a:r>
              <a:rPr lang="en-US" b="1" dirty="0"/>
              <a:t>) 			           Bi-209 (n,2n)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82A30-DC0E-42A0-BDDE-D197FF6E9FCF}"/>
              </a:ext>
            </a:extLst>
          </p:cNvPr>
          <p:cNvSpPr txBox="1"/>
          <p:nvPr/>
        </p:nvSpPr>
        <p:spPr>
          <a:xfrm>
            <a:off x="398206" y="5893431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U-235 relative uncertainty peaks near 2.23 keV at 133.6%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D45949-E821-4373-92A5-C196387A7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8400"/>
            <a:ext cx="4612744" cy="33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725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6BC3-46EC-4ACC-ABCF-F37375C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94" y="0"/>
            <a:ext cx="6629400" cy="990600"/>
          </a:xfrm>
        </p:spPr>
        <p:txBody>
          <a:bodyPr/>
          <a:lstStyle/>
          <a:p>
            <a:r>
              <a:rPr lang="en-US" dirty="0"/>
              <a:t>Combining Responses from Perturbed Nuclear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DD45C-58BC-44EB-9287-6D6B2530A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7477139"/>
            <a:ext cx="2133600" cy="365125"/>
          </a:xfrm>
        </p:spPr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9741D55-661E-40BB-B524-0594B9050899}"/>
              </a:ext>
            </a:extLst>
          </p:cNvPr>
          <p:cNvSpPr/>
          <p:nvPr/>
        </p:nvSpPr>
        <p:spPr bwMode="auto">
          <a:xfrm rot="16200000">
            <a:off x="4395673" y="404681"/>
            <a:ext cx="349091" cy="8131848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5EBA9-A903-4831-A13D-A66728864A16}"/>
              </a:ext>
            </a:extLst>
          </p:cNvPr>
          <p:cNvSpPr txBox="1"/>
          <p:nvPr/>
        </p:nvSpPr>
        <p:spPr>
          <a:xfrm>
            <a:off x="304800" y="2286000"/>
            <a:ext cx="156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Unperturbed </a:t>
            </a:r>
          </a:p>
          <a:p>
            <a:pPr algn="ctr"/>
            <a:r>
              <a:rPr lang="en-US" dirty="0"/>
              <a:t>Response 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6B9385B-FAD4-438C-9E51-5A6D7B892A82}"/>
              </a:ext>
            </a:extLst>
          </p:cNvPr>
          <p:cNvSpPr/>
          <p:nvPr/>
        </p:nvSpPr>
        <p:spPr bwMode="auto">
          <a:xfrm rot="5400000">
            <a:off x="5233522" y="-134458"/>
            <a:ext cx="349091" cy="639653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43CBB-0C9E-4136-846E-4267BE40B16D}"/>
              </a:ext>
            </a:extLst>
          </p:cNvPr>
          <p:cNvSpPr txBox="1"/>
          <p:nvPr/>
        </p:nvSpPr>
        <p:spPr>
          <a:xfrm>
            <a:off x="3657600" y="2286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Sampled Responses with Perturbed Nuclear Data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8B3C3E-05CF-4C17-88CA-14D4A10B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42" y="3314554"/>
            <a:ext cx="1142098" cy="9463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51DCBF-AA40-4C1D-83AF-1FE24981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755" y="3320655"/>
            <a:ext cx="1142098" cy="9463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370FFD-3466-4856-8A78-664DA5BF1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69" y="3332179"/>
            <a:ext cx="1142098" cy="9463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20323D-1B7D-41EB-BEB9-EC73C10D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902" y="3320655"/>
            <a:ext cx="1142098" cy="9463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A2DB89-3677-40A5-81ED-519A7057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045" y="3309057"/>
            <a:ext cx="1142098" cy="9463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52582A-EEA4-4976-8B2D-8A869025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834" y="5365779"/>
            <a:ext cx="1142098" cy="946310"/>
          </a:xfrm>
          <a:prstGeom prst="rect">
            <a:avLst/>
          </a:prstGeom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id="{422A4C9F-7E13-4FAE-A3B5-67CE1EB03584}"/>
              </a:ext>
            </a:extLst>
          </p:cNvPr>
          <p:cNvSpPr/>
          <p:nvPr/>
        </p:nvSpPr>
        <p:spPr bwMode="auto">
          <a:xfrm rot="5400000">
            <a:off x="868893" y="2456446"/>
            <a:ext cx="349091" cy="112614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B0DE3-19F1-4427-9351-9A14BE24246D}"/>
              </a:ext>
            </a:extLst>
          </p:cNvPr>
          <p:cNvSpPr txBox="1"/>
          <p:nvPr/>
        </p:nvSpPr>
        <p:spPr>
          <a:xfrm>
            <a:off x="1976552" y="4556645"/>
            <a:ext cx="2387742" cy="71508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Combine Data with Bootstrapping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2072D0-2E8C-4A37-A9DD-42176E20355C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0218" y="4667318"/>
            <a:ext cx="1" cy="668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B429C2-A4F1-4B9D-9328-ACDF77F6D498}"/>
              </a:ext>
            </a:extLst>
          </p:cNvPr>
          <p:cNvSpPr txBox="1"/>
          <p:nvPr/>
        </p:nvSpPr>
        <p:spPr>
          <a:xfrm>
            <a:off x="5243962" y="5409497"/>
            <a:ext cx="3228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Response with Statistical and Nuclear Data Covariance Uncertainty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382A39-3A22-482A-BDD0-FF1CCCF3EC95}"/>
              </a:ext>
            </a:extLst>
          </p:cNvPr>
          <p:cNvSpPr txBox="1"/>
          <p:nvPr/>
        </p:nvSpPr>
        <p:spPr>
          <a:xfrm>
            <a:off x="1751551" y="1321447"/>
            <a:ext cx="3127206" cy="4086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SCALE Sampler Module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EE3BAA-594B-41A2-A006-77886B5FB87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15154" y="1754911"/>
            <a:ext cx="1" cy="316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FE457CE3-CE65-4716-9814-75DEE327DD12}"/>
              </a:ext>
            </a:extLst>
          </p:cNvPr>
          <p:cNvSpPr/>
          <p:nvPr/>
        </p:nvSpPr>
        <p:spPr bwMode="auto">
          <a:xfrm rot="5400000">
            <a:off x="3158303" y="-289169"/>
            <a:ext cx="313702" cy="480149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97BB5-0A89-4887-8377-55BCB89FABBD}"/>
              </a:ext>
            </a:extLst>
          </p:cNvPr>
          <p:cNvSpPr txBox="1"/>
          <p:nvPr/>
        </p:nvSpPr>
        <p:spPr>
          <a:xfrm>
            <a:off x="4561085" y="4441240"/>
            <a:ext cx="4506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Sampled with replacement from each Sampler case and Gaussian distribution based on response statistical uncertainty</a:t>
            </a:r>
          </a:p>
        </p:txBody>
      </p:sp>
    </p:spTree>
    <p:extLst>
      <p:ext uri="{BB962C8B-B14F-4D97-AF65-F5344CB8AC3E}">
        <p14:creationId xmlns:p14="http://schemas.microsoft.com/office/powerpoint/2010/main" val="8808454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Tuning Assembly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5105400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ETA created with the </a:t>
            </a:r>
            <a:r>
              <a:rPr lang="en-US" dirty="0" err="1"/>
              <a:t>Coeus</a:t>
            </a:r>
            <a:r>
              <a:rPr lang="en-US" dirty="0"/>
              <a:t> v1.0 metaheuristic optimization software package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Objective thermonuclear and prompt fission neutron spectrum (TN+PFNS).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Input spectrum NIF D-T fusion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Optimize flux in highly enriched uranium (HEU) foil adjacent to Target Option Activation Device (TOAD)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Base of cone originally 6 cm from neutron source (moved to 15 cm)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8F1A2-5C24-4AB6-B092-950C9281C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66809"/>
            <a:ext cx="3854245" cy="552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380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 Neutron 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0678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14.1 MeV in 250-300 </a:t>
            </a:r>
            <a:r>
              <a:rPr lang="en-US" dirty="0" err="1"/>
              <a:t>ps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Nominal yield of 3.7E+15 neutrons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Source deviates from theoretical from </a:t>
            </a:r>
            <a:r>
              <a:rPr lang="en-US" dirty="0" err="1"/>
              <a:t>downscatter</a:t>
            </a:r>
            <a:r>
              <a:rPr lang="en-US" dirty="0"/>
              <a:t> including fusion compression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74348F-AD74-4397-84EA-58F50FC18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4526714" cy="3261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745B6-BCCF-48EB-8FDB-D9F555382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87378"/>
            <a:ext cx="4547480" cy="32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1894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 Neutron 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0678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Surface Source Read file from LLNL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Contains NIF “room return”, which accounts for less than 1% of source.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9D477D-CF1B-469F-A7E9-8F97641D9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" y="2530923"/>
            <a:ext cx="4616362" cy="3479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2152AB-066F-46B4-8182-A78C1B712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540512"/>
            <a:ext cx="4726429" cy="34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9182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MAVRIC Sequence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304800" y="1227137"/>
            <a:ext cx="2895600" cy="52657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10.75 keV temperature plasma fusion source </a:t>
            </a:r>
          </a:p>
          <a:p>
            <a:r>
              <a:rPr lang="en-US" dirty="0"/>
              <a:t>Point source 15 cm from cone base of ETA</a:t>
            </a:r>
          </a:p>
          <a:p>
            <a:r>
              <a:rPr lang="en-US" dirty="0"/>
              <a:t>Still in process of validating model and comparing SCALE results to MCNP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AD4AD-6929-4D81-894B-28CEA1D59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42" y="1676400"/>
            <a:ext cx="5935658" cy="4489451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6422CE3-2061-4F41-BE5B-112570D13AB0}"/>
              </a:ext>
            </a:extLst>
          </p:cNvPr>
          <p:cNvSpPr txBox="1">
            <a:spLocks/>
          </p:cNvSpPr>
          <p:nvPr/>
        </p:nvSpPr>
        <p:spPr bwMode="auto">
          <a:xfrm>
            <a:off x="3276600" y="1227137"/>
            <a:ext cx="5867400" cy="5265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Adjoint Flux neutrons on HEU foil </a:t>
            </a:r>
          </a:p>
        </p:txBody>
      </p:sp>
    </p:spTree>
    <p:extLst>
      <p:ext uri="{BB962C8B-B14F-4D97-AF65-F5344CB8AC3E}">
        <p14:creationId xmlns:p14="http://schemas.microsoft.com/office/powerpoint/2010/main" val="51299752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ETA HEU Foil Incident Neutron Energy Spectrum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87C6BF-ED4E-43A5-8A83-BDDC6F8611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6629400" cy="47182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D56395-DF2A-4CA1-9CAA-79C3464AB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0870"/>
            <a:ext cx="6934200" cy="493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431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HEU Foil Incident Neutron Energy Spectrum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57ED4-84C5-412C-9B19-28EE325E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71" y="1197489"/>
            <a:ext cx="7284329" cy="52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80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3828-2462-4856-9BC2-37D2053E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/>
              <a:t>Research Objectives </a:t>
            </a:r>
          </a:p>
          <a:p>
            <a:r>
              <a:rPr lang="en-US" dirty="0"/>
              <a:t>Nuclear Data Covariance </a:t>
            </a:r>
          </a:p>
          <a:p>
            <a:r>
              <a:rPr lang="en-US" dirty="0"/>
              <a:t>Energy Tuning Assembly Design </a:t>
            </a:r>
          </a:p>
          <a:p>
            <a:r>
              <a:rPr lang="en-US" dirty="0"/>
              <a:t>Energy Tuning Assembly Analysis </a:t>
            </a:r>
          </a:p>
          <a:p>
            <a:pPr lvl="1"/>
            <a:r>
              <a:rPr lang="en-US" dirty="0"/>
              <a:t>Neutron Energy Spectrum </a:t>
            </a:r>
          </a:p>
          <a:p>
            <a:pPr lvl="1"/>
            <a:r>
              <a:rPr lang="en-US" dirty="0"/>
              <a:t>Fission Products</a:t>
            </a:r>
          </a:p>
          <a:p>
            <a:pPr lvl="1"/>
            <a:r>
              <a:rPr lang="en-US" dirty="0"/>
              <a:t>Foil Diagnostic Activation Pack </a:t>
            </a:r>
          </a:p>
          <a:p>
            <a:pPr lvl="1"/>
            <a:r>
              <a:rPr lang="en-US" dirty="0"/>
              <a:t>Unfolding Incident Neutron Spectrum </a:t>
            </a:r>
          </a:p>
          <a:p>
            <a:r>
              <a:rPr lang="en-US" dirty="0"/>
              <a:t>Summary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81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 Foil Fissions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330EC-656A-4D0B-B53E-4C2F6076F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0"/>
            <a:ext cx="9048119" cy="25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928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Foil Diagnostic Activation Pack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542C3-684C-4427-87DA-0AD5AE604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2133600"/>
            <a:ext cx="87915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139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Product Isotopes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399"/>
            <a:ext cx="8839200" cy="1600201"/>
          </a:xfrm>
        </p:spPr>
        <p:txBody>
          <a:bodyPr/>
          <a:lstStyle/>
          <a:p>
            <a:r>
              <a:rPr lang="en-US" dirty="0"/>
              <a:t>ENDF uses thermal, watt fission spectrum, and fast neutron spectra to provide fission product yields. </a:t>
            </a:r>
          </a:p>
          <a:p>
            <a:r>
              <a:rPr lang="en-US" dirty="0"/>
              <a:t>Determining fission product yields a priori can have relative errors on the order of 10%.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4C8C22-CA19-49EB-BB3D-5481C88D10D2}"/>
              </a:ext>
            </a:extLst>
          </p:cNvPr>
          <p:cNvSpPr txBox="1">
            <a:spLocks/>
          </p:cNvSpPr>
          <p:nvPr/>
        </p:nvSpPr>
        <p:spPr>
          <a:xfrm>
            <a:off x="304801" y="2987674"/>
            <a:ext cx="3505200" cy="1662984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Options: </a:t>
            </a:r>
          </a:p>
          <a:p>
            <a:pPr lvl="1"/>
            <a:r>
              <a:rPr lang="en-US" kern="0" dirty="0"/>
              <a:t>Fit experimental data to phenomenological model. </a:t>
            </a:r>
          </a:p>
          <a:p>
            <a:pPr lvl="1"/>
            <a:r>
              <a:rPr lang="en-US" kern="0" dirty="0"/>
              <a:t>Use </a:t>
            </a:r>
            <a:r>
              <a:rPr lang="en-US" b="1" kern="0" dirty="0"/>
              <a:t>A General Description of Fission Observables (GEF)</a:t>
            </a:r>
            <a:endParaRPr lang="en-US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C89D6C-9560-484B-81B0-42E112518D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871192"/>
            <a:ext cx="5715000" cy="2789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5F4AD-7567-4A91-81BC-AB082C0CD6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829849"/>
            <a:ext cx="6380364" cy="311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987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Unfolding the Neutron Spectrum From Foil Activation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3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304800" y="1227137"/>
                <a:ext cx="8458200" cy="2514600"/>
              </a:xfrm>
              <a:noFill/>
              <a:ln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If statistical and measurement error were zero, the activity could be extracted directly into a group structure.</a:t>
                </a:r>
              </a:p>
              <a:p>
                <a:r>
                  <a:rPr lang="en-US" dirty="0"/>
                  <a:t>The irradiation occurs on the order of a nanosecond, so the activation can be simplified without decay: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𝑖𝑟𝑟𝑎𝑑𝑖𝑎𝑡𝑒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𝑓𝑜𝑖𝑙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Error is always present, so a least squares approach is needed</a:t>
                </a:r>
              </a:p>
              <a:p>
                <a:r>
                  <a:rPr lang="en-US" dirty="0"/>
                  <a:t>PNNL’s STAYSL for radiation dosimetry has this capability</a:t>
                </a:r>
              </a:p>
              <a:p>
                <a:endParaRPr lang="en-US" dirty="0"/>
              </a:p>
              <a:p>
                <a:pPr marL="455612" lvl="1" indent="0">
                  <a:buNone/>
                </a:pPr>
                <a:r>
                  <a:rPr lang="en-US" dirty="0"/>
                  <a:t>			</a:t>
                </a:r>
              </a:p>
              <a:p>
                <a:endParaRPr lang="en-US" dirty="0"/>
              </a:p>
              <a:p>
                <a:pPr marL="455612" lvl="1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921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04800" y="1227137"/>
                <a:ext cx="8458200" cy="2514600"/>
              </a:xfrm>
              <a:blipFill>
                <a:blip r:embed="rId2"/>
                <a:stretch>
                  <a:fillRect l="-937" t="-1695" r="-504" b="-62228"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951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3828-2462-4856-9BC2-37D2053E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/>
              <a:t>Research Objectives </a:t>
            </a:r>
          </a:p>
          <a:p>
            <a:r>
              <a:rPr lang="en-US" dirty="0"/>
              <a:t>Nuclear Data Covariance </a:t>
            </a:r>
          </a:p>
          <a:p>
            <a:r>
              <a:rPr lang="en-US" dirty="0"/>
              <a:t>Energy Tuning Assembly Design </a:t>
            </a:r>
          </a:p>
          <a:p>
            <a:r>
              <a:rPr lang="en-US" dirty="0"/>
              <a:t>Energy Tuning Assembly Analysis </a:t>
            </a:r>
          </a:p>
          <a:p>
            <a:pPr lvl="1"/>
            <a:r>
              <a:rPr lang="en-US" dirty="0"/>
              <a:t>Neutron Energy Spectrum </a:t>
            </a:r>
          </a:p>
          <a:p>
            <a:pPr lvl="1"/>
            <a:r>
              <a:rPr lang="en-US" dirty="0"/>
              <a:t>Fission Products</a:t>
            </a:r>
          </a:p>
          <a:p>
            <a:pPr lvl="1"/>
            <a:r>
              <a:rPr lang="en-US" dirty="0"/>
              <a:t>Foil Diagnostic Activation Pack </a:t>
            </a:r>
          </a:p>
          <a:p>
            <a:pPr lvl="1"/>
            <a:r>
              <a:rPr lang="en-US" dirty="0"/>
              <a:t>Unfolding Incident Neutron Spectrum </a:t>
            </a:r>
          </a:p>
          <a:p>
            <a:r>
              <a:rPr lang="en-US" dirty="0"/>
              <a:t>Summary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8774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8519-3450-4C8C-8E8C-4E77DD0B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7DF3-704A-4526-977D-FFC64AA84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1DE8297-9940-44C0-8846-7E100C6A2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85989"/>
            <a:ext cx="7367243" cy="49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5887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8519-3450-4C8C-8E8C-4E77DD0B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dirty="0"/>
              <a:t>Backups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7DF3-704A-4526-977D-FFC64AA84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699B8B-3831-4CF0-AA47-8337F983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1784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Foil Diagnostic Activation Pack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4ADBD-BAA1-4942-82C4-E3F09CB0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053578"/>
            <a:ext cx="6629400" cy="53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293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399"/>
            <a:ext cx="5105400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Create spectrally accurate neutron energy flux environment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Nuclear weapons effects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Forensics exercises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2018 Nuclear Posture Review key efforts in countering nuclear terrorism - </a:t>
            </a:r>
            <a:r>
              <a:rPr lang="en-US" i="1" dirty="0"/>
              <a:t>“deterring state support for nuclear terrorism through advanced forensics and attribution capabilities.”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0A01C-3D34-461F-BB17-7BDB652A4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250531"/>
            <a:ext cx="2971800" cy="2074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B7A09-59E6-4CAB-8F0C-CDE20B7DC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164" y="1292941"/>
            <a:ext cx="225847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528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304800" y="1227137"/>
            <a:ext cx="4622800" cy="4945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Energy tuning assembly (ETA) optimized for synthetic weapons debris production </a:t>
            </a:r>
          </a:p>
          <a:p>
            <a:pPr lvl="1"/>
            <a:r>
              <a:rPr lang="en-US" dirty="0"/>
              <a:t>ETA 1 – 2019 proof of concept experiment at National Ignition Facility (NIF)</a:t>
            </a:r>
          </a:p>
          <a:p>
            <a:pPr lvl="1"/>
            <a:r>
              <a:rPr lang="en-US" dirty="0"/>
              <a:t>ETA 2 – Proposed 2020 shot at NIF</a:t>
            </a:r>
          </a:p>
          <a:p>
            <a:r>
              <a:rPr lang="en-US" dirty="0"/>
              <a:t>Explore ETA for ‘short pulse’ neutron source </a:t>
            </a:r>
          </a:p>
          <a:p>
            <a:pPr lvl="1"/>
            <a:r>
              <a:rPr lang="en-US" dirty="0"/>
              <a:t>Proposed for 2020 shot at NIF </a:t>
            </a:r>
          </a:p>
          <a:p>
            <a:pPr marL="455612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pPr marL="455612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89D232-89C8-4050-87AE-2D440FA0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077" y="1676400"/>
            <a:ext cx="374895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91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304800" y="1227137"/>
            <a:ext cx="8610600" cy="4945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Research Question:</a:t>
            </a:r>
          </a:p>
          <a:p>
            <a:pPr lvl="1"/>
            <a:r>
              <a:rPr lang="en-US" dirty="0"/>
              <a:t> Can we produce an accurate fission product distribution expected from a "typical" thermonuclear or boosted nuclear weapon detonation using spectral modification at the NIF?</a:t>
            </a:r>
          </a:p>
          <a:p>
            <a:r>
              <a:rPr lang="en-US" dirty="0"/>
              <a:t>Main  ETA Analysis Areas: </a:t>
            </a:r>
          </a:p>
          <a:p>
            <a:pPr lvl="1"/>
            <a:r>
              <a:rPr lang="en-US" dirty="0"/>
              <a:t>Refine list of fission products for radiochemical analysis</a:t>
            </a:r>
          </a:p>
          <a:p>
            <a:pPr lvl="1"/>
            <a:r>
              <a:rPr lang="en-US" dirty="0"/>
              <a:t>Design foil activation diagnostic pack </a:t>
            </a:r>
          </a:p>
          <a:p>
            <a:pPr lvl="1"/>
            <a:r>
              <a:rPr lang="en-US" dirty="0"/>
              <a:t>Simulated results including nuclear data covariance for neutron energy spectrum, foil activation rates, and fission product production rates</a:t>
            </a:r>
          </a:p>
          <a:p>
            <a:pPr marL="455612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pPr marL="455612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546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ETA2 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AC61C-D194-4D59-BF64-1AF76ED67480}"/>
              </a:ext>
            </a:extLst>
          </p:cNvPr>
          <p:cNvSpPr txBox="1"/>
          <p:nvPr/>
        </p:nvSpPr>
        <p:spPr>
          <a:xfrm>
            <a:off x="304800" y="1556147"/>
            <a:ext cx="3733800" cy="1225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Enhanced efficiency for  generating synthetic fission  debris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F040B-507D-4D4A-917D-7E13DDBF1B59}"/>
              </a:ext>
            </a:extLst>
          </p:cNvPr>
          <p:cNvSpPr txBox="1"/>
          <p:nvPr/>
        </p:nvSpPr>
        <p:spPr>
          <a:xfrm>
            <a:off x="4594123" y="1556147"/>
            <a:ext cx="3733800" cy="1225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Investigate capability for use as a short pulse neutron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CA0305-4F0C-4145-9224-B80E4734401E}"/>
                  </a:ext>
                </a:extLst>
              </p:cNvPr>
              <p:cNvSpPr txBox="1"/>
              <p:nvPr/>
            </p:nvSpPr>
            <p:spPr>
              <a:xfrm>
                <a:off x="304800" y="2868541"/>
                <a:ext cx="3940263" cy="307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Increase number of fissions to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Define more realistic neutron spectrum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Updated NIF constraints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Run </a:t>
                </a:r>
                <a:r>
                  <a:rPr lang="en-US" sz="2200" dirty="0" err="1"/>
                  <a:t>Coeus</a:t>
                </a:r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CA0305-4F0C-4145-9224-B80E47344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868541"/>
                <a:ext cx="3940263" cy="3076548"/>
              </a:xfrm>
              <a:prstGeom prst="rect">
                <a:avLst/>
              </a:prstGeom>
              <a:blipFill>
                <a:blip r:embed="rId2"/>
                <a:stretch>
                  <a:fillRect l="-1703" r="-2786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3417465-F060-48FE-91C3-5CE952063328}"/>
              </a:ext>
            </a:extLst>
          </p:cNvPr>
          <p:cNvSpPr txBox="1"/>
          <p:nvPr/>
        </p:nvSpPr>
        <p:spPr>
          <a:xfrm>
            <a:off x="4800599" y="2286000"/>
            <a:ext cx="3527319" cy="312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Time profile of neutron flux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Energy spectrum of incident neutron flux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Run </a:t>
            </a:r>
            <a:r>
              <a:rPr lang="en-US" sz="2200" dirty="0" err="1"/>
              <a:t>Coeus</a:t>
            </a:r>
            <a:r>
              <a:rPr lang="en-US" sz="22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F6BEBA-0B6C-4E0F-9F56-48B1F8723CE9}"/>
              </a:ext>
            </a:extLst>
          </p:cNvPr>
          <p:cNvCxnSpPr/>
          <p:nvPr/>
        </p:nvCxnSpPr>
        <p:spPr bwMode="auto">
          <a:xfrm>
            <a:off x="4305300" y="2057400"/>
            <a:ext cx="0" cy="419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166459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7BE42-1351-462B-9274-2C598B7B9C17}"/>
              </a:ext>
            </a:extLst>
          </p:cNvPr>
          <p:cNvSpPr txBox="1"/>
          <p:nvPr/>
        </p:nvSpPr>
        <p:spPr>
          <a:xfrm>
            <a:off x="3368961" y="1424709"/>
            <a:ext cx="1847273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Coeus</a:t>
            </a:r>
            <a:r>
              <a:rPr lang="en-US" b="1" dirty="0"/>
              <a:t> v1.0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C6DBC7-873F-4305-9011-1E67533D3A61}"/>
              </a:ext>
            </a:extLst>
          </p:cNvPr>
          <p:cNvCxnSpPr>
            <a:cxnSpLocks/>
          </p:cNvCxnSpPr>
          <p:nvPr/>
        </p:nvCxnSpPr>
        <p:spPr>
          <a:xfrm>
            <a:off x="2722415" y="1618672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54EE4F-90E5-4762-BB09-E3CC483C55A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>
            <a:off x="5216234" y="1629020"/>
            <a:ext cx="535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799002-B815-4B3F-A610-611AC61BC23F}"/>
              </a:ext>
            </a:extLst>
          </p:cNvPr>
          <p:cNvSpPr txBox="1"/>
          <p:nvPr/>
        </p:nvSpPr>
        <p:spPr>
          <a:xfrm>
            <a:off x="5751942" y="1305854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Constraints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16B93-F34C-4838-B7A3-07E05C466A11}"/>
              </a:ext>
            </a:extLst>
          </p:cNvPr>
          <p:cNvSpPr txBox="1"/>
          <p:nvPr/>
        </p:nvSpPr>
        <p:spPr>
          <a:xfrm>
            <a:off x="1632523" y="1305854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Objectives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2DD283-D7FE-4BE1-95BC-5128C3790D8D}"/>
              </a:ext>
            </a:extLst>
          </p:cNvPr>
          <p:cNvCxnSpPr>
            <a:cxnSpLocks/>
          </p:cNvCxnSpPr>
          <p:nvPr/>
        </p:nvCxnSpPr>
        <p:spPr>
          <a:xfrm>
            <a:off x="4292597" y="1833332"/>
            <a:ext cx="0" cy="19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29B1CD-A1BF-427C-B352-AF1CCD78E682}"/>
              </a:ext>
            </a:extLst>
          </p:cNvPr>
          <p:cNvSpPr txBox="1"/>
          <p:nvPr/>
        </p:nvSpPr>
        <p:spPr>
          <a:xfrm>
            <a:off x="3276600" y="2053970"/>
            <a:ext cx="2078174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Energy Tuning Assembly Design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ECBFC6-47F7-473D-8A47-1FD169620502}"/>
              </a:ext>
            </a:extLst>
          </p:cNvPr>
          <p:cNvCxnSpPr>
            <a:cxnSpLocks/>
          </p:cNvCxnSpPr>
          <p:nvPr/>
        </p:nvCxnSpPr>
        <p:spPr>
          <a:xfrm flipH="1">
            <a:off x="2835339" y="3397821"/>
            <a:ext cx="452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DCC2F-0FE3-46F5-AB3A-1D10CC18DA2A}"/>
              </a:ext>
            </a:extLst>
          </p:cNvPr>
          <p:cNvCxnSpPr>
            <a:cxnSpLocks/>
          </p:cNvCxnSpPr>
          <p:nvPr/>
        </p:nvCxnSpPr>
        <p:spPr>
          <a:xfrm>
            <a:off x="5366335" y="3397821"/>
            <a:ext cx="464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967243-AE74-46EE-B168-B86CB1747800}"/>
              </a:ext>
            </a:extLst>
          </p:cNvPr>
          <p:cNvSpPr txBox="1"/>
          <p:nvPr/>
        </p:nvSpPr>
        <p:spPr>
          <a:xfrm>
            <a:off x="237836" y="2794060"/>
            <a:ext cx="2576942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SCALE 6.2</a:t>
            </a:r>
          </a:p>
          <a:p>
            <a:pPr algn="ctr"/>
            <a:r>
              <a:rPr lang="en-US" dirty="0"/>
              <a:t>252 Energy Group Covariance Analysis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32471C-2FB8-4C32-A783-951F0C88DD3F}"/>
              </a:ext>
            </a:extLst>
          </p:cNvPr>
          <p:cNvSpPr txBox="1"/>
          <p:nvPr/>
        </p:nvSpPr>
        <p:spPr>
          <a:xfrm>
            <a:off x="5823634" y="2794060"/>
            <a:ext cx="2410685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MCNP 6.1 and 5.1  </a:t>
            </a:r>
          </a:p>
          <a:p>
            <a:pPr algn="ctr"/>
            <a:r>
              <a:rPr lang="en-US" dirty="0"/>
              <a:t>Continuous Energy Transport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44AF22-CC15-4DF8-8A65-8FC1B7277FDA}"/>
              </a:ext>
            </a:extLst>
          </p:cNvPr>
          <p:cNvSpPr txBox="1"/>
          <p:nvPr/>
        </p:nvSpPr>
        <p:spPr>
          <a:xfrm>
            <a:off x="3287925" y="3071961"/>
            <a:ext cx="2078171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Radiation</a:t>
            </a:r>
          </a:p>
          <a:p>
            <a:pPr algn="ctr"/>
            <a:r>
              <a:rPr lang="en-US" dirty="0"/>
              <a:t> Transport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FCB811-5FC0-48F6-81F0-37E41E5BBBF1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315687" y="2769059"/>
            <a:ext cx="0" cy="2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2CC10C-DAFE-4514-A3EE-F25EA3AFF036}"/>
              </a:ext>
            </a:extLst>
          </p:cNvPr>
          <p:cNvCxnSpPr>
            <a:cxnSpLocks/>
          </p:cNvCxnSpPr>
          <p:nvPr/>
        </p:nvCxnSpPr>
        <p:spPr>
          <a:xfrm flipH="1">
            <a:off x="5366096" y="3779372"/>
            <a:ext cx="499208" cy="27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3021EB-4D9F-48FB-83B0-EB3AE48FB658}"/>
              </a:ext>
            </a:extLst>
          </p:cNvPr>
          <p:cNvSpPr txBox="1"/>
          <p:nvPr/>
        </p:nvSpPr>
        <p:spPr>
          <a:xfrm>
            <a:off x="3287925" y="3928826"/>
            <a:ext cx="2078171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Additional</a:t>
            </a:r>
          </a:p>
          <a:p>
            <a:pPr algn="ctr"/>
            <a:r>
              <a:rPr lang="en-US" dirty="0"/>
              <a:t> Analysis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8F97EC-2C86-4CC1-A219-BCC32A8517C2}"/>
              </a:ext>
            </a:extLst>
          </p:cNvPr>
          <p:cNvCxnSpPr>
            <a:cxnSpLocks/>
          </p:cNvCxnSpPr>
          <p:nvPr/>
        </p:nvCxnSpPr>
        <p:spPr>
          <a:xfrm>
            <a:off x="2779922" y="3759983"/>
            <a:ext cx="487442" cy="26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35B2D5-5D7A-4E01-B022-CDEDC2E1F0B1}"/>
              </a:ext>
            </a:extLst>
          </p:cNvPr>
          <p:cNvSpPr txBox="1"/>
          <p:nvPr/>
        </p:nvSpPr>
        <p:spPr>
          <a:xfrm>
            <a:off x="4503630" y="4787180"/>
            <a:ext cx="3079229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Optimize Foil Diagnostic Activation Pack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F90FA5-1AC6-4197-81C6-7F3F5FC183A9}"/>
              </a:ext>
            </a:extLst>
          </p:cNvPr>
          <p:cNvSpPr txBox="1"/>
          <p:nvPr/>
        </p:nvSpPr>
        <p:spPr>
          <a:xfrm>
            <a:off x="963302" y="5093433"/>
            <a:ext cx="2962560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GEF</a:t>
            </a:r>
          </a:p>
          <a:p>
            <a:pPr algn="ctr"/>
            <a:r>
              <a:rPr lang="en-US" dirty="0"/>
              <a:t>Fission Product Isotopes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101F64-C577-459B-BBF4-53350C576ACB}"/>
              </a:ext>
            </a:extLst>
          </p:cNvPr>
          <p:cNvSpPr txBox="1"/>
          <p:nvPr/>
        </p:nvSpPr>
        <p:spPr>
          <a:xfrm>
            <a:off x="4571815" y="5584416"/>
            <a:ext cx="3468258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STAYSL</a:t>
            </a:r>
          </a:p>
          <a:p>
            <a:pPr algn="ctr"/>
            <a:r>
              <a:rPr lang="en-US" dirty="0"/>
              <a:t>Neutron Energy Spectra Unfold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D11B51-3AB7-470C-B60F-6FF8B7B0AB75}"/>
              </a:ext>
            </a:extLst>
          </p:cNvPr>
          <p:cNvCxnSpPr>
            <a:cxnSpLocks/>
          </p:cNvCxnSpPr>
          <p:nvPr/>
        </p:nvCxnSpPr>
        <p:spPr>
          <a:xfrm flipH="1">
            <a:off x="4243925" y="4643915"/>
            <a:ext cx="4017" cy="1298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00D598-019D-42CA-8D89-A6D23C7B6D02}"/>
              </a:ext>
            </a:extLst>
          </p:cNvPr>
          <p:cNvCxnSpPr>
            <a:cxnSpLocks/>
          </p:cNvCxnSpPr>
          <p:nvPr/>
        </p:nvCxnSpPr>
        <p:spPr>
          <a:xfrm flipH="1" flipV="1">
            <a:off x="3937585" y="5449969"/>
            <a:ext cx="30856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827AA0-C083-4C4A-94A5-659053E2766A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4247942" y="5144725"/>
            <a:ext cx="255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96BD5E-9113-41ED-BFF1-8B66CBC406CC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236005" y="5941961"/>
            <a:ext cx="3358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516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Nuclear Data Covariance Libraries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6" y="1295399"/>
            <a:ext cx="8908283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Distributed with 252 and 56 energy group structure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Based on evaluated covariance data and approximate data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ENDF/B-VI,VII.1,VII.2-previously proposed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JENDL-4.0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Collaborative research with Brookhaven National Laboratory, Los Alamos National Laboratory, and Oak Ridge National Laboratory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Working Party on International Nuclear Data Evaluation Co-operation (WPEC) Subgroup-26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SCALE has corrected correlation data to meet the definition of a correlation matrix (</a:t>
            </a:r>
            <a:r>
              <a:rPr lang="en-US" dirty="0" err="1"/>
              <a:t>ie</a:t>
            </a:r>
            <a:r>
              <a:rPr lang="en-US" dirty="0"/>
              <a:t>. Maximum value of 1)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2790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U-235 (</a:t>
            </a:r>
            <a:r>
              <a:rPr lang="en-US" dirty="0" err="1"/>
              <a:t>n,f</a:t>
            </a:r>
            <a:r>
              <a:rPr lang="en-US" dirty="0"/>
              <a:t>) 252 Group Structure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8BE0-3A81-4332-A7D7-900DF347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01237-719B-4AA1-97BC-FB74580C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3046"/>
            <a:ext cx="7620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040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21331</TotalTime>
  <Words>1009</Words>
  <Application>Microsoft Office PowerPoint</Application>
  <PresentationFormat>On-screen Show (4:3)</PresentationFormat>
  <Paragraphs>192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Wingdings</vt:lpstr>
      <vt:lpstr>2_Default Design</vt:lpstr>
      <vt:lpstr>PowerPoint Presentation</vt:lpstr>
      <vt:lpstr>Overview </vt:lpstr>
      <vt:lpstr>Motivation </vt:lpstr>
      <vt:lpstr>Research Objectives</vt:lpstr>
      <vt:lpstr>ETA Research Objectives</vt:lpstr>
      <vt:lpstr> ETA2 Research Objectives</vt:lpstr>
      <vt:lpstr>ETA Analysis</vt:lpstr>
      <vt:lpstr>SCALE Nuclear Data Covariance Libraries </vt:lpstr>
      <vt:lpstr>U-235 (n,f) 252 Group Structure </vt:lpstr>
      <vt:lpstr>Covariance (What is it?)</vt:lpstr>
      <vt:lpstr>ENDF/B-VII.1 vs SCALE 252 Group Correlation Matrix</vt:lpstr>
      <vt:lpstr>SCALE Nuclear Data Covariance</vt:lpstr>
      <vt:lpstr>Combining Responses from Perturbed Nuclear Data</vt:lpstr>
      <vt:lpstr>Energy Tuning Assembly Design </vt:lpstr>
      <vt:lpstr>NIF Neutron Source </vt:lpstr>
      <vt:lpstr>NIF Neutron Source </vt:lpstr>
      <vt:lpstr>SCALE MAVRIC Sequence</vt:lpstr>
      <vt:lpstr>ETA HEU Foil Incident Neutron Energy Spectrum </vt:lpstr>
      <vt:lpstr>ETA HEU Foil Incident Neutron Energy Spectrum </vt:lpstr>
      <vt:lpstr>HEU Foil Fissions</vt:lpstr>
      <vt:lpstr>Foil Diagnostic Activation Pack  </vt:lpstr>
      <vt:lpstr>Fission Product Isotopes </vt:lpstr>
      <vt:lpstr>Unfolding the Neutron Spectrum From Foil Activation</vt:lpstr>
      <vt:lpstr>Summary</vt:lpstr>
      <vt:lpstr>Questions</vt:lpstr>
      <vt:lpstr>Backups</vt:lpstr>
      <vt:lpstr>Foil Diagnostic Activation Pack  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nicholas quartemont</cp:lastModifiedBy>
  <cp:revision>985</cp:revision>
  <dcterms:created xsi:type="dcterms:W3CDTF">2010-05-28T18:07:16Z</dcterms:created>
  <dcterms:modified xsi:type="dcterms:W3CDTF">2018-05-29T18:14:15Z</dcterms:modified>
</cp:coreProperties>
</file>