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6" r:id="rId3"/>
    <p:sldId id="437" r:id="rId4"/>
    <p:sldId id="436" r:id="rId5"/>
    <p:sldId id="439" r:id="rId6"/>
    <p:sldId id="440" r:id="rId7"/>
    <p:sldId id="441" r:id="rId8"/>
    <p:sldId id="430" r:id="rId9"/>
    <p:sldId id="446" r:id="rId10"/>
    <p:sldId id="447" r:id="rId11"/>
    <p:sldId id="448" r:id="rId12"/>
    <p:sldId id="421" r:id="rId13"/>
    <p:sldId id="433" r:id="rId14"/>
    <p:sldId id="432" r:id="rId15"/>
    <p:sldId id="418" r:id="rId16"/>
    <p:sldId id="419" r:id="rId17"/>
    <p:sldId id="420" r:id="rId18"/>
    <p:sldId id="423" r:id="rId19"/>
    <p:sldId id="425" r:id="rId20"/>
    <p:sldId id="426" r:id="rId21"/>
    <p:sldId id="442" r:id="rId22"/>
    <p:sldId id="444" r:id="rId23"/>
    <p:sldId id="443" r:id="rId24"/>
    <p:sldId id="369" r:id="rId25"/>
    <p:sldId id="381" r:id="rId26"/>
    <p:sldId id="445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76"/>
            <p14:sldId id="437"/>
            <p14:sldId id="436"/>
            <p14:sldId id="439"/>
            <p14:sldId id="440"/>
            <p14:sldId id="441"/>
            <p14:sldId id="430"/>
            <p14:sldId id="446"/>
            <p14:sldId id="447"/>
            <p14:sldId id="448"/>
            <p14:sldId id="421"/>
            <p14:sldId id="433"/>
            <p14:sldId id="432"/>
            <p14:sldId id="418"/>
            <p14:sldId id="419"/>
            <p14:sldId id="420"/>
            <p14:sldId id="423"/>
            <p14:sldId id="425"/>
            <p14:sldId id="426"/>
            <p14:sldId id="442"/>
            <p14:sldId id="444"/>
            <p14:sldId id="443"/>
            <p14:sldId id="369"/>
            <p14:sldId id="381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4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68" autoAdjust="0"/>
  </p:normalViewPr>
  <p:slideViewPr>
    <p:cSldViewPr>
      <p:cViewPr varScale="1">
        <p:scale>
          <a:sx n="83" d="100"/>
          <a:sy n="83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7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9T18:51:56.850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the target positioner (TARPOS), Target and Diagnostic Manipulator (TANDM) with ETA and diagnostic snout, polar diagnostic instrument manipulator (DIM), and target chamber with first panel 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6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7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733800" y="1905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000" dirty="0"/>
              <a:t>Nuclear Data Uncertainty </a:t>
            </a:r>
          </a:p>
          <a:p>
            <a:pPr algn="ctr"/>
            <a:r>
              <a:rPr lang="en-US" sz="3000" dirty="0"/>
              <a:t>in Radiation Transport Simulations </a:t>
            </a:r>
            <a:endParaRPr lang="en-US" sz="30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4 December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kern="0" dirty="0"/>
              <a:t>Combining Responses from Perturbed Nuclear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  <p:sp>
        <p:nvSpPr>
          <p:cNvPr id="66" name="Left Brace 65">
            <a:extLst>
              <a:ext uri="{FF2B5EF4-FFF2-40B4-BE49-F238E27FC236}">
                <a16:creationId xmlns:a16="http://schemas.microsoft.com/office/drawing/2014/main" id="{15F06B98-B53A-4CDC-A30A-A6D97EBF21F0}"/>
              </a:ext>
            </a:extLst>
          </p:cNvPr>
          <p:cNvSpPr/>
          <p:nvPr/>
        </p:nvSpPr>
        <p:spPr bwMode="auto">
          <a:xfrm rot="16200000">
            <a:off x="6556040" y="1259591"/>
            <a:ext cx="197581" cy="4333478"/>
          </a:xfrm>
          <a:prstGeom prst="leftBrace">
            <a:avLst>
              <a:gd name="adj1" fmla="val 8333"/>
              <a:gd name="adj2" fmla="val 41325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266246-111D-40F4-89AF-A247A79FB4C1}"/>
              </a:ext>
            </a:extLst>
          </p:cNvPr>
          <p:cNvSpPr txBox="1"/>
          <p:nvPr/>
        </p:nvSpPr>
        <p:spPr>
          <a:xfrm>
            <a:off x="5199964" y="3574814"/>
            <a:ext cx="2298108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IRDFF Nuclear Data Covariance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52B971B-D2DB-4A57-9143-6765C53E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58" y="3565519"/>
            <a:ext cx="838285" cy="6945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3FDF1F5-02A4-4020-942C-2E83577B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8" y="3602847"/>
            <a:ext cx="773740" cy="6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37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kern="0" dirty="0"/>
              <a:t>Combining Responses from Perturbed Nuclear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ECE2AC8-2554-415B-A798-B2ADA2B0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552" y="5572500"/>
            <a:ext cx="1142098" cy="946310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08B27C-1559-4395-873E-13DE59642CD4}"/>
              </a:ext>
            </a:extLst>
          </p:cNvPr>
          <p:cNvSpPr txBox="1"/>
          <p:nvPr/>
        </p:nvSpPr>
        <p:spPr>
          <a:xfrm>
            <a:off x="6847626" y="4555862"/>
            <a:ext cx="2240583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Combine Data with Bootstrapping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CDC700-0291-4EDB-AF9D-44E6146A2E1C}"/>
              </a:ext>
            </a:extLst>
          </p:cNvPr>
          <p:cNvSpPr txBox="1"/>
          <p:nvPr/>
        </p:nvSpPr>
        <p:spPr>
          <a:xfrm>
            <a:off x="3987250" y="5550331"/>
            <a:ext cx="360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Final response with statistical, neutron transport, and reaction cross-section uncertainties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3B2A3A2-EA58-4AC2-AE06-F4218251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626" y="5629793"/>
            <a:ext cx="1054162" cy="831724"/>
          </a:xfrm>
          <a:prstGeom prst="rect">
            <a:avLst/>
          </a:prstGeom>
        </p:spPr>
      </p:pic>
      <p:sp>
        <p:nvSpPr>
          <p:cNvPr id="57" name="Left Brace 56">
            <a:extLst>
              <a:ext uri="{FF2B5EF4-FFF2-40B4-BE49-F238E27FC236}">
                <a16:creationId xmlns:a16="http://schemas.microsoft.com/office/drawing/2014/main" id="{6C4F027D-BBCF-490C-8F57-C9E09B7131F6}"/>
              </a:ext>
            </a:extLst>
          </p:cNvPr>
          <p:cNvSpPr/>
          <p:nvPr/>
        </p:nvSpPr>
        <p:spPr bwMode="auto">
          <a:xfrm rot="16200000">
            <a:off x="7889854" y="4326813"/>
            <a:ext cx="204526" cy="2192188"/>
          </a:xfrm>
          <a:prstGeom prst="leftBrace">
            <a:avLst>
              <a:gd name="adj1" fmla="val 8333"/>
              <a:gd name="adj2" fmla="val 49766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  <p:sp>
        <p:nvSpPr>
          <p:cNvPr id="66" name="Left Brace 65">
            <a:extLst>
              <a:ext uri="{FF2B5EF4-FFF2-40B4-BE49-F238E27FC236}">
                <a16:creationId xmlns:a16="http://schemas.microsoft.com/office/drawing/2014/main" id="{15F06B98-B53A-4CDC-A30A-A6D97EBF21F0}"/>
              </a:ext>
            </a:extLst>
          </p:cNvPr>
          <p:cNvSpPr/>
          <p:nvPr/>
        </p:nvSpPr>
        <p:spPr bwMode="auto">
          <a:xfrm rot="16200000">
            <a:off x="6556040" y="1259591"/>
            <a:ext cx="197581" cy="4333478"/>
          </a:xfrm>
          <a:prstGeom prst="leftBrace">
            <a:avLst>
              <a:gd name="adj1" fmla="val 8333"/>
              <a:gd name="adj2" fmla="val 41325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7763BB-1F82-4B67-ABC6-D5ED624FDB8F}"/>
              </a:ext>
            </a:extLst>
          </p:cNvPr>
          <p:cNvSpPr txBox="1"/>
          <p:nvPr/>
        </p:nvSpPr>
        <p:spPr>
          <a:xfrm>
            <a:off x="4158178" y="4483626"/>
            <a:ext cx="2439938" cy="1021556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Energy Statistical Uncertainty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ED2A043-6EAE-4196-9AE6-81706C0477D1}"/>
              </a:ext>
            </a:extLst>
          </p:cNvPr>
          <p:cNvSpPr/>
          <p:nvPr/>
        </p:nvSpPr>
        <p:spPr bwMode="auto">
          <a:xfrm rot="16200000">
            <a:off x="6762351" y="2740905"/>
            <a:ext cx="197580" cy="3369298"/>
          </a:xfrm>
          <a:prstGeom prst="leftBrace">
            <a:avLst>
              <a:gd name="adj1" fmla="val 8333"/>
              <a:gd name="adj2" fmla="val 7621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266246-111D-40F4-89AF-A247A79FB4C1}"/>
              </a:ext>
            </a:extLst>
          </p:cNvPr>
          <p:cNvSpPr txBox="1"/>
          <p:nvPr/>
        </p:nvSpPr>
        <p:spPr>
          <a:xfrm>
            <a:off x="5199964" y="3574814"/>
            <a:ext cx="2298108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IRDFF Nuclear Data Covariance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52B971B-D2DB-4A57-9143-6765C53E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58" y="3565519"/>
            <a:ext cx="838285" cy="6945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3FDF1F5-02A4-4020-942C-2E83577B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8" y="3602847"/>
            <a:ext cx="773740" cy="610474"/>
          </a:xfrm>
          <a:prstGeom prst="rect">
            <a:avLst/>
          </a:prstGeom>
        </p:spPr>
      </p:pic>
      <p:sp>
        <p:nvSpPr>
          <p:cNvPr id="72" name="Left Brace 71">
            <a:extLst>
              <a:ext uri="{FF2B5EF4-FFF2-40B4-BE49-F238E27FC236}">
                <a16:creationId xmlns:a16="http://schemas.microsoft.com/office/drawing/2014/main" id="{2FFC8D10-A15D-47C6-93EB-3A89419F023D}"/>
              </a:ext>
            </a:extLst>
          </p:cNvPr>
          <p:cNvSpPr/>
          <p:nvPr/>
        </p:nvSpPr>
        <p:spPr bwMode="auto">
          <a:xfrm rot="10800000">
            <a:off x="6628595" y="4477882"/>
            <a:ext cx="188553" cy="1047287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135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20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22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14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1802-5784-490F-A511-C153E23C4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683" y="1828800"/>
            <a:ext cx="3048713" cy="2143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4D2F8-3BC9-48B1-9D5B-1D0C6C1FFEEA}"/>
              </a:ext>
            </a:extLst>
          </p:cNvPr>
          <p:cNvSpPr txBox="1"/>
          <p:nvPr/>
        </p:nvSpPr>
        <p:spPr>
          <a:xfrm>
            <a:off x="7260701" y="2286328"/>
            <a:ext cx="156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Ni-58 (n,2n) SAMPLER Samples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B04DB-FDE2-47FA-B274-172650B65F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3026115" y="2900767"/>
            <a:ext cx="1051568" cy="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7966C0-28D0-4061-9DEE-D98515FF692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3026115" y="2900767"/>
            <a:ext cx="1051568" cy="251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00EDAA-BC2D-4347-9CD7-D58F3A8D1313}"/>
              </a:ext>
            </a:extLst>
          </p:cNvPr>
          <p:cNvSpPr txBox="1"/>
          <p:nvPr/>
        </p:nvSpPr>
        <p:spPr>
          <a:xfrm rot="17629617">
            <a:off x="2219793" y="37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Cross-section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3AA41-38B2-4933-A2BA-AB3B3B3170A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25505" y="2867673"/>
            <a:ext cx="2829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4614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14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DC65DED1-27B7-4CC9-997E-EAD503B3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93" y="4326149"/>
            <a:ext cx="3048711" cy="220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1802-5784-490F-A511-C153E23C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83" y="1828800"/>
            <a:ext cx="3048713" cy="2143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4D2F8-3BC9-48B1-9D5B-1D0C6C1FFEEA}"/>
              </a:ext>
            </a:extLst>
          </p:cNvPr>
          <p:cNvSpPr txBox="1"/>
          <p:nvPr/>
        </p:nvSpPr>
        <p:spPr>
          <a:xfrm>
            <a:off x="7260701" y="2286328"/>
            <a:ext cx="156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Ni-58 (n,2n) SAMPLER Samples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B04DB-FDE2-47FA-B274-172650B65F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3026115" y="2900767"/>
            <a:ext cx="1051568" cy="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7966C0-28D0-4061-9DEE-D98515FF692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3026115" y="2900767"/>
            <a:ext cx="1051568" cy="251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594AAE-7C47-4D3C-95EC-29D4E663A0AC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>
            <a:off x="6353237" y="3864621"/>
            <a:ext cx="595869" cy="226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00EDAA-BC2D-4347-9CD7-D58F3A8D1313}"/>
              </a:ext>
            </a:extLst>
          </p:cNvPr>
          <p:cNvSpPr txBox="1"/>
          <p:nvPr/>
        </p:nvSpPr>
        <p:spPr>
          <a:xfrm rot="17629617">
            <a:off x="2219793" y="37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Cross-section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6ECD6D-07B5-4942-A908-684B19594879}"/>
                  </a:ext>
                </a:extLst>
              </p:cNvPr>
              <p:cNvSpPr/>
              <p:nvPr/>
            </p:nvSpPr>
            <p:spPr>
              <a:xfrm>
                <a:off x="6949106" y="3887011"/>
                <a:ext cx="1950342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6ECD6D-07B5-4942-A908-684B19594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06" y="3887011"/>
                <a:ext cx="1950342" cy="409086"/>
              </a:xfrm>
              <a:prstGeom prst="rect">
                <a:avLst/>
              </a:prstGeom>
              <a:blipFill>
                <a:blip r:embed="rId7"/>
                <a:stretch>
                  <a:fillRect t="-104478" b="-16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3AA41-38B2-4933-A2BA-AB3B3B3170A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25505" y="2867673"/>
            <a:ext cx="2829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B55351-0E2A-4DE5-A991-181517763216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6582751" y="4091554"/>
            <a:ext cx="366355" cy="499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97E7BD54-FF05-4464-B26D-29D9DDA3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98286" y="4380120"/>
              <a:ext cx="2081910" cy="189314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29382">
                      <a:extLst>
                        <a:ext uri="{9D8B030D-6E8A-4147-A177-3AD203B41FA5}">
                          <a16:colId xmlns:a16="http://schemas.microsoft.com/office/drawing/2014/main" val="1488412709"/>
                        </a:ext>
                      </a:extLst>
                    </a:gridCol>
                    <a:gridCol w="952528">
                      <a:extLst>
                        <a:ext uri="{9D8B030D-6E8A-4147-A177-3AD203B41FA5}">
                          <a16:colId xmlns:a16="http://schemas.microsoft.com/office/drawing/2014/main" val="1886795327"/>
                        </a:ext>
                      </a:extLst>
                    </a:gridCol>
                  </a:tblGrid>
                  <a:tr h="62653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Ratio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252/CE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2217266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R/s-cc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0.9958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3433191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1.002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43835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97E7BD54-FF05-4464-B26D-29D9DDA3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98286" y="4380120"/>
              <a:ext cx="2081910" cy="189314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29382">
                      <a:extLst>
                        <a:ext uri="{9D8B030D-6E8A-4147-A177-3AD203B41FA5}">
                          <a16:colId xmlns:a16="http://schemas.microsoft.com/office/drawing/2014/main" val="1488412709"/>
                        </a:ext>
                      </a:extLst>
                    </a:gridCol>
                    <a:gridCol w="952528">
                      <a:extLst>
                        <a:ext uri="{9D8B030D-6E8A-4147-A177-3AD203B41FA5}">
                          <a16:colId xmlns:a16="http://schemas.microsoft.com/office/drawing/2014/main" val="18867953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Ratio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252/CE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2217266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R/s-cc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0.9958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3433191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538" t="-207767" r="-86559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1.002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438359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8608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Design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D1FBCD6-D08B-4495-96BA-2CC7E596D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0" y="1295400"/>
            <a:ext cx="70559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4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NIF Model </a:t>
            </a:r>
            <a:br>
              <a:rPr lang="en-US" dirty="0"/>
            </a:br>
            <a:r>
              <a:rPr lang="en-US" dirty="0"/>
              <a:t>Source Surface Read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443E53-2DC1-4098-9739-B8DEF232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75" y="2041268"/>
            <a:ext cx="8273733" cy="3988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26AEA-B991-48D1-B189-B413287A4FFB}"/>
              </a:ext>
            </a:extLst>
          </p:cNvPr>
          <p:cNvSpPr txBox="1"/>
          <p:nvPr/>
        </p:nvSpPr>
        <p:spPr>
          <a:xfrm>
            <a:off x="415118" y="5924034"/>
            <a:ext cx="8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NIF Neutron Source with Mounted ETA            Incident Laser Exclusion Zone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A031-AAE4-43AF-A326-28A1C4AB06D5}"/>
              </a:ext>
            </a:extLst>
          </p:cNvPr>
          <p:cNvSpPr txBox="1"/>
          <p:nvPr/>
        </p:nvSpPr>
        <p:spPr>
          <a:xfrm>
            <a:off x="0" y="1195428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Modeled Polar Drive Exploding Pusher (PDXP) Deuterium-Tritium neutron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3.7 x 10</a:t>
            </a:r>
            <a:r>
              <a:rPr lang="en-US" baseline="30000" dirty="0"/>
              <a:t>15</a:t>
            </a:r>
            <a:r>
              <a:rPr lang="en-US" dirty="0"/>
              <a:t> 14 MeV neutron yield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downscatter compared indirect drive methods utilizing a </a:t>
            </a:r>
            <a:r>
              <a:rPr lang="en-US" dirty="0" err="1"/>
              <a:t>hohlraum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6157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4BB1663-CB31-484E-853D-D53129B86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2" y="1117920"/>
            <a:ext cx="6578138" cy="47862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Results </a:t>
            </a:r>
            <a:br>
              <a:rPr lang="en-US" sz="2800" dirty="0"/>
            </a:br>
            <a:r>
              <a:rPr lang="en-US" sz="2800" dirty="0"/>
              <a:t>SSR Source Mapping to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/>
              <p:nvPr/>
            </p:nvSpPr>
            <p:spPr>
              <a:xfrm>
                <a:off x="2495973" y="2446338"/>
                <a:ext cx="199982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Below 52 keV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1.2% total fluence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73" y="2446338"/>
                <a:ext cx="1999828" cy="646331"/>
              </a:xfrm>
              <a:prstGeom prst="rect">
                <a:avLst/>
              </a:prstGeom>
              <a:blipFill>
                <a:blip r:embed="rId3"/>
                <a:stretch>
                  <a:fillRect l="-2115" t="-3704" r="-5136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A0B698-FDE1-4D80-84EC-C075583AD391}"/>
              </a:ext>
            </a:extLst>
          </p:cNvPr>
          <p:cNvSpPr txBox="1"/>
          <p:nvPr/>
        </p:nvSpPr>
        <p:spPr>
          <a:xfrm>
            <a:off x="4305300" y="4348579"/>
            <a:ext cx="29507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MCNP,Obj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0.90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r(MCNP,SCALE)= 0.9999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249825-AC2D-435E-BA29-97FA5444C32D}"/>
              </a:ext>
            </a:extLst>
          </p:cNvPr>
          <p:cNvSpPr/>
          <p:nvPr/>
        </p:nvSpPr>
        <p:spPr>
          <a:xfrm>
            <a:off x="4571999" y="2446338"/>
            <a:ext cx="889001" cy="1465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0D904-B206-48AC-8FBC-859C2D193E83}"/>
              </a:ext>
            </a:extLst>
          </p:cNvPr>
          <p:cNvSpPr txBox="1"/>
          <p:nvPr/>
        </p:nvSpPr>
        <p:spPr>
          <a:xfrm>
            <a:off x="955502" y="5953057"/>
            <a:ext cx="517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 Coefficient: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70CE6E-AABD-4DF5-A9F3-AA57E729C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389" y="5857858"/>
            <a:ext cx="3688332" cy="5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23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A23C94E-03E0-49DC-9903-452871DE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706" y="2061997"/>
            <a:ext cx="4593493" cy="329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SCALE SAMPLER Fluence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/>
              <p:nvPr/>
            </p:nvSpPr>
            <p:spPr>
              <a:xfrm>
                <a:off x="2390595" y="3857274"/>
                <a:ext cx="190500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Below 1 keV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0.02% total fluence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5" y="3857274"/>
                <a:ext cx="1905000" cy="923330"/>
              </a:xfrm>
              <a:prstGeom prst="rect">
                <a:avLst/>
              </a:prstGeom>
              <a:blipFill>
                <a:blip r:embed="rId4"/>
                <a:stretch>
                  <a:fillRect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17249825-AC2D-435E-BA29-97FA5444C32D}"/>
              </a:ext>
            </a:extLst>
          </p:cNvPr>
          <p:cNvSpPr/>
          <p:nvPr/>
        </p:nvSpPr>
        <p:spPr>
          <a:xfrm>
            <a:off x="1285695" y="3719273"/>
            <a:ext cx="914400" cy="1465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CC9A4-F224-4C6C-8BA0-D4A5087FF15B}"/>
              </a:ext>
            </a:extLst>
          </p:cNvPr>
          <p:cNvSpPr/>
          <p:nvPr/>
        </p:nvSpPr>
        <p:spPr>
          <a:xfrm>
            <a:off x="914400" y="17802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Fluence Spectra Comparison                                 Fluence Uncertainty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3F5F3-5EF4-42F3-808C-C624ECD0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57" y="2061997"/>
            <a:ext cx="4601061" cy="32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83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508-B47E-473A-AAB3-11DF4D55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 Pack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50665-6FAB-455C-B947-59BDEDAB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E33C48-A51C-4375-9F9C-1DACFE85F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93" y="1524000"/>
            <a:ext cx="8524214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31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(Need correlation matrix and uncertainty)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Error Propagation </a:t>
                </a:r>
                <a:endParaRPr lang="en-US" i="1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STAYSL Unfolded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182 Sampled Activation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83.5% of samples were          not-rejected with a p-value greater than 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16.5% of samples were rejected with a p-value lower than 0.05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50E5E-32CF-4A8F-9250-C4FD3DE57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" y="1119625"/>
            <a:ext cx="5871288" cy="4262492"/>
          </a:xfrm>
        </p:spPr>
      </p:pic>
    </p:spTree>
    <p:extLst>
      <p:ext uri="{BB962C8B-B14F-4D97-AF65-F5344CB8AC3E}">
        <p14:creationId xmlns:p14="http://schemas.microsoft.com/office/powerpoint/2010/main" val="3828008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01FC8C-F76F-4B78-A74D-65C95206E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9" y="2095185"/>
            <a:ext cx="7353300" cy="3247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97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8C7-DB41-49C7-8BB3-97D0EC05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2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37C-92E9-4822-B7E4-80E4DE5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7ED64C-BB7B-4A40-9C31-31EFE08F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49" y="1295400"/>
            <a:ext cx="6805101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36AF-C031-49DD-9BDE-04F53335B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40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EB7D-7502-44D7-90DA-10D8247B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n,g</a:t>
            </a:r>
            <a:r>
              <a:rPr lang="en-US" dirty="0"/>
              <a:t>) Uncertainties (most interesting ones)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3AAA0F-D08B-4BF9-AFE5-B11936BF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08" y="1159579"/>
            <a:ext cx="3396592" cy="24943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4078-B2A0-4FA7-9353-914389F76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4E26D-F4D2-468D-9FAB-C809F1A0A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8" y="1039124"/>
            <a:ext cx="3603421" cy="2691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A533CC-A189-482A-9011-C14178A8A0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8" y="3779376"/>
            <a:ext cx="3603421" cy="2691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F1127-B304-49CB-8DBB-BC4489D593CD}"/>
              </a:ext>
            </a:extLst>
          </p:cNvPr>
          <p:cNvSpPr txBox="1"/>
          <p:nvPr/>
        </p:nvSpPr>
        <p:spPr>
          <a:xfrm>
            <a:off x="2231573" y="2040736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                                                             Mn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194737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BBCE-670D-4999-BC11-DD113D6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60369-1611-4174-9A4C-C263EA56C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0042F2C-D056-4765-9A0E-04B4DA64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773"/>
            <a:ext cx="4257781" cy="4930406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D40CB6F-6662-41B7-A104-AC94BD9E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571773"/>
            <a:ext cx="4343400" cy="4911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8A563-EFF0-46F6-A68A-36182AA72EC1}"/>
              </a:ext>
            </a:extLst>
          </p:cNvPr>
          <p:cNvSpPr txBox="1"/>
          <p:nvPr/>
        </p:nvSpPr>
        <p:spPr>
          <a:xfrm>
            <a:off x="1524000" y="111010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H-1 (</a:t>
            </a:r>
            <a:r>
              <a:rPr lang="en-US" sz="2400" b="1" dirty="0" err="1"/>
              <a:t>n,el</a:t>
            </a:r>
            <a:r>
              <a:rPr lang="en-US" sz="2400" b="1" dirty="0"/>
              <a:t>)                                   O-16 (</a:t>
            </a:r>
            <a:r>
              <a:rPr lang="en-US" sz="2400" b="1" dirty="0" err="1"/>
              <a:t>n,tot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230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E15E9D-9683-485E-93D1-D0C2BFF5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81" y="1241957"/>
            <a:ext cx="6899219" cy="499956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6A88E09-7EA6-4AE9-B138-9AF6A0050F0F}"/>
              </a:ext>
            </a:extLst>
          </p:cNvPr>
          <p:cNvSpPr/>
          <p:nvPr/>
        </p:nvSpPr>
        <p:spPr bwMode="auto">
          <a:xfrm>
            <a:off x="3276600" y="4092042"/>
            <a:ext cx="762000" cy="762000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A885F-F0DB-4CD8-92D1-E702423B1381}"/>
              </a:ext>
            </a:extLst>
          </p:cNvPr>
          <p:cNvSpPr txBox="1"/>
          <p:nvPr/>
        </p:nvSpPr>
        <p:spPr>
          <a:xfrm>
            <a:off x="2705100" y="510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</a:t>
            </a:r>
          </a:p>
        </p:txBody>
      </p:sp>
    </p:spTree>
    <p:extLst>
      <p:ext uri="{BB962C8B-B14F-4D97-AF65-F5344CB8AC3E}">
        <p14:creationId xmlns:p14="http://schemas.microsoft.com/office/powerpoint/2010/main" val="36698707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CB652-3D6D-4C67-8AC7-4207358B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7010399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BD93E2-44D8-44E8-A394-034CF7E23311}"/>
              </a:ext>
            </a:extLst>
          </p:cNvPr>
          <p:cNvSpPr txBox="1"/>
          <p:nvPr/>
        </p:nvSpPr>
        <p:spPr>
          <a:xfrm>
            <a:off x="1066800" y="540891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065C64-31AC-45FB-861F-EB81F3E2267B}"/>
              </a:ext>
            </a:extLst>
          </p:cNvPr>
          <p:cNvSpPr/>
          <p:nvPr/>
        </p:nvSpPr>
        <p:spPr bwMode="auto">
          <a:xfrm>
            <a:off x="2537299" y="5008344"/>
            <a:ext cx="762000" cy="762000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964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80051-C3E3-4E47-BE92-289CB312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61923"/>
            <a:ext cx="754380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8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80051-C3E3-4E47-BE92-289CB312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543800" cy="533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0EDCF-0B29-4A8F-9256-EABEBD58DF63}"/>
              </a:ext>
            </a:extLst>
          </p:cNvPr>
          <p:cNvSpPr/>
          <p:nvPr/>
        </p:nvSpPr>
        <p:spPr bwMode="auto">
          <a:xfrm>
            <a:off x="990600" y="5029200"/>
            <a:ext cx="6019800" cy="457200"/>
          </a:xfrm>
          <a:prstGeom prst="rect">
            <a:avLst/>
          </a:prstGeom>
          <a:solidFill>
            <a:schemeClr val="accent1"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4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kern="0" dirty="0"/>
              <a:t>Combining Responses from Perturbed Nuclear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</p:spTree>
    <p:extLst>
      <p:ext uri="{BB962C8B-B14F-4D97-AF65-F5344CB8AC3E}">
        <p14:creationId xmlns:p14="http://schemas.microsoft.com/office/powerpoint/2010/main" val="9954148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kern="0" dirty="0"/>
              <a:t>Combining Responses from Perturbed Nuclear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50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40707</TotalTime>
  <Words>820</Words>
  <Application>Microsoft Office PowerPoint</Application>
  <PresentationFormat>On-screen Show (4:3)</PresentationFormat>
  <Paragraphs>282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Covariance (What is it?)</vt:lpstr>
      <vt:lpstr>Example Data </vt:lpstr>
      <vt:lpstr>Ir-193 (n,tot) Example</vt:lpstr>
      <vt:lpstr>Ir-193 (n,tot) Example</vt:lpstr>
      <vt:lpstr>Ir-193 (n,tot) Example</vt:lpstr>
      <vt:lpstr>Ir-193 (n,tot) Example</vt:lpstr>
      <vt:lpstr>PowerPoint Presentation</vt:lpstr>
      <vt:lpstr>PowerPoint Presentation</vt:lpstr>
      <vt:lpstr>PowerPoint Presentation</vt:lpstr>
      <vt:lpstr>PowerPoint Presentation</vt:lpstr>
      <vt:lpstr>Test Case - Mapping SAMPLER Uncertainty to alternate bin structure </vt:lpstr>
      <vt:lpstr>Test Case - Mapping SAMPLER Uncertainty to alternate bin structure </vt:lpstr>
      <vt:lpstr>Test Case - Mapping SAMPLER Uncertainty to alternate bin structure </vt:lpstr>
      <vt:lpstr>ETA Design </vt:lpstr>
      <vt:lpstr>Full NIF Model  Source Surface Read </vt:lpstr>
      <vt:lpstr>Current Results  SSR Source Mapping to SCALE</vt:lpstr>
      <vt:lpstr>SCALE SAMPLER Fluence Results</vt:lpstr>
      <vt:lpstr>Activation Foil Pack Results</vt:lpstr>
      <vt:lpstr>STAYSL Unfolded Spectrum</vt:lpstr>
      <vt:lpstr>Questions?</vt:lpstr>
      <vt:lpstr>BACKUPS </vt:lpstr>
      <vt:lpstr>Linear </vt:lpstr>
      <vt:lpstr>Combining Responses from Perturbed Nuclear Data</vt:lpstr>
      <vt:lpstr>NIF Neutron Source </vt:lpstr>
      <vt:lpstr>(n,g) Uncertainties (most interesting ones)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1100</cp:revision>
  <dcterms:created xsi:type="dcterms:W3CDTF">2010-05-28T18:07:16Z</dcterms:created>
  <dcterms:modified xsi:type="dcterms:W3CDTF">2018-12-01T18:27:34Z</dcterms:modified>
</cp:coreProperties>
</file>