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66" r:id="rId3"/>
    <p:sldId id="371" r:id="rId4"/>
    <p:sldId id="399" r:id="rId5"/>
    <p:sldId id="370" r:id="rId6"/>
    <p:sldId id="402" r:id="rId7"/>
    <p:sldId id="403" r:id="rId8"/>
    <p:sldId id="379" r:id="rId9"/>
    <p:sldId id="385" r:id="rId10"/>
    <p:sldId id="386" r:id="rId11"/>
    <p:sldId id="383" r:id="rId12"/>
    <p:sldId id="397" r:id="rId13"/>
    <p:sldId id="387" r:id="rId14"/>
    <p:sldId id="393" r:id="rId15"/>
    <p:sldId id="367" r:id="rId16"/>
    <p:sldId id="391" r:id="rId17"/>
    <p:sldId id="404" r:id="rId18"/>
    <p:sldId id="401" r:id="rId19"/>
    <p:sldId id="372" r:id="rId20"/>
    <p:sldId id="398" r:id="rId21"/>
    <p:sldId id="400" r:id="rId22"/>
    <p:sldId id="374" r:id="rId23"/>
    <p:sldId id="376" r:id="rId24"/>
    <p:sldId id="375" r:id="rId25"/>
    <p:sldId id="388" r:id="rId26"/>
    <p:sldId id="369" r:id="rId27"/>
    <p:sldId id="381" r:id="rId28"/>
    <p:sldId id="373" r:id="rId29"/>
    <p:sldId id="365" r:id="rId30"/>
    <p:sldId id="390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FE1904D-0152-4EAB-8CD9-58A43D553B3E}">
          <p14:sldIdLst>
            <p14:sldId id="256"/>
            <p14:sldId id="366"/>
            <p14:sldId id="371"/>
            <p14:sldId id="399"/>
            <p14:sldId id="370"/>
            <p14:sldId id="402"/>
            <p14:sldId id="403"/>
            <p14:sldId id="379"/>
            <p14:sldId id="385"/>
            <p14:sldId id="386"/>
            <p14:sldId id="383"/>
            <p14:sldId id="397"/>
            <p14:sldId id="387"/>
            <p14:sldId id="393"/>
            <p14:sldId id="367"/>
            <p14:sldId id="391"/>
            <p14:sldId id="404"/>
            <p14:sldId id="401"/>
            <p14:sldId id="372"/>
            <p14:sldId id="398"/>
            <p14:sldId id="400"/>
            <p14:sldId id="374"/>
            <p14:sldId id="376"/>
            <p14:sldId id="375"/>
            <p14:sldId id="388"/>
            <p14:sldId id="369"/>
            <p14:sldId id="381"/>
            <p14:sldId id="373"/>
            <p14:sldId id="365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FF"/>
    <a:srgbClr val="000066"/>
    <a:srgbClr val="7878CE"/>
    <a:srgbClr val="4444BC"/>
    <a:srgbClr val="CC0000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274" autoAdjust="0"/>
  </p:normalViewPr>
  <p:slideViewPr>
    <p:cSldViewPr>
      <p:cViewPr varScale="1">
        <p:scale>
          <a:sx n="83" d="100"/>
          <a:sy n="83" d="100"/>
        </p:scale>
        <p:origin x="126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25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B8A297-3F7C-4B0E-BF4A-E400045D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ETA created with the </a:t>
            </a:r>
            <a:r>
              <a:rPr lang="en-US" dirty="0" err="1"/>
              <a:t>Coeus</a:t>
            </a:r>
            <a:r>
              <a:rPr lang="en-US" dirty="0"/>
              <a:t> v1.0 metaheuristic optimization software package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Objective thermonuclear and prompt fission neutron spectrum (TN+PFNS).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Input spectrum NIF D-T fusion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Optimize flux in highly enriched uranium (HEU) foil adjacent to Target Option Activation Device (TOAD)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Base of cone originally 6 cm from neutron source (moved to 15 cm)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FB844-D41A-411A-A84D-4A0CF51AA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3200400" cy="19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2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Activities are on the order of what is needed for counting experiments </a:t>
            </a:r>
          </a:p>
          <a:p>
            <a:r>
              <a:rPr lang="en-US" dirty="0"/>
              <a:t>Foils can be counted in a High Purity Germanium Detector (</a:t>
            </a:r>
            <a:r>
              <a:rPr lang="en-US" dirty="0" err="1"/>
              <a:t>HPGe</a:t>
            </a:r>
            <a:r>
              <a:rPr lang="en-US" dirty="0"/>
              <a:t>)</a:t>
            </a:r>
          </a:p>
          <a:p>
            <a:r>
              <a:rPr lang="en-US" dirty="0"/>
              <a:t>Large increase in uncertainty based on reaction data uncertainty.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2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35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4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0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962400" y="1905000"/>
            <a:ext cx="4689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/>
              <a:t>Application of Spectral Shaping for Simulating Neutron Environments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4038600" y="3962400"/>
            <a:ext cx="4613275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Lt Nick Quartemont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MS Nuclear Engineering 19M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28 August 2018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72 Group HEU Foil Incident Neutron Energy Spectrum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E2FEC-F2E3-4AA0-A27C-315A1426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36975"/>
            <a:ext cx="7710657" cy="5538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B7CBD2-F543-4134-88EF-7DC0DC24B869}"/>
              </a:ext>
            </a:extLst>
          </p:cNvPr>
          <p:cNvSpPr txBox="1"/>
          <p:nvPr/>
        </p:nvSpPr>
        <p:spPr>
          <a:xfrm>
            <a:off x="1950328" y="1697593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OLD RESULTS: </a:t>
            </a:r>
            <a:br>
              <a:rPr lang="en-US" b="1" u="sng" dirty="0"/>
            </a:br>
            <a:r>
              <a:rPr lang="en-US" b="1" u="sng" dirty="0"/>
              <a:t>NOT USING SSR </a:t>
            </a:r>
          </a:p>
        </p:txBody>
      </p:sp>
    </p:spTree>
    <p:extLst>
      <p:ext uri="{BB962C8B-B14F-4D97-AF65-F5344CB8AC3E}">
        <p14:creationId xmlns:p14="http://schemas.microsoft.com/office/powerpoint/2010/main" val="9134280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HEU Foil Fissions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4E171-6C2F-4DE4-91B6-84EC4E56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3" y="2162175"/>
            <a:ext cx="8989687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9284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In-115 (</a:t>
            </a:r>
            <a:r>
              <a:rPr lang="en-US" dirty="0" err="1"/>
              <a:t>n,g</a:t>
            </a:r>
            <a:r>
              <a:rPr lang="en-US" dirty="0"/>
              <a:t>) Example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0" y="5982017"/>
            <a:ext cx="8704309" cy="138683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800" dirty="0"/>
              <a:t>***16 SAMPLER Cases, results not converged </a:t>
            </a:r>
          </a:p>
          <a:p>
            <a:pPr marL="455612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455612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8E0B9-6F0A-48DA-A25C-CD7132D8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03" y="1959514"/>
            <a:ext cx="4661203" cy="3107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33978-D7AB-4476-BC46-3166D9947F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99" y="3999986"/>
            <a:ext cx="3776709" cy="2858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58422-3121-400C-A93A-C6C89BC49F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99" y="1174187"/>
            <a:ext cx="3776709" cy="28136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B03CEA-677C-4805-BE09-ED8FF08D6DBC}"/>
              </a:ext>
            </a:extLst>
          </p:cNvPr>
          <p:cNvSpPr txBox="1"/>
          <p:nvPr/>
        </p:nvSpPr>
        <p:spPr>
          <a:xfrm>
            <a:off x="624673" y="1522265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from SAMPLER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5915D7-1645-456A-A949-7AF121FEDA62}"/>
              </a:ext>
            </a:extLst>
          </p:cNvPr>
          <p:cNvCxnSpPr/>
          <p:nvPr/>
        </p:nvCxnSpPr>
        <p:spPr bwMode="auto">
          <a:xfrm>
            <a:off x="4226859" y="3668302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00187A-03CD-4FB2-B7FE-E20551BC7DDD}"/>
              </a:ext>
            </a:extLst>
          </p:cNvPr>
          <p:cNvSpPr txBox="1"/>
          <p:nvPr/>
        </p:nvSpPr>
        <p:spPr>
          <a:xfrm>
            <a:off x="452755" y="505391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OLD RESULTS: </a:t>
            </a:r>
            <a:br>
              <a:rPr lang="en-US" b="1" u="sng" dirty="0"/>
            </a:br>
            <a:r>
              <a:rPr lang="en-US" b="1" u="sng" dirty="0"/>
              <a:t>NOT USING SSR </a:t>
            </a:r>
          </a:p>
        </p:txBody>
      </p:sp>
    </p:spTree>
    <p:extLst>
      <p:ext uri="{BB962C8B-B14F-4D97-AF65-F5344CB8AC3E}">
        <p14:creationId xmlns:p14="http://schemas.microsoft.com/office/powerpoint/2010/main" val="382600160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Foil Diagnostic Activation Pack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C518B-AB5F-480D-9493-661854B89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8" y="2362200"/>
            <a:ext cx="9022932" cy="37147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7E93D-2776-45E9-97E8-A18570E680DC}"/>
              </a:ext>
            </a:extLst>
          </p:cNvPr>
          <p:cNvCxnSpPr>
            <a:cxnSpLocks/>
          </p:cNvCxnSpPr>
          <p:nvPr/>
        </p:nvCxnSpPr>
        <p:spPr bwMode="auto">
          <a:xfrm>
            <a:off x="7014754" y="1613694"/>
            <a:ext cx="1409700" cy="665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E80601-2B67-43A3-AF45-0A875FC9B18F}"/>
              </a:ext>
            </a:extLst>
          </p:cNvPr>
          <p:cNvSpPr txBox="1"/>
          <p:nvPr/>
        </p:nvSpPr>
        <p:spPr>
          <a:xfrm>
            <a:off x="2133600" y="12954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Nuclear data covariance increases the uncertainty in the results!</a:t>
            </a:r>
          </a:p>
        </p:txBody>
      </p:sp>
    </p:spTree>
    <p:extLst>
      <p:ext uri="{BB962C8B-B14F-4D97-AF65-F5344CB8AC3E}">
        <p14:creationId xmlns:p14="http://schemas.microsoft.com/office/powerpoint/2010/main" val="22816139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71718" y="1227137"/>
            <a:ext cx="8919882" cy="52657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ETA neutron energy spectrum is </a:t>
            </a:r>
            <a:r>
              <a:rPr lang="en-US" b="1" dirty="0"/>
              <a:t>consistent with a realistic boosted/thermonuclear neutron environment </a:t>
            </a:r>
            <a:endParaRPr lang="en-US" dirty="0"/>
          </a:p>
          <a:p>
            <a:r>
              <a:rPr lang="en-US" dirty="0"/>
              <a:t>Modeled ETA with nuclear data covariance </a:t>
            </a:r>
            <a:r>
              <a:rPr lang="en-US" b="1" dirty="0"/>
              <a:t>indicates moderate systematic uncertainties.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u="sng" dirty="0"/>
              <a:t>Future work to add to this research: </a:t>
            </a:r>
          </a:p>
          <a:p>
            <a:pPr lvl="1"/>
            <a:r>
              <a:rPr lang="en-US" dirty="0"/>
              <a:t>Increase statistical significance of covariance modeling</a:t>
            </a:r>
          </a:p>
          <a:p>
            <a:pPr lvl="1"/>
            <a:r>
              <a:rPr lang="en-US" dirty="0"/>
              <a:t>Complete SAMPLER with SSR </a:t>
            </a:r>
            <a:r>
              <a:rPr lang="en-US" dirty="0">
                <a:sym typeface="Wingdings" panose="05000000000000000000" pitchFamily="2" charset="2"/>
              </a:rPr>
              <a:t> currently running on Bridgman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Thesis research!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946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8519-3450-4C8C-8E8C-4E77DD0B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048000"/>
            <a:ext cx="6629400" cy="9906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7DF3-704A-4526-977D-FFC64AA84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588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8519-3450-4C8C-8E8C-4E77DD0B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dirty="0"/>
              <a:t>Backups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7DF3-704A-4526-977D-FFC64AA84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699B8B-3831-4CF0-AA47-8337F983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1784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71718" y="1227137"/>
            <a:ext cx="8919882" cy="52657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ETA neutron energy spectrum is </a:t>
            </a:r>
            <a:r>
              <a:rPr lang="en-US" b="1" dirty="0"/>
              <a:t>consistent with a realistic boosted/thermonuclear neutron environment </a:t>
            </a:r>
            <a:endParaRPr lang="en-US" dirty="0"/>
          </a:p>
          <a:p>
            <a:r>
              <a:rPr lang="en-US" b="1" dirty="0"/>
              <a:t>FP production is within uncertainties </a:t>
            </a:r>
            <a:r>
              <a:rPr lang="en-US" dirty="0"/>
              <a:t>given target objective neutron energy spectrum</a:t>
            </a:r>
          </a:p>
          <a:p>
            <a:r>
              <a:rPr lang="en-US" dirty="0"/>
              <a:t>Modeled ETA with nuclear data covariance </a:t>
            </a:r>
            <a:r>
              <a:rPr lang="en-US" b="1" dirty="0"/>
              <a:t>indicates minimal systematic uncertainties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u="sng" dirty="0"/>
              <a:t>Future work to add to this research: </a:t>
            </a:r>
          </a:p>
          <a:p>
            <a:pPr lvl="1"/>
            <a:r>
              <a:rPr lang="en-US" dirty="0"/>
              <a:t>Increase statistical significance of covariance modeling</a:t>
            </a:r>
          </a:p>
          <a:p>
            <a:pPr lvl="1"/>
            <a:r>
              <a:rPr lang="en-US" dirty="0"/>
              <a:t>Develop FY20 ETA to increase efficiency</a:t>
            </a:r>
          </a:p>
          <a:p>
            <a:pPr lvl="1"/>
            <a:r>
              <a:rPr lang="en-US" dirty="0"/>
              <a:t>Incorporate realistic surrogate debris matrix – FY20 shot?</a:t>
            </a:r>
          </a:p>
          <a:p>
            <a:pPr lvl="1"/>
            <a:r>
              <a:rPr lang="en-US" dirty="0"/>
              <a:t>Explore fractionation methods to generate volatile and refractory samples</a:t>
            </a:r>
          </a:p>
          <a:p>
            <a:pPr lvl="1"/>
            <a:endParaRPr lang="en-US" dirty="0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101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CDA3-F50E-415A-9612-08E52739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Variance based on NIF Source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137DAD-03DB-49F6-AE40-115D14676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02" y="1150014"/>
            <a:ext cx="6892996" cy="53497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3FA05-7B3F-4432-9F72-8C10BEE08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973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ETA2 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AC61C-D194-4D59-BF64-1AF76ED67480}"/>
              </a:ext>
            </a:extLst>
          </p:cNvPr>
          <p:cNvSpPr txBox="1"/>
          <p:nvPr/>
        </p:nvSpPr>
        <p:spPr>
          <a:xfrm>
            <a:off x="304800" y="1556147"/>
            <a:ext cx="3733800" cy="1225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Enhanced efficiency for  generating synthetic fission  debris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F040B-507D-4D4A-917D-7E13DDBF1B59}"/>
              </a:ext>
            </a:extLst>
          </p:cNvPr>
          <p:cNvSpPr txBox="1"/>
          <p:nvPr/>
        </p:nvSpPr>
        <p:spPr>
          <a:xfrm>
            <a:off x="4594123" y="1556147"/>
            <a:ext cx="3733800" cy="1225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Investigate capability for use as a short pulse neutron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A0305-4F0C-4145-9224-B80E4734401E}"/>
                  </a:ext>
                </a:extLst>
              </p:cNvPr>
              <p:cNvSpPr txBox="1"/>
              <p:nvPr/>
            </p:nvSpPr>
            <p:spPr>
              <a:xfrm>
                <a:off x="304800" y="2868541"/>
                <a:ext cx="3940263" cy="307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Increase number of fissions to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Define more realistic neutron spectrum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Updated NIF constraints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Run </a:t>
                </a:r>
                <a:r>
                  <a:rPr lang="en-US" sz="2200" dirty="0" err="1"/>
                  <a:t>Coeus</a:t>
                </a:r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A0305-4F0C-4145-9224-B80E47344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68541"/>
                <a:ext cx="3940263" cy="3076548"/>
              </a:xfrm>
              <a:prstGeom prst="rect">
                <a:avLst/>
              </a:prstGeom>
              <a:blipFill>
                <a:blip r:embed="rId2"/>
                <a:stretch>
                  <a:fillRect l="-1703" r="-2786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3417465-F060-48FE-91C3-5CE952063328}"/>
              </a:ext>
            </a:extLst>
          </p:cNvPr>
          <p:cNvSpPr txBox="1"/>
          <p:nvPr/>
        </p:nvSpPr>
        <p:spPr>
          <a:xfrm>
            <a:off x="4800599" y="2286000"/>
            <a:ext cx="3527319" cy="312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Time profile of neutron flux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Energy spectrum of incident neutron flux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Run </a:t>
            </a:r>
            <a:r>
              <a:rPr lang="en-US" sz="2200" dirty="0" err="1"/>
              <a:t>Coeus</a:t>
            </a:r>
            <a:r>
              <a:rPr lang="en-US" sz="22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F6BEBA-0B6C-4E0F-9F56-48B1F8723CE9}"/>
              </a:ext>
            </a:extLst>
          </p:cNvPr>
          <p:cNvCxnSpPr/>
          <p:nvPr/>
        </p:nvCxnSpPr>
        <p:spPr bwMode="auto">
          <a:xfrm>
            <a:off x="4305300" y="2057400"/>
            <a:ext cx="0" cy="419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66459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5105400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Create spectrally accurate neutron energy flux environment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Nuclear weapons effects (Deterrence)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Technical Nuclear Forensics (Deterrence – Attribution)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2018 Nuclear Posture Review key efforts in countering nuclear terrorism - </a:t>
            </a:r>
            <a:r>
              <a:rPr lang="en-US" i="1" dirty="0"/>
              <a:t>“deterring state support for nuclear terrorism through advanced forensics and attribution capabilities.”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0A01C-3D34-461F-BB17-7BDB652A4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250531"/>
            <a:ext cx="2971800" cy="2074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B7A09-59E6-4CAB-8F0C-CDE20B7DC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164" y="1292941"/>
            <a:ext cx="225847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5282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04900"/>
            <a:ext cx="7706370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0443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19" y="1110410"/>
            <a:ext cx="5685981" cy="52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9769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Nuclear Data Covariance Libraries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6" y="1295399"/>
            <a:ext cx="8908283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Distributed with 252 and 56 energy group structure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Based on evaluated covariance data and approximate data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ENDF/B-VI,VII.1,VII.2-previously proposed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JENDL-4.0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Collaborative research with Brookhaven National Laboratory, Los Alamos National Laboratory, and Oak Ridge National Laboratory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Working Party on International Nuclear Data Evaluation Co-operation (WPEC) Subgroup-26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SCALE has corrected correlation data to meet the definition of a correlation matrix (</a:t>
            </a:r>
            <a:r>
              <a:rPr lang="en-US" dirty="0" err="1"/>
              <a:t>ie</a:t>
            </a:r>
            <a:r>
              <a:rPr lang="en-US" dirty="0"/>
              <a:t>. Maximum value of 1)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2790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(What is it?)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Covariance is a measure of the linear relationship between two variables.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Alternative form of error propagation formula in Leo’s </a:t>
                </a:r>
                <a:r>
                  <a:rPr lang="en-US" i="1" dirty="0"/>
                  <a:t>Techniques for Nuclear and Particle Physics Experiments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Not including covariance may introduce errors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Can normally be omitted in counting experiments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  <a:blipFill>
                <a:blip r:embed="rId2"/>
                <a:stretch>
                  <a:fillRect l="-904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773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ENDF/B-VII.1 vs SCALE 252 Group Correlation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08C39-8A7B-4F6C-AD40-C93216E1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" y="1981200"/>
            <a:ext cx="4863756" cy="3209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32C764-918C-49D4-84D1-2666011288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49" y="1981200"/>
            <a:ext cx="4324965" cy="3410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66F1B-CEEB-4D98-AE57-3C9C912B94B0}"/>
              </a:ext>
            </a:extLst>
          </p:cNvPr>
          <p:cNvSpPr txBox="1"/>
          <p:nvPr/>
        </p:nvSpPr>
        <p:spPr>
          <a:xfrm>
            <a:off x="1137957" y="1641365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ENDF/B-VII.1                                             SCALE 6.2 252 Group </a:t>
            </a:r>
          </a:p>
        </p:txBody>
      </p:sp>
    </p:spTree>
    <p:extLst>
      <p:ext uri="{BB962C8B-B14F-4D97-AF65-F5344CB8AC3E}">
        <p14:creationId xmlns:p14="http://schemas.microsoft.com/office/powerpoint/2010/main" val="114797274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U-235 (</a:t>
            </a:r>
            <a:r>
              <a:rPr lang="en-US" dirty="0" err="1"/>
              <a:t>n,f</a:t>
            </a:r>
            <a:r>
              <a:rPr lang="en-US" dirty="0"/>
              <a:t>) 252 Group Structure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8BE0-3A81-4332-A7D7-900DF347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01237-719B-4AA1-97BC-FB74580C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046"/>
            <a:ext cx="762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040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6BC3-46EC-4ACC-ABCF-F37375C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94" y="0"/>
            <a:ext cx="6629400" cy="990600"/>
          </a:xfrm>
        </p:spPr>
        <p:txBody>
          <a:bodyPr/>
          <a:lstStyle/>
          <a:p>
            <a:r>
              <a:rPr lang="en-US" dirty="0"/>
              <a:t>Combining Responses from Perturbed Nuclear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DD45C-58BC-44EB-9287-6D6B2530A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7477139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9741D55-661E-40BB-B524-0594B9050899}"/>
              </a:ext>
            </a:extLst>
          </p:cNvPr>
          <p:cNvSpPr/>
          <p:nvPr/>
        </p:nvSpPr>
        <p:spPr bwMode="auto">
          <a:xfrm rot="16200000">
            <a:off x="4395673" y="404681"/>
            <a:ext cx="349091" cy="8131848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5EBA9-A903-4831-A13D-A66728864A16}"/>
              </a:ext>
            </a:extLst>
          </p:cNvPr>
          <p:cNvSpPr txBox="1"/>
          <p:nvPr/>
        </p:nvSpPr>
        <p:spPr>
          <a:xfrm>
            <a:off x="304800" y="2286000"/>
            <a:ext cx="15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Unperturbed </a:t>
            </a:r>
          </a:p>
          <a:p>
            <a:pPr algn="ctr"/>
            <a:r>
              <a:rPr lang="en-US" dirty="0"/>
              <a:t>Response 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6B9385B-FAD4-438C-9E51-5A6D7B892A82}"/>
              </a:ext>
            </a:extLst>
          </p:cNvPr>
          <p:cNvSpPr/>
          <p:nvPr/>
        </p:nvSpPr>
        <p:spPr bwMode="auto">
          <a:xfrm rot="5400000">
            <a:off x="5233522" y="-134458"/>
            <a:ext cx="349091" cy="639653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43CBB-0C9E-4136-846E-4267BE40B16D}"/>
              </a:ext>
            </a:extLst>
          </p:cNvPr>
          <p:cNvSpPr txBox="1"/>
          <p:nvPr/>
        </p:nvSpPr>
        <p:spPr>
          <a:xfrm>
            <a:off x="3657600" y="2286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Sampled Responses with Perturbed Nuclear Data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8B3C3E-05CF-4C17-88CA-14D4A10B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2" y="3314554"/>
            <a:ext cx="1142098" cy="9463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51DCBF-AA40-4C1D-83AF-1FE24981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755" y="3320655"/>
            <a:ext cx="1142098" cy="9463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370FFD-3466-4856-8A78-664DA5BF1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69" y="3332179"/>
            <a:ext cx="1142098" cy="9463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20323D-1B7D-41EB-BEB9-EC73C10D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02" y="3320655"/>
            <a:ext cx="1142098" cy="9463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A2DB89-3677-40A5-81ED-519A7057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045" y="3309057"/>
            <a:ext cx="1142098" cy="9463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52582A-EEA4-4976-8B2D-8A869025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834" y="5365779"/>
            <a:ext cx="1142098" cy="946310"/>
          </a:xfrm>
          <a:prstGeom prst="rect">
            <a:avLst/>
          </a:prstGeom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422A4C9F-7E13-4FAE-A3B5-67CE1EB03584}"/>
              </a:ext>
            </a:extLst>
          </p:cNvPr>
          <p:cNvSpPr/>
          <p:nvPr/>
        </p:nvSpPr>
        <p:spPr bwMode="auto">
          <a:xfrm rot="5400000">
            <a:off x="868893" y="2456446"/>
            <a:ext cx="349091" cy="112614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B0DE3-19F1-4427-9351-9A14BE24246D}"/>
              </a:ext>
            </a:extLst>
          </p:cNvPr>
          <p:cNvSpPr txBox="1"/>
          <p:nvPr/>
        </p:nvSpPr>
        <p:spPr>
          <a:xfrm>
            <a:off x="1976552" y="4556645"/>
            <a:ext cx="2387742" cy="7150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Combine Data with Bootstrapping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2072D0-2E8C-4A37-A9DD-42176E20355C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0218" y="4667318"/>
            <a:ext cx="1" cy="668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B429C2-A4F1-4B9D-9328-ACDF77F6D498}"/>
              </a:ext>
            </a:extLst>
          </p:cNvPr>
          <p:cNvSpPr txBox="1"/>
          <p:nvPr/>
        </p:nvSpPr>
        <p:spPr>
          <a:xfrm>
            <a:off x="5243962" y="5409497"/>
            <a:ext cx="3228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Response with Statistical and Nuclear Data Covariance Uncertainty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382A39-3A22-482A-BDD0-FF1CCCF3EC95}"/>
              </a:ext>
            </a:extLst>
          </p:cNvPr>
          <p:cNvSpPr txBox="1"/>
          <p:nvPr/>
        </p:nvSpPr>
        <p:spPr>
          <a:xfrm>
            <a:off x="1751551" y="1321447"/>
            <a:ext cx="3127206" cy="4086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SCALE Sampler Module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EE3BAA-594B-41A2-A006-77886B5FB87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15154" y="1754911"/>
            <a:ext cx="1" cy="316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FE457CE3-CE65-4716-9814-75DEE327DD12}"/>
              </a:ext>
            </a:extLst>
          </p:cNvPr>
          <p:cNvSpPr/>
          <p:nvPr/>
        </p:nvSpPr>
        <p:spPr bwMode="auto">
          <a:xfrm rot="5400000">
            <a:off x="3158303" y="-289169"/>
            <a:ext cx="313702" cy="480149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97BB5-0A89-4887-8377-55BCB89FABBD}"/>
              </a:ext>
            </a:extLst>
          </p:cNvPr>
          <p:cNvSpPr txBox="1"/>
          <p:nvPr/>
        </p:nvSpPr>
        <p:spPr>
          <a:xfrm>
            <a:off x="4561085" y="4441240"/>
            <a:ext cx="4506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Sampled with replacement from each Sampler case and Gaussian distribution based on response statistical uncertainty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D8DC1-9A3B-4A26-B93A-C95B3DEF9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10" y="3389472"/>
            <a:ext cx="1054162" cy="8317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95C991-38B9-4879-9736-B1D5F1657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724" y="3381611"/>
            <a:ext cx="1054162" cy="8317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EB399C-9B6B-4ECB-8FFC-B7B251FC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137" y="3381611"/>
            <a:ext cx="1054162" cy="83172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2132FB7-8222-462F-961A-5AE4C99F4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870" y="3377948"/>
            <a:ext cx="1054162" cy="83172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20519A-EB1C-4E58-BDE5-4D59BC10F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114" y="3377948"/>
            <a:ext cx="1054162" cy="8317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8A2501A-4AD1-4311-8C64-C70D0C0C6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802" y="5433808"/>
            <a:ext cx="1054162" cy="8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4544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 Neutron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0678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Surface Source Read file from LLNL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Contains NIF “room return”, which accounts for less than 1% of source.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9D477D-CF1B-469F-A7E9-8F97641D9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" y="2530923"/>
            <a:ext cx="4616362" cy="3479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2152AB-066F-46B4-8182-A78C1B712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540512"/>
            <a:ext cx="4726429" cy="34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9182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 Isotopes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8839200" cy="1600201"/>
          </a:xfrm>
        </p:spPr>
        <p:txBody>
          <a:bodyPr/>
          <a:lstStyle/>
          <a:p>
            <a:r>
              <a:rPr lang="en-US" dirty="0"/>
              <a:t>ENDF uses thermal, watt fission spectrum, and fast neutron spectra to provide fission product yields. </a:t>
            </a:r>
          </a:p>
          <a:p>
            <a:r>
              <a:rPr lang="en-US" dirty="0"/>
              <a:t>Determining fission product yields a priori can have relative errors on the order of 10%.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4C8C22-CA19-49EB-BB3D-5481C88D10D2}"/>
              </a:ext>
            </a:extLst>
          </p:cNvPr>
          <p:cNvSpPr txBox="1">
            <a:spLocks/>
          </p:cNvSpPr>
          <p:nvPr/>
        </p:nvSpPr>
        <p:spPr>
          <a:xfrm>
            <a:off x="304801" y="2987674"/>
            <a:ext cx="3505200" cy="1662984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Options: </a:t>
            </a:r>
          </a:p>
          <a:p>
            <a:pPr lvl="1"/>
            <a:r>
              <a:rPr lang="en-US" kern="0" dirty="0"/>
              <a:t>Fit experimental data to phenomenological model. </a:t>
            </a:r>
          </a:p>
          <a:p>
            <a:pPr lvl="1"/>
            <a:r>
              <a:rPr lang="en-US" kern="0" dirty="0"/>
              <a:t>Use </a:t>
            </a:r>
            <a:r>
              <a:rPr lang="en-US" b="1" kern="0" dirty="0"/>
              <a:t>A General Description of Fission Observables (GEF)</a:t>
            </a:r>
            <a:endParaRPr lang="en-US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ACEB24-9D2A-4869-90D4-3253F31052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829849"/>
            <a:ext cx="6380364" cy="311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987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Unfolding the Neutron Spectrum From Foil Activation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3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304800" y="1227137"/>
                <a:ext cx="8458200" cy="2514600"/>
              </a:xfrm>
              <a:noFill/>
              <a:ln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If statistical and measurement error were zero, the activity could be extracted directly into a group structure.</a:t>
                </a:r>
              </a:p>
              <a:p>
                <a:r>
                  <a:rPr lang="en-US" dirty="0"/>
                  <a:t>The irradiation occurs on the order of a nanosecond, so the activation can be simplified without decay: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𝑖𝑟𝑟𝑎𝑑𝑖𝑎𝑡𝑒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𝑓𝑜𝑖𝑙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Error is always present, so a least squares approach is needed</a:t>
                </a:r>
              </a:p>
              <a:p>
                <a:r>
                  <a:rPr lang="en-US" dirty="0"/>
                  <a:t>PNNL’s STAYSL for radiation dosimetry has this capability</a:t>
                </a:r>
              </a:p>
              <a:p>
                <a:endParaRPr lang="en-US" dirty="0"/>
              </a:p>
              <a:p>
                <a:pPr marL="455612" lvl="1" indent="0">
                  <a:buNone/>
                </a:pPr>
                <a:r>
                  <a:rPr lang="en-US" dirty="0"/>
                  <a:t>			</a:t>
                </a:r>
              </a:p>
              <a:p>
                <a:endParaRPr lang="en-US" dirty="0"/>
              </a:p>
              <a:p>
                <a:pPr marL="455612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921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04800" y="1227137"/>
                <a:ext cx="8458200" cy="2514600"/>
              </a:xfrm>
              <a:blipFill>
                <a:blip r:embed="rId2"/>
                <a:stretch>
                  <a:fillRect l="-937" t="-1695" r="-504" b="-62228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95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58691" y="1508761"/>
            <a:ext cx="3733800" cy="4945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u="sng" dirty="0"/>
              <a:t>Research Question:</a:t>
            </a:r>
          </a:p>
          <a:p>
            <a:pPr marL="0" indent="0">
              <a:buNone/>
            </a:pPr>
            <a:r>
              <a:rPr lang="en-US" dirty="0"/>
              <a:t>Can we produce an accurate neutron energy distribution expected from a "typical" thermonuclear or boosted nuclear weapon detonation using spectral modification at the NIF?</a:t>
            </a:r>
          </a:p>
          <a:p>
            <a:pPr marL="455612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455612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46DBA2-B26B-44D0-8CBF-F4C2DF5C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513243"/>
            <a:ext cx="5427709" cy="38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5464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Foil Diagnostic Activation Pack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A1CEB-D627-4C5E-AE7A-A33B418A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219200"/>
            <a:ext cx="6481763" cy="51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293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" y="1295400"/>
            <a:ext cx="8408275" cy="4876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A2F49-62DB-4D07-A2FE-153453D329E3}"/>
              </a:ext>
            </a:extLst>
          </p:cNvPr>
          <p:cNvSpPr txBox="1"/>
          <p:nvPr/>
        </p:nvSpPr>
        <p:spPr>
          <a:xfrm>
            <a:off x="1143000" y="5251883"/>
            <a:ext cx="73152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610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304800" y="1227137"/>
            <a:ext cx="4622800" cy="4945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Energy tuning assembly (ETA) optimized for synthetic weapons debris production </a:t>
            </a:r>
          </a:p>
          <a:p>
            <a:pPr lvl="1"/>
            <a:r>
              <a:rPr lang="en-US" dirty="0"/>
              <a:t>ETA 1 – 2019 proof of concept experiment at National Ignition Facility (NIF)</a:t>
            </a:r>
          </a:p>
          <a:p>
            <a:pPr lvl="1"/>
            <a:r>
              <a:rPr lang="en-US" dirty="0"/>
              <a:t>ETA 2 – Awarded 2020 shot at NIF</a:t>
            </a:r>
          </a:p>
          <a:p>
            <a:r>
              <a:rPr lang="en-US" dirty="0"/>
              <a:t>Explore ETA for ‘short pulse’ neutron source </a:t>
            </a:r>
          </a:p>
          <a:p>
            <a:pPr lvl="1"/>
            <a:r>
              <a:rPr lang="en-US" dirty="0"/>
              <a:t>Proposed for 2020 shot at NIF </a:t>
            </a:r>
          </a:p>
          <a:p>
            <a:pPr marL="455612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455612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89D232-89C8-4050-87AE-2D440FA0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077" y="1676400"/>
            <a:ext cx="374895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91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039B-21C7-4DC6-A20E-DD013A76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Plan Outline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B0C060-C534-420F-AEF6-FD47B7405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0" y="1064606"/>
            <a:ext cx="7564460" cy="54282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134DA-7738-4149-A23B-A46978048C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06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Data Uncertainty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4B8A71-E19C-463B-AB20-7AC82200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917" y="2123031"/>
            <a:ext cx="4509083" cy="32766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18A35-03DD-4C41-ADB1-CB2483423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12" y="2133600"/>
            <a:ext cx="4654512" cy="33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977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Tuning Assembly Design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69263-E43C-460E-A080-E26ED4513C07}"/>
              </a:ext>
            </a:extLst>
          </p:cNvPr>
          <p:cNvSpPr txBox="1"/>
          <p:nvPr/>
        </p:nvSpPr>
        <p:spPr>
          <a:xfrm>
            <a:off x="2362200" y="6070433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NIF Source 15 cm from cone base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779F8C3-DD3B-4165-9878-E35B74934EBA}"/>
              </a:ext>
            </a:extLst>
          </p:cNvPr>
          <p:cNvSpPr/>
          <p:nvPr/>
        </p:nvSpPr>
        <p:spPr bwMode="auto">
          <a:xfrm>
            <a:off x="999836" y="2071254"/>
            <a:ext cx="762000" cy="3932382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800A7-A03E-4DAC-9AC6-8BE83BD97A25}"/>
              </a:ext>
            </a:extLst>
          </p:cNvPr>
          <p:cNvSpPr txBox="1"/>
          <p:nvPr/>
        </p:nvSpPr>
        <p:spPr>
          <a:xfrm>
            <a:off x="34636" y="38527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~28 cm 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3E13461-A646-4169-8F85-4F0F3ECE375C}"/>
              </a:ext>
            </a:extLst>
          </p:cNvPr>
          <p:cNvSpPr/>
          <p:nvPr/>
        </p:nvSpPr>
        <p:spPr bwMode="auto">
          <a:xfrm rot="5400000">
            <a:off x="3663373" y="-638176"/>
            <a:ext cx="762000" cy="4532746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340B87-8266-4C04-BF8C-7D2913E20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36" y="1736436"/>
            <a:ext cx="7002949" cy="42672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98D8B8-F5AA-4286-A2DD-B479E4A86F3F}"/>
              </a:ext>
            </a:extLst>
          </p:cNvPr>
          <p:cNvSpPr txBox="1"/>
          <p:nvPr/>
        </p:nvSpPr>
        <p:spPr>
          <a:xfrm>
            <a:off x="4114800" y="11984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 cm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14551-64FE-4099-A3C4-F332412252F6}"/>
              </a:ext>
            </a:extLst>
          </p:cNvPr>
          <p:cNvSpPr txBox="1"/>
          <p:nvPr/>
        </p:nvSpPr>
        <p:spPr>
          <a:xfrm>
            <a:off x="6270337" y="5424102"/>
            <a:ext cx="374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Foil pack contains: </a:t>
            </a:r>
          </a:p>
          <a:p>
            <a:r>
              <a:rPr lang="en-US" dirty="0"/>
              <a:t>HEU, Al, </a:t>
            </a:r>
            <a:r>
              <a:rPr lang="en-US" dirty="0" err="1"/>
              <a:t>Zr</a:t>
            </a:r>
            <a:r>
              <a:rPr lang="en-US" dirty="0"/>
              <a:t>, W, In, Au, Ni </a:t>
            </a:r>
          </a:p>
        </p:txBody>
      </p:sp>
    </p:spTree>
    <p:extLst>
      <p:ext uri="{BB962C8B-B14F-4D97-AF65-F5344CB8AC3E}">
        <p14:creationId xmlns:p14="http://schemas.microsoft.com/office/powerpoint/2010/main" val="28502380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1346F4-7DB2-409F-8C5C-9BDD8075A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6704322" cy="4776282"/>
          </a:xfrm>
          <a:prstGeom prst="rect">
            <a:avLst/>
          </a:prstGeom>
        </p:spPr>
      </p:pic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ETA HEU Foil Incident Neutron Energy Spectrum (CE)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23D06-34A9-4252-A2CE-F75F084752F4}"/>
              </a:ext>
            </a:extLst>
          </p:cNvPr>
          <p:cNvSpPr txBox="1"/>
          <p:nvPr/>
        </p:nvSpPr>
        <p:spPr>
          <a:xfrm>
            <a:off x="690418" y="61076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so that integral is 1.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4B1A34-9BCC-4E14-98C8-A81181659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18" y="1074727"/>
            <a:ext cx="7171074" cy="51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431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32135</TotalTime>
  <Words>993</Words>
  <Application>Microsoft Office PowerPoint</Application>
  <PresentationFormat>On-screen Show (4:3)</PresentationFormat>
  <Paragraphs>175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Wingdings</vt:lpstr>
      <vt:lpstr>2_Default Design</vt:lpstr>
      <vt:lpstr>PowerPoint Presentation</vt:lpstr>
      <vt:lpstr>Motivation </vt:lpstr>
      <vt:lpstr>ETA Research Objectives</vt:lpstr>
      <vt:lpstr>Experimental Overview</vt:lpstr>
      <vt:lpstr>Research Objectives</vt:lpstr>
      <vt:lpstr>Research Plan Outline</vt:lpstr>
      <vt:lpstr>Nuclear Data Uncertainty</vt:lpstr>
      <vt:lpstr>Energy Tuning Assembly Design </vt:lpstr>
      <vt:lpstr>ETA HEU Foil Incident Neutron Energy Spectrum (CE) </vt:lpstr>
      <vt:lpstr>72 Group HEU Foil Incident Neutron Energy Spectrum </vt:lpstr>
      <vt:lpstr> HEU Foil Fissions</vt:lpstr>
      <vt:lpstr>In-115 (n,g) Example Case</vt:lpstr>
      <vt:lpstr>Foil Diagnostic Activation Pack  </vt:lpstr>
      <vt:lpstr>Summary</vt:lpstr>
      <vt:lpstr>Questions</vt:lpstr>
      <vt:lpstr>Backups</vt:lpstr>
      <vt:lpstr>Summary</vt:lpstr>
      <vt:lpstr>Variance based on NIF Source</vt:lpstr>
      <vt:lpstr> ETA2 Research Objectives</vt:lpstr>
      <vt:lpstr>Fission Product Distribution</vt:lpstr>
      <vt:lpstr>FP Production</vt:lpstr>
      <vt:lpstr>SCALE Nuclear Data Covariance Libraries </vt:lpstr>
      <vt:lpstr>Covariance (What is it?)</vt:lpstr>
      <vt:lpstr>ENDF/B-VII.1 vs SCALE 252 Group Correlation Matrix</vt:lpstr>
      <vt:lpstr>U-235 (n,f) 252 Group Structure </vt:lpstr>
      <vt:lpstr>Combining Responses from Perturbed Nuclear Data</vt:lpstr>
      <vt:lpstr>NIF Neutron Source </vt:lpstr>
      <vt:lpstr>Fission Product Isotopes </vt:lpstr>
      <vt:lpstr>Unfolding the Neutron Spectrum From Foil Activation</vt:lpstr>
      <vt:lpstr>Foil Diagnostic Activation Pack  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nicholas quartemont</cp:lastModifiedBy>
  <cp:revision>1023</cp:revision>
  <dcterms:created xsi:type="dcterms:W3CDTF">2010-05-28T18:07:16Z</dcterms:created>
  <dcterms:modified xsi:type="dcterms:W3CDTF">2018-08-29T18:02:25Z</dcterms:modified>
</cp:coreProperties>
</file>