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3" r:id="rId2"/>
    <p:sldId id="291" r:id="rId3"/>
    <p:sldId id="285" r:id="rId4"/>
    <p:sldId id="286" r:id="rId5"/>
    <p:sldId id="294" r:id="rId6"/>
    <p:sldId id="295" r:id="rId7"/>
    <p:sldId id="287" r:id="rId8"/>
    <p:sldId id="288" r:id="rId9"/>
    <p:sldId id="289" r:id="rId10"/>
    <p:sldId id="297" r:id="rId11"/>
    <p:sldId id="296" r:id="rId12"/>
    <p:sldId id="292" r:id="rId13"/>
    <p:sldId id="298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94729" autoAdjust="0"/>
  </p:normalViewPr>
  <p:slideViewPr>
    <p:cSldViewPr>
      <p:cViewPr varScale="1">
        <p:scale>
          <a:sx n="93" d="100"/>
          <a:sy n="93" d="100"/>
        </p:scale>
        <p:origin x="-7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239E-72F1-4210-9487-CFA92D80BB4D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05DA8-3ED3-45D1-A69B-F72A7B7AE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B555-FBC0-CF49-905F-8961F2D434F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CBB5-F1C2-4563-81CB-B0660DA2B001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34B-FB5D-4DD8-8262-A5C982B840CA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C6BC-ED9D-4A43-9B08-D57918CCA367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489" y="2609273"/>
            <a:ext cx="8229023" cy="900545"/>
          </a:xfrm>
          <a:prstGeom prst="rect">
            <a:avLst/>
          </a:prstGeom>
          <a:effectLst>
            <a:outerShdw blurRad="38100" dist="38100" dir="2700000">
              <a:srgbClr val="000000">
                <a:alpha val="35000"/>
              </a:srgbClr>
            </a:outerShdw>
          </a:effectLst>
        </p:spPr>
        <p:txBody>
          <a:bodyPr vert="horz" anchor="t"/>
          <a:lstStyle>
            <a:lvl1pPr algn="ctr"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IC Screen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54255" y="276496"/>
            <a:ext cx="7019636" cy="7042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23554" y="1417109"/>
            <a:ext cx="6912083" cy="4748406"/>
          </a:xfrm>
          <a:prstGeom prst="rect">
            <a:avLst/>
          </a:prstGeom>
        </p:spPr>
        <p:txBody>
          <a:bodyPr/>
          <a:lstStyle>
            <a:lvl1pPr marL="154405" indent="-154405">
              <a:defRPr sz="1600" b="1" i="0">
                <a:latin typeface="Arial"/>
                <a:cs typeface="Arial"/>
              </a:defRPr>
            </a:lvl1pPr>
            <a:lvl2pPr marL="648328" indent="-282604">
              <a:spcBef>
                <a:spcPts val="273"/>
              </a:spcBef>
              <a:buFont typeface="Arial"/>
              <a:buChar char="—"/>
              <a:defRPr sz="1600" b="1" i="0">
                <a:latin typeface="Arial"/>
                <a:cs typeface="Arial"/>
              </a:defRPr>
            </a:lvl2pPr>
            <a:lvl3pPr marL="1063923">
              <a:buFont typeface="Lucida Grande"/>
              <a:buChar char="–"/>
              <a:defRPr sz="1600" b="1" i="0">
                <a:latin typeface="Arial"/>
                <a:cs typeface="Arial"/>
              </a:defRPr>
            </a:lvl3pPr>
            <a:lvl4pPr>
              <a:defRPr sz="1600" b="1" i="0">
                <a:latin typeface="Arial"/>
                <a:cs typeface="Arial"/>
              </a:defRPr>
            </a:lvl4pPr>
            <a:lvl5pPr>
              <a:buNone/>
              <a:defRPr sz="1600" b="1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9851" y="6676612"/>
            <a:ext cx="2895600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algn="ctr" defTabSz="457154" rtl="0" eaLnBrk="1" latinLnBrk="0" hangingPunct="1">
              <a:defRPr lang="en-US" sz="600" b="1" i="0" kern="1200" dirty="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Author—Yeamans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1234" y="6678278"/>
            <a:ext cx="207820" cy="9233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r">
              <a:defRPr sz="600" b="1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78DCE5C6-CC67-AD46-BF96-E669D46017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711" y="6678008"/>
            <a:ext cx="2133600" cy="9233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algn="l" defTabSz="457154" rtl="0" eaLnBrk="1" latinLnBrk="0" hangingPunct="1">
              <a:defRPr lang="en-US" sz="600" b="1" i="0" kern="1200" smtClean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mtClean="0"/>
              <a:t>NIF-0000-00000s2.ppt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DF9E-369A-4BE8-95A4-4DEFCFBEE23D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66A-F45D-4361-8367-81AA50A09C41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6B1-384F-498E-A3E5-F49691607215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988A-4E0B-4175-8F57-2039446ABDDF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8D4-0933-456E-9051-03402D25F0B3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4315-D473-4150-BACC-F499D5225404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7437-0294-4D33-9DB4-8A50D220B716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3632-53D1-483F-AAD9-4FF79FDAC819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CCFC-1053-4AEB-8242-808FBE56F2E0}" type="datetime1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author -- Charles Yeamans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BE6F-8C8F-41E8-A512-A258A206C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7" Type="http://schemas.openxmlformats.org/officeDocument/2006/relationships/image" Target="../media/image20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tiff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benefits to expansion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1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538852"/>
            <a:ext cx="7620000" cy="709548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Cost is limited to simple new drawings: copy/paste and title/material/dim change. Filters are inexpensive and reusable.</a:t>
            </a:r>
            <a:endParaRPr lang="en-US" sz="1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81600" cy="2209799"/>
          </a:xfrm>
        </p:spPr>
        <p:txBody>
          <a:bodyPr>
            <a:normAutofit/>
          </a:bodyPr>
          <a:lstStyle/>
          <a:p>
            <a:pPr marL="804672" lvl="1" indent="-342900">
              <a:buFont typeface="+mj-lt"/>
              <a:buAutoNum type="arabicPeriod"/>
            </a:pPr>
            <a:r>
              <a:rPr lang="en-US" sz="1400" dirty="0" smtClean="0"/>
              <a:t>Spatial coverage: This can be deployed any/all SRC locations without interfering with SRC. Currently, there are 4 positions at  090-078 and 2-4 on PDIM.</a:t>
            </a:r>
          </a:p>
          <a:p>
            <a:pPr marL="804672" lvl="1" indent="-342900">
              <a:buFont typeface="+mj-lt"/>
              <a:buAutoNum type="arabicPeriod"/>
            </a:pPr>
            <a:endParaRPr lang="en-US" sz="1400" dirty="0" smtClean="0"/>
          </a:p>
          <a:p>
            <a:pPr marL="804672" lvl="1" indent="-342900">
              <a:buFont typeface="+mj-lt"/>
              <a:buAutoNum type="arabicPeriod"/>
            </a:pPr>
            <a:r>
              <a:rPr lang="en-US" sz="1400" dirty="0" smtClean="0"/>
              <a:t>Cost: All activation filters except Ni are reusable. Builds and installs are occurring anyway for SRC, so adding NAS positions is marginally free.</a:t>
            </a:r>
          </a:p>
        </p:txBody>
      </p:sp>
      <p:pic>
        <p:nvPicPr>
          <p:cNvPr id="3074" name="Picture 2" descr="C:\Users\yeamans1\Desktop\Documents\MATLAB\NADplot\WRFloc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3086100" cy="1543050"/>
          </a:xfrm>
          <a:prstGeom prst="rect">
            <a:avLst/>
          </a:prstGeom>
          <a:noFill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886201"/>
            <a:ext cx="8001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4672" marR="0" lvl="1" indent="-342900" algn="l" defTabSz="914400" rtl="0" eaLnBrk="1" fontAlgn="auto" latinLnBrk="0" hangingPunct="1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Speed: For a DT yield of 5e14, the NAS Al/Zr samples can count as a stack in 30 minutes.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Results would be available an hour after sample delivery.</a:t>
            </a:r>
          </a:p>
          <a:p>
            <a:pPr marL="804672" marR="0" lvl="1" indent="-342900" algn="l" defTabSz="914400" rtl="0" eaLnBrk="1" fontAlgn="auto" latinLnBrk="0" hangingPunct="1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04672" marR="0" lvl="1" indent="-342900" algn="l" defTabSz="914400" rtl="0" eaLnBrk="1" fontAlgn="auto" latinLnBrk="0" hangingPunct="1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400" b="1" dirty="0" smtClean="0">
                <a:latin typeface="Arial"/>
                <a:cs typeface="Arial"/>
              </a:rPr>
              <a:t>Operation: With additional counting hardware similar to what already exists for NAD20, this system is operable by NIF TAOs.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DT shot results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538852"/>
            <a:ext cx="7620000" cy="980392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The yield calculated from “</a:t>
            </a:r>
            <a:r>
              <a:rPr lang="en-US" sz="1600" b="1" dirty="0" err="1" smtClean="0"/>
              <a:t>nocap</a:t>
            </a:r>
            <a:r>
              <a:rPr lang="en-US" sz="1600" b="1" dirty="0" smtClean="0"/>
              <a:t>” MCNP runs assumes a perfect Gaussian release at TCC and traveling through everything except the capsule, effectively the NAS IRF. </a:t>
            </a:r>
            <a:endParaRPr lang="en-US" sz="1600" b="1" dirty="0"/>
          </a:p>
        </p:txBody>
      </p:sp>
      <p:pic>
        <p:nvPicPr>
          <p:cNvPr id="1027" name="Picture 3" descr="C:\Users\yeamans1\Desktop\Documents\NAD talks (Yeamans-Bleuel)\NASexpansion\measDS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406532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3200" y="39594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nT</a:t>
            </a:r>
            <a:r>
              <a:rPr lang="en-US" sz="1400" dirty="0" smtClean="0"/>
              <a:t> single scatter)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yeamans1\Desktop\Documents\NAD talks (Yeamans-Bleuel)\NASexpansion\measDS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066800"/>
            <a:ext cx="7250750" cy="4167187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DT shot results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334000"/>
            <a:ext cx="7620000" cy="1251235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The yield calculated from “</a:t>
            </a:r>
            <a:r>
              <a:rPr lang="en-US" sz="1600" b="1" dirty="0" err="1" smtClean="0"/>
              <a:t>nocap</a:t>
            </a:r>
            <a:r>
              <a:rPr lang="en-US" sz="1600" b="1" dirty="0" smtClean="0"/>
              <a:t>” MCNP runs assumes a perfect Gaussian release at TCC and traveling through everything except the capsule, effectively the NAS IRF. The </a:t>
            </a:r>
            <a:r>
              <a:rPr lang="en-US" sz="1600" b="1" dirty="0" err="1" smtClean="0"/>
              <a:t>nT</a:t>
            </a:r>
            <a:r>
              <a:rPr lang="en-US" sz="1600" b="1" dirty="0" smtClean="0"/>
              <a:t> scattering cross section is used to predict the activity ratio as a function of DSR.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42672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nT</a:t>
            </a:r>
            <a:r>
              <a:rPr lang="en-US" sz="1400" dirty="0" smtClean="0"/>
              <a:t> single scatter)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DT shot results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538852"/>
            <a:ext cx="7620000" cy="980392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The yield calculated from “</a:t>
            </a:r>
            <a:r>
              <a:rPr lang="en-US" sz="1600" b="1" dirty="0" err="1" smtClean="0"/>
              <a:t>nocap</a:t>
            </a:r>
            <a:r>
              <a:rPr lang="en-US" sz="1600" b="1" dirty="0" smtClean="0"/>
              <a:t>” MCNP runs assumes a perfect Gaussian release at TCC and traveling through everything except the capsule, effectively the NAS IRF. </a:t>
            </a:r>
            <a:endParaRPr lang="en-US" sz="1600" b="1" dirty="0"/>
          </a:p>
        </p:txBody>
      </p:sp>
      <p:pic>
        <p:nvPicPr>
          <p:cNvPr id="2050" name="Picture 2" descr="C:\Users\yeamans1\Desktop\Documents\NAD talks (Yeamans-Bleuel)\NASexpansion\measDSR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95400"/>
            <a:ext cx="6705600" cy="390236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00800" y="38100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nT</a:t>
            </a:r>
            <a:r>
              <a:rPr lang="en-US" sz="1400" dirty="0" smtClean="0"/>
              <a:t> single scatter)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eamans1\Desktop\Documents\NAD talks (Yeamans-Bleuel)\NASexpansion\measDSR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19200"/>
            <a:ext cx="7043850" cy="4038600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DT shot results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13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538852"/>
            <a:ext cx="7620000" cy="709548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Spatial variations observed on N130331-002 and N130530-001 are indicative of DSR variations of 5% over multiple locations.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2672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nT</a:t>
            </a:r>
            <a:r>
              <a:rPr lang="en-US" sz="1400" dirty="0" smtClean="0"/>
              <a:t> single scatter)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yeamans1\Desktop\Documents\NAD talks (Yeamans-Bleuel)\NASexpansion\NASfil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48000"/>
            <a:ext cx="1947493" cy="1447801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supplies, spares, and design scope statement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0" y="1143001"/>
            <a:ext cx="7772400" cy="15240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310749" indent="-342900">
              <a:buNone/>
            </a:pPr>
            <a:r>
              <a:rPr lang="en-US" sz="1400" dirty="0" smtClean="0">
                <a:latin typeface="+mn-lt"/>
              </a:rPr>
              <a:t>Justification: The snout-mounted NAD neutron activation spectrometer (NAS) has produced TT/DT yield and other n-spectrum data for the HED Physics mix </a:t>
            </a:r>
            <a:r>
              <a:rPr lang="en-US" sz="1400" dirty="0" err="1" smtClean="0">
                <a:latin typeface="+mn-lt"/>
              </a:rPr>
              <a:t>symcap</a:t>
            </a:r>
            <a:r>
              <a:rPr lang="en-US" sz="1400" dirty="0" smtClean="0">
                <a:latin typeface="+mn-lt"/>
              </a:rPr>
              <a:t> campaign. It has also produced a measurable response to DSR on recent layered cryo and </a:t>
            </a:r>
            <a:r>
              <a:rPr lang="en-US" sz="1400" dirty="0" err="1" smtClean="0">
                <a:latin typeface="+mn-lt"/>
              </a:rPr>
              <a:t>symcap</a:t>
            </a:r>
            <a:r>
              <a:rPr lang="en-US" sz="1400" dirty="0" smtClean="0">
                <a:latin typeface="+mn-lt"/>
              </a:rPr>
              <a:t> DT shots. The current  assembly drawings require the build of unnecessary filters that do not produce data on DT shots and expend SRC metal collectors.</a:t>
            </a:r>
          </a:p>
          <a:p>
            <a:pPr marL="310749" indent="-342900">
              <a:buNone/>
            </a:pPr>
            <a:r>
              <a:rPr lang="en-US" sz="1400" dirty="0" smtClean="0">
                <a:latin typeface="+mn-lt"/>
              </a:rPr>
              <a:t>Resources:</a:t>
            </a:r>
          </a:p>
          <a:p>
            <a:pPr marL="804672" lvl="1" indent="-342900"/>
            <a:r>
              <a:rPr lang="en-US" sz="1400" dirty="0" smtClean="0">
                <a:latin typeface="+mn-lt"/>
              </a:rPr>
              <a:t>Design 0.25 man-months</a:t>
            </a:r>
          </a:p>
          <a:p>
            <a:pPr marL="804672" lvl="1" indent="-342900"/>
            <a:r>
              <a:rPr lang="en-US" sz="1400" dirty="0" smtClean="0">
                <a:latin typeface="+mn-lt"/>
              </a:rPr>
              <a:t>Procurement: $35k including shared SRC/NAD spares</a:t>
            </a:r>
          </a:p>
          <a:p>
            <a:pPr marL="310749" indent="-342900">
              <a:buNone/>
            </a:pPr>
            <a:endParaRPr lang="en-US" sz="1400" dirty="0" smtClean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27432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Part drawing: AAA09-114578 (rev to AC)</a:t>
            </a:r>
            <a:endParaRPr lang="en-US" sz="1200" b="1" dirty="0"/>
          </a:p>
        </p:txBody>
      </p:sp>
      <p:pic>
        <p:nvPicPr>
          <p:cNvPr id="16" name="Picture 4" descr="C:\Users\yeamans1\Desktop\Documents\NAD admin\tab-0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143000" y="4953000"/>
            <a:ext cx="1944769" cy="137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124200" y="3048000"/>
          <a:ext cx="1828800" cy="9715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95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1 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3mm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95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200400" y="4876800"/>
          <a:ext cx="1657350" cy="1457325"/>
        </p:xfrm>
        <a:graphic>
          <a:graphicData uri="http://schemas.openxmlformats.org/drawingml/2006/table">
            <a:tbl>
              <a:tblPr/>
              <a:tblGrid>
                <a:gridCol w="457200"/>
                <a:gridCol w="296862"/>
                <a:gridCol w="301625"/>
                <a:gridCol w="300038"/>
                <a:gridCol w="301625"/>
              </a:tblGrid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Zr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Zr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Zr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5800" y="46482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Assembly drawing: copy AAA12-100685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27432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scoping results</a:t>
            </a:r>
            <a:endParaRPr lang="en-US" sz="1200" b="1" dirty="0"/>
          </a:p>
        </p:txBody>
      </p:sp>
      <p:pic>
        <p:nvPicPr>
          <p:cNvPr id="1027" name="Picture 3" descr="C:\Users\yeamans1\Desktop\Documents\NAD talks (Yeamans-Bleuel)\NASexpansion\measDSR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048000"/>
            <a:ext cx="3172537" cy="2286000"/>
          </a:xfrm>
          <a:prstGeom prst="rect">
            <a:avLst/>
          </a:prstGeom>
          <a:noFill/>
        </p:spPr>
      </p:pic>
      <p:sp>
        <p:nvSpPr>
          <p:cNvPr id="17" name="Down Arrow 16"/>
          <p:cNvSpPr/>
          <p:nvPr/>
        </p:nvSpPr>
        <p:spPr>
          <a:xfrm>
            <a:off x="8305800" y="4419600"/>
            <a:ext cx="76200" cy="5334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flipV="1">
            <a:off x="8305800" y="3124200"/>
            <a:ext cx="76200" cy="12954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17468" y="3124200"/>
            <a:ext cx="369332" cy="4572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200" dirty="0" smtClean="0"/>
              <a:t>soft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5800" y="4495800"/>
            <a:ext cx="369332" cy="5334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200" dirty="0" smtClean="0"/>
              <a:t>hard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534400" y="3048000"/>
            <a:ext cx="369332" cy="18288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 smtClean="0"/>
              <a:t>neutron spectrum</a:t>
            </a:r>
            <a:endParaRPr lang="en-US" sz="1200" dirty="0"/>
          </a:p>
        </p:txBody>
      </p:sp>
      <p:pic>
        <p:nvPicPr>
          <p:cNvPr id="1028" name="Picture 4" descr="C:\Users\yeamans1\Desktop\Documents\NAD talks (Yeamans-Bleuel)\NASexpansion\le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5410200"/>
            <a:ext cx="2305050" cy="8858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Neutron Activation Spectrometer (NAS) </a:t>
            </a:r>
            <a:br>
              <a:rPr lang="en-US" dirty="0" smtClean="0">
                <a:latin typeface="+mj-lt"/>
              </a:rPr>
            </a:br>
            <a:r>
              <a:rPr lang="en-US" sz="2000" b="0" i="1" dirty="0" smtClean="0">
                <a:latin typeface="+mj-lt"/>
              </a:rPr>
              <a:t>extended 6-12 </a:t>
            </a:r>
            <a:r>
              <a:rPr lang="en-US" sz="2000" b="0" i="1" dirty="0" err="1" smtClean="0">
                <a:latin typeface="+mj-lt"/>
              </a:rPr>
              <a:t>MeV</a:t>
            </a:r>
            <a:r>
              <a:rPr lang="en-US" sz="2000" b="0" i="1" dirty="0" smtClean="0">
                <a:latin typeface="+mj-lt"/>
              </a:rPr>
              <a:t> measurement capability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9527" y="3729598"/>
            <a:ext cx="2884952" cy="2348652"/>
          </a:xfrm>
          <a:prstGeom prst="rect">
            <a:avLst/>
          </a:prstGeom>
          <a:noFill/>
        </p:spPr>
        <p:txBody>
          <a:bodyPr wrap="none" lIns="83119" tIns="41559" rIns="83119" bIns="41559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Arial"/>
              </a:rPr>
              <a:t>Presentation to</a:t>
            </a:r>
          </a:p>
          <a:p>
            <a:pPr algn="ctr"/>
            <a:r>
              <a:rPr lang="en-US" sz="2200" b="1" dirty="0" smtClean="0">
                <a:latin typeface="+mj-lt"/>
                <a:cs typeface="Arial"/>
              </a:rPr>
              <a:t>Nuclear Diagnostics</a:t>
            </a:r>
            <a:r>
              <a:rPr lang="en-US" sz="2200" b="1" dirty="0">
                <a:latin typeface="+mj-lt"/>
                <a:cs typeface="Arial"/>
              </a:rPr>
              <a:t/>
            </a:r>
            <a:br>
              <a:rPr lang="en-US" sz="2200" b="1" dirty="0">
                <a:latin typeface="+mj-lt"/>
                <a:cs typeface="Arial"/>
              </a:rPr>
            </a:br>
            <a:r>
              <a:rPr lang="en-US" b="1" dirty="0" smtClean="0">
                <a:latin typeface="+mj-lt"/>
                <a:cs typeface="Arial"/>
              </a:rPr>
              <a:t>June 11, 2013</a:t>
            </a:r>
          </a:p>
          <a:p>
            <a:pPr algn="ctr">
              <a:spcBef>
                <a:spcPts val="1091"/>
              </a:spcBef>
            </a:pPr>
            <a:r>
              <a:rPr lang="en-US" sz="2200" b="1" dirty="0" smtClean="0">
                <a:latin typeface="+mj-lt"/>
                <a:cs typeface="Arial"/>
              </a:rPr>
              <a:t>Charles Yeamans</a:t>
            </a:r>
            <a:endParaRPr lang="en-US" sz="2200" b="1" dirty="0">
              <a:latin typeface="+mj-lt"/>
              <a:cs typeface="Arial"/>
            </a:endParaRPr>
          </a:p>
          <a:p>
            <a:pPr algn="ctr"/>
            <a:r>
              <a:rPr lang="en-US" b="1" dirty="0" smtClean="0">
                <a:latin typeface="+mj-lt"/>
                <a:cs typeface="Arial"/>
              </a:rPr>
              <a:t>NAD RS</a:t>
            </a:r>
          </a:p>
          <a:p>
            <a:pPr algn="ctr"/>
            <a:r>
              <a:rPr lang="en-US" sz="2200" b="1" dirty="0" smtClean="0">
                <a:latin typeface="+mj-lt"/>
                <a:cs typeface="Arial"/>
              </a:rPr>
              <a:t>Brian Daub</a:t>
            </a:r>
          </a:p>
          <a:p>
            <a:pPr algn="ctr"/>
            <a:r>
              <a:rPr lang="en-US" b="1" dirty="0" smtClean="0">
                <a:latin typeface="+mj-lt"/>
                <a:cs typeface="Arial"/>
              </a:rPr>
              <a:t>NAD alt-RS</a:t>
            </a:r>
            <a:endParaRPr lang="en-US" b="1" dirty="0">
              <a:latin typeface="+mj-lt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yeamans1\Desktop\Documents\NAD admin\DIM09007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5206725" cy="3962401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 (NAS)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fielding on NIF shots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295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DIM 090-078 Position 1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34000" y="1676400"/>
            <a:ext cx="9144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14400" y="5538852"/>
            <a:ext cx="7620000" cy="709548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The NAS is fielded on any one on the DIM Snout-mounted diagnostic positions. Typically, 090-078 Pos1 is used.</a:t>
            </a:r>
            <a:endParaRPr lang="en-US" sz="1600" b="1" dirty="0"/>
          </a:p>
        </p:txBody>
      </p:sp>
      <p:pic>
        <p:nvPicPr>
          <p:cNvPr id="19" name="Picture 4" descr="C:\Users\yeamans1\Desktop\Documents\NAD admin\tab-0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85800" y="1295400"/>
            <a:ext cx="367345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eamans1\Desktop\Documents\NAD data\N130501-002\FNAD\Y2m340velcor\N130501-002_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600200"/>
            <a:ext cx="4111441" cy="2057400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motivation for expansion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257800"/>
            <a:ext cx="7620000" cy="980392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The problem with interpreting only 3 </a:t>
            </a:r>
            <a:r>
              <a:rPr lang="en-US" sz="1600" b="1" dirty="0" err="1" smtClean="0"/>
              <a:t>nTOF</a:t>
            </a:r>
            <a:r>
              <a:rPr lang="en-US" sz="1600" b="1" dirty="0" smtClean="0"/>
              <a:t> locations is sampling a 4pi surface with three points can miss important features. Ideally, there would be 19 </a:t>
            </a:r>
            <a:r>
              <a:rPr lang="en-US" sz="1600" b="1" dirty="0" err="1" smtClean="0"/>
              <a:t>nTOFs</a:t>
            </a:r>
            <a:r>
              <a:rPr lang="en-US" sz="1600" b="1" dirty="0" smtClean="0"/>
              <a:t> just like the 19 FNADs, but the cost would be prohibitive.</a:t>
            </a:r>
            <a:endParaRPr lang="en-US" sz="1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1219200"/>
          </a:xfrm>
        </p:spPr>
        <p:txBody>
          <a:bodyPr>
            <a:normAutofit/>
          </a:bodyPr>
          <a:lstStyle/>
          <a:p>
            <a:pPr marL="804672" lvl="1" indent="-342900">
              <a:buFont typeface="+mj-lt"/>
              <a:buAutoNum type="arabicPeriod"/>
            </a:pPr>
            <a:r>
              <a:rPr lang="en-US" dirty="0" smtClean="0"/>
              <a:t>Flange-NAD has shown </a:t>
            </a:r>
            <a:r>
              <a:rPr lang="en-US" dirty="0" err="1" smtClean="0"/>
              <a:t>unscattered</a:t>
            </a:r>
            <a:r>
              <a:rPr lang="en-US" dirty="0" smtClean="0"/>
              <a:t> primary yield can vary by as much as 20%, indicating large scattering mass anisotropy.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0" y="3886200"/>
            <a:ext cx="4800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4672" marR="0" lvl="1" indent="-342900" algn="l" defTabSz="914400" rtl="0" eaLnBrk="1" fontAlgn="auto" latinLnBrk="0" hangingPunct="1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nTOF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measured DSR has been shown to vary by 20% between any of the 3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nTOF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locations on many shots.</a:t>
            </a:r>
          </a:p>
        </p:txBody>
      </p:sp>
      <p:pic>
        <p:nvPicPr>
          <p:cNvPr id="4099" name="Picture 3" descr="C:\Users\yeamans1\Desktop\Documents\NAD talks (Yeamans-Bleuel)\NASexpansion\4w6wplx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590800"/>
            <a:ext cx="3048000" cy="2438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477000" y="304800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SpecSP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81866" y="275819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SpecA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50436" y="2398426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SpecE</a:t>
            </a:r>
            <a:endParaRPr lang="en-US" sz="1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yeamans1\Desktop\Documents\NAD talks (Yeamans-Bleuel)\NASexpansion\N130501-002_SpecSP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480846"/>
            <a:ext cx="2505075" cy="2157148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motivation for expansion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715000"/>
            <a:ext cx="7620000" cy="417673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Are the existing </a:t>
            </a:r>
            <a:r>
              <a:rPr lang="en-US" sz="1600" b="1" dirty="0" err="1" smtClean="0"/>
              <a:t>nTOF</a:t>
            </a:r>
            <a:r>
              <a:rPr lang="en-US" sz="1600" b="1" dirty="0" smtClean="0"/>
              <a:t> lines of sight getting a good 4pi picture of DSR?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4690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SpecE</a:t>
            </a:r>
            <a:endParaRPr lang="en-US" sz="1600" b="1" dirty="0"/>
          </a:p>
        </p:txBody>
      </p:sp>
      <p:pic>
        <p:nvPicPr>
          <p:cNvPr id="5122" name="Picture 2" descr="C:\Users\yeamans1\Desktop\Documents\NAD talks (Yeamans-Bleuel)\NASexpansion\N130501-002_SpecA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328446"/>
            <a:ext cx="2362200" cy="2340529"/>
          </a:xfrm>
          <a:prstGeom prst="rect">
            <a:avLst/>
          </a:prstGeom>
          <a:noFill/>
        </p:spPr>
      </p:pic>
      <p:pic>
        <p:nvPicPr>
          <p:cNvPr id="5123" name="Picture 3" descr="C:\Users\yeamans1\Desktop\Documents\NAD talks (Yeamans-Bleuel)\NASexpansion\N130501-002_SpecE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753" y="2480846"/>
            <a:ext cx="2150047" cy="21653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038600" y="4690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SpecA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4690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SpecSP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182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N130501-002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assembly hardware and filters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pic>
        <p:nvPicPr>
          <p:cNvPr id="6" name="Picture 4" descr="C:\Users\yeamans1\Desktop\Documents\NAD admin\tab-0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27729" y="1371600"/>
            <a:ext cx="5488543" cy="38709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538852"/>
            <a:ext cx="7620000" cy="860423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400" b="1" dirty="0" smtClean="0"/>
              <a:t>A set of 50 mm diameter activation “filters” are assembled. The filters are pure metallic elements selected to have measureable neutron activation products. Up to 7 mm thickness of filter materials may be fielded per spectrometer position.</a:t>
            </a:r>
            <a:endParaRPr lang="en-US" sz="1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MCNP 3D neutron transport model geometry: near and far field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715000"/>
            <a:ext cx="7620000" cy="623435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400" b="1" dirty="0" smtClean="0"/>
              <a:t>A detailed model of the local  and target chamber geometry is necessary to properly interpret the activities measured in the foils as the product of a source spectrum.</a:t>
            </a:r>
            <a:endParaRPr lang="en-US" sz="1400" b="1" dirty="0"/>
          </a:p>
        </p:txBody>
      </p:sp>
      <p:pic>
        <p:nvPicPr>
          <p:cNvPr id="1027" name="Picture 3" descr="C:\Users\yeamans1\Desktop\temp images\TC-sm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1143000"/>
            <a:ext cx="2204708" cy="2209800"/>
          </a:xfrm>
          <a:prstGeom prst="rect">
            <a:avLst/>
          </a:prstGeom>
          <a:noFill/>
        </p:spPr>
      </p:pic>
      <p:pic>
        <p:nvPicPr>
          <p:cNvPr id="1028" name="Picture 4" descr="C:\Users\yeamans1\Desktop\temp images\DIM_TMP-sm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2514600"/>
            <a:ext cx="1058689" cy="3190875"/>
          </a:xfrm>
          <a:prstGeom prst="rect">
            <a:avLst/>
          </a:prstGeom>
          <a:noFill/>
        </p:spPr>
      </p:pic>
      <p:pic>
        <p:nvPicPr>
          <p:cNvPr id="25" name="Picture 2" descr="C:\Users\yeamans1\Desktop\temp images\TMP-sm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096000" y="3352800"/>
            <a:ext cx="323049" cy="1384495"/>
          </a:xfrm>
          <a:prstGeom prst="rect">
            <a:avLst/>
          </a:prstGeom>
          <a:noFill/>
        </p:spPr>
      </p:pic>
      <p:pic>
        <p:nvPicPr>
          <p:cNvPr id="26" name="Picture 3" descr="C:\Users\yeamans1\Desktop\temp images\hohlraum-sm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731506" y="3522268"/>
            <a:ext cx="1498094" cy="1139546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>
            <a:stCxn id="29" idx="1"/>
          </p:cNvCxnSpPr>
          <p:nvPr/>
        </p:nvCxnSpPr>
        <p:spPr>
          <a:xfrm flipV="1">
            <a:off x="6308053" y="3352800"/>
            <a:ext cx="397547" cy="1257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9" idx="4"/>
          </p:cNvCxnSpPr>
          <p:nvPr/>
        </p:nvCxnSpPr>
        <p:spPr>
          <a:xfrm>
            <a:off x="6237767" y="4780244"/>
            <a:ext cx="1256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flipH="1">
            <a:off x="6138367" y="4581445"/>
            <a:ext cx="198799" cy="198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38200" y="3352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chamber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29000" y="1828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DIM 090-078 and </a:t>
            </a:r>
            <a:r>
              <a:rPr lang="en-US" dirty="0" err="1" smtClean="0"/>
              <a:t>CryoTarPos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48400" y="4876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TMP, hohlraum, and capsule</a:t>
            </a:r>
            <a:endParaRPr lang="en-US" dirty="0"/>
          </a:p>
        </p:txBody>
      </p:sp>
      <p:pic>
        <p:nvPicPr>
          <p:cNvPr id="41" name="Picture 2" descr="C:\Users\yeamans1\Desktop\temp images\NAS-sm.t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1447800"/>
            <a:ext cx="1341530" cy="1476375"/>
          </a:xfrm>
          <a:prstGeom prst="rect">
            <a:avLst/>
          </a:prstGeom>
          <a:noFill/>
        </p:spPr>
      </p:pic>
      <p:cxnSp>
        <p:nvCxnSpPr>
          <p:cNvPr id="42" name="Straight Connector 41"/>
          <p:cNvCxnSpPr/>
          <p:nvPr/>
        </p:nvCxnSpPr>
        <p:spPr>
          <a:xfrm>
            <a:off x="6705600" y="3352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22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Neutron Activation Spectrometer</a:t>
            </a:r>
            <a:br>
              <a:rPr lang="en-US" dirty="0" smtClean="0">
                <a:latin typeface="+mj-lt"/>
              </a:rPr>
            </a:br>
            <a:r>
              <a:rPr lang="en-US" sz="1800" b="0" i="1" dirty="0" smtClean="0">
                <a:latin typeface="+mj-lt"/>
              </a:rPr>
              <a:t>what it measures with Zr and Al filters</a:t>
            </a:r>
            <a:endParaRPr lang="en-US" dirty="0">
              <a:latin typeface="+mj-l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Author—Yeamans</a:t>
            </a:r>
            <a:endParaRPr lang="en-US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CE5C6-CC67-AD46-BF96-E669D4601726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5538852"/>
            <a:ext cx="7620000" cy="709548"/>
          </a:xfrm>
          <a:prstGeom prst="rect">
            <a:avLst/>
          </a:prstGeom>
          <a:solidFill>
            <a:srgbClr val="FFFBC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66238" tIns="83119" rIns="166238" bIns="83119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600" b="1" dirty="0" smtClean="0"/>
              <a:t>The DSR region is effectively a single energy bin below the Zr-90(n,2n) threshold but above where Al-27(</a:t>
            </a:r>
            <a:r>
              <a:rPr lang="en-US" sz="1600" b="1" dirty="0" err="1" smtClean="0"/>
              <a:t>n,alpha</a:t>
            </a:r>
            <a:r>
              <a:rPr lang="en-US" sz="1600" b="1" dirty="0" smtClean="0"/>
              <a:t>) is significant.</a:t>
            </a:r>
            <a:endParaRPr lang="en-US" sz="1600" b="1" dirty="0"/>
          </a:p>
        </p:txBody>
      </p:sp>
      <p:pic>
        <p:nvPicPr>
          <p:cNvPr id="2051" name="Picture 3" descr="C:\Users\yeamans1\Desktop\Documents\NAD talks (Yeamans-Bleuel)\NASexpansion\NASDSR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5943600" cy="4267773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3276600" y="3962400"/>
            <a:ext cx="16002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29400" y="4038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in activation is between 6.5 and 12.1 </a:t>
            </a:r>
            <a:r>
              <a:rPr lang="en-US" dirty="0" err="1" smtClean="0"/>
              <a:t>MeV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4724400" y="4419600"/>
            <a:ext cx="1905000" cy="219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Yeamans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758</Words>
  <Application>Microsoft Office PowerPoint</Application>
  <PresentationFormat>On-screen Show (4:3)</PresentationFormat>
  <Paragraphs>163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Neutron Activation Spectrometer benefits to expansion</vt:lpstr>
      <vt:lpstr>Neutron Activation Spectrometer supplies, spares, and design scope statement</vt:lpstr>
      <vt:lpstr>Neutron Activation Spectrometer (NAS)  extended 6-12 MeV measurement capability</vt:lpstr>
      <vt:lpstr>Neutron Activation Spectrometer (NAS) fielding on NIF shots</vt:lpstr>
      <vt:lpstr>Neutron Activation Spectrometer motivation for expansion</vt:lpstr>
      <vt:lpstr>Neutron Activation Spectrometer motivation for expansion</vt:lpstr>
      <vt:lpstr>Neutron Activation Spectrometer assembly hardware and filters</vt:lpstr>
      <vt:lpstr>Neutron Activation Spectrometer MCNP 3D neutron transport model geometry: near and far field</vt:lpstr>
      <vt:lpstr>Neutron Activation Spectrometer what it measures with Zr and Al filters</vt:lpstr>
      <vt:lpstr>Neutron Activation Spectrometer DT shot results</vt:lpstr>
      <vt:lpstr>Neutron Activation Spectrometer DT shot results</vt:lpstr>
      <vt:lpstr>Neutron Activation Spectrometer DT shot results</vt:lpstr>
      <vt:lpstr>Neutron Activation Spectrometer DT shot results</vt:lpstr>
      <vt:lpstr>Slide 14</vt:lpstr>
    </vt:vector>
  </TitlesOfParts>
  <Company>LLNL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Yeamans</dc:creator>
  <cp:lastModifiedBy>Charles Yeamans</cp:lastModifiedBy>
  <cp:revision>110</cp:revision>
  <dcterms:created xsi:type="dcterms:W3CDTF">2013-05-16T19:17:02Z</dcterms:created>
  <dcterms:modified xsi:type="dcterms:W3CDTF">2013-06-13T19:32:15Z</dcterms:modified>
</cp:coreProperties>
</file>