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1" r:id="rId15"/>
    <p:sldId id="272" r:id="rId16"/>
    <p:sldId id="273" r:id="rId17"/>
    <p:sldId id="270" r:id="rId18"/>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B63AE-D897-45EA-852F-D0E228FC03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a:extLst>
              <a:ext uri="{FF2B5EF4-FFF2-40B4-BE49-F238E27FC236}">
                <a16:creationId xmlns:a16="http://schemas.microsoft.com/office/drawing/2014/main" id="{7FCFFC85-2F90-472F-AECA-55035DC047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a:extLst>
              <a:ext uri="{FF2B5EF4-FFF2-40B4-BE49-F238E27FC236}">
                <a16:creationId xmlns:a16="http://schemas.microsoft.com/office/drawing/2014/main" id="{2F530384-F4FF-4C7F-A06F-7621732DF916}"/>
              </a:ext>
            </a:extLst>
          </p:cNvPr>
          <p:cNvSpPr>
            <a:spLocks noGrp="1"/>
          </p:cNvSpPr>
          <p:nvPr>
            <p:ph type="dt" sz="half" idx="10"/>
          </p:nvPr>
        </p:nvSpPr>
        <p:spPr/>
        <p:txBody>
          <a:bodyPr/>
          <a:lstStyle/>
          <a:p>
            <a:fld id="{4B5F91AB-7BCF-42E7-A629-BF9535F3734A}" type="datetimeFigureOut">
              <a:rPr lang="nl-BE" smtClean="0"/>
              <a:t>3/01/2021</a:t>
            </a:fld>
            <a:endParaRPr lang="nl-BE"/>
          </a:p>
        </p:txBody>
      </p:sp>
      <p:sp>
        <p:nvSpPr>
          <p:cNvPr id="5" name="Footer Placeholder 4">
            <a:extLst>
              <a:ext uri="{FF2B5EF4-FFF2-40B4-BE49-F238E27FC236}">
                <a16:creationId xmlns:a16="http://schemas.microsoft.com/office/drawing/2014/main" id="{C0EB7BAB-7D46-44AD-B006-FEC95649028B}"/>
              </a:ext>
            </a:extLst>
          </p:cNvPr>
          <p:cNvSpPr>
            <a:spLocks noGrp="1"/>
          </p:cNvSpPr>
          <p:nvPr>
            <p:ph type="ftr" sz="quarter" idx="11"/>
          </p:nvPr>
        </p:nvSpPr>
        <p:spPr/>
        <p:txBody>
          <a:bodyPr/>
          <a:lstStyle/>
          <a:p>
            <a:endParaRPr lang="nl-BE"/>
          </a:p>
        </p:txBody>
      </p:sp>
      <p:sp>
        <p:nvSpPr>
          <p:cNvPr id="6" name="Slide Number Placeholder 5">
            <a:extLst>
              <a:ext uri="{FF2B5EF4-FFF2-40B4-BE49-F238E27FC236}">
                <a16:creationId xmlns:a16="http://schemas.microsoft.com/office/drawing/2014/main" id="{32D98948-3E7A-4EAC-8313-DF7E841D94B7}"/>
              </a:ext>
            </a:extLst>
          </p:cNvPr>
          <p:cNvSpPr>
            <a:spLocks noGrp="1"/>
          </p:cNvSpPr>
          <p:nvPr>
            <p:ph type="sldNum" sz="quarter" idx="12"/>
          </p:nvPr>
        </p:nvSpPr>
        <p:spPr/>
        <p:txBody>
          <a:bodyPr/>
          <a:lstStyle/>
          <a:p>
            <a:fld id="{71E7968D-DF86-4D12-AA7F-8AF3792E0D7A}" type="slidenum">
              <a:rPr lang="nl-BE" smtClean="0"/>
              <a:t>‹#›</a:t>
            </a:fld>
            <a:endParaRPr lang="nl-BE"/>
          </a:p>
        </p:txBody>
      </p:sp>
    </p:spTree>
    <p:extLst>
      <p:ext uri="{BB962C8B-B14F-4D97-AF65-F5344CB8AC3E}">
        <p14:creationId xmlns:p14="http://schemas.microsoft.com/office/powerpoint/2010/main" val="1780745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EAE73-0BAB-461D-A15B-47C174103770}"/>
              </a:ext>
            </a:extLst>
          </p:cNvPr>
          <p:cNvSpPr>
            <a:spLocks noGrp="1"/>
          </p:cNvSpPr>
          <p:nvPr>
            <p:ph type="title"/>
          </p:nvPr>
        </p:nvSpPr>
        <p:spPr/>
        <p:txBody>
          <a:bodyPr/>
          <a:lstStyle/>
          <a:p>
            <a:r>
              <a:rPr lang="en-US"/>
              <a:t>Click to edit Master title style</a:t>
            </a:r>
            <a:endParaRPr lang="nl-BE"/>
          </a:p>
        </p:txBody>
      </p:sp>
      <p:sp>
        <p:nvSpPr>
          <p:cNvPr id="3" name="Vertical Text Placeholder 2">
            <a:extLst>
              <a:ext uri="{FF2B5EF4-FFF2-40B4-BE49-F238E27FC236}">
                <a16:creationId xmlns:a16="http://schemas.microsoft.com/office/drawing/2014/main" id="{46C088F3-9CB7-4F60-97D3-A521C7661B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a:extLst>
              <a:ext uri="{FF2B5EF4-FFF2-40B4-BE49-F238E27FC236}">
                <a16:creationId xmlns:a16="http://schemas.microsoft.com/office/drawing/2014/main" id="{3D5A288C-276B-4D34-BF26-FBD8303EF579}"/>
              </a:ext>
            </a:extLst>
          </p:cNvPr>
          <p:cNvSpPr>
            <a:spLocks noGrp="1"/>
          </p:cNvSpPr>
          <p:nvPr>
            <p:ph type="dt" sz="half" idx="10"/>
          </p:nvPr>
        </p:nvSpPr>
        <p:spPr/>
        <p:txBody>
          <a:bodyPr/>
          <a:lstStyle/>
          <a:p>
            <a:fld id="{4B5F91AB-7BCF-42E7-A629-BF9535F3734A}" type="datetimeFigureOut">
              <a:rPr lang="nl-BE" smtClean="0"/>
              <a:t>3/01/2021</a:t>
            </a:fld>
            <a:endParaRPr lang="nl-BE"/>
          </a:p>
        </p:txBody>
      </p:sp>
      <p:sp>
        <p:nvSpPr>
          <p:cNvPr id="5" name="Footer Placeholder 4">
            <a:extLst>
              <a:ext uri="{FF2B5EF4-FFF2-40B4-BE49-F238E27FC236}">
                <a16:creationId xmlns:a16="http://schemas.microsoft.com/office/drawing/2014/main" id="{F7004561-B7CE-47E8-ACD8-D6A6C5C127E1}"/>
              </a:ext>
            </a:extLst>
          </p:cNvPr>
          <p:cNvSpPr>
            <a:spLocks noGrp="1"/>
          </p:cNvSpPr>
          <p:nvPr>
            <p:ph type="ftr" sz="quarter" idx="11"/>
          </p:nvPr>
        </p:nvSpPr>
        <p:spPr/>
        <p:txBody>
          <a:bodyPr/>
          <a:lstStyle/>
          <a:p>
            <a:endParaRPr lang="nl-BE"/>
          </a:p>
        </p:txBody>
      </p:sp>
      <p:sp>
        <p:nvSpPr>
          <p:cNvPr id="6" name="Slide Number Placeholder 5">
            <a:extLst>
              <a:ext uri="{FF2B5EF4-FFF2-40B4-BE49-F238E27FC236}">
                <a16:creationId xmlns:a16="http://schemas.microsoft.com/office/drawing/2014/main" id="{CF762577-85F8-49FD-8D4B-E8D9C3594D99}"/>
              </a:ext>
            </a:extLst>
          </p:cNvPr>
          <p:cNvSpPr>
            <a:spLocks noGrp="1"/>
          </p:cNvSpPr>
          <p:nvPr>
            <p:ph type="sldNum" sz="quarter" idx="12"/>
          </p:nvPr>
        </p:nvSpPr>
        <p:spPr/>
        <p:txBody>
          <a:bodyPr/>
          <a:lstStyle/>
          <a:p>
            <a:fld id="{71E7968D-DF86-4D12-AA7F-8AF3792E0D7A}" type="slidenum">
              <a:rPr lang="nl-BE" smtClean="0"/>
              <a:t>‹#›</a:t>
            </a:fld>
            <a:endParaRPr lang="nl-BE"/>
          </a:p>
        </p:txBody>
      </p:sp>
    </p:spTree>
    <p:extLst>
      <p:ext uri="{BB962C8B-B14F-4D97-AF65-F5344CB8AC3E}">
        <p14:creationId xmlns:p14="http://schemas.microsoft.com/office/powerpoint/2010/main" val="478066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58A925-09A4-4F92-9DE3-7D18C626CA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a:extLst>
              <a:ext uri="{FF2B5EF4-FFF2-40B4-BE49-F238E27FC236}">
                <a16:creationId xmlns:a16="http://schemas.microsoft.com/office/drawing/2014/main" id="{475D7267-5868-4C64-8E43-E9EED4B190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a:extLst>
              <a:ext uri="{FF2B5EF4-FFF2-40B4-BE49-F238E27FC236}">
                <a16:creationId xmlns:a16="http://schemas.microsoft.com/office/drawing/2014/main" id="{F99A8094-8278-48A9-AAE0-45B70B85BE17}"/>
              </a:ext>
            </a:extLst>
          </p:cNvPr>
          <p:cNvSpPr>
            <a:spLocks noGrp="1"/>
          </p:cNvSpPr>
          <p:nvPr>
            <p:ph type="dt" sz="half" idx="10"/>
          </p:nvPr>
        </p:nvSpPr>
        <p:spPr/>
        <p:txBody>
          <a:bodyPr/>
          <a:lstStyle/>
          <a:p>
            <a:fld id="{4B5F91AB-7BCF-42E7-A629-BF9535F3734A}" type="datetimeFigureOut">
              <a:rPr lang="nl-BE" smtClean="0"/>
              <a:t>3/01/2021</a:t>
            </a:fld>
            <a:endParaRPr lang="nl-BE"/>
          </a:p>
        </p:txBody>
      </p:sp>
      <p:sp>
        <p:nvSpPr>
          <p:cNvPr id="5" name="Footer Placeholder 4">
            <a:extLst>
              <a:ext uri="{FF2B5EF4-FFF2-40B4-BE49-F238E27FC236}">
                <a16:creationId xmlns:a16="http://schemas.microsoft.com/office/drawing/2014/main" id="{AFCA30CB-F602-467D-B602-DBF05E3B4D04}"/>
              </a:ext>
            </a:extLst>
          </p:cNvPr>
          <p:cNvSpPr>
            <a:spLocks noGrp="1"/>
          </p:cNvSpPr>
          <p:nvPr>
            <p:ph type="ftr" sz="quarter" idx="11"/>
          </p:nvPr>
        </p:nvSpPr>
        <p:spPr/>
        <p:txBody>
          <a:bodyPr/>
          <a:lstStyle/>
          <a:p>
            <a:endParaRPr lang="nl-BE"/>
          </a:p>
        </p:txBody>
      </p:sp>
      <p:sp>
        <p:nvSpPr>
          <p:cNvPr id="6" name="Slide Number Placeholder 5">
            <a:extLst>
              <a:ext uri="{FF2B5EF4-FFF2-40B4-BE49-F238E27FC236}">
                <a16:creationId xmlns:a16="http://schemas.microsoft.com/office/drawing/2014/main" id="{37B57942-A4B6-4516-B250-1CE0FEBF036A}"/>
              </a:ext>
            </a:extLst>
          </p:cNvPr>
          <p:cNvSpPr>
            <a:spLocks noGrp="1"/>
          </p:cNvSpPr>
          <p:nvPr>
            <p:ph type="sldNum" sz="quarter" idx="12"/>
          </p:nvPr>
        </p:nvSpPr>
        <p:spPr/>
        <p:txBody>
          <a:bodyPr/>
          <a:lstStyle/>
          <a:p>
            <a:fld id="{71E7968D-DF86-4D12-AA7F-8AF3792E0D7A}" type="slidenum">
              <a:rPr lang="nl-BE" smtClean="0"/>
              <a:t>‹#›</a:t>
            </a:fld>
            <a:endParaRPr lang="nl-BE"/>
          </a:p>
        </p:txBody>
      </p:sp>
    </p:spTree>
    <p:extLst>
      <p:ext uri="{BB962C8B-B14F-4D97-AF65-F5344CB8AC3E}">
        <p14:creationId xmlns:p14="http://schemas.microsoft.com/office/powerpoint/2010/main" val="2737173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F71FC-127F-4A42-B3EF-5C7A578A699E}"/>
              </a:ext>
            </a:extLst>
          </p:cNvPr>
          <p:cNvSpPr>
            <a:spLocks noGrp="1"/>
          </p:cNvSpPr>
          <p:nvPr>
            <p:ph type="title"/>
          </p:nvPr>
        </p:nvSpPr>
        <p:spPr/>
        <p:txBody>
          <a:bodyPr/>
          <a:lstStyle/>
          <a:p>
            <a:r>
              <a:rPr lang="en-US"/>
              <a:t>Click to edit Master title style</a:t>
            </a:r>
            <a:endParaRPr lang="nl-BE"/>
          </a:p>
        </p:txBody>
      </p:sp>
      <p:sp>
        <p:nvSpPr>
          <p:cNvPr id="3" name="Content Placeholder 2">
            <a:extLst>
              <a:ext uri="{FF2B5EF4-FFF2-40B4-BE49-F238E27FC236}">
                <a16:creationId xmlns:a16="http://schemas.microsoft.com/office/drawing/2014/main" id="{C3223534-4C82-4A35-BD17-99AC8DBEDF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a:extLst>
              <a:ext uri="{FF2B5EF4-FFF2-40B4-BE49-F238E27FC236}">
                <a16:creationId xmlns:a16="http://schemas.microsoft.com/office/drawing/2014/main" id="{BA32DD60-AC6D-46DF-BA25-72A9C8C1C1A5}"/>
              </a:ext>
            </a:extLst>
          </p:cNvPr>
          <p:cNvSpPr>
            <a:spLocks noGrp="1"/>
          </p:cNvSpPr>
          <p:nvPr>
            <p:ph type="dt" sz="half" idx="10"/>
          </p:nvPr>
        </p:nvSpPr>
        <p:spPr/>
        <p:txBody>
          <a:bodyPr/>
          <a:lstStyle/>
          <a:p>
            <a:fld id="{4B5F91AB-7BCF-42E7-A629-BF9535F3734A}" type="datetimeFigureOut">
              <a:rPr lang="nl-BE" smtClean="0"/>
              <a:t>3/01/2021</a:t>
            </a:fld>
            <a:endParaRPr lang="nl-BE"/>
          </a:p>
        </p:txBody>
      </p:sp>
      <p:sp>
        <p:nvSpPr>
          <p:cNvPr id="5" name="Footer Placeholder 4">
            <a:extLst>
              <a:ext uri="{FF2B5EF4-FFF2-40B4-BE49-F238E27FC236}">
                <a16:creationId xmlns:a16="http://schemas.microsoft.com/office/drawing/2014/main" id="{02C000FE-665F-4AD6-B634-86620F02AE72}"/>
              </a:ext>
            </a:extLst>
          </p:cNvPr>
          <p:cNvSpPr>
            <a:spLocks noGrp="1"/>
          </p:cNvSpPr>
          <p:nvPr>
            <p:ph type="ftr" sz="quarter" idx="11"/>
          </p:nvPr>
        </p:nvSpPr>
        <p:spPr/>
        <p:txBody>
          <a:bodyPr/>
          <a:lstStyle/>
          <a:p>
            <a:endParaRPr lang="nl-BE"/>
          </a:p>
        </p:txBody>
      </p:sp>
      <p:sp>
        <p:nvSpPr>
          <p:cNvPr id="6" name="Slide Number Placeholder 5">
            <a:extLst>
              <a:ext uri="{FF2B5EF4-FFF2-40B4-BE49-F238E27FC236}">
                <a16:creationId xmlns:a16="http://schemas.microsoft.com/office/drawing/2014/main" id="{0B5207C2-EDBE-4B7C-A5B3-CC782F839418}"/>
              </a:ext>
            </a:extLst>
          </p:cNvPr>
          <p:cNvSpPr>
            <a:spLocks noGrp="1"/>
          </p:cNvSpPr>
          <p:nvPr>
            <p:ph type="sldNum" sz="quarter" idx="12"/>
          </p:nvPr>
        </p:nvSpPr>
        <p:spPr/>
        <p:txBody>
          <a:bodyPr/>
          <a:lstStyle/>
          <a:p>
            <a:fld id="{71E7968D-DF86-4D12-AA7F-8AF3792E0D7A}" type="slidenum">
              <a:rPr lang="nl-BE" smtClean="0"/>
              <a:t>‹#›</a:t>
            </a:fld>
            <a:endParaRPr lang="nl-BE"/>
          </a:p>
        </p:txBody>
      </p:sp>
    </p:spTree>
    <p:extLst>
      <p:ext uri="{BB962C8B-B14F-4D97-AF65-F5344CB8AC3E}">
        <p14:creationId xmlns:p14="http://schemas.microsoft.com/office/powerpoint/2010/main" val="3319535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3922E-923E-441C-96C7-5A83787202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a:extLst>
              <a:ext uri="{FF2B5EF4-FFF2-40B4-BE49-F238E27FC236}">
                <a16:creationId xmlns:a16="http://schemas.microsoft.com/office/drawing/2014/main" id="{4F4749B9-2F92-4537-B353-265F966B2F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6896B5-B74A-4314-90E1-F64124DAEB0A}"/>
              </a:ext>
            </a:extLst>
          </p:cNvPr>
          <p:cNvSpPr>
            <a:spLocks noGrp="1"/>
          </p:cNvSpPr>
          <p:nvPr>
            <p:ph type="dt" sz="half" idx="10"/>
          </p:nvPr>
        </p:nvSpPr>
        <p:spPr/>
        <p:txBody>
          <a:bodyPr/>
          <a:lstStyle/>
          <a:p>
            <a:fld id="{4B5F91AB-7BCF-42E7-A629-BF9535F3734A}" type="datetimeFigureOut">
              <a:rPr lang="nl-BE" smtClean="0"/>
              <a:t>3/01/2021</a:t>
            </a:fld>
            <a:endParaRPr lang="nl-BE"/>
          </a:p>
        </p:txBody>
      </p:sp>
      <p:sp>
        <p:nvSpPr>
          <p:cNvPr id="5" name="Footer Placeholder 4">
            <a:extLst>
              <a:ext uri="{FF2B5EF4-FFF2-40B4-BE49-F238E27FC236}">
                <a16:creationId xmlns:a16="http://schemas.microsoft.com/office/drawing/2014/main" id="{3D9F5F8D-20F2-491C-899C-72FBBFBCF9C5}"/>
              </a:ext>
            </a:extLst>
          </p:cNvPr>
          <p:cNvSpPr>
            <a:spLocks noGrp="1"/>
          </p:cNvSpPr>
          <p:nvPr>
            <p:ph type="ftr" sz="quarter" idx="11"/>
          </p:nvPr>
        </p:nvSpPr>
        <p:spPr/>
        <p:txBody>
          <a:bodyPr/>
          <a:lstStyle/>
          <a:p>
            <a:endParaRPr lang="nl-BE"/>
          </a:p>
        </p:txBody>
      </p:sp>
      <p:sp>
        <p:nvSpPr>
          <p:cNvPr id="6" name="Slide Number Placeholder 5">
            <a:extLst>
              <a:ext uri="{FF2B5EF4-FFF2-40B4-BE49-F238E27FC236}">
                <a16:creationId xmlns:a16="http://schemas.microsoft.com/office/drawing/2014/main" id="{D2F567B4-CEF2-4EA6-82B4-7A9684093215}"/>
              </a:ext>
            </a:extLst>
          </p:cNvPr>
          <p:cNvSpPr>
            <a:spLocks noGrp="1"/>
          </p:cNvSpPr>
          <p:nvPr>
            <p:ph type="sldNum" sz="quarter" idx="12"/>
          </p:nvPr>
        </p:nvSpPr>
        <p:spPr/>
        <p:txBody>
          <a:bodyPr/>
          <a:lstStyle/>
          <a:p>
            <a:fld id="{71E7968D-DF86-4D12-AA7F-8AF3792E0D7A}" type="slidenum">
              <a:rPr lang="nl-BE" smtClean="0"/>
              <a:t>‹#›</a:t>
            </a:fld>
            <a:endParaRPr lang="nl-BE"/>
          </a:p>
        </p:txBody>
      </p:sp>
    </p:spTree>
    <p:extLst>
      <p:ext uri="{BB962C8B-B14F-4D97-AF65-F5344CB8AC3E}">
        <p14:creationId xmlns:p14="http://schemas.microsoft.com/office/powerpoint/2010/main" val="2586963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27029-BAD4-4481-8892-5C272C105C5E}"/>
              </a:ext>
            </a:extLst>
          </p:cNvPr>
          <p:cNvSpPr>
            <a:spLocks noGrp="1"/>
          </p:cNvSpPr>
          <p:nvPr>
            <p:ph type="title"/>
          </p:nvPr>
        </p:nvSpPr>
        <p:spPr/>
        <p:txBody>
          <a:bodyPr/>
          <a:lstStyle/>
          <a:p>
            <a:r>
              <a:rPr lang="en-US"/>
              <a:t>Click to edit Master title style</a:t>
            </a:r>
            <a:endParaRPr lang="nl-BE"/>
          </a:p>
        </p:txBody>
      </p:sp>
      <p:sp>
        <p:nvSpPr>
          <p:cNvPr id="3" name="Content Placeholder 2">
            <a:extLst>
              <a:ext uri="{FF2B5EF4-FFF2-40B4-BE49-F238E27FC236}">
                <a16:creationId xmlns:a16="http://schemas.microsoft.com/office/drawing/2014/main" id="{6C7DE470-DD16-4ABC-912F-C692ECBF30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a:extLst>
              <a:ext uri="{FF2B5EF4-FFF2-40B4-BE49-F238E27FC236}">
                <a16:creationId xmlns:a16="http://schemas.microsoft.com/office/drawing/2014/main" id="{7A2F2AB6-69F4-4BED-BFF4-2730F2142D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a:extLst>
              <a:ext uri="{FF2B5EF4-FFF2-40B4-BE49-F238E27FC236}">
                <a16:creationId xmlns:a16="http://schemas.microsoft.com/office/drawing/2014/main" id="{6758DAC9-67B7-4BF3-B94E-F9DF2745164F}"/>
              </a:ext>
            </a:extLst>
          </p:cNvPr>
          <p:cNvSpPr>
            <a:spLocks noGrp="1"/>
          </p:cNvSpPr>
          <p:nvPr>
            <p:ph type="dt" sz="half" idx="10"/>
          </p:nvPr>
        </p:nvSpPr>
        <p:spPr/>
        <p:txBody>
          <a:bodyPr/>
          <a:lstStyle/>
          <a:p>
            <a:fld id="{4B5F91AB-7BCF-42E7-A629-BF9535F3734A}" type="datetimeFigureOut">
              <a:rPr lang="nl-BE" smtClean="0"/>
              <a:t>3/01/2021</a:t>
            </a:fld>
            <a:endParaRPr lang="nl-BE"/>
          </a:p>
        </p:txBody>
      </p:sp>
      <p:sp>
        <p:nvSpPr>
          <p:cNvPr id="6" name="Footer Placeholder 5">
            <a:extLst>
              <a:ext uri="{FF2B5EF4-FFF2-40B4-BE49-F238E27FC236}">
                <a16:creationId xmlns:a16="http://schemas.microsoft.com/office/drawing/2014/main" id="{4372442E-C964-4A37-AAE7-5BA7FED30A7A}"/>
              </a:ext>
            </a:extLst>
          </p:cNvPr>
          <p:cNvSpPr>
            <a:spLocks noGrp="1"/>
          </p:cNvSpPr>
          <p:nvPr>
            <p:ph type="ftr" sz="quarter" idx="11"/>
          </p:nvPr>
        </p:nvSpPr>
        <p:spPr/>
        <p:txBody>
          <a:bodyPr/>
          <a:lstStyle/>
          <a:p>
            <a:endParaRPr lang="nl-BE"/>
          </a:p>
        </p:txBody>
      </p:sp>
      <p:sp>
        <p:nvSpPr>
          <p:cNvPr id="7" name="Slide Number Placeholder 6">
            <a:extLst>
              <a:ext uri="{FF2B5EF4-FFF2-40B4-BE49-F238E27FC236}">
                <a16:creationId xmlns:a16="http://schemas.microsoft.com/office/drawing/2014/main" id="{9DD1CEF6-8C8E-4C11-BD63-2AC6DF7D71D2}"/>
              </a:ext>
            </a:extLst>
          </p:cNvPr>
          <p:cNvSpPr>
            <a:spLocks noGrp="1"/>
          </p:cNvSpPr>
          <p:nvPr>
            <p:ph type="sldNum" sz="quarter" idx="12"/>
          </p:nvPr>
        </p:nvSpPr>
        <p:spPr/>
        <p:txBody>
          <a:bodyPr/>
          <a:lstStyle/>
          <a:p>
            <a:fld id="{71E7968D-DF86-4D12-AA7F-8AF3792E0D7A}" type="slidenum">
              <a:rPr lang="nl-BE" smtClean="0"/>
              <a:t>‹#›</a:t>
            </a:fld>
            <a:endParaRPr lang="nl-BE"/>
          </a:p>
        </p:txBody>
      </p:sp>
    </p:spTree>
    <p:extLst>
      <p:ext uri="{BB962C8B-B14F-4D97-AF65-F5344CB8AC3E}">
        <p14:creationId xmlns:p14="http://schemas.microsoft.com/office/powerpoint/2010/main" val="24834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18E77-EB35-44E9-93A9-A3B375BD78E5}"/>
              </a:ext>
            </a:extLst>
          </p:cNvPr>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a:extLst>
              <a:ext uri="{FF2B5EF4-FFF2-40B4-BE49-F238E27FC236}">
                <a16:creationId xmlns:a16="http://schemas.microsoft.com/office/drawing/2014/main" id="{94F32EFF-55CB-4686-9735-033B738EE6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4FAD4D-BDFD-49D3-9EA6-7C5433C2D5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a:extLst>
              <a:ext uri="{FF2B5EF4-FFF2-40B4-BE49-F238E27FC236}">
                <a16:creationId xmlns:a16="http://schemas.microsoft.com/office/drawing/2014/main" id="{8F6DC213-2CB6-4D65-B3B7-91D58F3C3B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37DFA8-40BB-4947-A710-C3505BA5F8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a:extLst>
              <a:ext uri="{FF2B5EF4-FFF2-40B4-BE49-F238E27FC236}">
                <a16:creationId xmlns:a16="http://schemas.microsoft.com/office/drawing/2014/main" id="{48D771E3-4DF3-417A-ABC5-E28671D57C0B}"/>
              </a:ext>
            </a:extLst>
          </p:cNvPr>
          <p:cNvSpPr>
            <a:spLocks noGrp="1"/>
          </p:cNvSpPr>
          <p:nvPr>
            <p:ph type="dt" sz="half" idx="10"/>
          </p:nvPr>
        </p:nvSpPr>
        <p:spPr/>
        <p:txBody>
          <a:bodyPr/>
          <a:lstStyle/>
          <a:p>
            <a:fld id="{4B5F91AB-7BCF-42E7-A629-BF9535F3734A}" type="datetimeFigureOut">
              <a:rPr lang="nl-BE" smtClean="0"/>
              <a:t>3/01/2021</a:t>
            </a:fld>
            <a:endParaRPr lang="nl-BE"/>
          </a:p>
        </p:txBody>
      </p:sp>
      <p:sp>
        <p:nvSpPr>
          <p:cNvPr id="8" name="Footer Placeholder 7">
            <a:extLst>
              <a:ext uri="{FF2B5EF4-FFF2-40B4-BE49-F238E27FC236}">
                <a16:creationId xmlns:a16="http://schemas.microsoft.com/office/drawing/2014/main" id="{1DE67349-B6F4-4B9B-AAF3-367999028F6B}"/>
              </a:ext>
            </a:extLst>
          </p:cNvPr>
          <p:cNvSpPr>
            <a:spLocks noGrp="1"/>
          </p:cNvSpPr>
          <p:nvPr>
            <p:ph type="ftr" sz="quarter" idx="11"/>
          </p:nvPr>
        </p:nvSpPr>
        <p:spPr/>
        <p:txBody>
          <a:bodyPr/>
          <a:lstStyle/>
          <a:p>
            <a:endParaRPr lang="nl-BE"/>
          </a:p>
        </p:txBody>
      </p:sp>
      <p:sp>
        <p:nvSpPr>
          <p:cNvPr id="9" name="Slide Number Placeholder 8">
            <a:extLst>
              <a:ext uri="{FF2B5EF4-FFF2-40B4-BE49-F238E27FC236}">
                <a16:creationId xmlns:a16="http://schemas.microsoft.com/office/drawing/2014/main" id="{0CC39AE4-9661-45B8-BA1C-D5048BE8432A}"/>
              </a:ext>
            </a:extLst>
          </p:cNvPr>
          <p:cNvSpPr>
            <a:spLocks noGrp="1"/>
          </p:cNvSpPr>
          <p:nvPr>
            <p:ph type="sldNum" sz="quarter" idx="12"/>
          </p:nvPr>
        </p:nvSpPr>
        <p:spPr/>
        <p:txBody>
          <a:bodyPr/>
          <a:lstStyle/>
          <a:p>
            <a:fld id="{71E7968D-DF86-4D12-AA7F-8AF3792E0D7A}" type="slidenum">
              <a:rPr lang="nl-BE" smtClean="0"/>
              <a:t>‹#›</a:t>
            </a:fld>
            <a:endParaRPr lang="nl-BE"/>
          </a:p>
        </p:txBody>
      </p:sp>
    </p:spTree>
    <p:extLst>
      <p:ext uri="{BB962C8B-B14F-4D97-AF65-F5344CB8AC3E}">
        <p14:creationId xmlns:p14="http://schemas.microsoft.com/office/powerpoint/2010/main" val="1198448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2B5DC-A6B2-4A4D-AF81-0CE6D72FDF6B}"/>
              </a:ext>
            </a:extLst>
          </p:cNvPr>
          <p:cNvSpPr>
            <a:spLocks noGrp="1"/>
          </p:cNvSpPr>
          <p:nvPr>
            <p:ph type="title"/>
          </p:nvPr>
        </p:nvSpPr>
        <p:spPr/>
        <p:txBody>
          <a:bodyPr/>
          <a:lstStyle/>
          <a:p>
            <a:r>
              <a:rPr lang="en-US"/>
              <a:t>Click to edit Master title style</a:t>
            </a:r>
            <a:endParaRPr lang="nl-BE"/>
          </a:p>
        </p:txBody>
      </p:sp>
      <p:sp>
        <p:nvSpPr>
          <p:cNvPr id="3" name="Date Placeholder 2">
            <a:extLst>
              <a:ext uri="{FF2B5EF4-FFF2-40B4-BE49-F238E27FC236}">
                <a16:creationId xmlns:a16="http://schemas.microsoft.com/office/drawing/2014/main" id="{7D39CC22-77A1-4299-A00B-564C8FB6A15A}"/>
              </a:ext>
            </a:extLst>
          </p:cNvPr>
          <p:cNvSpPr>
            <a:spLocks noGrp="1"/>
          </p:cNvSpPr>
          <p:nvPr>
            <p:ph type="dt" sz="half" idx="10"/>
          </p:nvPr>
        </p:nvSpPr>
        <p:spPr/>
        <p:txBody>
          <a:bodyPr/>
          <a:lstStyle/>
          <a:p>
            <a:fld id="{4B5F91AB-7BCF-42E7-A629-BF9535F3734A}" type="datetimeFigureOut">
              <a:rPr lang="nl-BE" smtClean="0"/>
              <a:t>3/01/2021</a:t>
            </a:fld>
            <a:endParaRPr lang="nl-BE"/>
          </a:p>
        </p:txBody>
      </p:sp>
      <p:sp>
        <p:nvSpPr>
          <p:cNvPr id="4" name="Footer Placeholder 3">
            <a:extLst>
              <a:ext uri="{FF2B5EF4-FFF2-40B4-BE49-F238E27FC236}">
                <a16:creationId xmlns:a16="http://schemas.microsoft.com/office/drawing/2014/main" id="{6C10E9DD-AA02-46B5-90E9-17B140936D7A}"/>
              </a:ext>
            </a:extLst>
          </p:cNvPr>
          <p:cNvSpPr>
            <a:spLocks noGrp="1"/>
          </p:cNvSpPr>
          <p:nvPr>
            <p:ph type="ftr" sz="quarter" idx="11"/>
          </p:nvPr>
        </p:nvSpPr>
        <p:spPr/>
        <p:txBody>
          <a:bodyPr/>
          <a:lstStyle/>
          <a:p>
            <a:endParaRPr lang="nl-BE"/>
          </a:p>
        </p:txBody>
      </p:sp>
      <p:sp>
        <p:nvSpPr>
          <p:cNvPr id="5" name="Slide Number Placeholder 4">
            <a:extLst>
              <a:ext uri="{FF2B5EF4-FFF2-40B4-BE49-F238E27FC236}">
                <a16:creationId xmlns:a16="http://schemas.microsoft.com/office/drawing/2014/main" id="{9307C95B-EAA1-4BC3-996C-043F10EB0BA2}"/>
              </a:ext>
            </a:extLst>
          </p:cNvPr>
          <p:cNvSpPr>
            <a:spLocks noGrp="1"/>
          </p:cNvSpPr>
          <p:nvPr>
            <p:ph type="sldNum" sz="quarter" idx="12"/>
          </p:nvPr>
        </p:nvSpPr>
        <p:spPr/>
        <p:txBody>
          <a:bodyPr/>
          <a:lstStyle/>
          <a:p>
            <a:fld id="{71E7968D-DF86-4D12-AA7F-8AF3792E0D7A}" type="slidenum">
              <a:rPr lang="nl-BE" smtClean="0"/>
              <a:t>‹#›</a:t>
            </a:fld>
            <a:endParaRPr lang="nl-BE"/>
          </a:p>
        </p:txBody>
      </p:sp>
    </p:spTree>
    <p:extLst>
      <p:ext uri="{BB962C8B-B14F-4D97-AF65-F5344CB8AC3E}">
        <p14:creationId xmlns:p14="http://schemas.microsoft.com/office/powerpoint/2010/main" val="4016663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DADBAF-67D0-4995-B689-CACC76FF9D20}"/>
              </a:ext>
            </a:extLst>
          </p:cNvPr>
          <p:cNvSpPr>
            <a:spLocks noGrp="1"/>
          </p:cNvSpPr>
          <p:nvPr>
            <p:ph type="dt" sz="half" idx="10"/>
          </p:nvPr>
        </p:nvSpPr>
        <p:spPr/>
        <p:txBody>
          <a:bodyPr/>
          <a:lstStyle/>
          <a:p>
            <a:fld id="{4B5F91AB-7BCF-42E7-A629-BF9535F3734A}" type="datetimeFigureOut">
              <a:rPr lang="nl-BE" smtClean="0"/>
              <a:t>3/01/2021</a:t>
            </a:fld>
            <a:endParaRPr lang="nl-BE"/>
          </a:p>
        </p:txBody>
      </p:sp>
      <p:sp>
        <p:nvSpPr>
          <p:cNvPr id="3" name="Footer Placeholder 2">
            <a:extLst>
              <a:ext uri="{FF2B5EF4-FFF2-40B4-BE49-F238E27FC236}">
                <a16:creationId xmlns:a16="http://schemas.microsoft.com/office/drawing/2014/main" id="{CF4F97D2-7418-4398-886E-4DDA14E2A4EA}"/>
              </a:ext>
            </a:extLst>
          </p:cNvPr>
          <p:cNvSpPr>
            <a:spLocks noGrp="1"/>
          </p:cNvSpPr>
          <p:nvPr>
            <p:ph type="ftr" sz="quarter" idx="11"/>
          </p:nvPr>
        </p:nvSpPr>
        <p:spPr/>
        <p:txBody>
          <a:bodyPr/>
          <a:lstStyle/>
          <a:p>
            <a:endParaRPr lang="nl-BE"/>
          </a:p>
        </p:txBody>
      </p:sp>
      <p:sp>
        <p:nvSpPr>
          <p:cNvPr id="4" name="Slide Number Placeholder 3">
            <a:extLst>
              <a:ext uri="{FF2B5EF4-FFF2-40B4-BE49-F238E27FC236}">
                <a16:creationId xmlns:a16="http://schemas.microsoft.com/office/drawing/2014/main" id="{3391560A-4335-47E4-A821-93633DB98EB0}"/>
              </a:ext>
            </a:extLst>
          </p:cNvPr>
          <p:cNvSpPr>
            <a:spLocks noGrp="1"/>
          </p:cNvSpPr>
          <p:nvPr>
            <p:ph type="sldNum" sz="quarter" idx="12"/>
          </p:nvPr>
        </p:nvSpPr>
        <p:spPr/>
        <p:txBody>
          <a:bodyPr/>
          <a:lstStyle/>
          <a:p>
            <a:fld id="{71E7968D-DF86-4D12-AA7F-8AF3792E0D7A}" type="slidenum">
              <a:rPr lang="nl-BE" smtClean="0"/>
              <a:t>‹#›</a:t>
            </a:fld>
            <a:endParaRPr lang="nl-BE"/>
          </a:p>
        </p:txBody>
      </p:sp>
    </p:spTree>
    <p:extLst>
      <p:ext uri="{BB962C8B-B14F-4D97-AF65-F5344CB8AC3E}">
        <p14:creationId xmlns:p14="http://schemas.microsoft.com/office/powerpoint/2010/main" val="2120611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26D3B-19A7-42B1-81EA-8374150989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a:extLst>
              <a:ext uri="{FF2B5EF4-FFF2-40B4-BE49-F238E27FC236}">
                <a16:creationId xmlns:a16="http://schemas.microsoft.com/office/drawing/2014/main" id="{7A21BB66-4DEF-4C6B-B3A7-169DEA042C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a:extLst>
              <a:ext uri="{FF2B5EF4-FFF2-40B4-BE49-F238E27FC236}">
                <a16:creationId xmlns:a16="http://schemas.microsoft.com/office/drawing/2014/main" id="{884634E0-8BD8-4FF6-95BF-6C1885CF2E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22E409-DBEC-4322-A3D5-2805B8CD4285}"/>
              </a:ext>
            </a:extLst>
          </p:cNvPr>
          <p:cNvSpPr>
            <a:spLocks noGrp="1"/>
          </p:cNvSpPr>
          <p:nvPr>
            <p:ph type="dt" sz="half" idx="10"/>
          </p:nvPr>
        </p:nvSpPr>
        <p:spPr/>
        <p:txBody>
          <a:bodyPr/>
          <a:lstStyle/>
          <a:p>
            <a:fld id="{4B5F91AB-7BCF-42E7-A629-BF9535F3734A}" type="datetimeFigureOut">
              <a:rPr lang="nl-BE" smtClean="0"/>
              <a:t>3/01/2021</a:t>
            </a:fld>
            <a:endParaRPr lang="nl-BE"/>
          </a:p>
        </p:txBody>
      </p:sp>
      <p:sp>
        <p:nvSpPr>
          <p:cNvPr id="6" name="Footer Placeholder 5">
            <a:extLst>
              <a:ext uri="{FF2B5EF4-FFF2-40B4-BE49-F238E27FC236}">
                <a16:creationId xmlns:a16="http://schemas.microsoft.com/office/drawing/2014/main" id="{36A8A10D-2D8F-450B-8AC8-F9CD0B439318}"/>
              </a:ext>
            </a:extLst>
          </p:cNvPr>
          <p:cNvSpPr>
            <a:spLocks noGrp="1"/>
          </p:cNvSpPr>
          <p:nvPr>
            <p:ph type="ftr" sz="quarter" idx="11"/>
          </p:nvPr>
        </p:nvSpPr>
        <p:spPr/>
        <p:txBody>
          <a:bodyPr/>
          <a:lstStyle/>
          <a:p>
            <a:endParaRPr lang="nl-BE"/>
          </a:p>
        </p:txBody>
      </p:sp>
      <p:sp>
        <p:nvSpPr>
          <p:cNvPr id="7" name="Slide Number Placeholder 6">
            <a:extLst>
              <a:ext uri="{FF2B5EF4-FFF2-40B4-BE49-F238E27FC236}">
                <a16:creationId xmlns:a16="http://schemas.microsoft.com/office/drawing/2014/main" id="{1B026270-77CE-466A-B3AD-8EE1B31D74E3}"/>
              </a:ext>
            </a:extLst>
          </p:cNvPr>
          <p:cNvSpPr>
            <a:spLocks noGrp="1"/>
          </p:cNvSpPr>
          <p:nvPr>
            <p:ph type="sldNum" sz="quarter" idx="12"/>
          </p:nvPr>
        </p:nvSpPr>
        <p:spPr/>
        <p:txBody>
          <a:bodyPr/>
          <a:lstStyle/>
          <a:p>
            <a:fld id="{71E7968D-DF86-4D12-AA7F-8AF3792E0D7A}" type="slidenum">
              <a:rPr lang="nl-BE" smtClean="0"/>
              <a:t>‹#›</a:t>
            </a:fld>
            <a:endParaRPr lang="nl-BE"/>
          </a:p>
        </p:txBody>
      </p:sp>
    </p:spTree>
    <p:extLst>
      <p:ext uri="{BB962C8B-B14F-4D97-AF65-F5344CB8AC3E}">
        <p14:creationId xmlns:p14="http://schemas.microsoft.com/office/powerpoint/2010/main" val="3684291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73162-A085-4C8F-8B73-BE68C27DD6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a:extLst>
              <a:ext uri="{FF2B5EF4-FFF2-40B4-BE49-F238E27FC236}">
                <a16:creationId xmlns:a16="http://schemas.microsoft.com/office/drawing/2014/main" id="{F2DBCA7B-92AC-4BAF-92BA-5118941D7E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a:extLst>
              <a:ext uri="{FF2B5EF4-FFF2-40B4-BE49-F238E27FC236}">
                <a16:creationId xmlns:a16="http://schemas.microsoft.com/office/drawing/2014/main" id="{A25D3E3C-BC6B-4EE9-B3DD-1EF3F24A27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B78378-01D9-40A3-B33F-BB42D112DE7E}"/>
              </a:ext>
            </a:extLst>
          </p:cNvPr>
          <p:cNvSpPr>
            <a:spLocks noGrp="1"/>
          </p:cNvSpPr>
          <p:nvPr>
            <p:ph type="dt" sz="half" idx="10"/>
          </p:nvPr>
        </p:nvSpPr>
        <p:spPr/>
        <p:txBody>
          <a:bodyPr/>
          <a:lstStyle/>
          <a:p>
            <a:fld id="{4B5F91AB-7BCF-42E7-A629-BF9535F3734A}" type="datetimeFigureOut">
              <a:rPr lang="nl-BE" smtClean="0"/>
              <a:t>3/01/2021</a:t>
            </a:fld>
            <a:endParaRPr lang="nl-BE"/>
          </a:p>
        </p:txBody>
      </p:sp>
      <p:sp>
        <p:nvSpPr>
          <p:cNvPr id="6" name="Footer Placeholder 5">
            <a:extLst>
              <a:ext uri="{FF2B5EF4-FFF2-40B4-BE49-F238E27FC236}">
                <a16:creationId xmlns:a16="http://schemas.microsoft.com/office/drawing/2014/main" id="{09476199-F8BC-4659-8803-65DFB3AEA879}"/>
              </a:ext>
            </a:extLst>
          </p:cNvPr>
          <p:cNvSpPr>
            <a:spLocks noGrp="1"/>
          </p:cNvSpPr>
          <p:nvPr>
            <p:ph type="ftr" sz="quarter" idx="11"/>
          </p:nvPr>
        </p:nvSpPr>
        <p:spPr/>
        <p:txBody>
          <a:bodyPr/>
          <a:lstStyle/>
          <a:p>
            <a:endParaRPr lang="nl-BE"/>
          </a:p>
        </p:txBody>
      </p:sp>
      <p:sp>
        <p:nvSpPr>
          <p:cNvPr id="7" name="Slide Number Placeholder 6">
            <a:extLst>
              <a:ext uri="{FF2B5EF4-FFF2-40B4-BE49-F238E27FC236}">
                <a16:creationId xmlns:a16="http://schemas.microsoft.com/office/drawing/2014/main" id="{5A22B279-1ABE-47C4-9F88-DDDA9E3E49D9}"/>
              </a:ext>
            </a:extLst>
          </p:cNvPr>
          <p:cNvSpPr>
            <a:spLocks noGrp="1"/>
          </p:cNvSpPr>
          <p:nvPr>
            <p:ph type="sldNum" sz="quarter" idx="12"/>
          </p:nvPr>
        </p:nvSpPr>
        <p:spPr/>
        <p:txBody>
          <a:bodyPr/>
          <a:lstStyle/>
          <a:p>
            <a:fld id="{71E7968D-DF86-4D12-AA7F-8AF3792E0D7A}" type="slidenum">
              <a:rPr lang="nl-BE" smtClean="0"/>
              <a:t>‹#›</a:t>
            </a:fld>
            <a:endParaRPr lang="nl-BE"/>
          </a:p>
        </p:txBody>
      </p:sp>
    </p:spTree>
    <p:extLst>
      <p:ext uri="{BB962C8B-B14F-4D97-AF65-F5344CB8AC3E}">
        <p14:creationId xmlns:p14="http://schemas.microsoft.com/office/powerpoint/2010/main" val="611147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5BDA6A-0D69-470A-BB5F-55320936F5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a:extLst>
              <a:ext uri="{FF2B5EF4-FFF2-40B4-BE49-F238E27FC236}">
                <a16:creationId xmlns:a16="http://schemas.microsoft.com/office/drawing/2014/main" id="{95012DF3-FB30-4D1F-9964-24C10454A1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a:extLst>
              <a:ext uri="{FF2B5EF4-FFF2-40B4-BE49-F238E27FC236}">
                <a16:creationId xmlns:a16="http://schemas.microsoft.com/office/drawing/2014/main" id="{4453BDC6-FE11-4945-96D7-6310040007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F91AB-7BCF-42E7-A629-BF9535F3734A}" type="datetimeFigureOut">
              <a:rPr lang="nl-BE" smtClean="0"/>
              <a:t>3/01/2021</a:t>
            </a:fld>
            <a:endParaRPr lang="nl-BE"/>
          </a:p>
        </p:txBody>
      </p:sp>
      <p:sp>
        <p:nvSpPr>
          <p:cNvPr id="5" name="Footer Placeholder 4">
            <a:extLst>
              <a:ext uri="{FF2B5EF4-FFF2-40B4-BE49-F238E27FC236}">
                <a16:creationId xmlns:a16="http://schemas.microsoft.com/office/drawing/2014/main" id="{9A757B9E-268C-4D1B-9F4B-12F270B5C0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a:extLst>
              <a:ext uri="{FF2B5EF4-FFF2-40B4-BE49-F238E27FC236}">
                <a16:creationId xmlns:a16="http://schemas.microsoft.com/office/drawing/2014/main" id="{0927D063-0D67-407F-AFAA-7BE5D53C9D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E7968D-DF86-4D12-AA7F-8AF3792E0D7A}" type="slidenum">
              <a:rPr lang="nl-BE" smtClean="0"/>
              <a:t>‹#›</a:t>
            </a:fld>
            <a:endParaRPr lang="nl-BE"/>
          </a:p>
        </p:txBody>
      </p:sp>
    </p:spTree>
    <p:extLst>
      <p:ext uri="{BB962C8B-B14F-4D97-AF65-F5344CB8AC3E}">
        <p14:creationId xmlns:p14="http://schemas.microsoft.com/office/powerpoint/2010/main" val="207991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731C0-A13C-48F2-B0EC-18EB8F1E0725}"/>
              </a:ext>
            </a:extLst>
          </p:cNvPr>
          <p:cNvSpPr>
            <a:spLocks noGrp="1"/>
          </p:cNvSpPr>
          <p:nvPr>
            <p:ph type="ctrTitle"/>
          </p:nvPr>
        </p:nvSpPr>
        <p:spPr>
          <a:xfrm>
            <a:off x="1638300" y="2235200"/>
            <a:ext cx="9144000" cy="2387600"/>
          </a:xfrm>
        </p:spPr>
        <p:txBody>
          <a:bodyPr/>
          <a:lstStyle/>
          <a:p>
            <a:r>
              <a:rPr lang="nl-BE" b="1" dirty="0">
                <a:latin typeface="Arial Rounded MT Bold" panose="020F0704030504030204" pitchFamily="34" charset="0"/>
                <a:cs typeface="Aldhabi" panose="020B0604020202020204" pitchFamily="2" charset="-78"/>
              </a:rPr>
              <a:t>The Battle of </a:t>
            </a:r>
            <a:r>
              <a:rPr lang="nl-BE" b="1" dirty="0" err="1">
                <a:latin typeface="Arial Rounded MT Bold" panose="020F0704030504030204" pitchFamily="34" charset="0"/>
                <a:cs typeface="Aldhabi" panose="020B0604020202020204" pitchFamily="2" charset="-78"/>
              </a:rPr>
              <a:t>Neighborhoods</a:t>
            </a:r>
            <a:endParaRPr lang="nl-BE" b="1" dirty="0">
              <a:latin typeface="Arial Rounded MT Bold" panose="020F0704030504030204" pitchFamily="34" charset="0"/>
              <a:cs typeface="Aldhabi" panose="020B0604020202020204" pitchFamily="2" charset="-78"/>
            </a:endParaRPr>
          </a:p>
        </p:txBody>
      </p:sp>
    </p:spTree>
    <p:extLst>
      <p:ext uri="{BB962C8B-B14F-4D97-AF65-F5344CB8AC3E}">
        <p14:creationId xmlns:p14="http://schemas.microsoft.com/office/powerpoint/2010/main" val="2820362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7BDFED6-6E33-4606-AFE2-886ADB1C0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0385E679-9284-4580-878F-B444846ABF35}"/>
              </a:ext>
            </a:extLst>
          </p:cNvPr>
          <p:cNvPicPr>
            <a:picLocks noChangeAspect="1"/>
          </p:cNvPicPr>
          <p:nvPr/>
        </p:nvPicPr>
        <p:blipFill rotWithShape="1">
          <a:blip r:embed="rId2"/>
          <a:srcRect t="11042" r="-1" b="15406"/>
          <a:stretch/>
        </p:blipFill>
        <p:spPr>
          <a:xfrm>
            <a:off x="4547938" y="1"/>
            <a:ext cx="7644062" cy="6858004"/>
          </a:xfrm>
          <a:prstGeom prst="rect">
            <a:avLst/>
          </a:prstGeom>
        </p:spPr>
      </p:pic>
      <p:sp>
        <p:nvSpPr>
          <p:cNvPr id="28" name="Rectangle 27">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137F28-0022-43F0-B8B6-F2246ECAD4E1}"/>
              </a:ext>
            </a:extLst>
          </p:cNvPr>
          <p:cNvSpPr>
            <a:spLocks noGrp="1"/>
          </p:cNvSpPr>
          <p:nvPr>
            <p:ph type="title"/>
          </p:nvPr>
        </p:nvSpPr>
        <p:spPr>
          <a:xfrm>
            <a:off x="-4887" y="1293803"/>
            <a:ext cx="5395912" cy="2387600"/>
          </a:xfrm>
        </p:spPr>
        <p:txBody>
          <a:bodyPr vert="horz" lIns="91440" tIns="45720" rIns="91440" bIns="45720" rtlCol="0" anchor="b">
            <a:normAutofit/>
          </a:bodyPr>
          <a:lstStyle/>
          <a:p>
            <a:r>
              <a:rPr lang="en-US" sz="5000" b="1" kern="1200" dirty="0">
                <a:solidFill>
                  <a:schemeClr val="bg1"/>
                </a:solidFill>
                <a:latin typeface="+mj-lt"/>
                <a:ea typeface="+mj-ea"/>
                <a:cs typeface="+mj-cs"/>
              </a:rPr>
              <a:t>Map of Clusters </a:t>
            </a:r>
            <a:r>
              <a:rPr lang="en-US" sz="5000" b="1" dirty="0">
                <a:solidFill>
                  <a:schemeClr val="bg1"/>
                </a:solidFill>
              </a:rPr>
              <a:t>in </a:t>
            </a:r>
            <a:r>
              <a:rPr lang="en-US" sz="5000" b="1" kern="1200" dirty="0">
                <a:solidFill>
                  <a:schemeClr val="bg1"/>
                </a:solidFill>
                <a:latin typeface="+mj-lt"/>
                <a:ea typeface="+mj-ea"/>
                <a:cs typeface="+mj-cs"/>
              </a:rPr>
              <a:t>Scarborough</a:t>
            </a:r>
            <a:endParaRPr lang="en-US" sz="5000" kern="1200" dirty="0">
              <a:solidFill>
                <a:schemeClr val="bg1"/>
              </a:solidFill>
              <a:latin typeface="+mj-lt"/>
              <a:ea typeface="+mj-ea"/>
              <a:cs typeface="+mj-cs"/>
            </a:endParaRPr>
          </a:p>
        </p:txBody>
      </p:sp>
      <p:cxnSp>
        <p:nvCxnSpPr>
          <p:cNvPr id="30" name="Straight Connector 29">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3681408"/>
            <a:ext cx="113537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913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http://roshangrewal.com/wp-content/uploads/2019/10/Average-Housing-Price-1024x868.png">
            <a:extLst>
              <a:ext uri="{FF2B5EF4-FFF2-40B4-BE49-F238E27FC236}">
                <a16:creationId xmlns:a16="http://schemas.microsoft.com/office/drawing/2014/main" id="{C03C3DDB-BAAA-48EF-90E9-D9755210C964}"/>
              </a:ext>
            </a:extLst>
          </p:cNvPr>
          <p:cNvPicPr/>
          <p:nvPr/>
        </p:nvPicPr>
        <p:blipFill rotWithShape="1">
          <a:blip r:embed="rId2">
            <a:extLst>
              <a:ext uri="{28A0092B-C50C-407E-A947-70E740481C1C}">
                <a14:useLocalDpi xmlns:a14="http://schemas.microsoft.com/office/drawing/2010/main" val="0"/>
              </a:ext>
            </a:extLst>
          </a:blip>
          <a:srcRect t="15137" r="9089" b="-2"/>
          <a:stretch/>
        </p:blipFill>
        <p:spPr bwMode="auto">
          <a:xfrm>
            <a:off x="3523488" y="10"/>
            <a:ext cx="8668512" cy="6857990"/>
          </a:xfrm>
          <a:prstGeom prst="rect">
            <a:avLst/>
          </a:prstGeom>
          <a:noFill/>
        </p:spPr>
      </p:pic>
      <p:sp>
        <p:nvSpPr>
          <p:cNvPr id="28" name="Rectangle 27">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8137F28-0022-43F0-B8B6-F2246ECAD4E1}"/>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IN" b="1" dirty="0"/>
              <a:t>Average Housing Price by Clusters in Scarborough</a:t>
            </a:r>
            <a:endParaRPr lang="en-US" sz="4800" dirty="0"/>
          </a:p>
        </p:txBody>
      </p:sp>
      <p:sp>
        <p:nvSpPr>
          <p:cNvPr id="30" name="Rectangle 2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2" name="Rectangle 3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681682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http://roshangrewal.com/wp-content/uploads/2019/10/School-Ratings-by-Clusters-1024x881.png">
            <a:extLst>
              <a:ext uri="{FF2B5EF4-FFF2-40B4-BE49-F238E27FC236}">
                <a16:creationId xmlns:a16="http://schemas.microsoft.com/office/drawing/2014/main" id="{7C26BF86-1F37-476C-B04F-6C36EC87CC20}"/>
              </a:ext>
            </a:extLst>
          </p:cNvPr>
          <p:cNvPicPr/>
          <p:nvPr/>
        </p:nvPicPr>
        <p:blipFill rotWithShape="1">
          <a:blip r:embed="rId2">
            <a:extLst>
              <a:ext uri="{28A0092B-C50C-407E-A947-70E740481C1C}">
                <a14:useLocalDpi xmlns:a14="http://schemas.microsoft.com/office/drawing/2010/main" val="0"/>
              </a:ext>
            </a:extLst>
          </a:blip>
          <a:srcRect t="6535" r="9089" b="9834"/>
          <a:stretch/>
        </p:blipFill>
        <p:spPr bwMode="auto">
          <a:xfrm>
            <a:off x="3523488" y="10"/>
            <a:ext cx="8668512" cy="6857990"/>
          </a:xfrm>
          <a:prstGeom prst="rect">
            <a:avLst/>
          </a:prstGeom>
          <a:noFill/>
        </p:spPr>
      </p:pic>
      <p:sp>
        <p:nvSpPr>
          <p:cNvPr id="39" name="Rectangle 38">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8137F28-0022-43F0-B8B6-F2246ECAD4E1}"/>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IN" b="1" dirty="0"/>
              <a:t>School Ratings by Clusters in Scarborough</a:t>
            </a:r>
            <a:endParaRPr lang="nl-BE" dirty="0"/>
          </a:p>
        </p:txBody>
      </p:sp>
      <p:sp>
        <p:nvSpPr>
          <p:cNvPr id="41" name="Rectangle 4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3" name="Rectangle 4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134832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39D07A-1C46-4465-9DD9-1E6534484C63}"/>
              </a:ext>
            </a:extLst>
          </p:cNvPr>
          <p:cNvSpPr>
            <a:spLocks noGrp="1"/>
          </p:cNvSpPr>
          <p:nvPr>
            <p:ph idx="1"/>
          </p:nvPr>
        </p:nvSpPr>
        <p:spPr>
          <a:xfrm>
            <a:off x="838200" y="1253331"/>
            <a:ext cx="10515600" cy="4351338"/>
          </a:xfrm>
        </p:spPr>
        <p:txBody>
          <a:bodyPr>
            <a:normAutofit fontScale="92500" lnSpcReduction="20000"/>
          </a:bodyPr>
          <a:lstStyle/>
          <a:p>
            <a:pPr marL="0" indent="0">
              <a:buNone/>
            </a:pPr>
            <a:r>
              <a:rPr lang="en-IN" dirty="0"/>
              <a:t>The Location:</a:t>
            </a:r>
            <a:endParaRPr lang="nl-BE" dirty="0"/>
          </a:p>
          <a:p>
            <a:pPr marL="0" indent="0" algn="just">
              <a:buNone/>
            </a:pPr>
            <a:r>
              <a:rPr lang="en-IN" dirty="0"/>
              <a:t>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endParaRPr lang="nl-BE" dirty="0"/>
          </a:p>
          <a:p>
            <a:pPr marL="0" indent="0">
              <a:buNone/>
            </a:pPr>
            <a:r>
              <a:rPr lang="en-IN" dirty="0"/>
              <a:t>Foursquare API:</a:t>
            </a:r>
            <a:endParaRPr lang="nl-BE" dirty="0"/>
          </a:p>
          <a:p>
            <a:pPr marL="0" indent="0">
              <a:buNone/>
            </a:pPr>
            <a:r>
              <a:rPr lang="en-IN" dirty="0"/>
              <a:t>This Capstone project have used Four-square API as its prime data gathering source as it has a database of millions of places, especially their places API which provides the ability to perform location search, location sharing and details about a business.</a:t>
            </a:r>
            <a:endParaRPr lang="nl-BE" dirty="0"/>
          </a:p>
          <a:p>
            <a:pPr marL="0" indent="0">
              <a:buNone/>
            </a:pPr>
            <a:endParaRPr lang="nl-BE" dirty="0"/>
          </a:p>
        </p:txBody>
      </p:sp>
    </p:spTree>
    <p:extLst>
      <p:ext uri="{BB962C8B-B14F-4D97-AF65-F5344CB8AC3E}">
        <p14:creationId xmlns:p14="http://schemas.microsoft.com/office/powerpoint/2010/main" val="3612114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EA6E2-FC0A-4564-BD6A-D5B3AD51A62C}"/>
              </a:ext>
            </a:extLst>
          </p:cNvPr>
          <p:cNvSpPr>
            <a:spLocks noGrp="1"/>
          </p:cNvSpPr>
          <p:nvPr>
            <p:ph type="title"/>
          </p:nvPr>
        </p:nvSpPr>
        <p:spPr>
          <a:xfrm>
            <a:off x="838200" y="2766218"/>
            <a:ext cx="10515600" cy="1325563"/>
          </a:xfrm>
        </p:spPr>
        <p:txBody>
          <a:bodyPr>
            <a:noAutofit/>
          </a:bodyPr>
          <a:lstStyle/>
          <a:p>
            <a:pPr algn="ctr"/>
            <a:r>
              <a:rPr lang="en-IN" sz="9600" b="1" dirty="0">
                <a:latin typeface="Arial Black" panose="020B0A04020102020204" pitchFamily="34" charset="0"/>
              </a:rPr>
              <a:t>Conclusion</a:t>
            </a:r>
            <a:endParaRPr lang="nl-BE" sz="9600" b="1" dirty="0">
              <a:latin typeface="Arial Black" panose="020B0A04020102020204" pitchFamily="34" charset="0"/>
            </a:endParaRPr>
          </a:p>
        </p:txBody>
      </p:sp>
    </p:spTree>
    <p:extLst>
      <p:ext uri="{BB962C8B-B14F-4D97-AF65-F5344CB8AC3E}">
        <p14:creationId xmlns:p14="http://schemas.microsoft.com/office/powerpoint/2010/main" val="3152720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FC13DF-639D-4245-958C-382099A87888}"/>
              </a:ext>
            </a:extLst>
          </p:cNvPr>
          <p:cNvSpPr>
            <a:spLocks noGrp="1"/>
          </p:cNvSpPr>
          <p:nvPr>
            <p:ph idx="1"/>
          </p:nvPr>
        </p:nvSpPr>
        <p:spPr>
          <a:xfrm>
            <a:off x="776056" y="1253331"/>
            <a:ext cx="10515600" cy="4351338"/>
          </a:xfrm>
        </p:spPr>
        <p:txBody>
          <a:bodyPr>
            <a:normAutofit fontScale="92500"/>
          </a:bodyPr>
          <a:lstStyle/>
          <a:p>
            <a:pPr marL="0" indent="0" algn="just">
              <a:buNone/>
            </a:pPr>
            <a:r>
              <a:rPr lang="en-IN" dirty="0"/>
              <a:t>In this Capstone project, using k-means cluster algorithm I separated the </a:t>
            </a:r>
            <a:r>
              <a:rPr lang="en-IN" dirty="0" err="1"/>
              <a:t>neighborhood</a:t>
            </a:r>
            <a:r>
              <a:rPr lang="en-IN" dirty="0"/>
              <a:t> into 10(Ten) different clusters and for 103 different </a:t>
            </a:r>
            <a:r>
              <a:rPr lang="en-IN" dirty="0" err="1"/>
              <a:t>lattitude</a:t>
            </a:r>
            <a:r>
              <a:rPr lang="en-IN" dirty="0"/>
              <a:t> and </a:t>
            </a:r>
            <a:r>
              <a:rPr lang="en-IN" dirty="0" err="1"/>
              <a:t>logitude</a:t>
            </a:r>
            <a:r>
              <a:rPr lang="en-IN" dirty="0"/>
              <a:t> from dataset, which have very-similar </a:t>
            </a:r>
            <a:r>
              <a:rPr lang="en-IN" dirty="0" err="1"/>
              <a:t>neighborhoods</a:t>
            </a:r>
            <a:r>
              <a:rPr lang="en-IN" dirty="0"/>
              <a:t> around them. Using the charts above results presented to a particular </a:t>
            </a:r>
            <a:r>
              <a:rPr lang="en-IN" dirty="0" err="1"/>
              <a:t>neighborhood</a:t>
            </a:r>
            <a:r>
              <a:rPr lang="en-IN" dirty="0"/>
              <a:t> based on average house prices and school rating have been made.</a:t>
            </a:r>
            <a:endParaRPr lang="nl-BE" dirty="0"/>
          </a:p>
          <a:p>
            <a:pPr marL="0" indent="0" algn="just">
              <a:buNone/>
            </a:pPr>
            <a:r>
              <a:rPr lang="en-IN" dirty="0"/>
              <a:t>I feel rewarded with the efforts and believe this course with all the topics covered is well worthy of appreciation.</a:t>
            </a:r>
            <a:br>
              <a:rPr lang="en-IN" dirty="0"/>
            </a:br>
            <a:r>
              <a:rPr lang="en-IN" dirty="0"/>
              <a:t>This project has shown me a practical application to resolve a real situation that has impacting personal and financial impact using Data Science tools.</a:t>
            </a:r>
            <a:br>
              <a:rPr lang="en-IN" dirty="0"/>
            </a:br>
            <a:r>
              <a:rPr lang="en-IN" dirty="0"/>
              <a:t>The mapping with Folium is a very powerful technique to consolidate information and make the analysis and decision better with confidence.</a:t>
            </a:r>
            <a:endParaRPr lang="nl-BE" dirty="0"/>
          </a:p>
          <a:p>
            <a:pPr marL="0" indent="0" algn="just">
              <a:buNone/>
            </a:pPr>
            <a:endParaRPr lang="nl-BE" dirty="0"/>
          </a:p>
        </p:txBody>
      </p:sp>
    </p:spTree>
    <p:extLst>
      <p:ext uri="{BB962C8B-B14F-4D97-AF65-F5344CB8AC3E}">
        <p14:creationId xmlns:p14="http://schemas.microsoft.com/office/powerpoint/2010/main" val="1871664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EA6E2-FC0A-4564-BD6A-D5B3AD51A62C}"/>
              </a:ext>
            </a:extLst>
          </p:cNvPr>
          <p:cNvSpPr>
            <a:spLocks noGrp="1"/>
          </p:cNvSpPr>
          <p:nvPr>
            <p:ph type="title"/>
          </p:nvPr>
        </p:nvSpPr>
        <p:spPr>
          <a:xfrm>
            <a:off x="838200" y="2766218"/>
            <a:ext cx="10515600" cy="1325563"/>
          </a:xfrm>
        </p:spPr>
        <p:txBody>
          <a:bodyPr>
            <a:noAutofit/>
          </a:bodyPr>
          <a:lstStyle/>
          <a:p>
            <a:pPr algn="ctr"/>
            <a:r>
              <a:rPr lang="en-IN" sz="9600" b="1" dirty="0">
                <a:latin typeface="Arial Black" panose="020B0A04020102020204" pitchFamily="34" charset="0"/>
              </a:rPr>
              <a:t>Future Work</a:t>
            </a:r>
            <a:endParaRPr lang="nl-BE" sz="9600" b="1" dirty="0">
              <a:latin typeface="Arial Black" panose="020B0A04020102020204" pitchFamily="34" charset="0"/>
            </a:endParaRPr>
          </a:p>
        </p:txBody>
      </p:sp>
    </p:spTree>
    <p:extLst>
      <p:ext uri="{BB962C8B-B14F-4D97-AF65-F5344CB8AC3E}">
        <p14:creationId xmlns:p14="http://schemas.microsoft.com/office/powerpoint/2010/main" val="2270508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97E4D-6F1E-4904-86AB-2B118B5A116A}"/>
              </a:ext>
            </a:extLst>
          </p:cNvPr>
          <p:cNvSpPr>
            <a:spLocks noGrp="1"/>
          </p:cNvSpPr>
          <p:nvPr>
            <p:ph idx="1"/>
          </p:nvPr>
        </p:nvSpPr>
        <p:spPr>
          <a:xfrm>
            <a:off x="900344" y="2446430"/>
            <a:ext cx="10515600" cy="1965140"/>
          </a:xfrm>
        </p:spPr>
        <p:txBody>
          <a:bodyPr/>
          <a:lstStyle/>
          <a:p>
            <a:pPr marL="0" indent="0" algn="just">
              <a:buNone/>
            </a:pPr>
            <a:r>
              <a:rPr lang="en-IN" dirty="0"/>
              <a:t>This Capstone project can be continued for making it more precise in terms to find best house in Scarborough. Best means on the basis of all required things(daily needs or things we need to live a better life) around and also in terms of cost effective.</a:t>
            </a:r>
            <a:endParaRPr lang="nl-BE" dirty="0"/>
          </a:p>
          <a:p>
            <a:pPr marL="0" indent="0">
              <a:buNone/>
            </a:pPr>
            <a:endParaRPr lang="nl-BE" dirty="0"/>
          </a:p>
        </p:txBody>
      </p:sp>
    </p:spTree>
    <p:extLst>
      <p:ext uri="{BB962C8B-B14F-4D97-AF65-F5344CB8AC3E}">
        <p14:creationId xmlns:p14="http://schemas.microsoft.com/office/powerpoint/2010/main" val="1825568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4A084-B0C7-477D-AF94-AE854AE13DC0}"/>
              </a:ext>
            </a:extLst>
          </p:cNvPr>
          <p:cNvSpPr>
            <a:spLocks noGrp="1"/>
          </p:cNvSpPr>
          <p:nvPr>
            <p:ph type="title"/>
          </p:nvPr>
        </p:nvSpPr>
        <p:spPr/>
        <p:txBody>
          <a:bodyPr/>
          <a:lstStyle/>
          <a:p>
            <a:pPr algn="ctr"/>
            <a:r>
              <a:rPr lang="en-IN" b="1" dirty="0"/>
              <a:t>Introduction</a:t>
            </a:r>
            <a:endParaRPr lang="nl-BE" b="1" dirty="0"/>
          </a:p>
        </p:txBody>
      </p:sp>
      <p:sp>
        <p:nvSpPr>
          <p:cNvPr id="3" name="Content Placeholder 2">
            <a:extLst>
              <a:ext uri="{FF2B5EF4-FFF2-40B4-BE49-F238E27FC236}">
                <a16:creationId xmlns:a16="http://schemas.microsoft.com/office/drawing/2014/main" id="{BC8AF1BD-FFAD-4AC0-9C35-B78D9FEC7CDA}"/>
              </a:ext>
            </a:extLst>
          </p:cNvPr>
          <p:cNvSpPr>
            <a:spLocks noGrp="1"/>
          </p:cNvSpPr>
          <p:nvPr>
            <p:ph idx="1"/>
          </p:nvPr>
        </p:nvSpPr>
        <p:spPr/>
        <p:txBody>
          <a:bodyPr>
            <a:normAutofit fontScale="70000" lnSpcReduction="20000"/>
          </a:bodyPr>
          <a:lstStyle/>
          <a:p>
            <a:r>
              <a:rPr lang="en-IN" dirty="0"/>
              <a:t>The purpose of this Capstone Project is to help people in exploring better facilities around their </a:t>
            </a:r>
            <a:r>
              <a:rPr lang="en-IN" dirty="0" err="1"/>
              <a:t>neighborhood</a:t>
            </a:r>
            <a:r>
              <a:rPr lang="en-IN" dirty="0"/>
              <a:t>. It will help people making smart and efficient decision on selecting great </a:t>
            </a:r>
            <a:r>
              <a:rPr lang="en-IN" dirty="0" err="1"/>
              <a:t>neighborhood</a:t>
            </a:r>
            <a:r>
              <a:rPr lang="en-IN" dirty="0"/>
              <a:t> out of numbers of other </a:t>
            </a:r>
            <a:r>
              <a:rPr lang="en-IN" dirty="0" err="1"/>
              <a:t>neighborhoods</a:t>
            </a:r>
            <a:r>
              <a:rPr lang="en-IN" dirty="0"/>
              <a:t> in Scarborough, </a:t>
            </a:r>
            <a:r>
              <a:rPr lang="en-IN" dirty="0" err="1"/>
              <a:t>Toranto</a:t>
            </a:r>
            <a:r>
              <a:rPr lang="en-IN" dirty="0"/>
              <a:t>.</a:t>
            </a:r>
            <a:endParaRPr lang="nl-BE" dirty="0"/>
          </a:p>
          <a:p>
            <a:pPr algn="just"/>
            <a:r>
              <a:rPr lang="en-IN" dirty="0"/>
              <a:t>Lots of people are migrating to various states of Canada and needed lots of research for good housing prices and </a:t>
            </a:r>
            <a:r>
              <a:rPr lang="en-IN" dirty="0" err="1"/>
              <a:t>reputated</a:t>
            </a:r>
            <a:r>
              <a:rPr lang="en-IN" dirty="0"/>
              <a:t> schools for their children. This project is for those people who are looking for better </a:t>
            </a:r>
            <a:r>
              <a:rPr lang="en-IN" dirty="0" err="1"/>
              <a:t>neighborhoods</a:t>
            </a:r>
            <a:r>
              <a:rPr lang="en-IN" dirty="0"/>
              <a:t>. For ease of accessing to Cafe, School, Super market, medical shops, grocery shops, mall, theatre, hospital, like minded people, etc.</a:t>
            </a:r>
            <a:endParaRPr lang="nl-BE" dirty="0"/>
          </a:p>
          <a:p>
            <a:r>
              <a:rPr lang="en-IN" dirty="0"/>
              <a:t>This Capstone Project aim to create an analysis of features for a people migrating to Scarborough to search a best </a:t>
            </a:r>
            <a:r>
              <a:rPr lang="en-IN" dirty="0" err="1"/>
              <a:t>neighborhood</a:t>
            </a:r>
            <a:r>
              <a:rPr lang="en-IN" dirty="0"/>
              <a:t> as a comparative analysis between </a:t>
            </a:r>
            <a:r>
              <a:rPr lang="en-IN" dirty="0" err="1"/>
              <a:t>neighborhoods</a:t>
            </a:r>
            <a:r>
              <a:rPr lang="en-IN" dirty="0"/>
              <a:t>. The features include median housing price and better school according to ratings, crime rates of that particular area, road connectivity, weather conditions, good management for emergency, water resources both </a:t>
            </a:r>
            <a:r>
              <a:rPr lang="en-IN" dirty="0" err="1"/>
              <a:t>freash</a:t>
            </a:r>
            <a:r>
              <a:rPr lang="en-IN" dirty="0"/>
              <a:t> and waste water and excrement conveyed in sewers and recreational facilities.</a:t>
            </a:r>
            <a:endParaRPr lang="nl-BE" dirty="0"/>
          </a:p>
          <a:p>
            <a:r>
              <a:rPr lang="en-IN" dirty="0"/>
              <a:t>It will help people to get awareness of the area and </a:t>
            </a:r>
            <a:r>
              <a:rPr lang="en-IN" dirty="0" err="1"/>
              <a:t>neighborhood</a:t>
            </a:r>
            <a:r>
              <a:rPr lang="en-IN" dirty="0"/>
              <a:t> before moving to a new city, state, country or place for their work or to start a new fresh life.</a:t>
            </a:r>
            <a:endParaRPr lang="nl-BE" dirty="0"/>
          </a:p>
          <a:p>
            <a:endParaRPr lang="nl-BE" dirty="0"/>
          </a:p>
        </p:txBody>
      </p:sp>
    </p:spTree>
    <p:extLst>
      <p:ext uri="{BB962C8B-B14F-4D97-AF65-F5344CB8AC3E}">
        <p14:creationId xmlns:p14="http://schemas.microsoft.com/office/powerpoint/2010/main" val="2679954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FCC1E-FFC8-43E0-AB1A-FED17D90A529}"/>
              </a:ext>
            </a:extLst>
          </p:cNvPr>
          <p:cNvSpPr>
            <a:spLocks noGrp="1"/>
          </p:cNvSpPr>
          <p:nvPr>
            <p:ph type="title"/>
          </p:nvPr>
        </p:nvSpPr>
        <p:spPr/>
        <p:txBody>
          <a:bodyPr/>
          <a:lstStyle/>
          <a:p>
            <a:pPr algn="ctr"/>
            <a:r>
              <a:rPr lang="en-IN" b="1" dirty="0"/>
              <a:t>Data Gathering and Selection</a:t>
            </a:r>
            <a:endParaRPr lang="nl-BE" b="1" dirty="0"/>
          </a:p>
        </p:txBody>
      </p:sp>
      <p:sp>
        <p:nvSpPr>
          <p:cNvPr id="3" name="Content Placeholder 2">
            <a:extLst>
              <a:ext uri="{FF2B5EF4-FFF2-40B4-BE49-F238E27FC236}">
                <a16:creationId xmlns:a16="http://schemas.microsoft.com/office/drawing/2014/main" id="{CFCCED19-F5A8-42BC-9460-55C7D75040A8}"/>
              </a:ext>
            </a:extLst>
          </p:cNvPr>
          <p:cNvSpPr>
            <a:spLocks noGrp="1"/>
          </p:cNvSpPr>
          <p:nvPr>
            <p:ph idx="1"/>
          </p:nvPr>
        </p:nvSpPr>
        <p:spPr/>
        <p:txBody>
          <a:bodyPr>
            <a:normAutofit fontScale="77500" lnSpcReduction="20000"/>
          </a:bodyPr>
          <a:lstStyle/>
          <a:p>
            <a:pPr marL="0" indent="0">
              <a:buNone/>
            </a:pPr>
            <a:r>
              <a:rPr lang="en-IN" dirty="0"/>
              <a:t>Data Link: https://en.wikipedia.org/wiki/List_of_postal_codes_of_Canada:_M</a:t>
            </a:r>
            <a:endParaRPr lang="nl-BE" dirty="0"/>
          </a:p>
          <a:p>
            <a:pPr marL="0" indent="0">
              <a:buNone/>
            </a:pPr>
            <a:r>
              <a:rPr lang="en-IN" dirty="0"/>
              <a:t>Will use Scarborough dataset which we scrapped from </a:t>
            </a:r>
            <a:r>
              <a:rPr lang="en-IN" dirty="0" err="1"/>
              <a:t>wikipedia</a:t>
            </a:r>
            <a:r>
              <a:rPr lang="en-IN" dirty="0"/>
              <a:t> on Week 3. Dataset consisting of latitude and longitude, zip codes.</a:t>
            </a:r>
            <a:endParaRPr lang="nl-BE" dirty="0"/>
          </a:p>
          <a:p>
            <a:pPr marL="0" indent="0">
              <a:buNone/>
            </a:pPr>
            <a:r>
              <a:rPr lang="en-IN" dirty="0"/>
              <a:t>Foursquare API Data:</a:t>
            </a:r>
            <a:endParaRPr lang="nl-BE" dirty="0"/>
          </a:p>
          <a:p>
            <a:pPr marL="0" indent="0" algn="just">
              <a:buNone/>
            </a:pPr>
            <a:r>
              <a:rPr lang="en-IN" dirty="0"/>
              <a:t>We will need data about different venues in different </a:t>
            </a:r>
            <a:r>
              <a:rPr lang="en-IN" dirty="0" err="1"/>
              <a:t>neighborhoods</a:t>
            </a:r>
            <a:r>
              <a:rPr lang="en-IN" dirty="0"/>
              <a:t> of that specific borough.</a:t>
            </a:r>
            <a:br>
              <a:rPr lang="en-IN" dirty="0"/>
            </a:br>
            <a:r>
              <a:rPr lang="en-IN" dirty="0"/>
              <a:t>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endParaRPr lang="nl-BE" dirty="0"/>
          </a:p>
          <a:p>
            <a:pPr marL="0" indent="0">
              <a:buNone/>
            </a:pPr>
            <a:r>
              <a:rPr lang="en-IN" dirty="0"/>
              <a:t>After finding the list of </a:t>
            </a:r>
            <a:r>
              <a:rPr lang="en-IN" dirty="0" err="1"/>
              <a:t>neighborhoods</a:t>
            </a:r>
            <a:r>
              <a:rPr lang="en-IN" dirty="0"/>
              <a:t>, we then connect to the Foursquare API to gather information about venues inside each and every </a:t>
            </a:r>
            <a:r>
              <a:rPr lang="en-IN" dirty="0" err="1"/>
              <a:t>neighborhood</a:t>
            </a:r>
            <a:r>
              <a:rPr lang="en-IN" dirty="0"/>
              <a:t>. For each </a:t>
            </a:r>
            <a:r>
              <a:rPr lang="en-IN" dirty="0" err="1"/>
              <a:t>neighborhood</a:t>
            </a:r>
            <a:r>
              <a:rPr lang="en-IN" dirty="0"/>
              <a:t>, we have chosen the radius to be 100 meter.</a:t>
            </a:r>
            <a:endParaRPr lang="nl-BE" dirty="0"/>
          </a:p>
        </p:txBody>
      </p:sp>
    </p:spTree>
    <p:extLst>
      <p:ext uri="{BB962C8B-B14F-4D97-AF65-F5344CB8AC3E}">
        <p14:creationId xmlns:p14="http://schemas.microsoft.com/office/powerpoint/2010/main" val="1335251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0A903B-1526-4411-853F-AE9A8BD9D32C}"/>
              </a:ext>
            </a:extLst>
          </p:cNvPr>
          <p:cNvSpPr>
            <a:spLocks noGrp="1"/>
          </p:cNvSpPr>
          <p:nvPr>
            <p:ph idx="1"/>
          </p:nvPr>
        </p:nvSpPr>
        <p:spPr>
          <a:xfrm>
            <a:off x="838200" y="854075"/>
            <a:ext cx="10515600" cy="4351338"/>
          </a:xfrm>
        </p:spPr>
        <p:txBody>
          <a:bodyPr>
            <a:normAutofit fontScale="92500" lnSpcReduction="20000"/>
          </a:bodyPr>
          <a:lstStyle/>
          <a:p>
            <a:pPr marL="0" indent="0">
              <a:buNone/>
            </a:pPr>
            <a:r>
              <a:rPr lang="en-IN" dirty="0"/>
              <a:t>The data retrieved from Foursquare contained information of venues within a specified distance of the longitude and latitude of the postcodes. The information obtained per venue as follows:</a:t>
            </a:r>
            <a:endParaRPr lang="nl-BE" dirty="0"/>
          </a:p>
          <a:p>
            <a:pPr marL="0" indent="0" latinLnBrk="1">
              <a:buNone/>
            </a:pPr>
            <a:r>
              <a:rPr lang="en-IN" dirty="0"/>
              <a:t>1. </a:t>
            </a:r>
            <a:r>
              <a:rPr lang="en-IN" dirty="0" err="1"/>
              <a:t>Neighborhood</a:t>
            </a:r>
            <a:endParaRPr lang="nl-BE" dirty="0"/>
          </a:p>
          <a:p>
            <a:pPr marL="0" indent="0" latinLnBrk="1">
              <a:buNone/>
            </a:pPr>
            <a:r>
              <a:rPr lang="en-IN" dirty="0"/>
              <a:t>2. </a:t>
            </a:r>
            <a:r>
              <a:rPr lang="en-IN" dirty="0" err="1"/>
              <a:t>Neighborhood</a:t>
            </a:r>
            <a:r>
              <a:rPr lang="en-IN" dirty="0"/>
              <a:t> Latitude</a:t>
            </a:r>
            <a:endParaRPr lang="nl-BE" dirty="0"/>
          </a:p>
          <a:p>
            <a:pPr marL="0" indent="0" algn="just" latinLnBrk="1">
              <a:buNone/>
            </a:pPr>
            <a:r>
              <a:rPr lang="en-IN" dirty="0"/>
              <a:t>3. </a:t>
            </a:r>
            <a:r>
              <a:rPr lang="en-IN" dirty="0" err="1"/>
              <a:t>Neighborhood</a:t>
            </a:r>
            <a:r>
              <a:rPr lang="en-IN" dirty="0"/>
              <a:t> Longitude</a:t>
            </a:r>
            <a:endParaRPr lang="nl-BE" dirty="0"/>
          </a:p>
          <a:p>
            <a:pPr marL="0" indent="0" latinLnBrk="1">
              <a:buNone/>
            </a:pPr>
            <a:r>
              <a:rPr lang="en-IN" dirty="0"/>
              <a:t>4. Venue</a:t>
            </a:r>
            <a:endParaRPr lang="nl-BE" dirty="0"/>
          </a:p>
          <a:p>
            <a:pPr marL="0" indent="0" latinLnBrk="1">
              <a:buNone/>
            </a:pPr>
            <a:r>
              <a:rPr lang="en-IN" dirty="0"/>
              <a:t>5. Name of the venue e.g. the name of a store or restaurant</a:t>
            </a:r>
            <a:endParaRPr lang="nl-BE" dirty="0"/>
          </a:p>
          <a:p>
            <a:pPr marL="0" indent="0" latinLnBrk="1">
              <a:buNone/>
            </a:pPr>
            <a:r>
              <a:rPr lang="fr-FR" dirty="0"/>
              <a:t>6. Venue Latitude</a:t>
            </a:r>
            <a:endParaRPr lang="nl-BE" dirty="0"/>
          </a:p>
          <a:p>
            <a:pPr marL="0" indent="0" latinLnBrk="1">
              <a:buNone/>
            </a:pPr>
            <a:r>
              <a:rPr lang="fr-FR" dirty="0"/>
              <a:t>7. Venue Longitude</a:t>
            </a:r>
            <a:endParaRPr lang="nl-BE" dirty="0"/>
          </a:p>
          <a:p>
            <a:pPr marL="0" indent="0" latinLnBrk="1">
              <a:buNone/>
            </a:pPr>
            <a:r>
              <a:rPr lang="fr-FR" dirty="0"/>
              <a:t>8. Venue </a:t>
            </a:r>
            <a:r>
              <a:rPr lang="fr-FR" dirty="0" err="1"/>
              <a:t>Category</a:t>
            </a:r>
            <a:endParaRPr lang="nl-BE" dirty="0"/>
          </a:p>
          <a:p>
            <a:pPr marL="0" indent="0">
              <a:buNone/>
            </a:pPr>
            <a:endParaRPr lang="nl-BE" dirty="0"/>
          </a:p>
        </p:txBody>
      </p:sp>
    </p:spTree>
    <p:extLst>
      <p:ext uri="{BB962C8B-B14F-4D97-AF65-F5344CB8AC3E}">
        <p14:creationId xmlns:p14="http://schemas.microsoft.com/office/powerpoint/2010/main" val="1161954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http://roshangrewal.com/wp-content/uploads/2019/10/Map-of-Scarborough-1024x576.png">
            <a:extLst>
              <a:ext uri="{FF2B5EF4-FFF2-40B4-BE49-F238E27FC236}">
                <a16:creationId xmlns:a16="http://schemas.microsoft.com/office/drawing/2014/main" id="{36C7BF85-87B0-4A7C-BB62-738DDD1DD53E}"/>
              </a:ext>
            </a:extLst>
          </p:cNvPr>
          <p:cNvPicPr/>
          <p:nvPr/>
        </p:nvPicPr>
        <p:blipFill rotWithShape="1">
          <a:blip r:embed="rId2">
            <a:extLst>
              <a:ext uri="{28A0092B-C50C-407E-A947-70E740481C1C}">
                <a14:useLocalDpi xmlns:a14="http://schemas.microsoft.com/office/drawing/2010/main" val="0"/>
              </a:ext>
            </a:extLst>
          </a:blip>
          <a:srcRect l="5367" t="9091" r="29997"/>
          <a:stretch/>
        </p:blipFill>
        <p:spPr bwMode="auto">
          <a:xfrm>
            <a:off x="3523488" y="10"/>
            <a:ext cx="8668512" cy="6857990"/>
          </a:xfrm>
          <a:prstGeom prst="rect">
            <a:avLst/>
          </a:prstGeom>
          <a:noFill/>
        </p:spPr>
      </p:pic>
      <p:sp>
        <p:nvSpPr>
          <p:cNvPr id="17"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8137F28-0022-43F0-B8B6-F2246ECAD4E1}"/>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a:t>Map of Scarborough</a:t>
            </a:r>
            <a:endParaRPr lang="en-US" sz="4800"/>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727037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F0289-F355-44C8-A396-EA2171037F67}"/>
              </a:ext>
            </a:extLst>
          </p:cNvPr>
          <p:cNvSpPr>
            <a:spLocks noGrp="1"/>
          </p:cNvSpPr>
          <p:nvPr>
            <p:ph type="title"/>
          </p:nvPr>
        </p:nvSpPr>
        <p:spPr/>
        <p:txBody>
          <a:bodyPr/>
          <a:lstStyle/>
          <a:p>
            <a:pPr algn="ctr"/>
            <a:r>
              <a:rPr lang="en-IN" b="1" dirty="0"/>
              <a:t>Approach: Clustering </a:t>
            </a:r>
            <a:endParaRPr lang="nl-BE" b="1" dirty="0"/>
          </a:p>
        </p:txBody>
      </p:sp>
      <p:sp>
        <p:nvSpPr>
          <p:cNvPr id="3" name="Content Placeholder 2">
            <a:extLst>
              <a:ext uri="{FF2B5EF4-FFF2-40B4-BE49-F238E27FC236}">
                <a16:creationId xmlns:a16="http://schemas.microsoft.com/office/drawing/2014/main" id="{912022CE-8D32-4508-863F-0334FA3EA531}"/>
              </a:ext>
            </a:extLst>
          </p:cNvPr>
          <p:cNvSpPr>
            <a:spLocks noGrp="1"/>
          </p:cNvSpPr>
          <p:nvPr>
            <p:ph idx="1"/>
          </p:nvPr>
        </p:nvSpPr>
        <p:spPr/>
        <p:txBody>
          <a:bodyPr/>
          <a:lstStyle/>
          <a:p>
            <a:pPr marL="0" indent="0" algn="just">
              <a:buNone/>
            </a:pPr>
            <a:r>
              <a:rPr lang="en-IN" dirty="0"/>
              <a:t>To compare the similarities of two cities, we decided to explore </a:t>
            </a:r>
            <a:r>
              <a:rPr lang="en-IN" dirty="0" err="1"/>
              <a:t>neighborhoods</a:t>
            </a:r>
            <a:r>
              <a:rPr lang="en-IN" dirty="0"/>
              <a:t>, segment them, and group them into clusters to find similar </a:t>
            </a:r>
            <a:r>
              <a:rPr lang="en-IN" dirty="0" err="1"/>
              <a:t>neighborhoods</a:t>
            </a:r>
            <a:r>
              <a:rPr lang="en-IN" dirty="0"/>
              <a:t> in a big city like New York and Toronto. To be able to do that, we need to cluster data which is a form of unsupervised machine learning: k-means clustering algorithm.</a:t>
            </a:r>
            <a:endParaRPr lang="nl-BE" dirty="0"/>
          </a:p>
          <a:p>
            <a:pPr marL="0" indent="0">
              <a:buNone/>
            </a:pPr>
            <a:endParaRPr lang="nl-BE" dirty="0"/>
          </a:p>
        </p:txBody>
      </p:sp>
    </p:spTree>
    <p:extLst>
      <p:ext uri="{BB962C8B-B14F-4D97-AF65-F5344CB8AC3E}">
        <p14:creationId xmlns:p14="http://schemas.microsoft.com/office/powerpoint/2010/main" val="2022608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E092B7-FF9A-42CF-8D31-2CE6C617AC1B}"/>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b="1" dirty="0">
                <a:solidFill>
                  <a:srgbClr val="FFFFFF"/>
                </a:solidFill>
              </a:rPr>
              <a:t>Using K-Means Clustering Approach</a:t>
            </a:r>
            <a:r>
              <a:rPr lang="en-US" sz="3600" dirty="0">
                <a:solidFill>
                  <a:srgbClr val="FFFFFF"/>
                </a:solidFill>
              </a:rPr>
              <a:t> | Most Common Venue</a:t>
            </a:r>
            <a:br>
              <a:rPr lang="en-US" sz="3600" dirty="0">
                <a:solidFill>
                  <a:srgbClr val="FFFFFF"/>
                </a:solidFill>
              </a:rPr>
            </a:br>
            <a:endParaRPr lang="en-US" sz="3600" dirty="0">
              <a:solidFill>
                <a:srgbClr val="FFFFFF"/>
              </a:solidFill>
            </a:endParaRPr>
          </a:p>
        </p:txBody>
      </p:sp>
      <p:sp>
        <p:nvSpPr>
          <p:cNvPr id="14"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ttp://roshangrewal.com/wp-content/uploads/2019/10/Using-K-Means-Clustering-Approach-10th-Most-Common-Venue-1024x582.png">
            <a:extLst>
              <a:ext uri="{FF2B5EF4-FFF2-40B4-BE49-F238E27FC236}">
                <a16:creationId xmlns:a16="http://schemas.microsoft.com/office/drawing/2014/main" id="{FB46A7E0-2863-4283-A41E-242DE70BF78D}"/>
              </a:ext>
            </a:extLst>
          </p:cNvPr>
          <p:cNvPicPr/>
          <p:nvPr/>
        </p:nvPicPr>
        <p:blipFill rotWithShape="1">
          <a:blip r:embed="rId2">
            <a:extLst>
              <a:ext uri="{28A0092B-C50C-407E-A947-70E740481C1C}">
                <a14:useLocalDpi xmlns:a14="http://schemas.microsoft.com/office/drawing/2010/main" val="0"/>
              </a:ext>
            </a:extLst>
          </a:blip>
          <a:srcRect l="15457"/>
          <a:stretch/>
        </p:blipFill>
        <p:spPr bwMode="auto">
          <a:xfrm>
            <a:off x="976251" y="942538"/>
            <a:ext cx="7163222" cy="4808332"/>
          </a:xfrm>
          <a:prstGeom prst="rect">
            <a:avLst/>
          </a:prstGeom>
          <a:noFill/>
          <a:effectLst/>
        </p:spPr>
      </p:pic>
    </p:spTree>
    <p:extLst>
      <p:ext uri="{BB962C8B-B14F-4D97-AF65-F5344CB8AC3E}">
        <p14:creationId xmlns:p14="http://schemas.microsoft.com/office/powerpoint/2010/main" val="2465787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E092B7-FF9A-42CF-8D31-2CE6C617AC1B}"/>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IN" sz="4000" b="1" dirty="0">
                <a:solidFill>
                  <a:srgbClr val="FFFFFF"/>
                </a:solidFill>
              </a:rPr>
              <a:t>Most Common Venues near </a:t>
            </a:r>
            <a:r>
              <a:rPr lang="en-IN" sz="4000" b="1" dirty="0" err="1">
                <a:solidFill>
                  <a:srgbClr val="FFFFFF"/>
                </a:solidFill>
              </a:rPr>
              <a:t>Neighborhood</a:t>
            </a:r>
            <a:r>
              <a:rPr lang="en-IN" sz="4000" b="1" dirty="0">
                <a:solidFill>
                  <a:srgbClr val="FFFFFF"/>
                </a:solidFill>
              </a:rPr>
              <a:t> | Using Clustering</a:t>
            </a:r>
            <a:endParaRPr lang="nl-BE" sz="4000" b="1" dirty="0">
              <a:solidFill>
                <a:srgbClr val="FFFFFF"/>
              </a:solidFill>
            </a:endParaRPr>
          </a:p>
        </p:txBody>
      </p:sp>
      <p:sp>
        <p:nvSpPr>
          <p:cNvPr id="14"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ttp://roshangrewal.com/wp-content/uploads/2019/10/Using-K-Means-Clustering-Approach-10th-Most-Common-Venue-1024x582.png">
            <a:extLst>
              <a:ext uri="{FF2B5EF4-FFF2-40B4-BE49-F238E27FC236}">
                <a16:creationId xmlns:a16="http://schemas.microsoft.com/office/drawing/2014/main" id="{FB46A7E0-2863-4283-A41E-242DE70BF78D}"/>
              </a:ext>
            </a:extLst>
          </p:cNvPr>
          <p:cNvPicPr/>
          <p:nvPr/>
        </p:nvPicPr>
        <p:blipFill rotWithShape="1">
          <a:blip r:embed="rId2">
            <a:extLst>
              <a:ext uri="{28A0092B-C50C-407E-A947-70E740481C1C}">
                <a14:useLocalDpi xmlns:a14="http://schemas.microsoft.com/office/drawing/2010/main" val="0"/>
              </a:ext>
            </a:extLst>
          </a:blip>
          <a:srcRect l="15457"/>
          <a:stretch/>
        </p:blipFill>
        <p:spPr bwMode="auto">
          <a:xfrm>
            <a:off x="976251" y="942538"/>
            <a:ext cx="7163222" cy="4808332"/>
          </a:xfrm>
          <a:prstGeom prst="rect">
            <a:avLst/>
          </a:prstGeom>
          <a:noFill/>
          <a:effectLst/>
        </p:spPr>
      </p:pic>
      <p:pic>
        <p:nvPicPr>
          <p:cNvPr id="6" name="Picture 5" descr="http://roshangrewal.com/wp-content/uploads/2019/10/Most-Common-venues-near-neighborhood-1024x578.png">
            <a:extLst>
              <a:ext uri="{FF2B5EF4-FFF2-40B4-BE49-F238E27FC236}">
                <a16:creationId xmlns:a16="http://schemas.microsoft.com/office/drawing/2014/main" id="{946E5A3B-FF00-4CF2-8ADA-6F5D5091EEB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76251" y="942537"/>
            <a:ext cx="7163222" cy="4808331"/>
          </a:xfrm>
          <a:prstGeom prst="rect">
            <a:avLst/>
          </a:prstGeom>
          <a:noFill/>
          <a:ln>
            <a:noFill/>
          </a:ln>
        </p:spPr>
      </p:pic>
    </p:spTree>
    <p:extLst>
      <p:ext uri="{BB962C8B-B14F-4D97-AF65-F5344CB8AC3E}">
        <p14:creationId xmlns:p14="http://schemas.microsoft.com/office/powerpoint/2010/main" val="1738314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EA6E2-FC0A-4564-BD6A-D5B3AD51A62C}"/>
              </a:ext>
            </a:extLst>
          </p:cNvPr>
          <p:cNvSpPr>
            <a:spLocks noGrp="1"/>
          </p:cNvSpPr>
          <p:nvPr>
            <p:ph type="title"/>
          </p:nvPr>
        </p:nvSpPr>
        <p:spPr>
          <a:xfrm>
            <a:off x="838200" y="2766218"/>
            <a:ext cx="10515600" cy="1325563"/>
          </a:xfrm>
        </p:spPr>
        <p:txBody>
          <a:bodyPr>
            <a:noAutofit/>
          </a:bodyPr>
          <a:lstStyle/>
          <a:p>
            <a:pPr algn="ctr"/>
            <a:r>
              <a:rPr lang="en-IN" sz="9600" b="1" dirty="0">
                <a:latin typeface="Arial Black" panose="020B0A04020102020204" pitchFamily="34" charset="0"/>
              </a:rPr>
              <a:t>Result</a:t>
            </a:r>
            <a:endParaRPr lang="nl-BE" sz="9600" b="1" dirty="0">
              <a:latin typeface="Arial Black" panose="020B0A04020102020204" pitchFamily="34" charset="0"/>
            </a:endParaRPr>
          </a:p>
        </p:txBody>
      </p:sp>
    </p:spTree>
    <p:extLst>
      <p:ext uri="{BB962C8B-B14F-4D97-AF65-F5344CB8AC3E}">
        <p14:creationId xmlns:p14="http://schemas.microsoft.com/office/powerpoint/2010/main" val="163254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732</Words>
  <Application>Microsoft Office PowerPoint</Application>
  <PresentationFormat>Widescreen</PresentationFormat>
  <Paragraphs>39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Black</vt:lpstr>
      <vt:lpstr>Arial Rounded MT Bold</vt:lpstr>
      <vt:lpstr>Calibri</vt:lpstr>
      <vt:lpstr>Calibri Light</vt:lpstr>
      <vt:lpstr>Office Theme</vt:lpstr>
      <vt:lpstr>The Battle of Neighborhoods</vt:lpstr>
      <vt:lpstr>Introduction</vt:lpstr>
      <vt:lpstr>Data Gathering and Selection</vt:lpstr>
      <vt:lpstr>PowerPoint Presentation</vt:lpstr>
      <vt:lpstr>Map of Scarborough</vt:lpstr>
      <vt:lpstr>Approach: Clustering </vt:lpstr>
      <vt:lpstr>Using K-Means Clustering Approach | Most Common Venue </vt:lpstr>
      <vt:lpstr>Most Common Venues near Neighborhood | Using Clustering</vt:lpstr>
      <vt:lpstr>Result</vt:lpstr>
      <vt:lpstr>Map of Clusters in Scarborough</vt:lpstr>
      <vt:lpstr>Average Housing Price by Clusters in Scarborough</vt:lpstr>
      <vt:lpstr>School Ratings by Clusters in Scarborough</vt:lpstr>
      <vt:lpstr>PowerPoint Presentation</vt:lpstr>
      <vt:lpstr>Conclusion</vt:lpstr>
      <vt:lpstr>PowerPoint Presentation</vt:lpstr>
      <vt:lpstr>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RAGHAV Nakul (ext)</dc:creator>
  <cp:lastModifiedBy>RAGHAV Nakul (ext)</cp:lastModifiedBy>
  <cp:revision>3</cp:revision>
  <dcterms:created xsi:type="dcterms:W3CDTF">2021-01-03T08:56:34Z</dcterms:created>
  <dcterms:modified xsi:type="dcterms:W3CDTF">2021-01-03T09:00:48Z</dcterms:modified>
</cp:coreProperties>
</file>