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handoutMasterIdLst>
    <p:handoutMasterId r:id="rId16"/>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0080625" cy="7559675"/>
  <p:notesSz cx="7772400" cy="10058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58" d="100"/>
          <a:sy n="58" d="100"/>
        </p:scale>
        <p:origin x="-1520" y="-104"/>
      </p:cViewPr>
      <p:guideLst>
        <p:guide orient="horz" pos="2381"/>
        <p:guide pos="3175"/>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handoutMaster" Target="handoutMasters/handoutMaster1.xml"/><Relationship Id="rId17" Type="http://schemas.openxmlformats.org/officeDocument/2006/relationships/printerSettings" Target="printerSettings/printerSettings1.bin"/><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675" cy="5032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4402138" y="0"/>
            <a:ext cx="3368675" cy="503238"/>
          </a:xfrm>
          <a:prstGeom prst="rect">
            <a:avLst/>
          </a:prstGeom>
        </p:spPr>
        <p:txBody>
          <a:bodyPr vert="horz" lIns="91440" tIns="45720" rIns="91440" bIns="45720" rtlCol="0"/>
          <a:lstStyle>
            <a:lvl1pPr algn="r">
              <a:defRPr sz="1200"/>
            </a:lvl1pPr>
          </a:lstStyle>
          <a:p>
            <a:fld id="{C09E9013-5811-C144-A8E7-7105EE079FD0}" type="datetimeFigureOut">
              <a:rPr lang="en-US" smtClean="0"/>
              <a:t>4/9/14</a:t>
            </a:fld>
            <a:endParaRPr lang="en-US"/>
          </a:p>
        </p:txBody>
      </p:sp>
      <p:sp>
        <p:nvSpPr>
          <p:cNvPr id="4" name="Footer Placeholder 3"/>
          <p:cNvSpPr>
            <a:spLocks noGrp="1"/>
          </p:cNvSpPr>
          <p:nvPr>
            <p:ph type="ftr" sz="quarter" idx="2"/>
          </p:nvPr>
        </p:nvSpPr>
        <p:spPr>
          <a:xfrm>
            <a:off x="0" y="9553575"/>
            <a:ext cx="3368675" cy="5032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4402138" y="9553575"/>
            <a:ext cx="3368675" cy="503238"/>
          </a:xfrm>
          <a:prstGeom prst="rect">
            <a:avLst/>
          </a:prstGeom>
        </p:spPr>
        <p:txBody>
          <a:bodyPr vert="horz" lIns="91440" tIns="45720" rIns="91440" bIns="45720" rtlCol="0" anchor="b"/>
          <a:lstStyle>
            <a:lvl1pPr algn="r">
              <a:defRPr sz="1200"/>
            </a:lvl1pPr>
          </a:lstStyle>
          <a:p>
            <a:fld id="{BA49612A-32CB-1349-9A42-2472A58CA867}" type="slidenum">
              <a:rPr lang="en-US" smtClean="0"/>
              <a:t>‹#›</a:t>
            </a:fld>
            <a:endParaRPr lang="en-US"/>
          </a:p>
        </p:txBody>
      </p:sp>
    </p:spTree>
    <p:extLst>
      <p:ext uri="{BB962C8B-B14F-4D97-AF65-F5344CB8AC3E}">
        <p14:creationId xmlns:p14="http://schemas.microsoft.com/office/powerpoint/2010/main" val="350680398"/>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504000" y="301320"/>
            <a:ext cx="9071640" cy="1070640"/>
          </a:xfrm>
          <a:prstGeom prst="rect">
            <a:avLst/>
          </a:prstGeom>
        </p:spPr>
        <p:txBody>
          <a:bodyPr wrap="none" lIns="0" tIns="0" rIns="0" bIns="0" anchor="ctr"/>
          <a:lstStyle/>
          <a:p>
            <a:pPr algn="ctr"/>
            <a:endParaRPr/>
          </a:p>
        </p:txBody>
      </p:sp>
      <p:sp>
        <p:nvSpPr>
          <p:cNvPr id="29" name="PlaceHolder 2"/>
          <p:cNvSpPr>
            <a:spLocks noGrp="1"/>
          </p:cNvSpPr>
          <p:nvPr>
            <p:ph type="body"/>
          </p:nvPr>
        </p:nvSpPr>
        <p:spPr>
          <a:xfrm>
            <a:off x="504000" y="1769040"/>
            <a:ext cx="9071640" cy="2091600"/>
          </a:xfrm>
          <a:prstGeom prst="rect">
            <a:avLst/>
          </a:prstGeom>
        </p:spPr>
        <p:txBody>
          <a:bodyPr wrap="none" lIns="0" tIns="0" rIns="0" bIns="0"/>
          <a:lstStyle/>
          <a:p>
            <a:endParaRPr/>
          </a:p>
        </p:txBody>
      </p:sp>
      <p:sp>
        <p:nvSpPr>
          <p:cNvPr id="30" name="PlaceHolder 3"/>
          <p:cNvSpPr>
            <a:spLocks noGrp="1"/>
          </p:cNvSpPr>
          <p:nvPr>
            <p:ph type="body"/>
          </p:nvPr>
        </p:nvSpPr>
        <p:spPr>
          <a:xfrm>
            <a:off x="504000" y="4059000"/>
            <a:ext cx="9071640" cy="2091600"/>
          </a:xfrm>
          <a:prstGeom prst="rect">
            <a:avLst/>
          </a:prstGeom>
        </p:spPr>
        <p:txBody>
          <a:bodyPr wrap="none"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04000" y="301320"/>
            <a:ext cx="9071640" cy="1070640"/>
          </a:xfrm>
          <a:prstGeom prst="rect">
            <a:avLst/>
          </a:prstGeom>
        </p:spPr>
        <p:txBody>
          <a:bodyPr wrap="none" lIns="0" tIns="0" rIns="0" bIns="0" anchor="ctr"/>
          <a:lstStyle/>
          <a:p>
            <a:pPr algn="ctr"/>
            <a:endParaRPr/>
          </a:p>
        </p:txBody>
      </p:sp>
      <p:sp>
        <p:nvSpPr>
          <p:cNvPr id="32" name="PlaceHolder 2"/>
          <p:cNvSpPr>
            <a:spLocks noGrp="1"/>
          </p:cNvSpPr>
          <p:nvPr>
            <p:ph type="body"/>
          </p:nvPr>
        </p:nvSpPr>
        <p:spPr>
          <a:xfrm>
            <a:off x="504000" y="1769040"/>
            <a:ext cx="4426560" cy="2091600"/>
          </a:xfrm>
          <a:prstGeom prst="rect">
            <a:avLst/>
          </a:prstGeom>
        </p:spPr>
        <p:txBody>
          <a:bodyPr wrap="none" lIns="0" tIns="0" rIns="0" bIns="0"/>
          <a:lstStyle/>
          <a:p>
            <a:endParaRPr/>
          </a:p>
        </p:txBody>
      </p:sp>
      <p:sp>
        <p:nvSpPr>
          <p:cNvPr id="33" name="PlaceHolder 3"/>
          <p:cNvSpPr>
            <a:spLocks noGrp="1"/>
          </p:cNvSpPr>
          <p:nvPr>
            <p:ph type="body"/>
          </p:nvPr>
        </p:nvSpPr>
        <p:spPr>
          <a:xfrm>
            <a:off x="5151960" y="1769040"/>
            <a:ext cx="4426560" cy="2091600"/>
          </a:xfrm>
          <a:prstGeom prst="rect">
            <a:avLst/>
          </a:prstGeom>
        </p:spPr>
        <p:txBody>
          <a:bodyPr wrap="none" lIns="0" tIns="0" rIns="0" bIns="0"/>
          <a:lstStyle/>
          <a:p>
            <a:endParaRPr/>
          </a:p>
        </p:txBody>
      </p:sp>
      <p:sp>
        <p:nvSpPr>
          <p:cNvPr id="34" name="PlaceHolder 4"/>
          <p:cNvSpPr>
            <a:spLocks noGrp="1"/>
          </p:cNvSpPr>
          <p:nvPr>
            <p:ph type="body"/>
          </p:nvPr>
        </p:nvSpPr>
        <p:spPr>
          <a:xfrm>
            <a:off x="5151960" y="4059000"/>
            <a:ext cx="4426560" cy="2091600"/>
          </a:xfrm>
          <a:prstGeom prst="rect">
            <a:avLst/>
          </a:prstGeom>
        </p:spPr>
        <p:txBody>
          <a:bodyPr wrap="none" lIns="0" tIns="0" rIns="0" bIns="0"/>
          <a:lstStyle/>
          <a:p>
            <a:endParaRPr/>
          </a:p>
        </p:txBody>
      </p:sp>
      <p:sp>
        <p:nvSpPr>
          <p:cNvPr id="35" name="PlaceHolder 5"/>
          <p:cNvSpPr>
            <a:spLocks noGrp="1"/>
          </p:cNvSpPr>
          <p:nvPr>
            <p:ph type="body"/>
          </p:nvPr>
        </p:nvSpPr>
        <p:spPr>
          <a:xfrm>
            <a:off x="504000" y="4059000"/>
            <a:ext cx="4426560" cy="2091600"/>
          </a:xfrm>
          <a:prstGeom prst="rect">
            <a:avLst/>
          </a:prstGeom>
        </p:spPr>
        <p:txBody>
          <a:bodyPr wrap="none"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504000" y="301320"/>
            <a:ext cx="9071640" cy="1070640"/>
          </a:xfrm>
          <a:prstGeom prst="rect">
            <a:avLst/>
          </a:prstGeom>
        </p:spPr>
        <p:txBody>
          <a:bodyPr wrap="none" lIns="0" tIns="0" rIns="0" bIns="0" anchor="ctr"/>
          <a:lstStyle/>
          <a:p>
            <a:pPr algn="ctr"/>
            <a:endParaRPr/>
          </a:p>
        </p:txBody>
      </p:sp>
      <p:sp>
        <p:nvSpPr>
          <p:cNvPr id="37" name="PlaceHolder 2"/>
          <p:cNvSpPr>
            <a:spLocks noGrp="1"/>
          </p:cNvSpPr>
          <p:nvPr>
            <p:ph type="body"/>
          </p:nvPr>
        </p:nvSpPr>
        <p:spPr>
          <a:xfrm>
            <a:off x="504000" y="1769040"/>
            <a:ext cx="4426560" cy="2091600"/>
          </a:xfrm>
          <a:prstGeom prst="rect">
            <a:avLst/>
          </a:prstGeom>
        </p:spPr>
        <p:txBody>
          <a:bodyPr wrap="none" lIns="0" tIns="0" rIns="0" bIns="0"/>
          <a:lstStyle/>
          <a:p>
            <a:endParaRPr/>
          </a:p>
        </p:txBody>
      </p:sp>
      <p:sp>
        <p:nvSpPr>
          <p:cNvPr id="38" name="PlaceHolder 3"/>
          <p:cNvSpPr>
            <a:spLocks noGrp="1"/>
          </p:cNvSpPr>
          <p:nvPr>
            <p:ph type="body"/>
          </p:nvPr>
        </p:nvSpPr>
        <p:spPr>
          <a:xfrm>
            <a:off x="5151960" y="1769040"/>
            <a:ext cx="4426560" cy="2091600"/>
          </a:xfrm>
          <a:prstGeom prst="rect">
            <a:avLst/>
          </a:prstGeom>
        </p:spPr>
        <p:txBody>
          <a:bodyPr wrap="none" lIns="0" tIns="0" rIns="0" bIns="0"/>
          <a:lstStyle/>
          <a:p>
            <a:endParaRPr/>
          </a:p>
        </p:txBody>
      </p:sp>
      <p:pic>
        <p:nvPicPr>
          <p:cNvPr id="39" name="Picture 38"/>
          <p:cNvPicPr/>
          <p:nvPr/>
        </p:nvPicPr>
        <p:blipFill>
          <a:blip r:embed="rId2"/>
          <a:stretch>
            <a:fillRect/>
          </a:stretch>
        </p:blipFill>
        <p:spPr>
          <a:xfrm>
            <a:off x="6054120" y="4058640"/>
            <a:ext cx="2622240" cy="2091240"/>
          </a:xfrm>
          <a:prstGeom prst="rect">
            <a:avLst/>
          </a:prstGeom>
          <a:ln>
            <a:noFill/>
          </a:ln>
        </p:spPr>
      </p:pic>
      <p:pic>
        <p:nvPicPr>
          <p:cNvPr id="40" name="Picture 39"/>
          <p:cNvPicPr/>
          <p:nvPr/>
        </p:nvPicPr>
        <p:blipFill>
          <a:blip r:embed="rId2"/>
          <a:stretch>
            <a:fillRect/>
          </a:stretch>
        </p:blipFill>
        <p:spPr>
          <a:xfrm>
            <a:off x="1406160" y="4058640"/>
            <a:ext cx="2622240" cy="2091240"/>
          </a:xfrm>
          <a:prstGeom prst="rect">
            <a:avLst/>
          </a:prstGeom>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301320"/>
            <a:ext cx="9071640" cy="1070640"/>
          </a:xfrm>
          <a:prstGeom prst="rect">
            <a:avLst/>
          </a:prstGeom>
        </p:spPr>
        <p:txBody>
          <a:bodyPr wrap="none" lIns="0" tIns="0" rIns="0" bIns="0" anchor="ctr"/>
          <a:lstStyle/>
          <a:p>
            <a:pPr algn="ctr"/>
            <a:endParaRPr/>
          </a:p>
        </p:txBody>
      </p:sp>
      <p:sp>
        <p:nvSpPr>
          <p:cNvPr id="8" name="PlaceHolder 2"/>
          <p:cNvSpPr>
            <a:spLocks noGrp="1"/>
          </p:cNvSpPr>
          <p:nvPr>
            <p:ph type="subTitle"/>
          </p:nvPr>
        </p:nvSpPr>
        <p:spPr>
          <a:xfrm>
            <a:off x="504000" y="1769040"/>
            <a:ext cx="9071640" cy="4385160"/>
          </a:xfrm>
          <a:prstGeom prst="rect">
            <a:avLst/>
          </a:prstGeom>
        </p:spPr>
        <p:txBody>
          <a:bodyPr wrap="none" lIns="0" tIns="0" rIns="0" bIns="0" anchor="ctr"/>
          <a:lstStyle/>
          <a:p>
            <a:pPr algn="ct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301320"/>
            <a:ext cx="9071640" cy="1070640"/>
          </a:xfrm>
          <a:prstGeom prst="rect">
            <a:avLst/>
          </a:prstGeom>
        </p:spPr>
        <p:txBody>
          <a:bodyPr wrap="none" lIns="0" tIns="0" rIns="0" bIns="0" anchor="ctr"/>
          <a:lstStyle/>
          <a:p>
            <a:pPr algn="ctr"/>
            <a:endParaRPr/>
          </a:p>
        </p:txBody>
      </p:sp>
      <p:sp>
        <p:nvSpPr>
          <p:cNvPr id="10" name="PlaceHolder 2"/>
          <p:cNvSpPr>
            <a:spLocks noGrp="1"/>
          </p:cNvSpPr>
          <p:nvPr>
            <p:ph type="body"/>
          </p:nvPr>
        </p:nvSpPr>
        <p:spPr>
          <a:xfrm>
            <a:off x="504000" y="1769040"/>
            <a:ext cx="9071640" cy="4385160"/>
          </a:xfrm>
          <a:prstGeom prst="rect">
            <a:avLst/>
          </a:prstGeom>
        </p:spPr>
        <p:txBody>
          <a:bodyPr wrap="none"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04000" y="301320"/>
            <a:ext cx="9071640" cy="1070640"/>
          </a:xfrm>
          <a:prstGeom prst="rect">
            <a:avLst/>
          </a:prstGeom>
        </p:spPr>
        <p:txBody>
          <a:bodyPr wrap="none" lIns="0" tIns="0" rIns="0" bIns="0" anchor="ctr"/>
          <a:lstStyle/>
          <a:p>
            <a:pPr algn="ctr"/>
            <a:endParaRPr/>
          </a:p>
        </p:txBody>
      </p:sp>
      <p:sp>
        <p:nvSpPr>
          <p:cNvPr id="12" name="PlaceHolder 2"/>
          <p:cNvSpPr>
            <a:spLocks noGrp="1"/>
          </p:cNvSpPr>
          <p:nvPr>
            <p:ph type="body"/>
          </p:nvPr>
        </p:nvSpPr>
        <p:spPr>
          <a:xfrm>
            <a:off x="504000" y="1769040"/>
            <a:ext cx="4426560" cy="4385160"/>
          </a:xfrm>
          <a:prstGeom prst="rect">
            <a:avLst/>
          </a:prstGeom>
        </p:spPr>
        <p:txBody>
          <a:bodyPr wrap="none" lIns="0" tIns="0" rIns="0" bIns="0"/>
          <a:lstStyle/>
          <a:p>
            <a:endParaRPr/>
          </a:p>
        </p:txBody>
      </p:sp>
      <p:sp>
        <p:nvSpPr>
          <p:cNvPr id="13" name="PlaceHolder 3"/>
          <p:cNvSpPr>
            <a:spLocks noGrp="1"/>
          </p:cNvSpPr>
          <p:nvPr>
            <p:ph type="body"/>
          </p:nvPr>
        </p:nvSpPr>
        <p:spPr>
          <a:xfrm>
            <a:off x="5151960" y="1769040"/>
            <a:ext cx="4426560" cy="4385160"/>
          </a:xfrm>
          <a:prstGeom prst="rect">
            <a:avLst/>
          </a:prstGeom>
        </p:spPr>
        <p:txBody>
          <a:bodyPr wrap="none"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301320"/>
            <a:ext cx="9071640" cy="1070640"/>
          </a:xfrm>
          <a:prstGeom prst="rect">
            <a:avLst/>
          </a:prstGeom>
        </p:spPr>
        <p:txBody>
          <a:bodyPr wrap="none" lIns="0" tIns="0" rIns="0" bIns="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504000" y="301320"/>
            <a:ext cx="9071640" cy="5852520"/>
          </a:xfrm>
          <a:prstGeom prst="rect">
            <a:avLst/>
          </a:prstGeom>
        </p:spPr>
        <p:txBody>
          <a:bodyPr wrap="none"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504000" y="301320"/>
            <a:ext cx="9071640" cy="1070640"/>
          </a:xfrm>
          <a:prstGeom prst="rect">
            <a:avLst/>
          </a:prstGeom>
        </p:spPr>
        <p:txBody>
          <a:bodyPr wrap="none" lIns="0" tIns="0" rIns="0" bIns="0" anchor="ctr"/>
          <a:lstStyle/>
          <a:p>
            <a:pPr algn="ctr"/>
            <a:endParaRPr/>
          </a:p>
        </p:txBody>
      </p:sp>
      <p:sp>
        <p:nvSpPr>
          <p:cNvPr id="17" name="PlaceHolder 2"/>
          <p:cNvSpPr>
            <a:spLocks noGrp="1"/>
          </p:cNvSpPr>
          <p:nvPr>
            <p:ph type="body"/>
          </p:nvPr>
        </p:nvSpPr>
        <p:spPr>
          <a:xfrm>
            <a:off x="504000" y="1769040"/>
            <a:ext cx="4426560" cy="2091600"/>
          </a:xfrm>
          <a:prstGeom prst="rect">
            <a:avLst/>
          </a:prstGeom>
        </p:spPr>
        <p:txBody>
          <a:bodyPr wrap="none" lIns="0" tIns="0" rIns="0" bIns="0"/>
          <a:lstStyle/>
          <a:p>
            <a:endParaRPr/>
          </a:p>
        </p:txBody>
      </p:sp>
      <p:sp>
        <p:nvSpPr>
          <p:cNvPr id="18" name="PlaceHolder 3"/>
          <p:cNvSpPr>
            <a:spLocks noGrp="1"/>
          </p:cNvSpPr>
          <p:nvPr>
            <p:ph type="body"/>
          </p:nvPr>
        </p:nvSpPr>
        <p:spPr>
          <a:xfrm>
            <a:off x="504000" y="4059000"/>
            <a:ext cx="4426560" cy="2091600"/>
          </a:xfrm>
          <a:prstGeom prst="rect">
            <a:avLst/>
          </a:prstGeom>
        </p:spPr>
        <p:txBody>
          <a:bodyPr wrap="none" lIns="0" tIns="0" rIns="0" bIns="0"/>
          <a:lstStyle/>
          <a:p>
            <a:endParaRPr/>
          </a:p>
        </p:txBody>
      </p:sp>
      <p:sp>
        <p:nvSpPr>
          <p:cNvPr id="19" name="PlaceHolder 4"/>
          <p:cNvSpPr>
            <a:spLocks noGrp="1"/>
          </p:cNvSpPr>
          <p:nvPr>
            <p:ph type="body"/>
          </p:nvPr>
        </p:nvSpPr>
        <p:spPr>
          <a:xfrm>
            <a:off x="5151960" y="1769040"/>
            <a:ext cx="4426560" cy="4385160"/>
          </a:xfrm>
          <a:prstGeom prst="rect">
            <a:avLst/>
          </a:prstGeom>
        </p:spPr>
        <p:txBody>
          <a:bodyPr wrap="none"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504000" y="301320"/>
            <a:ext cx="9071640" cy="1070640"/>
          </a:xfrm>
          <a:prstGeom prst="rect">
            <a:avLst/>
          </a:prstGeom>
        </p:spPr>
        <p:txBody>
          <a:bodyPr wrap="none" lIns="0" tIns="0" rIns="0" bIns="0" anchor="ctr"/>
          <a:lstStyle/>
          <a:p>
            <a:pPr algn="ctr"/>
            <a:endParaRPr/>
          </a:p>
        </p:txBody>
      </p:sp>
      <p:sp>
        <p:nvSpPr>
          <p:cNvPr id="21" name="PlaceHolder 2"/>
          <p:cNvSpPr>
            <a:spLocks noGrp="1"/>
          </p:cNvSpPr>
          <p:nvPr>
            <p:ph type="body"/>
          </p:nvPr>
        </p:nvSpPr>
        <p:spPr>
          <a:xfrm>
            <a:off x="504000" y="1769040"/>
            <a:ext cx="4426560" cy="4385160"/>
          </a:xfrm>
          <a:prstGeom prst="rect">
            <a:avLst/>
          </a:prstGeom>
        </p:spPr>
        <p:txBody>
          <a:bodyPr wrap="none" lIns="0" tIns="0" rIns="0" bIns="0"/>
          <a:lstStyle/>
          <a:p>
            <a:endParaRPr/>
          </a:p>
        </p:txBody>
      </p:sp>
      <p:sp>
        <p:nvSpPr>
          <p:cNvPr id="22" name="PlaceHolder 3"/>
          <p:cNvSpPr>
            <a:spLocks noGrp="1"/>
          </p:cNvSpPr>
          <p:nvPr>
            <p:ph type="body"/>
          </p:nvPr>
        </p:nvSpPr>
        <p:spPr>
          <a:xfrm>
            <a:off x="5151960" y="1769040"/>
            <a:ext cx="4426560" cy="2091600"/>
          </a:xfrm>
          <a:prstGeom prst="rect">
            <a:avLst/>
          </a:prstGeom>
        </p:spPr>
        <p:txBody>
          <a:bodyPr wrap="none" lIns="0" tIns="0" rIns="0" bIns="0"/>
          <a:lstStyle/>
          <a:p>
            <a:endParaRPr/>
          </a:p>
        </p:txBody>
      </p:sp>
      <p:sp>
        <p:nvSpPr>
          <p:cNvPr id="23" name="PlaceHolder 4"/>
          <p:cNvSpPr>
            <a:spLocks noGrp="1"/>
          </p:cNvSpPr>
          <p:nvPr>
            <p:ph type="body"/>
          </p:nvPr>
        </p:nvSpPr>
        <p:spPr>
          <a:xfrm>
            <a:off x="5151960" y="4059000"/>
            <a:ext cx="4426560" cy="2091600"/>
          </a:xfrm>
          <a:prstGeom prst="rect">
            <a:avLst/>
          </a:prstGeom>
        </p:spPr>
        <p:txBody>
          <a:bodyPr wrap="none"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504000" y="301320"/>
            <a:ext cx="9071640" cy="1070640"/>
          </a:xfrm>
          <a:prstGeom prst="rect">
            <a:avLst/>
          </a:prstGeom>
        </p:spPr>
        <p:txBody>
          <a:bodyPr wrap="none" lIns="0" tIns="0" rIns="0" bIns="0" anchor="ctr"/>
          <a:lstStyle/>
          <a:p>
            <a:pPr algn="ctr"/>
            <a:endParaRPr/>
          </a:p>
        </p:txBody>
      </p:sp>
      <p:sp>
        <p:nvSpPr>
          <p:cNvPr id="25" name="PlaceHolder 2"/>
          <p:cNvSpPr>
            <a:spLocks noGrp="1"/>
          </p:cNvSpPr>
          <p:nvPr>
            <p:ph type="body"/>
          </p:nvPr>
        </p:nvSpPr>
        <p:spPr>
          <a:xfrm>
            <a:off x="504000" y="1769040"/>
            <a:ext cx="4426560" cy="2091600"/>
          </a:xfrm>
          <a:prstGeom prst="rect">
            <a:avLst/>
          </a:prstGeom>
        </p:spPr>
        <p:txBody>
          <a:bodyPr wrap="none" lIns="0" tIns="0" rIns="0" bIns="0"/>
          <a:lstStyle/>
          <a:p>
            <a:endParaRPr/>
          </a:p>
        </p:txBody>
      </p:sp>
      <p:sp>
        <p:nvSpPr>
          <p:cNvPr id="26" name="PlaceHolder 3"/>
          <p:cNvSpPr>
            <a:spLocks noGrp="1"/>
          </p:cNvSpPr>
          <p:nvPr>
            <p:ph type="body"/>
          </p:nvPr>
        </p:nvSpPr>
        <p:spPr>
          <a:xfrm>
            <a:off x="5151960" y="1769040"/>
            <a:ext cx="4426560" cy="2091600"/>
          </a:xfrm>
          <a:prstGeom prst="rect">
            <a:avLst/>
          </a:prstGeom>
        </p:spPr>
        <p:txBody>
          <a:bodyPr wrap="none" lIns="0" tIns="0" rIns="0" bIns="0"/>
          <a:lstStyle/>
          <a:p>
            <a:endParaRPr/>
          </a:p>
        </p:txBody>
      </p:sp>
      <p:sp>
        <p:nvSpPr>
          <p:cNvPr id="27" name="PlaceHolder 4"/>
          <p:cNvSpPr>
            <a:spLocks noGrp="1"/>
          </p:cNvSpPr>
          <p:nvPr>
            <p:ph type="body"/>
          </p:nvPr>
        </p:nvSpPr>
        <p:spPr>
          <a:xfrm>
            <a:off x="504000" y="4059000"/>
            <a:ext cx="9070920" cy="2091600"/>
          </a:xfrm>
          <a:prstGeom prst="rect">
            <a:avLst/>
          </a:prstGeom>
        </p:spPr>
        <p:txBody>
          <a:bodyPr wrap="none"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301320"/>
            <a:ext cx="9071640" cy="1070280"/>
          </a:xfrm>
          <a:prstGeom prst="rect">
            <a:avLst/>
          </a:prstGeom>
        </p:spPr>
        <p:txBody>
          <a:bodyPr wrap="none" lIns="0" tIns="0" rIns="0" bIns="0" anchor="ctr"/>
          <a:lstStyle/>
          <a:p>
            <a:pPr algn="ctr"/>
            <a:r>
              <a:rPr lang="en-US"/>
              <a:t>Click to edit the title text format</a:t>
            </a:r>
            <a:endParaRPr/>
          </a:p>
        </p:txBody>
      </p:sp>
      <p:sp>
        <p:nvSpPr>
          <p:cNvPr id="8" name="PlaceHolder 2"/>
          <p:cNvSpPr>
            <a:spLocks noGrp="1"/>
          </p:cNvSpPr>
          <p:nvPr>
            <p:ph type="body"/>
          </p:nvPr>
        </p:nvSpPr>
        <p:spPr>
          <a:xfrm>
            <a:off x="504000" y="1769040"/>
            <a:ext cx="9071640" cy="4384800"/>
          </a:xfrm>
          <a:prstGeom prst="rect">
            <a:avLst/>
          </a:prstGeom>
        </p:spPr>
        <p:txBody>
          <a:bodyPr wrap="none" lIns="0" tIns="0" rIns="0" bIns="0"/>
          <a:lstStyle/>
          <a:p>
            <a:pPr>
              <a:buSzPct val="25000"/>
              <a:buFont typeface="StarSymbol"/>
              <a:buChar char=""/>
            </a:pPr>
            <a:r>
              <a:rPr lang="en-US"/>
              <a:t>Click to edit the outline text format</a:t>
            </a:r>
            <a:endParaRPr/>
          </a:p>
          <a:p>
            <a:pPr lvl="1">
              <a:buSzPct val="25000"/>
              <a:buFont typeface="StarSymbol"/>
              <a:buChar char=""/>
            </a:pPr>
            <a:r>
              <a:rPr lang="en-US"/>
              <a:t>Second Outline Level</a:t>
            </a:r>
            <a:endParaRPr/>
          </a:p>
          <a:p>
            <a:pPr lvl="2">
              <a:buSzPct val="25000"/>
              <a:buFont typeface="StarSymbol"/>
              <a:buChar char=""/>
            </a:pPr>
            <a:r>
              <a:rPr lang="en-US"/>
              <a:t>Third Outline Level</a:t>
            </a:r>
            <a:endParaRPr/>
          </a:p>
          <a:p>
            <a:pPr lvl="3">
              <a:buSzPct val="25000"/>
              <a:buFont typeface="StarSymbol"/>
              <a:buChar char=""/>
            </a:pPr>
            <a:r>
              <a:rPr lang="en-US"/>
              <a:t>Fourth Outline Level</a:t>
            </a:r>
            <a:endParaRPr/>
          </a:p>
          <a:p>
            <a:pPr lvl="4">
              <a:buSzPct val="25000"/>
              <a:buFont typeface="StarSymbol"/>
              <a:buChar char=""/>
            </a:pPr>
            <a:r>
              <a:rPr lang="en-US"/>
              <a:t>Fifth Outline Level</a:t>
            </a:r>
            <a:endParaRPr/>
          </a:p>
          <a:p>
            <a:pPr lvl="5">
              <a:buSzPct val="25000"/>
              <a:buFont typeface="StarSymbol"/>
              <a:buChar char=""/>
            </a:pPr>
            <a:r>
              <a:rPr lang="en-US"/>
              <a:t>Sixth Outline Level</a:t>
            </a:r>
            <a:endParaRPr/>
          </a:p>
          <a:p>
            <a:pPr lvl="6">
              <a:buSzPct val="25000"/>
              <a:buFont typeface="StarSymbol"/>
              <a:buChar char=""/>
            </a:pPr>
            <a:r>
              <a:rPr lang="en-US"/>
              <a:t>Seventh Outline Level</a:t>
            </a:r>
            <a:endParaRPr/>
          </a:p>
        </p:txBody>
      </p:sp>
      <p:sp>
        <p:nvSpPr>
          <p:cNvPr id="2" name="PlaceHolder 3"/>
          <p:cNvSpPr>
            <a:spLocks noGrp="1"/>
          </p:cNvSpPr>
          <p:nvPr>
            <p:ph type="dt"/>
          </p:nvPr>
        </p:nvSpPr>
        <p:spPr>
          <a:xfrm>
            <a:off x="504000" y="6887160"/>
            <a:ext cx="2348280" cy="521280"/>
          </a:xfrm>
          <a:prstGeom prst="rect">
            <a:avLst/>
          </a:prstGeom>
        </p:spPr>
        <p:txBody>
          <a:bodyPr wrap="none" lIns="0" tIns="0" rIns="0" bIns="0"/>
          <a:lstStyle/>
          <a:p>
            <a:r>
              <a:rPr lang="en-US" sz="1400">
                <a:latin typeface="Avenir"/>
              </a:rPr>
              <a:t>&lt;date/time&gt;</a:t>
            </a:r>
            <a:endParaRPr/>
          </a:p>
        </p:txBody>
      </p:sp>
      <p:sp>
        <p:nvSpPr>
          <p:cNvPr id="3" name="PlaceHolder 4"/>
          <p:cNvSpPr>
            <a:spLocks noGrp="1"/>
          </p:cNvSpPr>
          <p:nvPr>
            <p:ph type="ftr"/>
          </p:nvPr>
        </p:nvSpPr>
        <p:spPr>
          <a:xfrm>
            <a:off x="3447360" y="6887160"/>
            <a:ext cx="3195000" cy="521280"/>
          </a:xfrm>
          <a:prstGeom prst="rect">
            <a:avLst/>
          </a:prstGeom>
        </p:spPr>
        <p:txBody>
          <a:bodyPr wrap="none" lIns="0" tIns="0" rIns="0" bIns="0"/>
          <a:lstStyle/>
          <a:p>
            <a:pPr algn="ctr"/>
            <a:r>
              <a:rPr lang="en-US" sz="1400">
                <a:latin typeface="Avenir"/>
              </a:rPr>
              <a:t>CSE 2341 – Data Structures</a:t>
            </a:r>
            <a:endParaRPr/>
          </a:p>
          <a:p>
            <a:pPr algn="ctr"/>
            <a:r>
              <a:rPr lang="en-US" sz="1400">
                <a:latin typeface="Avenir"/>
              </a:rPr>
              <a:t>SMU Lyle School of Engineering</a:t>
            </a:r>
            <a:endParaRPr/>
          </a:p>
        </p:txBody>
      </p:sp>
      <p:sp>
        <p:nvSpPr>
          <p:cNvPr id="4" name="PlaceHolder 5"/>
          <p:cNvSpPr>
            <a:spLocks noGrp="1"/>
          </p:cNvSpPr>
          <p:nvPr>
            <p:ph type="sldNum"/>
          </p:nvPr>
        </p:nvSpPr>
        <p:spPr>
          <a:xfrm>
            <a:off x="7227360" y="6887160"/>
            <a:ext cx="2348280" cy="521280"/>
          </a:xfrm>
          <a:prstGeom prst="rect">
            <a:avLst/>
          </a:prstGeom>
        </p:spPr>
        <p:txBody>
          <a:bodyPr wrap="none" lIns="0" tIns="0" rIns="0" bIns="0"/>
          <a:lstStyle/>
          <a:p>
            <a:pPr algn="r"/>
            <a:fld id="{6EE3B806-E7E2-4A74-B2A3-D11FEB5EFC47}" type="slidenum">
              <a:rPr lang="en-US" sz="1400">
                <a:latin typeface="Avenir"/>
              </a:rPr>
              <a:t>‹#›</a:t>
            </a:fld>
            <a:endParaRPr/>
          </a:p>
        </p:txBody>
      </p:sp>
      <p:sp>
        <p:nvSpPr>
          <p:cNvPr id="5" name="Line 6"/>
          <p:cNvSpPr/>
          <p:nvPr/>
        </p:nvSpPr>
        <p:spPr>
          <a:xfrm>
            <a:off x="685800" y="1371600"/>
            <a:ext cx="8686800" cy="0"/>
          </a:xfrm>
          <a:prstGeom prst="line">
            <a:avLst/>
          </a:prstGeom>
          <a:ln w="36720">
            <a:solidFill>
              <a:srgbClr val="000080"/>
            </a:solidFill>
            <a:round/>
          </a:ln>
        </p:spPr>
      </p:sp>
      <p:sp>
        <p:nvSpPr>
          <p:cNvPr id="6" name="Rectangle 7"/>
          <p:cNvSpPr/>
          <p:nvPr/>
        </p:nvSpPr>
        <p:spPr>
          <a:xfrm>
            <a:off x="0" y="0"/>
            <a:ext cx="228600" cy="7560000"/>
          </a:xfrm>
          <a:prstGeom prst="rect">
            <a:avLst/>
          </a:prstGeom>
          <a:solidFill>
            <a:srgbClr val="280099"/>
          </a:solidFill>
          <a:ln>
            <a:solidFill>
              <a:srgbClr val="2300DC"/>
            </a:solidFill>
          </a:ln>
        </p:spPr>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extShape 1"/>
          <p:cNvSpPr txBox="1"/>
          <p:nvPr/>
        </p:nvSpPr>
        <p:spPr>
          <a:xfrm>
            <a:off x="504000" y="818280"/>
            <a:ext cx="9071640" cy="5422680"/>
          </a:xfrm>
          <a:prstGeom prst="rect">
            <a:avLst/>
          </a:prstGeom>
        </p:spPr>
        <p:txBody>
          <a:bodyPr wrap="none" lIns="0" tIns="0" rIns="0" bIns="0" anchor="ctr"/>
          <a:lstStyle/>
          <a:p>
            <a:pPr algn="ctr"/>
            <a:endParaRPr dirty="0"/>
          </a:p>
          <a:p>
            <a:pPr algn="ctr"/>
            <a:r>
              <a:rPr lang="en-US" sz="4800" b="1" dirty="0" err="1">
                <a:latin typeface="Avenir Next"/>
              </a:rPr>
              <a:t>MustangWiki</a:t>
            </a:r>
            <a:r>
              <a:rPr lang="en-US" sz="4800" b="1" dirty="0">
                <a:latin typeface="Avenir Next"/>
              </a:rPr>
              <a:t> Search Engine</a:t>
            </a:r>
            <a:endParaRPr sz="4800" dirty="0"/>
          </a:p>
          <a:p>
            <a:pPr algn="ctr"/>
            <a:r>
              <a:rPr lang="en-US" sz="2600" b="1" dirty="0" smtClean="0">
                <a:latin typeface="Avenir Next"/>
              </a:rPr>
              <a:t>CSE 2341 - Data Structures</a:t>
            </a:r>
          </a:p>
          <a:p>
            <a:pPr algn="ctr"/>
            <a:r>
              <a:rPr lang="en-US" sz="2600" dirty="0" smtClean="0">
                <a:latin typeface="Avenir Next"/>
              </a:rPr>
              <a:t>Semester </a:t>
            </a:r>
            <a:r>
              <a:rPr lang="en-US" sz="2600" dirty="0">
                <a:latin typeface="Avenir Next"/>
              </a:rPr>
              <a:t>Project Overview</a:t>
            </a:r>
            <a:endParaRPr dirty="0"/>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TextShape 1"/>
          <p:cNvSpPr txBox="1"/>
          <p:nvPr/>
        </p:nvSpPr>
        <p:spPr>
          <a:xfrm>
            <a:off x="504000" y="346320"/>
            <a:ext cx="9071640" cy="980280"/>
          </a:xfrm>
          <a:prstGeom prst="rect">
            <a:avLst/>
          </a:prstGeom>
        </p:spPr>
        <p:txBody>
          <a:bodyPr wrap="none" lIns="0" tIns="0" rIns="0" bIns="0" anchor="ctr"/>
          <a:lstStyle/>
          <a:p>
            <a:pPr algn="ctr"/>
            <a:r>
              <a:rPr lang="en-US" sz="4800" b="1" dirty="0"/>
              <a:t>Ranking the Results</a:t>
            </a:r>
            <a:endParaRPr sz="4800" b="1" dirty="0"/>
          </a:p>
        </p:txBody>
      </p:sp>
      <p:sp>
        <p:nvSpPr>
          <p:cNvPr id="79" name="TextShape 2"/>
          <p:cNvSpPr txBox="1"/>
          <p:nvPr/>
        </p:nvSpPr>
        <p:spPr>
          <a:xfrm>
            <a:off x="504000" y="1769040"/>
            <a:ext cx="9071640" cy="5151960"/>
          </a:xfrm>
          <a:prstGeom prst="rect">
            <a:avLst/>
          </a:prstGeom>
        </p:spPr>
        <p:txBody>
          <a:bodyPr wrap="square" lIns="0" tIns="0" rIns="0" bIns="0"/>
          <a:lstStyle/>
          <a:p>
            <a:pPr marL="285750" indent="-285750">
              <a:buSzPct val="75000"/>
              <a:buFont typeface="Wingdings" charset="2"/>
              <a:buChar char=""/>
            </a:pPr>
            <a:r>
              <a:rPr lang="en-US" sz="2800" dirty="0"/>
              <a:t>Ranking will be done using Term Frequency/Inverse Document Frequency (TF/IDF) statistic.  </a:t>
            </a:r>
            <a:endParaRPr sz="2800" dirty="0"/>
          </a:p>
          <a:p>
            <a:pPr marL="285750" indent="-285750">
              <a:buSzPct val="75000"/>
              <a:buFont typeface="Wingdings" charset="2"/>
              <a:buChar char=""/>
            </a:pPr>
            <a:r>
              <a:rPr lang="en-US" sz="2800" dirty="0"/>
              <a:t>General Idea:</a:t>
            </a:r>
            <a:endParaRPr sz="2800" dirty="0"/>
          </a:p>
          <a:p>
            <a:pPr marL="742950" lvl="1" indent="-285750">
              <a:buSzPct val="75000"/>
              <a:buFont typeface="Wingdings" charset="2"/>
              <a:buChar char=""/>
            </a:pPr>
            <a:r>
              <a:rPr lang="en-US" sz="2800" dirty="0"/>
              <a:t>If a word appears in a document frequently, but appears rarely in other documents from the same corpus, it is important result for the query.</a:t>
            </a:r>
            <a:endParaRPr sz="2800" dirty="0"/>
          </a:p>
          <a:p>
            <a:pPr marL="742950" lvl="1" indent="-285750">
              <a:buSzPct val="75000"/>
              <a:buFont typeface="Wingdings" charset="2"/>
              <a:buChar char=""/>
            </a:pPr>
            <a:r>
              <a:rPr lang="en-US" sz="2800" dirty="0"/>
              <a:t>If a word appears in a document but also appears in many other documents, it is less important. </a:t>
            </a:r>
            <a:endParaRPr sz="2800" dirty="0"/>
          </a:p>
        </p:txBody>
      </p:sp>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TextShape 1"/>
          <p:cNvSpPr txBox="1"/>
          <p:nvPr/>
        </p:nvSpPr>
        <p:spPr>
          <a:xfrm>
            <a:off x="504000" y="346320"/>
            <a:ext cx="9071640" cy="980280"/>
          </a:xfrm>
          <a:prstGeom prst="rect">
            <a:avLst/>
          </a:prstGeom>
        </p:spPr>
        <p:txBody>
          <a:bodyPr wrap="none" lIns="0" tIns="0" rIns="0" bIns="0" anchor="ctr"/>
          <a:lstStyle/>
          <a:p>
            <a:pPr algn="ctr"/>
            <a:r>
              <a:rPr lang="en-US" sz="4800" b="1" dirty="0"/>
              <a:t>User Interface</a:t>
            </a:r>
            <a:endParaRPr sz="4800" b="1" dirty="0"/>
          </a:p>
        </p:txBody>
      </p:sp>
      <p:sp>
        <p:nvSpPr>
          <p:cNvPr id="81" name="TextShape 2"/>
          <p:cNvSpPr txBox="1"/>
          <p:nvPr/>
        </p:nvSpPr>
        <p:spPr>
          <a:xfrm>
            <a:off x="457200" y="1828800"/>
            <a:ext cx="9071640" cy="5034600"/>
          </a:xfrm>
          <a:prstGeom prst="rect">
            <a:avLst/>
          </a:prstGeom>
        </p:spPr>
        <p:txBody>
          <a:bodyPr wrap="square" lIns="0" tIns="0" rIns="0" bIns="0"/>
          <a:lstStyle/>
          <a:p>
            <a:pPr marL="457200" indent="-457200">
              <a:buSzPct val="75000"/>
              <a:buFont typeface="Wingdings" charset="2"/>
              <a:buChar char=""/>
            </a:pPr>
            <a:r>
              <a:rPr lang="en-US" sz="3200" dirty="0"/>
              <a:t>3 modes:</a:t>
            </a:r>
            <a:endParaRPr sz="2400" dirty="0"/>
          </a:p>
          <a:p>
            <a:pPr marL="800100" lvl="1" indent="-342900">
              <a:buSzPct val="75000"/>
              <a:buFont typeface="Wingdings" charset="2"/>
              <a:buChar char=""/>
            </a:pPr>
            <a:r>
              <a:rPr lang="en-US" sz="2800" dirty="0"/>
              <a:t>maintenance mode</a:t>
            </a:r>
            <a:endParaRPr sz="2400" dirty="0"/>
          </a:p>
          <a:p>
            <a:pPr marL="1257300" lvl="2" indent="-342900">
              <a:buSzPct val="75000"/>
              <a:buFont typeface="Wingdings" charset="2"/>
              <a:buChar char=""/>
            </a:pPr>
            <a:r>
              <a:rPr lang="en-US" sz="2800" dirty="0"/>
              <a:t>add to the index; clear the index</a:t>
            </a:r>
            <a:endParaRPr sz="2400" dirty="0"/>
          </a:p>
          <a:p>
            <a:pPr marL="800100" lvl="1" indent="-342900">
              <a:buSzPct val="75000"/>
              <a:buFont typeface="Wingdings" charset="2"/>
              <a:buChar char=""/>
            </a:pPr>
            <a:r>
              <a:rPr lang="en-US" sz="2800" dirty="0"/>
              <a:t>interactive mode</a:t>
            </a:r>
            <a:endParaRPr sz="2400" dirty="0"/>
          </a:p>
          <a:p>
            <a:pPr marL="1257300" lvl="2" indent="-342900">
              <a:buSzPct val="75000"/>
              <a:buFont typeface="Wingdings" charset="2"/>
              <a:buChar char=""/>
            </a:pPr>
            <a:r>
              <a:rPr lang="en-US" sz="2800" dirty="0"/>
              <a:t>user can enter a query,</a:t>
            </a:r>
            <a:endParaRPr sz="2400" dirty="0"/>
          </a:p>
          <a:p>
            <a:pPr marL="1257300" lvl="2" indent="-342900">
              <a:buSzPct val="75000"/>
              <a:buFont typeface="Wingdings" charset="2"/>
              <a:buChar char=""/>
            </a:pPr>
            <a:r>
              <a:rPr lang="en-US" sz="2800" dirty="0"/>
              <a:t>return ranked results</a:t>
            </a:r>
            <a:endParaRPr sz="2400" dirty="0"/>
          </a:p>
          <a:p>
            <a:pPr marL="1257300" lvl="2" indent="-342900">
              <a:buSzPct val="75000"/>
              <a:buFont typeface="Wingdings" charset="2"/>
              <a:buChar char=""/>
            </a:pPr>
            <a:r>
              <a:rPr lang="en-US" sz="2800" dirty="0"/>
              <a:t>allow user to choose a page to view</a:t>
            </a:r>
            <a:endParaRPr sz="2400" dirty="0"/>
          </a:p>
          <a:p>
            <a:pPr marL="800100" lvl="1" indent="-342900">
              <a:buSzPct val="75000"/>
              <a:buFont typeface="Wingdings" charset="2"/>
              <a:buChar char=""/>
            </a:pPr>
            <a:r>
              <a:rPr lang="en-US" sz="2800" dirty="0"/>
              <a:t>stress test mode</a:t>
            </a:r>
            <a:endParaRPr sz="2400" dirty="0"/>
          </a:p>
          <a:p>
            <a:pPr marL="1257300" lvl="2" indent="-342900">
              <a:buSzPct val="75000"/>
              <a:buFont typeface="Wingdings" charset="2"/>
              <a:buChar char=""/>
            </a:pPr>
            <a:r>
              <a:rPr lang="en-US" sz="2800" dirty="0"/>
              <a:t>allow user to submit a command file.  </a:t>
            </a:r>
            <a:endParaRPr sz="2400" dirty="0"/>
          </a:p>
          <a:p>
            <a:pPr marL="1257300" lvl="2" indent="-342900">
              <a:buSzPct val="75000"/>
              <a:buFont typeface="Wingdings" charset="2"/>
              <a:buChar char=""/>
            </a:pPr>
            <a:r>
              <a:rPr lang="en-US" sz="2800" dirty="0"/>
              <a:t>Commands are created by each group and documented</a:t>
            </a:r>
            <a:endParaRPr sz="2400" dirty="0"/>
          </a:p>
        </p:txBody>
      </p:sp>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TextShape 1"/>
          <p:cNvSpPr txBox="1"/>
          <p:nvPr/>
        </p:nvSpPr>
        <p:spPr>
          <a:xfrm>
            <a:off x="504000" y="346320"/>
            <a:ext cx="9071640" cy="980280"/>
          </a:xfrm>
          <a:prstGeom prst="rect">
            <a:avLst/>
          </a:prstGeom>
        </p:spPr>
        <p:txBody>
          <a:bodyPr wrap="none" lIns="0" tIns="0" rIns="0" bIns="0" anchor="ctr"/>
          <a:lstStyle/>
          <a:p>
            <a:pPr algn="ctr"/>
            <a:r>
              <a:rPr lang="en-US" sz="4800" b="1" dirty="0"/>
              <a:t>Project Mechanics	</a:t>
            </a:r>
            <a:endParaRPr sz="4800" b="1" dirty="0"/>
          </a:p>
        </p:txBody>
      </p:sp>
      <p:sp>
        <p:nvSpPr>
          <p:cNvPr id="83" name="TextShape 2"/>
          <p:cNvSpPr txBox="1"/>
          <p:nvPr/>
        </p:nvSpPr>
        <p:spPr>
          <a:xfrm>
            <a:off x="529560" y="1730160"/>
            <a:ext cx="9071640" cy="4990680"/>
          </a:xfrm>
          <a:prstGeom prst="rect">
            <a:avLst/>
          </a:prstGeom>
        </p:spPr>
        <p:txBody>
          <a:bodyPr wrap="square" lIns="0" tIns="0" rIns="0" bIns="0"/>
          <a:lstStyle/>
          <a:p>
            <a:pPr marL="285750" indent="-285750">
              <a:buSzPct val="75000"/>
              <a:buFont typeface="Wingdings" charset="2"/>
              <a:buChar char=""/>
            </a:pPr>
            <a:r>
              <a:rPr lang="en-US" sz="3200" dirty="0"/>
              <a:t>Can be done individually or in in teams of 2 or 3 students (max)</a:t>
            </a:r>
            <a:endParaRPr sz="3200" dirty="0"/>
          </a:p>
          <a:p>
            <a:pPr marL="742950" lvl="1" indent="-285750">
              <a:buSzPct val="75000"/>
              <a:buFont typeface="Wingdings" charset="2"/>
              <a:buChar char=""/>
            </a:pPr>
            <a:r>
              <a:rPr lang="en-US" sz="3200" dirty="0"/>
              <a:t>Teams of 3 have to implement basic date range queries and user/writer queries</a:t>
            </a:r>
            <a:endParaRPr sz="3200" dirty="0"/>
          </a:p>
          <a:p>
            <a:pPr marL="285750" indent="-285750">
              <a:buSzPct val="75000"/>
              <a:buFont typeface="Wingdings" charset="2"/>
              <a:buChar char=""/>
            </a:pPr>
            <a:r>
              <a:rPr lang="en-US" sz="3200" dirty="0"/>
              <a:t>Must use OOP</a:t>
            </a:r>
            <a:endParaRPr sz="3200" dirty="0"/>
          </a:p>
          <a:p>
            <a:pPr marL="285750" indent="-285750">
              <a:buSzPct val="75000"/>
              <a:buFont typeface="Wingdings" charset="2"/>
              <a:buChar char=""/>
            </a:pPr>
            <a:r>
              <a:rPr lang="en-US" sz="3200" dirty="0"/>
              <a:t>May use as much of </a:t>
            </a:r>
            <a:r>
              <a:rPr lang="en-US" sz="3200" dirty="0" err="1"/>
              <a:t>c++</a:t>
            </a:r>
            <a:r>
              <a:rPr lang="en-US" sz="3200" dirty="0"/>
              <a:t> </a:t>
            </a:r>
            <a:r>
              <a:rPr lang="en-US" sz="3200" dirty="0" err="1"/>
              <a:t>std</a:t>
            </a:r>
            <a:r>
              <a:rPr lang="en-US" sz="3200" dirty="0"/>
              <a:t> lib as you'd like</a:t>
            </a:r>
            <a:endParaRPr sz="3200" dirty="0"/>
          </a:p>
          <a:p>
            <a:pPr marL="285750" indent="-285750">
              <a:buSzPct val="75000"/>
              <a:buFont typeface="Wingdings" charset="2"/>
              <a:buChar char=""/>
            </a:pPr>
            <a:r>
              <a:rPr lang="en-US" sz="3200" dirty="0"/>
              <a:t>Code base should be properly documented and formatted.</a:t>
            </a:r>
            <a:endParaRPr sz="3200" dirty="0"/>
          </a:p>
        </p:txBody>
      </p:sp>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TextShape 1"/>
          <p:cNvSpPr txBox="1"/>
          <p:nvPr/>
        </p:nvSpPr>
        <p:spPr>
          <a:xfrm>
            <a:off x="504000" y="346320"/>
            <a:ext cx="9071640" cy="980280"/>
          </a:xfrm>
          <a:prstGeom prst="rect">
            <a:avLst/>
          </a:prstGeom>
        </p:spPr>
        <p:txBody>
          <a:bodyPr wrap="none" lIns="0" tIns="0" rIns="0" bIns="0" anchor="ctr"/>
          <a:lstStyle/>
          <a:p>
            <a:pPr algn="ctr"/>
            <a:r>
              <a:rPr lang="en-US" sz="4800" b="1" dirty="0"/>
              <a:t>About the Dataset</a:t>
            </a:r>
            <a:endParaRPr sz="4800" b="1" dirty="0"/>
          </a:p>
        </p:txBody>
      </p:sp>
      <p:sp>
        <p:nvSpPr>
          <p:cNvPr id="85" name="TextShape 2"/>
          <p:cNvSpPr txBox="1"/>
          <p:nvPr/>
        </p:nvSpPr>
        <p:spPr>
          <a:xfrm>
            <a:off x="504000" y="1542600"/>
            <a:ext cx="9071640" cy="5100120"/>
          </a:xfrm>
          <a:prstGeom prst="rect">
            <a:avLst/>
          </a:prstGeom>
        </p:spPr>
        <p:txBody>
          <a:bodyPr wrap="square" lIns="0" tIns="0" rIns="0" bIns="0"/>
          <a:lstStyle/>
          <a:p>
            <a:pPr marL="285750" indent="-285750">
              <a:buSzPct val="75000"/>
              <a:buFont typeface="Wingdings" charset="2"/>
              <a:buChar char=""/>
            </a:pPr>
            <a:r>
              <a:rPr lang="en-US" sz="3200" dirty="0" err="1"/>
              <a:t>Wikibooks</a:t>
            </a:r>
            <a:r>
              <a:rPr lang="en-US" sz="3200" dirty="0"/>
              <a:t> export file</a:t>
            </a:r>
            <a:endParaRPr sz="3200" dirty="0"/>
          </a:p>
          <a:p>
            <a:pPr marL="742950" lvl="1" indent="-285750">
              <a:buSzPct val="75000"/>
              <a:buFont typeface="Wingdings" charset="2"/>
              <a:buChar char=""/>
            </a:pPr>
            <a:r>
              <a:rPr lang="en-US" sz="3200" dirty="0"/>
              <a:t>~171,000 individual pages (&lt;page&gt;&lt;/page&gt;)</a:t>
            </a:r>
            <a:endParaRPr sz="3200" dirty="0"/>
          </a:p>
          <a:p>
            <a:pPr marL="742950" lvl="1" indent="-285750">
              <a:buSzPct val="75000"/>
              <a:buFont typeface="Wingdings" charset="2"/>
              <a:buChar char=""/>
            </a:pPr>
            <a:r>
              <a:rPr lang="en-US" sz="3200" dirty="0"/>
              <a:t>&gt;700 MB of raw</a:t>
            </a:r>
            <a:endParaRPr sz="3200" dirty="0"/>
          </a:p>
          <a:p>
            <a:pPr marL="742950" lvl="1" indent="-285750">
              <a:buSzPct val="75000"/>
              <a:buFont typeface="Wingdings" charset="2"/>
              <a:buChar char=""/>
            </a:pPr>
            <a:r>
              <a:rPr lang="en-US" sz="3200" dirty="0"/>
              <a:t>XML format</a:t>
            </a:r>
            <a:endParaRPr sz="3200" dirty="0"/>
          </a:p>
          <a:p>
            <a:pPr marL="742950" lvl="1" indent="-285750">
              <a:buSzPct val="75000"/>
              <a:buFont typeface="Wingdings" charset="2"/>
              <a:buChar char=""/>
            </a:pPr>
            <a:r>
              <a:rPr lang="en-US" sz="3200" dirty="0"/>
              <a:t>Not pretty</a:t>
            </a:r>
            <a:endParaRPr sz="3200" dirty="0"/>
          </a:p>
          <a:p>
            <a:pPr marL="742950" lvl="1" indent="-285750">
              <a:buSzPct val="75000"/>
              <a:buFont typeface="Wingdings" charset="2"/>
              <a:buChar char=""/>
            </a:pPr>
            <a:r>
              <a:rPr lang="en-US" sz="3200" dirty="0"/>
              <a:t>May contain non-</a:t>
            </a:r>
            <a:r>
              <a:rPr lang="en-US" sz="3200" dirty="0" err="1"/>
              <a:t>ascii</a:t>
            </a:r>
            <a:r>
              <a:rPr lang="en-US" sz="3200" dirty="0"/>
              <a:t> characters</a:t>
            </a:r>
            <a:endParaRPr sz="3200" dirty="0"/>
          </a:p>
          <a:p>
            <a:pPr marL="285750" indent="-285750">
              <a:buSzPct val="75000"/>
              <a:buFont typeface="Wingdings" charset="2"/>
              <a:buChar char=""/>
            </a:pPr>
            <a:r>
              <a:rPr lang="en-US" sz="3200" i="1" u="sng" dirty="0">
                <a:solidFill>
                  <a:srgbClr val="DC2300"/>
                </a:solidFill>
              </a:rPr>
              <a:t>Goal:  Parse and index in under 2 minutes!</a:t>
            </a:r>
            <a:endParaRPr sz="3200" dirty="0"/>
          </a:p>
          <a:p>
            <a:pPr marL="742950" lvl="1" indent="-285750">
              <a:buSzPct val="75000"/>
              <a:buFont typeface="Wingdings" charset="2"/>
              <a:buChar char=""/>
            </a:pPr>
            <a:endParaRPr sz="3200" dirty="0"/>
          </a:p>
        </p:txBody>
      </p:sp>
    </p:spTree>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Shape 1"/>
          <p:cNvSpPr txBox="1"/>
          <p:nvPr/>
        </p:nvSpPr>
        <p:spPr>
          <a:xfrm>
            <a:off x="504000" y="346320"/>
            <a:ext cx="9071640" cy="980280"/>
          </a:xfrm>
          <a:prstGeom prst="rect">
            <a:avLst/>
          </a:prstGeom>
        </p:spPr>
        <p:txBody>
          <a:bodyPr wrap="none" lIns="0" tIns="0" rIns="0" bIns="0" anchor="ctr"/>
          <a:lstStyle/>
          <a:p>
            <a:pPr algn="ctr"/>
            <a:r>
              <a:rPr lang="en-US" sz="4800" b="1" dirty="0"/>
              <a:t>Suggestions</a:t>
            </a:r>
            <a:endParaRPr sz="4800" b="1" dirty="0"/>
          </a:p>
        </p:txBody>
      </p:sp>
      <p:sp>
        <p:nvSpPr>
          <p:cNvPr id="87" name="TextShape 2"/>
          <p:cNvSpPr txBox="1"/>
          <p:nvPr/>
        </p:nvSpPr>
        <p:spPr>
          <a:xfrm>
            <a:off x="504000" y="1445040"/>
            <a:ext cx="9071640" cy="5421960"/>
          </a:xfrm>
          <a:prstGeom prst="rect">
            <a:avLst/>
          </a:prstGeom>
        </p:spPr>
        <p:txBody>
          <a:bodyPr wrap="square" lIns="0" tIns="0" rIns="0" bIns="0"/>
          <a:lstStyle/>
          <a:p>
            <a:pPr marL="342900" indent="-342900">
              <a:buSzPct val="75000"/>
              <a:buFont typeface="Wingdings" charset="2"/>
              <a:buChar char=""/>
            </a:pPr>
            <a:r>
              <a:rPr lang="en-US" sz="2800" dirty="0"/>
              <a:t>This is a </a:t>
            </a:r>
            <a:r>
              <a:rPr lang="en-US" sz="2800" b="1" i="1" u="sng" dirty="0"/>
              <a:t>gigantic</a:t>
            </a:r>
            <a:r>
              <a:rPr lang="en-US" sz="2800" dirty="0"/>
              <a:t> project</a:t>
            </a:r>
            <a:endParaRPr sz="2000" dirty="0"/>
          </a:p>
          <a:p>
            <a:pPr marL="800100" lvl="1" indent="-342900">
              <a:buSzPct val="75000"/>
              <a:buFont typeface="Wingdings" charset="2"/>
              <a:buChar char=""/>
            </a:pPr>
            <a:r>
              <a:rPr lang="en-US" sz="2800" dirty="0"/>
              <a:t>May contain &gt; 20 classes all working together</a:t>
            </a:r>
            <a:endParaRPr sz="2000" dirty="0"/>
          </a:p>
          <a:p>
            <a:pPr marL="342900" indent="-342900">
              <a:buSzPct val="75000"/>
              <a:buFont typeface="Wingdings" charset="2"/>
              <a:buChar char=""/>
            </a:pPr>
            <a:r>
              <a:rPr lang="en-US" sz="2800" dirty="0"/>
              <a:t>You have to start NOW!</a:t>
            </a:r>
            <a:endParaRPr sz="2000" dirty="0"/>
          </a:p>
          <a:p>
            <a:pPr marL="342900" indent="-342900">
              <a:buSzPct val="75000"/>
              <a:buFont typeface="Wingdings" charset="2"/>
              <a:buChar char=""/>
            </a:pPr>
            <a:r>
              <a:rPr lang="en-US" sz="2800" dirty="0"/>
              <a:t>Spend up-front time on </a:t>
            </a:r>
            <a:r>
              <a:rPr lang="en-US" sz="2800" b="1" i="1" dirty="0">
                <a:solidFill>
                  <a:srgbClr val="FF0000"/>
                </a:solidFill>
              </a:rPr>
              <a:t>design</a:t>
            </a:r>
            <a:r>
              <a:rPr lang="en-US" sz="2800" dirty="0"/>
              <a:t>!</a:t>
            </a:r>
            <a:endParaRPr sz="2000" dirty="0"/>
          </a:p>
          <a:p>
            <a:pPr marL="342900" indent="-342900">
              <a:buSzPct val="75000"/>
              <a:buFont typeface="Wingdings" charset="2"/>
              <a:buChar char=""/>
            </a:pPr>
            <a:r>
              <a:rPr lang="en-US" sz="2800" dirty="0"/>
              <a:t>Implement one piece at a time.</a:t>
            </a:r>
            <a:endParaRPr sz="2000" dirty="0"/>
          </a:p>
          <a:p>
            <a:pPr marL="800100" lvl="1" indent="-342900">
              <a:buSzPct val="75000"/>
              <a:buFont typeface="Wingdings" charset="2"/>
              <a:buChar char=""/>
            </a:pPr>
            <a:r>
              <a:rPr lang="en-US" sz="2800" dirty="0"/>
              <a:t>Once that works and is tested, back it up.</a:t>
            </a:r>
            <a:endParaRPr sz="2000" dirty="0"/>
          </a:p>
          <a:p>
            <a:pPr marL="800100" lvl="1" indent="-342900">
              <a:buSzPct val="75000"/>
              <a:buFont typeface="Wingdings" charset="2"/>
              <a:buChar char=""/>
            </a:pPr>
            <a:r>
              <a:rPr lang="en-US" sz="2800" dirty="0"/>
              <a:t>Think about versioning of software.</a:t>
            </a:r>
            <a:endParaRPr sz="2000" dirty="0"/>
          </a:p>
          <a:p>
            <a:pPr marL="1257300" lvl="2" indent="-342900">
              <a:buSzPct val="75000"/>
              <a:buFont typeface="Wingdings" charset="2"/>
              <a:buChar char=""/>
            </a:pPr>
            <a:r>
              <a:rPr lang="en-US" sz="2800" dirty="0"/>
              <a:t>0.1, 0.2, 0.3...</a:t>
            </a:r>
            <a:endParaRPr sz="2000" dirty="0"/>
          </a:p>
          <a:p>
            <a:pPr marL="1257300" lvl="2" indent="-342900">
              <a:buSzPct val="75000"/>
              <a:buFont typeface="Wingdings" charset="2"/>
              <a:buChar char=""/>
            </a:pPr>
            <a:r>
              <a:rPr lang="en-US" sz="2800" dirty="0"/>
              <a:t>Make an initial list of goals for each version and when they should be done.  </a:t>
            </a:r>
            <a:endParaRPr sz="2000" dirty="0"/>
          </a:p>
        </p:txBody>
      </p:sp>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extShape 1"/>
          <p:cNvSpPr txBox="1"/>
          <p:nvPr/>
        </p:nvSpPr>
        <p:spPr>
          <a:xfrm>
            <a:off x="504000" y="205560"/>
            <a:ext cx="9071640" cy="1262520"/>
          </a:xfrm>
          <a:prstGeom prst="rect">
            <a:avLst/>
          </a:prstGeom>
        </p:spPr>
        <p:txBody>
          <a:bodyPr wrap="none" lIns="0" tIns="0" rIns="0" bIns="0" anchor="ctr"/>
          <a:lstStyle/>
          <a:p>
            <a:pPr algn="ctr"/>
            <a:r>
              <a:rPr lang="en-US" sz="4800" b="1" dirty="0"/>
              <a:t>Scenario</a:t>
            </a:r>
            <a:endParaRPr sz="4800" b="1" dirty="0"/>
          </a:p>
        </p:txBody>
      </p:sp>
      <p:sp>
        <p:nvSpPr>
          <p:cNvPr id="43" name="TextShape 2"/>
          <p:cNvSpPr txBox="1"/>
          <p:nvPr/>
        </p:nvSpPr>
        <p:spPr>
          <a:xfrm>
            <a:off x="504000" y="1769040"/>
            <a:ext cx="9071640" cy="4399560"/>
          </a:xfrm>
          <a:prstGeom prst="rect">
            <a:avLst/>
          </a:prstGeom>
        </p:spPr>
        <p:txBody>
          <a:bodyPr wrap="square" lIns="0" tIns="0" rIns="0" bIns="0"/>
          <a:lstStyle/>
          <a:p>
            <a:pPr marL="457200" indent="-457200">
              <a:buSzPct val="75000"/>
              <a:buFont typeface="Wingdings" charset="2"/>
              <a:buChar char=""/>
            </a:pPr>
            <a:r>
              <a:rPr lang="en-US" sz="3200" dirty="0" err="1">
                <a:solidFill>
                  <a:srgbClr val="000000"/>
                </a:solidFill>
                <a:latin typeface="Arial"/>
                <a:ea typeface="SimSun"/>
              </a:rPr>
              <a:t>MustangWiki's</a:t>
            </a:r>
            <a:r>
              <a:rPr lang="en-US" sz="3200" dirty="0">
                <a:solidFill>
                  <a:srgbClr val="000000"/>
                </a:solidFill>
                <a:latin typeface="Arial"/>
                <a:ea typeface="SimSun"/>
              </a:rPr>
              <a:t> search engine is broken!  </a:t>
            </a:r>
            <a:endParaRPr sz="3200" dirty="0"/>
          </a:p>
          <a:p>
            <a:pPr marL="457200" indent="-457200">
              <a:buSzPct val="75000"/>
              <a:buFont typeface="Wingdings" charset="2"/>
              <a:buChar char=""/>
            </a:pPr>
            <a:r>
              <a:rPr lang="en-US" sz="3200" dirty="0" err="1">
                <a:solidFill>
                  <a:srgbClr val="000000"/>
                </a:solidFill>
                <a:latin typeface="Arial"/>
                <a:ea typeface="SimSun"/>
              </a:rPr>
              <a:t>MustangWiki</a:t>
            </a:r>
            <a:r>
              <a:rPr lang="en-US" sz="3200" dirty="0">
                <a:solidFill>
                  <a:srgbClr val="000000"/>
                </a:solidFill>
                <a:latin typeface="Arial"/>
                <a:ea typeface="SimSun"/>
              </a:rPr>
              <a:t> is a collaborative, open place where students, faculty, staff and the community can create online, freely-accessible content.  </a:t>
            </a:r>
            <a:endParaRPr sz="3200" dirty="0"/>
          </a:p>
          <a:p>
            <a:pPr marL="457200" indent="-457200">
              <a:buSzPct val="75000"/>
              <a:buFont typeface="Wingdings" charset="2"/>
              <a:buChar char=""/>
            </a:pPr>
            <a:r>
              <a:rPr lang="en-US" sz="3200" dirty="0">
                <a:solidFill>
                  <a:srgbClr val="000000"/>
                </a:solidFill>
                <a:latin typeface="Arial"/>
                <a:ea typeface="SimSun"/>
              </a:rPr>
              <a:t>Please help </a:t>
            </a:r>
            <a:r>
              <a:rPr lang="en-US" sz="3200" dirty="0" err="1">
                <a:solidFill>
                  <a:srgbClr val="000000"/>
                </a:solidFill>
                <a:latin typeface="Arial"/>
                <a:ea typeface="SimSun"/>
              </a:rPr>
              <a:t>MustangWiki</a:t>
            </a:r>
            <a:r>
              <a:rPr lang="en-US" sz="3200" dirty="0">
                <a:solidFill>
                  <a:srgbClr val="000000"/>
                </a:solidFill>
                <a:latin typeface="Arial"/>
                <a:ea typeface="SimSun"/>
              </a:rPr>
              <a:t> get its search abilities back by implementing a fast search engine for all of the books in the collection.</a:t>
            </a:r>
            <a:endParaRPr sz="3200" dirty="0"/>
          </a:p>
        </p:txBody>
      </p: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extShape 1"/>
          <p:cNvSpPr txBox="1"/>
          <p:nvPr/>
        </p:nvSpPr>
        <p:spPr>
          <a:xfrm>
            <a:off x="504000" y="205560"/>
            <a:ext cx="9071640" cy="1262520"/>
          </a:xfrm>
          <a:prstGeom prst="rect">
            <a:avLst/>
          </a:prstGeom>
        </p:spPr>
        <p:txBody>
          <a:bodyPr wrap="none" lIns="0" tIns="0" rIns="0" bIns="0" anchor="ctr"/>
          <a:lstStyle/>
          <a:p>
            <a:pPr algn="ctr"/>
            <a:r>
              <a:rPr lang="en-US" sz="4800" b="1" dirty="0"/>
              <a:t>System Architecture</a:t>
            </a:r>
            <a:endParaRPr sz="4800" b="1" dirty="0"/>
          </a:p>
        </p:txBody>
      </p:sp>
      <p:pic>
        <p:nvPicPr>
          <p:cNvPr id="45" name="Picture 44"/>
          <p:cNvPicPr/>
          <p:nvPr/>
        </p:nvPicPr>
        <p:blipFill>
          <a:blip r:embed="rId2"/>
          <a:stretch>
            <a:fillRect/>
          </a:stretch>
        </p:blipFill>
        <p:spPr>
          <a:xfrm>
            <a:off x="730080" y="1335600"/>
            <a:ext cx="8871120" cy="5540760"/>
          </a:xfrm>
          <a:prstGeom prst="rect">
            <a:avLst/>
          </a:prstGeom>
          <a:ln>
            <a:noFill/>
          </a:ln>
        </p:spPr>
      </p:pic>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extShape 1"/>
          <p:cNvSpPr txBox="1"/>
          <p:nvPr/>
        </p:nvSpPr>
        <p:spPr>
          <a:xfrm>
            <a:off x="529560" y="162720"/>
            <a:ext cx="9071640" cy="980280"/>
          </a:xfrm>
          <a:prstGeom prst="rect">
            <a:avLst/>
          </a:prstGeom>
        </p:spPr>
        <p:txBody>
          <a:bodyPr wrap="none" lIns="0" tIns="0" rIns="0" bIns="0" anchor="ctr"/>
          <a:lstStyle/>
          <a:p>
            <a:pPr algn="ctr"/>
            <a:r>
              <a:rPr lang="en-US" sz="4800" b="1" dirty="0"/>
              <a:t>Sample Document</a:t>
            </a:r>
            <a:endParaRPr sz="4800" b="1" dirty="0"/>
          </a:p>
        </p:txBody>
      </p:sp>
      <p:sp>
        <p:nvSpPr>
          <p:cNvPr id="47" name="TextShape 2"/>
          <p:cNvSpPr txBox="1"/>
          <p:nvPr/>
        </p:nvSpPr>
        <p:spPr>
          <a:xfrm>
            <a:off x="457200" y="1330560"/>
            <a:ext cx="9459360" cy="5841360"/>
          </a:xfrm>
          <a:prstGeom prst="rect">
            <a:avLst/>
          </a:prstGeom>
        </p:spPr>
        <p:txBody>
          <a:bodyPr wrap="square" lIns="90000" tIns="45000" rIns="90000" bIns="45000"/>
          <a:lstStyle/>
          <a:p>
            <a:r>
              <a:rPr lang="en-US" sz="1400" dirty="0">
                <a:latin typeface="Courier New"/>
              </a:rPr>
              <a:t>&lt;page&gt;</a:t>
            </a:r>
            <a:endParaRPr dirty="0"/>
          </a:p>
          <a:p>
            <a:r>
              <a:rPr lang="en-US" sz="1400" dirty="0">
                <a:latin typeface="Courier New"/>
              </a:rPr>
              <a:t>    &lt;title&gt;Human Anatomy/Osteology/</a:t>
            </a:r>
            <a:r>
              <a:rPr lang="en-US" sz="1400" dirty="0" err="1">
                <a:latin typeface="Courier New"/>
              </a:rPr>
              <a:t>Axialskeleton</a:t>
            </a:r>
            <a:r>
              <a:rPr lang="en-US" sz="1400" dirty="0">
                <a:latin typeface="Courier New"/>
              </a:rPr>
              <a:t>&lt;/title&gt;</a:t>
            </a:r>
            <a:endParaRPr dirty="0"/>
          </a:p>
          <a:p>
            <a:r>
              <a:rPr lang="en-US" sz="1400" dirty="0">
                <a:latin typeface="Courier New"/>
              </a:rPr>
              <a:t>    &lt;ns&gt;0&lt;/ns&gt;</a:t>
            </a:r>
            <a:endParaRPr dirty="0"/>
          </a:p>
          <a:p>
            <a:r>
              <a:rPr lang="en-US" sz="1400" dirty="0">
                <a:latin typeface="Courier New"/>
              </a:rPr>
              <a:t>    &lt;id&gt;181313&lt;/id&gt;</a:t>
            </a:r>
            <a:endParaRPr dirty="0"/>
          </a:p>
          <a:p>
            <a:r>
              <a:rPr lang="en-US" sz="1400" dirty="0">
                <a:latin typeface="Courier New"/>
              </a:rPr>
              <a:t>    &lt;revision&gt;</a:t>
            </a:r>
            <a:endParaRPr dirty="0"/>
          </a:p>
          <a:p>
            <a:r>
              <a:rPr lang="en-US" sz="1400" dirty="0">
                <a:latin typeface="Courier New"/>
              </a:rPr>
              <a:t>      &lt;id&gt;1481605&lt;/id&gt;</a:t>
            </a:r>
            <a:endParaRPr dirty="0"/>
          </a:p>
          <a:p>
            <a:r>
              <a:rPr lang="en-US" sz="1400" dirty="0">
                <a:latin typeface="Courier New"/>
              </a:rPr>
              <a:t>      &lt;</a:t>
            </a:r>
            <a:r>
              <a:rPr lang="en-US" sz="1400" dirty="0" err="1">
                <a:latin typeface="Courier New"/>
              </a:rPr>
              <a:t>parentid</a:t>
            </a:r>
            <a:r>
              <a:rPr lang="en-US" sz="1400" dirty="0">
                <a:latin typeface="Courier New"/>
              </a:rPr>
              <a:t>&gt;1379871&lt;/</a:t>
            </a:r>
            <a:r>
              <a:rPr lang="en-US" sz="1400" dirty="0" err="1">
                <a:latin typeface="Courier New"/>
              </a:rPr>
              <a:t>parentid</a:t>
            </a:r>
            <a:r>
              <a:rPr lang="en-US" sz="1400" dirty="0">
                <a:latin typeface="Courier New"/>
              </a:rPr>
              <a:t>&gt;</a:t>
            </a:r>
            <a:endParaRPr dirty="0"/>
          </a:p>
          <a:p>
            <a:r>
              <a:rPr lang="en-US" sz="1400" dirty="0">
                <a:latin typeface="Courier New"/>
              </a:rPr>
              <a:t>      &lt;timestamp&gt;2009-04-26T02:03:12Z&lt;/timestamp&gt;</a:t>
            </a:r>
            <a:endParaRPr dirty="0"/>
          </a:p>
          <a:p>
            <a:r>
              <a:rPr lang="en-US" sz="1400" dirty="0">
                <a:latin typeface="Courier New"/>
              </a:rPr>
              <a:t>      &lt;contributor&gt;</a:t>
            </a:r>
            <a:endParaRPr dirty="0"/>
          </a:p>
          <a:p>
            <a:r>
              <a:rPr lang="en-US" sz="1400" dirty="0">
                <a:latin typeface="Courier New"/>
              </a:rPr>
              <a:t>        &lt;username&gt;</a:t>
            </a:r>
            <a:r>
              <a:rPr lang="en-US" sz="1400" dirty="0" err="1">
                <a:latin typeface="Courier New"/>
              </a:rPr>
              <a:t>Adrignola</a:t>
            </a:r>
            <a:r>
              <a:rPr lang="en-US" sz="1400" dirty="0">
                <a:latin typeface="Courier New"/>
              </a:rPr>
              <a:t>&lt;/username&gt;</a:t>
            </a:r>
            <a:endParaRPr dirty="0"/>
          </a:p>
          <a:p>
            <a:r>
              <a:rPr lang="en-US" sz="1400" dirty="0">
                <a:latin typeface="Courier New"/>
              </a:rPr>
              <a:t>        &lt;id&gt;169232&lt;/id&gt;</a:t>
            </a:r>
            <a:endParaRPr dirty="0"/>
          </a:p>
          <a:p>
            <a:r>
              <a:rPr lang="en-US" sz="1400" dirty="0">
                <a:latin typeface="Courier New"/>
              </a:rPr>
              <a:t>      &lt;/contributor&gt;</a:t>
            </a:r>
            <a:endParaRPr dirty="0"/>
          </a:p>
          <a:p>
            <a:r>
              <a:rPr lang="en-US" sz="1400" dirty="0">
                <a:latin typeface="Courier New"/>
              </a:rPr>
              <a:t>      &lt;minor /&gt;</a:t>
            </a:r>
            <a:endParaRPr dirty="0"/>
          </a:p>
          <a:p>
            <a:r>
              <a:rPr lang="en-US" sz="1400" dirty="0">
                <a:latin typeface="Courier New"/>
              </a:rPr>
              <a:t>      &lt;comment&gt;+Category&lt;/comment&gt;</a:t>
            </a:r>
            <a:endParaRPr dirty="0"/>
          </a:p>
          <a:p>
            <a:r>
              <a:rPr lang="en-US" sz="1400" dirty="0">
                <a:latin typeface="Courier New"/>
              </a:rPr>
              <a:t>      &lt;sha1&gt;hvxozde19haz4yhwj73ez82tf2bocbz&lt;/sha1&gt;</a:t>
            </a:r>
            <a:endParaRPr dirty="0"/>
          </a:p>
          <a:p>
            <a:r>
              <a:rPr lang="en-US" sz="1400" dirty="0">
                <a:latin typeface="Courier New"/>
              </a:rPr>
              <a:t>      &lt;text </a:t>
            </a:r>
            <a:r>
              <a:rPr lang="en-US" sz="1400" dirty="0" err="1">
                <a:latin typeface="Courier New"/>
              </a:rPr>
              <a:t>xml:space</a:t>
            </a:r>
            <a:r>
              <a:rPr lang="en-US" sz="1400" dirty="0">
                <a:latin typeface="Courier New"/>
              </a:rPr>
              <a:t>="preserve"&gt;[[Image:Axial_skeleton_diagram.svg|thumb|240px|right|Diagram of the axial skeleton]]</a:t>
            </a:r>
            <a:endParaRPr dirty="0"/>
          </a:p>
          <a:p>
            <a:endParaRPr dirty="0"/>
          </a:p>
          <a:p>
            <a:r>
              <a:rPr lang="en-US" sz="1400" dirty="0">
                <a:latin typeface="Courier New"/>
              </a:rPr>
              <a:t>The Axial Skeleton is a division of the human skeleton and is named because it makes up the longitudinal ''axis'' of the body. It consists of the skull, hyoid bone, vertebral column, sternum and ribs. It is widely accepted to be made up of 80 bones, although this number varies from individual to individual.</a:t>
            </a:r>
            <a:endParaRPr dirty="0"/>
          </a:p>
          <a:p>
            <a:endParaRPr dirty="0"/>
          </a:p>
          <a:p>
            <a:r>
              <a:rPr lang="en-US" sz="1400" dirty="0">
                <a:latin typeface="Courier New"/>
              </a:rPr>
              <a:t>[[Category:{{FULLBOOKNAME}}|{{FULLCHAPTERNAME}}]]&lt;/text&gt;</a:t>
            </a:r>
            <a:endParaRPr dirty="0"/>
          </a:p>
          <a:p>
            <a:r>
              <a:rPr lang="en-US" sz="1400" dirty="0">
                <a:latin typeface="Courier New"/>
              </a:rPr>
              <a:t>    &lt;/revision&gt;</a:t>
            </a:r>
            <a:endParaRPr dirty="0"/>
          </a:p>
          <a:p>
            <a:r>
              <a:rPr lang="en-US" sz="1400" dirty="0">
                <a:latin typeface="Courier New"/>
              </a:rPr>
              <a:t>  &lt;/page&gt;</a:t>
            </a:r>
            <a:endParaRPr dirty="0"/>
          </a:p>
        </p:txBody>
      </p:sp>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extShape 1"/>
          <p:cNvSpPr txBox="1"/>
          <p:nvPr/>
        </p:nvSpPr>
        <p:spPr>
          <a:xfrm>
            <a:off x="504000" y="205560"/>
            <a:ext cx="9071640" cy="1262520"/>
          </a:xfrm>
          <a:prstGeom prst="rect">
            <a:avLst/>
          </a:prstGeom>
        </p:spPr>
        <p:txBody>
          <a:bodyPr wrap="none" lIns="0" tIns="0" rIns="0" bIns="0" anchor="ctr"/>
          <a:lstStyle/>
          <a:p>
            <a:pPr algn="ctr"/>
            <a:r>
              <a:rPr lang="en-US" sz="4800" b="1" dirty="0"/>
              <a:t>Inverted File Index</a:t>
            </a:r>
            <a:endParaRPr sz="4800" b="1" dirty="0"/>
          </a:p>
        </p:txBody>
      </p:sp>
      <p:sp>
        <p:nvSpPr>
          <p:cNvPr id="49" name="TextShape 2"/>
          <p:cNvSpPr txBox="1"/>
          <p:nvPr/>
        </p:nvSpPr>
        <p:spPr>
          <a:xfrm>
            <a:off x="504000" y="1769040"/>
            <a:ext cx="9071640" cy="4899240"/>
          </a:xfrm>
          <a:prstGeom prst="rect">
            <a:avLst/>
          </a:prstGeom>
        </p:spPr>
        <p:txBody>
          <a:bodyPr wrap="square" lIns="0" tIns="0" rIns="0" bIns="0"/>
          <a:lstStyle/>
          <a:p>
            <a:pPr marL="285750" indent="-285750">
              <a:buSzPct val="75000"/>
              <a:buFont typeface="Wingdings" charset="2"/>
              <a:buChar char=""/>
            </a:pPr>
            <a:r>
              <a:rPr lang="en-US" sz="3200" dirty="0"/>
              <a:t>Data structure for maintaining terms and a list of documents in which those terms appear. </a:t>
            </a:r>
            <a:endParaRPr sz="3200" dirty="0"/>
          </a:p>
        </p:txBody>
      </p:sp>
      <p:sp>
        <p:nvSpPr>
          <p:cNvPr id="50" name="TextShape 3"/>
          <p:cNvSpPr txBox="1"/>
          <p:nvPr/>
        </p:nvSpPr>
        <p:spPr>
          <a:xfrm>
            <a:off x="457200" y="3200400"/>
            <a:ext cx="5209920" cy="1344960"/>
          </a:xfrm>
          <a:prstGeom prst="rect">
            <a:avLst/>
          </a:prstGeom>
        </p:spPr>
        <p:txBody>
          <a:bodyPr wrap="none" lIns="90000" tIns="45000" rIns="90000" bIns="45000"/>
          <a:lstStyle/>
          <a:p>
            <a:r>
              <a:rPr lang="en-US" sz="2400" b="1" i="1" u="sng"/>
              <a:t>Documents</a:t>
            </a:r>
            <a:r>
              <a:rPr lang="en-US" sz="2400" i="1" u="sng"/>
              <a:t>:</a:t>
            </a:r>
            <a:endParaRPr/>
          </a:p>
          <a:p>
            <a:r>
              <a:rPr lang="en-US" sz="2400">
                <a:latin typeface="Consolas"/>
              </a:rPr>
              <a:t>d1 = computer network security</a:t>
            </a:r>
            <a:endParaRPr/>
          </a:p>
          <a:p>
            <a:r>
              <a:rPr lang="en-US" sz="2400">
                <a:latin typeface="Consolas"/>
              </a:rPr>
              <a:t>d2 = network cryptography</a:t>
            </a:r>
            <a:endParaRPr/>
          </a:p>
          <a:p>
            <a:r>
              <a:rPr lang="en-US" sz="2400">
                <a:latin typeface="Consolas"/>
              </a:rPr>
              <a:t>d3 = database security</a:t>
            </a:r>
            <a:endParaRPr/>
          </a:p>
        </p:txBody>
      </p:sp>
      <p:sp>
        <p:nvSpPr>
          <p:cNvPr id="51" name="TextShape 4"/>
          <p:cNvSpPr txBox="1"/>
          <p:nvPr/>
        </p:nvSpPr>
        <p:spPr>
          <a:xfrm>
            <a:off x="6400800" y="4397400"/>
            <a:ext cx="3030480" cy="2003400"/>
          </a:xfrm>
          <a:prstGeom prst="rect">
            <a:avLst/>
          </a:prstGeom>
        </p:spPr>
        <p:txBody>
          <a:bodyPr wrap="none" lIns="90000" tIns="45000" rIns="90000" bIns="45000"/>
          <a:lstStyle/>
          <a:p>
            <a:r>
              <a:rPr lang="en-US" sz="2400" b="1" i="1" u="sng"/>
              <a:t>Index</a:t>
            </a:r>
            <a:r>
              <a:rPr lang="en-US" sz="2400" i="1" u="sng"/>
              <a:t>:</a:t>
            </a:r>
            <a:endParaRPr/>
          </a:p>
          <a:p>
            <a:r>
              <a:rPr lang="en-US" sz="2400"/>
              <a:t>c</a:t>
            </a:r>
            <a:r>
              <a:rPr lang="en-US" sz="2400">
                <a:latin typeface="Consolas"/>
              </a:rPr>
              <a:t>omputer = d1</a:t>
            </a:r>
            <a:endParaRPr/>
          </a:p>
          <a:p>
            <a:r>
              <a:rPr lang="en-US" sz="2400">
                <a:latin typeface="Consolas"/>
              </a:rPr>
              <a:t>network = d1, d2</a:t>
            </a:r>
            <a:endParaRPr/>
          </a:p>
          <a:p>
            <a:r>
              <a:rPr lang="en-US" sz="2400">
                <a:latin typeface="Consolas"/>
              </a:rPr>
              <a:t>security = d1, d3</a:t>
            </a:r>
            <a:endParaRPr/>
          </a:p>
          <a:p>
            <a:r>
              <a:rPr lang="en-US" sz="2400">
                <a:latin typeface="Consolas"/>
              </a:rPr>
              <a:t>cryptography = d2</a:t>
            </a:r>
            <a:endParaRPr/>
          </a:p>
          <a:p>
            <a:r>
              <a:rPr lang="en-US" sz="2400">
                <a:latin typeface="Consolas"/>
              </a:rPr>
              <a:t>database = d3</a:t>
            </a:r>
            <a:endParaRPr/>
          </a:p>
        </p:txBody>
      </p:sp>
      <p:sp>
        <p:nvSpPr>
          <p:cNvPr id="52" name="Line 5"/>
          <p:cNvSpPr/>
          <p:nvPr/>
        </p:nvSpPr>
        <p:spPr>
          <a:xfrm>
            <a:off x="5029200" y="4343400"/>
            <a:ext cx="1143000" cy="457200"/>
          </a:xfrm>
          <a:prstGeom prst="line">
            <a:avLst/>
          </a:prstGeom>
          <a:ln w="73080">
            <a:solidFill>
              <a:srgbClr val="000000"/>
            </a:solidFill>
            <a:round/>
            <a:tailEnd type="triangle" w="med" len="med"/>
          </a:ln>
        </p:spPr>
      </p:sp>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TextShape 1"/>
          <p:cNvSpPr txBox="1"/>
          <p:nvPr/>
        </p:nvSpPr>
        <p:spPr>
          <a:xfrm>
            <a:off x="504000" y="205560"/>
            <a:ext cx="9071640" cy="1262520"/>
          </a:xfrm>
          <a:prstGeom prst="rect">
            <a:avLst/>
          </a:prstGeom>
        </p:spPr>
        <p:txBody>
          <a:bodyPr wrap="none" lIns="0" tIns="0" rIns="0" bIns="0" anchor="ctr"/>
          <a:lstStyle/>
          <a:p>
            <a:pPr algn="ctr"/>
            <a:r>
              <a:rPr lang="en-US" sz="4800" b="1" dirty="0"/>
              <a:t>Document Parser</a:t>
            </a:r>
            <a:endParaRPr sz="4800" b="1" dirty="0"/>
          </a:p>
        </p:txBody>
      </p:sp>
      <p:sp>
        <p:nvSpPr>
          <p:cNvPr id="54" name="Line 2"/>
          <p:cNvSpPr/>
          <p:nvPr/>
        </p:nvSpPr>
        <p:spPr>
          <a:xfrm>
            <a:off x="1828800" y="2057400"/>
            <a:ext cx="2286000" cy="4114800"/>
          </a:xfrm>
          <a:prstGeom prst="line">
            <a:avLst/>
          </a:prstGeom>
          <a:ln>
            <a:solidFill>
              <a:srgbClr val="000000"/>
            </a:solidFill>
          </a:ln>
        </p:spPr>
      </p:sp>
      <p:sp>
        <p:nvSpPr>
          <p:cNvPr id="55" name="Line 3"/>
          <p:cNvSpPr/>
          <p:nvPr/>
        </p:nvSpPr>
        <p:spPr>
          <a:xfrm flipV="1">
            <a:off x="5257800" y="2057400"/>
            <a:ext cx="2286000" cy="4114800"/>
          </a:xfrm>
          <a:prstGeom prst="line">
            <a:avLst/>
          </a:prstGeom>
          <a:ln>
            <a:solidFill>
              <a:srgbClr val="000000"/>
            </a:solidFill>
          </a:ln>
        </p:spPr>
      </p:sp>
      <p:sp>
        <p:nvSpPr>
          <p:cNvPr id="56" name="Line 4"/>
          <p:cNvSpPr/>
          <p:nvPr/>
        </p:nvSpPr>
        <p:spPr>
          <a:xfrm>
            <a:off x="2514600" y="2743200"/>
            <a:ext cx="4114800" cy="0"/>
          </a:xfrm>
          <a:prstGeom prst="line">
            <a:avLst/>
          </a:prstGeom>
          <a:ln>
            <a:solidFill>
              <a:srgbClr val="000000"/>
            </a:solidFill>
          </a:ln>
        </p:spPr>
      </p:sp>
      <p:sp>
        <p:nvSpPr>
          <p:cNvPr id="57" name="Line 5"/>
          <p:cNvSpPr/>
          <p:nvPr/>
        </p:nvSpPr>
        <p:spPr>
          <a:xfrm>
            <a:off x="3429000" y="4343400"/>
            <a:ext cx="2286000" cy="0"/>
          </a:xfrm>
          <a:prstGeom prst="line">
            <a:avLst/>
          </a:prstGeom>
          <a:ln>
            <a:solidFill>
              <a:srgbClr val="000000"/>
            </a:solidFill>
          </a:ln>
        </p:spPr>
      </p:sp>
      <p:sp>
        <p:nvSpPr>
          <p:cNvPr id="58" name="TextShape 6"/>
          <p:cNvSpPr txBox="1"/>
          <p:nvPr/>
        </p:nvSpPr>
        <p:spPr>
          <a:xfrm>
            <a:off x="2514600" y="1828800"/>
            <a:ext cx="499320" cy="346320"/>
          </a:xfrm>
          <a:prstGeom prst="rect">
            <a:avLst/>
          </a:prstGeom>
        </p:spPr>
        <p:txBody>
          <a:bodyPr wrap="none" lIns="90000" tIns="45000" rIns="90000" bIns="45000"/>
          <a:lstStyle/>
          <a:p>
            <a:r>
              <a:rPr lang="en-US"/>
              <a:t>the</a:t>
            </a:r>
            <a:endParaRPr/>
          </a:p>
        </p:txBody>
      </p:sp>
      <p:sp>
        <p:nvSpPr>
          <p:cNvPr id="59" name="TextShape 7"/>
          <p:cNvSpPr txBox="1"/>
          <p:nvPr/>
        </p:nvSpPr>
        <p:spPr>
          <a:xfrm>
            <a:off x="3429000" y="2241000"/>
            <a:ext cx="942840" cy="346320"/>
          </a:xfrm>
          <a:prstGeom prst="rect">
            <a:avLst/>
          </a:prstGeom>
        </p:spPr>
        <p:txBody>
          <a:bodyPr wrap="none" lIns="90000" tIns="45000" rIns="90000" bIns="45000"/>
          <a:lstStyle/>
          <a:p>
            <a:r>
              <a:rPr lang="en-US"/>
              <a:t>running</a:t>
            </a:r>
            <a:endParaRPr/>
          </a:p>
        </p:txBody>
      </p:sp>
      <p:sp>
        <p:nvSpPr>
          <p:cNvPr id="60" name="TextShape 8"/>
          <p:cNvSpPr txBox="1"/>
          <p:nvPr/>
        </p:nvSpPr>
        <p:spPr>
          <a:xfrm>
            <a:off x="4343400" y="1828800"/>
            <a:ext cx="307080" cy="346320"/>
          </a:xfrm>
          <a:prstGeom prst="rect">
            <a:avLst/>
          </a:prstGeom>
        </p:spPr>
        <p:txBody>
          <a:bodyPr wrap="none" lIns="90000" tIns="45000" rIns="90000" bIns="45000"/>
          <a:lstStyle/>
          <a:p>
            <a:r>
              <a:rPr lang="en-US"/>
              <a:t>a</a:t>
            </a:r>
            <a:endParaRPr/>
          </a:p>
        </p:txBody>
      </p:sp>
      <p:sp>
        <p:nvSpPr>
          <p:cNvPr id="61" name="TextShape 9"/>
          <p:cNvSpPr txBox="1"/>
          <p:nvPr/>
        </p:nvSpPr>
        <p:spPr>
          <a:xfrm>
            <a:off x="4800600" y="2286000"/>
            <a:ext cx="892440" cy="346320"/>
          </a:xfrm>
          <a:prstGeom prst="rect">
            <a:avLst/>
          </a:prstGeom>
        </p:spPr>
        <p:txBody>
          <a:bodyPr wrap="none" lIns="90000" tIns="45000" rIns="90000" bIns="45000"/>
          <a:lstStyle/>
          <a:p>
            <a:r>
              <a:rPr lang="en-US"/>
              <a:t>formed</a:t>
            </a:r>
            <a:endParaRPr/>
          </a:p>
        </p:txBody>
      </p:sp>
      <p:sp>
        <p:nvSpPr>
          <p:cNvPr id="62" name="TextShape 10"/>
          <p:cNvSpPr txBox="1"/>
          <p:nvPr/>
        </p:nvSpPr>
        <p:spPr>
          <a:xfrm>
            <a:off x="5715000" y="1828800"/>
            <a:ext cx="764280" cy="346320"/>
          </a:xfrm>
          <a:prstGeom prst="rect">
            <a:avLst/>
          </a:prstGeom>
        </p:spPr>
        <p:txBody>
          <a:bodyPr wrap="none" lIns="90000" tIns="45000" rIns="90000" bIns="45000"/>
          <a:lstStyle/>
          <a:p>
            <a:r>
              <a:rPr lang="en-US"/>
              <a:t>nicely</a:t>
            </a:r>
            <a:endParaRPr/>
          </a:p>
        </p:txBody>
      </p:sp>
      <p:sp>
        <p:nvSpPr>
          <p:cNvPr id="63" name="TextShape 11"/>
          <p:cNvSpPr txBox="1"/>
          <p:nvPr/>
        </p:nvSpPr>
        <p:spPr>
          <a:xfrm>
            <a:off x="7538400" y="2514600"/>
            <a:ext cx="1628640" cy="602280"/>
          </a:xfrm>
          <a:prstGeom prst="rect">
            <a:avLst/>
          </a:prstGeom>
        </p:spPr>
        <p:txBody>
          <a:bodyPr wrap="none" lIns="90000" tIns="45000" rIns="90000" bIns="45000"/>
          <a:lstStyle/>
          <a:p>
            <a:r>
              <a:rPr lang="en-US"/>
              <a:t>Remove Stop </a:t>
            </a:r>
            <a:endParaRPr/>
          </a:p>
          <a:p>
            <a:r>
              <a:rPr lang="en-US"/>
              <a:t>Words</a:t>
            </a:r>
            <a:endParaRPr/>
          </a:p>
        </p:txBody>
      </p:sp>
      <p:sp>
        <p:nvSpPr>
          <p:cNvPr id="64" name="TextShape 12"/>
          <p:cNvSpPr txBox="1"/>
          <p:nvPr/>
        </p:nvSpPr>
        <p:spPr>
          <a:xfrm>
            <a:off x="3429360" y="2241000"/>
            <a:ext cx="942840" cy="346320"/>
          </a:xfrm>
          <a:prstGeom prst="rect">
            <a:avLst/>
          </a:prstGeom>
        </p:spPr>
        <p:txBody>
          <a:bodyPr wrap="none" lIns="90000" tIns="45000" rIns="90000" bIns="45000"/>
          <a:lstStyle/>
          <a:p>
            <a:r>
              <a:rPr lang="en-US"/>
              <a:t>running</a:t>
            </a:r>
            <a:endParaRPr/>
          </a:p>
        </p:txBody>
      </p:sp>
      <p:sp>
        <p:nvSpPr>
          <p:cNvPr id="65" name="TextShape 13"/>
          <p:cNvSpPr txBox="1"/>
          <p:nvPr/>
        </p:nvSpPr>
        <p:spPr>
          <a:xfrm>
            <a:off x="3171960" y="3082680"/>
            <a:ext cx="942840" cy="346320"/>
          </a:xfrm>
          <a:prstGeom prst="rect">
            <a:avLst/>
          </a:prstGeom>
        </p:spPr>
        <p:txBody>
          <a:bodyPr wrap="none" lIns="90000" tIns="45000" rIns="90000" bIns="45000"/>
          <a:lstStyle/>
          <a:p>
            <a:r>
              <a:rPr lang="en-US"/>
              <a:t>running</a:t>
            </a:r>
            <a:endParaRPr/>
          </a:p>
        </p:txBody>
      </p:sp>
      <p:sp>
        <p:nvSpPr>
          <p:cNvPr id="66" name="TextShape 14"/>
          <p:cNvSpPr txBox="1"/>
          <p:nvPr/>
        </p:nvSpPr>
        <p:spPr>
          <a:xfrm>
            <a:off x="4343400" y="3657600"/>
            <a:ext cx="892440" cy="346320"/>
          </a:xfrm>
          <a:prstGeom prst="rect">
            <a:avLst/>
          </a:prstGeom>
        </p:spPr>
        <p:txBody>
          <a:bodyPr wrap="none" lIns="90000" tIns="45000" rIns="90000" bIns="45000"/>
          <a:lstStyle/>
          <a:p>
            <a:r>
              <a:rPr lang="en-US"/>
              <a:t>formed</a:t>
            </a:r>
            <a:endParaRPr/>
          </a:p>
        </p:txBody>
      </p:sp>
      <p:sp>
        <p:nvSpPr>
          <p:cNvPr id="67" name="TextShape 15"/>
          <p:cNvSpPr txBox="1"/>
          <p:nvPr/>
        </p:nvSpPr>
        <p:spPr>
          <a:xfrm>
            <a:off x="5257800" y="2971800"/>
            <a:ext cx="764280" cy="346320"/>
          </a:xfrm>
          <a:prstGeom prst="rect">
            <a:avLst/>
          </a:prstGeom>
        </p:spPr>
        <p:txBody>
          <a:bodyPr wrap="none" lIns="90000" tIns="45000" rIns="90000" bIns="45000"/>
          <a:lstStyle/>
          <a:p>
            <a:r>
              <a:rPr lang="en-US"/>
              <a:t>nicely</a:t>
            </a:r>
            <a:endParaRPr/>
          </a:p>
        </p:txBody>
      </p:sp>
      <p:sp>
        <p:nvSpPr>
          <p:cNvPr id="68" name="TextShape 16"/>
          <p:cNvSpPr txBox="1"/>
          <p:nvPr/>
        </p:nvSpPr>
        <p:spPr>
          <a:xfrm>
            <a:off x="6400800" y="4114800"/>
            <a:ext cx="777960" cy="346320"/>
          </a:xfrm>
          <a:prstGeom prst="rect">
            <a:avLst/>
          </a:prstGeom>
        </p:spPr>
        <p:txBody>
          <a:bodyPr wrap="none" lIns="90000" tIns="45000" rIns="90000" bIns="45000"/>
          <a:lstStyle/>
          <a:p>
            <a:r>
              <a:rPr lang="en-US"/>
              <a:t>Stem </a:t>
            </a:r>
            <a:endParaRPr/>
          </a:p>
        </p:txBody>
      </p:sp>
      <p:sp>
        <p:nvSpPr>
          <p:cNvPr id="69" name="TextShape 17"/>
          <p:cNvSpPr txBox="1"/>
          <p:nvPr/>
        </p:nvSpPr>
        <p:spPr>
          <a:xfrm>
            <a:off x="3429000" y="4454280"/>
            <a:ext cx="511560" cy="346320"/>
          </a:xfrm>
          <a:prstGeom prst="rect">
            <a:avLst/>
          </a:prstGeom>
        </p:spPr>
        <p:txBody>
          <a:bodyPr wrap="none" lIns="90000" tIns="45000" rIns="90000" bIns="45000"/>
          <a:lstStyle/>
          <a:p>
            <a:r>
              <a:rPr lang="en-US"/>
              <a:t>run</a:t>
            </a:r>
            <a:endParaRPr/>
          </a:p>
        </p:txBody>
      </p:sp>
      <p:sp>
        <p:nvSpPr>
          <p:cNvPr id="70" name="TextShape 18"/>
          <p:cNvSpPr txBox="1"/>
          <p:nvPr/>
        </p:nvSpPr>
        <p:spPr>
          <a:xfrm>
            <a:off x="4162680" y="5029200"/>
            <a:ext cx="637920" cy="346320"/>
          </a:xfrm>
          <a:prstGeom prst="rect">
            <a:avLst/>
          </a:prstGeom>
        </p:spPr>
        <p:txBody>
          <a:bodyPr wrap="none" lIns="90000" tIns="45000" rIns="90000" bIns="45000"/>
          <a:lstStyle/>
          <a:p>
            <a:r>
              <a:rPr lang="en-US"/>
              <a:t>form</a:t>
            </a:r>
            <a:endParaRPr/>
          </a:p>
        </p:txBody>
      </p:sp>
      <p:sp>
        <p:nvSpPr>
          <p:cNvPr id="71" name="TextShape 19"/>
          <p:cNvSpPr txBox="1"/>
          <p:nvPr/>
        </p:nvSpPr>
        <p:spPr>
          <a:xfrm>
            <a:off x="4950720" y="4572000"/>
            <a:ext cx="599760" cy="346320"/>
          </a:xfrm>
          <a:prstGeom prst="rect">
            <a:avLst/>
          </a:prstGeom>
        </p:spPr>
        <p:txBody>
          <a:bodyPr wrap="none" lIns="90000" tIns="45000" rIns="90000" bIns="45000"/>
          <a:lstStyle/>
          <a:p>
            <a:r>
              <a:rPr lang="en-US"/>
              <a:t>nice</a:t>
            </a:r>
            <a:endParaRPr/>
          </a:p>
        </p:txBody>
      </p:sp>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TextShape 1"/>
          <p:cNvSpPr txBox="1"/>
          <p:nvPr/>
        </p:nvSpPr>
        <p:spPr>
          <a:xfrm>
            <a:off x="504000" y="205560"/>
            <a:ext cx="9071640" cy="1262520"/>
          </a:xfrm>
          <a:prstGeom prst="rect">
            <a:avLst/>
          </a:prstGeom>
        </p:spPr>
        <p:txBody>
          <a:bodyPr wrap="none" lIns="0" tIns="0" rIns="0" bIns="0" anchor="ctr"/>
          <a:lstStyle/>
          <a:p>
            <a:pPr algn="ctr"/>
            <a:r>
              <a:rPr lang="en-US" sz="4800" b="1" dirty="0"/>
              <a:t>Query Processor</a:t>
            </a:r>
            <a:endParaRPr sz="4800" b="1" dirty="0"/>
          </a:p>
        </p:txBody>
      </p:sp>
      <p:sp>
        <p:nvSpPr>
          <p:cNvPr id="73" name="TextShape 2"/>
          <p:cNvSpPr txBox="1"/>
          <p:nvPr/>
        </p:nvSpPr>
        <p:spPr>
          <a:xfrm>
            <a:off x="504000" y="1481040"/>
            <a:ext cx="9071640" cy="5320440"/>
          </a:xfrm>
          <a:prstGeom prst="rect">
            <a:avLst/>
          </a:prstGeom>
        </p:spPr>
        <p:txBody>
          <a:bodyPr wrap="none" lIns="0" tIns="0" rIns="0" bIns="0"/>
          <a:lstStyle/>
          <a:p>
            <a:pPr marL="457200" indent="-457200">
              <a:buSzPct val="25000"/>
              <a:buFont typeface="Wingdings" charset="2"/>
              <a:buChar char="u"/>
            </a:pPr>
            <a:r>
              <a:rPr lang="en-US" sz="2800" dirty="0"/>
              <a:t>Will handle simple prefix Boolean queries </a:t>
            </a:r>
            <a:endParaRPr sz="2800" dirty="0"/>
          </a:p>
          <a:p>
            <a:pPr marL="914400" lvl="1" indent="-457200">
              <a:buSzPct val="25000"/>
              <a:buFont typeface="Wingdings" charset="2"/>
              <a:buChar char="u"/>
            </a:pPr>
            <a:r>
              <a:rPr lang="en-US" sz="2800" dirty="0"/>
              <a:t>no nesting</a:t>
            </a:r>
            <a:endParaRPr sz="2800" dirty="0"/>
          </a:p>
          <a:p>
            <a:pPr marL="914400" lvl="1" indent="-457200">
              <a:buSzPct val="25000"/>
              <a:buFont typeface="Wingdings" charset="2"/>
              <a:buChar char="u"/>
            </a:pPr>
            <a:r>
              <a:rPr lang="en-US" sz="2800" dirty="0"/>
              <a:t>Either AND or OR</a:t>
            </a:r>
            <a:endParaRPr sz="2800" dirty="0"/>
          </a:p>
          <a:p>
            <a:pPr marL="914400" lvl="1" indent="-457200">
              <a:buSzPct val="25000"/>
              <a:buFont typeface="Wingdings" charset="2"/>
              <a:buChar char="u"/>
            </a:pPr>
            <a:r>
              <a:rPr lang="en-US" sz="2800" dirty="0"/>
              <a:t>May include NOT (all NOTs will be trailing)</a:t>
            </a:r>
            <a:endParaRPr sz="2800" dirty="0"/>
          </a:p>
          <a:p>
            <a:pPr marL="457200" indent="-457200">
              <a:buSzPct val="25000"/>
              <a:buFont typeface="Wingdings" charset="2"/>
              <a:buChar char="u"/>
            </a:pPr>
            <a:r>
              <a:rPr lang="en-US" sz="2800" dirty="0"/>
              <a:t>Examples:</a:t>
            </a:r>
            <a:endParaRPr sz="2800" dirty="0"/>
          </a:p>
          <a:p>
            <a:pPr marL="914400" lvl="1" indent="-457200">
              <a:buSzPct val="25000"/>
              <a:buFont typeface="Wingdings" charset="2"/>
              <a:buChar char="u"/>
            </a:pPr>
            <a:r>
              <a:rPr lang="en-US" sz="2800" dirty="0"/>
              <a:t>Seattle</a:t>
            </a:r>
            <a:endParaRPr sz="2800" dirty="0"/>
          </a:p>
          <a:p>
            <a:pPr marL="914400" lvl="1" indent="-457200">
              <a:buSzPct val="25000"/>
              <a:buFont typeface="Wingdings" charset="2"/>
              <a:buChar char="u"/>
            </a:pPr>
            <a:r>
              <a:rPr lang="en-US" sz="2800" dirty="0"/>
              <a:t>Seattle NOT Boston</a:t>
            </a:r>
            <a:endParaRPr sz="2800" dirty="0"/>
          </a:p>
          <a:p>
            <a:pPr marL="914400" lvl="1" indent="-457200">
              <a:buSzPct val="25000"/>
              <a:buFont typeface="Wingdings" charset="2"/>
              <a:buChar char="u"/>
            </a:pPr>
            <a:r>
              <a:rPr lang="en-US" sz="2800" dirty="0"/>
              <a:t>AND book food bank</a:t>
            </a:r>
            <a:endParaRPr sz="2800" dirty="0"/>
          </a:p>
          <a:p>
            <a:pPr marL="914400" lvl="1" indent="-457200">
              <a:buSzPct val="25000"/>
              <a:buFont typeface="Wingdings" charset="2"/>
              <a:buChar char="u"/>
            </a:pPr>
            <a:r>
              <a:rPr lang="en-US" sz="2800" dirty="0" smtClean="0"/>
              <a:t>OR Boston Seattle</a:t>
            </a:r>
            <a:endParaRPr sz="2800" dirty="0" smtClean="0"/>
          </a:p>
          <a:p>
            <a:pPr marL="914400" lvl="1" indent="-457200">
              <a:buSzPct val="25000"/>
              <a:buFont typeface="Wingdings" charset="2"/>
              <a:buChar char="u"/>
            </a:pPr>
            <a:r>
              <a:rPr lang="en-US" sz="2800" dirty="0" smtClean="0"/>
              <a:t>AND </a:t>
            </a:r>
            <a:r>
              <a:rPr lang="en-US" sz="2800" dirty="0"/>
              <a:t>Book Boston NOT Seattle</a:t>
            </a:r>
            <a:endParaRPr sz="2800" dirty="0"/>
          </a:p>
        </p:txBody>
      </p:sp>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TextShape 1"/>
          <p:cNvSpPr txBox="1"/>
          <p:nvPr/>
        </p:nvSpPr>
        <p:spPr>
          <a:xfrm>
            <a:off x="504000" y="205560"/>
            <a:ext cx="9071640" cy="1262520"/>
          </a:xfrm>
          <a:prstGeom prst="rect">
            <a:avLst/>
          </a:prstGeom>
        </p:spPr>
        <p:txBody>
          <a:bodyPr wrap="none" lIns="0" tIns="0" rIns="0" bIns="0" anchor="ctr"/>
          <a:lstStyle/>
          <a:p>
            <a:pPr algn="ctr"/>
            <a:r>
              <a:rPr lang="en-US" sz="4800" b="1" dirty="0"/>
              <a:t>Index Handler</a:t>
            </a:r>
            <a:endParaRPr sz="4800" b="1" dirty="0"/>
          </a:p>
        </p:txBody>
      </p:sp>
      <p:sp>
        <p:nvSpPr>
          <p:cNvPr id="75" name="TextShape 2"/>
          <p:cNvSpPr txBox="1"/>
          <p:nvPr/>
        </p:nvSpPr>
        <p:spPr>
          <a:xfrm>
            <a:off x="504000" y="2057400"/>
            <a:ext cx="9071640" cy="4433760"/>
          </a:xfrm>
          <a:prstGeom prst="rect">
            <a:avLst/>
          </a:prstGeom>
        </p:spPr>
        <p:txBody>
          <a:bodyPr wrap="square" lIns="0" tIns="0" rIns="0" bIns="0"/>
          <a:lstStyle/>
          <a:p>
            <a:pPr marL="285750" indent="-285750">
              <a:buSzPct val="75000"/>
              <a:buFont typeface="Wingdings" charset="2"/>
              <a:buChar char=""/>
            </a:pPr>
            <a:r>
              <a:rPr lang="en-US" sz="3600" dirty="0"/>
              <a:t>Creation and maintenance of </a:t>
            </a:r>
            <a:r>
              <a:rPr lang="en-US" sz="3600" i="1" dirty="0"/>
              <a:t>inverted file index</a:t>
            </a:r>
            <a:r>
              <a:rPr lang="en-US" sz="3600" dirty="0"/>
              <a:t>. </a:t>
            </a:r>
            <a:endParaRPr sz="3600" dirty="0"/>
          </a:p>
          <a:p>
            <a:pPr marL="285750" indent="-285750">
              <a:buSzPct val="75000"/>
              <a:buFont typeface="Wingdings" charset="2"/>
              <a:buChar char=""/>
            </a:pPr>
            <a:r>
              <a:rPr lang="en-US" sz="3600" dirty="0"/>
              <a:t>Search and returning documents containing a specific word (query term)</a:t>
            </a:r>
            <a:endParaRPr sz="3600" dirty="0"/>
          </a:p>
          <a:p>
            <a:pPr marL="285750" indent="-285750">
              <a:buSzPct val="75000"/>
              <a:buFont typeface="Wingdings" charset="2"/>
              <a:buChar char=""/>
            </a:pPr>
            <a:r>
              <a:rPr lang="en-US" sz="3600" dirty="0"/>
              <a:t>May maintain other information such as frequency of word appearance.</a:t>
            </a:r>
            <a:endParaRPr sz="3600" dirty="0"/>
          </a:p>
          <a:p>
            <a:pPr marL="285750" indent="-285750">
              <a:buSzPct val="75000"/>
              <a:buFont typeface="Wingdings" charset="2"/>
              <a:buChar char=""/>
            </a:pPr>
            <a:endParaRPr sz="3600" dirty="0"/>
          </a:p>
        </p:txBody>
      </p:sp>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extShape 1"/>
          <p:cNvSpPr txBox="1"/>
          <p:nvPr/>
        </p:nvSpPr>
        <p:spPr>
          <a:xfrm>
            <a:off x="504000" y="346320"/>
            <a:ext cx="9071640" cy="980280"/>
          </a:xfrm>
          <a:prstGeom prst="rect">
            <a:avLst/>
          </a:prstGeom>
        </p:spPr>
        <p:txBody>
          <a:bodyPr wrap="none" lIns="0" tIns="0" rIns="0" bIns="0" anchor="ctr"/>
          <a:lstStyle/>
          <a:p>
            <a:pPr algn="ctr"/>
            <a:r>
              <a:rPr lang="en-US" sz="4400" b="1" dirty="0"/>
              <a:t>Inverted File Index Implementation</a:t>
            </a:r>
            <a:endParaRPr sz="4400" b="1" dirty="0"/>
          </a:p>
        </p:txBody>
      </p:sp>
      <p:sp>
        <p:nvSpPr>
          <p:cNvPr id="77" name="TextShape 2"/>
          <p:cNvSpPr txBox="1"/>
          <p:nvPr/>
        </p:nvSpPr>
        <p:spPr>
          <a:xfrm>
            <a:off x="504000" y="1625040"/>
            <a:ext cx="9071640" cy="5133960"/>
          </a:xfrm>
          <a:prstGeom prst="rect">
            <a:avLst/>
          </a:prstGeom>
        </p:spPr>
        <p:txBody>
          <a:bodyPr wrap="square" lIns="0" tIns="0" rIns="0" bIns="0">
            <a:noAutofit/>
          </a:bodyPr>
          <a:lstStyle/>
          <a:p>
            <a:pPr marL="342900" indent="-342900">
              <a:buSzPct val="75000"/>
              <a:buFont typeface="Wingdings" charset="2"/>
              <a:buChar char=""/>
            </a:pPr>
            <a:r>
              <a:rPr lang="en-US" sz="2400" dirty="0"/>
              <a:t>You'll implement at least two underlying data structures to maintain the inverted file index</a:t>
            </a:r>
            <a:endParaRPr dirty="0"/>
          </a:p>
          <a:p>
            <a:pPr marL="800100" lvl="1" indent="-342900">
              <a:buSzPct val="75000"/>
              <a:buFont typeface="Wingdings" charset="2"/>
              <a:buChar char=""/>
            </a:pPr>
            <a:r>
              <a:rPr lang="en-US" sz="2400" dirty="0"/>
              <a:t>AVL Tree</a:t>
            </a:r>
            <a:endParaRPr dirty="0"/>
          </a:p>
          <a:p>
            <a:pPr marL="800100" lvl="1" indent="-342900">
              <a:buSzPct val="75000"/>
              <a:buFont typeface="Wingdings" charset="2"/>
              <a:buChar char=""/>
            </a:pPr>
            <a:r>
              <a:rPr lang="en-US" sz="2400" dirty="0"/>
              <a:t>Hash Table</a:t>
            </a:r>
            <a:endParaRPr dirty="0"/>
          </a:p>
          <a:p>
            <a:pPr marL="342900" indent="-342900">
              <a:buSzPct val="75000"/>
              <a:buFont typeface="Wingdings" charset="2"/>
              <a:buChar char=""/>
            </a:pPr>
            <a:r>
              <a:rPr lang="en-US" sz="2400" dirty="0"/>
              <a:t>Classes that will be used to store index should implement the same interface.	</a:t>
            </a:r>
            <a:endParaRPr dirty="0"/>
          </a:p>
          <a:p>
            <a:pPr marL="800100" lvl="1" indent="-342900">
              <a:buSzPct val="75000"/>
              <a:buFont typeface="Wingdings" charset="2"/>
              <a:buChar char=""/>
            </a:pPr>
            <a:r>
              <a:rPr lang="en-US" sz="2400" dirty="0"/>
              <a:t>may be adapters to AVL or hash table. </a:t>
            </a:r>
            <a:endParaRPr dirty="0"/>
          </a:p>
          <a:p>
            <a:pPr marL="342900" indent="-342900">
              <a:buSzPct val="75000"/>
              <a:buFont typeface="Wingdings" charset="2"/>
              <a:buChar char=""/>
            </a:pPr>
            <a:r>
              <a:rPr lang="en-US" sz="2400" dirty="0"/>
              <a:t>Index should be persistent. </a:t>
            </a:r>
            <a:endParaRPr dirty="0"/>
          </a:p>
          <a:p>
            <a:pPr marL="800100" lvl="1" indent="-342900">
              <a:buSzPct val="75000"/>
              <a:buFont typeface="Wingdings" charset="2"/>
              <a:buChar char=""/>
            </a:pPr>
            <a:r>
              <a:rPr lang="en-US" sz="2400" dirty="0"/>
              <a:t>When program starts, user should have the option of importing index into AVL or Hash table. </a:t>
            </a:r>
            <a:endParaRPr dirty="0"/>
          </a:p>
        </p:txBody>
      </p:sp>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138</TotalTime>
  <Words>804</Words>
  <Application>Microsoft Macintosh PowerPoint</Application>
  <PresentationFormat>Custom</PresentationFormat>
  <Paragraphs>123</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Mark Fontenot</cp:lastModifiedBy>
  <cp:revision>4</cp:revision>
  <cp:lastPrinted>2014-04-09T15:24:32Z</cp:lastPrinted>
  <dcterms:modified xsi:type="dcterms:W3CDTF">2014-04-09T16:49:27Z</dcterms:modified>
</cp:coreProperties>
</file>