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9"/>
  </p:notesMasterIdLst>
  <p:sldIdLst>
    <p:sldId id="258" r:id="rId2"/>
    <p:sldId id="277" r:id="rId3"/>
    <p:sldId id="278" r:id="rId4"/>
    <p:sldId id="261" r:id="rId5"/>
    <p:sldId id="279" r:id="rId6"/>
    <p:sldId id="257" r:id="rId7"/>
    <p:sldId id="280" r:id="rId8"/>
    <p:sldId id="265" r:id="rId9"/>
    <p:sldId id="266" r:id="rId10"/>
    <p:sldId id="268" r:id="rId11"/>
    <p:sldId id="282" r:id="rId12"/>
    <p:sldId id="264" r:id="rId13"/>
    <p:sldId id="281" r:id="rId14"/>
    <p:sldId id="267" r:id="rId15"/>
    <p:sldId id="273" r:id="rId16"/>
    <p:sldId id="260" r:id="rId17"/>
    <p:sldId id="283" r:id="rId18"/>
    <p:sldId id="262" r:id="rId19"/>
    <p:sldId id="263" r:id="rId20"/>
    <p:sldId id="259" r:id="rId21"/>
    <p:sldId id="269" r:id="rId22"/>
    <p:sldId id="286" r:id="rId23"/>
    <p:sldId id="274" r:id="rId24"/>
    <p:sldId id="284" r:id="rId25"/>
    <p:sldId id="270" r:id="rId26"/>
    <p:sldId id="271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3846" autoAdjust="0"/>
  </p:normalViewPr>
  <p:slideViewPr>
    <p:cSldViewPr>
      <p:cViewPr>
        <p:scale>
          <a:sx n="100" d="100"/>
          <a:sy n="100" d="100"/>
        </p:scale>
        <p:origin x="-7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46A1C-A933-4CBC-8808-DDD8CDFB6250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D506A-6CA6-4C02-B4BB-9AA7DE3D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4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D506A-6CA6-4C02-B4BB-9AA7DE3D8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1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6F47-3F71-46F1-A6D8-709305CB645C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3B4F-D733-41EF-B50B-67A2C0933E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6F47-3F71-46F1-A6D8-709305CB645C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3B4F-D733-41EF-B50B-67A2C0933E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6F47-3F71-46F1-A6D8-709305CB645C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3B4F-D733-41EF-B50B-67A2C0933E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6F47-3F71-46F1-A6D8-709305CB645C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3B4F-D733-41EF-B50B-67A2C0933E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6F47-3F71-46F1-A6D8-709305CB645C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3B4F-D733-41EF-B50B-67A2C0933E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6F47-3F71-46F1-A6D8-709305CB645C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3B4F-D733-41EF-B50B-67A2C0933E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6F47-3F71-46F1-A6D8-709305CB645C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3B4F-D733-41EF-B50B-67A2C0933E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6F47-3F71-46F1-A6D8-709305CB645C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3B4F-D733-41EF-B50B-67A2C0933E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6F47-3F71-46F1-A6D8-709305CB645C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3B4F-D733-41EF-B50B-67A2C0933E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6F47-3F71-46F1-A6D8-709305CB645C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3B4F-D733-41EF-B50B-67A2C0933E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6F47-3F71-46F1-A6D8-709305CB645C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93B4F-D733-41EF-B50B-67A2C0933E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93B4F-D733-41EF-B50B-67A2C0933E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6156F47-3F71-46F1-A6D8-709305CB645C}" type="datetimeFigureOut">
              <a:rPr lang="en-US" smtClean="0"/>
              <a:t>5/13/2015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gif"/><Relationship Id="rId7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7620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Fundamentals of Engineering Thermodynamics</a:t>
            </a:r>
            <a:br>
              <a:rPr lang="en-US" dirty="0" smtClean="0"/>
            </a:br>
            <a:r>
              <a:rPr lang="en-US" dirty="0" smtClean="0"/>
              <a:t> Chapter 3 Evaluating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76600" y="4343400"/>
            <a:ext cx="2057400" cy="10668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 smtClean="0"/>
              <a:t>Nick </a:t>
            </a:r>
            <a:r>
              <a:rPr lang="en-US" dirty="0" err="1" smtClean="0"/>
              <a:t>DiFilippo</a:t>
            </a: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5/21/2015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Thermodynamic Property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7287"/>
            <a:ext cx="7620000" cy="4800600"/>
          </a:xfrm>
        </p:spPr>
        <p:txBody>
          <a:bodyPr/>
          <a:lstStyle/>
          <a:p>
            <a:r>
              <a:rPr lang="en-US" dirty="0" smtClean="0"/>
              <a:t>Tables (A-7) – (A-9)     </a:t>
            </a:r>
            <a:r>
              <a:rPr lang="en-US" b="1" dirty="0" smtClean="0"/>
              <a:t>Refrigerant 22</a:t>
            </a:r>
          </a:p>
          <a:p>
            <a:r>
              <a:rPr lang="en-US" dirty="0" smtClean="0"/>
              <a:t>Tables (A-10) – (A-12) </a:t>
            </a:r>
            <a:r>
              <a:rPr lang="en-US" b="1" dirty="0" smtClean="0"/>
              <a:t>Refrigerant 134a</a:t>
            </a:r>
          </a:p>
          <a:p>
            <a:r>
              <a:rPr lang="en-US" dirty="0" smtClean="0"/>
              <a:t>Tables (A-13) – (A-15) </a:t>
            </a:r>
            <a:r>
              <a:rPr lang="en-US" b="1" dirty="0" smtClean="0"/>
              <a:t>Ammonia</a:t>
            </a:r>
          </a:p>
          <a:p>
            <a:r>
              <a:rPr lang="en-US" dirty="0" smtClean="0"/>
              <a:t>Tables (A-16) – (A-18) </a:t>
            </a:r>
            <a:r>
              <a:rPr lang="en-US" b="1" dirty="0" smtClean="0"/>
              <a:t>Propane</a:t>
            </a:r>
          </a:p>
          <a:p>
            <a:endParaRPr lang="en-US" b="1" dirty="0" smtClean="0"/>
          </a:p>
          <a:p>
            <a:r>
              <a:rPr lang="en-US" b="1" dirty="0" smtClean="0"/>
              <a:t>Need to use approximation if these are compressed liquids.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22860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5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288248"/>
            <a:ext cx="3267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356921"/>
            <a:ext cx="3124200" cy="102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219200"/>
            <a:ext cx="317422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1164067"/>
            <a:ext cx="3352800" cy="239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81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Evaluation of Properties in S-L Mixture Region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7924800" cy="5181600"/>
              </a:xfrm>
            </p:spPr>
            <p:txBody>
              <a:bodyPr/>
              <a:lstStyle/>
              <a:p>
                <a:r>
                  <a:rPr lang="en-US" b="0" dirty="0" smtClean="0"/>
                  <a:t>Specific volume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Internal energy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Enthalpy :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 of water with quality of 0.9 at 100 C</a:t>
                </a:r>
              </a:p>
              <a:p>
                <a:r>
                  <a:rPr lang="en-US" dirty="0" smtClean="0"/>
                  <a:t>p of water at 100 C and specific volumes of a) 2.434m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/kg 	  					          b) 1.0m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/kg  					             and     c) 1.0423 x10</a:t>
                </a:r>
                <a:r>
                  <a:rPr lang="en-US" baseline="30000" dirty="0" smtClean="0"/>
                  <a:t>-3 </a:t>
                </a:r>
                <a:r>
                  <a:rPr lang="en-US" dirty="0" smtClean="0"/>
                  <a:t>m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/kg</a:t>
                </a:r>
                <a:endParaRPr lang="en-US" dirty="0"/>
              </a:p>
              <a:p>
                <a:r>
                  <a:rPr lang="en-US" dirty="0" smtClean="0"/>
                  <a:t>Linear Interpolation Example: Specific volume of water at 10 bar and 215 C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7924800" cy="5181600"/>
              </a:xfrm>
              <a:blipFill rotWithShape="1">
                <a:blip r:embed="rId2"/>
                <a:stretch>
                  <a:fillRect t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379355"/>
            <a:ext cx="4419602" cy="245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1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Interpolation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specific enthalpy (h) of a superheated steam at a temperature of 325 C and a pressure of 5.70 bar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38481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32194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7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Complete the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127606"/>
              </p:ext>
            </p:extLst>
          </p:nvPr>
        </p:nvGraphicFramePr>
        <p:xfrm>
          <a:off x="28575" y="2438400"/>
          <a:ext cx="82295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15"/>
                <a:gridCol w="1330584"/>
                <a:gridCol w="1302100"/>
                <a:gridCol w="1302100"/>
                <a:gridCol w="1461201"/>
                <a:gridCol w="1142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Temp. ( </a:t>
                      </a:r>
                      <a:r>
                        <a:rPr lang="en-US" baseline="30000" dirty="0" err="1" smtClean="0"/>
                        <a:t>o</a:t>
                      </a:r>
                      <a:r>
                        <a:rPr lang="en-US" baseline="0" dirty="0" err="1" smtClean="0"/>
                        <a:t>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Pressure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kPa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 (kJ/kg)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Sat. vapor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2713.1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504067"/>
              </p:ext>
            </p:extLst>
          </p:nvPr>
        </p:nvGraphicFramePr>
        <p:xfrm>
          <a:off x="0" y="2438400"/>
          <a:ext cx="82295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15"/>
                <a:gridCol w="1330584"/>
                <a:gridCol w="1302100"/>
                <a:gridCol w="1302100"/>
                <a:gridCol w="1461201"/>
                <a:gridCol w="1142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Temp. ( </a:t>
                      </a:r>
                      <a:r>
                        <a:rPr lang="en-US" baseline="30000" dirty="0" err="1" smtClean="0"/>
                        <a:t>o</a:t>
                      </a:r>
                      <a:r>
                        <a:rPr lang="en-US" baseline="0" dirty="0" err="1" smtClean="0"/>
                        <a:t>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Pressure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kPa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 (kJ/kg)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198.5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2529.3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Sat. vapor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209.32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Comp.</a:t>
                      </a:r>
                      <a:r>
                        <a:rPr lang="en-US" b="1" baseline="0" dirty="0" smtClean="0"/>
                        <a:t> Liquid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4.246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1271.19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mixture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240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2713.1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-------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Super.</a:t>
                      </a:r>
                      <a:r>
                        <a:rPr lang="en-US" b="1" baseline="0" dirty="0" smtClean="0"/>
                        <a:t> Vapor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1905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Liquid  = H</a:t>
            </a:r>
            <a:r>
              <a:rPr lang="en-US" baseline="-25000" dirty="0" smtClean="0"/>
              <a:t>2</a:t>
            </a:r>
            <a:r>
              <a:rPr lang="en-US" dirty="0" smtClean="0"/>
              <a:t>O (water)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86000" y="5105400"/>
                <a:ext cx="391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=125.78+.5(2416.6−125.78)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105400"/>
                <a:ext cx="391639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38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Heats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>
                    <a:latin typeface="Cambria Math"/>
                  </a:rPr>
                  <a:t>Specific Heats of Common Substances can be found in  Table A-19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𝑠𝑝𝑒𝑐𝑖𝑓𝑖𝑐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h𝑒𝑎𝑡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𝑟𝑎𝑡𝑖𝑜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In an incompressible substance</a:t>
                </a:r>
              </a:p>
              <a:p>
                <a:pPr marL="11430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5999"/>
            <a:ext cx="3194009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733800" y="59436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Ideal Gas Equation of State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𝑅𝑇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R is the gas constant and is different for each gas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Universal Gas Constant </a:t>
                </a:r>
                <a:r>
                  <a:rPr lang="en-US" i="1" dirty="0" smtClean="0"/>
                  <a:t>R = 8.314 kJ/</a:t>
                </a:r>
                <a:r>
                  <a:rPr lang="en-US" i="1" dirty="0" err="1" smtClean="0"/>
                  <a:t>kmol</a:t>
                </a:r>
                <a:r>
                  <a:rPr lang="en-US" i="1" dirty="0" smtClean="0"/>
                  <a:t>*k</a:t>
                </a:r>
              </a:p>
              <a:p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𝐴𝑖𝑟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</a:rPr>
                          <m:t>.314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𝑘𝑚𝑜𝑙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28.97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𝑘𝑚𝑜𝑙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=0.287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𝑘𝐽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 smtClean="0"/>
                  <a:t>      (Table 3.1)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) = 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) +</m:t>
                    </m:r>
                    <m:r>
                      <a:rPr lang="en-US" i="1" dirty="0" smtClean="0">
                        <a:latin typeface="Cambria Math"/>
                      </a:rPr>
                      <m:t>𝑅𝑇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571875" y="35052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19600" y="23622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69"/>
          <a:stretch/>
        </p:blipFill>
        <p:spPr bwMode="auto">
          <a:xfrm>
            <a:off x="304800" y="1905000"/>
            <a:ext cx="7743825" cy="322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3657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 the Ideal Gas Equations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36576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Water Vapor an Ideal Gas?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4800600" cy="536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7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Compressibility Factor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𝑝𝑣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𝑅𝑇</m:t>
                        </m:r>
                      </m:den>
                    </m:f>
                  </m:oMath>
                </a14:m>
                <a:r>
                  <a:rPr lang="en-US" dirty="0" smtClean="0"/>
                  <a:t>       Correction Factor</a:t>
                </a:r>
              </a:p>
              <a:p>
                <a:r>
                  <a:rPr lang="en-US" dirty="0" smtClean="0"/>
                  <a:t>Ideal gas Z = 1</a:t>
                </a:r>
              </a:p>
              <a:p>
                <a:endParaRPr lang="en-US" dirty="0"/>
              </a:p>
              <a:p>
                <a:r>
                  <a:rPr lang="en-US" dirty="0" smtClean="0"/>
                  <a:t>Normalize Pressure and Temperature</a:t>
                </a:r>
              </a:p>
              <a:p>
                <a:r>
                  <a:rPr lang="en-US" b="0" dirty="0" smtClean="0"/>
                  <a:t>Reduced Pressure: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𝐶𝑅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Reduced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𝐶𝑟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Was ideal gas a good approximation in example?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9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and Pure Substances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phases (liquid, solid, vapor)</a:t>
            </a:r>
          </a:p>
          <a:p>
            <a:r>
              <a:rPr lang="en-US" dirty="0" smtClean="0"/>
              <a:t>Pure substances </a:t>
            </a:r>
          </a:p>
          <a:p>
            <a:r>
              <a:rPr lang="en-US" dirty="0" smtClean="0"/>
              <a:t>Phase changes</a:t>
            </a:r>
          </a:p>
          <a:p>
            <a:pPr lvl="1"/>
            <a:r>
              <a:rPr lang="en-US" dirty="0" smtClean="0"/>
              <a:t>Vaporization  </a:t>
            </a:r>
          </a:p>
          <a:p>
            <a:pPr lvl="1"/>
            <a:r>
              <a:rPr lang="en-US" dirty="0" smtClean="0"/>
              <a:t>Melting</a:t>
            </a:r>
          </a:p>
          <a:p>
            <a:pPr lvl="1"/>
            <a:r>
              <a:rPr lang="en-US" dirty="0" smtClean="0"/>
              <a:t>Sublimation</a:t>
            </a:r>
          </a:p>
          <a:p>
            <a:r>
              <a:rPr lang="en-US" dirty="0" smtClean="0"/>
              <a:t>Two phases</a:t>
            </a:r>
          </a:p>
          <a:p>
            <a:pPr lvl="1"/>
            <a:r>
              <a:rPr lang="en-US" dirty="0" smtClean="0"/>
              <a:t>Liquid-Vapor</a:t>
            </a:r>
          </a:p>
          <a:p>
            <a:pPr lvl="1"/>
            <a:r>
              <a:rPr lang="en-US" dirty="0" smtClean="0"/>
              <a:t>Solid-Liquid</a:t>
            </a:r>
          </a:p>
          <a:p>
            <a:pPr lvl="1"/>
            <a:r>
              <a:rPr lang="en-US" dirty="0" smtClean="0"/>
              <a:t>Solid-Vapor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199"/>
            <a:ext cx="1981200" cy="192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4114800"/>
            <a:ext cx="1746250" cy="175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1853383" cy="183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1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7620000" cy="563562"/>
          </a:xfrm>
        </p:spPr>
        <p:txBody>
          <a:bodyPr/>
          <a:lstStyle/>
          <a:p>
            <a:pPr algn="ctr"/>
            <a:r>
              <a:rPr lang="en-US" sz="3600" dirty="0" smtClean="0"/>
              <a:t>Generalized Compressibility Chart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" y="1142345"/>
            <a:ext cx="7543800" cy="538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95587" y="609600"/>
            <a:ext cx="279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Appendix Fig A-1 ,    A-2,       A-3</a:t>
            </a:r>
          </a:p>
          <a:p>
            <a:r>
              <a:rPr lang="en-US" sz="1400" dirty="0" smtClean="0"/>
              <a:t>P</a:t>
            </a:r>
            <a:r>
              <a:rPr lang="en-US" sz="1400" baseline="-25000" dirty="0" smtClean="0"/>
              <a:t>R:                            </a:t>
            </a:r>
            <a:r>
              <a:rPr lang="en-US" sz="1400" dirty="0" smtClean="0"/>
              <a:t> 0-1  , 0,10 ,   10-40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40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Given: Find the specific Volume of R-134a at 140</a:t>
            </a:r>
            <a:r>
              <a:rPr lang="en-US" baseline="30000" dirty="0" smtClean="0"/>
              <a:t>o</a:t>
            </a:r>
            <a:r>
              <a:rPr lang="en-US" dirty="0" smtClean="0"/>
              <a:t>C and 1.6MPa </a:t>
            </a:r>
          </a:p>
          <a:p>
            <a:r>
              <a:rPr lang="en-US" dirty="0" smtClean="0"/>
              <a:t>Find:    Specific volume using three methods (Ideal Gas Law, Compressibility Chart, and Z chart)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971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smtClean="0"/>
              <a:t>0.02103 m</a:t>
            </a:r>
            <a:r>
              <a:rPr lang="en-US" baseline="30000" dirty="0" smtClean="0"/>
              <a:t>3</a:t>
            </a:r>
            <a:r>
              <a:rPr lang="en-US" dirty="0" smtClean="0"/>
              <a:t>/kg                          </a:t>
            </a:r>
            <a:r>
              <a:rPr lang="en-US" dirty="0" smtClean="0"/>
              <a:t>(10.3% error)</a:t>
            </a:r>
            <a:endParaRPr lang="en-US" dirty="0" smtClean="0"/>
          </a:p>
          <a:p>
            <a:pPr marL="342900" indent="-342900">
              <a:buFontTx/>
              <a:buAutoNum type="alphaLcParenR"/>
            </a:pPr>
            <a:r>
              <a:rPr lang="en-US" dirty="0" smtClean="0"/>
              <a:t>0.0187   m</a:t>
            </a:r>
            <a:r>
              <a:rPr lang="en-US" baseline="30000" dirty="0" smtClean="0"/>
              <a:t>3</a:t>
            </a:r>
            <a:r>
              <a:rPr lang="en-US" dirty="0" smtClean="0"/>
              <a:t>/kg                           </a:t>
            </a:r>
            <a:r>
              <a:rPr lang="en-US" dirty="0" smtClean="0"/>
              <a:t>(1% error)</a:t>
            </a:r>
            <a:endParaRPr lang="en-US" dirty="0" smtClean="0"/>
          </a:p>
          <a:p>
            <a:pPr marL="342900" indent="-342900">
              <a:buAutoNum type="alphaLcParenR"/>
            </a:pPr>
            <a:r>
              <a:rPr lang="en-US" dirty="0" smtClean="0"/>
              <a:t>Z = 0.89   v = 0.0.187 m</a:t>
            </a:r>
            <a:r>
              <a:rPr lang="en-US" baseline="30000" dirty="0" smtClean="0"/>
              <a:t>3</a:t>
            </a:r>
            <a:r>
              <a:rPr lang="en-US" dirty="0" smtClean="0"/>
              <a:t>/kg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tank contains 0.05 m</a:t>
            </a:r>
            <a:r>
              <a:rPr lang="en-US" baseline="30000" dirty="0" smtClean="0"/>
              <a:t>3 </a:t>
            </a:r>
            <a:r>
              <a:rPr lang="en-US" dirty="0" smtClean="0"/>
              <a:t> of </a:t>
            </a:r>
            <a:r>
              <a:rPr lang="en-US" dirty="0" err="1" smtClean="0"/>
              <a:t>Nitrogren</a:t>
            </a:r>
            <a:r>
              <a:rPr lang="en-US" dirty="0" smtClean="0"/>
              <a:t> at (-21</a:t>
            </a:r>
            <a:r>
              <a:rPr lang="en-US" baseline="30000" dirty="0" smtClean="0"/>
              <a:t>o</a:t>
            </a:r>
            <a:r>
              <a:rPr lang="en-US" dirty="0" smtClean="0"/>
              <a:t>C) and 10 </a:t>
            </a:r>
            <a:r>
              <a:rPr lang="en-US" dirty="0" err="1" smtClean="0"/>
              <a:t>Mpa</a:t>
            </a:r>
            <a:r>
              <a:rPr lang="en-US" dirty="0" smtClean="0"/>
              <a:t>. Determine the mass of nitrogen in kg using a)the ideal gas model</a:t>
            </a:r>
          </a:p>
          <a:p>
            <a:r>
              <a:rPr lang="en-US" dirty="0" smtClean="0"/>
              <a:t>B</a:t>
            </a:r>
            <a:r>
              <a:rPr lang="en-US" smtClean="0"/>
              <a:t>) compressibility </a:t>
            </a:r>
            <a:r>
              <a:rPr lang="en-US" dirty="0" smtClean="0"/>
              <a:t>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Energy Enthalpy and Specific Heat of Ideal Gases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𝑑𝑇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  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𝑑𝑇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2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Polytropic</a:t>
            </a:r>
            <a:r>
              <a:rPr lang="en-US" sz="3600" dirty="0" smtClean="0"/>
              <a:t> Process of Air as an Ideal Gas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𝑑𝑉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𝑚𝑅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b="0" i="1" smtClean="0">
                            <a:latin typeface="Cambria Math"/>
                          </a:rPr>
                          <m:t>𝑖𝑑𝑒𝑎𝑙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𝑔𝑎𝑠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≠1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𝑑𝑉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𝑚𝑅𝑇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latin typeface="Cambria Math"/>
                          </a:rPr>
                          <m:t>𝑖𝑑𝑒𝑎𝑙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Air undergoes a </a:t>
                </a:r>
                <a:r>
                  <a:rPr lang="en-US" dirty="0" err="1" smtClean="0"/>
                  <a:t>polytropic</a:t>
                </a:r>
                <a:r>
                  <a:rPr lang="en-US" dirty="0" smtClean="0"/>
                  <a:t> compression in a piston cylinder assembly from p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= 1 bar , T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22 C  to 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= 5 bars. Employing the ideal gas model, determine the work and hear transfer per unit mass if n = 1.3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6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371600"/>
            <a:ext cx="515575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762000"/>
            <a:ext cx="2057400" cy="251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06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2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636943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" y="4191000"/>
            <a:ext cx="840005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98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i="1" dirty="0"/>
              <a:t>A tank fitted with an electrical resistor holds 2 kg of nitrogen initially at 27 C, 0.1 </a:t>
            </a:r>
            <a:r>
              <a:rPr lang="en-US" sz="2400" b="1" i="1" dirty="0" err="1"/>
              <a:t>MPa</a:t>
            </a:r>
            <a:r>
              <a:rPr lang="en-US" sz="2400" b="1" i="1" dirty="0"/>
              <a:t>. Over a period of 10 minutes, electricity is provided to the resistor at a rate of 0.12 kW. During the same time, a heat transfer of magnitude 12.59 kJ occurs from nitrogen to the ambient.  Assume the idea gas behavior, determine the final temperature, in C and pressure, in </a:t>
            </a:r>
            <a:r>
              <a:rPr lang="en-US" sz="2400" b="1" i="1" dirty="0" err="1"/>
              <a:t>MPa</a:t>
            </a:r>
            <a:r>
              <a:rPr lang="en-US" sz="2400" b="1" i="1" dirty="0"/>
              <a:t> of  the gas</a:t>
            </a:r>
            <a:r>
              <a:rPr lang="en-US" sz="2000" b="1" i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simple compressible system, </a:t>
            </a:r>
            <a:r>
              <a:rPr lang="en-US" b="1" dirty="0" smtClean="0"/>
              <a:t>two</a:t>
            </a:r>
            <a:r>
              <a:rPr lang="en-US" dirty="0" smtClean="0"/>
              <a:t> independent intensive thermodynamics properties will fix the values of all other intensive thermodynamics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9525"/>
            <a:ext cx="7620000" cy="1143000"/>
          </a:xfrm>
        </p:spPr>
        <p:txBody>
          <a:bodyPr/>
          <a:lstStyle/>
          <a:p>
            <a:r>
              <a:rPr lang="en-US" sz="3200" dirty="0" smtClean="0"/>
              <a:t>3.2 P-V-T Surface</a:t>
            </a:r>
            <a:endParaRPr lang="en-US" sz="32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71525"/>
            <a:ext cx="5715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1200" y="838200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Axes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phase Regions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 phase regions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 phase region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Saturation lines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Critical Point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10000" y="5181600"/>
            <a:ext cx="1905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66800" y="5181600"/>
            <a:ext cx="2209800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14400" y="2590800"/>
            <a:ext cx="0" cy="22669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Projections of PVT surface</a:t>
            </a:r>
            <a:endParaRPr lang="en-US" sz="3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76676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0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13" y="1272540"/>
            <a:ext cx="6925087" cy="480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152400"/>
            <a:ext cx="1381125" cy="24955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87038" y="542686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9" y="158749"/>
            <a:ext cx="1378746" cy="2495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46050"/>
            <a:ext cx="2105025" cy="2447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" y="133349"/>
            <a:ext cx="1352550" cy="2447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" y="85725"/>
            <a:ext cx="1514475" cy="255270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3187063" y="482203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87038" y="5426869"/>
            <a:ext cx="76200" cy="76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039428" y="4901359"/>
            <a:ext cx="173084" cy="539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00000">
            <a:off x="3187109" y="4822031"/>
            <a:ext cx="76200" cy="76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85178" y="481568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075521" y="48275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3261378" y="4858544"/>
            <a:ext cx="2798266" cy="118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75609" y="40131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 1023"/>
          <p:cNvSpPr/>
          <p:nvPr/>
        </p:nvSpPr>
        <p:spPr>
          <a:xfrm>
            <a:off x="6133465" y="4083050"/>
            <a:ext cx="661880" cy="774700"/>
          </a:xfrm>
          <a:custGeom>
            <a:avLst/>
            <a:gdLst>
              <a:gd name="connsiteX0" fmla="*/ 0 w 661880"/>
              <a:gd name="connsiteY0" fmla="*/ 774700 h 774700"/>
              <a:gd name="connsiteX1" fmla="*/ 409575 w 661880"/>
              <a:gd name="connsiteY1" fmla="*/ 323850 h 774700"/>
              <a:gd name="connsiteX2" fmla="*/ 660400 w 661880"/>
              <a:gd name="connsiteY2" fmla="*/ 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880" h="774700">
                <a:moveTo>
                  <a:pt x="0" y="774700"/>
                </a:moveTo>
                <a:cubicBezTo>
                  <a:pt x="149754" y="613833"/>
                  <a:pt x="299508" y="452967"/>
                  <a:pt x="409575" y="323850"/>
                </a:cubicBezTo>
                <a:cubicBezTo>
                  <a:pt x="519642" y="194733"/>
                  <a:pt x="678921" y="27517"/>
                  <a:pt x="660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75521" y="4829969"/>
            <a:ext cx="76200" cy="76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/>
          <p:cNvSpPr txBox="1"/>
          <p:nvPr/>
        </p:nvSpPr>
        <p:spPr>
          <a:xfrm>
            <a:off x="2743200" y="85725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T-v Diagram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Rectangle 1028"/>
              <p:cNvSpPr/>
              <p:nvPr/>
            </p:nvSpPr>
            <p:spPr>
              <a:xfrm>
                <a:off x="2657847" y="6172200"/>
                <a:ext cx="4005327" cy="542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Quality x :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   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𝒗𝒂𝒑𝒐𝒓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𝒍𝒊𝒒𝒖𝒊𝒅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 +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𝒗𝒂𝒑𝒐𝒓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𝒗𝒂𝒑𝒐𝒓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𝒕𝒐𝒕𝒂𝒍</m:t>
                            </m:r>
                          </m:sub>
                        </m:sSub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029" name="Rectangle 10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847" y="6172200"/>
                <a:ext cx="4005327" cy="542713"/>
              </a:xfrm>
              <a:prstGeom prst="rect">
                <a:avLst/>
              </a:prstGeom>
              <a:blipFill rotWithShape="1">
                <a:blip r:embed="rId8"/>
                <a:stretch>
                  <a:fillRect l="-1370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3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3.7037E-7 L 0.3158 0.00324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1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25" grpId="1" animBg="1"/>
      <p:bldP spid="27" grpId="0" animBg="1"/>
      <p:bldP spid="30" grpId="0" animBg="1"/>
      <p:bldP spid="1024" grpId="0" animBg="1"/>
      <p:bldP spid="36" grpId="0" animBg="1"/>
      <p:bldP spid="10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406229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30765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6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Thermodynamic Property Tables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r>
              <a:rPr lang="en-US" dirty="0" smtClean="0"/>
              <a:t>Steam Tables (A-2) – (A-6) </a:t>
            </a:r>
          </a:p>
          <a:p>
            <a:r>
              <a:rPr lang="en-US" dirty="0" smtClean="0"/>
              <a:t>Table A-2 and Table A-3 Saturation Table ( be careful with units!)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7391400" cy="228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55341"/>
            <a:ext cx="7496175" cy="225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362200" y="1981200"/>
            <a:ext cx="4191000" cy="14477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Thermodynamic Property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r>
              <a:rPr lang="en-US" dirty="0" smtClean="0"/>
              <a:t>Table A-4 Superheated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Table A-5 Compressed Liquid </a:t>
            </a:r>
            <a:r>
              <a:rPr lang="en-US" dirty="0"/>
              <a:t>Table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096000" cy="220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4572000"/>
            <a:ext cx="5848292" cy="21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8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11389</TotalTime>
  <Words>1019</Words>
  <Application>Microsoft Office PowerPoint</Application>
  <PresentationFormat>On-screen Show (4:3)</PresentationFormat>
  <Paragraphs>150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Fundamentals of Engineering Thermodynamics  Chapter 3 Evaluating Properties</vt:lpstr>
      <vt:lpstr>Phase and Pure Substances</vt:lpstr>
      <vt:lpstr>State Principle</vt:lpstr>
      <vt:lpstr>3.2 P-V-T Surface</vt:lpstr>
      <vt:lpstr>Projections of PVT surface</vt:lpstr>
      <vt:lpstr>PowerPoint Presentation</vt:lpstr>
      <vt:lpstr>PowerPoint Presentation</vt:lpstr>
      <vt:lpstr>Thermodynamic Property Tables</vt:lpstr>
      <vt:lpstr>Thermodynamic Property Tables</vt:lpstr>
      <vt:lpstr>Thermodynamic Property Tables</vt:lpstr>
      <vt:lpstr>PowerPoint Presentation</vt:lpstr>
      <vt:lpstr>Evaluation of Properties in S-L Mixture Region</vt:lpstr>
      <vt:lpstr>Double Interpolation Example</vt:lpstr>
      <vt:lpstr>Example: Complete the Table</vt:lpstr>
      <vt:lpstr>Specific Heats</vt:lpstr>
      <vt:lpstr>The Ideal Gas Equation of State</vt:lpstr>
      <vt:lpstr>PowerPoint Presentation</vt:lpstr>
      <vt:lpstr>Is Water Vapor an Ideal Gas?</vt:lpstr>
      <vt:lpstr>Compressibility Factor</vt:lpstr>
      <vt:lpstr>Generalized Compressibility Chart</vt:lpstr>
      <vt:lpstr>Example: </vt:lpstr>
      <vt:lpstr>PowerPoint Presentation</vt:lpstr>
      <vt:lpstr>Internal Energy Enthalpy and Specific Heat of Ideal Gases</vt:lpstr>
      <vt:lpstr>Polytropic Process of Air as an Ideal Gas</vt:lpstr>
      <vt:lpstr>Example</vt:lpstr>
      <vt:lpstr>Example  2</vt:lpstr>
      <vt:lpstr>Example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NMD</dc:creator>
  <cp:lastModifiedBy>NMD</cp:lastModifiedBy>
  <cp:revision>70</cp:revision>
  <dcterms:created xsi:type="dcterms:W3CDTF">2015-05-13T23:27:37Z</dcterms:created>
  <dcterms:modified xsi:type="dcterms:W3CDTF">2015-05-21T21:16:47Z</dcterms:modified>
</cp:coreProperties>
</file>