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9" r:id="rId5"/>
    <p:sldId id="260" r:id="rId6"/>
    <p:sldId id="259" r:id="rId7"/>
    <p:sldId id="262" r:id="rId8"/>
    <p:sldId id="261" r:id="rId9"/>
    <p:sldId id="265" r:id="rId10"/>
    <p:sldId id="264" r:id="rId11"/>
    <p:sldId id="270" r:id="rId12"/>
    <p:sldId id="280" r:id="rId13"/>
    <p:sldId id="267" r:id="rId14"/>
    <p:sldId id="281" r:id="rId15"/>
    <p:sldId id="282" r:id="rId16"/>
    <p:sldId id="271" r:id="rId17"/>
    <p:sldId id="272" r:id="rId18"/>
    <p:sldId id="273" r:id="rId19"/>
    <p:sldId id="274" r:id="rId20"/>
    <p:sldId id="283" r:id="rId21"/>
    <p:sldId id="284" r:id="rId22"/>
    <p:sldId id="285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5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D81B-E208-4684-B637-A641CD950E39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2C6-18EA-43C6-9180-3DAD9F209C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D81B-E208-4684-B637-A641CD950E39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2C6-18EA-43C6-9180-3DAD9F209C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D81B-E208-4684-B637-A641CD950E39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2C6-18EA-43C6-9180-3DAD9F209C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D81B-E208-4684-B637-A641CD950E39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2C6-18EA-43C6-9180-3DAD9F209C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D81B-E208-4684-B637-A641CD950E39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2C6-18EA-43C6-9180-3DAD9F209C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D81B-E208-4684-B637-A641CD950E39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2C6-18EA-43C6-9180-3DAD9F209C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D81B-E208-4684-B637-A641CD950E39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2C6-18EA-43C6-9180-3DAD9F209C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D81B-E208-4684-B637-A641CD950E39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2C6-18EA-43C6-9180-3DAD9F209C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D81B-E208-4684-B637-A641CD950E39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2C6-18EA-43C6-9180-3DAD9F209C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D81B-E208-4684-B637-A641CD950E39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2C6-18EA-43C6-9180-3DAD9F209C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D81B-E208-4684-B637-A641CD950E39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DDA2C6-18EA-43C6-9180-3DAD9F209C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BDDA2C6-18EA-43C6-9180-3DAD9F209C5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533D81B-E208-4684-B637-A641CD950E39}" type="datetimeFigureOut">
              <a:rPr lang="en-US" smtClean="0"/>
              <a:t>6/1/2015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</a:t>
            </a:r>
            <a:r>
              <a:rPr lang="en-US" dirty="0" err="1" smtClean="0"/>
              <a:t>DiFilippo</a:t>
            </a:r>
            <a:endParaRPr lang="en-US" dirty="0" smtClean="0"/>
          </a:p>
          <a:p>
            <a:r>
              <a:rPr lang="en-US" dirty="0" smtClean="0"/>
              <a:t>6/2/2015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When a man returns to his well-insulated/sealed house on a summer day, he finds that the house is at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35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°C. He turns on the air conditioner which cools the entire house to 20°C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30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min. If the COP of the air conditioning system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2.8,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determine the power drawn by the air conditioner.  Assume the entire mass within the house is equivalent to 800 kg of air for which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Cv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= 0.72 kJ/(kg 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61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"/>
            <a:ext cx="6629400" cy="216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762125"/>
            <a:ext cx="49149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" y="5486400"/>
            <a:ext cx="79533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6111972"/>
            <a:ext cx="79343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" y="2514600"/>
            <a:ext cx="38671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8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6858000" cy="2231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90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Clausius</a:t>
            </a:r>
            <a:r>
              <a:rPr lang="en-US" dirty="0" smtClean="0"/>
              <a:t> Inequality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524000"/>
            <a:ext cx="2971800" cy="693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4772" y="3200400"/>
            <a:ext cx="3358253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5029200"/>
            <a:ext cx="665479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71600" y="6101862"/>
            <a:ext cx="63246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can be regarded as the strength of the irreversibility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b="1" i="1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2500" y="6096000"/>
            <a:ext cx="7239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52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6- 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Entropy Change</a:t>
            </a:r>
          </a:p>
          <a:p>
            <a:r>
              <a:rPr lang="en-US" dirty="0" smtClean="0"/>
              <a:t>Extensive Property</a:t>
            </a:r>
          </a:p>
          <a:p>
            <a:r>
              <a:rPr lang="en-US" dirty="0" smtClean="0"/>
              <a:t>Units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143000"/>
            <a:ext cx="2895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819400"/>
            <a:ext cx="491490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657600"/>
            <a:ext cx="380256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800600"/>
            <a:ext cx="7620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piston cylinder contains a liquid-vapor mixture of water at 300 K. During a constant pressure process, 750 kJ of heat is transferred to the water. As a result, part of the liquid in the cylinder vaporizes. Determine the entropy change of water.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4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entropy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64209"/>
            <a:ext cx="2743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14478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State of disorder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Entropy at absolute zero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Quantity of energy is preserved. Quality is bound to decrease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85" y="3429000"/>
            <a:ext cx="29813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7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03" y="-152400"/>
            <a:ext cx="7620000" cy="1143000"/>
          </a:xfrm>
        </p:spPr>
        <p:txBody>
          <a:bodyPr/>
          <a:lstStyle/>
          <a:p>
            <a:r>
              <a:rPr lang="en-US" dirty="0" smtClean="0"/>
              <a:t>Retrieving Entropy Data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756725"/>
            <a:ext cx="68580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The procedures are identical to retrieve property h, u, and v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lang="en-US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b="1" i="1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2834" y="1049802"/>
            <a:ext cx="68580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For mixture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lang="en-US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b="1" i="1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7900" y="1081519"/>
            <a:ext cx="3733800" cy="41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3400" y="1316502"/>
            <a:ext cx="34290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For compressed liquid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lang="en-US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b="1" i="1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9334" y="1378562"/>
            <a:ext cx="1905000" cy="471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06" y="1849902"/>
            <a:ext cx="9152206" cy="230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37"/>
          <a:stretch/>
        </p:blipFill>
        <p:spPr bwMode="auto">
          <a:xfrm>
            <a:off x="2819400" y="4155783"/>
            <a:ext cx="3886200" cy="270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29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ds Equations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295400"/>
            <a:ext cx="292351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28600" y="1295400"/>
            <a:ext cx="68580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i="1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equation is: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lang="en-US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b="1" i="1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3" y="2133600"/>
            <a:ext cx="68580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i="1" baseline="30000" dirty="0" smtClean="0">
                <a:latin typeface="Times New Roman" pitchFamily="18" charset="0"/>
                <a:cs typeface="Times New Roman" pitchFamily="18" charset="0"/>
              </a:rPr>
              <a:t>nd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equation is: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lang="en-US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b="1" i="1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590800"/>
            <a:ext cx="2667000" cy="46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505200"/>
            <a:ext cx="468085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96065" y="4800600"/>
            <a:ext cx="3565124" cy="94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314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Entropy Change Incompressible</a:t>
            </a:r>
            <a:endParaRPr lang="en-US" sz="4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371600"/>
            <a:ext cx="238794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4621"/>
            <a:ext cx="60864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57" y="4060794"/>
            <a:ext cx="629602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38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Change Ideal Gas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1231037"/>
            <a:ext cx="5181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On integration, the change of entropy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becomes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3200" b="1" i="1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676400"/>
            <a:ext cx="3810000" cy="1372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3282960"/>
            <a:ext cx="68580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For constant specific heat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lang="en-US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b="1" i="1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850391"/>
            <a:ext cx="3657600" cy="109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651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2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Ideal Gas Tables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9200"/>
            <a:ext cx="2438400" cy="759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979059"/>
            <a:ext cx="618209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464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778396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52" y="2314962"/>
            <a:ext cx="2485748" cy="42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667000"/>
            <a:ext cx="29146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53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Entropy Changes of Internal Reversible Process</a:t>
            </a:r>
            <a:endParaRPr 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83689"/>
            <a:ext cx="2819400" cy="1554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06" y="1027876"/>
            <a:ext cx="1828800" cy="216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4048"/>
            <a:ext cx="69913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3876" y="304731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Carnot Cycle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319749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ower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11806" y="324854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efrigeration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5943600"/>
            <a:ext cx="408035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733800"/>
            <a:ext cx="1711372" cy="180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17691" y="6065668"/>
            <a:ext cx="391763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371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9183"/>
            <a:ext cx="8625384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76600"/>
            <a:ext cx="82772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333875"/>
            <a:ext cx="88392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070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Law of thermodynamics</a:t>
            </a:r>
          </a:p>
          <a:p>
            <a:pPr lvl="1"/>
            <a:r>
              <a:rPr lang="en-US" dirty="0" err="1" smtClean="0"/>
              <a:t>Clausius</a:t>
            </a:r>
            <a:r>
              <a:rPr lang="en-US" dirty="0" smtClean="0"/>
              <a:t> Statement </a:t>
            </a:r>
          </a:p>
          <a:p>
            <a:pPr lvl="1"/>
            <a:r>
              <a:rPr lang="en-US" dirty="0" smtClean="0"/>
              <a:t>Kelvin-Plank Statement</a:t>
            </a:r>
          </a:p>
          <a:p>
            <a:r>
              <a:rPr lang="en-US" dirty="0"/>
              <a:t>Thermodynamic Temperature Scale</a:t>
            </a:r>
          </a:p>
          <a:p>
            <a:r>
              <a:rPr lang="en-US" dirty="0" smtClean="0"/>
              <a:t>Efficiencies/ Maximum Efficiencies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41504"/>
          <a:stretch/>
        </p:blipFill>
        <p:spPr bwMode="auto">
          <a:xfrm>
            <a:off x="228600" y="44577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4060315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Cycle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08252" y="409484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Refrigeration Cycle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409484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Heat Pump</a:t>
            </a: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295900"/>
            <a:ext cx="1752600" cy="74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4" cstate="print"/>
          <a:srcRect b="50000"/>
          <a:stretch/>
        </p:blipFill>
        <p:spPr bwMode="auto">
          <a:xfrm>
            <a:off x="3334043" y="5380354"/>
            <a:ext cx="1676400" cy="777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 rotWithShape="1">
          <a:blip r:embed="rId4" cstate="print"/>
          <a:srcRect t="49896"/>
          <a:stretch/>
        </p:blipFill>
        <p:spPr bwMode="auto">
          <a:xfrm>
            <a:off x="5706793" y="5317612"/>
            <a:ext cx="1676400" cy="777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5" cstate="print"/>
          <a:srcRect r="37354"/>
          <a:stretch/>
        </p:blipFill>
        <p:spPr bwMode="auto">
          <a:xfrm>
            <a:off x="3111325" y="4540934"/>
            <a:ext cx="241727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6" cstate="print"/>
          <a:srcRect r="38172"/>
          <a:stretch/>
        </p:blipFill>
        <p:spPr bwMode="auto">
          <a:xfrm>
            <a:off x="5553221" y="4495214"/>
            <a:ext cx="2497015" cy="70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512" y="212801"/>
            <a:ext cx="27336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655" y="212801"/>
            <a:ext cx="2249513" cy="3885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8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Carnot Corollaries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thermal efficiency of an irreversible power cycle is always less than the efficiency of a reversible power cycle when each operates between the same two thermal reservoirs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 All reversible power cycles operating between the same two thermal reservoirs have the same two thermal efficiencies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Reversible </a:t>
            </a:r>
            <a:r>
              <a:rPr lang="en-US" dirty="0" err="1" smtClean="0"/>
              <a:t>vs</a:t>
            </a:r>
            <a:r>
              <a:rPr lang="en-US" dirty="0" smtClean="0"/>
              <a:t> Non-Reversible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Reversible : Idealized Process</a:t>
            </a:r>
          </a:p>
          <a:p>
            <a:pPr lvl="1"/>
            <a:r>
              <a:rPr lang="en-US" dirty="0" smtClean="0"/>
              <a:t>A process that can be reversed without leaving any trace on the surroundings. </a:t>
            </a:r>
          </a:p>
          <a:p>
            <a:pPr lvl="1"/>
            <a:r>
              <a:rPr lang="en-US" dirty="0"/>
              <a:t>Internally </a:t>
            </a:r>
            <a:r>
              <a:rPr lang="en-US" dirty="0" smtClean="0"/>
              <a:t>Reversible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Irreversible Process: </a:t>
            </a:r>
          </a:p>
          <a:p>
            <a:pPr lvl="1"/>
            <a:r>
              <a:rPr lang="en-US" dirty="0" smtClean="0"/>
              <a:t>The system and all parts of its surroundings cannot be restored to the initial state.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620000" cy="1143000"/>
          </a:xfrm>
        </p:spPr>
        <p:txBody>
          <a:bodyPr/>
          <a:lstStyle/>
          <a:p>
            <a:r>
              <a:rPr lang="en-US" dirty="0" smtClean="0"/>
              <a:t>Carnot Power Cycle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532852"/>
            <a:ext cx="4643438" cy="332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39826"/>
            <a:ext cx="2660743" cy="2807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762000"/>
            <a:ext cx="79343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8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0772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97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Reversed Carnot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06676"/>
            <a:ext cx="3352800" cy="372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4676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10" y="2143125"/>
            <a:ext cx="78676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67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Carnot heat engine receives 650 kJ of heat from a source of unknown temperature and rejects 250 kJ of it to a sink at 24</a:t>
            </a:r>
            <a:r>
              <a:rPr lang="en-US" baseline="30000" dirty="0" smtClean="0"/>
              <a:t>o</a:t>
            </a:r>
            <a:r>
              <a:rPr lang="en-US" dirty="0" smtClean="0"/>
              <a:t>C. Determine the temperature of the source and the thermal efficiency of the heat engine.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0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1093</TotalTime>
  <Words>415</Words>
  <Application>Microsoft Office PowerPoint</Application>
  <PresentationFormat>On-screen Show (4:3)</PresentationFormat>
  <Paragraphs>84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Adjacency</vt:lpstr>
      <vt:lpstr>Lecture 5</vt:lpstr>
      <vt:lpstr>Exam</vt:lpstr>
      <vt:lpstr>Chapter 5 Review</vt:lpstr>
      <vt:lpstr>Carnot Corollaries</vt:lpstr>
      <vt:lpstr>Reversible vs Non-Reversible</vt:lpstr>
      <vt:lpstr>Carnot Power Cycle</vt:lpstr>
      <vt:lpstr>PowerPoint Presentation</vt:lpstr>
      <vt:lpstr>Reversed Carnot Cycle</vt:lpstr>
      <vt:lpstr>Example 1</vt:lpstr>
      <vt:lpstr>Example 2</vt:lpstr>
      <vt:lpstr>PowerPoint Presentation</vt:lpstr>
      <vt:lpstr>PowerPoint Presentation</vt:lpstr>
      <vt:lpstr>Clausius Inequality</vt:lpstr>
      <vt:lpstr>Chapter 6- Entropy</vt:lpstr>
      <vt:lpstr>What is entropy </vt:lpstr>
      <vt:lpstr>Retrieving Entropy Data</vt:lpstr>
      <vt:lpstr>T ds Equations </vt:lpstr>
      <vt:lpstr>Entropy Change Incompressible</vt:lpstr>
      <vt:lpstr>Entropy Change Ideal Gas</vt:lpstr>
      <vt:lpstr>Using Ideal Gas Tables</vt:lpstr>
      <vt:lpstr>PowerPoint Presentation</vt:lpstr>
      <vt:lpstr>Entropy Changes of Internal Reversible Process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NMD</dc:creator>
  <cp:lastModifiedBy>NMD</cp:lastModifiedBy>
  <cp:revision>34</cp:revision>
  <dcterms:created xsi:type="dcterms:W3CDTF">2015-06-02T03:00:09Z</dcterms:created>
  <dcterms:modified xsi:type="dcterms:W3CDTF">2015-06-02T21:13:18Z</dcterms:modified>
</cp:coreProperties>
</file>