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75" r:id="rId9"/>
    <p:sldId id="261" r:id="rId10"/>
    <p:sldId id="262" r:id="rId11"/>
    <p:sldId id="276" r:id="rId12"/>
    <p:sldId id="263" r:id="rId13"/>
    <p:sldId id="279" r:id="rId14"/>
    <p:sldId id="277" r:id="rId15"/>
    <p:sldId id="278" r:id="rId16"/>
    <p:sldId id="264" r:id="rId17"/>
    <p:sldId id="280" r:id="rId18"/>
    <p:sldId id="281" r:id="rId19"/>
    <p:sldId id="282" r:id="rId20"/>
    <p:sldId id="285" r:id="rId21"/>
    <p:sldId id="265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51B2A6-8B8F-45C7-AF27-F5899DCB4C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440AAB-FCF8-4D54-A525-4424DA0ABF65}" type="datetimeFigureOut">
              <a:rPr lang="en-US" smtClean="0"/>
              <a:t>6/3/2015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 – Entropy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DiFilippo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Entropy Balance for Control Volumes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657" y="1219200"/>
            <a:ext cx="4724400" cy="170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93896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Rate Balances for Control Volumes at Steady State</a:t>
            </a:r>
            <a:endParaRPr lang="en-US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5" y="3856006"/>
            <a:ext cx="2057400" cy="67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48057" y="4679372"/>
            <a:ext cx="7620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(4.18)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948057" y="3962400"/>
            <a:ext cx="7620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(4.6)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56" y="4526972"/>
            <a:ext cx="6124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948057" y="5524500"/>
            <a:ext cx="7620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(6.36)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550" y="5372100"/>
            <a:ext cx="38007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0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" y="304800"/>
            <a:ext cx="8991600" cy="166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968968"/>
            <a:ext cx="911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29000"/>
            <a:ext cx="9029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41"/>
          <a:stretch/>
        </p:blipFill>
        <p:spPr bwMode="auto">
          <a:xfrm>
            <a:off x="6462713" y="4996351"/>
            <a:ext cx="2667000" cy="18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119930" y="5562600"/>
            <a:ext cx="34278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" y="3886200"/>
            <a:ext cx="9048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4352925"/>
            <a:ext cx="9210676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9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Isentropic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Entropy</a:t>
            </a:r>
          </a:p>
          <a:p>
            <a:r>
              <a:rPr lang="en-US" dirty="0" smtClean="0"/>
              <a:t>Ideal Gas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9"/>
          <a:stretch/>
        </p:blipFill>
        <p:spPr bwMode="auto">
          <a:xfrm>
            <a:off x="5334000" y="152400"/>
            <a:ext cx="295794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7963" y="3183081"/>
            <a:ext cx="2743200" cy="307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23642" t="39773" r="31551"/>
          <a:stretch/>
        </p:blipFill>
        <p:spPr bwMode="auto">
          <a:xfrm>
            <a:off x="838200" y="2725881"/>
            <a:ext cx="4369675" cy="87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586657"/>
            <a:ext cx="33794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857" y="4191000"/>
            <a:ext cx="149759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9875" y="5501057"/>
            <a:ext cx="4824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83462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Isentropic </a:t>
            </a:r>
            <a:r>
              <a:rPr lang="en-US" dirty="0" smtClean="0"/>
              <a:t>Process Constant Specific Heat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77466"/>
            <a:ext cx="2568798" cy="137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5764" y="1378528"/>
            <a:ext cx="1579418" cy="148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538556"/>
            <a:ext cx="2854642" cy="285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5444" y="6378366"/>
            <a:ext cx="213055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3465482"/>
            <a:ext cx="2854642" cy="3370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34"/>
          <a:stretch/>
        </p:blipFill>
        <p:spPr bwMode="auto">
          <a:xfrm>
            <a:off x="4876801" y="838200"/>
            <a:ext cx="3570514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91012" y="3597066"/>
            <a:ext cx="3833813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04"/>
            <a:ext cx="9144000" cy="150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514600" cy="29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9"/>
          <a:stretch/>
        </p:blipFill>
        <p:spPr bwMode="auto">
          <a:xfrm>
            <a:off x="76200" y="3810000"/>
            <a:ext cx="8915400" cy="28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66825"/>
            <a:ext cx="2676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3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Isentropic Efficiencies of Industrial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Turbines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86" y="2014399"/>
            <a:ext cx="4890996" cy="405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018" y="1752600"/>
            <a:ext cx="2362200" cy="8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0982" y="1383268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per unit Mass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048000"/>
            <a:ext cx="2514600" cy="8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1091" y="3962759"/>
            <a:ext cx="233879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5639159"/>
            <a:ext cx="334544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3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15400" cy="87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7623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029200"/>
            <a:ext cx="9001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2" y="5534025"/>
            <a:ext cx="9010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4" y="5791200"/>
            <a:ext cx="8886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17" y="1122153"/>
            <a:ext cx="36099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38" y="1465984"/>
            <a:ext cx="28765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20" y="1942234"/>
            <a:ext cx="447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4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Nozzle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16546"/>
            <a:ext cx="2819400" cy="157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799"/>
            <a:ext cx="69368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618680"/>
            <a:ext cx="2209800" cy="9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1533080"/>
            <a:ext cx="1371600" cy="78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48400" y="1685480"/>
            <a:ext cx="19812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neglect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lang="en-US" b="1" i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i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65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Compressors and Pumps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3810000" cy="380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1867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6435" y="2438400"/>
            <a:ext cx="21290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429000"/>
            <a:ext cx="37718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1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Ways to find Entropy</a:t>
            </a:r>
          </a:p>
          <a:p>
            <a:r>
              <a:rPr lang="en-US" dirty="0" smtClean="0"/>
              <a:t>Entropy Change</a:t>
            </a:r>
          </a:p>
          <a:p>
            <a:r>
              <a:rPr lang="en-US" dirty="0" smtClean="0"/>
              <a:t>Incompressible</a:t>
            </a:r>
          </a:p>
          <a:p>
            <a:r>
              <a:rPr lang="en-US" dirty="0" smtClean="0"/>
              <a:t>Ideal Gas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Reversible Process</a:t>
            </a:r>
          </a:p>
          <a:p>
            <a:endParaRPr lang="en-US" dirty="0" smtClean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2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511559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"/>
            <a:ext cx="34480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6296025"/>
            <a:ext cx="8915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876925"/>
            <a:ext cx="9039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95725"/>
            <a:ext cx="4800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457700"/>
            <a:ext cx="491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4733925"/>
            <a:ext cx="45053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4" y="-228600"/>
            <a:ext cx="7620000" cy="1143000"/>
          </a:xfrm>
        </p:spPr>
        <p:txBody>
          <a:bodyPr/>
          <a:lstStyle/>
          <a:p>
            <a:r>
              <a:rPr lang="en-US" sz="2800" dirty="0" smtClean="0"/>
              <a:t>Internally Reversible, Steady State Flow Processes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2095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914400"/>
            <a:ext cx="2952049" cy="125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4035" y="2590800"/>
            <a:ext cx="5105400" cy="84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5945" y="3657600"/>
            <a:ext cx="34710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10" y="4419600"/>
            <a:ext cx="56578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810" y="5410200"/>
            <a:ext cx="3962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7" y="4305300"/>
            <a:ext cx="21717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a </a:t>
            </a:r>
            <a:r>
              <a:rPr lang="en-US" dirty="0" err="1" smtClean="0"/>
              <a:t>Polytropic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530658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64935"/>
          <a:stretch/>
        </p:blipFill>
        <p:spPr bwMode="auto">
          <a:xfrm>
            <a:off x="987281" y="2878136"/>
            <a:ext cx="4755173" cy="37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989" y="4876800"/>
            <a:ext cx="3581401" cy="4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599" y="5715000"/>
            <a:ext cx="384020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057400" y="2438400"/>
            <a:ext cx="4267200" cy="813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31909" y="417477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Gas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37743" y="4800600"/>
            <a:ext cx="4267200" cy="1354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482512" cy="150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638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29432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36" y="5800725"/>
            <a:ext cx="3028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3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Balance Closed System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65937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26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Entropy balance for a Closed System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2971800" cy="287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6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Balance Interpretation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309" y="2514600"/>
            <a:ext cx="3841956" cy="145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3716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Entropy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Entropy Production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381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6.2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00"/>
            <a:ext cx="9105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7" y="5267325"/>
            <a:ext cx="90773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" y="1447800"/>
            <a:ext cx="9102436" cy="16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System Entropy Rate Balance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41358" t="37054" r="29321"/>
          <a:stretch/>
        </p:blipFill>
        <p:spPr bwMode="auto">
          <a:xfrm>
            <a:off x="2209800" y="2743200"/>
            <a:ext cx="3953408" cy="15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2286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Closed System Entropy Rate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Gearbox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2"/>
          <a:stretch/>
        </p:blipFill>
        <p:spPr bwMode="auto">
          <a:xfrm>
            <a:off x="152400" y="1219200"/>
            <a:ext cx="8991600" cy="119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26948"/>
            <a:ext cx="35814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8" y="2417006"/>
            <a:ext cx="8969152" cy="190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of </a:t>
            </a:r>
            <a:r>
              <a:rPr lang="en-US" dirty="0"/>
              <a:t>E</a:t>
            </a:r>
            <a:r>
              <a:rPr lang="en-US" dirty="0" smtClean="0"/>
              <a:t>ntropy Principle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32" y="2743199"/>
            <a:ext cx="3772068" cy="392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" y="2590800"/>
            <a:ext cx="3477491" cy="40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2863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 change of a system </a:t>
            </a:r>
            <a:r>
              <a:rPr lang="en-US" i="1" dirty="0" smtClean="0"/>
              <a:t>can</a:t>
            </a:r>
            <a:r>
              <a:rPr lang="en-US" dirty="0" smtClean="0"/>
              <a:t> be negative during a process, but entropy generation cannot be.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Processes occur only in such a direction that the total entropy of the system plus surroundings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1696</TotalTime>
  <Words>142</Words>
  <Application>Microsoft Office PowerPoint</Application>
  <PresentationFormat>On-screen Show (4:3)</PresentationFormat>
  <Paragraphs>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Lecture 6 – Entropy </vt:lpstr>
      <vt:lpstr>Review of Last Class</vt:lpstr>
      <vt:lpstr>Entropy Balance Closed System</vt:lpstr>
      <vt:lpstr>Developing Entropy balance for a Closed System</vt:lpstr>
      <vt:lpstr>Energy Balance Interpretation</vt:lpstr>
      <vt:lpstr>Example 6.2</vt:lpstr>
      <vt:lpstr>Closed System Entropy Rate Balance</vt:lpstr>
      <vt:lpstr>Gearbox Example</vt:lpstr>
      <vt:lpstr>Increase of Entropy Principle</vt:lpstr>
      <vt:lpstr>Entropy Balance for Control Volumes</vt:lpstr>
      <vt:lpstr>PowerPoint Presentation</vt:lpstr>
      <vt:lpstr>Isentropic Process</vt:lpstr>
      <vt:lpstr>PowerPoint Presentation</vt:lpstr>
      <vt:lpstr>Isentropic Process Constant Specific Heat</vt:lpstr>
      <vt:lpstr>PowerPoint Presentation</vt:lpstr>
      <vt:lpstr>Isentropic Efficiencies of Industrial Devices</vt:lpstr>
      <vt:lpstr>PowerPoint Presentation</vt:lpstr>
      <vt:lpstr>Nozzle</vt:lpstr>
      <vt:lpstr>Compressors and Pumps</vt:lpstr>
      <vt:lpstr>PowerPoint Presentation</vt:lpstr>
      <vt:lpstr>Internally Reversible, Steady State Flow Processes</vt:lpstr>
      <vt:lpstr>Work in a Polytropic Process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– Entropy</dc:title>
  <dc:creator>Nick</dc:creator>
  <cp:lastModifiedBy>Nick</cp:lastModifiedBy>
  <cp:revision>35</cp:revision>
  <dcterms:created xsi:type="dcterms:W3CDTF">2015-06-03T17:18:54Z</dcterms:created>
  <dcterms:modified xsi:type="dcterms:W3CDTF">2015-06-04T21:34:55Z</dcterms:modified>
</cp:coreProperties>
</file>