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5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47A18-54E2-47ED-8A50-9D4354B79DF3}" type="datetimeFigureOut">
              <a:rPr lang="en-US" smtClean="0"/>
              <a:t>6/16/2015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C29DC-4B8C-4AFE-BCCF-1D35EDA19029}" type="slidenum">
              <a:rPr lang="en-US" smtClean="0"/>
              <a:t>‹#›</a:t>
            </a:fld>
            <a:endParaRPr lang="en-US"/>
          </a:p>
        </p:txBody>
      </p:sp>
    </p:spTree>
    <p:extLst>
      <p:ext uri="{BB962C8B-B14F-4D97-AF65-F5344CB8AC3E}">
        <p14:creationId xmlns:p14="http://schemas.microsoft.com/office/powerpoint/2010/main" val="366746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C29DC-4B8C-4AFE-BCCF-1D35EDA19029}" type="slidenum">
              <a:rPr lang="en-US" smtClean="0"/>
              <a:t>10</a:t>
            </a:fld>
            <a:endParaRPr lang="en-US"/>
          </a:p>
        </p:txBody>
      </p:sp>
    </p:spTree>
    <p:extLst>
      <p:ext uri="{BB962C8B-B14F-4D97-AF65-F5344CB8AC3E}">
        <p14:creationId xmlns:p14="http://schemas.microsoft.com/office/powerpoint/2010/main" val="181450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9B778F-186A-4FD4-A9A4-A7B5A734BFC3}"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B778F-186A-4FD4-A9A4-A7B5A734BFC3}"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B778F-186A-4FD4-A9A4-A7B5A734BFC3}"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B778F-186A-4FD4-A9A4-A7B5A734BFC3}"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B778F-186A-4FD4-A9A4-A7B5A734BFC3}"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9B778F-186A-4FD4-A9A4-A7B5A734BFC3}"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B778F-186A-4FD4-A9A4-A7B5A734BFC3}"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B778F-186A-4FD4-A9A4-A7B5A734BFC3}"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B778F-186A-4FD4-A9A4-A7B5A734BFC3}"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4CDFA-607F-4EE9-BDB9-45746B207A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B778F-186A-4FD4-A9A4-A7B5A734BFC3}"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4CDFA-607F-4EE9-BDB9-45746B207AA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09B778F-186A-4FD4-A9A4-A7B5A734BFC3}" type="datetimeFigureOut">
              <a:rPr lang="en-US" smtClean="0"/>
              <a:t>6/15/2015</a:t>
            </a:fld>
            <a:endParaRPr lang="en-US"/>
          </a:p>
        </p:txBody>
      </p:sp>
      <p:sp>
        <p:nvSpPr>
          <p:cNvPr id="9" name="Slide Number Placeholder 8"/>
          <p:cNvSpPr>
            <a:spLocks noGrp="1"/>
          </p:cNvSpPr>
          <p:nvPr>
            <p:ph type="sldNum" sz="quarter" idx="11"/>
          </p:nvPr>
        </p:nvSpPr>
        <p:spPr/>
        <p:txBody>
          <a:bodyPr/>
          <a:lstStyle/>
          <a:p>
            <a:fld id="{3454CDFA-607F-4EE9-BDB9-45746B207AA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54CDFA-607F-4EE9-BDB9-45746B207AA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09B778F-186A-4FD4-A9A4-A7B5A734BFC3}" type="datetimeFigureOut">
              <a:rPr lang="en-US" smtClean="0"/>
              <a:t>6/15/2015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3.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Refrigeration and Heat Pump Systems</a:t>
            </a:r>
            <a:endParaRPr lang="en-US" dirty="0"/>
          </a:p>
        </p:txBody>
      </p:sp>
      <p:sp>
        <p:nvSpPr>
          <p:cNvPr id="3" name="Subtitle 2"/>
          <p:cNvSpPr>
            <a:spLocks noGrp="1"/>
          </p:cNvSpPr>
          <p:nvPr>
            <p:ph type="subTitle" idx="1"/>
          </p:nvPr>
        </p:nvSpPr>
        <p:spPr/>
        <p:txBody>
          <a:bodyPr/>
          <a:lstStyle/>
          <a:p>
            <a:r>
              <a:rPr lang="en-US" dirty="0" smtClean="0"/>
              <a:t>Nick </a:t>
            </a:r>
            <a:r>
              <a:rPr lang="en-US" dirty="0" err="1" smtClean="0"/>
              <a:t>DiFilippo</a:t>
            </a:r>
            <a:r>
              <a:rPr lang="en-US" dirty="0" smtClean="0"/>
              <a:t> 6/16/2015</a:t>
            </a:r>
            <a:endParaRPr lang="en-US" dirty="0"/>
          </a:p>
        </p:txBody>
      </p:sp>
    </p:spTree>
    <p:extLst>
      <p:ext uri="{BB962C8B-B14F-4D97-AF65-F5344CB8AC3E}">
        <p14:creationId xmlns:p14="http://schemas.microsoft.com/office/powerpoint/2010/main" val="266760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685800"/>
            <a:ext cx="70104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i="1" dirty="0" smtClean="0">
                <a:latin typeface="+mj-lt"/>
                <a:ea typeface="+mj-ea"/>
                <a:cs typeface="+mj-cs"/>
              </a:rPr>
              <a:t>Control Volume Governing Equations (2)</a:t>
            </a:r>
            <a:endParaRPr kumimoji="0" lang="en-US" sz="2800" b="1" i="1"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1295400" y="1676400"/>
            <a:ext cx="6534150" cy="714375"/>
          </a:xfrm>
          <a:prstGeom prst="rect">
            <a:avLst/>
          </a:prstGeom>
          <a:noFill/>
          <a:ln w="9525">
            <a:noFill/>
            <a:miter lim="800000"/>
            <a:headEnd/>
            <a:tailEnd/>
          </a:ln>
        </p:spPr>
      </p:pic>
      <p:sp>
        <p:nvSpPr>
          <p:cNvPr id="4" name="Title 1"/>
          <p:cNvSpPr txBox="1">
            <a:spLocks/>
          </p:cNvSpPr>
          <p:nvPr/>
        </p:nvSpPr>
        <p:spPr>
          <a:xfrm>
            <a:off x="533400" y="2895600"/>
            <a:ext cx="8001000" cy="3810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b="1" i="1" noProof="0" dirty="0" smtClean="0">
                <a:latin typeface="+mj-lt"/>
                <a:ea typeface="+mj-ea"/>
                <a:cs typeface="+mj-cs"/>
              </a:rPr>
              <a:t>Note:</a:t>
            </a:r>
          </a:p>
          <a:p>
            <a:pPr marL="342900" marR="0" lvl="0" indent="-342900" algn="just" defTabSz="914400" rtl="0" eaLnBrk="1" fontAlgn="auto" latinLnBrk="0" hangingPunct="1">
              <a:lnSpc>
                <a:spcPct val="100000"/>
              </a:lnSpc>
              <a:spcBef>
                <a:spcPct val="0"/>
              </a:spcBef>
              <a:spcAft>
                <a:spcPts val="0"/>
              </a:spcAft>
              <a:buClrTx/>
              <a:buSzTx/>
              <a:buFontTx/>
              <a:buAutoNum type="arabicPeriod"/>
              <a:tabLst/>
              <a:defRPr/>
            </a:pPr>
            <a:r>
              <a:rPr kumimoji="0" lang="en-US" b="1" i="1" u="none" strike="noStrike" kern="1200" cap="none" spc="0" normalizeH="0" baseline="0" dirty="0" smtClean="0">
                <a:ln>
                  <a:noFill/>
                </a:ln>
                <a:solidFill>
                  <a:schemeClr val="tx1"/>
                </a:solidFill>
                <a:effectLst/>
                <a:uLnTx/>
                <a:uFillTx/>
                <a:latin typeface="+mj-lt"/>
                <a:ea typeface="+mj-ea"/>
                <a:cs typeface="+mj-cs"/>
              </a:rPr>
              <a:t>For closed</a:t>
            </a:r>
            <a:r>
              <a:rPr kumimoji="0" lang="en-US" b="1" i="1" u="none" strike="noStrike" kern="1200" cap="none" spc="0" normalizeH="0" dirty="0" smtClean="0">
                <a:ln>
                  <a:noFill/>
                </a:ln>
                <a:solidFill>
                  <a:schemeClr val="tx1"/>
                </a:solidFill>
                <a:effectLst/>
                <a:uLnTx/>
                <a:uFillTx/>
                <a:latin typeface="+mj-lt"/>
                <a:ea typeface="+mj-ea"/>
                <a:cs typeface="+mj-cs"/>
              </a:rPr>
              <a:t> system, </a:t>
            </a:r>
          </a:p>
        </p:txBody>
      </p:sp>
      <p:pic>
        <p:nvPicPr>
          <p:cNvPr id="2051" name="Picture 3"/>
          <p:cNvPicPr>
            <a:picLocks noChangeAspect="1" noChangeArrowheads="1"/>
          </p:cNvPicPr>
          <p:nvPr/>
        </p:nvPicPr>
        <p:blipFill>
          <a:blip r:embed="rId4" cstate="print"/>
          <a:srcRect/>
          <a:stretch>
            <a:fillRect/>
          </a:stretch>
        </p:blipFill>
        <p:spPr bwMode="auto">
          <a:xfrm>
            <a:off x="2819400" y="3200400"/>
            <a:ext cx="1085850" cy="349885"/>
          </a:xfrm>
          <a:prstGeom prst="rect">
            <a:avLst/>
          </a:prstGeom>
          <a:noFill/>
          <a:ln w="9525">
            <a:noFill/>
            <a:miter lim="800000"/>
            <a:headEnd/>
            <a:tailEnd/>
          </a:ln>
        </p:spPr>
      </p:pic>
      <p:sp>
        <p:nvSpPr>
          <p:cNvPr id="7" name="Title 1"/>
          <p:cNvSpPr txBox="1">
            <a:spLocks/>
          </p:cNvSpPr>
          <p:nvPr/>
        </p:nvSpPr>
        <p:spPr>
          <a:xfrm>
            <a:off x="533400" y="3505200"/>
            <a:ext cx="8001000" cy="381000"/>
          </a:xfrm>
          <a:prstGeom prst="rect">
            <a:avLst/>
          </a:prstGeom>
        </p:spPr>
        <p:txBody>
          <a:bodyPr>
            <a:noAutofit/>
          </a:bodyPr>
          <a:lstStyle/>
          <a:p>
            <a:pPr marL="342900" marR="0" lvl="0" indent="-342900" algn="just" defTabSz="914400" rtl="0" eaLnBrk="1" fontAlgn="auto" latinLnBrk="0" hangingPunct="1">
              <a:lnSpc>
                <a:spcPct val="100000"/>
              </a:lnSpc>
              <a:spcBef>
                <a:spcPct val="0"/>
              </a:spcBef>
              <a:spcAft>
                <a:spcPts val="0"/>
              </a:spcAft>
              <a:buClrTx/>
              <a:buSzTx/>
              <a:tabLst/>
              <a:defRPr/>
            </a:pPr>
            <a:r>
              <a:rPr lang="en-US" b="1" i="1" baseline="0" dirty="0" smtClean="0">
                <a:latin typeface="+mj-lt"/>
                <a:ea typeface="+mj-ea"/>
                <a:cs typeface="+mj-cs"/>
              </a:rPr>
              <a:t>2. 	Pay attention to the sign of Q</a:t>
            </a:r>
            <a:r>
              <a:rPr lang="en-US" b="1" i="1" dirty="0" smtClean="0">
                <a:latin typeface="+mj-lt"/>
                <a:ea typeface="+mj-ea"/>
                <a:cs typeface="+mj-cs"/>
              </a:rPr>
              <a:t> and </a:t>
            </a:r>
            <a:r>
              <a:rPr lang="en-US" b="1" i="1" baseline="0" dirty="0" smtClean="0">
                <a:latin typeface="+mj-lt"/>
                <a:ea typeface="+mj-ea"/>
                <a:cs typeface="+mj-cs"/>
              </a:rPr>
              <a:t>W, </a:t>
            </a:r>
            <a:r>
              <a:rPr lang="en-US" b="1" i="1" dirty="0" smtClean="0">
                <a:latin typeface="+mj-lt"/>
                <a:ea typeface="+mj-ea"/>
                <a:cs typeface="+mj-cs"/>
              </a:rPr>
              <a:t>and other </a:t>
            </a:r>
            <a:r>
              <a:rPr lang="en-US" b="1" i="1" baseline="0" dirty="0" smtClean="0">
                <a:latin typeface="+mj-lt"/>
                <a:ea typeface="+mj-ea"/>
                <a:cs typeface="+mj-cs"/>
              </a:rPr>
              <a:t>signs</a:t>
            </a:r>
            <a:r>
              <a:rPr lang="en-US" b="1" i="1" dirty="0" smtClean="0">
                <a:latin typeface="+mj-lt"/>
                <a:ea typeface="+mj-ea"/>
                <a:cs typeface="+mj-cs"/>
              </a:rPr>
              <a:t> in the original equations.</a:t>
            </a:r>
            <a:endParaRPr lang="en-US" b="1" i="1" baseline="0" dirty="0" smtClean="0">
              <a:latin typeface="+mj-lt"/>
              <a:ea typeface="+mj-ea"/>
              <a:cs typeface="+mj-cs"/>
            </a:endParaRPr>
          </a:p>
        </p:txBody>
      </p:sp>
      <p:sp>
        <p:nvSpPr>
          <p:cNvPr id="8" name="Title 1"/>
          <p:cNvSpPr txBox="1">
            <a:spLocks/>
          </p:cNvSpPr>
          <p:nvPr/>
        </p:nvSpPr>
        <p:spPr>
          <a:xfrm>
            <a:off x="511518" y="4152900"/>
            <a:ext cx="8001000" cy="381000"/>
          </a:xfrm>
          <a:prstGeom prst="rect">
            <a:avLst/>
          </a:prstGeom>
        </p:spPr>
        <p:txBody>
          <a:bodyPr>
            <a:noAutofit/>
          </a:bodyPr>
          <a:lstStyle/>
          <a:p>
            <a:pPr marL="342900" marR="0" lvl="0" indent="-342900" algn="just" defTabSz="914400" rtl="0" eaLnBrk="1" fontAlgn="auto" latinLnBrk="0" hangingPunct="1">
              <a:lnSpc>
                <a:spcPct val="100000"/>
              </a:lnSpc>
              <a:spcBef>
                <a:spcPct val="0"/>
              </a:spcBef>
              <a:spcAft>
                <a:spcPts val="0"/>
              </a:spcAft>
              <a:buClrTx/>
              <a:buSzTx/>
              <a:tabLst/>
              <a:defRPr/>
            </a:pPr>
            <a:r>
              <a:rPr kumimoji="0" lang="en-US" b="1" i="1" u="none" strike="noStrike" kern="1200" cap="none" spc="0" normalizeH="0" dirty="0" smtClean="0">
                <a:ln>
                  <a:noFill/>
                </a:ln>
                <a:solidFill>
                  <a:schemeClr val="tx1"/>
                </a:solidFill>
                <a:effectLst/>
                <a:uLnTx/>
                <a:uFillTx/>
                <a:latin typeface="+mj-lt"/>
                <a:ea typeface="+mj-ea"/>
                <a:cs typeface="+mj-cs"/>
              </a:rPr>
              <a:t>3.	Total energy includes internal, kinetic and potential energy.</a:t>
            </a:r>
          </a:p>
        </p:txBody>
      </p:sp>
      <p:sp>
        <p:nvSpPr>
          <p:cNvPr id="9" name="Title 1"/>
          <p:cNvSpPr txBox="1">
            <a:spLocks/>
          </p:cNvSpPr>
          <p:nvPr/>
        </p:nvSpPr>
        <p:spPr>
          <a:xfrm>
            <a:off x="511518" y="4645241"/>
            <a:ext cx="8001000" cy="381000"/>
          </a:xfrm>
          <a:prstGeom prst="rect">
            <a:avLst/>
          </a:prstGeom>
        </p:spPr>
        <p:txBody>
          <a:bodyPr>
            <a:noAutofit/>
          </a:bodyPr>
          <a:lstStyle/>
          <a:p>
            <a:pPr marL="342900" marR="0" lvl="0" indent="-342900" algn="just" defTabSz="914400" rtl="0" eaLnBrk="1" fontAlgn="auto" latinLnBrk="0" hangingPunct="1">
              <a:lnSpc>
                <a:spcPct val="100000"/>
              </a:lnSpc>
              <a:spcBef>
                <a:spcPct val="0"/>
              </a:spcBef>
              <a:spcAft>
                <a:spcPts val="0"/>
              </a:spcAft>
              <a:buClrTx/>
              <a:buSzTx/>
              <a:tabLst/>
              <a:defRPr/>
            </a:pPr>
            <a:r>
              <a:rPr kumimoji="0" lang="en-US" b="1" i="1" u="none" strike="noStrike" kern="1200" cap="none" spc="0" normalizeH="0" baseline="0" dirty="0" smtClean="0">
                <a:ln>
                  <a:noFill/>
                </a:ln>
                <a:solidFill>
                  <a:schemeClr val="tx1"/>
                </a:solidFill>
                <a:effectLst/>
                <a:uLnTx/>
                <a:uFillTx/>
                <a:latin typeface="+mj-lt"/>
                <a:ea typeface="+mj-ea"/>
                <a:cs typeface="+mj-cs"/>
              </a:rPr>
              <a:t>4.	Pay attention to the multiple</a:t>
            </a:r>
            <a:r>
              <a:rPr kumimoji="0" lang="en-US" b="1" i="1" u="none" strike="noStrike" kern="1200" cap="none" spc="0" normalizeH="0" dirty="0" smtClean="0">
                <a:ln>
                  <a:noFill/>
                </a:ln>
                <a:solidFill>
                  <a:schemeClr val="tx1"/>
                </a:solidFill>
                <a:effectLst/>
                <a:uLnTx/>
                <a:uFillTx/>
                <a:latin typeface="+mj-lt"/>
                <a:ea typeface="+mj-ea"/>
                <a:cs typeface="+mj-cs"/>
              </a:rPr>
              <a:t> </a:t>
            </a:r>
            <a:r>
              <a:rPr kumimoji="0" lang="en-US" b="1" i="1" u="none" strike="noStrike" kern="1200" cap="none" spc="0" normalizeH="0" baseline="0" dirty="0" smtClean="0">
                <a:ln>
                  <a:noFill/>
                </a:ln>
                <a:solidFill>
                  <a:schemeClr val="tx1"/>
                </a:solidFill>
                <a:effectLst/>
                <a:uLnTx/>
                <a:uFillTx/>
                <a:latin typeface="+mj-lt"/>
                <a:ea typeface="+mj-ea"/>
                <a:cs typeface="+mj-cs"/>
              </a:rPr>
              <a:t>inlets and exits</a:t>
            </a:r>
            <a:r>
              <a:rPr kumimoji="0" lang="en-US" b="1" i="1" u="none" strike="noStrike" kern="1200" cap="none" spc="0" normalizeH="0" dirty="0" smtClean="0">
                <a:ln>
                  <a:noFill/>
                </a:ln>
                <a:solidFill>
                  <a:schemeClr val="tx1"/>
                </a:solidFill>
                <a:effectLst/>
                <a:uLnTx/>
                <a:uFillTx/>
                <a:latin typeface="+mj-lt"/>
                <a:ea typeface="+mj-ea"/>
                <a:cs typeface="+mj-cs"/>
              </a:rPr>
              <a:t> (</a:t>
            </a:r>
            <a:r>
              <a:rPr lang="en-US" b="1" i="1" dirty="0" smtClean="0">
                <a:latin typeface="+mj-lt"/>
                <a:ea typeface="+mj-ea"/>
                <a:cs typeface="+mj-cs"/>
              </a:rPr>
              <a:t>in=1, exit=2).</a:t>
            </a:r>
          </a:p>
        </p:txBody>
      </p:sp>
      <p:sp>
        <p:nvSpPr>
          <p:cNvPr id="11" name="Rectangle 10"/>
          <p:cNvSpPr/>
          <p:nvPr/>
        </p:nvSpPr>
        <p:spPr>
          <a:xfrm>
            <a:off x="515294" y="5069188"/>
            <a:ext cx="7696200" cy="369332"/>
          </a:xfrm>
          <a:prstGeom prst="rect">
            <a:avLst/>
          </a:prstGeom>
        </p:spPr>
        <p:txBody>
          <a:bodyPr wrap="square">
            <a:spAutoFit/>
          </a:bodyPr>
          <a:lstStyle/>
          <a:p>
            <a:pPr marL="342900" lvl="0" indent="-342900" algn="just">
              <a:spcBef>
                <a:spcPct val="0"/>
              </a:spcBef>
              <a:defRPr/>
            </a:pPr>
            <a:r>
              <a:rPr lang="en-US" b="1" i="1" dirty="0"/>
              <a:t>5</a:t>
            </a:r>
            <a:r>
              <a:rPr lang="en-US" b="1" i="1" dirty="0" smtClean="0"/>
              <a:t>.</a:t>
            </a:r>
            <a:r>
              <a:rPr lang="en-US" b="1" i="1" dirty="0" smtClean="0"/>
              <a:t>	Pay attention to </a:t>
            </a:r>
            <a:r>
              <a:rPr lang="en-US" b="1" i="1" dirty="0" err="1" smtClean="0"/>
              <a:t>quazi</a:t>
            </a:r>
            <a:r>
              <a:rPr lang="en-US" b="1" i="1" dirty="0" smtClean="0"/>
              <a:t>-steady form (</a:t>
            </a:r>
            <a:r>
              <a:rPr lang="en-US" b="1" i="1" dirty="0" err="1" smtClean="0"/>
              <a:t>example:charging</a:t>
            </a:r>
            <a:r>
              <a:rPr lang="en-US" b="1" i="1" dirty="0" smtClean="0"/>
              <a:t> and filling process)</a:t>
            </a:r>
          </a:p>
        </p:txBody>
      </p:sp>
      <p:sp>
        <p:nvSpPr>
          <p:cNvPr id="12" name="Rectangle 11"/>
          <p:cNvSpPr/>
          <p:nvPr/>
        </p:nvSpPr>
        <p:spPr>
          <a:xfrm>
            <a:off x="533400" y="5486400"/>
            <a:ext cx="7543800" cy="369332"/>
          </a:xfrm>
          <a:prstGeom prst="rect">
            <a:avLst/>
          </a:prstGeom>
        </p:spPr>
        <p:txBody>
          <a:bodyPr wrap="square">
            <a:spAutoFit/>
          </a:bodyPr>
          <a:lstStyle/>
          <a:p>
            <a:pPr marL="342900" lvl="0" indent="-342900" algn="just">
              <a:spcBef>
                <a:spcPct val="0"/>
              </a:spcBef>
              <a:defRPr/>
            </a:pPr>
            <a:r>
              <a:rPr lang="en-US" b="1" i="1" dirty="0" smtClean="0"/>
              <a:t>7.	Pay attention to the units of enthalpy, </a:t>
            </a:r>
            <a:r>
              <a:rPr lang="en-US" b="1" i="1" dirty="0" err="1" smtClean="0"/>
              <a:t>Ke</a:t>
            </a:r>
            <a:r>
              <a:rPr lang="en-US" b="1" i="1" dirty="0" smtClean="0"/>
              <a:t> and </a:t>
            </a:r>
            <a:r>
              <a:rPr lang="en-US" b="1" i="1" dirty="0" err="1" smtClean="0"/>
              <a:t>Pe</a:t>
            </a:r>
            <a:r>
              <a:rPr lang="en-US" b="1" i="1" dirty="0" smtClean="0"/>
              <a:t> energy.</a:t>
            </a:r>
            <a:endParaRPr lang="en-US" b="1" i="1" dirty="0"/>
          </a:p>
        </p:txBody>
      </p:sp>
    </p:spTree>
    <p:extLst>
      <p:ext uri="{BB962C8B-B14F-4D97-AF65-F5344CB8AC3E}">
        <p14:creationId xmlns:p14="http://schemas.microsoft.com/office/powerpoint/2010/main" val="6497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810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1" i="1" dirty="0" smtClean="0">
                <a:latin typeface="+mj-lt"/>
                <a:ea typeface="+mj-ea"/>
                <a:cs typeface="+mj-cs"/>
              </a:rPr>
              <a:t>Typical Steady-State CV Analysis  for Industrial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sp>
        <p:nvSpPr>
          <p:cNvPr id="4" name="Title 1"/>
          <p:cNvSpPr txBox="1">
            <a:spLocks/>
          </p:cNvSpPr>
          <p:nvPr/>
        </p:nvSpPr>
        <p:spPr>
          <a:xfrm>
            <a:off x="533400" y="12192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Nozzle and Diffuser</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sp>
        <p:nvSpPr>
          <p:cNvPr id="6" name="Title 1"/>
          <p:cNvSpPr txBox="1">
            <a:spLocks/>
          </p:cNvSpPr>
          <p:nvPr/>
        </p:nvSpPr>
        <p:spPr>
          <a:xfrm>
            <a:off x="607381" y="43434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Turbine, Pump and Compressor</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pic>
        <p:nvPicPr>
          <p:cNvPr id="1028" name="Picture 4"/>
          <p:cNvPicPr>
            <a:picLocks noChangeAspect="1" noChangeArrowheads="1"/>
          </p:cNvPicPr>
          <p:nvPr/>
        </p:nvPicPr>
        <p:blipFill>
          <a:blip r:embed="rId2" cstate="print"/>
          <a:srcRect/>
          <a:stretch>
            <a:fillRect/>
          </a:stretch>
        </p:blipFill>
        <p:spPr bwMode="auto">
          <a:xfrm>
            <a:off x="914400" y="1828800"/>
            <a:ext cx="6648450" cy="16954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762000" y="4876800"/>
            <a:ext cx="6553200" cy="1447800"/>
          </a:xfrm>
          <a:prstGeom prst="rect">
            <a:avLst/>
          </a:prstGeom>
          <a:noFill/>
          <a:ln w="9525">
            <a:noFill/>
            <a:miter lim="800000"/>
            <a:headEnd/>
            <a:tailEnd/>
          </a:ln>
        </p:spPr>
      </p:pic>
      <p:cxnSp>
        <p:nvCxnSpPr>
          <p:cNvPr id="5" name="Straight Connector 4"/>
          <p:cNvCxnSpPr/>
          <p:nvPr/>
        </p:nvCxnSpPr>
        <p:spPr>
          <a:xfrm flipH="1">
            <a:off x="6934200" y="2590800"/>
            <a:ext cx="457200" cy="1066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5981" y="5105400"/>
            <a:ext cx="2745419" cy="369332"/>
          </a:xfrm>
          <a:prstGeom prst="rect">
            <a:avLst/>
          </a:prstGeom>
          <a:noFill/>
        </p:spPr>
        <p:txBody>
          <a:bodyPr wrap="square" rtlCol="0">
            <a:spAutoFit/>
          </a:bodyPr>
          <a:lstStyle/>
          <a:p>
            <a:r>
              <a:rPr lang="en-US" dirty="0" smtClean="0"/>
              <a:t>May or may not neglect PE</a:t>
            </a:r>
            <a:endParaRPr lang="en-US" dirty="0"/>
          </a:p>
        </p:txBody>
      </p:sp>
    </p:spTree>
    <p:extLst>
      <p:ext uri="{BB962C8B-B14F-4D97-AF65-F5344CB8AC3E}">
        <p14:creationId xmlns:p14="http://schemas.microsoft.com/office/powerpoint/2010/main" val="201579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6858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Heat Exchanger</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914400" y="1295400"/>
            <a:ext cx="6619875" cy="1666875"/>
          </a:xfrm>
          <a:prstGeom prst="rect">
            <a:avLst/>
          </a:prstGeom>
          <a:noFill/>
          <a:ln w="9525">
            <a:noFill/>
            <a:miter lim="800000"/>
            <a:headEnd/>
            <a:tailEnd/>
          </a:ln>
        </p:spPr>
      </p:pic>
      <p:sp>
        <p:nvSpPr>
          <p:cNvPr id="4" name="Title 1"/>
          <p:cNvSpPr txBox="1">
            <a:spLocks/>
          </p:cNvSpPr>
          <p:nvPr/>
        </p:nvSpPr>
        <p:spPr>
          <a:xfrm>
            <a:off x="533400" y="35814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Valve and Throttling Device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pic>
        <p:nvPicPr>
          <p:cNvPr id="2051" name="Picture 3"/>
          <p:cNvPicPr>
            <a:picLocks noChangeAspect="1" noChangeArrowheads="1"/>
          </p:cNvPicPr>
          <p:nvPr/>
        </p:nvPicPr>
        <p:blipFill>
          <a:blip r:embed="rId3" cstate="print"/>
          <a:srcRect/>
          <a:stretch>
            <a:fillRect/>
          </a:stretch>
        </p:blipFill>
        <p:spPr bwMode="auto">
          <a:xfrm>
            <a:off x="914400" y="4191000"/>
            <a:ext cx="6667500" cy="1743075"/>
          </a:xfrm>
          <a:prstGeom prst="rect">
            <a:avLst/>
          </a:prstGeom>
          <a:noFill/>
          <a:ln w="9525">
            <a:noFill/>
            <a:miter lim="800000"/>
            <a:headEnd/>
            <a:tailEnd/>
          </a:ln>
        </p:spPr>
      </p:pic>
    </p:spTree>
    <p:extLst>
      <p:ext uri="{BB962C8B-B14F-4D97-AF65-F5344CB8AC3E}">
        <p14:creationId xmlns:p14="http://schemas.microsoft.com/office/powerpoint/2010/main" val="394752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685800"/>
            <a:ext cx="8077200" cy="5334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The types of governing equations depend on system selection: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i="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b="1" i="1" dirty="0" smtClean="0">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381000" y="1371600"/>
            <a:ext cx="3083609" cy="2057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10000" y="1447800"/>
            <a:ext cx="4648200" cy="1085444"/>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038600" y="2743200"/>
            <a:ext cx="3903260" cy="4572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304800" y="3962400"/>
            <a:ext cx="3226309" cy="152400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3581400" y="4038600"/>
            <a:ext cx="5093144" cy="685800"/>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4572000" y="4724400"/>
            <a:ext cx="2320132" cy="501650"/>
          </a:xfrm>
          <a:prstGeom prst="rect">
            <a:avLst/>
          </a:prstGeom>
          <a:noFill/>
          <a:ln w="9525">
            <a:noFill/>
            <a:miter lim="800000"/>
            <a:headEnd/>
            <a:tailEnd/>
          </a:ln>
        </p:spPr>
      </p:pic>
    </p:spTree>
    <p:extLst>
      <p:ext uri="{BB962C8B-B14F-4D97-AF65-F5344CB8AC3E}">
        <p14:creationId xmlns:p14="http://schemas.microsoft.com/office/powerpoint/2010/main" val="39693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685800"/>
            <a:ext cx="70104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i="1" dirty="0" smtClean="0">
                <a:latin typeface="+mj-lt"/>
                <a:ea typeface="+mj-ea"/>
                <a:cs typeface="+mj-cs"/>
              </a:rPr>
              <a:t>Control Volume Governing Equations (3)</a:t>
            </a:r>
            <a:endParaRPr kumimoji="0" lang="en-US" sz="2800" b="1" i="1"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1752600" y="1371600"/>
            <a:ext cx="4800600" cy="947057"/>
          </a:xfrm>
          <a:prstGeom prst="rect">
            <a:avLst/>
          </a:prstGeom>
          <a:noFill/>
          <a:ln w="9525">
            <a:noFill/>
            <a:miter lim="800000"/>
            <a:headEnd/>
            <a:tailEnd/>
          </a:ln>
        </p:spPr>
      </p:pic>
      <p:sp>
        <p:nvSpPr>
          <p:cNvPr id="4" name="Title 1"/>
          <p:cNvSpPr txBox="1">
            <a:spLocks/>
          </p:cNvSpPr>
          <p:nvPr/>
        </p:nvSpPr>
        <p:spPr>
          <a:xfrm>
            <a:off x="1066800" y="2514600"/>
            <a:ext cx="7010400" cy="3810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b="1" i="1" noProof="0" dirty="0" smtClean="0">
                <a:latin typeface="+mj-lt"/>
                <a:ea typeface="+mj-ea"/>
                <a:cs typeface="+mj-cs"/>
              </a:rPr>
              <a:t>Note:</a:t>
            </a:r>
          </a:p>
          <a:p>
            <a:pPr marL="342900" marR="0" lvl="0" indent="-342900" algn="just" defTabSz="914400" rtl="0" eaLnBrk="1" fontAlgn="auto" latinLnBrk="0" hangingPunct="1">
              <a:lnSpc>
                <a:spcPct val="100000"/>
              </a:lnSpc>
              <a:spcBef>
                <a:spcPct val="0"/>
              </a:spcBef>
              <a:spcAft>
                <a:spcPts val="0"/>
              </a:spcAft>
              <a:buClrTx/>
              <a:buSzTx/>
              <a:buFontTx/>
              <a:buAutoNum type="arabicPeriod"/>
              <a:tabLst/>
              <a:defRPr/>
            </a:pPr>
            <a:r>
              <a:rPr kumimoji="0" lang="en-US" b="1" i="1" u="none" strike="noStrike" kern="1200" cap="none" spc="0" normalizeH="0" baseline="0" dirty="0" smtClean="0">
                <a:ln>
                  <a:noFill/>
                </a:ln>
                <a:solidFill>
                  <a:schemeClr val="tx1"/>
                </a:solidFill>
                <a:effectLst/>
                <a:uLnTx/>
                <a:uFillTx/>
                <a:latin typeface="+mj-lt"/>
                <a:ea typeface="+mj-ea"/>
                <a:cs typeface="+mj-cs"/>
              </a:rPr>
              <a:t>For closed</a:t>
            </a:r>
            <a:r>
              <a:rPr kumimoji="0" lang="en-US" b="1" i="1" u="none" strike="noStrike" kern="1200" cap="none" spc="0" normalizeH="0" dirty="0" smtClean="0">
                <a:ln>
                  <a:noFill/>
                </a:ln>
                <a:solidFill>
                  <a:schemeClr val="tx1"/>
                </a:solidFill>
                <a:effectLst/>
                <a:uLnTx/>
                <a:uFillTx/>
                <a:latin typeface="+mj-lt"/>
                <a:ea typeface="+mj-ea"/>
                <a:cs typeface="+mj-cs"/>
              </a:rPr>
              <a:t> system, </a:t>
            </a:r>
          </a:p>
          <a:p>
            <a:pPr marL="342900" marR="0" lvl="0" indent="-342900" algn="just" defTabSz="914400" rtl="0" eaLnBrk="1" fontAlgn="auto" latinLnBrk="0" hangingPunct="1">
              <a:lnSpc>
                <a:spcPct val="100000"/>
              </a:lnSpc>
              <a:spcBef>
                <a:spcPct val="0"/>
              </a:spcBef>
              <a:spcAft>
                <a:spcPts val="0"/>
              </a:spcAft>
              <a:buClrTx/>
              <a:buSzTx/>
              <a:buFontTx/>
              <a:buAutoNum type="arabicPeriod"/>
              <a:tabLst/>
              <a:defRPr/>
            </a:pPr>
            <a:endParaRPr kumimoji="0" lang="en-US" sz="400" b="1" i="1" u="none" strike="noStrike" kern="1200" cap="none" spc="0" normalizeH="0" dirty="0" smtClean="0">
              <a:ln>
                <a:noFill/>
              </a:ln>
              <a:solidFill>
                <a:schemeClr val="tx1"/>
              </a:solidFill>
              <a:effectLst/>
              <a:uLnTx/>
              <a:uFillTx/>
              <a:latin typeface="+mj-lt"/>
              <a:ea typeface="+mj-ea"/>
              <a:cs typeface="+mj-cs"/>
            </a:endParaRPr>
          </a:p>
        </p:txBody>
      </p:sp>
      <p:pic>
        <p:nvPicPr>
          <p:cNvPr id="4099" name="Picture 3"/>
          <p:cNvPicPr>
            <a:picLocks noChangeAspect="1" noChangeArrowheads="1"/>
          </p:cNvPicPr>
          <p:nvPr/>
        </p:nvPicPr>
        <p:blipFill>
          <a:blip r:embed="rId3" cstate="print"/>
          <a:srcRect/>
          <a:stretch>
            <a:fillRect/>
          </a:stretch>
        </p:blipFill>
        <p:spPr bwMode="auto">
          <a:xfrm>
            <a:off x="3429000" y="2667000"/>
            <a:ext cx="1746014" cy="609600"/>
          </a:xfrm>
          <a:prstGeom prst="rect">
            <a:avLst/>
          </a:prstGeom>
          <a:noFill/>
          <a:ln w="9525">
            <a:noFill/>
            <a:miter lim="800000"/>
            <a:headEnd/>
            <a:tailEnd/>
          </a:ln>
        </p:spPr>
      </p:pic>
      <p:sp>
        <p:nvSpPr>
          <p:cNvPr id="6" name="Title 1"/>
          <p:cNvSpPr txBox="1">
            <a:spLocks/>
          </p:cNvSpPr>
          <p:nvPr/>
        </p:nvSpPr>
        <p:spPr>
          <a:xfrm>
            <a:off x="1066800" y="3200400"/>
            <a:ext cx="7010400" cy="381000"/>
          </a:xfrm>
          <a:prstGeom prst="rect">
            <a:avLst/>
          </a:prstGeom>
        </p:spPr>
        <p:txBody>
          <a:bodyPr>
            <a:noAutofit/>
          </a:bodyPr>
          <a:lstStyle/>
          <a:p>
            <a:pPr marL="342900" marR="0" lvl="0" indent="-342900" algn="just" defTabSz="914400" rtl="0" eaLnBrk="1" fontAlgn="auto" latinLnBrk="0" hangingPunct="1">
              <a:lnSpc>
                <a:spcPct val="100000"/>
              </a:lnSpc>
              <a:spcBef>
                <a:spcPct val="0"/>
              </a:spcBef>
              <a:spcAft>
                <a:spcPts val="0"/>
              </a:spcAft>
              <a:buClrTx/>
              <a:buSzTx/>
              <a:buFontTx/>
              <a:buAutoNum type="arabicPeriod"/>
              <a:tabLst/>
              <a:defRPr/>
            </a:pPr>
            <a:endParaRPr kumimoji="0" lang="en-US" sz="400" b="1" i="1" u="none" strike="noStrike" kern="1200" cap="none" spc="0" normalizeH="0" dirty="0" smtClean="0">
              <a:ln>
                <a:noFill/>
              </a:ln>
              <a:solidFill>
                <a:schemeClr val="tx1"/>
              </a:solidFill>
              <a:effectLst/>
              <a:uLnTx/>
              <a:uFillTx/>
              <a:latin typeface="+mj-lt"/>
              <a:ea typeface="+mj-ea"/>
              <a:cs typeface="+mj-cs"/>
            </a:endParaRPr>
          </a:p>
          <a:p>
            <a:pPr marL="342900" marR="0" lvl="0" indent="-342900" algn="just" defTabSz="914400" rtl="0" eaLnBrk="1" fontAlgn="auto" latinLnBrk="0" hangingPunct="1">
              <a:lnSpc>
                <a:spcPct val="100000"/>
              </a:lnSpc>
              <a:spcBef>
                <a:spcPct val="0"/>
              </a:spcBef>
              <a:spcAft>
                <a:spcPts val="0"/>
              </a:spcAft>
              <a:buClrTx/>
              <a:buSzTx/>
              <a:tabLst/>
              <a:defRPr/>
            </a:pPr>
            <a:r>
              <a:rPr kumimoji="0" lang="en-US" b="1" i="1" u="none" strike="noStrike" kern="1200" cap="none" spc="0" normalizeH="0" dirty="0" smtClean="0">
                <a:ln>
                  <a:noFill/>
                </a:ln>
                <a:solidFill>
                  <a:schemeClr val="tx1"/>
                </a:solidFill>
                <a:effectLst/>
                <a:uLnTx/>
                <a:uFillTx/>
                <a:latin typeface="+mj-lt"/>
                <a:ea typeface="+mj-ea"/>
                <a:cs typeface="+mj-cs"/>
              </a:rPr>
              <a:t>2.	Steady state form.</a:t>
            </a:r>
          </a:p>
        </p:txBody>
      </p:sp>
      <p:sp>
        <p:nvSpPr>
          <p:cNvPr id="7" name="Rectangle 6"/>
          <p:cNvSpPr/>
          <p:nvPr/>
        </p:nvSpPr>
        <p:spPr>
          <a:xfrm>
            <a:off x="1026812" y="3733800"/>
            <a:ext cx="7696200" cy="369332"/>
          </a:xfrm>
          <a:prstGeom prst="rect">
            <a:avLst/>
          </a:prstGeom>
        </p:spPr>
        <p:txBody>
          <a:bodyPr wrap="square">
            <a:spAutoFit/>
          </a:bodyPr>
          <a:lstStyle/>
          <a:p>
            <a:pPr marL="342900" lvl="0" indent="-342900" algn="just">
              <a:spcBef>
                <a:spcPct val="0"/>
              </a:spcBef>
              <a:defRPr/>
            </a:pPr>
            <a:r>
              <a:rPr lang="en-US" b="1" i="1" dirty="0" smtClean="0"/>
              <a:t>3.	Pay attention to the boundary temperature and sign of Q</a:t>
            </a:r>
          </a:p>
        </p:txBody>
      </p:sp>
      <p:sp>
        <p:nvSpPr>
          <p:cNvPr id="9" name="Rectangle 8"/>
          <p:cNvSpPr/>
          <p:nvPr/>
        </p:nvSpPr>
        <p:spPr>
          <a:xfrm>
            <a:off x="1054223" y="4248536"/>
            <a:ext cx="4572000" cy="369332"/>
          </a:xfrm>
          <a:prstGeom prst="rect">
            <a:avLst/>
          </a:prstGeom>
        </p:spPr>
        <p:txBody>
          <a:bodyPr>
            <a:spAutoFit/>
          </a:bodyPr>
          <a:lstStyle/>
          <a:p>
            <a:pPr marL="342900" lvl="0" indent="-342900" algn="just">
              <a:spcBef>
                <a:spcPct val="0"/>
              </a:spcBef>
              <a:defRPr/>
            </a:pPr>
            <a:r>
              <a:rPr lang="en-US" b="1" i="1" dirty="0"/>
              <a:t>4</a:t>
            </a:r>
            <a:r>
              <a:rPr lang="en-US" b="1" i="1" dirty="0" smtClean="0"/>
              <a:t>.</a:t>
            </a:r>
            <a:r>
              <a:rPr lang="en-US" b="1" i="1" dirty="0" smtClean="0"/>
              <a:t>	Increasing in entropy principle</a:t>
            </a:r>
            <a:endParaRPr lang="en-US" b="1" i="1" dirty="0"/>
          </a:p>
        </p:txBody>
      </p:sp>
    </p:spTree>
    <p:extLst>
      <p:ext uri="{BB962C8B-B14F-4D97-AF65-F5344CB8AC3E}">
        <p14:creationId xmlns:p14="http://schemas.microsoft.com/office/powerpoint/2010/main" val="5924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457200"/>
            <a:ext cx="7010400" cy="533400"/>
          </a:xfrm>
          <a:prstGeom prst="rect">
            <a:avLst/>
          </a:prstGeom>
        </p:spPr>
        <p:txBody>
          <a:bodyPr>
            <a:noAutofit/>
          </a:bodyPr>
          <a:lstStyle/>
          <a:p>
            <a:pPr lvl="0" algn="ctr">
              <a:spcBef>
                <a:spcPct val="0"/>
              </a:spcBef>
              <a:defRPr/>
            </a:pPr>
            <a:r>
              <a:rPr lang="en-US" sz="2800" b="1" i="1" dirty="0" smtClean="0"/>
              <a:t>Retrieving Thermal Properties</a:t>
            </a:r>
            <a:endParaRPr lang="en-US" sz="2800" b="1" i="1" dirty="0"/>
          </a:p>
        </p:txBody>
      </p:sp>
      <p:sp>
        <p:nvSpPr>
          <p:cNvPr id="3" name="Rectangle 2"/>
          <p:cNvSpPr/>
          <p:nvPr/>
        </p:nvSpPr>
        <p:spPr>
          <a:xfrm>
            <a:off x="533400" y="1066800"/>
            <a:ext cx="7924800" cy="923330"/>
          </a:xfrm>
          <a:prstGeom prst="rect">
            <a:avLst/>
          </a:prstGeom>
        </p:spPr>
        <p:txBody>
          <a:bodyPr wrap="square">
            <a:spAutoFit/>
          </a:bodyPr>
          <a:lstStyle/>
          <a:p>
            <a:pPr lvl="0" algn="just">
              <a:spcBef>
                <a:spcPct val="0"/>
              </a:spcBef>
              <a:defRPr/>
            </a:pPr>
            <a:r>
              <a:rPr lang="en-US" b="1" i="1" dirty="0" smtClean="0"/>
              <a:t>Property tables at various states (saturation, superheated vapor and compressed liquid) can be used. We must determine the state of the working medium before using the corresponding tables. Typically, properties are given as:</a:t>
            </a:r>
            <a:endParaRPr lang="en-US" b="1" i="1" dirty="0"/>
          </a:p>
        </p:txBody>
      </p:sp>
      <p:sp>
        <p:nvSpPr>
          <p:cNvPr id="4" name="Rectangle 3"/>
          <p:cNvSpPr/>
          <p:nvPr/>
        </p:nvSpPr>
        <p:spPr>
          <a:xfrm>
            <a:off x="533400" y="2057400"/>
            <a:ext cx="7924800" cy="369332"/>
          </a:xfrm>
          <a:prstGeom prst="rect">
            <a:avLst/>
          </a:prstGeom>
        </p:spPr>
        <p:txBody>
          <a:bodyPr wrap="square">
            <a:spAutoFit/>
          </a:bodyPr>
          <a:lstStyle/>
          <a:p>
            <a:pPr lvl="0" algn="just">
              <a:spcBef>
                <a:spcPct val="0"/>
              </a:spcBef>
              <a:defRPr/>
            </a:pPr>
            <a:r>
              <a:rPr lang="en-US" b="1" i="1" dirty="0" smtClean="0"/>
              <a:t>1.  Properties P </a:t>
            </a:r>
            <a:r>
              <a:rPr lang="en-US" b="1" i="1" u="sng" dirty="0" smtClean="0"/>
              <a:t>and</a:t>
            </a:r>
            <a:r>
              <a:rPr lang="en-US" b="1" i="1" dirty="0" smtClean="0"/>
              <a:t> T are given:</a:t>
            </a:r>
            <a:endParaRPr lang="en-US" b="1" i="1" dirty="0"/>
          </a:p>
        </p:txBody>
      </p:sp>
      <p:pic>
        <p:nvPicPr>
          <p:cNvPr id="5" name="Picture 2"/>
          <p:cNvPicPr>
            <a:picLocks noChangeAspect="1" noChangeArrowheads="1"/>
          </p:cNvPicPr>
          <p:nvPr/>
        </p:nvPicPr>
        <p:blipFill>
          <a:blip r:embed="rId2" cstate="print"/>
          <a:srcRect/>
          <a:stretch>
            <a:fillRect/>
          </a:stretch>
        </p:blipFill>
        <p:spPr bwMode="auto">
          <a:xfrm>
            <a:off x="914399" y="2590800"/>
            <a:ext cx="3174221" cy="228600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800600" y="2514600"/>
            <a:ext cx="3352800" cy="2396266"/>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5029200" y="5029200"/>
            <a:ext cx="3124200" cy="1026702"/>
          </a:xfrm>
          <a:prstGeom prst="rect">
            <a:avLst/>
          </a:prstGeom>
          <a:noFill/>
          <a:ln w="9525">
            <a:noFill/>
            <a:miter lim="800000"/>
            <a:headEnd/>
            <a:tailEnd/>
          </a:ln>
        </p:spPr>
      </p:pic>
      <p:pic>
        <p:nvPicPr>
          <p:cNvPr id="8" name="Picture 6"/>
          <p:cNvPicPr>
            <a:picLocks noChangeAspect="1" noChangeArrowheads="1"/>
          </p:cNvPicPr>
          <p:nvPr/>
        </p:nvPicPr>
        <p:blipFill>
          <a:blip r:embed="rId5" cstate="print"/>
          <a:srcRect/>
          <a:stretch>
            <a:fillRect/>
          </a:stretch>
        </p:blipFill>
        <p:spPr bwMode="auto">
          <a:xfrm>
            <a:off x="1295400" y="5029200"/>
            <a:ext cx="3267075" cy="1076325"/>
          </a:xfrm>
          <a:prstGeom prst="rect">
            <a:avLst/>
          </a:prstGeom>
          <a:noFill/>
          <a:ln w="9525">
            <a:noFill/>
            <a:miter lim="800000"/>
            <a:headEnd/>
            <a:tailEnd/>
          </a:ln>
        </p:spPr>
      </p:pic>
    </p:spTree>
    <p:extLst>
      <p:ext uri="{BB962C8B-B14F-4D97-AF65-F5344CB8AC3E}">
        <p14:creationId xmlns:p14="http://schemas.microsoft.com/office/powerpoint/2010/main" val="313686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458200" cy="400110"/>
          </a:xfrm>
          <a:prstGeom prst="rect">
            <a:avLst/>
          </a:prstGeom>
        </p:spPr>
        <p:txBody>
          <a:bodyPr wrap="square">
            <a:spAutoFit/>
          </a:bodyPr>
          <a:lstStyle/>
          <a:p>
            <a:pPr lvl="0" algn="just">
              <a:spcBef>
                <a:spcPct val="0"/>
              </a:spcBef>
              <a:defRPr/>
            </a:pPr>
            <a:r>
              <a:rPr lang="en-US" sz="2000" b="1" i="1" dirty="0" smtClean="0"/>
              <a:t>2.  Property P </a:t>
            </a:r>
            <a:r>
              <a:rPr lang="en-US" sz="2000" b="1" i="1" u="sng" dirty="0" smtClean="0"/>
              <a:t>or</a:t>
            </a:r>
            <a:r>
              <a:rPr lang="en-US" sz="2000" b="1" i="1" dirty="0" smtClean="0"/>
              <a:t> T and one of w (w represent any one of v, u, h, or s) are given  </a:t>
            </a:r>
            <a:endParaRPr lang="en-US" sz="2000" b="1" i="1" dirty="0"/>
          </a:p>
        </p:txBody>
      </p:sp>
      <p:pic>
        <p:nvPicPr>
          <p:cNvPr id="4" name="Picture 2"/>
          <p:cNvPicPr>
            <a:picLocks noChangeAspect="1" noChangeArrowheads="1"/>
          </p:cNvPicPr>
          <p:nvPr/>
        </p:nvPicPr>
        <p:blipFill>
          <a:blip r:embed="rId2" cstate="print"/>
          <a:srcRect/>
          <a:stretch>
            <a:fillRect/>
          </a:stretch>
        </p:blipFill>
        <p:spPr bwMode="auto">
          <a:xfrm>
            <a:off x="2057400" y="1600200"/>
            <a:ext cx="4648200" cy="322880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209800" y="4876800"/>
            <a:ext cx="4724400" cy="1414881"/>
          </a:xfrm>
          <a:prstGeom prst="rect">
            <a:avLst/>
          </a:prstGeom>
          <a:noFill/>
          <a:ln w="9525">
            <a:noFill/>
            <a:miter lim="800000"/>
            <a:headEnd/>
            <a:tailEnd/>
          </a:ln>
        </p:spPr>
      </p:pic>
      <p:sp>
        <p:nvSpPr>
          <p:cNvPr id="6" name="Title 1"/>
          <p:cNvSpPr txBox="1">
            <a:spLocks/>
          </p:cNvSpPr>
          <p:nvPr/>
        </p:nvSpPr>
        <p:spPr>
          <a:xfrm>
            <a:off x="1066800" y="457200"/>
            <a:ext cx="7010400" cy="533400"/>
          </a:xfrm>
          <a:prstGeom prst="rect">
            <a:avLst/>
          </a:prstGeom>
        </p:spPr>
        <p:txBody>
          <a:bodyPr>
            <a:noAutofit/>
          </a:bodyPr>
          <a:lstStyle/>
          <a:p>
            <a:pPr lvl="0" algn="ctr">
              <a:spcBef>
                <a:spcPct val="0"/>
              </a:spcBef>
              <a:defRPr/>
            </a:pPr>
            <a:r>
              <a:rPr lang="en-US" sz="2800" b="1" i="1" dirty="0" smtClean="0"/>
              <a:t>Retrieving Thermal Properties (2)</a:t>
            </a:r>
            <a:endParaRPr lang="en-US" sz="2800" b="1" i="1" dirty="0"/>
          </a:p>
        </p:txBody>
      </p:sp>
    </p:spTree>
    <p:extLst>
      <p:ext uri="{BB962C8B-B14F-4D97-AF65-F5344CB8AC3E}">
        <p14:creationId xmlns:p14="http://schemas.microsoft.com/office/powerpoint/2010/main" val="384798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371600"/>
            <a:ext cx="53340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Evaluation of Property in S-L Mixture Region</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noChangeArrowheads="1"/>
          </p:cNvPicPr>
          <p:nvPr/>
        </p:nvPicPr>
        <p:blipFill>
          <a:blip r:embed="rId2" cstate="print"/>
          <a:srcRect/>
          <a:stretch>
            <a:fillRect/>
          </a:stretch>
        </p:blipFill>
        <p:spPr bwMode="auto">
          <a:xfrm>
            <a:off x="2209800" y="1905000"/>
            <a:ext cx="3276600" cy="533400"/>
          </a:xfrm>
          <a:prstGeom prst="rect">
            <a:avLst/>
          </a:prstGeom>
          <a:noFill/>
          <a:ln w="9525">
            <a:noFill/>
            <a:miter lim="800000"/>
            <a:headEnd/>
            <a:tailEnd/>
          </a:ln>
        </p:spPr>
      </p:pic>
      <p:sp>
        <p:nvSpPr>
          <p:cNvPr id="4" name="Title 1"/>
          <p:cNvSpPr txBox="1">
            <a:spLocks/>
          </p:cNvSpPr>
          <p:nvPr/>
        </p:nvSpPr>
        <p:spPr>
          <a:xfrm>
            <a:off x="0" y="2438400"/>
            <a:ext cx="72390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The above equation also apply to properties of u, h, and s. </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3"/>
          <p:cNvPicPr>
            <a:picLocks noChangeAspect="1" noChangeArrowheads="1"/>
          </p:cNvPicPr>
          <p:nvPr/>
        </p:nvPicPr>
        <p:blipFill>
          <a:blip r:embed="rId3" cstate="print"/>
          <a:srcRect/>
          <a:stretch>
            <a:fillRect/>
          </a:stretch>
        </p:blipFill>
        <p:spPr bwMode="auto">
          <a:xfrm>
            <a:off x="2667000" y="3352800"/>
            <a:ext cx="1752600" cy="801842"/>
          </a:xfrm>
          <a:prstGeom prst="rect">
            <a:avLst/>
          </a:prstGeom>
          <a:noFill/>
          <a:ln w="9525">
            <a:noFill/>
            <a:miter lim="800000"/>
            <a:headEnd/>
            <a:tailEnd/>
          </a:ln>
        </p:spPr>
      </p:pic>
      <p:sp>
        <p:nvSpPr>
          <p:cNvPr id="6" name="Title 1"/>
          <p:cNvSpPr txBox="1">
            <a:spLocks/>
          </p:cNvSpPr>
          <p:nvPr/>
        </p:nvSpPr>
        <p:spPr>
          <a:xfrm>
            <a:off x="533400" y="4267200"/>
            <a:ext cx="8382000" cy="5334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The above equation also apply to properties of u, h, and s Therefore, given any one of the properties (</a:t>
            </a:r>
            <a:r>
              <a:rPr lang="en-US" sz="2000" b="1" i="1" dirty="0" err="1" smtClean="0">
                <a:latin typeface="+mj-lt"/>
                <a:ea typeface="+mj-ea"/>
                <a:cs typeface="+mj-cs"/>
              </a:rPr>
              <a:t>v,u,h,s</a:t>
            </a:r>
            <a:r>
              <a:rPr lang="en-US" sz="2000" b="1" i="1" dirty="0" smtClean="0">
                <a:latin typeface="+mj-lt"/>
                <a:ea typeface="+mj-ea"/>
                <a:cs typeface="+mj-cs"/>
              </a:rPr>
              <a:t>) in the mixture region, the rest can be determined using this equation </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1066800" y="457200"/>
            <a:ext cx="7010400" cy="533400"/>
          </a:xfrm>
          <a:prstGeom prst="rect">
            <a:avLst/>
          </a:prstGeom>
        </p:spPr>
        <p:txBody>
          <a:bodyPr>
            <a:noAutofit/>
          </a:bodyPr>
          <a:lstStyle/>
          <a:p>
            <a:pPr lvl="0" algn="ctr">
              <a:spcBef>
                <a:spcPct val="0"/>
              </a:spcBef>
              <a:defRPr/>
            </a:pPr>
            <a:r>
              <a:rPr lang="en-US" sz="2800" b="1" i="1" dirty="0" smtClean="0"/>
              <a:t>Retrieving Thermal Properties (3)</a:t>
            </a:r>
            <a:endParaRPr lang="en-US" sz="2800" b="1" i="1" dirty="0"/>
          </a:p>
        </p:txBody>
      </p:sp>
    </p:spTree>
    <p:extLst>
      <p:ext uri="{BB962C8B-B14F-4D97-AF65-F5344CB8AC3E}">
        <p14:creationId xmlns:p14="http://schemas.microsoft.com/office/powerpoint/2010/main" val="405568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219200"/>
            <a:ext cx="7772400" cy="533400"/>
          </a:xfrm>
          <a:prstGeom prst="rect">
            <a:avLst/>
          </a:prstGeom>
        </p:spPr>
        <p:txBody>
          <a:bodyPr>
            <a:noAutofit/>
          </a:bodyPr>
          <a:lstStyle/>
          <a:p>
            <a:pPr lvl="0" algn="just">
              <a:spcBef>
                <a:spcPct val="0"/>
              </a:spcBef>
              <a:defRPr/>
            </a:pPr>
            <a:r>
              <a:rPr lang="en-US" sz="2000" b="1" i="1" dirty="0" smtClean="0"/>
              <a:t>Note:</a:t>
            </a:r>
          </a:p>
          <a:p>
            <a:pPr lvl="0" algn="just">
              <a:spcBef>
                <a:spcPct val="0"/>
              </a:spcBef>
              <a:defRPr/>
            </a:pPr>
            <a:endParaRPr lang="en-US" sz="2000" b="1" i="1" dirty="0" smtClean="0"/>
          </a:p>
          <a:p>
            <a:pPr marL="457200" lvl="0" indent="-457200" algn="just">
              <a:spcBef>
                <a:spcPct val="0"/>
              </a:spcBef>
              <a:buAutoNum type="arabicPeriod"/>
              <a:defRPr/>
            </a:pPr>
            <a:r>
              <a:rPr lang="en-US" sz="2000" b="1" i="1" dirty="0" smtClean="0"/>
              <a:t>T and P are </a:t>
            </a:r>
            <a:r>
              <a:rPr lang="en-US" sz="2000" b="1" i="1" u="sng" dirty="0" smtClean="0"/>
              <a:t>not</a:t>
            </a:r>
            <a:r>
              <a:rPr lang="en-US" sz="2000" b="1" i="1" dirty="0" smtClean="0"/>
              <a:t> two independent parameters in mixture region.</a:t>
            </a:r>
          </a:p>
          <a:p>
            <a:pPr marL="457200" lvl="0" indent="-457200" algn="just">
              <a:spcBef>
                <a:spcPct val="0"/>
              </a:spcBef>
              <a:defRPr/>
            </a:pPr>
            <a:endParaRPr lang="en-US" sz="2000" b="1" i="1" dirty="0" smtClean="0"/>
          </a:p>
          <a:p>
            <a:pPr lvl="0" algn="just">
              <a:spcBef>
                <a:spcPct val="0"/>
              </a:spcBef>
              <a:defRPr/>
            </a:pPr>
            <a:endParaRPr lang="en-US" sz="2000" b="1" i="1" dirty="0"/>
          </a:p>
        </p:txBody>
      </p:sp>
      <p:sp>
        <p:nvSpPr>
          <p:cNvPr id="3" name="Title 1"/>
          <p:cNvSpPr txBox="1">
            <a:spLocks/>
          </p:cNvSpPr>
          <p:nvPr/>
        </p:nvSpPr>
        <p:spPr>
          <a:xfrm>
            <a:off x="457200" y="2362200"/>
            <a:ext cx="7772400" cy="533400"/>
          </a:xfrm>
          <a:prstGeom prst="rect">
            <a:avLst/>
          </a:prstGeom>
        </p:spPr>
        <p:txBody>
          <a:bodyPr>
            <a:noAutofit/>
          </a:bodyPr>
          <a:lstStyle/>
          <a:p>
            <a:pPr marL="457200" lvl="0" indent="-457200" algn="just">
              <a:spcBef>
                <a:spcPct val="0"/>
              </a:spcBef>
              <a:buAutoNum type="arabicPeriod" startAt="2"/>
              <a:defRPr/>
            </a:pPr>
            <a:r>
              <a:rPr lang="en-US" sz="2000" b="1" i="1" dirty="0" smtClean="0"/>
              <a:t>Pay attention to unit of specific volume for liquid.</a:t>
            </a:r>
          </a:p>
          <a:p>
            <a:pPr marL="457200" lvl="0" indent="-457200" algn="just">
              <a:spcBef>
                <a:spcPct val="0"/>
              </a:spcBef>
              <a:defRPr/>
            </a:pPr>
            <a:endParaRPr lang="en-US" sz="2000" b="1" i="1" dirty="0" smtClean="0"/>
          </a:p>
          <a:p>
            <a:pPr lvl="0" algn="just">
              <a:spcBef>
                <a:spcPct val="0"/>
              </a:spcBef>
              <a:defRPr/>
            </a:pPr>
            <a:endParaRPr lang="en-US" sz="2000" b="1" i="1" dirty="0"/>
          </a:p>
        </p:txBody>
      </p:sp>
      <p:sp>
        <p:nvSpPr>
          <p:cNvPr id="5" name="Title 1"/>
          <p:cNvSpPr txBox="1">
            <a:spLocks/>
          </p:cNvSpPr>
          <p:nvPr/>
        </p:nvSpPr>
        <p:spPr>
          <a:xfrm>
            <a:off x="457200" y="2895600"/>
            <a:ext cx="7772400" cy="533400"/>
          </a:xfrm>
          <a:prstGeom prst="rect">
            <a:avLst/>
          </a:prstGeom>
        </p:spPr>
        <p:txBody>
          <a:bodyPr>
            <a:noAutofit/>
          </a:bodyPr>
          <a:lstStyle/>
          <a:p>
            <a:pPr marL="457200" lvl="0" indent="-457200" algn="just">
              <a:spcBef>
                <a:spcPct val="0"/>
              </a:spcBef>
              <a:defRPr/>
            </a:pPr>
            <a:r>
              <a:rPr lang="en-US" sz="2000" b="1" i="1" dirty="0" smtClean="0"/>
              <a:t>3.	Approximation of liquid properties using the saturated liquid.</a:t>
            </a:r>
          </a:p>
          <a:p>
            <a:pPr marL="457200" lvl="0" indent="-457200" algn="just">
              <a:spcBef>
                <a:spcPct val="0"/>
              </a:spcBef>
              <a:defRPr/>
            </a:pPr>
            <a:endParaRPr lang="en-US" sz="2000" b="1" i="1" dirty="0" smtClean="0"/>
          </a:p>
          <a:p>
            <a:pPr lvl="0" algn="just">
              <a:spcBef>
                <a:spcPct val="0"/>
              </a:spcBef>
              <a:defRPr/>
            </a:pPr>
            <a:endParaRPr lang="en-US" sz="2000" b="1" i="1" dirty="0"/>
          </a:p>
        </p:txBody>
      </p:sp>
      <p:sp>
        <p:nvSpPr>
          <p:cNvPr id="6" name="Title 1"/>
          <p:cNvSpPr txBox="1">
            <a:spLocks/>
          </p:cNvSpPr>
          <p:nvPr/>
        </p:nvSpPr>
        <p:spPr>
          <a:xfrm>
            <a:off x="444371" y="3429000"/>
            <a:ext cx="7772400" cy="533400"/>
          </a:xfrm>
          <a:prstGeom prst="rect">
            <a:avLst/>
          </a:prstGeom>
        </p:spPr>
        <p:txBody>
          <a:bodyPr>
            <a:noAutofit/>
          </a:bodyPr>
          <a:lstStyle/>
          <a:p>
            <a:pPr marL="457200" lvl="0" indent="-457200" algn="just">
              <a:spcBef>
                <a:spcPct val="0"/>
              </a:spcBef>
              <a:defRPr/>
            </a:pPr>
            <a:r>
              <a:rPr lang="en-US" sz="2000" b="1" i="1" dirty="0" smtClean="0"/>
              <a:t>4.	Properties of incompressible substances.</a:t>
            </a:r>
          </a:p>
          <a:p>
            <a:pPr lvl="0" algn="just">
              <a:spcBef>
                <a:spcPct val="0"/>
              </a:spcBef>
              <a:defRPr/>
            </a:pPr>
            <a:endParaRPr lang="en-US" sz="2000" b="1" i="1" dirty="0"/>
          </a:p>
        </p:txBody>
      </p:sp>
      <p:sp>
        <p:nvSpPr>
          <p:cNvPr id="7" name="Title 1"/>
          <p:cNvSpPr txBox="1">
            <a:spLocks/>
          </p:cNvSpPr>
          <p:nvPr/>
        </p:nvSpPr>
        <p:spPr>
          <a:xfrm>
            <a:off x="417212" y="3962400"/>
            <a:ext cx="7772400" cy="533400"/>
          </a:xfrm>
          <a:prstGeom prst="rect">
            <a:avLst/>
          </a:prstGeom>
        </p:spPr>
        <p:txBody>
          <a:bodyPr>
            <a:noAutofit/>
          </a:bodyPr>
          <a:lstStyle/>
          <a:p>
            <a:pPr marL="457200" lvl="0" indent="-457200" algn="just">
              <a:spcBef>
                <a:spcPct val="0"/>
              </a:spcBef>
              <a:defRPr/>
            </a:pPr>
            <a:r>
              <a:rPr lang="en-US" sz="2000" b="1" i="1" dirty="0" smtClean="0"/>
              <a:t>5.	Using of generalized compressibility chart</a:t>
            </a:r>
          </a:p>
          <a:p>
            <a:pPr marL="457200" lvl="0" indent="-457200" algn="just">
              <a:spcBef>
                <a:spcPct val="0"/>
              </a:spcBef>
              <a:defRPr/>
            </a:pPr>
            <a:endParaRPr lang="en-US" sz="2000" b="1" i="1" dirty="0" smtClean="0"/>
          </a:p>
          <a:p>
            <a:pPr lvl="0" algn="just">
              <a:spcBef>
                <a:spcPct val="0"/>
              </a:spcBef>
              <a:defRPr/>
            </a:pPr>
            <a:endParaRPr lang="en-US" sz="2000" b="1" i="1" dirty="0"/>
          </a:p>
        </p:txBody>
      </p:sp>
    </p:spTree>
    <p:extLst>
      <p:ext uri="{BB962C8B-B14F-4D97-AF65-F5344CB8AC3E}">
        <p14:creationId xmlns:p14="http://schemas.microsoft.com/office/powerpoint/2010/main" val="17696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685800"/>
            <a:ext cx="70104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noProof="0" dirty="0" smtClean="0">
                <a:latin typeface="+mj-lt"/>
                <a:ea typeface="+mj-ea"/>
                <a:cs typeface="+mj-cs"/>
              </a:rPr>
              <a:t>Representation of Ideal Gas Model</a:t>
            </a:r>
            <a:endParaRPr kumimoji="0" lang="en-US" sz="2400" b="1" i="1"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noChangeArrowheads="1"/>
          </p:cNvPicPr>
          <p:nvPr/>
        </p:nvPicPr>
        <p:blipFill>
          <a:blip r:embed="rId2" cstate="print"/>
          <a:srcRect/>
          <a:stretch>
            <a:fillRect/>
          </a:stretch>
        </p:blipFill>
        <p:spPr bwMode="auto">
          <a:xfrm>
            <a:off x="1219200" y="1371600"/>
            <a:ext cx="1508125" cy="549275"/>
          </a:xfrm>
          <a:prstGeom prst="rect">
            <a:avLst/>
          </a:prstGeom>
          <a:noFill/>
          <a:ln w="9525">
            <a:noFill/>
            <a:miter lim="800000"/>
            <a:headEnd/>
            <a:tailEnd/>
          </a:ln>
        </p:spPr>
      </p:pic>
      <p:sp>
        <p:nvSpPr>
          <p:cNvPr id="4" name="Title 1"/>
          <p:cNvSpPr txBox="1">
            <a:spLocks/>
          </p:cNvSpPr>
          <p:nvPr/>
        </p:nvSpPr>
        <p:spPr>
          <a:xfrm>
            <a:off x="4953000" y="1447800"/>
            <a:ext cx="38100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err="1" smtClean="0">
                <a:latin typeface="+mj-lt"/>
                <a:ea typeface="+mj-ea"/>
                <a:cs typeface="+mj-cs"/>
              </a:rPr>
              <a:t>i</a:t>
            </a:r>
            <a:r>
              <a:rPr kumimoji="0" lang="en-US" sz="2000" b="1" i="1" u="none" strike="noStrike" kern="1200" cap="none" spc="0" normalizeH="0" baseline="0" noProof="0" dirty="0" smtClean="0">
                <a:ln>
                  <a:noFill/>
                </a:ln>
                <a:solidFill>
                  <a:schemeClr val="tx1"/>
                </a:solidFill>
                <a:effectLst/>
                <a:uLnTx/>
                <a:uFillTx/>
                <a:latin typeface="+mj-lt"/>
                <a:ea typeface="+mj-ea"/>
                <a:cs typeface="+mj-cs"/>
              </a:rPr>
              <a:t>s</a:t>
            </a:r>
            <a:r>
              <a:rPr kumimoji="0" lang="en-US" sz="2000" b="1" i="1" u="none" strike="noStrike" kern="1200" cap="none" spc="0" normalizeH="0" noProof="0" dirty="0" smtClean="0">
                <a:ln>
                  <a:noFill/>
                </a:ln>
                <a:solidFill>
                  <a:schemeClr val="tx1"/>
                </a:solidFill>
                <a:effectLst/>
                <a:uLnTx/>
                <a:uFillTx/>
                <a:latin typeface="+mj-lt"/>
                <a:ea typeface="+mj-ea"/>
                <a:cs typeface="+mj-cs"/>
              </a:rPr>
              <a:t> the universal constant</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2819400" y="1447800"/>
            <a:ext cx="2133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j-lt"/>
                <a:ea typeface="+mj-ea"/>
                <a:cs typeface="+mj-cs"/>
              </a:rPr>
              <a:t>(Unit: </a:t>
            </a:r>
            <a:r>
              <a:rPr kumimoji="0" lang="en-US" sz="2000" b="1" i="1" u="none" strike="noStrike" kern="1200" cap="none" spc="0" normalizeH="0" noProof="0" dirty="0" smtClean="0">
                <a:ln>
                  <a:noFill/>
                </a:ln>
                <a:solidFill>
                  <a:schemeClr val="tx1"/>
                </a:solidFill>
                <a:effectLst/>
                <a:uLnTx/>
                <a:uFillTx/>
                <a:latin typeface="+mj-lt"/>
                <a:ea typeface="+mj-ea"/>
                <a:cs typeface="+mj-cs"/>
              </a:rPr>
              <a:t> kJ/</a:t>
            </a:r>
            <a:r>
              <a:rPr kumimoji="0" lang="en-US" sz="2000" b="1" i="1" u="none" strike="noStrike" kern="1200" cap="none" spc="0" normalizeH="0" noProof="0" dirty="0" err="1" smtClean="0">
                <a:ln>
                  <a:noFill/>
                </a:ln>
                <a:solidFill>
                  <a:schemeClr val="tx1"/>
                </a:solidFill>
                <a:effectLst/>
                <a:uLnTx/>
                <a:uFillTx/>
                <a:latin typeface="+mj-lt"/>
                <a:ea typeface="+mj-ea"/>
                <a:cs typeface="+mj-cs"/>
              </a:rPr>
              <a:t>kmol</a:t>
            </a:r>
            <a:r>
              <a:rPr kumimoji="0" lang="en-US" sz="2000" b="1" i="1" u="none" strike="noStrike" kern="1200" cap="none" spc="0" normalizeH="0" noProof="0" dirty="0" smtClean="0">
                <a:ln>
                  <a:noFill/>
                </a:ln>
                <a:solidFill>
                  <a:schemeClr val="tx1"/>
                </a:solidFill>
                <a:effectLst/>
                <a:uLnTx/>
                <a:uFillTx/>
                <a:latin typeface="+mj-lt"/>
                <a:ea typeface="+mj-ea"/>
                <a:cs typeface="+mj-cs"/>
              </a:rPr>
              <a:t>)</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3"/>
          <p:cNvPicPr>
            <a:picLocks noChangeAspect="1" noChangeArrowheads="1"/>
          </p:cNvPicPr>
          <p:nvPr/>
        </p:nvPicPr>
        <p:blipFill>
          <a:blip r:embed="rId3" cstate="print"/>
          <a:srcRect/>
          <a:stretch>
            <a:fillRect/>
          </a:stretch>
        </p:blipFill>
        <p:spPr bwMode="auto">
          <a:xfrm>
            <a:off x="5334000" y="1469682"/>
            <a:ext cx="217487" cy="293242"/>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1371600" y="2133600"/>
            <a:ext cx="1439863" cy="449263"/>
          </a:xfrm>
          <a:prstGeom prst="rect">
            <a:avLst/>
          </a:prstGeom>
          <a:noFill/>
          <a:ln w="9525">
            <a:noFill/>
            <a:miter lim="800000"/>
            <a:headEnd/>
            <a:tailEnd/>
          </a:ln>
        </p:spPr>
      </p:pic>
      <p:sp>
        <p:nvSpPr>
          <p:cNvPr id="8" name="Title 1"/>
          <p:cNvSpPr txBox="1">
            <a:spLocks/>
          </p:cNvSpPr>
          <p:nvPr/>
        </p:nvSpPr>
        <p:spPr>
          <a:xfrm>
            <a:off x="2895600" y="2133600"/>
            <a:ext cx="19812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j-lt"/>
                <a:ea typeface="+mj-ea"/>
                <a:cs typeface="+mj-cs"/>
              </a:rPr>
              <a:t>(Unit: </a:t>
            </a:r>
            <a:r>
              <a:rPr kumimoji="0" lang="en-US" sz="2000" b="1" i="1" u="none" strike="noStrike" kern="1200" cap="none" spc="0" normalizeH="0" noProof="0" dirty="0" smtClean="0">
                <a:ln>
                  <a:noFill/>
                </a:ln>
                <a:solidFill>
                  <a:schemeClr val="tx1"/>
                </a:solidFill>
                <a:effectLst/>
                <a:uLnTx/>
                <a:uFillTx/>
                <a:latin typeface="+mj-lt"/>
                <a:ea typeface="+mj-ea"/>
                <a:cs typeface="+mj-cs"/>
              </a:rPr>
              <a:t> kJ)</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5"/>
          <p:cNvPicPr>
            <a:picLocks noChangeAspect="1" noChangeArrowheads="1"/>
          </p:cNvPicPr>
          <p:nvPr/>
        </p:nvPicPr>
        <p:blipFill>
          <a:blip r:embed="rId5" cstate="print"/>
          <a:srcRect/>
          <a:stretch>
            <a:fillRect/>
          </a:stretch>
        </p:blipFill>
        <p:spPr bwMode="auto">
          <a:xfrm>
            <a:off x="5257800" y="2209800"/>
            <a:ext cx="914399" cy="266808"/>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a:stretch>
            <a:fillRect/>
          </a:stretch>
        </p:blipFill>
        <p:spPr bwMode="auto">
          <a:xfrm>
            <a:off x="1295400" y="2895600"/>
            <a:ext cx="1333500" cy="358775"/>
          </a:xfrm>
          <a:prstGeom prst="rect">
            <a:avLst/>
          </a:prstGeom>
          <a:noFill/>
          <a:ln w="9525">
            <a:noFill/>
            <a:miter lim="800000"/>
            <a:headEnd/>
            <a:tailEnd/>
          </a:ln>
        </p:spPr>
      </p:pic>
      <p:sp>
        <p:nvSpPr>
          <p:cNvPr id="11" name="Title 1"/>
          <p:cNvSpPr txBox="1">
            <a:spLocks/>
          </p:cNvSpPr>
          <p:nvPr/>
        </p:nvSpPr>
        <p:spPr>
          <a:xfrm>
            <a:off x="2819400" y="2882771"/>
            <a:ext cx="2133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j-lt"/>
                <a:ea typeface="+mj-ea"/>
                <a:cs typeface="+mj-cs"/>
              </a:rPr>
              <a:t>(Unit: </a:t>
            </a:r>
            <a:r>
              <a:rPr kumimoji="0" lang="en-US" sz="2000" b="1" i="1" u="none" strike="noStrike" kern="1200" cap="none" spc="0" normalizeH="0" noProof="0" dirty="0" smtClean="0">
                <a:ln>
                  <a:noFill/>
                </a:ln>
                <a:solidFill>
                  <a:schemeClr val="tx1"/>
                </a:solidFill>
                <a:effectLst/>
                <a:uLnTx/>
                <a:uFillTx/>
                <a:latin typeface="+mj-lt"/>
                <a:ea typeface="+mj-ea"/>
                <a:cs typeface="+mj-cs"/>
              </a:rPr>
              <a:t> kJ/kg)</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7"/>
          <p:cNvPicPr>
            <a:picLocks noChangeAspect="1" noChangeArrowheads="1"/>
          </p:cNvPicPr>
          <p:nvPr/>
        </p:nvPicPr>
        <p:blipFill>
          <a:blip r:embed="rId7" cstate="print"/>
          <a:srcRect/>
          <a:stretch>
            <a:fillRect/>
          </a:stretch>
        </p:blipFill>
        <p:spPr bwMode="auto">
          <a:xfrm>
            <a:off x="5306841" y="2940865"/>
            <a:ext cx="2438401" cy="264442"/>
          </a:xfrm>
          <a:prstGeom prst="rect">
            <a:avLst/>
          </a:prstGeom>
          <a:noFill/>
          <a:ln w="9525">
            <a:noFill/>
            <a:miter lim="800000"/>
            <a:headEnd/>
            <a:tailEnd/>
          </a:ln>
        </p:spPr>
      </p:pic>
      <p:pic>
        <p:nvPicPr>
          <p:cNvPr id="13" name="Picture 8"/>
          <p:cNvPicPr>
            <a:picLocks noChangeAspect="1" noChangeArrowheads="1"/>
          </p:cNvPicPr>
          <p:nvPr/>
        </p:nvPicPr>
        <p:blipFill>
          <a:blip r:embed="rId8" cstate="print"/>
          <a:srcRect/>
          <a:stretch>
            <a:fillRect/>
          </a:stretch>
        </p:blipFill>
        <p:spPr bwMode="auto">
          <a:xfrm>
            <a:off x="1219200" y="3657600"/>
            <a:ext cx="1684337" cy="427037"/>
          </a:xfrm>
          <a:prstGeom prst="rect">
            <a:avLst/>
          </a:prstGeom>
          <a:noFill/>
          <a:ln w="9525">
            <a:noFill/>
            <a:miter lim="800000"/>
            <a:headEnd/>
            <a:tailEnd/>
          </a:ln>
        </p:spPr>
      </p:pic>
      <p:sp>
        <p:nvSpPr>
          <p:cNvPr id="14" name="Title 1"/>
          <p:cNvSpPr txBox="1">
            <a:spLocks/>
          </p:cNvSpPr>
          <p:nvPr/>
        </p:nvSpPr>
        <p:spPr>
          <a:xfrm>
            <a:off x="2819400" y="3657600"/>
            <a:ext cx="19812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j-lt"/>
                <a:ea typeface="+mj-ea"/>
                <a:cs typeface="+mj-cs"/>
              </a:rPr>
              <a:t>(Unit: </a:t>
            </a:r>
            <a:r>
              <a:rPr kumimoji="0" lang="en-US" sz="2000" b="1" i="1" u="none" strike="noStrike" kern="1200" cap="none" spc="0" normalizeH="0" noProof="0" dirty="0" smtClean="0">
                <a:ln>
                  <a:noFill/>
                </a:ln>
                <a:solidFill>
                  <a:schemeClr val="tx1"/>
                </a:solidFill>
                <a:effectLst/>
                <a:uLnTx/>
                <a:uFillTx/>
                <a:latin typeface="+mj-lt"/>
                <a:ea typeface="+mj-ea"/>
                <a:cs typeface="+mj-cs"/>
              </a:rPr>
              <a:t> kJ)</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15" name="Picture 9"/>
          <p:cNvPicPr>
            <a:picLocks noChangeAspect="1" noChangeArrowheads="1"/>
          </p:cNvPicPr>
          <p:nvPr/>
        </p:nvPicPr>
        <p:blipFill>
          <a:blip r:embed="rId9" cstate="print"/>
          <a:srcRect/>
          <a:stretch>
            <a:fillRect/>
          </a:stretch>
        </p:blipFill>
        <p:spPr bwMode="auto">
          <a:xfrm>
            <a:off x="5334001" y="3733801"/>
            <a:ext cx="990599" cy="212622"/>
          </a:xfrm>
          <a:prstGeom prst="rect">
            <a:avLst/>
          </a:prstGeom>
          <a:noFill/>
          <a:ln w="9525">
            <a:noFill/>
            <a:miter lim="800000"/>
            <a:headEnd/>
            <a:tailEnd/>
          </a:ln>
        </p:spPr>
      </p:pic>
    </p:spTree>
    <p:extLst>
      <p:ext uri="{BB962C8B-B14F-4D97-AF65-F5344CB8AC3E}">
        <p14:creationId xmlns:p14="http://schemas.microsoft.com/office/powerpoint/2010/main" val="13655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Refrigeration Systems</a:t>
            </a:r>
            <a:endParaRPr lang="en-US" dirty="0"/>
          </a:p>
        </p:txBody>
      </p:sp>
      <p:sp>
        <p:nvSpPr>
          <p:cNvPr id="3" name="Content Placeholder 2"/>
          <p:cNvSpPr>
            <a:spLocks noGrp="1"/>
          </p:cNvSpPr>
          <p:nvPr>
            <p:ph idx="1"/>
          </p:nvPr>
        </p:nvSpPr>
        <p:spPr/>
        <p:txBody>
          <a:bodyPr/>
          <a:lstStyle/>
          <a:p>
            <a:r>
              <a:rPr lang="en-US" dirty="0" smtClean="0"/>
              <a:t>Carnot Refrigeration Cycle</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62200"/>
            <a:ext cx="552926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00200"/>
            <a:ext cx="26289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95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143000" y="1524000"/>
            <a:ext cx="6799658" cy="2895600"/>
          </a:xfrm>
          <a:prstGeom prst="rect">
            <a:avLst/>
          </a:prstGeom>
          <a:noFill/>
          <a:ln w="9525">
            <a:noFill/>
            <a:miter lim="800000"/>
            <a:headEnd/>
            <a:tailEnd/>
          </a:ln>
        </p:spPr>
      </p:pic>
      <p:sp>
        <p:nvSpPr>
          <p:cNvPr id="3" name="Title 1"/>
          <p:cNvSpPr txBox="1">
            <a:spLocks/>
          </p:cNvSpPr>
          <p:nvPr/>
        </p:nvSpPr>
        <p:spPr>
          <a:xfrm>
            <a:off x="1219200" y="609600"/>
            <a:ext cx="65532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noProof="0" dirty="0" smtClean="0">
                <a:latin typeface="+mj-lt"/>
                <a:ea typeface="+mj-ea"/>
                <a:cs typeface="+mj-cs"/>
              </a:rPr>
              <a:t>Use of Ideal Gas Tables</a:t>
            </a:r>
            <a:endParaRPr kumimoji="0" lang="en-US" sz="2400" b="1" i="1"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1066800" y="4572000"/>
            <a:ext cx="6172200" cy="1003299"/>
          </a:xfrm>
          <a:prstGeom prst="rect">
            <a:avLst/>
          </a:prstGeom>
          <a:noFill/>
          <a:ln w="9525">
            <a:noFill/>
            <a:miter lim="800000"/>
            <a:headEnd/>
            <a:tailEnd/>
          </a:ln>
        </p:spPr>
      </p:pic>
      <p:cxnSp>
        <p:nvCxnSpPr>
          <p:cNvPr id="6" name="Straight Connector 5"/>
          <p:cNvCxnSpPr/>
          <p:nvPr/>
        </p:nvCxnSpPr>
        <p:spPr>
          <a:xfrm>
            <a:off x="3581400" y="4038600"/>
            <a:ext cx="1066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286000" y="4419600"/>
            <a:ext cx="38100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792156" y="1143000"/>
            <a:ext cx="2551244" cy="465479"/>
          </a:xfrm>
          <a:prstGeom prst="rect">
            <a:avLst/>
          </a:prstGeom>
          <a:noFill/>
          <a:ln w="9525">
            <a:noFill/>
            <a:miter lim="800000"/>
            <a:headEnd/>
            <a:tailEnd/>
          </a:ln>
        </p:spPr>
      </p:pic>
      <p:pic>
        <p:nvPicPr>
          <p:cNvPr id="3" name="Picture 5"/>
          <p:cNvPicPr>
            <a:picLocks noChangeAspect="1" noChangeArrowheads="1"/>
          </p:cNvPicPr>
          <p:nvPr/>
        </p:nvPicPr>
        <p:blipFill>
          <a:blip r:embed="rId3" cstate="print"/>
          <a:srcRect/>
          <a:stretch>
            <a:fillRect/>
          </a:stretch>
        </p:blipFill>
        <p:spPr bwMode="auto">
          <a:xfrm>
            <a:off x="1905000" y="1600200"/>
            <a:ext cx="2286000" cy="394377"/>
          </a:xfrm>
          <a:prstGeom prst="rect">
            <a:avLst/>
          </a:prstGeom>
          <a:noFill/>
          <a:ln w="9525">
            <a:noFill/>
            <a:miter lim="800000"/>
            <a:headEnd/>
            <a:tailEnd/>
          </a:ln>
        </p:spPr>
      </p:pic>
      <p:sp>
        <p:nvSpPr>
          <p:cNvPr id="4" name="Title 1"/>
          <p:cNvSpPr txBox="1">
            <a:spLocks/>
          </p:cNvSpPr>
          <p:nvPr/>
        </p:nvSpPr>
        <p:spPr>
          <a:xfrm>
            <a:off x="-152400" y="457200"/>
            <a:ext cx="65532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noProof="0" dirty="0" smtClean="0">
                <a:latin typeface="+mj-lt"/>
                <a:ea typeface="+mj-ea"/>
                <a:cs typeface="+mj-cs"/>
              </a:rPr>
              <a:t>T </a:t>
            </a:r>
            <a:r>
              <a:rPr lang="en-US" sz="2400" b="1" i="1" noProof="0" dirty="0" err="1" smtClean="0">
                <a:latin typeface="+mj-lt"/>
                <a:ea typeface="+mj-ea"/>
                <a:cs typeface="+mj-cs"/>
              </a:rPr>
              <a:t>dS</a:t>
            </a:r>
            <a:r>
              <a:rPr lang="en-US" sz="2400" b="1" i="1" noProof="0" dirty="0" smtClean="0">
                <a:latin typeface="+mj-lt"/>
                <a:ea typeface="+mj-ea"/>
                <a:cs typeface="+mj-cs"/>
              </a:rPr>
              <a:t> Equations</a:t>
            </a:r>
            <a:endParaRPr kumimoji="0" lang="en-US" sz="2400" b="1"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591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2766270" cy="461665"/>
          </a:xfrm>
          <a:prstGeom prst="rect">
            <a:avLst/>
          </a:prstGeom>
        </p:spPr>
        <p:txBody>
          <a:bodyPr wrap="none">
            <a:spAutoFit/>
          </a:bodyPr>
          <a:lstStyle/>
          <a:p>
            <a:r>
              <a:rPr lang="en-US" sz="2400" b="1" dirty="0" smtClean="0"/>
              <a:t>Isentropic Processes</a:t>
            </a:r>
            <a:endParaRPr lang="en-US" sz="2400" b="1" dirty="0"/>
          </a:p>
        </p:txBody>
      </p:sp>
      <p:pic>
        <p:nvPicPr>
          <p:cNvPr id="3" name="Picture 6"/>
          <p:cNvPicPr>
            <a:picLocks noChangeAspect="1" noChangeArrowheads="1"/>
          </p:cNvPicPr>
          <p:nvPr/>
        </p:nvPicPr>
        <p:blipFill>
          <a:blip r:embed="rId2" cstate="print"/>
          <a:srcRect/>
          <a:stretch>
            <a:fillRect/>
          </a:stretch>
        </p:blipFill>
        <p:spPr bwMode="auto">
          <a:xfrm>
            <a:off x="1752600" y="1371600"/>
            <a:ext cx="3379452" cy="914400"/>
          </a:xfrm>
          <a:prstGeom prst="rect">
            <a:avLst/>
          </a:prstGeom>
          <a:noFill/>
          <a:ln w="9525">
            <a:noFill/>
            <a:miter lim="800000"/>
            <a:headEnd/>
            <a:tailEnd/>
          </a:ln>
        </p:spPr>
      </p:pic>
      <p:pic>
        <p:nvPicPr>
          <p:cNvPr id="4" name="Picture 7"/>
          <p:cNvPicPr>
            <a:picLocks noChangeAspect="1" noChangeArrowheads="1"/>
          </p:cNvPicPr>
          <p:nvPr/>
        </p:nvPicPr>
        <p:blipFill>
          <a:blip r:embed="rId3" cstate="print"/>
          <a:srcRect/>
          <a:stretch>
            <a:fillRect/>
          </a:stretch>
        </p:blipFill>
        <p:spPr bwMode="auto">
          <a:xfrm>
            <a:off x="2362200" y="2895600"/>
            <a:ext cx="2438400" cy="2438400"/>
          </a:xfrm>
          <a:prstGeom prst="rect">
            <a:avLst/>
          </a:prstGeom>
          <a:noFill/>
          <a:ln w="9525">
            <a:noFill/>
            <a:miter lim="800000"/>
            <a:headEnd/>
            <a:tailEnd/>
          </a:ln>
        </p:spPr>
      </p:pic>
    </p:spTree>
    <p:extLst>
      <p:ext uri="{BB962C8B-B14F-4D97-AF65-F5344CB8AC3E}">
        <p14:creationId xmlns:p14="http://schemas.microsoft.com/office/powerpoint/2010/main" val="146025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533400" y="1752600"/>
            <a:ext cx="7848600" cy="4191000"/>
          </a:xfrm>
          <a:prstGeom prst="rect">
            <a:avLst/>
          </a:prstGeom>
          <a:noFill/>
          <a:ln w="9525">
            <a:noFill/>
            <a:miter lim="800000"/>
            <a:headEnd/>
            <a:tailEnd/>
          </a:ln>
        </p:spPr>
      </p:pic>
      <p:graphicFrame>
        <p:nvGraphicFramePr>
          <p:cNvPr id="4" name="Object 3"/>
          <p:cNvGraphicFramePr>
            <a:graphicFrameLocks noChangeAspect="1"/>
          </p:cNvGraphicFramePr>
          <p:nvPr/>
        </p:nvGraphicFramePr>
        <p:xfrm>
          <a:off x="1752600" y="762000"/>
          <a:ext cx="1351935" cy="762000"/>
        </p:xfrm>
        <a:graphic>
          <a:graphicData uri="http://schemas.openxmlformats.org/presentationml/2006/ole">
            <mc:AlternateContent xmlns:mc="http://schemas.openxmlformats.org/markup-compatibility/2006">
              <mc:Choice xmlns:v="urn:schemas-microsoft-com:vml" Requires="v">
                <p:oleObj spid="_x0000_s9220" name="Equation" r:id="rId4" imgW="698400" imgH="393480" progId="Equation.3">
                  <p:embed/>
                </p:oleObj>
              </mc:Choice>
              <mc:Fallback>
                <p:oleObj name="Equation" r:id="rId4" imgW="698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762000"/>
                        <a:ext cx="135193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5638800" y="838200"/>
          <a:ext cx="1676400" cy="762000"/>
        </p:xfrm>
        <a:graphic>
          <a:graphicData uri="http://schemas.openxmlformats.org/presentationml/2006/ole">
            <mc:AlternateContent xmlns:mc="http://schemas.openxmlformats.org/markup-compatibility/2006">
              <mc:Choice xmlns:v="urn:schemas-microsoft-com:vml" Requires="v">
                <p:oleObj spid="_x0000_s9221" name="Equation" r:id="rId6" imgW="977760" imgH="444240" progId="Equation.3">
                  <p:embed/>
                </p:oleObj>
              </mc:Choice>
              <mc:Fallback>
                <p:oleObj name="Equation" r:id="rId6" imgW="9777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838200"/>
                        <a:ext cx="167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2631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5645456" cy="461665"/>
          </a:xfrm>
          <a:prstGeom prst="rect">
            <a:avLst/>
          </a:prstGeom>
        </p:spPr>
        <p:txBody>
          <a:bodyPr wrap="none">
            <a:spAutoFit/>
          </a:bodyPr>
          <a:lstStyle/>
          <a:p>
            <a:r>
              <a:rPr lang="en-US" sz="2400" b="1" dirty="0" smtClean="0"/>
              <a:t>Isentropic Efficiencies of Industrial devices </a:t>
            </a:r>
            <a:endParaRPr lang="en-US" sz="2400" b="1" dirty="0"/>
          </a:p>
        </p:txBody>
      </p:sp>
      <p:sp>
        <p:nvSpPr>
          <p:cNvPr id="3" name="Rectangle 2"/>
          <p:cNvSpPr/>
          <p:nvPr/>
        </p:nvSpPr>
        <p:spPr>
          <a:xfrm>
            <a:off x="457200" y="990600"/>
            <a:ext cx="3662606" cy="369332"/>
          </a:xfrm>
          <a:prstGeom prst="rect">
            <a:avLst/>
          </a:prstGeom>
        </p:spPr>
        <p:txBody>
          <a:bodyPr wrap="none">
            <a:spAutoFit/>
          </a:bodyPr>
          <a:lstStyle/>
          <a:p>
            <a:r>
              <a:rPr lang="en-US" b="1" dirty="0" smtClean="0"/>
              <a:t>1.   Isentropic Efficiencies of Turbine </a:t>
            </a:r>
            <a:endParaRPr lang="en-US" b="1" dirty="0"/>
          </a:p>
        </p:txBody>
      </p:sp>
      <p:pic>
        <p:nvPicPr>
          <p:cNvPr id="4" name="Picture 8"/>
          <p:cNvPicPr>
            <a:picLocks noChangeAspect="1" noChangeArrowheads="1"/>
          </p:cNvPicPr>
          <p:nvPr/>
        </p:nvPicPr>
        <p:blipFill>
          <a:blip r:embed="rId2" cstate="print"/>
          <a:srcRect/>
          <a:stretch>
            <a:fillRect/>
          </a:stretch>
        </p:blipFill>
        <p:spPr bwMode="auto">
          <a:xfrm>
            <a:off x="4267200" y="1295400"/>
            <a:ext cx="2667000" cy="668215"/>
          </a:xfrm>
          <a:prstGeom prst="rect">
            <a:avLst/>
          </a:prstGeom>
          <a:noFill/>
          <a:ln w="9525">
            <a:noFill/>
            <a:miter lim="800000"/>
            <a:headEnd/>
            <a:tailEnd/>
          </a:ln>
        </p:spPr>
      </p:pic>
      <p:sp>
        <p:nvSpPr>
          <p:cNvPr id="5" name="Rectangle 4"/>
          <p:cNvSpPr/>
          <p:nvPr/>
        </p:nvSpPr>
        <p:spPr>
          <a:xfrm>
            <a:off x="457200" y="2286000"/>
            <a:ext cx="3564694" cy="369332"/>
          </a:xfrm>
          <a:prstGeom prst="rect">
            <a:avLst/>
          </a:prstGeom>
        </p:spPr>
        <p:txBody>
          <a:bodyPr wrap="none">
            <a:spAutoFit/>
          </a:bodyPr>
          <a:lstStyle/>
          <a:p>
            <a:r>
              <a:rPr lang="en-US" b="1" dirty="0" smtClean="0"/>
              <a:t>2.   Isentropic Efficiencies of Nozzle </a:t>
            </a:r>
            <a:endParaRPr lang="en-US" b="1" dirty="0"/>
          </a:p>
        </p:txBody>
      </p:sp>
      <p:pic>
        <p:nvPicPr>
          <p:cNvPr id="6" name="Picture 2"/>
          <p:cNvPicPr>
            <a:picLocks noChangeAspect="1" noChangeArrowheads="1"/>
          </p:cNvPicPr>
          <p:nvPr/>
        </p:nvPicPr>
        <p:blipFill>
          <a:blip r:embed="rId3" cstate="print"/>
          <a:srcRect/>
          <a:stretch>
            <a:fillRect/>
          </a:stretch>
        </p:blipFill>
        <p:spPr bwMode="auto">
          <a:xfrm>
            <a:off x="4114800" y="2209800"/>
            <a:ext cx="1860194" cy="838200"/>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5943600" y="2286000"/>
            <a:ext cx="1219200" cy="698534"/>
          </a:xfrm>
          <a:prstGeom prst="rect">
            <a:avLst/>
          </a:prstGeom>
          <a:noFill/>
          <a:ln w="9525">
            <a:noFill/>
            <a:miter lim="800000"/>
            <a:headEnd/>
            <a:tailEnd/>
          </a:ln>
        </p:spPr>
      </p:pic>
      <p:sp>
        <p:nvSpPr>
          <p:cNvPr id="8" name="Rectangle 7"/>
          <p:cNvSpPr/>
          <p:nvPr/>
        </p:nvSpPr>
        <p:spPr>
          <a:xfrm>
            <a:off x="457200" y="3429000"/>
            <a:ext cx="5278946" cy="369332"/>
          </a:xfrm>
          <a:prstGeom prst="rect">
            <a:avLst/>
          </a:prstGeom>
        </p:spPr>
        <p:txBody>
          <a:bodyPr wrap="none">
            <a:spAutoFit/>
          </a:bodyPr>
          <a:lstStyle/>
          <a:p>
            <a:r>
              <a:rPr lang="en-US" b="1" dirty="0" smtClean="0"/>
              <a:t>3.   Isentropic Efficiencies of Compressors and pumps </a:t>
            </a:r>
            <a:endParaRPr lang="en-US" b="1" dirty="0"/>
          </a:p>
        </p:txBody>
      </p:sp>
      <p:pic>
        <p:nvPicPr>
          <p:cNvPr id="9" name="Picture 5"/>
          <p:cNvPicPr>
            <a:picLocks noChangeAspect="1" noChangeArrowheads="1"/>
          </p:cNvPicPr>
          <p:nvPr/>
        </p:nvPicPr>
        <p:blipFill>
          <a:blip r:embed="rId5" cstate="print"/>
          <a:srcRect/>
          <a:stretch>
            <a:fillRect/>
          </a:stretch>
        </p:blipFill>
        <p:spPr bwMode="auto">
          <a:xfrm>
            <a:off x="4114801" y="4191000"/>
            <a:ext cx="3200400" cy="840509"/>
          </a:xfrm>
          <a:prstGeom prst="rect">
            <a:avLst/>
          </a:prstGeom>
          <a:noFill/>
          <a:ln w="9525">
            <a:noFill/>
            <a:miter lim="800000"/>
            <a:headEnd/>
            <a:tailEnd/>
          </a:ln>
        </p:spPr>
      </p:pic>
    </p:spTree>
    <p:extLst>
      <p:ext uri="{BB962C8B-B14F-4D97-AF65-F5344CB8AC3E}">
        <p14:creationId xmlns:p14="http://schemas.microsoft.com/office/powerpoint/2010/main" val="403604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2551852" cy="461665"/>
          </a:xfrm>
          <a:prstGeom prst="rect">
            <a:avLst/>
          </a:prstGeom>
        </p:spPr>
        <p:txBody>
          <a:bodyPr wrap="none">
            <a:spAutoFit/>
          </a:bodyPr>
          <a:lstStyle/>
          <a:p>
            <a:r>
              <a:rPr lang="en-US" sz="2400" b="1" dirty="0" smtClean="0"/>
              <a:t>Common Mistakes</a:t>
            </a:r>
            <a:endParaRPr lang="en-US" sz="2400" b="1" dirty="0"/>
          </a:p>
        </p:txBody>
      </p:sp>
      <p:sp>
        <p:nvSpPr>
          <p:cNvPr id="3" name="Rectangle 2"/>
          <p:cNvSpPr/>
          <p:nvPr/>
        </p:nvSpPr>
        <p:spPr>
          <a:xfrm>
            <a:off x="609600" y="1053971"/>
            <a:ext cx="4510337" cy="400110"/>
          </a:xfrm>
          <a:prstGeom prst="rect">
            <a:avLst/>
          </a:prstGeom>
        </p:spPr>
        <p:txBody>
          <a:bodyPr wrap="none">
            <a:spAutoFit/>
          </a:bodyPr>
          <a:lstStyle/>
          <a:p>
            <a:r>
              <a:rPr lang="en-US" sz="2000" b="1" dirty="0" smtClean="0">
                <a:latin typeface="Symbol" pitchFamily="18" charset="2"/>
              </a:rPr>
              <a:t>*   </a:t>
            </a:r>
            <a:r>
              <a:rPr lang="en-US" sz="2000" b="1" dirty="0" smtClean="0"/>
              <a:t>didn’t know how to start the problem</a:t>
            </a:r>
            <a:endParaRPr lang="en-US" sz="2000" b="1" dirty="0"/>
          </a:p>
        </p:txBody>
      </p:sp>
      <p:sp>
        <p:nvSpPr>
          <p:cNvPr id="5" name="Rectangle 4"/>
          <p:cNvSpPr/>
          <p:nvPr/>
        </p:nvSpPr>
        <p:spPr>
          <a:xfrm>
            <a:off x="609600" y="1489289"/>
            <a:ext cx="377026" cy="400110"/>
          </a:xfrm>
          <a:prstGeom prst="rect">
            <a:avLst/>
          </a:prstGeom>
        </p:spPr>
        <p:txBody>
          <a:bodyPr wrap="none">
            <a:spAutoFit/>
          </a:bodyPr>
          <a:lstStyle/>
          <a:p>
            <a:r>
              <a:rPr lang="en-US" sz="2000" b="1" dirty="0" smtClean="0">
                <a:latin typeface="Symbol" pitchFamily="18" charset="2"/>
              </a:rPr>
              <a:t>   </a:t>
            </a:r>
            <a:endParaRPr lang="en-US" sz="2000" b="1" dirty="0"/>
          </a:p>
        </p:txBody>
      </p:sp>
      <p:sp>
        <p:nvSpPr>
          <p:cNvPr id="6" name="Rectangle 5"/>
          <p:cNvSpPr/>
          <p:nvPr/>
        </p:nvSpPr>
        <p:spPr>
          <a:xfrm>
            <a:off x="609600" y="1394983"/>
            <a:ext cx="6173741" cy="400110"/>
          </a:xfrm>
          <a:prstGeom prst="rect">
            <a:avLst/>
          </a:prstGeom>
        </p:spPr>
        <p:txBody>
          <a:bodyPr wrap="none">
            <a:spAutoFit/>
          </a:bodyPr>
          <a:lstStyle/>
          <a:p>
            <a:r>
              <a:rPr lang="en-US" sz="2000" b="1" dirty="0" smtClean="0">
                <a:latin typeface="Symbol" pitchFamily="18" charset="2"/>
              </a:rPr>
              <a:t>*   </a:t>
            </a:r>
            <a:r>
              <a:rPr lang="en-US" sz="2000" b="1" dirty="0" smtClean="0"/>
              <a:t>didn’t write down what you know on the exam paper</a:t>
            </a:r>
            <a:endParaRPr lang="en-US" sz="2000" b="1" dirty="0"/>
          </a:p>
        </p:txBody>
      </p:sp>
      <p:sp>
        <p:nvSpPr>
          <p:cNvPr id="7" name="Rectangle 6"/>
          <p:cNvSpPr/>
          <p:nvPr/>
        </p:nvSpPr>
        <p:spPr>
          <a:xfrm>
            <a:off x="609600" y="1748824"/>
            <a:ext cx="5131276" cy="400110"/>
          </a:xfrm>
          <a:prstGeom prst="rect">
            <a:avLst/>
          </a:prstGeom>
        </p:spPr>
        <p:txBody>
          <a:bodyPr wrap="none">
            <a:spAutoFit/>
          </a:bodyPr>
          <a:lstStyle/>
          <a:p>
            <a:r>
              <a:rPr lang="en-US" sz="2000" b="1" dirty="0" smtClean="0">
                <a:latin typeface="Symbol" pitchFamily="18" charset="2"/>
              </a:rPr>
              <a:t>*   </a:t>
            </a:r>
            <a:r>
              <a:rPr lang="en-US" sz="2000" b="1" dirty="0" smtClean="0"/>
              <a:t>didn’t know how to find thermal properties</a:t>
            </a:r>
            <a:endParaRPr lang="en-US" sz="2000" b="1" dirty="0"/>
          </a:p>
        </p:txBody>
      </p:sp>
      <p:sp>
        <p:nvSpPr>
          <p:cNvPr id="8" name="Rectangle 7"/>
          <p:cNvSpPr/>
          <p:nvPr/>
        </p:nvSpPr>
        <p:spPr>
          <a:xfrm>
            <a:off x="605824" y="2124547"/>
            <a:ext cx="4663713" cy="400110"/>
          </a:xfrm>
          <a:prstGeom prst="rect">
            <a:avLst/>
          </a:prstGeom>
        </p:spPr>
        <p:txBody>
          <a:bodyPr wrap="none">
            <a:spAutoFit/>
          </a:bodyPr>
          <a:lstStyle/>
          <a:p>
            <a:r>
              <a:rPr lang="en-US" sz="2000" b="1" dirty="0" smtClean="0">
                <a:latin typeface="Symbol" pitchFamily="18" charset="2"/>
              </a:rPr>
              <a:t>*   </a:t>
            </a:r>
            <a:r>
              <a:rPr lang="en-US" sz="2000" b="1" dirty="0" smtClean="0"/>
              <a:t>didn’t know when to use ideal gas laws</a:t>
            </a:r>
            <a:endParaRPr lang="en-US" sz="2000" b="1" dirty="0"/>
          </a:p>
        </p:txBody>
      </p:sp>
      <p:sp>
        <p:nvSpPr>
          <p:cNvPr id="9" name="Rectangle 8"/>
          <p:cNvSpPr/>
          <p:nvPr/>
        </p:nvSpPr>
        <p:spPr>
          <a:xfrm>
            <a:off x="609600" y="2514600"/>
            <a:ext cx="4547207" cy="400110"/>
          </a:xfrm>
          <a:prstGeom prst="rect">
            <a:avLst/>
          </a:prstGeom>
        </p:spPr>
        <p:txBody>
          <a:bodyPr wrap="none">
            <a:spAutoFit/>
          </a:bodyPr>
          <a:lstStyle/>
          <a:p>
            <a:r>
              <a:rPr lang="en-US" sz="2000" b="1" dirty="0" smtClean="0">
                <a:latin typeface="Symbol" pitchFamily="18" charset="2"/>
              </a:rPr>
              <a:t>*   </a:t>
            </a:r>
            <a:r>
              <a:rPr lang="en-US" sz="2000" b="1" dirty="0" smtClean="0"/>
              <a:t>confused with the temperature scales</a:t>
            </a:r>
            <a:endParaRPr lang="en-US" sz="2000" b="1" dirty="0"/>
          </a:p>
        </p:txBody>
      </p:sp>
      <p:sp>
        <p:nvSpPr>
          <p:cNvPr id="10" name="Rectangle 9"/>
          <p:cNvSpPr/>
          <p:nvPr/>
        </p:nvSpPr>
        <p:spPr>
          <a:xfrm>
            <a:off x="609600" y="2895600"/>
            <a:ext cx="4688976" cy="707886"/>
          </a:xfrm>
          <a:prstGeom prst="rect">
            <a:avLst/>
          </a:prstGeom>
        </p:spPr>
        <p:txBody>
          <a:bodyPr wrap="none">
            <a:spAutoFit/>
          </a:bodyPr>
          <a:lstStyle/>
          <a:p>
            <a:r>
              <a:rPr lang="en-US" sz="2000" b="1" dirty="0" smtClean="0">
                <a:latin typeface="Symbol" pitchFamily="18" charset="2"/>
              </a:rPr>
              <a:t>*   </a:t>
            </a:r>
            <a:r>
              <a:rPr lang="en-US" sz="2000" b="1" dirty="0" smtClean="0"/>
              <a:t>made mistakes in units (</a:t>
            </a:r>
            <a:r>
              <a:rPr lang="en-US" sz="2000" b="1" dirty="0" err="1" smtClean="0"/>
              <a:t>ke</a:t>
            </a:r>
            <a:r>
              <a:rPr lang="en-US" sz="2000" b="1" dirty="0" smtClean="0"/>
              <a:t>/</a:t>
            </a:r>
            <a:r>
              <a:rPr lang="en-US" sz="2000" b="1" dirty="0" err="1" smtClean="0"/>
              <a:t>pe</a:t>
            </a:r>
            <a:r>
              <a:rPr lang="en-US" sz="2000" b="1" dirty="0" smtClean="0"/>
              <a:t>, liquid v)</a:t>
            </a:r>
          </a:p>
          <a:p>
            <a:r>
              <a:rPr lang="en-US" sz="2000" b="1" dirty="0" smtClean="0"/>
              <a:t> </a:t>
            </a:r>
            <a:endParaRPr lang="en-US" sz="2000" b="1" dirty="0"/>
          </a:p>
        </p:txBody>
      </p:sp>
      <p:sp>
        <p:nvSpPr>
          <p:cNvPr id="12" name="Rectangle 11"/>
          <p:cNvSpPr/>
          <p:nvPr/>
        </p:nvSpPr>
        <p:spPr>
          <a:xfrm>
            <a:off x="609600" y="3276600"/>
            <a:ext cx="6216189" cy="707886"/>
          </a:xfrm>
          <a:prstGeom prst="rect">
            <a:avLst/>
          </a:prstGeom>
        </p:spPr>
        <p:txBody>
          <a:bodyPr wrap="none">
            <a:spAutoFit/>
          </a:bodyPr>
          <a:lstStyle/>
          <a:p>
            <a:r>
              <a:rPr lang="en-US" sz="2000" b="1" dirty="0" smtClean="0">
                <a:latin typeface="Symbol" pitchFamily="18" charset="2"/>
              </a:rPr>
              <a:t>*   </a:t>
            </a:r>
            <a:r>
              <a:rPr lang="en-US" sz="2000" b="1" dirty="0" smtClean="0"/>
              <a:t>confused with different forms of governing equations</a:t>
            </a:r>
          </a:p>
          <a:p>
            <a:r>
              <a:rPr lang="en-US" sz="2000" b="1" dirty="0" smtClean="0"/>
              <a:t> </a:t>
            </a:r>
            <a:endParaRPr lang="en-US" sz="2000" b="1" dirty="0"/>
          </a:p>
        </p:txBody>
      </p:sp>
      <p:sp>
        <p:nvSpPr>
          <p:cNvPr id="13" name="Rectangle 12"/>
          <p:cNvSpPr/>
          <p:nvPr/>
        </p:nvSpPr>
        <p:spPr>
          <a:xfrm>
            <a:off x="609600" y="3626665"/>
            <a:ext cx="6534994" cy="707886"/>
          </a:xfrm>
          <a:prstGeom prst="rect">
            <a:avLst/>
          </a:prstGeom>
        </p:spPr>
        <p:txBody>
          <a:bodyPr wrap="none">
            <a:spAutoFit/>
          </a:bodyPr>
          <a:lstStyle/>
          <a:p>
            <a:r>
              <a:rPr lang="en-US" sz="2000" b="1" dirty="0" smtClean="0">
                <a:latin typeface="Symbol" pitchFamily="18" charset="2"/>
              </a:rPr>
              <a:t>*   </a:t>
            </a:r>
            <a:r>
              <a:rPr lang="en-US" sz="2000" b="1" dirty="0" smtClean="0"/>
              <a:t>confused with various definitions of COP and efficiencies</a:t>
            </a:r>
          </a:p>
          <a:p>
            <a:r>
              <a:rPr lang="en-US" sz="2000" b="1" dirty="0" smtClean="0"/>
              <a:t> </a:t>
            </a:r>
            <a:endParaRPr lang="en-US" sz="2000" b="1" dirty="0"/>
          </a:p>
        </p:txBody>
      </p:sp>
      <p:sp>
        <p:nvSpPr>
          <p:cNvPr id="14" name="Rectangle 13"/>
          <p:cNvSpPr/>
          <p:nvPr/>
        </p:nvSpPr>
        <p:spPr>
          <a:xfrm>
            <a:off x="609600" y="4016514"/>
            <a:ext cx="4488729" cy="707886"/>
          </a:xfrm>
          <a:prstGeom prst="rect">
            <a:avLst/>
          </a:prstGeom>
        </p:spPr>
        <p:txBody>
          <a:bodyPr wrap="none">
            <a:spAutoFit/>
          </a:bodyPr>
          <a:lstStyle/>
          <a:p>
            <a:r>
              <a:rPr lang="en-US" sz="2000" b="1" dirty="0" smtClean="0">
                <a:latin typeface="Symbol" pitchFamily="18" charset="2"/>
              </a:rPr>
              <a:t>*   </a:t>
            </a:r>
            <a:r>
              <a:rPr lang="en-US" sz="2000" b="1" dirty="0" smtClean="0"/>
              <a:t>didn’t know how to find work or heat</a:t>
            </a:r>
          </a:p>
          <a:p>
            <a:r>
              <a:rPr lang="en-US" sz="2000" b="1" dirty="0" smtClean="0"/>
              <a:t> </a:t>
            </a:r>
            <a:endParaRPr lang="en-US" sz="2000" b="1" dirty="0"/>
          </a:p>
        </p:txBody>
      </p:sp>
      <p:sp>
        <p:nvSpPr>
          <p:cNvPr id="15" name="Rectangle 14"/>
          <p:cNvSpPr/>
          <p:nvPr/>
        </p:nvSpPr>
        <p:spPr>
          <a:xfrm>
            <a:off x="609600" y="4379612"/>
            <a:ext cx="7188058" cy="707886"/>
          </a:xfrm>
          <a:prstGeom prst="rect">
            <a:avLst/>
          </a:prstGeom>
        </p:spPr>
        <p:txBody>
          <a:bodyPr wrap="none">
            <a:spAutoFit/>
          </a:bodyPr>
          <a:lstStyle/>
          <a:p>
            <a:r>
              <a:rPr lang="en-US" sz="2000" b="1" dirty="0" smtClean="0">
                <a:latin typeface="Symbol" pitchFamily="18" charset="2"/>
              </a:rPr>
              <a:t>*   </a:t>
            </a:r>
            <a:r>
              <a:rPr lang="en-US" sz="2000" b="1" dirty="0" smtClean="0"/>
              <a:t>made mistakes in signs (Q, W, property changes, and in/outlet)</a:t>
            </a:r>
          </a:p>
          <a:p>
            <a:r>
              <a:rPr lang="en-US" sz="2000" b="1" dirty="0" smtClean="0"/>
              <a:t> </a:t>
            </a:r>
            <a:endParaRPr lang="en-US" sz="2000" b="1" dirty="0"/>
          </a:p>
        </p:txBody>
      </p:sp>
    </p:spTree>
    <p:extLst>
      <p:ext uri="{BB962C8B-B14F-4D97-AF65-F5344CB8AC3E}">
        <p14:creationId xmlns:p14="http://schemas.microsoft.com/office/powerpoint/2010/main" val="117089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Departures from Carnot Cycle</a:t>
            </a:r>
            <a:endParaRPr lang="en-US" dirty="0"/>
          </a:p>
        </p:txBody>
      </p:sp>
      <p:sp>
        <p:nvSpPr>
          <p:cNvPr id="3" name="Content Placeholder 2"/>
          <p:cNvSpPr>
            <a:spLocks noGrp="1"/>
          </p:cNvSpPr>
          <p:nvPr>
            <p:ph idx="1"/>
          </p:nvPr>
        </p:nvSpPr>
        <p:spPr/>
        <p:txBody>
          <a:bodyPr/>
          <a:lstStyle/>
          <a:p>
            <a:r>
              <a:rPr lang="en-US" dirty="0" smtClean="0"/>
              <a:t>Heat Transfers</a:t>
            </a:r>
          </a:p>
          <a:p>
            <a:r>
              <a:rPr lang="en-US" dirty="0" smtClean="0"/>
              <a:t> Wet Compression vs. Dry Compression</a:t>
            </a:r>
          </a:p>
          <a:p>
            <a:r>
              <a:rPr lang="en-US" dirty="0"/>
              <a:t> </a:t>
            </a:r>
            <a:r>
              <a:rPr lang="en-US" dirty="0" smtClean="0"/>
              <a:t>Turbine and Throttling Valve</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49625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61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02" y="0"/>
            <a:ext cx="7620000" cy="1143000"/>
          </a:xfrm>
        </p:spPr>
        <p:txBody>
          <a:bodyPr/>
          <a:lstStyle/>
          <a:p>
            <a:r>
              <a:rPr lang="en-US" sz="3600" dirty="0" smtClean="0"/>
              <a:t>Analyzing Vapor Compression Systems</a:t>
            </a:r>
            <a:endParaRPr lang="en-U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468" y="838200"/>
            <a:ext cx="474345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4" name="TextBox 3"/>
              <p:cNvSpPr txBox="1"/>
              <p:nvPr/>
            </p:nvSpPr>
            <p:spPr>
              <a:xfrm>
                <a:off x="3505200" y="5726312"/>
                <a:ext cx="1609415" cy="6594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𝑄</m:t>
                                  </m:r>
                                </m:e>
                              </m:acc>
                            </m:e>
                            <m:sub>
                              <m:r>
                                <a:rPr lang="en-US" b="0" i="1" smtClean="0">
                                  <a:latin typeface="Cambria Math"/>
                                </a:rPr>
                                <m:t>𝑖𝑛</m:t>
                              </m:r>
                            </m:sub>
                          </m:sSub>
                        </m:num>
                        <m:den>
                          <m:acc>
                            <m:accPr>
                              <m:chr m:val="̇"/>
                              <m:ctrlPr>
                                <a:rPr lang="en-US" b="0" i="1" smtClean="0">
                                  <a:latin typeface="Cambria Math"/>
                                </a:rPr>
                              </m:ctrlPr>
                            </m:accPr>
                            <m:e>
                              <m:r>
                                <a:rPr lang="en-US" b="0" i="1" smtClean="0">
                                  <a:latin typeface="Cambria Math"/>
                                </a:rPr>
                                <m:t>𝑚</m:t>
                              </m:r>
                            </m:e>
                          </m:acc>
                        </m:den>
                      </m:f>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4</m:t>
                          </m:r>
                        </m:sub>
                      </m:sSub>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505200" y="5726312"/>
                <a:ext cx="1609415" cy="65947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705600" y="2971800"/>
                <a:ext cx="1550360" cy="6576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𝑊</m:t>
                                  </m:r>
                                </m:e>
                              </m:acc>
                            </m:e>
                            <m:sub>
                              <m:r>
                                <a:rPr lang="en-US" b="0" i="1" smtClean="0">
                                  <a:latin typeface="Cambria Math"/>
                                </a:rPr>
                                <m:t>𝑐</m:t>
                              </m:r>
                            </m:sub>
                          </m:sSub>
                        </m:num>
                        <m:den>
                          <m:acc>
                            <m:accPr>
                              <m:chr m:val="̇"/>
                              <m:ctrlPr>
                                <a:rPr lang="en-US" b="0" i="1" smtClean="0">
                                  <a:latin typeface="Cambria Math"/>
                                </a:rPr>
                              </m:ctrlPr>
                            </m:accPr>
                            <m:e>
                              <m:r>
                                <a:rPr lang="en-US" b="0" i="1" smtClean="0">
                                  <a:latin typeface="Cambria Math"/>
                                </a:rPr>
                                <m:t>𝑚</m:t>
                              </m:r>
                            </m:e>
                          </m:acc>
                        </m:den>
                      </m:f>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1</m:t>
                          </m:r>
                        </m:sub>
                      </m:sSub>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705600" y="2971800"/>
                <a:ext cx="1550360" cy="65761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648200" y="990600"/>
                <a:ext cx="1787862" cy="6594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𝑄</m:t>
                                  </m:r>
                                </m:e>
                              </m:acc>
                            </m:e>
                            <m:sub>
                              <m:r>
                                <a:rPr lang="en-US" b="0" i="1" smtClean="0">
                                  <a:latin typeface="Cambria Math"/>
                                </a:rPr>
                                <m:t>𝑜𝑢𝑡</m:t>
                              </m:r>
                            </m:sub>
                          </m:sSub>
                        </m:num>
                        <m:den>
                          <m:acc>
                            <m:accPr>
                              <m:chr m:val="̇"/>
                              <m:ctrlPr>
                                <a:rPr lang="en-US" b="0" i="1" smtClean="0">
                                  <a:latin typeface="Cambria Math"/>
                                </a:rPr>
                              </m:ctrlPr>
                            </m:accPr>
                            <m:e>
                              <m:r>
                                <a:rPr lang="en-US" b="0" i="1" smtClean="0">
                                  <a:latin typeface="Cambria Math"/>
                                </a:rPr>
                                <m:t>𝑚</m:t>
                              </m:r>
                            </m:e>
                          </m:acc>
                        </m:den>
                      </m:f>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3</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648200" y="990600"/>
                <a:ext cx="1787862" cy="65947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188618" y="3115942"/>
                <a:ext cx="101008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h</m:t>
                          </m:r>
                        </m:e>
                        <m:sub>
                          <m:r>
                            <a:rPr lang="en-US" b="0" i="1" smtClean="0">
                              <a:latin typeface="Cambria Math"/>
                            </a:rPr>
                            <m:t>4</m:t>
                          </m:r>
                        </m:sub>
                      </m:sSub>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3</m:t>
                          </m:r>
                        </m:sub>
                      </m:sSub>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188618" y="3115942"/>
                <a:ext cx="1010085" cy="369332"/>
              </a:xfrm>
              <a:prstGeom prst="rect">
                <a:avLst/>
              </a:prstGeom>
              <a:blipFill rotWithShape="1">
                <a:blip r:embed="rId6"/>
                <a:stretch>
                  <a:fillRect/>
                </a:stretch>
              </a:blipFill>
            </p:spPr>
            <p:txBody>
              <a:bodyPr/>
              <a:lstStyle/>
              <a:p>
                <a:r>
                  <a:rPr lang="en-US">
                    <a:noFill/>
                  </a:rPr>
                  <a:t> </a:t>
                </a:r>
              </a:p>
            </p:txBody>
          </p:sp>
        </mc:Fallback>
      </mc:AlternateContent>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676" y="5178624"/>
            <a:ext cx="33528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83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235"/>
            <a:ext cx="8229600" cy="1143000"/>
          </a:xfrm>
        </p:spPr>
        <p:txBody>
          <a:bodyPr/>
          <a:lstStyle/>
          <a:p>
            <a:r>
              <a:rPr lang="en-US" sz="3200" dirty="0" smtClean="0"/>
              <a:t>Performance of Ideal Vapor Compression Systems</a:t>
            </a:r>
            <a:endParaRPr lang="en-US" sz="32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2" y="1676398"/>
            <a:ext cx="3733800" cy="398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3264377" cy="3303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64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6629400" cy="214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4" y="2192275"/>
            <a:ext cx="84105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 y="2620530"/>
            <a:ext cx="84772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38" y="2831652"/>
            <a:ext cx="83153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8932" y="3074493"/>
            <a:ext cx="3168263" cy="3717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69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Actual Cycle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5562600" cy="421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026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685800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36029"/>
            <a:ext cx="34671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438400"/>
            <a:ext cx="348615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6081712"/>
            <a:ext cx="68008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 y="6529387"/>
            <a:ext cx="65817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0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685800"/>
            <a:ext cx="70104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i="1" dirty="0" smtClean="0">
                <a:latin typeface="+mj-lt"/>
                <a:ea typeface="+mj-ea"/>
                <a:cs typeface="+mj-cs"/>
              </a:rPr>
              <a:t>Control Volume Governing Equations (1)</a:t>
            </a:r>
            <a:endParaRPr kumimoji="0" lang="en-US" sz="2800" b="1" i="1" u="none" strike="noStrike" kern="1200" cap="none" spc="0" normalizeH="0" baseline="0" noProof="0" dirty="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2" cstate="print"/>
          <a:srcRect/>
          <a:stretch>
            <a:fillRect/>
          </a:stretch>
        </p:blipFill>
        <p:spPr bwMode="auto">
          <a:xfrm>
            <a:off x="3429000" y="1524000"/>
            <a:ext cx="3779112" cy="990600"/>
          </a:xfrm>
          <a:prstGeom prst="rect">
            <a:avLst/>
          </a:prstGeom>
          <a:noFill/>
          <a:ln w="9525">
            <a:noFill/>
            <a:miter lim="800000"/>
            <a:headEnd/>
            <a:tailEnd/>
          </a:ln>
        </p:spPr>
      </p:pic>
      <p:sp>
        <p:nvSpPr>
          <p:cNvPr id="6" name="Title 1"/>
          <p:cNvSpPr txBox="1">
            <a:spLocks/>
          </p:cNvSpPr>
          <p:nvPr/>
        </p:nvSpPr>
        <p:spPr>
          <a:xfrm>
            <a:off x="685800" y="1752600"/>
            <a:ext cx="2895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Mass Conservation:</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sp>
        <p:nvSpPr>
          <p:cNvPr id="10" name="Title 1"/>
          <p:cNvSpPr txBox="1">
            <a:spLocks/>
          </p:cNvSpPr>
          <p:nvPr/>
        </p:nvSpPr>
        <p:spPr>
          <a:xfrm>
            <a:off x="685800" y="2590800"/>
            <a:ext cx="2895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For Constant Property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j-lt"/>
                <a:ea typeface="+mj-ea"/>
                <a:cs typeface="+mj-cs"/>
              </a:rPr>
              <a:t>And</a:t>
            </a:r>
            <a:r>
              <a:rPr kumimoji="0" lang="en-US" sz="2000" b="1" i="1" u="none" strike="noStrike" kern="1200" cap="none" spc="0" normalizeH="0" noProof="0" dirty="0" smtClean="0">
                <a:ln>
                  <a:noFill/>
                </a:ln>
                <a:solidFill>
                  <a:schemeClr val="tx1"/>
                </a:solidFill>
                <a:effectLst/>
                <a:uLnTx/>
                <a:uFillTx/>
                <a:latin typeface="+mj-lt"/>
                <a:ea typeface="+mj-ea"/>
                <a:cs typeface="+mj-cs"/>
              </a:rPr>
              <a:t> 1-D flow :</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7"/>
          <p:cNvPicPr>
            <a:picLocks noChangeAspect="1" noChangeArrowheads="1"/>
          </p:cNvPicPr>
          <p:nvPr/>
        </p:nvPicPr>
        <p:blipFill>
          <a:blip r:embed="rId3" cstate="print"/>
          <a:srcRect/>
          <a:stretch>
            <a:fillRect/>
          </a:stretch>
        </p:blipFill>
        <p:spPr bwMode="auto">
          <a:xfrm>
            <a:off x="3581400" y="3429000"/>
            <a:ext cx="3640191" cy="1066800"/>
          </a:xfrm>
          <a:prstGeom prst="rect">
            <a:avLst/>
          </a:prstGeom>
          <a:noFill/>
          <a:ln w="9525">
            <a:noFill/>
            <a:miter lim="800000"/>
            <a:headEnd/>
            <a:tailEnd/>
          </a:ln>
        </p:spPr>
      </p:pic>
      <p:sp>
        <p:nvSpPr>
          <p:cNvPr id="12" name="Title 1"/>
          <p:cNvSpPr txBox="1">
            <a:spLocks/>
          </p:cNvSpPr>
          <p:nvPr/>
        </p:nvSpPr>
        <p:spPr>
          <a:xfrm>
            <a:off x="685800" y="3810000"/>
            <a:ext cx="2895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For steady state:</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4" cstate="print"/>
          <a:srcRect/>
          <a:stretch>
            <a:fillRect/>
          </a:stretch>
        </p:blipFill>
        <p:spPr bwMode="auto">
          <a:xfrm>
            <a:off x="3505200" y="2590800"/>
            <a:ext cx="4000500" cy="71437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3962400" y="4953000"/>
            <a:ext cx="2867025" cy="695325"/>
          </a:xfrm>
          <a:prstGeom prst="rect">
            <a:avLst/>
          </a:prstGeom>
          <a:noFill/>
          <a:ln w="9525">
            <a:noFill/>
            <a:miter lim="800000"/>
            <a:headEnd/>
            <a:tailEnd/>
          </a:ln>
        </p:spPr>
      </p:pic>
      <p:sp>
        <p:nvSpPr>
          <p:cNvPr id="15" name="Title 1"/>
          <p:cNvSpPr txBox="1">
            <a:spLocks/>
          </p:cNvSpPr>
          <p:nvPr/>
        </p:nvSpPr>
        <p:spPr>
          <a:xfrm>
            <a:off x="609600" y="5029200"/>
            <a:ext cx="2895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i="1" dirty="0" smtClean="0">
                <a:latin typeface="+mj-lt"/>
                <a:ea typeface="+mj-ea"/>
                <a:cs typeface="+mj-cs"/>
              </a:rPr>
              <a:t>For closed System:</a:t>
            </a:r>
            <a:endParaRPr kumimoji="0" lang="en-US" sz="2000" b="1"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70256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956</TotalTime>
  <Words>559</Words>
  <Application>Microsoft Office PowerPoint</Application>
  <PresentationFormat>On-screen Show (4:3)</PresentationFormat>
  <Paragraphs>90</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Adjacency</vt:lpstr>
      <vt:lpstr>Equation</vt:lpstr>
      <vt:lpstr>Refrigeration and Heat Pump Systems</vt:lpstr>
      <vt:lpstr>Vapor Refrigeration Systems</vt:lpstr>
      <vt:lpstr>Departures from Carnot Cycle</vt:lpstr>
      <vt:lpstr>Analyzing Vapor Compression Systems</vt:lpstr>
      <vt:lpstr>Performance of Ideal Vapor Compression Systems</vt:lpstr>
      <vt:lpstr>PowerPoint Presentation</vt:lpstr>
      <vt:lpstr>Performance of Actual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NMD</dc:creator>
  <cp:lastModifiedBy>NMD</cp:lastModifiedBy>
  <cp:revision>16</cp:revision>
  <dcterms:created xsi:type="dcterms:W3CDTF">2015-06-16T02:09:32Z</dcterms:created>
  <dcterms:modified xsi:type="dcterms:W3CDTF">2015-06-16T18:06:25Z</dcterms:modified>
</cp:coreProperties>
</file>