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cdc848cd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cdc848cd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dc848cd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dc848cd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dc848cd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dc848cd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dc848cd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dc848cd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dc848cd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dc848cd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cdc848cd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cdc848cd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dc848cd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dc848cd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dc848cd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dc848cd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dc848cdd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dc848cd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dc848cd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dc848cd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dc848cd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dc848cd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dc848c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dc848c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dc848cd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dc848cd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dc848cd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dc848cd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dc848c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dc848c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dc848cd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dc848cd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dc848c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dc848c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dc848cd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dc848cd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74450" y="146325"/>
            <a:ext cx="8520600" cy="8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Πανεπιστήμιο Ιωαννίνων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Τμήμα Μηχανικών Υπολογιστών και Πληροφορικής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Παρουσίαση Διπλωματικής εργασίας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325"/>
            <a:ext cx="1304598" cy="15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650" y="2605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&lt;&lt;Ανάπτυξη Εφαρμογής Ιστού για Διαχείριση Στατιστικών Χρηστών σε Διαδικτυακά Ηλεκτρονικά Παιχνίδια&gt;&gt;</a:t>
            </a:r>
            <a:endParaRPr sz="2000"/>
          </a:p>
        </p:txBody>
      </p:sp>
      <p:sp>
        <p:nvSpPr>
          <p:cNvPr id="58" name="Google Shape;58;p13"/>
          <p:cNvSpPr txBox="1"/>
          <p:nvPr/>
        </p:nvSpPr>
        <p:spPr>
          <a:xfrm>
            <a:off x="1959600" y="3500600"/>
            <a:ext cx="5224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Επιβλέπων: Στέργιος Αναστασιάδης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3006700" y="4129150"/>
            <a:ext cx="313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Νικόλαος Ρέντας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Φεβρουάριος</a:t>
            </a:r>
            <a:r>
              <a:rPr lang="en" sz="1800"/>
              <a:t>, 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Αποτέλεσμα της αναζήτησης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43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Απεικόνιση αποτελεσμάτων με την μορφή κάρτας.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Κάθε κάρτα παρουσιάζει όλες πληροφορίες που μπορούν να αιτηθούν από τα φίλτρα.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Στο κάτω μέρος της κάρτας παρουσιάζονται: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Συνολικός αριθμός </a:t>
            </a:r>
            <a:r>
              <a:rPr lang="en">
                <a:solidFill>
                  <a:schemeClr val="dk1"/>
                </a:solidFill>
              </a:rPr>
              <a:t>League of Legends</a:t>
            </a:r>
            <a:r>
              <a:rPr lang="en">
                <a:solidFill>
                  <a:srgbClr val="000000"/>
                </a:solidFill>
              </a:rPr>
              <a:t> λογαριασμών </a:t>
            </a:r>
            <a:r>
              <a:rPr lang="en">
                <a:solidFill>
                  <a:srgbClr val="000000"/>
                </a:solidFill>
              </a:rPr>
              <a:t> του χρήστη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Το level του λογαριασμού που εμφανίζεται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Μετάβαση στην σελίδα της αναπαράστασης των δεδομένων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Παρουσίαση όλων των καρτών μέσω του pagination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00" y="739588"/>
            <a:ext cx="3511900" cy="42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Επιλογή αναπαράστασης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1180250"/>
            <a:ext cx="60198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311550" y="3052925"/>
            <a:ext cx="85206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Επιλογή αναπαράστασης ανάμεσα στους </a:t>
            </a:r>
            <a:r>
              <a:rPr lang="en"/>
              <a:t>λογαριασμούς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League of Legends</a:t>
            </a:r>
            <a:r>
              <a:rPr lang="en"/>
              <a:t> ενός παίκτη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Δυνατότητα ανανέωσης των δεδομένων ξεχωριστά για κάθε λογαριασμό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Λόγου του περιορισμού της υπηρεσίας matchlists/by-account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Γενικές πληροφορίες του </a:t>
            </a:r>
            <a:r>
              <a:rPr lang="en"/>
              <a:t>συγκεκριμένου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λογαριασμού League of Legends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Αναπαράσταση δεδομένων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50" y="1136950"/>
            <a:ext cx="6583675" cy="21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1114975" y="3371250"/>
            <a:ext cx="65838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Τα περισσότερα γραφήματα περιέχουν παραπλήσια δεδομένα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Γραφικές παραστάσεις προσωπικής εξέλιξης, γενικών χαρακτηριστικών και ενεργητικότητας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Προφίλ χρήστη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975" y="1209950"/>
            <a:ext cx="7294051" cy="16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924900" y="2926825"/>
            <a:ext cx="72942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Εφικτή πρόσβαση από όλες τις σελίδες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Αλλαγή </a:t>
            </a:r>
            <a:r>
              <a:rPr lang="en"/>
              <a:t>προσωπικών</a:t>
            </a:r>
            <a:r>
              <a:rPr lang="en"/>
              <a:t> πληροφοριών χρήστη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Προσθαφαίρεση λογαριασμών League of Legends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Ολική διαγραφή λογαριασμού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Ταυτοποίηση χρήστη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Πρόσβαση σε υπηρεσίες του συστήματος μόνο για </a:t>
            </a:r>
            <a:r>
              <a:rPr lang="en">
                <a:solidFill>
                  <a:srgbClr val="000000"/>
                </a:solidFill>
              </a:rPr>
              <a:t>εγγεγραμμένους</a:t>
            </a:r>
            <a:r>
              <a:rPr lang="en">
                <a:solidFill>
                  <a:srgbClr val="000000"/>
                </a:solidFill>
              </a:rPr>
              <a:t> χρήστες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Αποθήκευση ενός jwt token διάρκειας μίας ώρας στον φυλλομετρητή του χρήστη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888" y="1152463"/>
            <a:ext cx="36099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Πειραματική αξιολόγηση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Χρησιμοποίηση του </a:t>
            </a:r>
            <a:r>
              <a:rPr lang="en" sz="1400">
                <a:solidFill>
                  <a:srgbClr val="000000"/>
                </a:solidFill>
              </a:rPr>
              <a:t>εργαλείου</a:t>
            </a:r>
            <a:r>
              <a:rPr lang="en" sz="1400">
                <a:solidFill>
                  <a:srgbClr val="000000"/>
                </a:solidFill>
              </a:rPr>
              <a:t> JMeter κυρίως για τον </a:t>
            </a:r>
            <a:r>
              <a:rPr lang="en" sz="1400">
                <a:solidFill>
                  <a:srgbClr val="000000"/>
                </a:solidFill>
              </a:rPr>
              <a:t>έλεγχο του μέσου χρόνου απόκρισης.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Υποβολή κάθε υπηρεσίας και κατά συνέπεια των graphql queries σε τεστ χρόνου απόκρισης.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Κάθε τεστ περιλαμβάνει: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Πλήθος διαφορετικών χρηστών (μέγιστο 300)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Χρονικό διάστημα στο οποίο πρέπει να έχουν ξεκινήσει όλες οι αιτήσεις των χρηστών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Αριθμό των αιτήσεων που πραγματοποιεί ο κάθε χρήστης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Χρόνος απόκρισης υπηρεσίας /summoners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311700" y="1367175"/>
            <a:ext cx="26085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200 ταυτόχρονοι χρήστες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10 αιτήσεις ο καθένας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600" y="1170125"/>
            <a:ext cx="58928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Χρόνος απόκρισης υπηρεσίας /stats 1/2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800" y="1017725"/>
            <a:ext cx="656148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311700" y="1017625"/>
            <a:ext cx="17790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0 ταυτόχρονοι χρήστες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 αίτηση ο καθένας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Χρόνος απόκρισης υπηρεσίας /stats 2/2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925" y="1017725"/>
            <a:ext cx="655636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311700" y="1017625"/>
            <a:ext cx="17391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40 ταυτόχρονοι χρήστες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 αίτηση ο καθένας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Συμπέρασμα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Το τελικό σύστημα είναι πλήρως λειτουργικό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Προσφέρει ικανοποιητικούς χρόνους απόκρισης στις υπηρεσίες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Αρχική σελίδα (/) 0.24 sec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Αναζήτησης συμπαίκτη (/summoners) 1.6 sec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Ανάγκη χρήσης κρυφής μνήμης στον server για την υπηρεσία </a:t>
            </a:r>
            <a:r>
              <a:rPr lang="en" sz="1400">
                <a:solidFill>
                  <a:srgbClr val="000000"/>
                </a:solidFill>
              </a:rPr>
              <a:t>παρουσίασης</a:t>
            </a:r>
            <a:r>
              <a:rPr lang="en" sz="1400">
                <a:solidFill>
                  <a:srgbClr val="000000"/>
                </a:solidFill>
              </a:rPr>
              <a:t> στατιστικών (/stats) για την </a:t>
            </a:r>
            <a:r>
              <a:rPr lang="en" sz="1400">
                <a:solidFill>
                  <a:srgbClr val="000000"/>
                </a:solidFill>
              </a:rPr>
              <a:t>μείωση</a:t>
            </a:r>
            <a:r>
              <a:rPr lang="en" sz="1400">
                <a:solidFill>
                  <a:srgbClr val="000000"/>
                </a:solidFill>
              </a:rPr>
              <a:t> των χρόνων απόκρισης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Περιεχόμενα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Εισαγωγή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Στόχος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Σχετικές εφαρμογές ιστού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Τεχνολογικό υπόβαθρο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League of Legends API key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Υλοποίηση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Πειραματική αξιολόγηση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Συμπέρασμα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Εισαγωγή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Το δ</a:t>
            </a:r>
            <a:r>
              <a:rPr lang="en" sz="1400">
                <a:solidFill>
                  <a:srgbClr val="000000"/>
                </a:solidFill>
              </a:rPr>
              <a:t>ιαδικτυακό</a:t>
            </a:r>
            <a:r>
              <a:rPr lang="en" sz="1400">
                <a:solidFill>
                  <a:srgbClr val="000000"/>
                </a:solidFill>
              </a:rPr>
              <a:t> ηλεκτρονικό παιχνίδι League of Legends αποτελείται από: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Τρεις</a:t>
            </a:r>
            <a:r>
              <a:rPr lang="en" sz="1400">
                <a:solidFill>
                  <a:srgbClr val="000000"/>
                </a:solidFill>
              </a:rPr>
              <a:t> χάρτες (summoners rift)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Τρεις τρόπους παιχνιδιού (rank queue)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Δύο ομάδες των πέντε παικτών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Κάθε αγώνας διαρκεί περίπου 40 λεπτά και σκοπός του είναι η καταστροφή της αντίπαλης βάσης.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Για την π</a:t>
            </a:r>
            <a:r>
              <a:rPr lang="en" sz="1400">
                <a:solidFill>
                  <a:srgbClr val="000000"/>
                </a:solidFill>
              </a:rPr>
              <a:t>ραγματοποίηση ενός</a:t>
            </a:r>
            <a:r>
              <a:rPr lang="en" sz="1400">
                <a:solidFill>
                  <a:srgbClr val="000000"/>
                </a:solidFill>
              </a:rPr>
              <a:t> αγώνα ανάμεσα σε δύο ομάδες ένας παίκτης χρειάζεται να επιλέξει: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Χαρακτήρα (champion)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Ρόλο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Στόχος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Ανάπτυξη μιας εφαρμογής ιστού εύρεσης συμπαίκτη στο League of Legends. Την διαδικασία της εύρεσης βοηθάνε: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Συλλογή δεδομένων </a:t>
            </a:r>
            <a:r>
              <a:rPr lang="en" sz="1400">
                <a:solidFill>
                  <a:srgbClr val="000000"/>
                </a:solidFill>
              </a:rPr>
              <a:t>από</a:t>
            </a:r>
            <a:r>
              <a:rPr lang="en" sz="1400">
                <a:solidFill>
                  <a:srgbClr val="000000"/>
                </a:solidFill>
              </a:rPr>
              <a:t> το επίσημο API του παιχνιδιού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Υλοποίηση </a:t>
            </a:r>
            <a:r>
              <a:rPr lang="en" sz="1400">
                <a:solidFill>
                  <a:srgbClr val="000000"/>
                </a:solidFill>
              </a:rPr>
              <a:t>φίλτρων</a:t>
            </a:r>
            <a:r>
              <a:rPr lang="en" sz="1400">
                <a:solidFill>
                  <a:srgbClr val="000000"/>
                </a:solidFill>
              </a:rPr>
              <a:t> αναζήτησης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Αναπαράσταση δεδομένων μέσω γραφικών παραστάσεων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Τελική επικοινωνία των παικτών μέσω του League of Legends client.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Σχετικές εφαρμογές ιστού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Ύπαρξη δύο κατηγοριών σχετικών εφαρμογών ιστού με παρόμοιο στόχο: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Σύντομη απεικόνιση στατιστικών κάθε αγώνα ύστερα από αναζήτηση ενός παίκτη μιας από τις δύο ομάδες του αγώνα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Εύρεσης συμπαίκτη μέσω τετριμμένων επιλογών αναζήτησης και δεδομένων απεικόνισης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Διαφοροποίηση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Δεν απαιτείται η γνώση του ονόματος ενός  παίκτη για αναζήτηση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Εύρεση μέσω πολλαπλών και διαφορετικών φίλτρων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Απεικόνιση της εξέλιξης ενός παίκτη και όχι της ομάδας του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Τ</a:t>
            </a:r>
            <a:r>
              <a:rPr lang="en"/>
              <a:t>εχνολογικό υπόβαθρο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Υλοποίηση της εφαρμογής ιστού με τις τεχνολογίες: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Reactjs (AntDesign)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Nodejs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MongoDB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Graphql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JWT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Βιβλιοθήκες γραφικών παραστάσεων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Biz charts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NIVO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of Legends API key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Χωρίζονται σε τρεις κατηγορίες: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Interim	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Development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Production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Χρήση του </a:t>
            </a:r>
            <a:r>
              <a:rPr lang="en" sz="1400">
                <a:solidFill>
                  <a:schemeClr val="dk1"/>
                </a:solidFill>
              </a:rPr>
              <a:t>development API key με τους </a:t>
            </a:r>
            <a:r>
              <a:rPr lang="en" sz="1400">
                <a:solidFill>
                  <a:srgbClr val="000000"/>
                </a:solidFill>
              </a:rPr>
              <a:t>π</a:t>
            </a:r>
            <a:r>
              <a:rPr lang="en" sz="1400">
                <a:solidFill>
                  <a:srgbClr val="000000"/>
                </a:solidFill>
              </a:rPr>
              <a:t>εριορισμούς χρήσης (</a:t>
            </a:r>
            <a:r>
              <a:rPr lang="en" sz="1400">
                <a:solidFill>
                  <a:schemeClr val="dk1"/>
                </a:solidFill>
              </a:rPr>
              <a:t>ανά server  αίτησης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20 αιτήσεις ανά ένα δευτερόλεπτο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100 αιτήσεις ανά δύο λεπτά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Αντιμετώπιση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περιορισμών με την χρήση της βιβλιοθήκης leaguejs.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Συλλογή δεδομένων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44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Συλλογή από το League of Legends API έκδοσης 4.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Το κουμπί add Account προκαλεί μία αλυσιδωτή αίτηση στις υπηρεσίες: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summoner/by-name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positions/by-summoner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matchlists/by-account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matches/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Αποθήκευση των πληροφοριών στην βάση δεδομένων. Ορισμένα δεδομένα επεξεργάζονται </a:t>
            </a:r>
            <a:r>
              <a:rPr lang="en" sz="1400">
                <a:solidFill>
                  <a:srgbClr val="000000"/>
                </a:solidFill>
              </a:rPr>
              <a:t>προτού</a:t>
            </a:r>
            <a:r>
              <a:rPr lang="en" sz="1400">
                <a:solidFill>
                  <a:srgbClr val="000000"/>
                </a:solidFill>
              </a:rPr>
              <a:t> αποθηκευτούν.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593" l="4427" r="3516" t="6035"/>
          <a:stretch/>
        </p:blipFill>
        <p:spPr>
          <a:xfrm>
            <a:off x="4804825" y="1152475"/>
            <a:ext cx="3963976" cy="28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Φίλτρα αναζήτησης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Τριών</a:t>
            </a:r>
            <a:r>
              <a:rPr lang="en">
                <a:solidFill>
                  <a:srgbClr val="000000"/>
                </a:solidFill>
              </a:rPr>
              <a:t> ειδών φίλτρων: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Slider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Multi-select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Checkbox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Κάθε φίλτρο τύπου </a:t>
            </a:r>
            <a:r>
              <a:rPr lang="en">
                <a:solidFill>
                  <a:srgbClr val="000000"/>
                </a:solidFill>
              </a:rPr>
              <a:t>slider περιέχει κατάλληλο ενημερωτικό μήνυμα με την αλλαγή της κατάστασης του.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Το κουμπί Apply filters δημιουργεί δυναμικά το ερώτημα που θα υποβληθεί στην βάση δεδομένων.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8" y="628475"/>
            <a:ext cx="3999900" cy="415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