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>
      <p:cViewPr varScale="1">
        <p:scale>
          <a:sx n="188" d="100"/>
          <a:sy n="188" d="100"/>
        </p:scale>
        <p:origin x="14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297" y="318793"/>
            <a:ext cx="4275505" cy="531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960" y="1639454"/>
            <a:ext cx="3118485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7.xml"/><Relationship Id="rId13" Type="http://schemas.openxmlformats.org/officeDocument/2006/relationships/slide" Target="slide7.xml"/><Relationship Id="rId18" Type="http://schemas.openxmlformats.org/officeDocument/2006/relationships/slide" Target="slide15.xml"/><Relationship Id="rId26" Type="http://schemas.openxmlformats.org/officeDocument/2006/relationships/slide" Target="slide43.xml"/><Relationship Id="rId3" Type="http://schemas.openxmlformats.org/officeDocument/2006/relationships/slide" Target="slide2.xml"/><Relationship Id="rId21" Type="http://schemas.openxmlformats.org/officeDocument/2006/relationships/slide" Target="slide30.xml"/><Relationship Id="rId7" Type="http://schemas.openxmlformats.org/officeDocument/2006/relationships/slide" Target="slide50.xml"/><Relationship Id="rId12" Type="http://schemas.openxmlformats.org/officeDocument/2006/relationships/slide" Target="slide6.xml"/><Relationship Id="rId17" Type="http://schemas.openxmlformats.org/officeDocument/2006/relationships/slide" Target="slide13.xml"/><Relationship Id="rId25" Type="http://schemas.openxmlformats.org/officeDocument/2006/relationships/slide" Target="slide42.xml"/><Relationship Id="rId2" Type="http://schemas.openxmlformats.org/officeDocument/2006/relationships/slide" Target="slide70.xml"/><Relationship Id="rId16" Type="http://schemas.openxmlformats.org/officeDocument/2006/relationships/slide" Target="slide12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11" Type="http://schemas.openxmlformats.org/officeDocument/2006/relationships/slide" Target="slide5.xml"/><Relationship Id="rId24" Type="http://schemas.openxmlformats.org/officeDocument/2006/relationships/slide" Target="slide37.xml"/><Relationship Id="rId5" Type="http://schemas.openxmlformats.org/officeDocument/2006/relationships/slide" Target="slide47.xml"/><Relationship Id="rId15" Type="http://schemas.openxmlformats.org/officeDocument/2006/relationships/slide" Target="slide9.xml"/><Relationship Id="rId23" Type="http://schemas.openxmlformats.org/officeDocument/2006/relationships/slide" Target="slide34.xml"/><Relationship Id="rId28" Type="http://schemas.openxmlformats.org/officeDocument/2006/relationships/slide" Target="slide45.xml"/><Relationship Id="rId10" Type="http://schemas.openxmlformats.org/officeDocument/2006/relationships/slide" Target="slide67.xml"/><Relationship Id="rId19" Type="http://schemas.openxmlformats.org/officeDocument/2006/relationships/slide" Target="slide17.xml"/><Relationship Id="rId4" Type="http://schemas.openxmlformats.org/officeDocument/2006/relationships/slide" Target="slide46.xml"/><Relationship Id="rId9" Type="http://schemas.openxmlformats.org/officeDocument/2006/relationships/slide" Target="slide61.xml"/><Relationship Id="rId14" Type="http://schemas.openxmlformats.org/officeDocument/2006/relationships/slide" Target="slide8.xml"/><Relationship Id="rId22" Type="http://schemas.openxmlformats.org/officeDocument/2006/relationships/slide" Target="slide31.xml"/><Relationship Id="rId27" Type="http://schemas.openxmlformats.org/officeDocument/2006/relationships/slide" Target="slide4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image" Target="../media/image3.jpg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image" Target="../media/image4.jpg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image" Target="../media/image5.jpg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image" Target="../media/image6.jpg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image" Target="../media/image7.jpg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image" Target="../media/image8.jpg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5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hyperlink" Target="http://www.youtube.com/watch?v=WDswiT87oo8&amp;t=1m5s" TargetMode="External"/><Relationship Id="rId29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0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1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1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0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4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hyperlink" Target="http://s803.photobucket.com/user/mlmvicbc/media/CatWaterSlide.gi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4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1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0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7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5.xml"/><Relationship Id="rId18" Type="http://schemas.openxmlformats.org/officeDocument/2006/relationships/slide" Target="slide34.xml"/><Relationship Id="rId26" Type="http://schemas.openxmlformats.org/officeDocument/2006/relationships/slide" Target="slide50.xml"/><Relationship Id="rId3" Type="http://schemas.openxmlformats.org/officeDocument/2006/relationships/slide" Target="slide47.xml"/><Relationship Id="rId21" Type="http://schemas.openxmlformats.org/officeDocument/2006/relationships/slide" Target="slide43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17" Type="http://schemas.openxmlformats.org/officeDocument/2006/relationships/slide" Target="slide31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0.xml"/><Relationship Id="rId20" Type="http://schemas.openxmlformats.org/officeDocument/2006/relationships/slide" Target="slide42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24" Type="http://schemas.openxmlformats.org/officeDocument/2006/relationships/slide" Target="slide46.xml"/><Relationship Id="rId5" Type="http://schemas.openxmlformats.org/officeDocument/2006/relationships/slide" Target="slide2.xml"/><Relationship Id="rId15" Type="http://schemas.openxmlformats.org/officeDocument/2006/relationships/slide" Target="slide24.xml"/><Relationship Id="rId23" Type="http://schemas.openxmlformats.org/officeDocument/2006/relationships/slide" Target="slide45.xml"/><Relationship Id="rId28" Type="http://schemas.openxmlformats.org/officeDocument/2006/relationships/slide" Target="slide61.xml"/><Relationship Id="rId10" Type="http://schemas.openxmlformats.org/officeDocument/2006/relationships/slide" Target="slide9.xml"/><Relationship Id="rId19" Type="http://schemas.openxmlformats.org/officeDocument/2006/relationships/slide" Target="slide37.xml"/><Relationship Id="rId4" Type="http://schemas.openxmlformats.org/officeDocument/2006/relationships/image" Target="../media/image9.jpg"/><Relationship Id="rId9" Type="http://schemas.openxmlformats.org/officeDocument/2006/relationships/slide" Target="slide8.xml"/><Relationship Id="rId14" Type="http://schemas.openxmlformats.org/officeDocument/2006/relationships/slide" Target="slide17.xml"/><Relationship Id="rId22" Type="http://schemas.openxmlformats.org/officeDocument/2006/relationships/slide" Target="slide44.xml"/><Relationship Id="rId27" Type="http://schemas.openxmlformats.org/officeDocument/2006/relationships/slide" Target="slide5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slide" Target="slide15.xml"/><Relationship Id="rId18" Type="http://schemas.openxmlformats.org/officeDocument/2006/relationships/slide" Target="slide34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3.xml"/><Relationship Id="rId7" Type="http://schemas.openxmlformats.org/officeDocument/2006/relationships/slide" Target="slide48.xml"/><Relationship Id="rId12" Type="http://schemas.openxmlformats.org/officeDocument/2006/relationships/slide" Target="slide13.xml"/><Relationship Id="rId17" Type="http://schemas.openxmlformats.org/officeDocument/2006/relationships/slide" Target="slide31.xml"/><Relationship Id="rId25" Type="http://schemas.openxmlformats.org/officeDocument/2006/relationships/slide" Target="slide47.xml"/><Relationship Id="rId2" Type="http://schemas.openxmlformats.org/officeDocument/2006/relationships/slide" Target="slide1.xml"/><Relationship Id="rId16" Type="http://schemas.openxmlformats.org/officeDocument/2006/relationships/slide" Target="slide30.xml"/><Relationship Id="rId20" Type="http://schemas.openxmlformats.org/officeDocument/2006/relationships/slide" Target="slide42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46.xml"/><Relationship Id="rId5" Type="http://schemas.openxmlformats.org/officeDocument/2006/relationships/slide" Target="slide6.xml"/><Relationship Id="rId15" Type="http://schemas.openxmlformats.org/officeDocument/2006/relationships/slide" Target="slide24.xml"/><Relationship Id="rId23" Type="http://schemas.openxmlformats.org/officeDocument/2006/relationships/slide" Target="slide45.xml"/><Relationship Id="rId28" Type="http://schemas.openxmlformats.org/officeDocument/2006/relationships/slide" Target="slide61.xml"/><Relationship Id="rId10" Type="http://schemas.openxmlformats.org/officeDocument/2006/relationships/slide" Target="slide9.xml"/><Relationship Id="rId19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8.xml"/><Relationship Id="rId14" Type="http://schemas.openxmlformats.org/officeDocument/2006/relationships/slide" Target="slide17.xml"/><Relationship Id="rId22" Type="http://schemas.openxmlformats.org/officeDocument/2006/relationships/slide" Target="slide44.xml"/><Relationship Id="rId27" Type="http://schemas.openxmlformats.org/officeDocument/2006/relationships/slide" Target="slide5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8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9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50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50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50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50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50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50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50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57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57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6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slide" Target="slide15.xml"/><Relationship Id="rId18" Type="http://schemas.openxmlformats.org/officeDocument/2006/relationships/slide" Target="slide34.xml"/><Relationship Id="rId26" Type="http://schemas.openxmlformats.org/officeDocument/2006/relationships/slide" Target="slide48.xml"/><Relationship Id="rId3" Type="http://schemas.openxmlformats.org/officeDocument/2006/relationships/slide" Target="slide2.xml"/><Relationship Id="rId21" Type="http://schemas.openxmlformats.org/officeDocument/2006/relationships/slide" Target="slide43.xml"/><Relationship Id="rId7" Type="http://schemas.openxmlformats.org/officeDocument/2006/relationships/slide" Target="slide57.xml"/><Relationship Id="rId12" Type="http://schemas.openxmlformats.org/officeDocument/2006/relationships/slide" Target="slide13.xml"/><Relationship Id="rId17" Type="http://schemas.openxmlformats.org/officeDocument/2006/relationships/slide" Target="slide31.xml"/><Relationship Id="rId25" Type="http://schemas.openxmlformats.org/officeDocument/2006/relationships/slide" Target="slide47.xml"/><Relationship Id="rId2" Type="http://schemas.openxmlformats.org/officeDocument/2006/relationships/slide" Target="slide1.xml"/><Relationship Id="rId16" Type="http://schemas.openxmlformats.org/officeDocument/2006/relationships/slide" Target="slide30.xml"/><Relationship Id="rId20" Type="http://schemas.openxmlformats.org/officeDocument/2006/relationships/slide" Target="slide42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46.xml"/><Relationship Id="rId5" Type="http://schemas.openxmlformats.org/officeDocument/2006/relationships/slide" Target="slide6.xml"/><Relationship Id="rId15" Type="http://schemas.openxmlformats.org/officeDocument/2006/relationships/slide" Target="slide24.xml"/><Relationship Id="rId23" Type="http://schemas.openxmlformats.org/officeDocument/2006/relationships/slide" Target="slide45.xml"/><Relationship Id="rId28" Type="http://schemas.openxmlformats.org/officeDocument/2006/relationships/slide" Target="slide61.xml"/><Relationship Id="rId10" Type="http://schemas.openxmlformats.org/officeDocument/2006/relationships/slide" Target="slide9.xml"/><Relationship Id="rId19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8.xml"/><Relationship Id="rId14" Type="http://schemas.openxmlformats.org/officeDocument/2006/relationships/slide" Target="slide17.xml"/><Relationship Id="rId22" Type="http://schemas.openxmlformats.org/officeDocument/2006/relationships/slide" Target="slide44.xml"/><Relationship Id="rId27" Type="http://schemas.openxmlformats.org/officeDocument/2006/relationships/slide" Target="slide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34.xml"/><Relationship Id="rId26" Type="http://schemas.openxmlformats.org/officeDocument/2006/relationships/slide" Target="slide48.xml"/><Relationship Id="rId3" Type="http://schemas.openxmlformats.org/officeDocument/2006/relationships/slide" Target="slide2.xml"/><Relationship Id="rId21" Type="http://schemas.openxmlformats.org/officeDocument/2006/relationships/slide" Target="slide43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1.xml"/><Relationship Id="rId25" Type="http://schemas.openxmlformats.org/officeDocument/2006/relationships/slide" Target="slide47.xml"/><Relationship Id="rId2" Type="http://schemas.openxmlformats.org/officeDocument/2006/relationships/slide" Target="slide1.xml"/><Relationship Id="rId16" Type="http://schemas.openxmlformats.org/officeDocument/2006/relationships/slide" Target="slide30.xml"/><Relationship Id="rId20" Type="http://schemas.openxmlformats.org/officeDocument/2006/relationships/slide" Target="slide42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6.xml"/><Relationship Id="rId5" Type="http://schemas.openxmlformats.org/officeDocument/2006/relationships/slide" Target="slide6.xml"/><Relationship Id="rId15" Type="http://schemas.openxmlformats.org/officeDocument/2006/relationships/image" Target="../media/image12.jpg"/><Relationship Id="rId23" Type="http://schemas.openxmlformats.org/officeDocument/2006/relationships/slide" Target="slide45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57.xml"/><Relationship Id="rId22" Type="http://schemas.openxmlformats.org/officeDocument/2006/relationships/slide" Target="slide44.xml"/><Relationship Id="rId27" Type="http://schemas.openxmlformats.org/officeDocument/2006/relationships/slide" Target="slide5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37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4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1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0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61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37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4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1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0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61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61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48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7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6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image" Target="../media/image13.jpg"/><Relationship Id="rId28" Type="http://schemas.openxmlformats.org/officeDocument/2006/relationships/slide" Target="slide5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61.xml"/><Relationship Id="rId27" Type="http://schemas.openxmlformats.org/officeDocument/2006/relationships/slide" Target="slide5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image" Target="../media/image14.jpg"/><Relationship Id="rId29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7.xml"/><Relationship Id="rId3" Type="http://schemas.openxmlformats.org/officeDocument/2006/relationships/slide" Target="slide2.xml"/><Relationship Id="rId21" Type="http://schemas.openxmlformats.org/officeDocument/2006/relationships/slide" Target="slide45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50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8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7.xml"/><Relationship Id="rId28" Type="http://schemas.openxmlformats.org/officeDocument/2006/relationships/slide" Target="slide67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6.xml"/><Relationship Id="rId27" Type="http://schemas.openxmlformats.org/officeDocument/2006/relationships/slide" Target="slide6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4.xml"/><Relationship Id="rId18" Type="http://schemas.openxmlformats.org/officeDocument/2006/relationships/slide" Target="slide4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image" Target="../media/image2.jpg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37.xml"/><Relationship Id="rId25" Type="http://schemas.openxmlformats.org/officeDocument/2006/relationships/slide" Target="slide48.xml"/><Relationship Id="rId2" Type="http://schemas.openxmlformats.org/officeDocument/2006/relationships/slide" Target="slide1.xml"/><Relationship Id="rId16" Type="http://schemas.openxmlformats.org/officeDocument/2006/relationships/slide" Target="slide34.xml"/><Relationship Id="rId20" Type="http://schemas.openxmlformats.org/officeDocument/2006/relationships/slide" Target="slide44.xml"/><Relationship Id="rId29" Type="http://schemas.openxmlformats.org/officeDocument/2006/relationships/slide" Target="slide6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24" Type="http://schemas.openxmlformats.org/officeDocument/2006/relationships/slide" Target="slide47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23" Type="http://schemas.openxmlformats.org/officeDocument/2006/relationships/slide" Target="slide46.xml"/><Relationship Id="rId28" Type="http://schemas.openxmlformats.org/officeDocument/2006/relationships/slide" Target="slide61.xml"/><Relationship Id="rId10" Type="http://schemas.openxmlformats.org/officeDocument/2006/relationships/slide" Target="slide13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30.xml"/><Relationship Id="rId22" Type="http://schemas.openxmlformats.org/officeDocument/2006/relationships/slide" Target="slide45.xml"/><Relationship Id="rId27" Type="http://schemas.openxmlformats.org/officeDocument/2006/relationships/slide" Target="slide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1825" cy="582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marL="38100"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10" action="ppaction://hlinksldjump"/>
              </a:rPr>
              <a:t>1</a:t>
            </a:r>
            <a:r>
              <a:rPr sz="600" spc="-140" dirty="0">
                <a:latin typeface="Verdana"/>
                <a:cs typeface="Verdana"/>
                <a:hlinkClick r:id="rId10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10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10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10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5156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4953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390"/>
              </a:spcBef>
            </a:pPr>
            <a:r>
              <a:rPr sz="1400" spc="-25" dirty="0">
                <a:latin typeface="Tahoma"/>
                <a:cs typeface="Tahoma"/>
              </a:rPr>
              <a:t>Other </a:t>
            </a:r>
            <a:r>
              <a:rPr sz="1400" spc="-65" dirty="0">
                <a:latin typeface="Tahoma"/>
                <a:cs typeface="Tahoma"/>
              </a:rPr>
              <a:t>dependent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clauses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Nick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latin typeface="Verdana"/>
                <a:cs typeface="Verdana"/>
              </a:rPr>
              <a:t>Newcastle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828" y="2029992"/>
            <a:ext cx="936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March </a:t>
            </a:r>
            <a:r>
              <a:rPr sz="1100" spc="-50" dirty="0">
                <a:latin typeface="Tahoma"/>
                <a:cs typeface="Tahoma"/>
              </a:rPr>
              <a:t>17,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5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hlinkClick r:id="rId8" action="ppaction://hlinksldjump"/>
              </a:rPr>
              <a:t>Od </a:t>
            </a:r>
            <a:r>
              <a:rPr sz="1400" spc="-60" dirty="0">
                <a:hlinkClick r:id="rId8" action="ppaction://hlinksldjump"/>
              </a:rPr>
              <a:t>and </a:t>
            </a:r>
            <a:r>
              <a:rPr sz="1400" spc="25" dirty="0">
                <a:hlinkClick r:id="rId8" action="ppaction://hlinksldjump"/>
              </a:rPr>
              <a:t>Oi</a:t>
            </a:r>
            <a:r>
              <a:rPr sz="1400" spc="75" dirty="0">
                <a:hlinkClick r:id="rId8" action="ppaction://hlinksldjump"/>
              </a:rPr>
              <a:t> </a:t>
            </a:r>
            <a:r>
              <a:rPr sz="1400" spc="-30" dirty="0">
                <a:hlinkClick r:id="rId8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167777" y="464139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Tahoma"/>
                <a:cs typeface="Tahoma"/>
              </a:rPr>
              <a:t>Sentence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6804" y="843704"/>
            <a:ext cx="314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Tahoma"/>
                <a:cs typeface="Tahoma"/>
              </a:rPr>
              <a:t>AuxP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294" y="1223281"/>
            <a:ext cx="191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latin typeface="Tahoma"/>
                <a:cs typeface="Tahoma"/>
              </a:rPr>
              <a:t>VP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886" y="2033803"/>
            <a:ext cx="645795" cy="11557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1000" spc="-35" dirty="0">
                <a:latin typeface="Tahoma"/>
                <a:cs typeface="Tahoma"/>
              </a:rPr>
              <a:t>what </a:t>
            </a:r>
            <a:r>
              <a:rPr sz="1000" spc="-100" dirty="0">
                <a:latin typeface="Tahoma"/>
                <a:cs typeface="Tahoma"/>
              </a:rPr>
              <a:t>I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want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2185" y="1786785"/>
            <a:ext cx="722630" cy="202565"/>
          </a:xfrm>
          <a:custGeom>
            <a:avLst/>
            <a:gdLst/>
            <a:ahLst/>
            <a:cxnLst/>
            <a:rect l="l" t="t" r="r" b="b"/>
            <a:pathLst>
              <a:path w="722630" h="202564">
                <a:moveTo>
                  <a:pt x="361019" y="0"/>
                </a:moveTo>
                <a:lnTo>
                  <a:pt x="0" y="202312"/>
                </a:lnTo>
                <a:lnTo>
                  <a:pt x="722039" y="202312"/>
                </a:lnTo>
                <a:lnTo>
                  <a:pt x="36101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6486" y="1786803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394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45073" y="1602879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110" algn="l"/>
                <a:tab pos="688340" algn="l"/>
              </a:tabLst>
            </a:pPr>
            <a:r>
              <a:rPr sz="1000" spc="65" dirty="0">
                <a:latin typeface="Tahoma"/>
                <a:cs typeface="Tahoma"/>
              </a:rPr>
              <a:t>V	</a:t>
            </a:r>
            <a:r>
              <a:rPr sz="1000" spc="25" dirty="0">
                <a:latin typeface="Tahoma"/>
                <a:cs typeface="Tahoma"/>
              </a:rPr>
              <a:t>N=Oi	</a:t>
            </a:r>
            <a:r>
              <a:rPr sz="1000" spc="-25" dirty="0">
                <a:latin typeface="Tahoma"/>
                <a:cs typeface="Tahoma"/>
              </a:rPr>
              <a:t>Clause=Od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071" y="1982456"/>
            <a:ext cx="544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8615" algn="l"/>
              </a:tabLst>
            </a:pPr>
            <a:r>
              <a:rPr sz="1000" spc="-15" dirty="0">
                <a:latin typeface="Tahoma"/>
                <a:cs typeface="Tahoma"/>
              </a:rPr>
              <a:t>tell	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45" dirty="0">
                <a:latin typeface="Tahoma"/>
                <a:cs typeface="Tahoma"/>
              </a:rPr>
              <a:t>ou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9950" y="178680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9951" y="1407208"/>
            <a:ext cx="466725" cy="202565"/>
          </a:xfrm>
          <a:custGeom>
            <a:avLst/>
            <a:gdLst/>
            <a:ahLst/>
            <a:cxnLst/>
            <a:rect l="l" t="t" r="r" b="b"/>
            <a:pathLst>
              <a:path w="466725" h="202565">
                <a:moveTo>
                  <a:pt x="46663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6486" y="1407208"/>
            <a:ext cx="120650" cy="202565"/>
          </a:xfrm>
          <a:custGeom>
            <a:avLst/>
            <a:gdLst/>
            <a:ahLst/>
            <a:cxnLst/>
            <a:rect l="l" t="t" r="r" b="b"/>
            <a:pathLst>
              <a:path w="120650" h="202565">
                <a:moveTo>
                  <a:pt x="120095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6582" y="1407208"/>
            <a:ext cx="466725" cy="202565"/>
          </a:xfrm>
          <a:custGeom>
            <a:avLst/>
            <a:gdLst/>
            <a:ahLst/>
            <a:cxnLst/>
            <a:rect l="l" t="t" r="r" b="b"/>
            <a:pathLst>
              <a:path w="466725" h="202565">
                <a:moveTo>
                  <a:pt x="0" y="0"/>
                </a:moveTo>
                <a:lnTo>
                  <a:pt x="46663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1321" y="1027630"/>
            <a:ext cx="353060" cy="202565"/>
          </a:xfrm>
          <a:custGeom>
            <a:avLst/>
            <a:gdLst/>
            <a:ahLst/>
            <a:cxnLst/>
            <a:rect l="l" t="t" r="r" b="b"/>
            <a:pathLst>
              <a:path w="353060" h="202565">
                <a:moveTo>
                  <a:pt x="352632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3953" y="1027630"/>
            <a:ext cx="353060" cy="202565"/>
          </a:xfrm>
          <a:custGeom>
            <a:avLst/>
            <a:gdLst/>
            <a:ahLst/>
            <a:cxnLst/>
            <a:rect l="l" t="t" r="r" b="b"/>
            <a:pathLst>
              <a:path w="353060" h="202565">
                <a:moveTo>
                  <a:pt x="0" y="0"/>
                </a:moveTo>
                <a:lnTo>
                  <a:pt x="352632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20716" y="843719"/>
            <a:ext cx="196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latin typeface="Tahoma"/>
                <a:cs typeface="Tahoma"/>
              </a:rPr>
              <a:t>NP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8369" y="1223296"/>
            <a:ext cx="334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790" algn="l"/>
              </a:tabLst>
            </a:pPr>
            <a:r>
              <a:rPr sz="1000" spc="-100" dirty="0">
                <a:latin typeface="Tahoma"/>
                <a:cs typeface="Tahoma"/>
              </a:rPr>
              <a:t>I	</a:t>
            </a:r>
            <a:r>
              <a:rPr sz="1000" spc="25" dirty="0">
                <a:latin typeface="Tahoma"/>
                <a:cs typeface="Tahoma"/>
              </a:rPr>
              <a:t>’ll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8646" y="102764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8649" y="648065"/>
            <a:ext cx="297815" cy="202565"/>
          </a:xfrm>
          <a:custGeom>
            <a:avLst/>
            <a:gdLst/>
            <a:ahLst/>
            <a:cxnLst/>
            <a:rect l="l" t="t" r="r" b="b"/>
            <a:pathLst>
              <a:path w="297815" h="202565">
                <a:moveTo>
                  <a:pt x="297654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6303" y="648065"/>
            <a:ext cx="297815" cy="202565"/>
          </a:xfrm>
          <a:custGeom>
            <a:avLst/>
            <a:gdLst/>
            <a:ahLst/>
            <a:cxnLst/>
            <a:rect l="l" t="t" r="r" b="b"/>
            <a:pathLst>
              <a:path w="297814" h="202565">
                <a:moveTo>
                  <a:pt x="0" y="0"/>
                </a:moveTo>
                <a:lnTo>
                  <a:pt x="297654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2024" y="2284804"/>
            <a:ext cx="1763991" cy="9912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7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67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5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hlinkClick r:id="rId8" action="ppaction://hlinksldjump"/>
              </a:rPr>
              <a:t>Od </a:t>
            </a:r>
            <a:r>
              <a:rPr sz="1400" spc="-60" dirty="0">
                <a:hlinkClick r:id="rId8" action="ppaction://hlinksldjump"/>
              </a:rPr>
              <a:t>and </a:t>
            </a:r>
            <a:r>
              <a:rPr sz="1400" spc="25" dirty="0">
                <a:hlinkClick r:id="rId8" action="ppaction://hlinksldjump"/>
              </a:rPr>
              <a:t>Oi</a:t>
            </a:r>
            <a:r>
              <a:rPr sz="1400" spc="75" dirty="0">
                <a:hlinkClick r:id="rId8" action="ppaction://hlinksldjump"/>
              </a:rPr>
              <a:t> </a:t>
            </a:r>
            <a:r>
              <a:rPr sz="1400" spc="-30" dirty="0">
                <a:hlinkClick r:id="rId8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301737" y="596085"/>
            <a:ext cx="542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5060" y="975663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5698" y="1355241"/>
            <a:ext cx="680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Clause=Od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5967" y="1765617"/>
            <a:ext cx="45339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7262" y="1555194"/>
            <a:ext cx="538480" cy="161925"/>
          </a:xfrm>
          <a:custGeom>
            <a:avLst/>
            <a:gdLst/>
            <a:ahLst/>
            <a:cxnLst/>
            <a:rect l="l" t="t" r="r" b="b"/>
            <a:pathLst>
              <a:path w="538480" h="161925">
                <a:moveTo>
                  <a:pt x="269036" y="0"/>
                </a:moveTo>
                <a:lnTo>
                  <a:pt x="0" y="161712"/>
                </a:lnTo>
                <a:lnTo>
                  <a:pt x="538073" y="161712"/>
                </a:lnTo>
                <a:lnTo>
                  <a:pt x="26903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0256" y="155520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5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21236" y="1355260"/>
            <a:ext cx="642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290" algn="l"/>
              </a:tabLst>
            </a:pPr>
            <a:r>
              <a:rPr sz="1100" spc="70" dirty="0">
                <a:latin typeface="Tahoma"/>
                <a:cs typeface="Tahoma"/>
              </a:rPr>
              <a:t>V	</a:t>
            </a:r>
            <a:r>
              <a:rPr sz="1100" spc="25" dirty="0">
                <a:latin typeface="Tahoma"/>
                <a:cs typeface="Tahoma"/>
              </a:rPr>
              <a:t>N=Oi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424" y="1734837"/>
            <a:ext cx="638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4180" algn="l"/>
              </a:tabLst>
            </a:pPr>
            <a:r>
              <a:rPr sz="1100" spc="-20" dirty="0">
                <a:latin typeface="Tahoma"/>
                <a:cs typeface="Tahoma"/>
              </a:rPr>
              <a:t>told	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55" dirty="0">
                <a:latin typeface="Tahoma"/>
                <a:cs typeface="Tahoma"/>
              </a:rPr>
              <a:t>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0113" y="1555213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0115" y="1175617"/>
            <a:ext cx="508634" cy="186055"/>
          </a:xfrm>
          <a:custGeom>
            <a:avLst/>
            <a:gdLst/>
            <a:ahLst/>
            <a:cxnLst/>
            <a:rect l="l" t="t" r="r" b="b"/>
            <a:pathLst>
              <a:path w="508635" h="186055">
                <a:moveTo>
                  <a:pt x="508094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0258" y="1175617"/>
            <a:ext cx="107950" cy="186055"/>
          </a:xfrm>
          <a:custGeom>
            <a:avLst/>
            <a:gdLst/>
            <a:ahLst/>
            <a:cxnLst/>
            <a:rect l="l" t="t" r="r" b="b"/>
            <a:pathLst>
              <a:path w="107950" h="186055">
                <a:moveTo>
                  <a:pt x="107951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8210" y="1175617"/>
            <a:ext cx="508634" cy="186055"/>
          </a:xfrm>
          <a:custGeom>
            <a:avLst/>
            <a:gdLst/>
            <a:ahLst/>
            <a:cxnLst/>
            <a:rect l="l" t="t" r="r" b="b"/>
            <a:pathLst>
              <a:path w="508635" h="186055">
                <a:moveTo>
                  <a:pt x="0" y="0"/>
                </a:moveTo>
                <a:lnTo>
                  <a:pt x="508094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1120" y="975671"/>
            <a:ext cx="212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5199" y="1355249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7139" y="1175625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7141" y="796039"/>
            <a:ext cx="415925" cy="186055"/>
          </a:xfrm>
          <a:custGeom>
            <a:avLst/>
            <a:gdLst/>
            <a:ahLst/>
            <a:cxnLst/>
            <a:rect l="l" t="t" r="r" b="b"/>
            <a:pathLst>
              <a:path w="415925" h="186055">
                <a:moveTo>
                  <a:pt x="415537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2679" y="796039"/>
            <a:ext cx="415925" cy="186055"/>
          </a:xfrm>
          <a:custGeom>
            <a:avLst/>
            <a:gdLst/>
            <a:ahLst/>
            <a:cxnLst/>
            <a:rect l="l" t="t" r="r" b="b"/>
            <a:pathLst>
              <a:path w="415925" h="186055">
                <a:moveTo>
                  <a:pt x="0" y="0"/>
                </a:moveTo>
                <a:lnTo>
                  <a:pt x="415537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4780" y="2077486"/>
            <a:ext cx="1058441" cy="9912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8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67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56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hlinkClick r:id="rId9" action="ppaction://hlinksldjump"/>
              </a:rPr>
              <a:t>The </a:t>
            </a:r>
            <a:r>
              <a:rPr sz="1400" spc="35" dirty="0">
                <a:hlinkClick r:id="rId9" action="ppaction://hlinksldjump"/>
              </a:rPr>
              <a:t>SOMETHING</a:t>
            </a:r>
            <a:r>
              <a:rPr sz="1400" spc="10" dirty="0">
                <a:hlinkClick r:id="rId9" action="ppaction://hlinksldjump"/>
              </a:rPr>
              <a:t> </a:t>
            </a:r>
            <a:r>
              <a:rPr sz="1400" spc="-35" dirty="0">
                <a:hlinkClick r:id="rId9" action="ppaction://hlinksldjump"/>
              </a:rPr>
              <a:t>test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14436"/>
            <a:ext cx="3520440" cy="7308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7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65" dirty="0">
                <a:latin typeface="Tahoma"/>
                <a:cs typeface="Tahoma"/>
              </a:rPr>
              <a:t>may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easier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90" dirty="0">
                <a:latin typeface="Tahoma"/>
                <a:cs typeface="Tahoma"/>
              </a:rPr>
              <a:t>see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function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dependent </a:t>
            </a:r>
            <a:r>
              <a:rPr sz="1100" spc="-50" dirty="0">
                <a:latin typeface="Tahoma"/>
                <a:cs typeface="Tahoma"/>
              </a:rPr>
              <a:t>clause 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60" dirty="0">
                <a:latin typeface="Tahoma"/>
                <a:cs typeface="Tahoma"/>
              </a:rPr>
              <a:t>you </a:t>
            </a:r>
            <a:r>
              <a:rPr sz="1100" spc="-35" dirty="0">
                <a:latin typeface="Tahoma"/>
                <a:cs typeface="Tahoma"/>
              </a:rPr>
              <a:t>substitute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with ‘something’, </a:t>
            </a:r>
            <a:r>
              <a:rPr sz="1100" spc="-30" dirty="0">
                <a:latin typeface="Tahoma"/>
                <a:cs typeface="Tahoma"/>
              </a:rPr>
              <a:t>‘somebody’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sz="1100" spc="-20" dirty="0">
                <a:latin typeface="Tahoma"/>
                <a:cs typeface="Tahoma"/>
              </a:rPr>
              <a:t>(1)	</a:t>
            </a:r>
            <a:r>
              <a:rPr sz="1100" spc="-15" dirty="0">
                <a:latin typeface="Tahoma"/>
                <a:cs typeface="Tahoma"/>
              </a:rPr>
              <a:t>Last </a:t>
            </a:r>
            <a:r>
              <a:rPr sz="1100" spc="-30" dirty="0">
                <a:latin typeface="Tahoma"/>
                <a:cs typeface="Tahoma"/>
              </a:rPr>
              <a:t>night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dreamt </a:t>
            </a:r>
            <a:r>
              <a:rPr sz="1100" spc="20" dirty="0">
                <a:latin typeface="Tahoma"/>
                <a:cs typeface="Tahoma"/>
              </a:rPr>
              <a:t>SOMETHING </a:t>
            </a:r>
            <a:r>
              <a:rPr sz="1100" i="1" spc="-10" dirty="0">
                <a:latin typeface="Meiryo"/>
                <a:cs typeface="Meiryo"/>
              </a:rPr>
              <a:t>→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135" dirty="0">
                <a:latin typeface="Tahoma"/>
                <a:cs typeface="Tahoma"/>
              </a:rPr>
              <a:t>somebody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712" y="1625205"/>
            <a:ext cx="542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loved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933319"/>
            <a:ext cx="2840355" cy="500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8784" indent="-426720">
              <a:lnSpc>
                <a:spcPct val="100000"/>
              </a:lnSpc>
              <a:spcBef>
                <a:spcPts val="90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sz="1100" spc="-10" dirty="0">
                <a:latin typeface="Tahoma"/>
                <a:cs typeface="Tahoma"/>
              </a:rPr>
              <a:t>I’ll </a:t>
            </a:r>
            <a:r>
              <a:rPr sz="1100" spc="-15" dirty="0">
                <a:latin typeface="Tahoma"/>
                <a:cs typeface="Tahoma"/>
              </a:rPr>
              <a:t>tell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20" dirty="0">
                <a:latin typeface="Tahoma"/>
                <a:cs typeface="Tahoma"/>
              </a:rPr>
              <a:t>SOMETHING </a:t>
            </a:r>
            <a:r>
              <a:rPr sz="1100" i="1" spc="-10" dirty="0">
                <a:latin typeface="Meiryo"/>
                <a:cs typeface="Meiryo"/>
              </a:rPr>
              <a:t>→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ahoma"/>
                <a:cs typeface="Tahoma"/>
              </a:rPr>
              <a:t>what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10" dirty="0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110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20" dirty="0">
                <a:latin typeface="Tahoma"/>
                <a:cs typeface="Tahoma"/>
              </a:rPr>
              <a:t>told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20" dirty="0">
                <a:latin typeface="Tahoma"/>
                <a:cs typeface="Tahoma"/>
              </a:rPr>
              <a:t>SOMETHING </a:t>
            </a:r>
            <a:r>
              <a:rPr sz="1100" i="1" spc="-10" dirty="0">
                <a:latin typeface="Meiryo"/>
                <a:cs typeface="Meiryo"/>
              </a:rPr>
              <a:t>→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ill.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9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75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hlinkClick r:id="rId10" action="ppaction://hlinksldjump"/>
              </a:rPr>
              <a:t>Cs </a:t>
            </a:r>
            <a:r>
              <a:rPr sz="1400" spc="-60" dirty="0">
                <a:hlinkClick r:id="rId10" action="ppaction://hlinksldjump"/>
              </a:rPr>
              <a:t>and </a:t>
            </a:r>
            <a:r>
              <a:rPr sz="1400" spc="-5" dirty="0">
                <a:hlinkClick r:id="rId10" action="ppaction://hlinksldjump"/>
              </a:rPr>
              <a:t>Co</a:t>
            </a:r>
            <a:r>
              <a:rPr sz="1400" spc="90" dirty="0">
                <a:hlinkClick r:id="rId10" action="ppaction://hlinksldjump"/>
              </a:rPr>
              <a:t> </a:t>
            </a:r>
            <a:r>
              <a:rPr sz="1400" spc="-30" dirty="0">
                <a:hlinkClick r:id="rId10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405585"/>
            <a:ext cx="621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Money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4004" y="1709131"/>
            <a:ext cx="790575" cy="161925"/>
          </a:xfrm>
          <a:custGeom>
            <a:avLst/>
            <a:gdLst/>
            <a:ahLst/>
            <a:cxnLst/>
            <a:rect l="l" t="t" r="r" b="b"/>
            <a:pathLst>
              <a:path w="790575" h="161925">
                <a:moveTo>
                  <a:pt x="395076" y="0"/>
                </a:moveTo>
                <a:lnTo>
                  <a:pt x="0" y="161712"/>
                </a:lnTo>
                <a:lnTo>
                  <a:pt x="790153" y="161712"/>
                </a:lnTo>
                <a:lnTo>
                  <a:pt x="39507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5314" y="1888763"/>
            <a:ext cx="920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’s </a:t>
            </a:r>
            <a:r>
              <a:rPr sz="1100" spc="-40" dirty="0">
                <a:latin typeface="Tahoma"/>
                <a:cs typeface="Tahoma"/>
              </a:rPr>
              <a:t>what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3811" y="1709139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3812" y="1329553"/>
            <a:ext cx="257810" cy="186055"/>
          </a:xfrm>
          <a:custGeom>
            <a:avLst/>
            <a:gdLst/>
            <a:ahLst/>
            <a:cxnLst/>
            <a:rect l="l" t="t" r="r" b="b"/>
            <a:pathLst>
              <a:path w="257810" h="186055">
                <a:moveTo>
                  <a:pt x="257636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1448" y="1329553"/>
            <a:ext cx="257810" cy="186055"/>
          </a:xfrm>
          <a:custGeom>
            <a:avLst/>
            <a:gdLst/>
            <a:ahLst/>
            <a:cxnLst/>
            <a:rect l="l" t="t" r="r" b="b"/>
            <a:pathLst>
              <a:path w="257810" h="186055">
                <a:moveTo>
                  <a:pt x="0" y="0"/>
                </a:moveTo>
                <a:lnTo>
                  <a:pt x="257636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4795" y="750022"/>
            <a:ext cx="1298575" cy="951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19734" algn="ctr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marR="422909" algn="ctr">
              <a:lnSpc>
                <a:spcPct val="100000"/>
              </a:lnSpc>
              <a:tabLst>
                <a:tab pos="565150" algn="l"/>
              </a:tabLst>
            </a:pPr>
            <a:r>
              <a:rPr sz="1100" spc="60" dirty="0">
                <a:latin typeface="Tahoma"/>
                <a:cs typeface="Tahoma"/>
              </a:rPr>
              <a:t>NP	</a:t>
            </a:r>
            <a:r>
              <a:rPr sz="1100" spc="75" dirty="0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61670" algn="l"/>
              </a:tabLst>
            </a:pPr>
            <a:r>
              <a:rPr sz="1100" spc="5" dirty="0">
                <a:latin typeface="Tahoma"/>
                <a:cs typeface="Tahoma"/>
              </a:rPr>
              <a:t>That 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V	</a:t>
            </a:r>
            <a:r>
              <a:rPr sz="1100" spc="-30" dirty="0">
                <a:latin typeface="Tahoma"/>
                <a:cs typeface="Tahoma"/>
              </a:rPr>
              <a:t>Clause=Cs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8732" y="1329561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32" y="949976"/>
            <a:ext cx="281940" cy="186055"/>
          </a:xfrm>
          <a:custGeom>
            <a:avLst/>
            <a:gdLst/>
            <a:ahLst/>
            <a:cxnLst/>
            <a:rect l="l" t="t" r="r" b="b"/>
            <a:pathLst>
              <a:path w="281939" h="186055">
                <a:moveTo>
                  <a:pt x="28136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0093" y="949976"/>
            <a:ext cx="281940" cy="186055"/>
          </a:xfrm>
          <a:custGeom>
            <a:avLst/>
            <a:gdLst/>
            <a:ahLst/>
            <a:cxnLst/>
            <a:rect l="l" t="t" r="r" b="b"/>
            <a:pathLst>
              <a:path w="281939" h="186055">
                <a:moveTo>
                  <a:pt x="0" y="0"/>
                </a:moveTo>
                <a:lnTo>
                  <a:pt x="28136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1961" y="2231418"/>
            <a:ext cx="1764068" cy="9912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10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hlinkClick r:id="rId10" action="ppaction://hlinksldjump"/>
              </a:rPr>
              <a:t>Cs </a:t>
            </a:r>
            <a:r>
              <a:rPr sz="1400" spc="-60" dirty="0">
                <a:hlinkClick r:id="rId10" action="ppaction://hlinksldjump"/>
              </a:rPr>
              <a:t>and </a:t>
            </a:r>
            <a:r>
              <a:rPr sz="1400" spc="-5" dirty="0">
                <a:hlinkClick r:id="rId10" action="ppaction://hlinksldjump"/>
              </a:rPr>
              <a:t>Co</a:t>
            </a:r>
            <a:r>
              <a:rPr sz="1400" spc="90" dirty="0">
                <a:hlinkClick r:id="rId10" action="ppaction://hlinksldjump"/>
              </a:rPr>
              <a:t> </a:t>
            </a:r>
            <a:r>
              <a:rPr sz="1400" spc="-30" dirty="0">
                <a:hlinkClick r:id="rId10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890269" y="464463"/>
            <a:ext cx="542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7218" y="844040"/>
            <a:ext cx="342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Tahoma"/>
                <a:cs typeface="Tahoma"/>
              </a:rPr>
              <a:t>AuxP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3813" y="1223618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5506" y="1603195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Clause=Co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4475" y="2013572"/>
            <a:ext cx="92075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35" dirty="0">
                <a:latin typeface="Tahoma"/>
                <a:cs typeface="Tahoma"/>
              </a:rPr>
              <a:t>anything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5757" y="1803149"/>
            <a:ext cx="1005205" cy="161925"/>
          </a:xfrm>
          <a:custGeom>
            <a:avLst/>
            <a:gdLst/>
            <a:ahLst/>
            <a:cxnLst/>
            <a:rect l="l" t="t" r="r" b="b"/>
            <a:pathLst>
              <a:path w="1005204" h="161925">
                <a:moveTo>
                  <a:pt x="502450" y="0"/>
                </a:moveTo>
                <a:lnTo>
                  <a:pt x="0" y="161712"/>
                </a:lnTo>
                <a:lnTo>
                  <a:pt x="1004901" y="161712"/>
                </a:lnTo>
                <a:lnTo>
                  <a:pt x="5024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10624" y="1982784"/>
            <a:ext cx="5086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4609" y="1803160"/>
            <a:ext cx="581025" cy="186055"/>
          </a:xfrm>
          <a:custGeom>
            <a:avLst/>
            <a:gdLst/>
            <a:ahLst/>
            <a:cxnLst/>
            <a:rect l="l" t="t" r="r" b="b"/>
            <a:pathLst>
              <a:path w="581025" h="186055">
                <a:moveTo>
                  <a:pt x="290395" y="0"/>
                </a:moveTo>
                <a:lnTo>
                  <a:pt x="0" y="185952"/>
                </a:lnTo>
                <a:lnTo>
                  <a:pt x="580791" y="185952"/>
                </a:lnTo>
                <a:lnTo>
                  <a:pt x="2903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8098" y="19827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ahoma"/>
                <a:cs typeface="Tahoma"/>
              </a:rPr>
              <a:t>name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5699" y="180316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5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5686" y="1423571"/>
            <a:ext cx="671830" cy="186055"/>
          </a:xfrm>
          <a:custGeom>
            <a:avLst/>
            <a:gdLst/>
            <a:ahLst/>
            <a:cxnLst/>
            <a:rect l="l" t="t" r="r" b="b"/>
            <a:pathLst>
              <a:path w="671830" h="186055">
                <a:moveTo>
                  <a:pt x="671263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5000" y="1423571"/>
            <a:ext cx="152400" cy="186055"/>
          </a:xfrm>
          <a:custGeom>
            <a:avLst/>
            <a:gdLst/>
            <a:ahLst/>
            <a:cxnLst/>
            <a:rect l="l" t="t" r="r" b="b"/>
            <a:pathLst>
              <a:path w="152400" h="186055">
                <a:moveTo>
                  <a:pt x="151949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6950" y="1423571"/>
            <a:ext cx="671830" cy="186055"/>
          </a:xfrm>
          <a:custGeom>
            <a:avLst/>
            <a:gdLst/>
            <a:ahLst/>
            <a:cxnLst/>
            <a:rect l="l" t="t" r="r" b="b"/>
            <a:pathLst>
              <a:path w="671830" h="186055">
                <a:moveTo>
                  <a:pt x="0" y="0"/>
                </a:moveTo>
                <a:lnTo>
                  <a:pt x="671263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49530" y="1603203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9580" algn="l"/>
                <a:tab pos="781050" algn="l"/>
              </a:tabLst>
            </a:pPr>
            <a:r>
              <a:rPr sz="1100" spc="-15" dirty="0">
                <a:latin typeface="Tahoma"/>
                <a:cs typeface="Tahoma"/>
              </a:rPr>
              <a:t>will	</a:t>
            </a:r>
            <a:r>
              <a:rPr sz="1100" spc="70" dirty="0">
                <a:latin typeface="Tahoma"/>
                <a:cs typeface="Tahoma"/>
              </a:rPr>
              <a:t>V	</a:t>
            </a:r>
            <a:r>
              <a:rPr sz="1100" spc="30" dirty="0">
                <a:latin typeface="Tahoma"/>
                <a:cs typeface="Tahoma"/>
              </a:rPr>
              <a:t>NP=Od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9207" y="1423579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9211" y="1043994"/>
            <a:ext cx="528955" cy="186055"/>
          </a:xfrm>
          <a:custGeom>
            <a:avLst/>
            <a:gdLst/>
            <a:ahLst/>
            <a:cxnLst/>
            <a:rect l="l" t="t" r="r" b="b"/>
            <a:pathLst>
              <a:path w="528955" h="186055">
                <a:moveTo>
                  <a:pt x="52887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8084" y="1043994"/>
            <a:ext cx="528955" cy="186055"/>
          </a:xfrm>
          <a:custGeom>
            <a:avLst/>
            <a:gdLst/>
            <a:ahLst/>
            <a:cxnLst/>
            <a:rect l="l" t="t" r="r" b="b"/>
            <a:pathLst>
              <a:path w="528955" h="186055">
                <a:moveTo>
                  <a:pt x="0" y="0"/>
                </a:moveTo>
                <a:lnTo>
                  <a:pt x="528872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8299" y="844048"/>
            <a:ext cx="212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378" y="1223626"/>
            <a:ext cx="483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2570" algn="l"/>
              </a:tabLst>
            </a:pPr>
            <a:r>
              <a:rPr sz="1100" spc="-110" dirty="0">
                <a:latin typeface="Tahoma"/>
                <a:cs typeface="Tahoma"/>
              </a:rPr>
              <a:t>I	</a:t>
            </a:r>
            <a:r>
              <a:rPr sz="1100" spc="-10" dirty="0">
                <a:latin typeface="Tahoma"/>
                <a:cs typeface="Tahoma"/>
              </a:rPr>
              <a:t>Aux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4318" y="1044002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310" y="664416"/>
            <a:ext cx="427355" cy="186055"/>
          </a:xfrm>
          <a:custGeom>
            <a:avLst/>
            <a:gdLst/>
            <a:ahLst/>
            <a:cxnLst/>
            <a:rect l="l" t="t" r="r" b="b"/>
            <a:pathLst>
              <a:path w="427355" h="186055">
                <a:moveTo>
                  <a:pt x="426888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1199" y="664416"/>
            <a:ext cx="427355" cy="186055"/>
          </a:xfrm>
          <a:custGeom>
            <a:avLst/>
            <a:gdLst/>
            <a:ahLst/>
            <a:cxnLst/>
            <a:rect l="l" t="t" r="r" b="b"/>
            <a:pathLst>
              <a:path w="427355" h="186055">
                <a:moveTo>
                  <a:pt x="0" y="0"/>
                </a:moveTo>
                <a:lnTo>
                  <a:pt x="426888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4780" y="2325446"/>
            <a:ext cx="1058418" cy="9912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11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1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26908"/>
            <a:ext cx="34163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Identify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subordinate </a:t>
            </a:r>
            <a:r>
              <a:rPr sz="1100" spc="-55" dirty="0">
                <a:latin typeface="Tahoma"/>
                <a:cs typeface="Tahoma"/>
              </a:rPr>
              <a:t>clauses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 </a:t>
            </a: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384170"/>
            <a:ext cx="252031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20" dirty="0">
                <a:latin typeface="Tahoma"/>
                <a:cs typeface="Tahoma"/>
              </a:rPr>
              <a:t>think </a:t>
            </a:r>
            <a:r>
              <a:rPr sz="1100" spc="-35" dirty="0">
                <a:latin typeface="Tahoma"/>
                <a:cs typeface="Tahoma"/>
              </a:rPr>
              <a:t>I’m </a:t>
            </a:r>
            <a:r>
              <a:rPr sz="1100" spc="-45" dirty="0">
                <a:latin typeface="Tahoma"/>
                <a:cs typeface="Tahoma"/>
              </a:rPr>
              <a:t>going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crazy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40" dirty="0">
                <a:latin typeface="Tahoma"/>
                <a:cs typeface="Tahoma"/>
              </a:rPr>
              <a:t>Give the </a:t>
            </a:r>
            <a:r>
              <a:rPr sz="1100" spc="-30" dirty="0">
                <a:latin typeface="Tahoma"/>
                <a:cs typeface="Tahoma"/>
              </a:rPr>
              <a:t>food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whoever </a:t>
            </a:r>
            <a:r>
              <a:rPr sz="1100" spc="-55" dirty="0">
                <a:latin typeface="Tahoma"/>
                <a:cs typeface="Tahoma"/>
              </a:rPr>
              <a:t>wants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5" dirty="0">
                <a:latin typeface="Tahoma"/>
                <a:cs typeface="Tahoma"/>
              </a:rPr>
              <a:t>everything </a:t>
            </a:r>
            <a:r>
              <a:rPr sz="1100" spc="-30" dirty="0">
                <a:latin typeface="Tahoma"/>
                <a:cs typeface="Tahoma"/>
              </a:rPr>
              <a:t>I’d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woman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never </a:t>
            </a:r>
            <a:r>
              <a:rPr sz="1100" spc="-60" dirty="0">
                <a:latin typeface="Tahoma"/>
                <a:cs typeface="Tahoma"/>
              </a:rPr>
              <a:t>loses her</a:t>
            </a:r>
            <a:r>
              <a:rPr sz="1100" spc="-25" dirty="0">
                <a:latin typeface="Tahoma"/>
                <a:cs typeface="Tahoma"/>
              </a:rPr>
              <a:t> cool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whoever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12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93287"/>
            <a:ext cx="660400" cy="7302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1" action="ppaction://hlinksldjump"/>
              </a:rPr>
              <a:t>EXERCISE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428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10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13</a:t>
            </a:r>
            <a:r>
              <a:rPr sz="900" spc="-187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87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990636"/>
            <a:ext cx="33451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dependent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clauses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sentences: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75826"/>
            <a:ext cx="280797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20" dirty="0">
                <a:latin typeface="Tahoma"/>
                <a:cs typeface="Tahoma"/>
              </a:rPr>
              <a:t>think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I’m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going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crazy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Od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40" dirty="0">
                <a:latin typeface="Tahoma"/>
                <a:cs typeface="Tahoma"/>
              </a:rPr>
              <a:t>Give the </a:t>
            </a:r>
            <a:r>
              <a:rPr sz="1100" spc="-30" dirty="0">
                <a:latin typeface="Tahoma"/>
                <a:cs typeface="Tahoma"/>
              </a:rPr>
              <a:t>food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whoever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wants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Oi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everything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I’d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want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woman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she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never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loses her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cool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Od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35" dirty="0">
                <a:latin typeface="Tahoma"/>
                <a:cs typeface="Tahoma"/>
              </a:rPr>
              <a:t>You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whoever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want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227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969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8445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94640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89230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593287"/>
            <a:ext cx="660400" cy="7302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79997" y="397387"/>
            <a:ext cx="3527983" cy="264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4889" y="3173349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8419">
            <a:solidFill>
              <a:srgbClr val="C7EA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3142563"/>
            <a:ext cx="2951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ahoma"/>
                <a:cs typeface="Tahoma"/>
              </a:rPr>
              <a:t>NB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5" dirty="0">
                <a:latin typeface="Tahoma"/>
                <a:cs typeface="Tahoma"/>
              </a:rPr>
              <a:t>labelled </a:t>
            </a:r>
            <a:r>
              <a:rPr sz="1100" b="1" spc="-155" dirty="0">
                <a:latin typeface="Arial"/>
                <a:cs typeface="Arial"/>
              </a:rPr>
              <a:t>s </a:t>
            </a:r>
            <a:r>
              <a:rPr sz="1100" spc="-55" dirty="0">
                <a:latin typeface="Tahoma"/>
                <a:cs typeface="Tahoma"/>
              </a:rPr>
              <a:t>under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40" dirty="0">
                <a:latin typeface="Tahoma"/>
                <a:cs typeface="Tahoma"/>
              </a:rPr>
              <a:t>LARSP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41243"/>
            <a:ext cx="627380" cy="1428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10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14</a:t>
            </a:r>
            <a:r>
              <a:rPr sz="900" spc="-187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87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7297" y="792008"/>
            <a:ext cx="33274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b="1" spc="-50" dirty="0">
                <a:latin typeface="Arial"/>
                <a:cs typeface="Arial"/>
              </a:rPr>
              <a:t>subordinating </a:t>
            </a:r>
            <a:r>
              <a:rPr sz="1100" b="1" spc="-45" dirty="0">
                <a:latin typeface="Arial"/>
                <a:cs typeface="Arial"/>
              </a:rPr>
              <a:t>conjunction </a:t>
            </a:r>
            <a:r>
              <a:rPr sz="1100" spc="-35" dirty="0">
                <a:latin typeface="Tahoma"/>
                <a:cs typeface="Tahoma"/>
              </a:rPr>
              <a:t>introduces </a:t>
            </a:r>
            <a:r>
              <a:rPr sz="1100" spc="-55" dirty="0">
                <a:latin typeface="Tahoma"/>
                <a:cs typeface="Tahoma"/>
              </a:rPr>
              <a:t>a dependent  </a:t>
            </a:r>
            <a:r>
              <a:rPr sz="1100" spc="-35" dirty="0">
                <a:latin typeface="Tahoma"/>
                <a:cs typeface="Tahoma"/>
              </a:rPr>
              <a:t>(subordinate) </a:t>
            </a:r>
            <a:r>
              <a:rPr sz="1100" spc="-50" dirty="0">
                <a:latin typeface="Tahoma"/>
                <a:cs typeface="Tahoma"/>
              </a:rPr>
              <a:t>clause </a:t>
            </a:r>
            <a:r>
              <a:rPr sz="1100" spc="-45" dirty="0">
                <a:latin typeface="Tahoma"/>
                <a:cs typeface="Tahoma"/>
              </a:rPr>
              <a:t>inside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ADVERBIAL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897" y="1330704"/>
            <a:ext cx="3384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sz="1100" spc="-20" dirty="0">
                <a:latin typeface="Tahoma"/>
                <a:cs typeface="Tahoma"/>
              </a:rPr>
              <a:t>(4)	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b="1" spc="-20" dirty="0">
                <a:latin typeface="Arial"/>
                <a:cs typeface="Arial"/>
              </a:rPr>
              <a:t>When </a:t>
            </a:r>
            <a:r>
              <a:rPr sz="1100" spc="-110" dirty="0">
                <a:latin typeface="Tahoma"/>
                <a:cs typeface="Tahoma"/>
              </a:rPr>
              <a:t>[ I </a:t>
            </a:r>
            <a:r>
              <a:rPr sz="1100" spc="-15" dirty="0">
                <a:latin typeface="Tahoma"/>
                <a:cs typeface="Tahoma"/>
              </a:rPr>
              <a:t>fall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0" dirty="0">
                <a:latin typeface="Tahoma"/>
                <a:cs typeface="Tahoma"/>
              </a:rPr>
              <a:t>love </a:t>
            </a:r>
            <a:r>
              <a:rPr sz="1200" spc="-52" baseline="-13888" dirty="0">
                <a:latin typeface="Verdana"/>
                <a:cs typeface="Verdana"/>
              </a:rPr>
              <a:t>Cl. </a:t>
            </a:r>
            <a:r>
              <a:rPr sz="1100" spc="-110" dirty="0">
                <a:latin typeface="Tahoma"/>
                <a:cs typeface="Tahoma"/>
              </a:rPr>
              <a:t>] </a:t>
            </a:r>
            <a:r>
              <a:rPr sz="1200" baseline="-13888" dirty="0">
                <a:latin typeface="Verdana"/>
                <a:cs typeface="Verdana"/>
              </a:rPr>
              <a:t>ADV </a:t>
            </a:r>
            <a:r>
              <a:rPr sz="1100" spc="-110" dirty="0">
                <a:latin typeface="Tahoma"/>
                <a:cs typeface="Tahoma"/>
              </a:rPr>
              <a:t>]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-2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97328"/>
            <a:ext cx="3554095" cy="7308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b="1" spc="-55" dirty="0">
                <a:latin typeface="Arial"/>
                <a:cs typeface="Arial"/>
              </a:rPr>
              <a:t>subordinator </a:t>
            </a:r>
            <a:r>
              <a:rPr sz="1100" spc="-35" dirty="0">
                <a:latin typeface="Tahoma"/>
                <a:cs typeface="Tahoma"/>
              </a:rPr>
              <a:t>introduces </a:t>
            </a:r>
            <a:r>
              <a:rPr sz="1100" spc="-55" dirty="0">
                <a:latin typeface="Tahoma"/>
                <a:cs typeface="Tahoma"/>
              </a:rPr>
              <a:t>a dependent </a:t>
            </a:r>
            <a:r>
              <a:rPr sz="1100" spc="-35" dirty="0">
                <a:latin typeface="Tahoma"/>
                <a:cs typeface="Tahoma"/>
              </a:rPr>
              <a:t>(subordinate) </a:t>
            </a:r>
            <a:r>
              <a:rPr sz="1100" spc="-50" dirty="0">
                <a:latin typeface="Tahoma"/>
                <a:cs typeface="Tahoma"/>
              </a:rPr>
              <a:t>clause 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functions </a:t>
            </a:r>
            <a:r>
              <a:rPr sz="1100" spc="-15" dirty="0">
                <a:latin typeface="Tahoma"/>
                <a:cs typeface="Tahoma"/>
              </a:rPr>
              <a:t>(S, </a:t>
            </a:r>
            <a:r>
              <a:rPr sz="1100" spc="-20" dirty="0">
                <a:latin typeface="Tahoma"/>
                <a:cs typeface="Tahoma"/>
              </a:rPr>
              <a:t>Od, </a:t>
            </a:r>
            <a:r>
              <a:rPr sz="1100" dirty="0">
                <a:latin typeface="Tahoma"/>
                <a:cs typeface="Tahoma"/>
              </a:rPr>
              <a:t>Oi, </a:t>
            </a:r>
            <a:r>
              <a:rPr sz="1100" spc="-30" dirty="0">
                <a:latin typeface="Tahoma"/>
                <a:cs typeface="Tahoma"/>
              </a:rPr>
              <a:t>Cs, </a:t>
            </a:r>
            <a:r>
              <a:rPr sz="1100" spc="-20" dirty="0">
                <a:latin typeface="Tahoma"/>
                <a:cs typeface="Tahoma"/>
              </a:rPr>
              <a:t>Co,</a:t>
            </a:r>
            <a:r>
              <a:rPr sz="1100" spc="-15" dirty="0">
                <a:latin typeface="Tahoma"/>
                <a:cs typeface="Tahoma"/>
              </a:rPr>
              <a:t> P-mod)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sz="1100" spc="-20" dirty="0">
                <a:latin typeface="Tahoma"/>
                <a:cs typeface="Tahoma"/>
              </a:rPr>
              <a:t>(5)	</a:t>
            </a:r>
            <a:r>
              <a:rPr sz="1100" spc="-15" dirty="0">
                <a:latin typeface="Tahoma"/>
                <a:cs typeface="Tahoma"/>
              </a:rPr>
              <a:t>Last </a:t>
            </a:r>
            <a:r>
              <a:rPr sz="1100" spc="-30" dirty="0">
                <a:latin typeface="Tahoma"/>
                <a:cs typeface="Tahoma"/>
              </a:rPr>
              <a:t>night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dreamt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6412" y="2438895"/>
            <a:ext cx="2159635" cy="172085"/>
          </a:xfrm>
          <a:custGeom>
            <a:avLst/>
            <a:gdLst/>
            <a:ahLst/>
            <a:cxnLst/>
            <a:rect l="l" t="t" r="r" b="b"/>
            <a:pathLst>
              <a:path w="2159635" h="172085">
                <a:moveTo>
                  <a:pt x="0" y="172072"/>
                </a:moveTo>
                <a:lnTo>
                  <a:pt x="2159152" y="172072"/>
                </a:lnTo>
                <a:lnTo>
                  <a:pt x="215915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62416" y="2467989"/>
            <a:ext cx="423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90" algn="l"/>
              </a:tabLst>
            </a:pPr>
            <a:r>
              <a:rPr sz="800" spc="-40" dirty="0">
                <a:latin typeface="Verdana"/>
                <a:cs typeface="Verdana"/>
              </a:rPr>
              <a:t>Cl</a:t>
            </a:r>
            <a:r>
              <a:rPr sz="800" spc="-25" dirty="0">
                <a:latin typeface="Verdana"/>
                <a:cs typeface="Verdana"/>
              </a:rPr>
              <a:t>.</a:t>
            </a:r>
            <a:r>
              <a:rPr sz="800" dirty="0">
                <a:latin typeface="Verdana"/>
                <a:cs typeface="Verdana"/>
              </a:rPr>
              <a:t>	</a:t>
            </a:r>
            <a:r>
              <a:rPr sz="800" spc="-35" dirty="0">
                <a:latin typeface="Verdana"/>
                <a:cs typeface="Verdana"/>
              </a:rPr>
              <a:t>Od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15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712" y="2408096"/>
            <a:ext cx="2185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58010" algn="l"/>
                <a:tab pos="2131695" algn="l"/>
              </a:tabLst>
            </a:pPr>
            <a:r>
              <a:rPr sz="1100" spc="-110" dirty="0">
                <a:latin typeface="Tahoma"/>
                <a:cs typeface="Tahoma"/>
              </a:rPr>
              <a:t>[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10" dirty="0">
                <a:latin typeface="Arial"/>
                <a:cs typeface="Arial"/>
              </a:rPr>
              <a:t>that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110" dirty="0">
                <a:latin typeface="Tahoma"/>
                <a:cs typeface="Tahoma"/>
              </a:rPr>
              <a:t>[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-35" dirty="0">
                <a:latin typeface="Tahoma"/>
                <a:cs typeface="Tahoma"/>
              </a:rPr>
              <a:t>b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dy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loved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me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110" dirty="0">
                <a:latin typeface="Tahoma"/>
                <a:cs typeface="Tahoma"/>
              </a:rPr>
              <a:t>]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287"/>
            <a:ext cx="490855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167297" y="572146"/>
            <a:ext cx="30981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Subordinators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50" dirty="0">
                <a:latin typeface="Tahoma"/>
                <a:cs typeface="Tahoma"/>
              </a:rPr>
              <a:t>successful </a:t>
            </a:r>
            <a:r>
              <a:rPr sz="1100" spc="-15" dirty="0">
                <a:latin typeface="Tahoma"/>
                <a:cs typeface="Tahoma"/>
              </a:rPr>
              <a:t>‘pickup trucks’ </a:t>
            </a:r>
            <a:r>
              <a:rPr sz="1100" spc="-35" dirty="0">
                <a:latin typeface="Tahoma"/>
                <a:cs typeface="Tahoma"/>
              </a:rPr>
              <a:t>than  </a:t>
            </a:r>
            <a:r>
              <a:rPr sz="1100" spc="-40" dirty="0">
                <a:latin typeface="Tahoma"/>
                <a:cs typeface="Tahoma"/>
              </a:rPr>
              <a:t>subordinating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conjunctions.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448306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3397" y="1386751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0674" y="1355952"/>
            <a:ext cx="1094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latin typeface="Trebuchet MS"/>
                <a:cs typeface="Trebuchet MS"/>
              </a:rPr>
              <a:t>t </a:t>
            </a: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4067" y="1386751"/>
            <a:ext cx="107950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15" dirty="0">
                <a:latin typeface="Tahoma"/>
                <a:cs typeface="Tahoma"/>
              </a:rPr>
              <a:t>fall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3988" y="1196790"/>
            <a:ext cx="1574165" cy="184785"/>
          </a:xfrm>
          <a:custGeom>
            <a:avLst/>
            <a:gdLst/>
            <a:ahLst/>
            <a:cxnLst/>
            <a:rect l="l" t="t" r="r" b="b"/>
            <a:pathLst>
              <a:path w="1574164" h="184784">
                <a:moveTo>
                  <a:pt x="0" y="184728"/>
                </a:moveTo>
                <a:lnTo>
                  <a:pt x="30514" y="36228"/>
                </a:lnTo>
                <a:lnTo>
                  <a:pt x="59937" y="2846"/>
                </a:lnTo>
                <a:lnTo>
                  <a:pt x="74903" y="0"/>
                </a:lnTo>
                <a:lnTo>
                  <a:pt x="1508383" y="0"/>
                </a:lnTo>
                <a:lnTo>
                  <a:pt x="1523349" y="2846"/>
                </a:lnTo>
                <a:lnTo>
                  <a:pt x="1536687" y="10610"/>
                </a:lnTo>
                <a:lnTo>
                  <a:pt x="1546971" y="22126"/>
                </a:lnTo>
                <a:lnTo>
                  <a:pt x="1552771" y="36228"/>
                </a:lnTo>
                <a:lnTo>
                  <a:pt x="157360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94059" y="1298335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4">
                <a:moveTo>
                  <a:pt x="75434" y="0"/>
                </a:moveTo>
                <a:lnTo>
                  <a:pt x="43529" y="36037"/>
                </a:lnTo>
                <a:lnTo>
                  <a:pt x="0" y="15499"/>
                </a:lnTo>
                <a:lnTo>
                  <a:pt x="53216" y="83183"/>
                </a:lnTo>
                <a:lnTo>
                  <a:pt x="7543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9715" y="1108654"/>
            <a:ext cx="452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101594"/>
            <a:ext cx="452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(7)</a:t>
            </a:r>
            <a:r>
              <a:rPr sz="1100" spc="1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??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24098" y="2040026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0923" y="1850065"/>
            <a:ext cx="1332865" cy="184785"/>
          </a:xfrm>
          <a:custGeom>
            <a:avLst/>
            <a:gdLst/>
            <a:ahLst/>
            <a:cxnLst/>
            <a:rect l="l" t="t" r="r" b="b"/>
            <a:pathLst>
              <a:path w="1332864" h="184785">
                <a:moveTo>
                  <a:pt x="1332586" y="184728"/>
                </a:moveTo>
                <a:lnTo>
                  <a:pt x="1302071" y="36228"/>
                </a:lnTo>
                <a:lnTo>
                  <a:pt x="1272648" y="2846"/>
                </a:lnTo>
                <a:lnTo>
                  <a:pt x="1257682" y="0"/>
                </a:lnTo>
                <a:lnTo>
                  <a:pt x="65216" y="0"/>
                </a:lnTo>
                <a:lnTo>
                  <a:pt x="50250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018" y="1951611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7297" y="2754870"/>
            <a:ext cx="452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(8)</a:t>
            </a:r>
            <a:r>
              <a:rPr sz="1100" spc="1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??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11044" y="2693314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3191" y="2503353"/>
            <a:ext cx="1087755" cy="184785"/>
          </a:xfrm>
          <a:custGeom>
            <a:avLst/>
            <a:gdLst/>
            <a:ahLst/>
            <a:cxnLst/>
            <a:rect l="l" t="t" r="r" b="b"/>
            <a:pathLst>
              <a:path w="1087755" h="184785">
                <a:moveTo>
                  <a:pt x="1087241" y="184728"/>
                </a:moveTo>
                <a:lnTo>
                  <a:pt x="1056725" y="36228"/>
                </a:lnTo>
                <a:lnTo>
                  <a:pt x="1027303" y="2846"/>
                </a:lnTo>
                <a:lnTo>
                  <a:pt x="1012337" y="0"/>
                </a:lnTo>
                <a:lnTo>
                  <a:pt x="65217" y="0"/>
                </a:lnTo>
                <a:lnTo>
                  <a:pt x="50251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1287" y="2604899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3374" y="1761942"/>
            <a:ext cx="2173605" cy="1092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523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25" dirty="0">
                <a:latin typeface="Arial"/>
                <a:cs typeface="Arial"/>
              </a:rPr>
              <a:t>That </a:t>
            </a:r>
            <a:r>
              <a:rPr sz="1100" spc="-55" dirty="0">
                <a:latin typeface="Tahoma"/>
                <a:cs typeface="Tahoma"/>
              </a:rPr>
              <a:t>somebody </a:t>
            </a:r>
            <a:r>
              <a:rPr sz="1100" spc="-50" dirty="0">
                <a:latin typeface="Tahoma"/>
                <a:cs typeface="Tahoma"/>
              </a:rPr>
              <a:t>loved </a:t>
            </a:r>
            <a:r>
              <a:rPr sz="1100" spc="-80" dirty="0">
                <a:latin typeface="Tahoma"/>
                <a:cs typeface="Tahoma"/>
              </a:rPr>
              <a:t>me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dreamt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rebuchet MS"/>
              <a:cs typeface="Trebuchet MS"/>
            </a:endParaRPr>
          </a:p>
          <a:p>
            <a:pPr marL="715010">
              <a:lnSpc>
                <a:spcPct val="100000"/>
              </a:lnSpc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What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0" dirty="0">
                <a:latin typeface="Tahoma"/>
                <a:cs typeface="Tahoma"/>
              </a:rPr>
              <a:t>I’ll </a:t>
            </a:r>
            <a:r>
              <a:rPr sz="1100" spc="-15" dirty="0">
                <a:latin typeface="Tahoma"/>
                <a:cs typeface="Tahoma"/>
              </a:rPr>
              <a:t>tell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2877862"/>
            <a:ext cx="6604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114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endParaRPr sz="400">
              <a:latin typeface="Verdana"/>
              <a:cs typeface="Verdana"/>
            </a:endParaRPr>
          </a:p>
          <a:p>
            <a:pPr marL="37465" marR="195580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16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1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644138"/>
            <a:ext cx="748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287"/>
            <a:ext cx="660400" cy="7302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167297" y="405585"/>
            <a:ext cx="8743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Money, </a:t>
            </a:r>
            <a:r>
              <a:rPr sz="1100" spc="-25" dirty="0">
                <a:latin typeface="Tahoma"/>
                <a:cs typeface="Tahoma"/>
              </a:rPr>
              <a:t>It’s </a:t>
            </a:r>
            <a:r>
              <a:rPr sz="1100" spc="-35" dirty="0">
                <a:latin typeface="Tahoma"/>
                <a:cs typeface="Tahoma"/>
              </a:rPr>
              <a:t>. .</a:t>
            </a:r>
            <a:r>
              <a:rPr sz="1100" spc="-2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2973" y="587564"/>
            <a:ext cx="212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876" y="997940"/>
            <a:ext cx="347980" cy="172085"/>
          </a:xfrm>
          <a:prstGeom prst="rect">
            <a:avLst/>
          </a:prstGeom>
          <a:solidFill>
            <a:srgbClr val="C7E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50" dirty="0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6365" y="1346719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94749" y="19262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85364" y="1726305"/>
            <a:ext cx="515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</a:tabLst>
            </a:pPr>
            <a:r>
              <a:rPr sz="1100" spc="70" dirty="0">
                <a:latin typeface="Tahoma"/>
                <a:cs typeface="Tahoma"/>
              </a:rPr>
              <a:t>V	</a:t>
            </a: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2045" y="2105882"/>
            <a:ext cx="541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30" dirty="0">
                <a:latin typeface="Tahoma"/>
                <a:cs typeface="Tahoma"/>
              </a:rPr>
              <a:t>ant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25" dirty="0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44242" y="192625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4254" y="1546673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175248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02" y="1546673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0" y="0"/>
                </a:moveTo>
                <a:lnTo>
                  <a:pt x="175248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61825" y="172630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3765" y="1546680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3765" y="1218718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262872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6638" y="1218718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0" y="0"/>
                </a:moveTo>
                <a:lnTo>
                  <a:pt x="262872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35321" y="967149"/>
            <a:ext cx="212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7214" y="1346727"/>
            <a:ext cx="612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what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41354" y="1167103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1345" y="787517"/>
            <a:ext cx="307975" cy="186055"/>
          </a:xfrm>
          <a:custGeom>
            <a:avLst/>
            <a:gdLst/>
            <a:ahLst/>
            <a:cxnLst/>
            <a:rect l="l" t="t" r="r" b="b"/>
            <a:pathLst>
              <a:path w="307975" h="186055">
                <a:moveTo>
                  <a:pt x="307647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8993" y="787517"/>
            <a:ext cx="307975" cy="161925"/>
          </a:xfrm>
          <a:custGeom>
            <a:avLst/>
            <a:gdLst/>
            <a:ahLst/>
            <a:cxnLst/>
            <a:rect l="l" t="t" r="r" b="b"/>
            <a:pathLst>
              <a:path w="307975" h="161925">
                <a:moveTo>
                  <a:pt x="0" y="0"/>
                </a:moveTo>
                <a:lnTo>
                  <a:pt x="307647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1345" y="1554082"/>
            <a:ext cx="979805" cy="892810"/>
          </a:xfrm>
          <a:custGeom>
            <a:avLst/>
            <a:gdLst/>
            <a:ahLst/>
            <a:cxnLst/>
            <a:rect l="l" t="t" r="r" b="b"/>
            <a:pathLst>
              <a:path w="979805" h="892810">
                <a:moveTo>
                  <a:pt x="979692" y="737159"/>
                </a:moveTo>
                <a:lnTo>
                  <a:pt x="946843" y="767970"/>
                </a:lnTo>
                <a:lnTo>
                  <a:pt x="913647" y="795148"/>
                </a:lnTo>
                <a:lnTo>
                  <a:pt x="880165" y="818781"/>
                </a:lnTo>
                <a:lnTo>
                  <a:pt x="846459" y="838955"/>
                </a:lnTo>
                <a:lnTo>
                  <a:pt x="778617" y="869277"/>
                </a:lnTo>
                <a:lnTo>
                  <a:pt x="710611" y="886816"/>
                </a:lnTo>
                <a:lnTo>
                  <a:pt x="642931" y="892272"/>
                </a:lnTo>
                <a:lnTo>
                  <a:pt x="609366" y="890686"/>
                </a:lnTo>
                <a:lnTo>
                  <a:pt x="543094" y="879328"/>
                </a:lnTo>
                <a:lnTo>
                  <a:pt x="478373" y="857636"/>
                </a:lnTo>
                <a:lnTo>
                  <a:pt x="415693" y="826310"/>
                </a:lnTo>
                <a:lnTo>
                  <a:pt x="355544" y="786050"/>
                </a:lnTo>
                <a:lnTo>
                  <a:pt x="298414" y="737556"/>
                </a:lnTo>
                <a:lnTo>
                  <a:pt x="271136" y="710440"/>
                </a:lnTo>
                <a:lnTo>
                  <a:pt x="244796" y="681527"/>
                </a:lnTo>
                <a:lnTo>
                  <a:pt x="219456" y="650907"/>
                </a:lnTo>
                <a:lnTo>
                  <a:pt x="195178" y="618665"/>
                </a:lnTo>
                <a:lnTo>
                  <a:pt x="172022" y="584889"/>
                </a:lnTo>
                <a:lnTo>
                  <a:pt x="150050" y="549667"/>
                </a:lnTo>
                <a:lnTo>
                  <a:pt x="129322" y="513087"/>
                </a:lnTo>
                <a:lnTo>
                  <a:pt x="109902" y="475236"/>
                </a:lnTo>
                <a:lnTo>
                  <a:pt x="91848" y="436201"/>
                </a:lnTo>
                <a:lnTo>
                  <a:pt x="75224" y="396070"/>
                </a:lnTo>
                <a:lnTo>
                  <a:pt x="60089" y="354930"/>
                </a:lnTo>
                <a:lnTo>
                  <a:pt x="46506" y="312869"/>
                </a:lnTo>
                <a:lnTo>
                  <a:pt x="34535" y="269974"/>
                </a:lnTo>
                <a:lnTo>
                  <a:pt x="24237" y="226334"/>
                </a:lnTo>
                <a:lnTo>
                  <a:pt x="15675" y="182034"/>
                </a:lnTo>
                <a:lnTo>
                  <a:pt x="8909" y="137164"/>
                </a:lnTo>
                <a:lnTo>
                  <a:pt x="4000" y="91809"/>
                </a:lnTo>
                <a:lnTo>
                  <a:pt x="1010" y="46059"/>
                </a:lnTo>
                <a:lnTo>
                  <a:pt x="0" y="0"/>
                </a:lnTo>
              </a:path>
            </a:pathLst>
          </a:custGeom>
          <a:ln w="7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8065" y="1549717"/>
            <a:ext cx="46990" cy="22225"/>
          </a:xfrm>
          <a:custGeom>
            <a:avLst/>
            <a:gdLst/>
            <a:ahLst/>
            <a:cxnLst/>
            <a:rect l="l" t="t" r="r" b="b"/>
            <a:pathLst>
              <a:path w="46990" h="22225">
                <a:moveTo>
                  <a:pt x="0" y="21825"/>
                </a:moveTo>
                <a:lnTo>
                  <a:pt x="7116" y="18414"/>
                </a:lnTo>
                <a:lnTo>
                  <a:pt x="14368" y="12003"/>
                </a:lnTo>
                <a:lnTo>
                  <a:pt x="20256" y="5046"/>
                </a:lnTo>
                <a:lnTo>
                  <a:pt x="23280" y="0"/>
                </a:lnTo>
                <a:lnTo>
                  <a:pt x="26304" y="5046"/>
                </a:lnTo>
                <a:lnTo>
                  <a:pt x="32192" y="12003"/>
                </a:lnTo>
                <a:lnTo>
                  <a:pt x="39444" y="18414"/>
                </a:lnTo>
                <a:lnTo>
                  <a:pt x="46560" y="21825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7297" y="2832251"/>
            <a:ext cx="333247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Could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classified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subordinator </a:t>
            </a:r>
            <a:r>
              <a:rPr sz="1100" spc="-55" dirty="0">
                <a:latin typeface="Tahoma"/>
                <a:cs typeface="Tahoma"/>
              </a:rPr>
              <a:t>(because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55" dirty="0">
                <a:latin typeface="Tahoma"/>
                <a:cs typeface="Tahoma"/>
              </a:rPr>
              <a:t>a 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25" dirty="0">
                <a:latin typeface="Tahoma"/>
                <a:cs typeface="Tahoma"/>
              </a:rPr>
              <a:t>function), </a:t>
            </a:r>
            <a:r>
              <a:rPr sz="1100" spc="-55" dirty="0">
                <a:latin typeface="Tahoma"/>
                <a:cs typeface="Tahoma"/>
              </a:rPr>
              <a:t>or pronoun (because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5" dirty="0">
                <a:latin typeface="Tahoma"/>
                <a:cs typeface="Tahoma"/>
              </a:rPr>
              <a:t>stands </a:t>
            </a:r>
            <a:r>
              <a:rPr sz="1100" spc="-25" dirty="0">
                <a:latin typeface="Tahoma"/>
                <a:cs typeface="Tahoma"/>
              </a:rPr>
              <a:t>in  </a:t>
            </a:r>
            <a:r>
              <a:rPr sz="1100" spc="-45" dirty="0">
                <a:latin typeface="Tahoma"/>
                <a:cs typeface="Tahoma"/>
              </a:rPr>
              <a:t>place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moved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NP)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341243"/>
            <a:ext cx="627380" cy="1428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10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17</a:t>
            </a:r>
            <a:r>
              <a:rPr sz="900" spc="-187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87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7297" y="481214"/>
            <a:ext cx="1261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I’ll </a:t>
            </a:r>
            <a:r>
              <a:rPr sz="1100" spc="-65" dirty="0">
                <a:latin typeface="Tahoma"/>
                <a:cs typeface="Tahoma"/>
              </a:rPr>
              <a:t>name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45" dirty="0">
                <a:latin typeface="Tahoma"/>
                <a:cs typeface="Tahoma"/>
              </a:rPr>
              <a:t>ship </a:t>
            </a:r>
            <a:r>
              <a:rPr sz="1100" spc="-35" dirty="0">
                <a:latin typeface="Tahoma"/>
                <a:cs typeface="Tahoma"/>
              </a:rPr>
              <a:t>. .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558" y="896009"/>
            <a:ext cx="212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0072" y="1306385"/>
            <a:ext cx="347980" cy="172085"/>
          </a:xfrm>
          <a:prstGeom prst="rect">
            <a:avLst/>
          </a:prstGeom>
          <a:solidFill>
            <a:srgbClr val="C7E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50" dirty="0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3561" y="1655164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1945" y="2234695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02560" y="2034750"/>
            <a:ext cx="515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</a:tabLst>
            </a:pPr>
            <a:r>
              <a:rPr sz="1100" spc="70" dirty="0">
                <a:latin typeface="Tahoma"/>
                <a:cs typeface="Tahoma"/>
              </a:rPr>
              <a:t>V	</a:t>
            </a: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9241" y="2414327"/>
            <a:ext cx="541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30" dirty="0">
                <a:latin typeface="Tahoma"/>
                <a:cs typeface="Tahoma"/>
              </a:rPr>
              <a:t>ant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25" dirty="0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1450" y="2234703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1449" y="1855117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175248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6698" y="1855117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0" y="0"/>
                </a:moveTo>
                <a:lnTo>
                  <a:pt x="175248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79007" y="2034750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10961" y="1855125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0948" y="1527163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262872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3820" y="1527163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0" y="0"/>
                </a:moveTo>
                <a:lnTo>
                  <a:pt x="262872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35316" y="1275594"/>
            <a:ext cx="212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0025" y="1655172"/>
            <a:ext cx="847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whatever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1348" y="1475548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1349" y="1095962"/>
            <a:ext cx="366395" cy="186055"/>
          </a:xfrm>
          <a:custGeom>
            <a:avLst/>
            <a:gdLst/>
            <a:ahLst/>
            <a:cxnLst/>
            <a:rect l="l" t="t" r="r" b="b"/>
            <a:pathLst>
              <a:path w="366394" h="186055">
                <a:moveTo>
                  <a:pt x="366241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7591" y="1095962"/>
            <a:ext cx="366395" cy="161925"/>
          </a:xfrm>
          <a:custGeom>
            <a:avLst/>
            <a:gdLst/>
            <a:ahLst/>
            <a:cxnLst/>
            <a:rect l="l" t="t" r="r" b="b"/>
            <a:pathLst>
              <a:path w="366394" h="161925">
                <a:moveTo>
                  <a:pt x="0" y="0"/>
                </a:moveTo>
                <a:lnTo>
                  <a:pt x="366241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1349" y="1862527"/>
            <a:ext cx="1097280" cy="892810"/>
          </a:xfrm>
          <a:custGeom>
            <a:avLst/>
            <a:gdLst/>
            <a:ahLst/>
            <a:cxnLst/>
            <a:rect l="l" t="t" r="r" b="b"/>
            <a:pathLst>
              <a:path w="1097280" h="892810">
                <a:moveTo>
                  <a:pt x="1096881" y="737159"/>
                </a:moveTo>
                <a:lnTo>
                  <a:pt x="1064631" y="767262"/>
                </a:lnTo>
                <a:lnTo>
                  <a:pt x="1031653" y="793906"/>
                </a:lnTo>
                <a:lnTo>
                  <a:pt x="998021" y="817170"/>
                </a:lnTo>
                <a:lnTo>
                  <a:pt x="963815" y="837136"/>
                </a:lnTo>
                <a:lnTo>
                  <a:pt x="929111" y="853886"/>
                </a:lnTo>
                <a:lnTo>
                  <a:pt x="858518" y="878061"/>
                </a:lnTo>
                <a:lnTo>
                  <a:pt x="786860" y="890344"/>
                </a:lnTo>
                <a:lnTo>
                  <a:pt x="750825" y="892230"/>
                </a:lnTo>
                <a:lnTo>
                  <a:pt x="714757" y="891386"/>
                </a:lnTo>
                <a:lnTo>
                  <a:pt x="642825" y="881836"/>
                </a:lnTo>
                <a:lnTo>
                  <a:pt x="571683" y="862345"/>
                </a:lnTo>
                <a:lnTo>
                  <a:pt x="501950" y="833562"/>
                </a:lnTo>
                <a:lnTo>
                  <a:pt x="467805" y="815889"/>
                </a:lnTo>
                <a:lnTo>
                  <a:pt x="434243" y="796137"/>
                </a:lnTo>
                <a:lnTo>
                  <a:pt x="401343" y="774387"/>
                </a:lnTo>
                <a:lnTo>
                  <a:pt x="369181" y="750721"/>
                </a:lnTo>
                <a:lnTo>
                  <a:pt x="337835" y="725219"/>
                </a:lnTo>
                <a:lnTo>
                  <a:pt x="307381" y="697962"/>
                </a:lnTo>
                <a:lnTo>
                  <a:pt x="277898" y="669033"/>
                </a:lnTo>
                <a:lnTo>
                  <a:pt x="249463" y="638512"/>
                </a:lnTo>
                <a:lnTo>
                  <a:pt x="222152" y="606481"/>
                </a:lnTo>
                <a:lnTo>
                  <a:pt x="196043" y="573020"/>
                </a:lnTo>
                <a:lnTo>
                  <a:pt x="171213" y="538212"/>
                </a:lnTo>
                <a:lnTo>
                  <a:pt x="147740" y="502136"/>
                </a:lnTo>
                <a:lnTo>
                  <a:pt x="125701" y="464876"/>
                </a:lnTo>
                <a:lnTo>
                  <a:pt x="105173" y="426510"/>
                </a:lnTo>
                <a:lnTo>
                  <a:pt x="86233" y="387122"/>
                </a:lnTo>
                <a:lnTo>
                  <a:pt x="68959" y="346793"/>
                </a:lnTo>
                <a:lnTo>
                  <a:pt x="53427" y="305602"/>
                </a:lnTo>
                <a:lnTo>
                  <a:pt x="39716" y="263632"/>
                </a:lnTo>
                <a:lnTo>
                  <a:pt x="27903" y="220965"/>
                </a:lnTo>
                <a:lnTo>
                  <a:pt x="18064" y="177680"/>
                </a:lnTo>
                <a:lnTo>
                  <a:pt x="10276" y="133860"/>
                </a:lnTo>
                <a:lnTo>
                  <a:pt x="4619" y="89586"/>
                </a:lnTo>
                <a:lnTo>
                  <a:pt x="1167" y="44939"/>
                </a:lnTo>
                <a:lnTo>
                  <a:pt x="0" y="0"/>
                </a:lnTo>
              </a:path>
            </a:pathLst>
          </a:custGeom>
          <a:ln w="7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8069" y="1858162"/>
            <a:ext cx="46990" cy="22225"/>
          </a:xfrm>
          <a:custGeom>
            <a:avLst/>
            <a:gdLst/>
            <a:ahLst/>
            <a:cxnLst/>
            <a:rect l="l" t="t" r="r" b="b"/>
            <a:pathLst>
              <a:path w="46990" h="22225">
                <a:moveTo>
                  <a:pt x="0" y="21825"/>
                </a:moveTo>
                <a:lnTo>
                  <a:pt x="7116" y="18414"/>
                </a:lnTo>
                <a:lnTo>
                  <a:pt x="14368" y="12003"/>
                </a:lnTo>
                <a:lnTo>
                  <a:pt x="20256" y="5046"/>
                </a:lnTo>
                <a:lnTo>
                  <a:pt x="23280" y="0"/>
                </a:lnTo>
                <a:lnTo>
                  <a:pt x="26304" y="5046"/>
                </a:lnTo>
                <a:lnTo>
                  <a:pt x="32192" y="12003"/>
                </a:lnTo>
                <a:lnTo>
                  <a:pt x="39444" y="18414"/>
                </a:lnTo>
                <a:lnTo>
                  <a:pt x="46560" y="21825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18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7048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19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02649"/>
            <a:ext cx="276923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sz="1100" spc="15" dirty="0">
                <a:latin typeface="Tahoma"/>
                <a:cs typeface="Tahoma"/>
              </a:rPr>
              <a:t>But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45" dirty="0">
                <a:latin typeface="Tahoma"/>
                <a:cs typeface="Tahoma"/>
              </a:rPr>
              <a:t>subordinators </a:t>
            </a:r>
            <a:r>
              <a:rPr sz="1100" spc="-60" dirty="0">
                <a:latin typeface="Tahoma"/>
                <a:cs typeface="Tahoma"/>
              </a:rPr>
              <a:t>behave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. . .  </a:t>
            </a:r>
            <a:r>
              <a:rPr sz="1100" spc="-15" dirty="0">
                <a:latin typeface="Tahoma"/>
                <a:cs typeface="Tahoma"/>
              </a:rPr>
              <a:t>Last </a:t>
            </a:r>
            <a:r>
              <a:rPr sz="1100" spc="-30" dirty="0">
                <a:latin typeface="Tahoma"/>
                <a:cs typeface="Tahoma"/>
              </a:rPr>
              <a:t>night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dreamt </a:t>
            </a:r>
            <a:r>
              <a:rPr sz="1100" spc="-10" dirty="0">
                <a:latin typeface="Tahoma"/>
                <a:cs typeface="Tahoma"/>
              </a:rPr>
              <a:t>(that) </a:t>
            </a:r>
            <a:r>
              <a:rPr sz="1100" spc="-55" dirty="0">
                <a:latin typeface="Tahoma"/>
                <a:cs typeface="Tahoma"/>
              </a:rPr>
              <a:t>somebody </a:t>
            </a:r>
            <a:r>
              <a:rPr sz="1100" spc="-50" dirty="0">
                <a:latin typeface="Tahoma"/>
                <a:cs typeface="Tahoma"/>
              </a:rPr>
              <a:t>loved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7975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93287"/>
            <a:ext cx="490855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9" name="object 9"/>
          <p:cNvSpPr/>
          <p:nvPr/>
        </p:nvSpPr>
        <p:spPr>
          <a:xfrm>
            <a:off x="179997" y="502760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5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997" y="502760"/>
            <a:ext cx="3145383" cy="26433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3496" y="1274455"/>
            <a:ext cx="1822450" cy="821690"/>
          </a:xfrm>
          <a:custGeom>
            <a:avLst/>
            <a:gdLst/>
            <a:ahLst/>
            <a:cxnLst/>
            <a:rect l="l" t="t" r="r" b="b"/>
            <a:pathLst>
              <a:path w="1822450" h="821689">
                <a:moveTo>
                  <a:pt x="1096387" y="0"/>
                </a:moveTo>
                <a:lnTo>
                  <a:pt x="1041552" y="90"/>
                </a:lnTo>
                <a:lnTo>
                  <a:pt x="986911" y="1418"/>
                </a:lnTo>
                <a:lnTo>
                  <a:pt x="932696" y="3978"/>
                </a:lnTo>
                <a:lnTo>
                  <a:pt x="879145" y="7763"/>
                </a:lnTo>
                <a:lnTo>
                  <a:pt x="826492" y="12769"/>
                </a:lnTo>
                <a:lnTo>
                  <a:pt x="774972" y="18989"/>
                </a:lnTo>
                <a:lnTo>
                  <a:pt x="724820" y="26418"/>
                </a:lnTo>
                <a:lnTo>
                  <a:pt x="676271" y="35049"/>
                </a:lnTo>
                <a:lnTo>
                  <a:pt x="629559" y="44879"/>
                </a:lnTo>
                <a:lnTo>
                  <a:pt x="584921" y="55900"/>
                </a:lnTo>
                <a:lnTo>
                  <a:pt x="542590" y="68107"/>
                </a:lnTo>
                <a:lnTo>
                  <a:pt x="502802" y="81494"/>
                </a:lnTo>
                <a:lnTo>
                  <a:pt x="453062" y="101683"/>
                </a:lnTo>
                <a:lnTo>
                  <a:pt x="411432" y="122985"/>
                </a:lnTo>
                <a:lnTo>
                  <a:pt x="377864" y="145201"/>
                </a:lnTo>
                <a:lnTo>
                  <a:pt x="334708" y="191572"/>
                </a:lnTo>
                <a:lnTo>
                  <a:pt x="323190" y="239189"/>
                </a:lnTo>
                <a:lnTo>
                  <a:pt x="329170" y="262965"/>
                </a:lnTo>
                <a:lnTo>
                  <a:pt x="364354" y="309448"/>
                </a:lnTo>
                <a:lnTo>
                  <a:pt x="430168" y="353170"/>
                </a:lnTo>
                <a:lnTo>
                  <a:pt x="474436" y="373494"/>
                </a:lnTo>
                <a:lnTo>
                  <a:pt x="526210" y="392527"/>
                </a:lnTo>
                <a:lnTo>
                  <a:pt x="585439" y="410068"/>
                </a:lnTo>
                <a:lnTo>
                  <a:pt x="0" y="821558"/>
                </a:lnTo>
                <a:lnTo>
                  <a:pt x="834375" y="453902"/>
                </a:lnTo>
                <a:lnTo>
                  <a:pt x="1309572" y="453902"/>
                </a:lnTo>
                <a:lnTo>
                  <a:pt x="1324894" y="452395"/>
                </a:lnTo>
                <a:lnTo>
                  <a:pt x="1375899" y="446069"/>
                </a:lnTo>
                <a:lnTo>
                  <a:pt x="1425392" y="438581"/>
                </a:lnTo>
                <a:lnTo>
                  <a:pt x="1473153" y="429950"/>
                </a:lnTo>
                <a:lnTo>
                  <a:pt x="1518961" y="420196"/>
                </a:lnTo>
                <a:lnTo>
                  <a:pt x="1562593" y="409337"/>
                </a:lnTo>
                <a:lnTo>
                  <a:pt x="1603830" y="397392"/>
                </a:lnTo>
                <a:lnTo>
                  <a:pt x="1642450" y="384380"/>
                </a:lnTo>
                <a:lnTo>
                  <a:pt x="1692190" y="364191"/>
                </a:lnTo>
                <a:lnTo>
                  <a:pt x="1733820" y="342888"/>
                </a:lnTo>
                <a:lnTo>
                  <a:pt x="1767388" y="320672"/>
                </a:lnTo>
                <a:lnTo>
                  <a:pt x="1810544" y="274302"/>
                </a:lnTo>
                <a:lnTo>
                  <a:pt x="1822062" y="226684"/>
                </a:lnTo>
                <a:lnTo>
                  <a:pt x="1816082" y="202909"/>
                </a:lnTo>
                <a:lnTo>
                  <a:pt x="1780898" y="156426"/>
                </a:lnTo>
                <a:lnTo>
                  <a:pt x="1715084" y="112704"/>
                </a:lnTo>
                <a:lnTo>
                  <a:pt x="1670816" y="92379"/>
                </a:lnTo>
                <a:lnTo>
                  <a:pt x="1619042" y="73346"/>
                </a:lnTo>
                <a:lnTo>
                  <a:pt x="1559812" y="55806"/>
                </a:lnTo>
                <a:lnTo>
                  <a:pt x="1513815" y="44503"/>
                </a:lnTo>
                <a:lnTo>
                  <a:pt x="1465896" y="34490"/>
                </a:lnTo>
                <a:lnTo>
                  <a:pt x="1416290" y="25759"/>
                </a:lnTo>
                <a:lnTo>
                  <a:pt x="1365232" y="18306"/>
                </a:lnTo>
                <a:lnTo>
                  <a:pt x="1312957" y="12124"/>
                </a:lnTo>
                <a:lnTo>
                  <a:pt x="1259700" y="7209"/>
                </a:lnTo>
                <a:lnTo>
                  <a:pt x="1205696" y="3553"/>
                </a:lnTo>
                <a:lnTo>
                  <a:pt x="1151180" y="1152"/>
                </a:lnTo>
                <a:lnTo>
                  <a:pt x="1096387" y="0"/>
                </a:lnTo>
                <a:close/>
              </a:path>
              <a:path w="1822450" h="821689">
                <a:moveTo>
                  <a:pt x="1309572" y="453902"/>
                </a:moveTo>
                <a:lnTo>
                  <a:pt x="834375" y="453902"/>
                </a:lnTo>
                <a:lnTo>
                  <a:pt x="889020" y="458890"/>
                </a:lnTo>
                <a:lnTo>
                  <a:pt x="944145" y="462544"/>
                </a:lnTo>
                <a:lnTo>
                  <a:pt x="999530" y="464884"/>
                </a:lnTo>
                <a:lnTo>
                  <a:pt x="1054953" y="465930"/>
                </a:lnTo>
                <a:lnTo>
                  <a:pt x="1110193" y="465699"/>
                </a:lnTo>
                <a:lnTo>
                  <a:pt x="1165028" y="464211"/>
                </a:lnTo>
                <a:lnTo>
                  <a:pt x="1219238" y="461485"/>
                </a:lnTo>
                <a:lnTo>
                  <a:pt x="1272600" y="457540"/>
                </a:lnTo>
                <a:lnTo>
                  <a:pt x="1309572" y="453902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3496" y="1274455"/>
            <a:ext cx="1822450" cy="821690"/>
          </a:xfrm>
          <a:custGeom>
            <a:avLst/>
            <a:gdLst/>
            <a:ahLst/>
            <a:cxnLst/>
            <a:rect l="l" t="t" r="r" b="b"/>
            <a:pathLst>
              <a:path w="1822450" h="821689">
                <a:moveTo>
                  <a:pt x="0" y="821559"/>
                </a:moveTo>
                <a:lnTo>
                  <a:pt x="585439" y="410068"/>
                </a:lnTo>
                <a:lnTo>
                  <a:pt x="526209" y="392527"/>
                </a:lnTo>
                <a:lnTo>
                  <a:pt x="474435" y="373495"/>
                </a:lnTo>
                <a:lnTo>
                  <a:pt x="430168" y="353170"/>
                </a:lnTo>
                <a:lnTo>
                  <a:pt x="393457" y="331755"/>
                </a:lnTo>
                <a:lnTo>
                  <a:pt x="342908" y="286452"/>
                </a:lnTo>
                <a:lnTo>
                  <a:pt x="323190" y="239190"/>
                </a:lnTo>
                <a:lnTo>
                  <a:pt x="325019" y="215325"/>
                </a:lnTo>
                <a:lnTo>
                  <a:pt x="352305" y="168130"/>
                </a:lnTo>
                <a:lnTo>
                  <a:pt x="411432" y="122986"/>
                </a:lnTo>
                <a:lnTo>
                  <a:pt x="453061" y="101683"/>
                </a:lnTo>
                <a:lnTo>
                  <a:pt x="502802" y="81494"/>
                </a:lnTo>
                <a:lnTo>
                  <a:pt x="542590" y="68107"/>
                </a:lnTo>
                <a:lnTo>
                  <a:pt x="584921" y="55900"/>
                </a:lnTo>
                <a:lnTo>
                  <a:pt x="629559" y="44879"/>
                </a:lnTo>
                <a:lnTo>
                  <a:pt x="676270" y="35050"/>
                </a:lnTo>
                <a:lnTo>
                  <a:pt x="724820" y="26418"/>
                </a:lnTo>
                <a:lnTo>
                  <a:pt x="774972" y="18989"/>
                </a:lnTo>
                <a:lnTo>
                  <a:pt x="826492" y="12769"/>
                </a:lnTo>
                <a:lnTo>
                  <a:pt x="879145" y="7763"/>
                </a:lnTo>
                <a:lnTo>
                  <a:pt x="932696" y="3978"/>
                </a:lnTo>
                <a:lnTo>
                  <a:pt x="986910" y="1418"/>
                </a:lnTo>
                <a:lnTo>
                  <a:pt x="1041552" y="90"/>
                </a:lnTo>
                <a:lnTo>
                  <a:pt x="1096387" y="0"/>
                </a:lnTo>
                <a:lnTo>
                  <a:pt x="1151180" y="1152"/>
                </a:lnTo>
                <a:lnTo>
                  <a:pt x="1205696" y="3553"/>
                </a:lnTo>
                <a:lnTo>
                  <a:pt x="1259700" y="7209"/>
                </a:lnTo>
                <a:lnTo>
                  <a:pt x="1312957" y="12124"/>
                </a:lnTo>
                <a:lnTo>
                  <a:pt x="1365232" y="18306"/>
                </a:lnTo>
                <a:lnTo>
                  <a:pt x="1416290" y="25759"/>
                </a:lnTo>
                <a:lnTo>
                  <a:pt x="1465896" y="34490"/>
                </a:lnTo>
                <a:lnTo>
                  <a:pt x="1513815" y="44504"/>
                </a:lnTo>
                <a:lnTo>
                  <a:pt x="1559812" y="55806"/>
                </a:lnTo>
                <a:lnTo>
                  <a:pt x="1619042" y="73347"/>
                </a:lnTo>
                <a:lnTo>
                  <a:pt x="1670816" y="92379"/>
                </a:lnTo>
                <a:lnTo>
                  <a:pt x="1715084" y="112704"/>
                </a:lnTo>
                <a:lnTo>
                  <a:pt x="1751794" y="134119"/>
                </a:lnTo>
                <a:lnTo>
                  <a:pt x="1802344" y="179422"/>
                </a:lnTo>
                <a:lnTo>
                  <a:pt x="1822062" y="226684"/>
                </a:lnTo>
                <a:lnTo>
                  <a:pt x="1820233" y="250549"/>
                </a:lnTo>
                <a:lnTo>
                  <a:pt x="1792946" y="297744"/>
                </a:lnTo>
                <a:lnTo>
                  <a:pt x="1733820" y="342889"/>
                </a:lnTo>
                <a:lnTo>
                  <a:pt x="1692190" y="364191"/>
                </a:lnTo>
                <a:lnTo>
                  <a:pt x="1642449" y="384380"/>
                </a:lnTo>
                <a:lnTo>
                  <a:pt x="1603830" y="397392"/>
                </a:lnTo>
                <a:lnTo>
                  <a:pt x="1562593" y="409337"/>
                </a:lnTo>
                <a:lnTo>
                  <a:pt x="1518960" y="420196"/>
                </a:lnTo>
                <a:lnTo>
                  <a:pt x="1473153" y="429950"/>
                </a:lnTo>
                <a:lnTo>
                  <a:pt x="1425392" y="438581"/>
                </a:lnTo>
                <a:lnTo>
                  <a:pt x="1375898" y="446069"/>
                </a:lnTo>
                <a:lnTo>
                  <a:pt x="1324894" y="452395"/>
                </a:lnTo>
                <a:lnTo>
                  <a:pt x="1272600" y="457540"/>
                </a:lnTo>
                <a:lnTo>
                  <a:pt x="1219238" y="461485"/>
                </a:lnTo>
                <a:lnTo>
                  <a:pt x="1165028" y="464211"/>
                </a:lnTo>
                <a:lnTo>
                  <a:pt x="1110193" y="465699"/>
                </a:lnTo>
                <a:lnTo>
                  <a:pt x="1054953" y="465930"/>
                </a:lnTo>
                <a:lnTo>
                  <a:pt x="999530" y="464885"/>
                </a:lnTo>
                <a:lnTo>
                  <a:pt x="944145" y="462544"/>
                </a:lnTo>
                <a:lnTo>
                  <a:pt x="889019" y="458890"/>
                </a:lnTo>
                <a:lnTo>
                  <a:pt x="834374" y="453902"/>
                </a:lnTo>
                <a:lnTo>
                  <a:pt x="0" y="821559"/>
                </a:lnTo>
                <a:close/>
              </a:path>
            </a:pathLst>
          </a:custGeom>
          <a:ln w="4688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45650" y="1414644"/>
            <a:ext cx="9207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-95" dirty="0">
                <a:latin typeface="Calibri"/>
                <a:cs typeface="Calibri"/>
              </a:rPr>
              <a:t>that </a:t>
            </a:r>
            <a:r>
              <a:rPr sz="900" spc="-114" dirty="0">
                <a:latin typeface="Calibri"/>
                <a:cs typeface="Calibri"/>
              </a:rPr>
              <a:t>somebody </a:t>
            </a:r>
            <a:r>
              <a:rPr sz="900" spc="-95" dirty="0">
                <a:latin typeface="Calibri"/>
                <a:cs typeface="Calibri"/>
              </a:rPr>
              <a:t>loved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-140" dirty="0">
                <a:latin typeface="Calibri"/>
                <a:cs typeface="Calibri"/>
              </a:rPr>
              <a:t>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4799" y="2373962"/>
            <a:ext cx="1822450" cy="697230"/>
          </a:xfrm>
          <a:custGeom>
            <a:avLst/>
            <a:gdLst/>
            <a:ahLst/>
            <a:cxnLst/>
            <a:rect l="l" t="t" r="r" b="b"/>
            <a:pathLst>
              <a:path w="1822450" h="697230">
                <a:moveTo>
                  <a:pt x="0" y="0"/>
                </a:moveTo>
                <a:lnTo>
                  <a:pt x="526878" y="303973"/>
                </a:lnTo>
                <a:lnTo>
                  <a:pt x="468724" y="325650"/>
                </a:lnTo>
                <a:lnTo>
                  <a:pt x="420082" y="348995"/>
                </a:lnTo>
                <a:lnTo>
                  <a:pt x="381104" y="373720"/>
                </a:lnTo>
                <a:lnTo>
                  <a:pt x="351943" y="399536"/>
                </a:lnTo>
                <a:lnTo>
                  <a:pt x="332748" y="426155"/>
                </a:lnTo>
                <a:lnTo>
                  <a:pt x="323673" y="453288"/>
                </a:lnTo>
                <a:lnTo>
                  <a:pt x="324869" y="480647"/>
                </a:lnTo>
                <a:lnTo>
                  <a:pt x="358681" y="534888"/>
                </a:lnTo>
                <a:lnTo>
                  <a:pt x="391600" y="561193"/>
                </a:lnTo>
                <a:lnTo>
                  <a:pt x="451358" y="594257"/>
                </a:lnTo>
                <a:lnTo>
                  <a:pt x="486720" y="609235"/>
                </a:lnTo>
                <a:lnTo>
                  <a:pt x="525396" y="623139"/>
                </a:lnTo>
                <a:lnTo>
                  <a:pt x="567130" y="635939"/>
                </a:lnTo>
                <a:lnTo>
                  <a:pt x="611666" y="647605"/>
                </a:lnTo>
                <a:lnTo>
                  <a:pt x="658749" y="658109"/>
                </a:lnTo>
                <a:lnTo>
                  <a:pt x="708122" y="667420"/>
                </a:lnTo>
                <a:lnTo>
                  <a:pt x="759529" y="675510"/>
                </a:lnTo>
                <a:lnTo>
                  <a:pt x="812715" y="682348"/>
                </a:lnTo>
                <a:lnTo>
                  <a:pt x="867423" y="687906"/>
                </a:lnTo>
                <a:lnTo>
                  <a:pt x="923398" y="692154"/>
                </a:lnTo>
                <a:lnTo>
                  <a:pt x="980383" y="695063"/>
                </a:lnTo>
                <a:lnTo>
                  <a:pt x="1038123" y="696603"/>
                </a:lnTo>
                <a:lnTo>
                  <a:pt x="1096362" y="696745"/>
                </a:lnTo>
                <a:lnTo>
                  <a:pt x="1154844" y="695459"/>
                </a:lnTo>
                <a:lnTo>
                  <a:pt x="1213313" y="692717"/>
                </a:lnTo>
                <a:lnTo>
                  <a:pt x="1271513" y="688488"/>
                </a:lnTo>
                <a:lnTo>
                  <a:pt x="1329187" y="682743"/>
                </a:lnTo>
                <a:lnTo>
                  <a:pt x="1386081" y="675454"/>
                </a:lnTo>
                <a:lnTo>
                  <a:pt x="1454093" y="664398"/>
                </a:lnTo>
                <a:lnTo>
                  <a:pt x="1516963" y="651515"/>
                </a:lnTo>
                <a:lnTo>
                  <a:pt x="1574505" y="636961"/>
                </a:lnTo>
                <a:lnTo>
                  <a:pt x="1626534" y="620890"/>
                </a:lnTo>
                <a:lnTo>
                  <a:pt x="1672866" y="603458"/>
                </a:lnTo>
                <a:lnTo>
                  <a:pt x="1713316" y="584820"/>
                </a:lnTo>
                <a:lnTo>
                  <a:pt x="1747698" y="565132"/>
                </a:lnTo>
                <a:lnTo>
                  <a:pt x="1797525" y="523227"/>
                </a:lnTo>
                <a:lnTo>
                  <a:pt x="1820866" y="478985"/>
                </a:lnTo>
                <a:lnTo>
                  <a:pt x="1822144" y="456377"/>
                </a:lnTo>
                <a:lnTo>
                  <a:pt x="1816246" y="433650"/>
                </a:lnTo>
                <a:lnTo>
                  <a:pt x="1782184" y="388465"/>
                </a:lnTo>
                <a:lnTo>
                  <a:pt x="1725685" y="349277"/>
                </a:lnTo>
                <a:lnTo>
                  <a:pt x="1658532" y="318275"/>
                </a:lnTo>
                <a:lnTo>
                  <a:pt x="1619856" y="304371"/>
                </a:lnTo>
                <a:lnTo>
                  <a:pt x="1578122" y="291571"/>
                </a:lnTo>
                <a:lnTo>
                  <a:pt x="1533585" y="279905"/>
                </a:lnTo>
                <a:lnTo>
                  <a:pt x="1486503" y="269401"/>
                </a:lnTo>
                <a:lnTo>
                  <a:pt x="1437130" y="260090"/>
                </a:lnTo>
                <a:lnTo>
                  <a:pt x="1386080" y="252057"/>
                </a:lnTo>
                <a:lnTo>
                  <a:pt x="759171" y="252057"/>
                </a:lnTo>
                <a:lnTo>
                  <a:pt x="0" y="0"/>
                </a:lnTo>
                <a:close/>
              </a:path>
              <a:path w="1822450" h="697230">
                <a:moveTo>
                  <a:pt x="1048889" y="230766"/>
                </a:moveTo>
                <a:lnTo>
                  <a:pt x="990407" y="232051"/>
                </a:lnTo>
                <a:lnTo>
                  <a:pt x="931939" y="234794"/>
                </a:lnTo>
                <a:lnTo>
                  <a:pt x="873739" y="239023"/>
                </a:lnTo>
                <a:lnTo>
                  <a:pt x="816064" y="244767"/>
                </a:lnTo>
                <a:lnTo>
                  <a:pt x="759171" y="252057"/>
                </a:lnTo>
                <a:lnTo>
                  <a:pt x="1386080" y="252057"/>
                </a:lnTo>
                <a:lnTo>
                  <a:pt x="1332537" y="245162"/>
                </a:lnTo>
                <a:lnTo>
                  <a:pt x="1277829" y="239604"/>
                </a:lnTo>
                <a:lnTo>
                  <a:pt x="1221854" y="235356"/>
                </a:lnTo>
                <a:lnTo>
                  <a:pt x="1164868" y="232448"/>
                </a:lnTo>
                <a:lnTo>
                  <a:pt x="1107128" y="230907"/>
                </a:lnTo>
                <a:lnTo>
                  <a:pt x="1048889" y="230766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4799" y="2373962"/>
            <a:ext cx="1822450" cy="697230"/>
          </a:xfrm>
          <a:custGeom>
            <a:avLst/>
            <a:gdLst/>
            <a:ahLst/>
            <a:cxnLst/>
            <a:rect l="l" t="t" r="r" b="b"/>
            <a:pathLst>
              <a:path w="1822450" h="697230">
                <a:moveTo>
                  <a:pt x="0" y="0"/>
                </a:moveTo>
                <a:lnTo>
                  <a:pt x="759170" y="252057"/>
                </a:lnTo>
                <a:lnTo>
                  <a:pt x="816064" y="244767"/>
                </a:lnTo>
                <a:lnTo>
                  <a:pt x="873739" y="239022"/>
                </a:lnTo>
                <a:lnTo>
                  <a:pt x="931939" y="234794"/>
                </a:lnTo>
                <a:lnTo>
                  <a:pt x="990407" y="232051"/>
                </a:lnTo>
                <a:lnTo>
                  <a:pt x="1048889" y="230766"/>
                </a:lnTo>
                <a:lnTo>
                  <a:pt x="1107128" y="230908"/>
                </a:lnTo>
                <a:lnTo>
                  <a:pt x="1164868" y="232448"/>
                </a:lnTo>
                <a:lnTo>
                  <a:pt x="1221854" y="235356"/>
                </a:lnTo>
                <a:lnTo>
                  <a:pt x="1277829" y="239604"/>
                </a:lnTo>
                <a:lnTo>
                  <a:pt x="1332537" y="245162"/>
                </a:lnTo>
                <a:lnTo>
                  <a:pt x="1385723" y="252001"/>
                </a:lnTo>
                <a:lnTo>
                  <a:pt x="1437130" y="260090"/>
                </a:lnTo>
                <a:lnTo>
                  <a:pt x="1486503" y="269402"/>
                </a:lnTo>
                <a:lnTo>
                  <a:pt x="1533586" y="279905"/>
                </a:lnTo>
                <a:lnTo>
                  <a:pt x="1578122" y="291571"/>
                </a:lnTo>
                <a:lnTo>
                  <a:pt x="1619856" y="304371"/>
                </a:lnTo>
                <a:lnTo>
                  <a:pt x="1658532" y="318275"/>
                </a:lnTo>
                <a:lnTo>
                  <a:pt x="1693894" y="333254"/>
                </a:lnTo>
                <a:lnTo>
                  <a:pt x="1753651" y="366317"/>
                </a:lnTo>
                <a:lnTo>
                  <a:pt x="1802987" y="410961"/>
                </a:lnTo>
                <a:lnTo>
                  <a:pt x="1822144" y="456377"/>
                </a:lnTo>
                <a:lnTo>
                  <a:pt x="1820867" y="478985"/>
                </a:lnTo>
                <a:lnTo>
                  <a:pt x="1797525" y="523227"/>
                </a:lnTo>
                <a:lnTo>
                  <a:pt x="1747699" y="565132"/>
                </a:lnTo>
                <a:lnTo>
                  <a:pt x="1713316" y="584820"/>
                </a:lnTo>
                <a:lnTo>
                  <a:pt x="1672866" y="603458"/>
                </a:lnTo>
                <a:lnTo>
                  <a:pt x="1626534" y="620890"/>
                </a:lnTo>
                <a:lnTo>
                  <a:pt x="1574505" y="636961"/>
                </a:lnTo>
                <a:lnTo>
                  <a:pt x="1516963" y="651515"/>
                </a:lnTo>
                <a:lnTo>
                  <a:pt x="1454094" y="664398"/>
                </a:lnTo>
                <a:lnTo>
                  <a:pt x="1386081" y="675454"/>
                </a:lnTo>
                <a:lnTo>
                  <a:pt x="1329187" y="682743"/>
                </a:lnTo>
                <a:lnTo>
                  <a:pt x="1271513" y="688488"/>
                </a:lnTo>
                <a:lnTo>
                  <a:pt x="1213313" y="692717"/>
                </a:lnTo>
                <a:lnTo>
                  <a:pt x="1154844" y="695459"/>
                </a:lnTo>
                <a:lnTo>
                  <a:pt x="1096363" y="696745"/>
                </a:lnTo>
                <a:lnTo>
                  <a:pt x="1038124" y="696603"/>
                </a:lnTo>
                <a:lnTo>
                  <a:pt x="980383" y="695063"/>
                </a:lnTo>
                <a:lnTo>
                  <a:pt x="923398" y="692154"/>
                </a:lnTo>
                <a:lnTo>
                  <a:pt x="867423" y="687906"/>
                </a:lnTo>
                <a:lnTo>
                  <a:pt x="812715" y="682348"/>
                </a:lnTo>
                <a:lnTo>
                  <a:pt x="759529" y="675510"/>
                </a:lnTo>
                <a:lnTo>
                  <a:pt x="708122" y="667420"/>
                </a:lnTo>
                <a:lnTo>
                  <a:pt x="658749" y="658109"/>
                </a:lnTo>
                <a:lnTo>
                  <a:pt x="611666" y="647606"/>
                </a:lnTo>
                <a:lnTo>
                  <a:pt x="567130" y="635939"/>
                </a:lnTo>
                <a:lnTo>
                  <a:pt x="525396" y="623139"/>
                </a:lnTo>
                <a:lnTo>
                  <a:pt x="486720" y="609236"/>
                </a:lnTo>
                <a:lnTo>
                  <a:pt x="451358" y="594257"/>
                </a:lnTo>
                <a:lnTo>
                  <a:pt x="391600" y="561194"/>
                </a:lnTo>
                <a:lnTo>
                  <a:pt x="358681" y="534889"/>
                </a:lnTo>
                <a:lnTo>
                  <a:pt x="324869" y="480647"/>
                </a:lnTo>
                <a:lnTo>
                  <a:pt x="323673" y="453288"/>
                </a:lnTo>
                <a:lnTo>
                  <a:pt x="332748" y="426155"/>
                </a:lnTo>
                <a:lnTo>
                  <a:pt x="381104" y="373720"/>
                </a:lnTo>
                <a:lnTo>
                  <a:pt x="420082" y="348995"/>
                </a:lnTo>
                <a:lnTo>
                  <a:pt x="468724" y="325650"/>
                </a:lnTo>
                <a:lnTo>
                  <a:pt x="526878" y="303973"/>
                </a:lnTo>
                <a:lnTo>
                  <a:pt x="0" y="0"/>
                </a:lnTo>
                <a:close/>
              </a:path>
            </a:pathLst>
          </a:custGeom>
          <a:ln w="4739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71060" y="2744541"/>
            <a:ext cx="45339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-114" dirty="0">
                <a:latin typeface="Calibri"/>
                <a:cs typeface="Calibri"/>
              </a:rPr>
              <a:t>what </a:t>
            </a:r>
            <a:r>
              <a:rPr sz="900" spc="-55" dirty="0">
                <a:latin typeface="Calibri"/>
                <a:cs typeface="Calibri"/>
              </a:rPr>
              <a:t>I</a:t>
            </a:r>
            <a:r>
              <a:rPr sz="900" spc="-130" dirty="0">
                <a:latin typeface="Calibri"/>
                <a:cs typeface="Calibri"/>
              </a:rPr>
              <a:t> </a:t>
            </a:r>
            <a:r>
              <a:rPr sz="900" spc="-114" dirty="0">
                <a:latin typeface="Calibri"/>
                <a:cs typeface="Calibri"/>
              </a:rPr>
              <a:t>want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77862"/>
            <a:ext cx="6604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114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endParaRPr sz="400">
              <a:latin typeface="Verdana"/>
              <a:cs typeface="Verdana"/>
            </a:endParaRPr>
          </a:p>
          <a:p>
            <a:pPr marL="37465" marR="195580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20</a:t>
            </a:r>
            <a:r>
              <a:rPr sz="900" spc="-179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21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010918"/>
            <a:ext cx="3216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Add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70" dirty="0">
                <a:latin typeface="Tahoma"/>
                <a:cs typeface="Tahoma"/>
              </a:rPr>
              <a:t>words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</a:t>
            </a:r>
            <a:r>
              <a:rPr sz="1100" spc="-80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cases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the subordinating </a:t>
            </a:r>
            <a:r>
              <a:rPr sz="1100" spc="-70" dirty="0">
                <a:latin typeface="Tahoma"/>
                <a:cs typeface="Tahoma"/>
              </a:rPr>
              <a:t>words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68181"/>
            <a:ext cx="332422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35" dirty="0">
                <a:latin typeface="Tahoma"/>
                <a:cs typeface="Tahoma"/>
              </a:rPr>
              <a:t>He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spc="-75" dirty="0">
                <a:latin typeface="Tahoma"/>
                <a:cs typeface="Tahoma"/>
              </a:rPr>
              <a:t>he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50" dirty="0">
                <a:latin typeface="Tahoma"/>
                <a:cs typeface="Tahoma"/>
              </a:rPr>
              <a:t>working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35" dirty="0">
                <a:latin typeface="Tahoma"/>
                <a:cs typeface="Tahoma"/>
              </a:rPr>
              <a:t>You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concern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house </a:t>
            </a:r>
            <a:r>
              <a:rPr sz="1100" spc="-75" dirty="0">
                <a:latin typeface="Tahoma"/>
                <a:cs typeface="Tahoma"/>
              </a:rPr>
              <a:t>he </a:t>
            </a:r>
            <a:r>
              <a:rPr sz="1100" spc="-35" dirty="0">
                <a:latin typeface="Tahoma"/>
                <a:cs typeface="Tahoma"/>
              </a:rPr>
              <a:t>bought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25" dirty="0">
                <a:latin typeface="Tahoma"/>
                <a:cs typeface="Tahoma"/>
              </a:rPr>
              <a:t>falling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5" dirty="0">
                <a:latin typeface="Tahoma"/>
                <a:cs typeface="Tahoma"/>
              </a:rPr>
              <a:t>still </a:t>
            </a:r>
            <a:r>
              <a:rPr sz="1100" spc="-15" dirty="0">
                <a:latin typeface="Tahoma"/>
                <a:cs typeface="Tahoma"/>
              </a:rPr>
              <a:t>don’t </a:t>
            </a:r>
            <a:r>
              <a:rPr sz="1100" spc="-55" dirty="0">
                <a:latin typeface="Tahoma"/>
                <a:cs typeface="Tahoma"/>
              </a:rPr>
              <a:t>know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reason </a:t>
            </a:r>
            <a:r>
              <a:rPr sz="1100" spc="-75" dirty="0">
                <a:latin typeface="Tahoma"/>
                <a:cs typeface="Tahoma"/>
              </a:rPr>
              <a:t>he </a:t>
            </a:r>
            <a:r>
              <a:rPr sz="1100" spc="-50" dirty="0">
                <a:latin typeface="Tahoma"/>
                <a:cs typeface="Tahoma"/>
              </a:rPr>
              <a:t>dropped </a:t>
            </a:r>
            <a:r>
              <a:rPr sz="1100" spc="-30" dirty="0">
                <a:latin typeface="Tahoma"/>
                <a:cs typeface="Tahoma"/>
              </a:rPr>
              <a:t>out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school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6083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22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Add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70" dirty="0">
                <a:latin typeface="Tahoma"/>
                <a:cs typeface="Tahoma"/>
              </a:rPr>
              <a:t>words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</a:t>
            </a:r>
            <a:r>
              <a:rPr sz="1100" spc="-80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cases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the subordinating </a:t>
            </a:r>
            <a:r>
              <a:rPr sz="1100" spc="-70" dirty="0">
                <a:latin typeface="Tahoma"/>
                <a:cs typeface="Tahoma"/>
              </a:rPr>
              <a:t>words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38032"/>
            <a:ext cx="242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1100" spc="-35" dirty="0">
                <a:latin typeface="Tahoma"/>
                <a:cs typeface="Tahoma"/>
              </a:rPr>
              <a:t>He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sz="1100" u="sng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Add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70" dirty="0">
                <a:latin typeface="Tahoma"/>
                <a:cs typeface="Tahoma"/>
              </a:rPr>
              <a:t>words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</a:t>
            </a:r>
            <a:r>
              <a:rPr sz="1100" spc="-80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cases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the subordinating </a:t>
            </a:r>
            <a:r>
              <a:rPr sz="1100" spc="-70" dirty="0">
                <a:latin typeface="Tahoma"/>
                <a:cs typeface="Tahoma"/>
              </a:rPr>
              <a:t>words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38032"/>
            <a:ext cx="632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1100" spc="-35" dirty="0">
                <a:latin typeface="Tahoma"/>
                <a:cs typeface="Tahoma"/>
              </a:rPr>
              <a:t>He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538" y="1468831"/>
            <a:ext cx="23876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5" dirty="0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4806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085" y="1678863"/>
            <a:ext cx="494665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40" dirty="0">
                <a:latin typeface="Tahoma"/>
                <a:cs typeface="Tahoma"/>
              </a:rPr>
              <a:t>Whether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5100" y="1394254"/>
            <a:ext cx="259842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34"/>
              </a:spcBef>
            </a:pP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-50" dirty="0">
                <a:latin typeface="Tahoma"/>
                <a:cs typeface="Tahoma"/>
              </a:rPr>
              <a:t>concern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22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Add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70" dirty="0">
                <a:latin typeface="Tahoma"/>
                <a:cs typeface="Tahoma"/>
              </a:rPr>
              <a:t>words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</a:t>
            </a:r>
            <a:r>
              <a:rPr sz="1100" spc="-80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cases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the subordinating </a:t>
            </a:r>
            <a:r>
              <a:rPr sz="1100" spc="-70" dirty="0">
                <a:latin typeface="Tahoma"/>
                <a:cs typeface="Tahoma"/>
              </a:rPr>
              <a:t>words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38032"/>
            <a:ext cx="632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1100" spc="-35" dirty="0">
                <a:latin typeface="Tahoma"/>
                <a:cs typeface="Tahoma"/>
              </a:rPr>
              <a:t>He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538" y="1468831"/>
            <a:ext cx="23876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5" dirty="0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394254"/>
            <a:ext cx="33159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434"/>
              </a:spcBef>
            </a:pP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sz="1100" spc="-40" dirty="0">
                <a:latin typeface="Tahoma"/>
                <a:cs typeface="Tahoma"/>
              </a:rPr>
              <a:t>Whether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-50" dirty="0">
                <a:latin typeface="Tahoma"/>
                <a:cs typeface="Tahoma"/>
              </a:rPr>
              <a:t>concern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023" y="1888896"/>
            <a:ext cx="64008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5" dirty="0">
                <a:latin typeface="Tahoma"/>
                <a:cs typeface="Tahoma"/>
              </a:rPr>
              <a:t>that/which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858097"/>
            <a:ext cx="311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22730" algn="l"/>
              </a:tabLst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r>
              <a:rPr sz="1100" spc="204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house	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bought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25" dirty="0">
                <a:latin typeface="Tahoma"/>
                <a:cs typeface="Tahoma"/>
              </a:rPr>
              <a:t>falling</a:t>
            </a:r>
            <a:r>
              <a:rPr sz="1100" spc="2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22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Add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70" dirty="0">
                <a:latin typeface="Tahoma"/>
                <a:cs typeface="Tahoma"/>
              </a:rPr>
              <a:t>words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</a:t>
            </a:r>
            <a:r>
              <a:rPr sz="1100" spc="-80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cases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the subordinating </a:t>
            </a:r>
            <a:r>
              <a:rPr sz="1100" spc="-70" dirty="0">
                <a:latin typeface="Tahoma"/>
                <a:cs typeface="Tahoma"/>
              </a:rPr>
              <a:t>words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438032"/>
            <a:ext cx="242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1100" spc="-35" dirty="0">
                <a:latin typeface="Tahoma"/>
                <a:cs typeface="Tahoma"/>
              </a:rPr>
              <a:t>He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sz="1100" u="sng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48065"/>
            <a:ext cx="331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sz="1100" spc="-40" dirty="0">
                <a:latin typeface="Tahoma"/>
                <a:cs typeface="Tahoma"/>
              </a:rPr>
              <a:t>Whether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-50" dirty="0">
                <a:latin typeface="Tahoma"/>
                <a:cs typeface="Tahoma"/>
              </a:rPr>
              <a:t>concern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858097"/>
            <a:ext cx="311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house </a:t>
            </a:r>
            <a:r>
              <a:rPr sz="1100" spc="-15" dirty="0">
                <a:latin typeface="Tahoma"/>
                <a:cs typeface="Tahoma"/>
              </a:rPr>
              <a:t>that/which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bought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25" dirty="0">
                <a:latin typeface="Tahoma"/>
                <a:cs typeface="Tahoma"/>
              </a:rPr>
              <a:t>falling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8100" y="2098929"/>
            <a:ext cx="230504" cy="172085"/>
          </a:xfrm>
          <a:custGeom>
            <a:avLst/>
            <a:gdLst/>
            <a:ahLst/>
            <a:cxnLst/>
            <a:rect l="l" t="t" r="r" b="b"/>
            <a:pathLst>
              <a:path w="230505" h="172085">
                <a:moveTo>
                  <a:pt x="0" y="172072"/>
                </a:moveTo>
                <a:lnTo>
                  <a:pt x="230136" y="172072"/>
                </a:lnTo>
                <a:lnTo>
                  <a:pt x="2301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7360" y="2068130"/>
            <a:ext cx="31927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5" dirty="0">
                <a:latin typeface="Tahoma"/>
                <a:cs typeface="Tahoma"/>
              </a:rPr>
              <a:t>still </a:t>
            </a:r>
            <a:r>
              <a:rPr sz="1100" spc="-15" dirty="0">
                <a:latin typeface="Tahoma"/>
                <a:cs typeface="Tahoma"/>
              </a:rPr>
              <a:t>don’t </a:t>
            </a:r>
            <a:r>
              <a:rPr sz="1100" spc="-55" dirty="0">
                <a:latin typeface="Tahoma"/>
                <a:cs typeface="Tahoma"/>
              </a:rPr>
              <a:t>know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reason why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dropped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school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22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Add </a:t>
            </a:r>
            <a:r>
              <a:rPr sz="1100" spc="-40" dirty="0">
                <a:latin typeface="Tahoma"/>
                <a:cs typeface="Tahoma"/>
              </a:rPr>
              <a:t>subordinating </a:t>
            </a:r>
            <a:r>
              <a:rPr sz="1100" spc="-70" dirty="0">
                <a:latin typeface="Tahoma"/>
                <a:cs typeface="Tahoma"/>
              </a:rPr>
              <a:t>words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sentences. </a:t>
            </a:r>
            <a:r>
              <a:rPr sz="1100" spc="-80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cases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the subordinating </a:t>
            </a:r>
            <a:r>
              <a:rPr sz="1100" spc="-70" dirty="0">
                <a:latin typeface="Tahoma"/>
                <a:cs typeface="Tahoma"/>
              </a:rPr>
              <a:t>words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438032"/>
            <a:ext cx="242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1100" spc="-35" dirty="0">
                <a:latin typeface="Tahoma"/>
                <a:cs typeface="Tahoma"/>
              </a:rPr>
              <a:t>He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sz="1100" u="sng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48065"/>
            <a:ext cx="331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sz="1100" spc="-40" dirty="0">
                <a:latin typeface="Tahoma"/>
                <a:cs typeface="Tahoma"/>
              </a:rPr>
              <a:t>Whether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-50" dirty="0">
                <a:latin typeface="Tahoma"/>
                <a:cs typeface="Tahoma"/>
              </a:rPr>
              <a:t>concern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858097"/>
            <a:ext cx="311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house </a:t>
            </a:r>
            <a:r>
              <a:rPr sz="1100" spc="-15" dirty="0">
                <a:latin typeface="Tahoma"/>
                <a:cs typeface="Tahoma"/>
              </a:rPr>
              <a:t>that/which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bought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25" dirty="0">
                <a:latin typeface="Tahoma"/>
                <a:cs typeface="Tahoma"/>
              </a:rPr>
              <a:t>falling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8100" y="2098929"/>
            <a:ext cx="230504" cy="172085"/>
          </a:xfrm>
          <a:custGeom>
            <a:avLst/>
            <a:gdLst/>
            <a:ahLst/>
            <a:cxnLst/>
            <a:rect l="l" t="t" r="r" b="b"/>
            <a:pathLst>
              <a:path w="230505" h="172085">
                <a:moveTo>
                  <a:pt x="0" y="172072"/>
                </a:moveTo>
                <a:lnTo>
                  <a:pt x="230136" y="172072"/>
                </a:lnTo>
                <a:lnTo>
                  <a:pt x="2301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7360" y="2068130"/>
            <a:ext cx="31927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5" dirty="0">
                <a:latin typeface="Tahoma"/>
                <a:cs typeface="Tahoma"/>
              </a:rPr>
              <a:t>still </a:t>
            </a:r>
            <a:r>
              <a:rPr sz="1100" spc="-15" dirty="0">
                <a:latin typeface="Tahoma"/>
                <a:cs typeface="Tahoma"/>
              </a:rPr>
              <a:t>don’t </a:t>
            </a:r>
            <a:r>
              <a:rPr sz="1100" spc="-55" dirty="0">
                <a:latin typeface="Tahoma"/>
                <a:cs typeface="Tahoma"/>
              </a:rPr>
              <a:t>know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reason why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dropped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school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22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1825" cy="582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marL="38100"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297" y="938376"/>
            <a:ext cx="1367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  <a:hlinkClick r:id="rId20"/>
              </a:rPr>
              <a:t>Girls </a:t>
            </a:r>
            <a:r>
              <a:rPr sz="1100" spc="-50" dirty="0">
                <a:latin typeface="Tahoma"/>
                <a:cs typeface="Tahoma"/>
                <a:hlinkClick r:id="rId20"/>
              </a:rPr>
              <a:t>and </a:t>
            </a:r>
            <a:r>
              <a:rPr sz="1100" spc="-35" dirty="0">
                <a:latin typeface="Tahoma"/>
                <a:cs typeface="Tahoma"/>
                <a:hlinkClick r:id="rId20"/>
              </a:rPr>
              <a:t>Boys, </a:t>
            </a:r>
            <a:r>
              <a:rPr sz="1100" spc="-60" dirty="0">
                <a:latin typeface="Tahoma"/>
                <a:cs typeface="Tahoma"/>
                <a:hlinkClick r:id="rId20"/>
              </a:rPr>
              <a:t>by</a:t>
            </a:r>
            <a:r>
              <a:rPr sz="1100" spc="130" dirty="0">
                <a:latin typeface="Tahoma"/>
                <a:cs typeface="Tahoma"/>
                <a:hlinkClick r:id="rId20"/>
              </a:rPr>
              <a:t> </a:t>
            </a:r>
            <a:r>
              <a:rPr sz="1100" dirty="0">
                <a:latin typeface="Tahoma"/>
                <a:cs typeface="Tahoma"/>
                <a:hlinkClick r:id="rId20"/>
              </a:rPr>
              <a:t>Blur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9" action="ppaction://hlinksldjump"/>
              </a:rPr>
              <a:t>2</a:t>
            </a:r>
            <a:r>
              <a:rPr sz="600" spc="-140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27795"/>
            <a:ext cx="247523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215">
              <a:lnSpc>
                <a:spcPct val="150900"/>
              </a:lnSpc>
              <a:spcBef>
                <a:spcPts val="100"/>
              </a:spcBef>
            </a:pPr>
            <a:r>
              <a:rPr sz="1100" spc="-20" dirty="0">
                <a:latin typeface="Tahoma"/>
                <a:cs typeface="Tahoma"/>
              </a:rPr>
              <a:t>(We’re) </a:t>
            </a:r>
            <a:r>
              <a:rPr sz="1100" spc="-25" dirty="0">
                <a:latin typeface="Tahoma"/>
                <a:cs typeface="Tahoma"/>
              </a:rPr>
              <a:t>Looking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25" dirty="0">
                <a:latin typeface="Tahoma"/>
                <a:cs typeface="Tahoma"/>
              </a:rPr>
              <a:t>Girls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55" dirty="0">
                <a:latin typeface="Tahoma"/>
                <a:cs typeface="Tahoma"/>
              </a:rPr>
              <a:t>boys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spc="-55" dirty="0">
                <a:latin typeface="Tahoma"/>
                <a:cs typeface="Tahoma"/>
              </a:rPr>
              <a:t>boys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girls</a:t>
            </a:r>
            <a:endParaRPr sz="1100">
              <a:latin typeface="Tahoma"/>
              <a:cs typeface="Tahoma"/>
            </a:endParaRPr>
          </a:p>
          <a:p>
            <a:pPr marL="12700" marR="693420">
              <a:lnSpc>
                <a:spcPct val="150900"/>
              </a:lnSpc>
            </a:pP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55" dirty="0">
                <a:latin typeface="Tahoma"/>
                <a:cs typeface="Tahoma"/>
              </a:rPr>
              <a:t>boys </a:t>
            </a:r>
            <a:r>
              <a:rPr sz="1100" spc="-35" dirty="0">
                <a:latin typeface="Tahoma"/>
                <a:cs typeface="Tahoma"/>
              </a:rPr>
              <a:t>like they’re </a:t>
            </a:r>
            <a:r>
              <a:rPr sz="1100" spc="-30" dirty="0">
                <a:latin typeface="Tahoma"/>
                <a:cs typeface="Tahoma"/>
              </a:rPr>
              <a:t>girls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girls </a:t>
            </a:r>
            <a:r>
              <a:rPr sz="1100" spc="-35" dirty="0">
                <a:latin typeface="Tahoma"/>
                <a:cs typeface="Tahoma"/>
              </a:rPr>
              <a:t>like they’re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boys.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40" dirty="0">
                <a:latin typeface="Tahoma"/>
                <a:cs typeface="Tahoma"/>
              </a:rPr>
              <a:t>Always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someone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35" dirty="0">
                <a:latin typeface="Tahoma"/>
                <a:cs typeface="Tahoma"/>
              </a:rPr>
              <a:t>really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love.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22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7048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5" action="ppaction://hlinksldjump"/>
              </a:rPr>
              <a:t>Example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23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" y="1073847"/>
            <a:ext cx="3600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sz="1100" spc="-20" dirty="0">
                <a:latin typeface="Tahoma"/>
                <a:cs typeface="Tahoma"/>
              </a:rPr>
              <a:t>(9)	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passed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exam </a:t>
            </a:r>
            <a:r>
              <a:rPr sz="1200" spc="-120" baseline="-13888" dirty="0">
                <a:latin typeface="Verdana"/>
                <a:cs typeface="Verdana"/>
              </a:rPr>
              <a:t>S </a:t>
            </a:r>
            <a:r>
              <a:rPr sz="1100" spc="-110" dirty="0">
                <a:latin typeface="Tahoma"/>
                <a:cs typeface="Tahoma"/>
              </a:rPr>
              <a:t>] </a:t>
            </a:r>
            <a:r>
              <a:rPr sz="1100" spc="-55" dirty="0">
                <a:latin typeface="Tahoma"/>
                <a:cs typeface="Tahoma"/>
              </a:rPr>
              <a:t>surprised </a:t>
            </a:r>
            <a:r>
              <a:rPr sz="1100" spc="-60" dirty="0">
                <a:latin typeface="Tahoma"/>
                <a:cs typeface="Tahoma"/>
              </a:rPr>
              <a:t>her </a:t>
            </a:r>
            <a:r>
              <a:rPr sz="1100" spc="-45" dirty="0">
                <a:latin typeface="Tahoma"/>
                <a:cs typeface="Tahoma"/>
              </a:rPr>
              <a:t>teacher.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4" action="ppaction://hlinksldjump"/>
              </a:rPr>
              <a:t>Example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41897" y="1073847"/>
            <a:ext cx="3600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sz="1100" spc="-20" dirty="0">
                <a:latin typeface="Tahoma"/>
                <a:cs typeface="Tahoma"/>
              </a:rPr>
              <a:t>(9)	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passed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exam </a:t>
            </a:r>
            <a:r>
              <a:rPr sz="1200" spc="-120" baseline="-13888" dirty="0">
                <a:latin typeface="Verdana"/>
                <a:cs typeface="Verdana"/>
              </a:rPr>
              <a:t>S </a:t>
            </a:r>
            <a:r>
              <a:rPr sz="1100" spc="-110" dirty="0">
                <a:latin typeface="Tahoma"/>
                <a:cs typeface="Tahoma"/>
              </a:rPr>
              <a:t>] </a:t>
            </a:r>
            <a:r>
              <a:rPr sz="1100" spc="-55" dirty="0">
                <a:latin typeface="Tahoma"/>
                <a:cs typeface="Tahoma"/>
              </a:rPr>
              <a:t>surprised </a:t>
            </a:r>
            <a:r>
              <a:rPr sz="1100" spc="-60" dirty="0">
                <a:latin typeface="Tahoma"/>
                <a:cs typeface="Tahoma"/>
              </a:rPr>
              <a:t>her </a:t>
            </a:r>
            <a:r>
              <a:rPr sz="1100" spc="-45" dirty="0">
                <a:latin typeface="Tahoma"/>
                <a:cs typeface="Tahoma"/>
              </a:rPr>
              <a:t>teacher.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81961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90" y="1381961"/>
            <a:ext cx="305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60" dirty="0">
                <a:latin typeface="Arial"/>
                <a:cs typeface="Arial"/>
              </a:rPr>
              <a:t>It </a:t>
            </a:r>
            <a:r>
              <a:rPr sz="1100" spc="-55" dirty="0">
                <a:latin typeface="Tahoma"/>
                <a:cs typeface="Tahoma"/>
              </a:rPr>
              <a:t>surprised </a:t>
            </a:r>
            <a:r>
              <a:rPr sz="1100" spc="-60" dirty="0">
                <a:latin typeface="Tahoma"/>
                <a:cs typeface="Tahoma"/>
              </a:rPr>
              <a:t>her </a:t>
            </a:r>
            <a:r>
              <a:rPr sz="1100" spc="-45" dirty="0">
                <a:latin typeface="Tahoma"/>
                <a:cs typeface="Tahoma"/>
              </a:rPr>
              <a:t>teacher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passed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exam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latin typeface="Verdana"/>
                <a:cs typeface="Verdana"/>
                <a:hlinkClick r:id="rId14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23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15" action="ppaction://hlinksldjump"/>
              </a:rPr>
              <a:t>Example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41897" y="1073847"/>
            <a:ext cx="3600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sz="1100" spc="-20" dirty="0">
                <a:latin typeface="Tahoma"/>
                <a:cs typeface="Tahoma"/>
              </a:rPr>
              <a:t>(9)	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passed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exam </a:t>
            </a:r>
            <a:r>
              <a:rPr sz="1200" spc="-120" baseline="-13888" dirty="0">
                <a:latin typeface="Verdana"/>
                <a:cs typeface="Verdana"/>
              </a:rPr>
              <a:t>S </a:t>
            </a:r>
            <a:r>
              <a:rPr sz="1100" spc="-110" dirty="0">
                <a:latin typeface="Tahoma"/>
                <a:cs typeface="Tahoma"/>
              </a:rPr>
              <a:t>] </a:t>
            </a:r>
            <a:r>
              <a:rPr sz="1100" spc="-55" dirty="0">
                <a:latin typeface="Tahoma"/>
                <a:cs typeface="Tahoma"/>
              </a:rPr>
              <a:t>surprised </a:t>
            </a:r>
            <a:r>
              <a:rPr sz="1100" spc="-60" dirty="0">
                <a:latin typeface="Tahoma"/>
                <a:cs typeface="Tahoma"/>
              </a:rPr>
              <a:t>her </a:t>
            </a:r>
            <a:r>
              <a:rPr sz="1100" spc="-45" dirty="0">
                <a:latin typeface="Tahoma"/>
                <a:cs typeface="Tahoma"/>
              </a:rPr>
              <a:t>teacher.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381961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90" y="1381961"/>
            <a:ext cx="305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60" dirty="0">
                <a:latin typeface="Arial"/>
                <a:cs typeface="Arial"/>
              </a:rPr>
              <a:t>It </a:t>
            </a:r>
            <a:r>
              <a:rPr sz="1100" spc="-55" dirty="0">
                <a:latin typeface="Tahoma"/>
                <a:cs typeface="Tahoma"/>
              </a:rPr>
              <a:t>surprised </a:t>
            </a:r>
            <a:r>
              <a:rPr sz="1100" spc="-60" dirty="0">
                <a:latin typeface="Tahoma"/>
                <a:cs typeface="Tahoma"/>
              </a:rPr>
              <a:t>her </a:t>
            </a:r>
            <a:r>
              <a:rPr sz="1100" spc="-45" dirty="0">
                <a:latin typeface="Tahoma"/>
                <a:cs typeface="Tahoma"/>
              </a:rPr>
              <a:t>teacher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passed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exam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0076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652" y="2145753"/>
            <a:ext cx="114935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b="1" spc="60" dirty="0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312" y="2114955"/>
            <a:ext cx="1224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surprised </a:t>
            </a:r>
            <a:r>
              <a:rPr sz="1100" spc="-60" dirty="0">
                <a:latin typeface="Tahoma"/>
                <a:cs typeface="Tahoma"/>
              </a:rPr>
              <a:t>her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teacher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7173" y="2145753"/>
            <a:ext cx="1472565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passed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4142" y="1955793"/>
            <a:ext cx="2049780" cy="184785"/>
          </a:xfrm>
          <a:custGeom>
            <a:avLst/>
            <a:gdLst/>
            <a:ahLst/>
            <a:cxnLst/>
            <a:rect l="l" t="t" r="r" b="b"/>
            <a:pathLst>
              <a:path w="2049780" h="184785">
                <a:moveTo>
                  <a:pt x="0" y="184728"/>
                </a:moveTo>
                <a:lnTo>
                  <a:pt x="30514" y="36228"/>
                </a:lnTo>
                <a:lnTo>
                  <a:pt x="59937" y="2846"/>
                </a:lnTo>
                <a:lnTo>
                  <a:pt x="74903" y="0"/>
                </a:lnTo>
                <a:lnTo>
                  <a:pt x="1984157" y="0"/>
                </a:lnTo>
                <a:lnTo>
                  <a:pt x="1999123" y="2846"/>
                </a:lnTo>
                <a:lnTo>
                  <a:pt x="2012462" y="10610"/>
                </a:lnTo>
                <a:lnTo>
                  <a:pt x="2022745" y="22126"/>
                </a:lnTo>
                <a:lnTo>
                  <a:pt x="2028546" y="36228"/>
                </a:lnTo>
                <a:lnTo>
                  <a:pt x="2049374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9987" y="2057338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434" y="0"/>
                </a:moveTo>
                <a:lnTo>
                  <a:pt x="43529" y="36037"/>
                </a:lnTo>
                <a:lnTo>
                  <a:pt x="0" y="15499"/>
                </a:lnTo>
                <a:lnTo>
                  <a:pt x="53216" y="83183"/>
                </a:lnTo>
                <a:lnTo>
                  <a:pt x="7543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7756" y="1867670"/>
            <a:ext cx="452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23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963" y="1892834"/>
            <a:ext cx="54800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8561" y="1956460"/>
            <a:ext cx="440055" cy="3041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sz="400" spc="-35" dirty="0"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hlinkClick r:id="rId16" action="ppaction://hlinksldjump"/>
              </a:rPr>
              <a:t>Heavy </a:t>
            </a:r>
            <a:r>
              <a:rPr sz="1400" spc="-70" dirty="0">
                <a:hlinkClick r:id="rId16" action="ppaction://hlinksldjump"/>
              </a:rPr>
              <a:t>phrase</a:t>
            </a:r>
            <a:r>
              <a:rPr sz="1400" spc="40" dirty="0">
                <a:hlinkClick r:id="rId16" action="ppaction://hlinksldjump"/>
              </a:rPr>
              <a:t> </a:t>
            </a:r>
            <a:r>
              <a:rPr sz="1400" spc="-25" dirty="0">
                <a:hlinkClick r:id="rId16" action="ppaction://hlinksldjump"/>
              </a:rPr>
              <a:t>shift</a:t>
            </a:r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1035799" y="1851533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631"/>
                </a:lnTo>
              </a:path>
            </a:pathLst>
          </a:custGeom>
          <a:ln w="45694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104" y="1828927"/>
            <a:ext cx="2597785" cy="127000"/>
          </a:xfrm>
          <a:custGeom>
            <a:avLst/>
            <a:gdLst/>
            <a:ahLst/>
            <a:cxnLst/>
            <a:rect l="l" t="t" r="r" b="b"/>
            <a:pathLst>
              <a:path w="2597785" h="127000">
                <a:moveTo>
                  <a:pt x="0" y="126530"/>
                </a:moveTo>
                <a:lnTo>
                  <a:pt x="2597645" y="126530"/>
                </a:lnTo>
                <a:lnTo>
                  <a:pt x="2597645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191" y="1784609"/>
            <a:ext cx="4364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Jane </a:t>
            </a:r>
            <a:r>
              <a:rPr sz="1000" spc="-40" dirty="0">
                <a:latin typeface="Tahoma"/>
                <a:cs typeface="Tahoma"/>
              </a:rPr>
              <a:t>donated </a:t>
            </a:r>
            <a:r>
              <a:rPr sz="1000" spc="25" dirty="0">
                <a:latin typeface="Tahoma"/>
                <a:cs typeface="Tahoma"/>
              </a:rPr>
              <a:t>t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library </a:t>
            </a:r>
            <a:r>
              <a:rPr sz="1000" spc="-65" dirty="0">
                <a:latin typeface="Tahoma"/>
                <a:cs typeface="Tahoma"/>
              </a:rPr>
              <a:t>[an </a:t>
            </a:r>
            <a:r>
              <a:rPr sz="1000" spc="-25" dirty="0">
                <a:latin typeface="Tahoma"/>
                <a:cs typeface="Tahoma"/>
              </a:rPr>
              <a:t>old book about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history of </a:t>
            </a:r>
            <a:r>
              <a:rPr sz="1000" spc="-50" dirty="0">
                <a:latin typeface="Tahoma"/>
                <a:cs typeface="Tahoma"/>
              </a:rPr>
              <a:t>equine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  <a:hlinkClick r:id="rId14" action="ppaction://hlinksldjump"/>
              </a:rPr>
              <a:t>surgery] </a:t>
            </a:r>
            <a:r>
              <a:rPr sz="900" spc="-75" baseline="-18518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n.</a:t>
            </a:r>
            <a:endParaRPr sz="900" baseline="-18518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6389" y="1322965"/>
            <a:ext cx="2066925" cy="486409"/>
          </a:xfrm>
          <a:custGeom>
            <a:avLst/>
            <a:gdLst/>
            <a:ahLst/>
            <a:cxnLst/>
            <a:rect l="l" t="t" r="r" b="b"/>
            <a:pathLst>
              <a:path w="2066925" h="486410">
                <a:moveTo>
                  <a:pt x="0" y="485862"/>
                </a:moveTo>
                <a:lnTo>
                  <a:pt x="30387" y="96933"/>
                </a:lnTo>
                <a:lnTo>
                  <a:pt x="40970" y="59202"/>
                </a:lnTo>
                <a:lnTo>
                  <a:pt x="64201" y="28390"/>
                </a:lnTo>
                <a:lnTo>
                  <a:pt x="96711" y="7617"/>
                </a:lnTo>
                <a:lnTo>
                  <a:pt x="135130" y="0"/>
                </a:lnTo>
                <a:lnTo>
                  <a:pt x="1933414" y="0"/>
                </a:lnTo>
                <a:lnTo>
                  <a:pt x="1971834" y="7617"/>
                </a:lnTo>
                <a:lnTo>
                  <a:pt x="2004343" y="28390"/>
                </a:lnTo>
                <a:lnTo>
                  <a:pt x="2027574" y="59202"/>
                </a:lnTo>
                <a:lnTo>
                  <a:pt x="2038157" y="96933"/>
                </a:lnTo>
                <a:lnTo>
                  <a:pt x="2066573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1585" y="176686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40388" y="0"/>
                </a:moveTo>
                <a:lnTo>
                  <a:pt x="21377" y="16723"/>
                </a:lnTo>
                <a:lnTo>
                  <a:pt x="0" y="3155"/>
                </a:lnTo>
                <a:lnTo>
                  <a:pt x="23349" y="41965"/>
                </a:lnTo>
                <a:lnTo>
                  <a:pt x="40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4786" y="1263920"/>
            <a:ext cx="471805" cy="108585"/>
          </a:xfrm>
          <a:custGeom>
            <a:avLst/>
            <a:gdLst/>
            <a:ahLst/>
            <a:cxnLst/>
            <a:rect l="l" t="t" r="r" b="b"/>
            <a:pathLst>
              <a:path w="471805" h="108584">
                <a:moveTo>
                  <a:pt x="44644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82944"/>
                </a:lnTo>
                <a:lnTo>
                  <a:pt x="1988" y="92794"/>
                </a:lnTo>
                <a:lnTo>
                  <a:pt x="7411" y="100838"/>
                </a:lnTo>
                <a:lnTo>
                  <a:pt x="15455" y="106261"/>
                </a:lnTo>
                <a:lnTo>
                  <a:pt x="25305" y="108249"/>
                </a:lnTo>
                <a:lnTo>
                  <a:pt x="446447" y="108249"/>
                </a:lnTo>
                <a:lnTo>
                  <a:pt x="456297" y="106261"/>
                </a:lnTo>
                <a:lnTo>
                  <a:pt x="464340" y="100838"/>
                </a:lnTo>
                <a:lnTo>
                  <a:pt x="469763" y="92794"/>
                </a:lnTo>
                <a:lnTo>
                  <a:pt x="471752" y="82944"/>
                </a:lnTo>
                <a:lnTo>
                  <a:pt x="471752" y="25305"/>
                </a:lnTo>
                <a:lnTo>
                  <a:pt x="469763" y="15455"/>
                </a:lnTo>
                <a:lnTo>
                  <a:pt x="464340" y="7411"/>
                </a:lnTo>
                <a:lnTo>
                  <a:pt x="456297" y="1988"/>
                </a:lnTo>
                <a:lnTo>
                  <a:pt x="446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84786" y="1263920"/>
            <a:ext cx="471805" cy="108585"/>
          </a:xfrm>
          <a:custGeom>
            <a:avLst/>
            <a:gdLst/>
            <a:ahLst/>
            <a:cxnLst/>
            <a:rect l="l" t="t" r="r" b="b"/>
            <a:pathLst>
              <a:path w="471805" h="108584">
                <a:moveTo>
                  <a:pt x="44644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82944"/>
                </a:lnTo>
                <a:lnTo>
                  <a:pt x="1988" y="92794"/>
                </a:lnTo>
                <a:lnTo>
                  <a:pt x="7411" y="100838"/>
                </a:lnTo>
                <a:lnTo>
                  <a:pt x="15455" y="106261"/>
                </a:lnTo>
                <a:lnTo>
                  <a:pt x="25305" y="108249"/>
                </a:lnTo>
                <a:lnTo>
                  <a:pt x="446447" y="108249"/>
                </a:lnTo>
                <a:lnTo>
                  <a:pt x="456297" y="106261"/>
                </a:lnTo>
                <a:lnTo>
                  <a:pt x="464340" y="100838"/>
                </a:lnTo>
                <a:lnTo>
                  <a:pt x="469763" y="92794"/>
                </a:lnTo>
                <a:lnTo>
                  <a:pt x="471752" y="82944"/>
                </a:lnTo>
                <a:lnTo>
                  <a:pt x="471752" y="25305"/>
                </a:lnTo>
                <a:lnTo>
                  <a:pt x="469763" y="15455"/>
                </a:lnTo>
                <a:lnTo>
                  <a:pt x="464340" y="7411"/>
                </a:lnTo>
                <a:lnTo>
                  <a:pt x="456297" y="1988"/>
                </a:lnTo>
                <a:lnTo>
                  <a:pt x="44644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91779" y="1241389"/>
            <a:ext cx="4584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Movement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24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hlinkClick r:id="rId14" action="ppaction://hlinksldjump"/>
              </a:rPr>
              <a:t>Heavy </a:t>
            </a:r>
            <a:r>
              <a:rPr sz="1400" spc="-70" dirty="0">
                <a:hlinkClick r:id="rId14" action="ppaction://hlinksldjump"/>
              </a:rPr>
              <a:t>phrase</a:t>
            </a:r>
            <a:r>
              <a:rPr sz="1400" spc="40" dirty="0">
                <a:hlinkClick r:id="rId14" action="ppaction://hlinksldjump"/>
              </a:rPr>
              <a:t> </a:t>
            </a:r>
            <a:r>
              <a:rPr sz="1400" spc="-25" dirty="0">
                <a:hlinkClick r:id="rId14" action="ppaction://hlinksldjump"/>
              </a:rPr>
              <a:t>shift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67297" y="1444547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90" y="1444547"/>
            <a:ext cx="27368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50" dirty="0">
                <a:latin typeface="Tahoma"/>
                <a:cs typeface="Tahoma"/>
              </a:rPr>
              <a:t>feel </a:t>
            </a:r>
            <a:r>
              <a:rPr sz="1100" spc="-30" dirty="0">
                <a:latin typeface="Tahoma"/>
                <a:cs typeface="Tahoma"/>
              </a:rPr>
              <a:t>about </a:t>
            </a:r>
            <a:r>
              <a:rPr sz="1100" spc="-60" dirty="0">
                <a:latin typeface="Tahoma"/>
                <a:cs typeface="Tahoma"/>
              </a:rPr>
              <a:t>weddings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80" dirty="0">
                <a:latin typeface="Tahoma"/>
                <a:cs typeface="Tahoma"/>
              </a:rPr>
              <a:t>way </a:t>
            </a:r>
            <a:r>
              <a:rPr sz="1100" spc="-35" dirty="0">
                <a:latin typeface="Tahoma"/>
                <a:cs typeface="Tahoma"/>
              </a:rPr>
              <a:t>cats </a:t>
            </a:r>
            <a:r>
              <a:rPr sz="1100" spc="-50" dirty="0">
                <a:latin typeface="Tahoma"/>
                <a:cs typeface="Tahoma"/>
              </a:rPr>
              <a:t>feel </a:t>
            </a:r>
            <a:r>
              <a:rPr sz="1100" spc="-30" dirty="0">
                <a:latin typeface="Tahoma"/>
                <a:cs typeface="Tahoma"/>
              </a:rPr>
              <a:t>about  </a:t>
            </a:r>
            <a:r>
              <a:rPr sz="1100" spc="-50" dirty="0">
                <a:latin typeface="Tahoma"/>
                <a:cs typeface="Tahoma"/>
              </a:rPr>
              <a:t>waterslides </a:t>
            </a:r>
            <a:r>
              <a:rPr sz="1100" spc="-110" dirty="0">
                <a:latin typeface="Tahoma"/>
                <a:cs typeface="Tahoma"/>
              </a:rPr>
              <a:t>] </a:t>
            </a:r>
            <a:r>
              <a:rPr sz="1100" spc="-10" dirty="0">
                <a:latin typeface="Tahoma"/>
                <a:cs typeface="Tahoma"/>
              </a:rPr>
              <a:t>(Nell </a:t>
            </a:r>
            <a:r>
              <a:rPr sz="1100" spc="-25" dirty="0">
                <a:latin typeface="Tahoma"/>
                <a:cs typeface="Tahoma"/>
              </a:rPr>
              <a:t>Frizelle,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Guardian)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latin typeface="Verdana"/>
                <a:cs typeface="Verdana"/>
                <a:hlinkClick r:id="rId14" action="ppaction://hlinksldjump"/>
              </a:rPr>
              <a:t>Heavy </a:t>
            </a:r>
            <a:r>
              <a:rPr sz="400" spc="-40" dirty="0">
                <a:latin typeface="Verdana"/>
                <a:cs typeface="Verdana"/>
                <a:hlinkClick r:id="rId14" action="ppaction://hlinksldjump"/>
              </a:rPr>
              <a:t>phrase </a:t>
            </a:r>
            <a:r>
              <a:rPr sz="400" spc="-25" dirty="0">
                <a:latin typeface="Verdana"/>
                <a:cs typeface="Verdana"/>
                <a:hlinkClick r:id="rId14" action="ppaction://hlinksldjump"/>
              </a:rPr>
              <a:t>shift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25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1261" y="1667476"/>
            <a:ext cx="27178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5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rdinato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hlinkClick r:id="rId16" action="ppaction://hlinksldjump"/>
              </a:rPr>
              <a:t>Heavy </a:t>
            </a:r>
            <a:r>
              <a:rPr sz="1400" spc="-70" dirty="0">
                <a:hlinkClick r:id="rId16" action="ppaction://hlinksldjump"/>
              </a:rPr>
              <a:t>phrase</a:t>
            </a:r>
            <a:r>
              <a:rPr sz="1400" spc="40" dirty="0">
                <a:hlinkClick r:id="rId16" action="ppaction://hlinksldjump"/>
              </a:rPr>
              <a:t> </a:t>
            </a:r>
            <a:r>
              <a:rPr sz="1400" spc="-25" dirty="0">
                <a:hlinkClick r:id="rId16" action="ppaction://hlinksldjump"/>
              </a:rPr>
              <a:t>shift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7297" y="1219122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5467" y="1674799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5994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8316" y="1674799"/>
            <a:ext cx="2016760" cy="172085"/>
          </a:xfrm>
          <a:custGeom>
            <a:avLst/>
            <a:gdLst/>
            <a:ahLst/>
            <a:cxnLst/>
            <a:rect l="l" t="t" r="r" b="b"/>
            <a:pathLst>
              <a:path w="2016760" h="172085">
                <a:moveTo>
                  <a:pt x="0" y="172072"/>
                </a:moveTo>
                <a:lnTo>
                  <a:pt x="2016226" y="172072"/>
                </a:lnTo>
                <a:lnTo>
                  <a:pt x="201622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9952" y="1642680"/>
            <a:ext cx="35331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40"/>
              </a:lnSpc>
              <a:spcBef>
                <a:spcPts val="95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ts val="1080"/>
              </a:lnSpc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50" dirty="0">
                <a:latin typeface="Tahoma"/>
                <a:cs typeface="Tahoma"/>
              </a:rPr>
              <a:t>feel </a:t>
            </a:r>
            <a:r>
              <a:rPr sz="1100" b="1" spc="70" dirty="0">
                <a:latin typeface="Arial"/>
                <a:cs typeface="Arial"/>
              </a:rPr>
              <a:t>t </a:t>
            </a:r>
            <a:r>
              <a:rPr sz="1100" spc="-30" dirty="0">
                <a:latin typeface="Tahoma"/>
                <a:cs typeface="Tahoma"/>
              </a:rPr>
              <a:t>about </a:t>
            </a:r>
            <a:r>
              <a:rPr sz="1100" spc="-60" dirty="0">
                <a:latin typeface="Tahoma"/>
                <a:cs typeface="Tahoma"/>
              </a:rPr>
              <a:t>weddings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80" dirty="0">
                <a:latin typeface="Tahoma"/>
                <a:cs typeface="Tahoma"/>
              </a:rPr>
              <a:t>way </a:t>
            </a:r>
            <a:r>
              <a:rPr sz="1100" spc="-35" dirty="0">
                <a:latin typeface="Tahoma"/>
                <a:cs typeface="Tahoma"/>
              </a:rPr>
              <a:t>cats </a:t>
            </a:r>
            <a:r>
              <a:rPr sz="1100" spc="-50" dirty="0">
                <a:latin typeface="Tahoma"/>
                <a:cs typeface="Tahoma"/>
              </a:rPr>
              <a:t>feel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waterslides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6059" y="1484838"/>
            <a:ext cx="2000885" cy="184785"/>
          </a:xfrm>
          <a:custGeom>
            <a:avLst/>
            <a:gdLst/>
            <a:ahLst/>
            <a:cxnLst/>
            <a:rect l="l" t="t" r="r" b="b"/>
            <a:pathLst>
              <a:path w="2000885" h="184785">
                <a:moveTo>
                  <a:pt x="0" y="184728"/>
                </a:moveTo>
                <a:lnTo>
                  <a:pt x="30515" y="36228"/>
                </a:lnTo>
                <a:lnTo>
                  <a:pt x="59937" y="2846"/>
                </a:lnTo>
                <a:lnTo>
                  <a:pt x="74903" y="0"/>
                </a:lnTo>
                <a:lnTo>
                  <a:pt x="1935472" y="0"/>
                </a:lnTo>
                <a:lnTo>
                  <a:pt x="1950438" y="2846"/>
                </a:lnTo>
                <a:lnTo>
                  <a:pt x="1963777" y="10610"/>
                </a:lnTo>
                <a:lnTo>
                  <a:pt x="1974061" y="22126"/>
                </a:lnTo>
                <a:lnTo>
                  <a:pt x="1979861" y="36228"/>
                </a:lnTo>
                <a:lnTo>
                  <a:pt x="2000689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3220" y="1586384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434" y="0"/>
                </a:moveTo>
                <a:lnTo>
                  <a:pt x="43529" y="36037"/>
                </a:lnTo>
                <a:lnTo>
                  <a:pt x="0" y="15499"/>
                </a:lnTo>
                <a:lnTo>
                  <a:pt x="53216" y="83183"/>
                </a:lnTo>
                <a:lnTo>
                  <a:pt x="7543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55330" y="1396703"/>
            <a:ext cx="452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26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02979"/>
            <a:ext cx="1734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Trebuchet MS"/>
                <a:cs typeface="Trebuchet MS"/>
                <a:hlinkClick r:id="rId29"/>
              </a:rPr>
              <a:t>But </a:t>
            </a:r>
            <a:r>
              <a:rPr sz="1100" i="1" spc="-50" dirty="0">
                <a:latin typeface="Trebuchet MS"/>
                <a:cs typeface="Trebuchet MS"/>
                <a:hlinkClick r:id="rId29"/>
              </a:rPr>
              <a:t>do </a:t>
            </a:r>
            <a:r>
              <a:rPr sz="1100" i="1" spc="-45" dirty="0">
                <a:latin typeface="Trebuchet MS"/>
                <a:cs typeface="Trebuchet MS"/>
                <a:hlinkClick r:id="rId29"/>
              </a:rPr>
              <a:t>cats </a:t>
            </a:r>
            <a:r>
              <a:rPr sz="1100" i="1" spc="-70" dirty="0">
                <a:latin typeface="Trebuchet MS"/>
                <a:cs typeface="Trebuchet MS"/>
                <a:hlinkClick r:id="rId29"/>
              </a:rPr>
              <a:t>hate</a:t>
            </a:r>
            <a:r>
              <a:rPr sz="1100" i="1" spc="170" dirty="0">
                <a:latin typeface="Trebuchet MS"/>
                <a:cs typeface="Trebuchet MS"/>
                <a:hlinkClick r:id="rId29"/>
              </a:rPr>
              <a:t> </a:t>
            </a:r>
            <a:r>
              <a:rPr sz="1100" i="1" spc="-60" dirty="0">
                <a:latin typeface="Trebuchet MS"/>
                <a:cs typeface="Trebuchet MS"/>
                <a:hlinkClick r:id="rId29"/>
              </a:rPr>
              <a:t>waterslides?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15" name="object 15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27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35608"/>
            <a:ext cx="2038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Anelka’s </a:t>
            </a:r>
            <a:r>
              <a:rPr sz="1100" spc="-45" dirty="0">
                <a:latin typeface="Tahoma"/>
                <a:cs typeface="Tahoma"/>
              </a:rPr>
              <a:t>being </a:t>
            </a:r>
            <a:r>
              <a:rPr sz="1100" spc="-30" dirty="0">
                <a:latin typeface="Tahoma"/>
                <a:cs typeface="Tahoma"/>
              </a:rPr>
              <a:t>late </a:t>
            </a:r>
            <a:r>
              <a:rPr sz="1100" spc="-70" dirty="0">
                <a:latin typeface="Tahoma"/>
                <a:cs typeface="Tahoma"/>
              </a:rPr>
              <a:t>annoyed </a:t>
            </a:r>
            <a:r>
              <a:rPr sz="1100" spc="-80" dirty="0">
                <a:latin typeface="Tahoma"/>
                <a:cs typeface="Tahoma"/>
              </a:rPr>
              <a:t>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07680"/>
            <a:ext cx="2174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That </a:t>
            </a:r>
            <a:r>
              <a:rPr sz="1100" spc="-30" dirty="0">
                <a:latin typeface="Tahoma"/>
                <a:cs typeface="Tahoma"/>
              </a:rPr>
              <a:t>Anelka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30" dirty="0">
                <a:latin typeface="Tahoma"/>
                <a:cs typeface="Tahoma"/>
              </a:rPr>
              <a:t>late </a:t>
            </a:r>
            <a:r>
              <a:rPr sz="1100" spc="-70" dirty="0">
                <a:latin typeface="Tahoma"/>
                <a:cs typeface="Tahoma"/>
              </a:rPr>
              <a:t>annoyed </a:t>
            </a:r>
            <a:r>
              <a:rPr sz="1100" spc="-80" dirty="0">
                <a:latin typeface="Tahoma"/>
                <a:cs typeface="Tahoma"/>
              </a:rPr>
              <a:t>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79752"/>
            <a:ext cx="2080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65" dirty="0">
                <a:latin typeface="Tahoma"/>
                <a:cs typeface="Tahoma"/>
              </a:rPr>
              <a:t>annoyed </a:t>
            </a:r>
            <a:r>
              <a:rPr sz="1100" spc="-80" dirty="0">
                <a:latin typeface="Tahoma"/>
                <a:cs typeface="Tahoma"/>
              </a:rPr>
              <a:t>me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0" dirty="0">
                <a:latin typeface="Tahoma"/>
                <a:cs typeface="Tahoma"/>
              </a:rPr>
              <a:t>Anelka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560" y="1408720"/>
            <a:ext cx="328104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candidate’s </a:t>
            </a:r>
            <a:r>
              <a:rPr sz="1100" spc="-20" dirty="0">
                <a:latin typeface="Tahoma"/>
                <a:cs typeface="Tahoma"/>
              </a:rPr>
              <a:t>ability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0" dirty="0">
                <a:latin typeface="Tahoma"/>
                <a:cs typeface="Tahoma"/>
              </a:rPr>
              <a:t>answer </a:t>
            </a:r>
            <a:r>
              <a:rPr sz="1100" spc="-20" dirty="0">
                <a:latin typeface="Tahoma"/>
                <a:cs typeface="Tahoma"/>
              </a:rPr>
              <a:t>difficult </a:t>
            </a:r>
            <a:r>
              <a:rPr sz="1100" spc="-45" dirty="0">
                <a:latin typeface="Tahoma"/>
                <a:cs typeface="Tahoma"/>
              </a:rPr>
              <a:t>questions  </a:t>
            </a:r>
            <a:r>
              <a:rPr sz="1100" spc="-60" dirty="0">
                <a:latin typeface="Tahoma"/>
                <a:cs typeface="Tahoma"/>
              </a:rPr>
              <a:t>impressed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interviewers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sz="1100" spc="-30" dirty="0">
                <a:latin typeface="Tahoma"/>
                <a:cs typeface="Tahoma"/>
              </a:rPr>
              <a:t>Algernon’s </a:t>
            </a:r>
            <a:r>
              <a:rPr sz="1100" spc="-55" dirty="0">
                <a:latin typeface="Tahoma"/>
                <a:cs typeface="Tahoma"/>
              </a:rPr>
              <a:t>lateness </a:t>
            </a:r>
            <a:r>
              <a:rPr sz="1100" spc="-40" dirty="0">
                <a:latin typeface="Tahoma"/>
                <a:cs typeface="Tahoma"/>
              </a:rPr>
              <a:t>frustrates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  <a:p>
            <a:pPr marL="240029" marR="3098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sz="1100" spc="-50" dirty="0">
                <a:latin typeface="Tahoma"/>
                <a:cs typeface="Tahoma"/>
              </a:rPr>
              <a:t>Language </a:t>
            </a:r>
            <a:r>
              <a:rPr sz="1100" spc="-40" dirty="0">
                <a:latin typeface="Tahoma"/>
                <a:cs typeface="Tahoma"/>
              </a:rPr>
              <a:t>impaired </a:t>
            </a:r>
            <a:r>
              <a:rPr sz="1100" spc="-30" dirty="0">
                <a:latin typeface="Tahoma"/>
                <a:cs typeface="Tahoma"/>
              </a:rPr>
              <a:t>children’s </a:t>
            </a:r>
            <a:r>
              <a:rPr sz="1100" spc="-45" dirty="0">
                <a:latin typeface="Tahoma"/>
                <a:cs typeface="Tahoma"/>
              </a:rPr>
              <a:t>omission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tense  </a:t>
            </a:r>
            <a:r>
              <a:rPr sz="1100" spc="-65" dirty="0">
                <a:latin typeface="Tahoma"/>
                <a:cs typeface="Tahoma"/>
              </a:rPr>
              <a:t>morphemes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interesting</a:t>
            </a:r>
            <a:endParaRPr sz="1100">
              <a:latin typeface="Tahoma"/>
              <a:cs typeface="Tahoma"/>
            </a:endParaRPr>
          </a:p>
          <a:p>
            <a:pPr marL="240029" marR="104139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sz="1100" spc="-20" dirty="0">
                <a:latin typeface="Tahoma"/>
                <a:cs typeface="Tahoma"/>
              </a:rPr>
              <a:t>Fatima’s </a:t>
            </a:r>
            <a:r>
              <a:rPr sz="1100" spc="-35" dirty="0">
                <a:latin typeface="Tahoma"/>
                <a:cs typeface="Tahoma"/>
              </a:rPr>
              <a:t>perfect </a:t>
            </a:r>
            <a:r>
              <a:rPr sz="1100" spc="-50" dirty="0">
                <a:latin typeface="Tahoma"/>
                <a:cs typeface="Tahoma"/>
              </a:rPr>
              <a:t>command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English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surprising, 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60" dirty="0">
                <a:latin typeface="Tahoma"/>
                <a:cs typeface="Tahoma"/>
              </a:rPr>
              <a:t>her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background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7975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28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sz="1000" spc="5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[	</a:t>
            </a:r>
            <a:r>
              <a:rPr sz="1000" spc="-35" dirty="0">
                <a:latin typeface="Tahoma"/>
                <a:cs typeface="Tahoma"/>
              </a:rPr>
              <a:t>the candidate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2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5" dirty="0">
                <a:latin typeface="Tahoma"/>
                <a:cs typeface="Tahoma"/>
              </a:rPr>
              <a:t>the candidate 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4" action="ppaction://hlinksldjump"/>
              </a:rPr>
              <a:t>EXERCISE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sz="1000" spc="5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[	</a:t>
            </a:r>
            <a:r>
              <a:rPr sz="1000" spc="-35" dirty="0">
                <a:latin typeface="Tahoma"/>
                <a:cs typeface="Tahoma"/>
              </a:rPr>
              <a:t>the candidate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2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5" dirty="0">
                <a:latin typeface="Tahoma"/>
                <a:cs typeface="Tahoma"/>
              </a:rPr>
              <a:t>the candidate 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1415039"/>
            <a:ext cx="2766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sz="1000" spc="5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0" dirty="0">
                <a:latin typeface="Tahoma"/>
                <a:cs typeface="Tahoma"/>
              </a:rPr>
              <a:t>Algernon </a:t>
            </a:r>
            <a:r>
              <a:rPr sz="1000" spc="-70" dirty="0">
                <a:latin typeface="Tahoma"/>
                <a:cs typeface="Tahoma"/>
              </a:rPr>
              <a:t>was </a:t>
            </a:r>
            <a:r>
              <a:rPr sz="1000" spc="-40" dirty="0">
                <a:latin typeface="Tahoma"/>
                <a:cs typeface="Tahoma"/>
              </a:rPr>
              <a:t>late] </a:t>
            </a:r>
            <a:r>
              <a:rPr sz="1000" spc="-35" dirty="0">
                <a:latin typeface="Tahoma"/>
                <a:cs typeface="Tahoma"/>
              </a:rPr>
              <a:t>frustrates </a:t>
            </a:r>
            <a:r>
              <a:rPr sz="1000" spc="-70" dirty="0">
                <a:latin typeface="Tahoma"/>
                <a:cs typeface="Tahoma"/>
              </a:rPr>
              <a:t>me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85" y="1554218"/>
            <a:ext cx="2513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35" dirty="0">
                <a:latin typeface="Tahoma"/>
                <a:cs typeface="Tahoma"/>
              </a:rPr>
              <a:t>frustrates </a:t>
            </a:r>
            <a:r>
              <a:rPr sz="1000" spc="-70" dirty="0">
                <a:latin typeface="Tahoma"/>
                <a:cs typeface="Tahoma"/>
              </a:rPr>
              <a:t>me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0" dirty="0">
                <a:latin typeface="Tahoma"/>
                <a:cs typeface="Tahoma"/>
              </a:rPr>
              <a:t>Algernon </a:t>
            </a:r>
            <a:r>
              <a:rPr sz="1000" spc="-70" dirty="0">
                <a:latin typeface="Tahoma"/>
                <a:cs typeface="Tahoma"/>
              </a:rPr>
              <a:t>was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late]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28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9605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2286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marL="19685"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30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297" y="996973"/>
            <a:ext cx="247586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50900"/>
              </a:lnSpc>
              <a:spcBef>
                <a:spcPts val="100"/>
              </a:spcBef>
            </a:pPr>
            <a:r>
              <a:rPr sz="1100" spc="-20" dirty="0">
                <a:latin typeface="Tahoma"/>
                <a:cs typeface="Tahoma"/>
              </a:rPr>
              <a:t>(We’re) </a:t>
            </a:r>
            <a:r>
              <a:rPr sz="1100" spc="-25" dirty="0">
                <a:latin typeface="Tahoma"/>
                <a:cs typeface="Tahoma"/>
              </a:rPr>
              <a:t>Looking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25" dirty="0">
                <a:latin typeface="Tahoma"/>
                <a:cs typeface="Tahoma"/>
              </a:rPr>
              <a:t>Girls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are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</a:t>
            </a:r>
            <a:r>
              <a:rPr sz="1100" u="sng" spc="2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girls</a:t>
            </a:r>
            <a:endParaRPr sz="1100">
              <a:latin typeface="Tahoma"/>
              <a:cs typeface="Tahoma"/>
            </a:endParaRPr>
          </a:p>
          <a:p>
            <a:pPr marL="12700" marR="692785">
              <a:lnSpc>
                <a:spcPct val="150900"/>
              </a:lnSpc>
            </a:pP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 they’re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girls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girls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 they’re</a:t>
            </a:r>
            <a:r>
              <a:rPr sz="1100" u="sng" spc="2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</a:t>
            </a:r>
            <a:r>
              <a:rPr sz="1100" spc="-5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40" dirty="0">
                <a:latin typeface="Tahoma"/>
                <a:cs typeface="Tahoma"/>
              </a:rPr>
              <a:t>Always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someone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really</a:t>
            </a:r>
            <a:r>
              <a:rPr sz="1100" u="sng" spc="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love</a:t>
            </a:r>
            <a:r>
              <a:rPr sz="1100" spc="-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3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20" name="object 2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28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sz="1000" spc="5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[	</a:t>
            </a:r>
            <a:r>
              <a:rPr sz="1000" spc="-35" dirty="0">
                <a:latin typeface="Tahoma"/>
                <a:cs typeface="Tahoma"/>
              </a:rPr>
              <a:t>the candidate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2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5" dirty="0">
                <a:latin typeface="Tahoma"/>
                <a:cs typeface="Tahoma"/>
              </a:rPr>
              <a:t>the candidate 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07" y="1415039"/>
            <a:ext cx="2766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sz="1000" spc="5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0" dirty="0">
                <a:latin typeface="Tahoma"/>
                <a:cs typeface="Tahoma"/>
              </a:rPr>
              <a:t>Algernon </a:t>
            </a:r>
            <a:r>
              <a:rPr sz="1000" spc="-70" dirty="0">
                <a:latin typeface="Tahoma"/>
                <a:cs typeface="Tahoma"/>
              </a:rPr>
              <a:t>was </a:t>
            </a:r>
            <a:r>
              <a:rPr sz="1000" spc="-40" dirty="0">
                <a:latin typeface="Tahoma"/>
                <a:cs typeface="Tahoma"/>
              </a:rPr>
              <a:t>late] </a:t>
            </a:r>
            <a:r>
              <a:rPr sz="1000" spc="-35" dirty="0">
                <a:latin typeface="Tahoma"/>
                <a:cs typeface="Tahoma"/>
              </a:rPr>
              <a:t>frustrates </a:t>
            </a:r>
            <a:r>
              <a:rPr sz="1000" spc="-70" dirty="0">
                <a:latin typeface="Tahoma"/>
                <a:cs typeface="Tahoma"/>
              </a:rPr>
              <a:t>me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85" y="1554218"/>
            <a:ext cx="2513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35" dirty="0">
                <a:latin typeface="Tahoma"/>
                <a:cs typeface="Tahoma"/>
              </a:rPr>
              <a:t>frustrates </a:t>
            </a:r>
            <a:r>
              <a:rPr sz="1000" spc="-70" dirty="0">
                <a:latin typeface="Tahoma"/>
                <a:cs typeface="Tahoma"/>
              </a:rPr>
              <a:t>me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0" dirty="0">
                <a:latin typeface="Tahoma"/>
                <a:cs typeface="Tahoma"/>
              </a:rPr>
              <a:t>Algernon </a:t>
            </a:r>
            <a:r>
              <a:rPr sz="1000" spc="-70" dirty="0">
                <a:latin typeface="Tahoma"/>
                <a:cs typeface="Tahoma"/>
              </a:rPr>
              <a:t>was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late]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088" y="1788289"/>
            <a:ext cx="279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1731358"/>
            <a:ext cx="3258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sz="1000" spc="5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[	</a:t>
            </a:r>
            <a:r>
              <a:rPr sz="1000" spc="-40" dirty="0">
                <a:latin typeface="Tahoma"/>
                <a:cs typeface="Tahoma"/>
              </a:rPr>
              <a:t>language-impaired </a:t>
            </a:r>
            <a:r>
              <a:rPr sz="1000" spc="-30" dirty="0">
                <a:latin typeface="Tahoma"/>
                <a:cs typeface="Tahoma"/>
              </a:rPr>
              <a:t>children </a:t>
            </a:r>
            <a:r>
              <a:rPr sz="1000" spc="-15" dirty="0">
                <a:latin typeface="Tahoma"/>
                <a:cs typeface="Tahoma"/>
              </a:rPr>
              <a:t>omit </a:t>
            </a:r>
            <a:r>
              <a:rPr sz="1000" spc="-60" dirty="0">
                <a:latin typeface="Tahoma"/>
                <a:cs typeface="Tahoma"/>
              </a:rPr>
              <a:t>tense]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4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very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385" y="1861596"/>
            <a:ext cx="744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interesting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985" y="1993752"/>
            <a:ext cx="3147060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sz="1000" spc="-20" dirty="0">
                <a:latin typeface="Tahoma"/>
                <a:cs typeface="Tahoma"/>
              </a:rPr>
              <a:t>It’s </a:t>
            </a:r>
            <a:r>
              <a:rPr sz="1000" spc="-50" dirty="0">
                <a:latin typeface="Tahoma"/>
                <a:cs typeface="Tahoma"/>
              </a:rPr>
              <a:t>very </a:t>
            </a:r>
            <a:r>
              <a:rPr sz="1000" spc="-30" dirty="0">
                <a:latin typeface="Tahoma"/>
                <a:cs typeface="Tahoma"/>
              </a:rPr>
              <a:t>interesting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40" dirty="0">
                <a:latin typeface="Tahoma"/>
                <a:cs typeface="Tahoma"/>
              </a:rPr>
              <a:t>language-impaired </a:t>
            </a:r>
            <a:r>
              <a:rPr sz="1000" spc="-30" dirty="0">
                <a:latin typeface="Tahoma"/>
                <a:cs typeface="Tahoma"/>
              </a:rPr>
              <a:t>children  </a:t>
            </a:r>
            <a:r>
              <a:rPr sz="1000" spc="-15" dirty="0">
                <a:latin typeface="Tahoma"/>
                <a:cs typeface="Tahoma"/>
              </a:rPr>
              <a:t>omit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tense]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22" name="object 2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28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sz="1000" spc="5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[	</a:t>
            </a:r>
            <a:r>
              <a:rPr sz="1000" spc="-35" dirty="0">
                <a:latin typeface="Tahoma"/>
                <a:cs typeface="Tahoma"/>
              </a:rPr>
              <a:t>the candidate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2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55" dirty="0">
                <a:latin typeface="Tahoma"/>
                <a:cs typeface="Tahoma"/>
              </a:rPr>
              <a:t>impressed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interviewers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5" dirty="0">
                <a:latin typeface="Tahoma"/>
                <a:cs typeface="Tahoma"/>
              </a:rPr>
              <a:t>the candidate  </a:t>
            </a:r>
            <a:r>
              <a:rPr sz="1000" spc="-15" dirty="0">
                <a:latin typeface="Tahoma"/>
                <a:cs typeface="Tahoma"/>
              </a:rPr>
              <a:t>couldn’t </a:t>
            </a:r>
            <a:r>
              <a:rPr sz="1000" spc="-60" dirty="0">
                <a:latin typeface="Tahoma"/>
                <a:cs typeface="Tahoma"/>
              </a:rPr>
              <a:t>answer </a:t>
            </a:r>
            <a:r>
              <a:rPr sz="1000" spc="-15" dirty="0">
                <a:latin typeface="Tahoma"/>
                <a:cs typeface="Tahoma"/>
              </a:rPr>
              <a:t>difficult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07" y="1415039"/>
            <a:ext cx="2766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sz="1000" spc="5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0" dirty="0">
                <a:latin typeface="Tahoma"/>
                <a:cs typeface="Tahoma"/>
              </a:rPr>
              <a:t>Algernon </a:t>
            </a:r>
            <a:r>
              <a:rPr sz="1000" spc="-70" dirty="0">
                <a:latin typeface="Tahoma"/>
                <a:cs typeface="Tahoma"/>
              </a:rPr>
              <a:t>was </a:t>
            </a:r>
            <a:r>
              <a:rPr sz="1000" spc="-40" dirty="0">
                <a:latin typeface="Tahoma"/>
                <a:cs typeface="Tahoma"/>
              </a:rPr>
              <a:t>late] </a:t>
            </a:r>
            <a:r>
              <a:rPr sz="1000" spc="-35" dirty="0">
                <a:latin typeface="Tahoma"/>
                <a:cs typeface="Tahoma"/>
              </a:rPr>
              <a:t>frustrates </a:t>
            </a:r>
            <a:r>
              <a:rPr sz="1000" spc="-70" dirty="0">
                <a:latin typeface="Tahoma"/>
                <a:cs typeface="Tahoma"/>
              </a:rPr>
              <a:t>me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85" y="1554218"/>
            <a:ext cx="2513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35" dirty="0">
                <a:latin typeface="Tahoma"/>
                <a:cs typeface="Tahoma"/>
              </a:rPr>
              <a:t>frustrates </a:t>
            </a:r>
            <a:r>
              <a:rPr sz="1000" spc="-70" dirty="0">
                <a:latin typeface="Tahoma"/>
                <a:cs typeface="Tahoma"/>
              </a:rPr>
              <a:t>me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30" dirty="0">
                <a:latin typeface="Tahoma"/>
                <a:cs typeface="Tahoma"/>
              </a:rPr>
              <a:t>Algernon </a:t>
            </a:r>
            <a:r>
              <a:rPr sz="1000" spc="-70" dirty="0">
                <a:latin typeface="Tahoma"/>
                <a:cs typeface="Tahoma"/>
              </a:rPr>
              <a:t>was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late]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088" y="1788289"/>
            <a:ext cx="279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1731358"/>
            <a:ext cx="3258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sz="1000" spc="5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[	</a:t>
            </a:r>
            <a:r>
              <a:rPr sz="1000" spc="-40" dirty="0">
                <a:latin typeface="Tahoma"/>
                <a:cs typeface="Tahoma"/>
              </a:rPr>
              <a:t>language-impaired </a:t>
            </a:r>
            <a:r>
              <a:rPr sz="1000" spc="-30" dirty="0">
                <a:latin typeface="Tahoma"/>
                <a:cs typeface="Tahoma"/>
              </a:rPr>
              <a:t>children </a:t>
            </a:r>
            <a:r>
              <a:rPr sz="1000" spc="-15" dirty="0">
                <a:latin typeface="Tahoma"/>
                <a:cs typeface="Tahoma"/>
              </a:rPr>
              <a:t>omit </a:t>
            </a:r>
            <a:r>
              <a:rPr sz="1000" spc="-60" dirty="0">
                <a:latin typeface="Tahoma"/>
                <a:cs typeface="Tahoma"/>
              </a:rPr>
              <a:t>tense]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4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very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385" y="1861596"/>
            <a:ext cx="744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interesting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985" y="1993752"/>
            <a:ext cx="3147060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sz="1000" spc="-20" dirty="0">
                <a:latin typeface="Tahoma"/>
                <a:cs typeface="Tahoma"/>
              </a:rPr>
              <a:t>It’s </a:t>
            </a:r>
            <a:r>
              <a:rPr sz="1000" spc="-50" dirty="0">
                <a:latin typeface="Tahoma"/>
                <a:cs typeface="Tahoma"/>
              </a:rPr>
              <a:t>very </a:t>
            </a:r>
            <a:r>
              <a:rPr sz="1000" spc="-30" dirty="0">
                <a:latin typeface="Tahoma"/>
                <a:cs typeface="Tahoma"/>
              </a:rPr>
              <a:t>interesting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40" dirty="0">
                <a:latin typeface="Tahoma"/>
                <a:cs typeface="Tahoma"/>
              </a:rPr>
              <a:t>language-impaired </a:t>
            </a:r>
            <a:r>
              <a:rPr sz="1000" spc="-30" dirty="0">
                <a:latin typeface="Tahoma"/>
                <a:cs typeface="Tahoma"/>
              </a:rPr>
              <a:t>children  </a:t>
            </a:r>
            <a:r>
              <a:rPr sz="1000" spc="-15" dirty="0">
                <a:latin typeface="Tahoma"/>
                <a:cs typeface="Tahoma"/>
              </a:rPr>
              <a:t>omit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tense]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307" y="2310058"/>
            <a:ext cx="33331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sz="1000" spc="5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20" dirty="0">
                <a:latin typeface="Tahoma"/>
                <a:cs typeface="Tahoma"/>
              </a:rPr>
              <a:t>Fatima </a:t>
            </a:r>
            <a:r>
              <a:rPr sz="1000" spc="-50" dirty="0">
                <a:latin typeface="Tahoma"/>
                <a:cs typeface="Tahoma"/>
              </a:rPr>
              <a:t>speaks </a:t>
            </a:r>
            <a:r>
              <a:rPr sz="1000" spc="-35" dirty="0">
                <a:latin typeface="Tahoma"/>
                <a:cs typeface="Tahoma"/>
              </a:rPr>
              <a:t>perfect English]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0" dirty="0">
                <a:latin typeface="Tahoma"/>
                <a:cs typeface="Tahoma"/>
              </a:rPr>
              <a:t>surprising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985" y="2449238"/>
            <a:ext cx="3041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ahoma"/>
                <a:cs typeface="Tahoma"/>
              </a:rPr>
              <a:t>It’s </a:t>
            </a:r>
            <a:r>
              <a:rPr sz="1000" spc="-40" dirty="0">
                <a:latin typeface="Tahoma"/>
                <a:cs typeface="Tahoma"/>
              </a:rPr>
              <a:t>surprising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[</a:t>
            </a:r>
            <a:r>
              <a:rPr sz="1050" spc="-97" baseline="-11904" dirty="0">
                <a:latin typeface="Verdana"/>
                <a:cs typeface="Verdana"/>
              </a:rPr>
              <a:t>Clause </a:t>
            </a:r>
            <a:r>
              <a:rPr sz="1000" spc="-20" dirty="0">
                <a:latin typeface="Tahoma"/>
                <a:cs typeface="Tahoma"/>
              </a:rPr>
              <a:t>Fatima </a:t>
            </a:r>
            <a:r>
              <a:rPr sz="1000" spc="-50" dirty="0">
                <a:latin typeface="Tahoma"/>
                <a:cs typeface="Tahoma"/>
              </a:rPr>
              <a:t>speaks </a:t>
            </a:r>
            <a:r>
              <a:rPr sz="1000" spc="-35" dirty="0">
                <a:latin typeface="Tahoma"/>
                <a:cs typeface="Tahoma"/>
              </a:rPr>
              <a:t>perfect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English]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28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2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hlinkClick r:id="rId19" action="ppaction://hlinksldjump"/>
              </a:rPr>
              <a:t>What </a:t>
            </a:r>
            <a:r>
              <a:rPr sz="1400" spc="-40" dirty="0">
                <a:hlinkClick r:id="rId19" action="ppaction://hlinksldjump"/>
              </a:rPr>
              <a:t>is </a:t>
            </a:r>
            <a:r>
              <a:rPr sz="1400" spc="-65" dirty="0">
                <a:hlinkClick r:id="rId19" action="ppaction://hlinksldjump"/>
              </a:rPr>
              <a:t>a</a:t>
            </a:r>
            <a:r>
              <a:rPr sz="1400" spc="80" dirty="0">
                <a:hlinkClick r:id="rId19" action="ppaction://hlinksldjump"/>
              </a:rPr>
              <a:t> </a:t>
            </a:r>
            <a:r>
              <a:rPr sz="1400" spc="-15" dirty="0">
                <a:hlinkClick r:id="rId19" action="ppaction://hlinksldjump"/>
              </a:rPr>
              <a:t>P-mod?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25" dirty="0"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29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75345"/>
            <a:ext cx="3020695" cy="866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phrase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comes </a:t>
            </a:r>
            <a:r>
              <a:rPr sz="1100" spc="-35" dirty="0">
                <a:latin typeface="Tahoma"/>
                <a:cs typeface="Tahoma"/>
              </a:rPr>
              <a:t>after </a:t>
            </a:r>
            <a:r>
              <a:rPr sz="1100" spc="-55" dirty="0">
                <a:latin typeface="Tahoma"/>
                <a:cs typeface="Tahoma"/>
              </a:rPr>
              <a:t>a noun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modifies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14"/>
              <a:tabLst>
                <a:tab pos="508000" algn="l"/>
                <a:tab pos="508634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found the </a:t>
            </a:r>
            <a:r>
              <a:rPr sz="1100" b="1" spc="-45" dirty="0">
                <a:latin typeface="Arial"/>
                <a:cs typeface="Arial"/>
              </a:rPr>
              <a:t>book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55" dirty="0">
                <a:latin typeface="Tahoma"/>
                <a:cs typeface="Tahoma"/>
              </a:rPr>
              <a:t>under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sofa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14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14"/>
              <a:tabLst>
                <a:tab pos="508000" algn="l"/>
                <a:tab pos="508634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80" dirty="0">
                <a:latin typeface="Tahoma"/>
                <a:cs typeface="Tahoma"/>
              </a:rPr>
              <a:t>saw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b="1" spc="-45" dirty="0">
                <a:latin typeface="Arial"/>
                <a:cs typeface="Arial"/>
              </a:rPr>
              <a:t>man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wooden </a:t>
            </a:r>
            <a:r>
              <a:rPr sz="1100" spc="-50" dirty="0">
                <a:latin typeface="Tahoma"/>
                <a:cs typeface="Tahoma"/>
              </a:rPr>
              <a:t>leg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6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20" action="ppaction://hlinksldjump"/>
              </a:rPr>
              <a:t>Post-modifying</a:t>
            </a:r>
            <a:r>
              <a:rPr sz="1400" spc="-5" dirty="0">
                <a:hlinkClick r:id="rId20" action="ppaction://hlinksldjump"/>
              </a:rPr>
              <a:t> </a:t>
            </a:r>
            <a:r>
              <a:rPr sz="1400" spc="-65" dirty="0">
                <a:hlinkClick r:id="rId20" action="ppaction://hlinksldjump"/>
              </a:rPr>
              <a:t>clauses</a:t>
            </a:r>
            <a:endParaRPr sz="1400"/>
          </a:p>
        </p:txBody>
      </p:sp>
      <p:sp>
        <p:nvSpPr>
          <p:cNvPr id="17" name="object 17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30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60017"/>
            <a:ext cx="354774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Clauses </a:t>
            </a:r>
            <a:r>
              <a:rPr sz="1100" spc="-45" dirty="0">
                <a:latin typeface="Tahoma"/>
                <a:cs typeface="Tahoma"/>
              </a:rPr>
              <a:t>can also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postmodifier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position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08000" algn="l"/>
              </a:tabLst>
            </a:pPr>
            <a:r>
              <a:rPr sz="1100" spc="-30" dirty="0">
                <a:latin typeface="Tahoma"/>
                <a:cs typeface="Tahoma"/>
              </a:rPr>
              <a:t>(16)	</a:t>
            </a:r>
            <a:r>
              <a:rPr sz="1100" spc="-55" dirty="0">
                <a:latin typeface="Tahoma"/>
                <a:cs typeface="Tahoma"/>
              </a:rPr>
              <a:t>She </a:t>
            </a:r>
            <a:r>
              <a:rPr sz="1100" spc="-65" dirty="0">
                <a:latin typeface="Tahoma"/>
                <a:cs typeface="Tahoma"/>
              </a:rPr>
              <a:t>never gave </a:t>
            </a:r>
            <a:r>
              <a:rPr sz="1100" spc="-80" dirty="0">
                <a:latin typeface="Tahoma"/>
                <a:cs typeface="Tahoma"/>
              </a:rPr>
              <a:t>me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b="1" spc="-70" dirty="0">
                <a:latin typeface="Arial"/>
                <a:cs typeface="Arial"/>
              </a:rPr>
              <a:t>reason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60" dirty="0">
                <a:latin typeface="Tahoma"/>
                <a:cs typeface="Tahoma"/>
              </a:rPr>
              <a:t>why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100" spc="-45" dirty="0">
                <a:latin typeface="Tahoma"/>
                <a:cs typeface="Tahoma"/>
              </a:rPr>
              <a:t>arrived </a:t>
            </a:r>
            <a:r>
              <a:rPr sz="1100" spc="-30" dirty="0">
                <a:latin typeface="Tahoma"/>
                <a:cs typeface="Tahoma"/>
              </a:rPr>
              <a:t>late</a:t>
            </a:r>
            <a:r>
              <a:rPr sz="1100" spc="18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34755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990" y="1534755"/>
            <a:ext cx="27622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10" dirty="0">
                <a:latin typeface="Tahoma"/>
                <a:cs typeface="Tahoma"/>
              </a:rPr>
              <a:t>didn’t </a:t>
            </a:r>
            <a:r>
              <a:rPr sz="1100" spc="-50" dirty="0">
                <a:latin typeface="Tahoma"/>
                <a:cs typeface="Tahoma"/>
              </a:rPr>
              <a:t>believe </a:t>
            </a:r>
            <a:r>
              <a:rPr sz="1100" spc="-20" dirty="0">
                <a:latin typeface="Tahoma"/>
                <a:cs typeface="Tahoma"/>
              </a:rPr>
              <a:t>Giles’ </a:t>
            </a:r>
            <a:r>
              <a:rPr sz="1100" b="1" spc="-45" dirty="0">
                <a:latin typeface="Arial"/>
                <a:cs typeface="Arial"/>
              </a:rPr>
              <a:t>claim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20" dirty="0">
                <a:latin typeface="Tahoma"/>
                <a:cs typeface="Tahoma"/>
              </a:rPr>
              <a:t>Sally </a:t>
            </a:r>
            <a:r>
              <a:rPr sz="1100" spc="-45" dirty="0">
                <a:latin typeface="Tahoma"/>
                <a:cs typeface="Tahoma"/>
              </a:rPr>
              <a:t>ate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35" dirty="0">
                <a:latin typeface="Tahoma"/>
                <a:cs typeface="Tahoma"/>
              </a:rPr>
              <a:t>chocolate </a:t>
            </a:r>
            <a:r>
              <a:rPr sz="1100" spc="-60" dirty="0">
                <a:latin typeface="Tahoma"/>
                <a:cs typeface="Tahoma"/>
              </a:rPr>
              <a:t>cake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14942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34" y="2014942"/>
            <a:ext cx="261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found the </a:t>
            </a:r>
            <a:r>
              <a:rPr sz="1100" b="1" spc="-45" dirty="0">
                <a:latin typeface="Arial"/>
                <a:cs typeface="Arial"/>
              </a:rPr>
              <a:t>book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55" dirty="0">
                <a:latin typeface="Tahoma"/>
                <a:cs typeface="Tahoma"/>
              </a:rPr>
              <a:t>under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sofa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23057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(19)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234" y="2323057"/>
            <a:ext cx="2271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80" dirty="0">
                <a:latin typeface="Tahoma"/>
                <a:cs typeface="Tahoma"/>
              </a:rPr>
              <a:t>saw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b="1" spc="-45" dirty="0">
                <a:latin typeface="Arial"/>
                <a:cs typeface="Arial"/>
              </a:rPr>
              <a:t>man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had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wooden </a:t>
            </a:r>
            <a:r>
              <a:rPr sz="1100" spc="-50" dirty="0">
                <a:latin typeface="Tahoma"/>
                <a:cs typeface="Tahoma"/>
              </a:rPr>
              <a:t>leg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30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21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hlinkClick r:id="rId20" action="ppaction://hlinksldjump"/>
              </a:rPr>
              <a:t>Examples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latin typeface="Verdana"/>
                <a:cs typeface="Verdana"/>
                <a:hlinkClick r:id="rId20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31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2764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(20)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234" y="1302764"/>
            <a:ext cx="261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found the </a:t>
            </a:r>
            <a:r>
              <a:rPr sz="1100" b="1" spc="-45" dirty="0">
                <a:latin typeface="Arial"/>
                <a:cs typeface="Arial"/>
              </a:rPr>
              <a:t>book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55" dirty="0">
                <a:latin typeface="Tahoma"/>
                <a:cs typeface="Tahoma"/>
              </a:rPr>
              <a:t>under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sofa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10879"/>
            <a:ext cx="276733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sz="1100" spc="-30" dirty="0">
                <a:latin typeface="Tahoma"/>
                <a:cs typeface="Tahoma"/>
              </a:rPr>
              <a:t>(21)	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80" dirty="0">
                <a:latin typeface="Tahoma"/>
                <a:cs typeface="Tahoma"/>
              </a:rPr>
              <a:t>saw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b="1" spc="-45" dirty="0">
                <a:latin typeface="Arial"/>
                <a:cs typeface="Arial"/>
              </a:rPr>
              <a:t>man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had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wooden </a:t>
            </a:r>
            <a:r>
              <a:rPr sz="1100" spc="-50" dirty="0">
                <a:latin typeface="Tahoma"/>
                <a:cs typeface="Tahoma"/>
              </a:rPr>
              <a:t>leg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45" dirty="0">
                <a:latin typeface="Tahoma"/>
                <a:cs typeface="Tahoma"/>
              </a:rPr>
              <a:t>These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“relative”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clauses.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6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hlinkClick r:id="rId3" action="ppaction://hlinksldjump"/>
              </a:rPr>
              <a:t>Girls </a:t>
            </a:r>
            <a:r>
              <a:rPr sz="1400" spc="-70" dirty="0">
                <a:hlinkClick r:id="rId3" action="ppaction://hlinksldjump"/>
              </a:rPr>
              <a:t>who </a:t>
            </a:r>
            <a:r>
              <a:rPr sz="1400" spc="-85" dirty="0">
                <a:hlinkClick r:id="rId3" action="ppaction://hlinksldjump"/>
              </a:rPr>
              <a:t>are </a:t>
            </a:r>
            <a:r>
              <a:rPr sz="1400" spc="-60" dirty="0">
                <a:hlinkClick r:id="rId3" action="ppaction://hlinksldjump"/>
              </a:rPr>
              <a:t>boys. </a:t>
            </a:r>
            <a:r>
              <a:rPr sz="1400" spc="-35" dirty="0">
                <a:hlinkClick r:id="rId3" action="ppaction://hlinksldjump"/>
              </a:rPr>
              <a:t>.</a:t>
            </a:r>
            <a:r>
              <a:rPr sz="1400" spc="-150" dirty="0">
                <a:hlinkClick r:id="rId3" action="ppaction://hlinksldjump"/>
              </a:rPr>
              <a:t> </a:t>
            </a:r>
            <a:r>
              <a:rPr sz="1400" spc="-35" dirty="0">
                <a:hlinkClick r:id="rId3" action="ppaction://hlinksldjump"/>
              </a:rPr>
              <a:t>.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179997" y="502760"/>
            <a:ext cx="3527999" cy="264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75163" y="327207"/>
            <a:ext cx="736600" cy="315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sz="600" spc="60" dirty="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75565" marR="329565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08585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3535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latin typeface="Verdana"/>
                <a:cs typeface="Verdana"/>
                <a:hlinkClick r:id="rId3" action="ppaction://hlinksldjump"/>
              </a:rPr>
              <a:t>Girls </a:t>
            </a:r>
            <a:r>
              <a:rPr sz="400" spc="-35" dirty="0">
                <a:latin typeface="Verdana"/>
                <a:cs typeface="Verdana"/>
                <a:hlinkClick r:id="rId3" action="ppaction://hlinksldjump"/>
              </a:rPr>
              <a:t>who </a:t>
            </a:r>
            <a:r>
              <a:rPr sz="400" spc="-45" dirty="0">
                <a:latin typeface="Verdana"/>
                <a:cs typeface="Verdana"/>
                <a:hlinkClick r:id="rId3" action="ppaction://hlinksldjump"/>
              </a:rPr>
              <a:t>are </a:t>
            </a:r>
            <a:r>
              <a:rPr sz="400" spc="-40" dirty="0">
                <a:latin typeface="Verdana"/>
                <a:cs typeface="Verdana"/>
                <a:hlinkClick r:id="rId3" action="ppaction://hlinksldjump"/>
              </a:rPr>
              <a:t>boys. </a:t>
            </a:r>
            <a:r>
              <a:rPr sz="400" spc="-30" dirty="0">
                <a:latin typeface="Verdana"/>
                <a:cs typeface="Verdana"/>
                <a:hlinkClick r:id="rId3" action="ppaction://hlinksldjump"/>
              </a:rPr>
              <a:t>.</a:t>
            </a:r>
            <a:r>
              <a:rPr sz="400" spc="-60" dirty="0"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400" spc="-30" dirty="0">
                <a:latin typeface="Verdana"/>
                <a:cs typeface="Verdana"/>
                <a:hlinkClick r:id="rId3" action="ppaction://hlinksldjump"/>
              </a:rPr>
              <a:t>. </a:t>
            </a:r>
            <a:r>
              <a:rPr sz="400" spc="-30" dirty="0"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32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87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hlinkClick r:id="rId7" action="ppaction://hlinksldjump"/>
              </a:rPr>
              <a:t>The </a:t>
            </a:r>
            <a:r>
              <a:rPr sz="1400" spc="-35" dirty="0">
                <a:hlinkClick r:id="rId7" action="ppaction://hlinksldjump"/>
              </a:rPr>
              <a:t>restrictive </a:t>
            </a:r>
            <a:r>
              <a:rPr sz="1400" spc="165" dirty="0">
                <a:hlinkClick r:id="rId7" action="ppaction://hlinksldjump"/>
              </a:rPr>
              <a:t>/ </a:t>
            </a:r>
            <a:r>
              <a:rPr sz="1400" spc="-40" dirty="0">
                <a:hlinkClick r:id="rId7" action="ppaction://hlinksldjump"/>
              </a:rPr>
              <a:t>non-restrictive</a:t>
            </a:r>
            <a:r>
              <a:rPr sz="1400" spc="15" dirty="0">
                <a:hlinkClick r:id="rId7" action="ppaction://hlinksldjump"/>
              </a:rPr>
              <a:t> </a:t>
            </a:r>
            <a:r>
              <a:rPr sz="1400" spc="-25" dirty="0">
                <a:hlinkClick r:id="rId7" action="ppaction://hlinksldjump"/>
              </a:rPr>
              <a:t>distinction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4766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Restrictive </a:t>
            </a:r>
            <a:r>
              <a:rPr sz="1100" spc="-40" dirty="0">
                <a:latin typeface="Tahoma"/>
                <a:cs typeface="Tahoma"/>
              </a:rPr>
              <a:t>relative </a:t>
            </a:r>
            <a:r>
              <a:rPr sz="1100" spc="-55" dirty="0">
                <a:latin typeface="Tahoma"/>
                <a:cs typeface="Tahoma"/>
              </a:rPr>
              <a:t>clauses </a:t>
            </a:r>
            <a:r>
              <a:rPr sz="1100" spc="-45" dirty="0">
                <a:latin typeface="Tahoma"/>
                <a:cs typeface="Tahoma"/>
              </a:rPr>
              <a:t>take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35" dirty="0">
                <a:latin typeface="Tahoma"/>
                <a:cs typeface="Tahoma"/>
              </a:rPr>
              <a:t>of entities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restrict  </a:t>
            </a:r>
            <a:r>
              <a:rPr sz="1100" spc="-45" dirty="0">
                <a:latin typeface="Tahoma"/>
                <a:cs typeface="Tahoma"/>
              </a:rPr>
              <a:t>them.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22507"/>
            <a:ext cx="3527999" cy="2633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163" y="1056441"/>
            <a:ext cx="736600" cy="2423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108585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3535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latin typeface="Verdana"/>
                <a:cs typeface="Verdana"/>
                <a:hlinkClick r:id="rId7" action="ppaction://hlinksldjump"/>
              </a:rPr>
              <a:t>Res./non-res. </a:t>
            </a:r>
            <a:r>
              <a:rPr sz="400" spc="-25" dirty="0">
                <a:latin typeface="Verdana"/>
                <a:cs typeface="Verdana"/>
                <a:hlinkClick r:id="rId7" action="ppaction://hlinksldjump"/>
              </a:rPr>
              <a:t>dist.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33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87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hlinkClick r:id="rId18" action="ppaction://hlinksldjump"/>
              </a:rPr>
              <a:t>The </a:t>
            </a:r>
            <a:r>
              <a:rPr sz="1400" spc="-35" dirty="0">
                <a:hlinkClick r:id="rId18" action="ppaction://hlinksldjump"/>
              </a:rPr>
              <a:t>restrictive </a:t>
            </a:r>
            <a:r>
              <a:rPr sz="1400" spc="165" dirty="0">
                <a:hlinkClick r:id="rId18" action="ppaction://hlinksldjump"/>
              </a:rPr>
              <a:t>/ </a:t>
            </a:r>
            <a:r>
              <a:rPr sz="1400" spc="-40" dirty="0">
                <a:hlinkClick r:id="rId18" action="ppaction://hlinksldjump"/>
              </a:rPr>
              <a:t>non-restrictive</a:t>
            </a:r>
            <a:r>
              <a:rPr sz="1400" spc="15" dirty="0">
                <a:hlinkClick r:id="rId18" action="ppaction://hlinksldjump"/>
              </a:rPr>
              <a:t> </a:t>
            </a:r>
            <a:r>
              <a:rPr sz="1400" spc="-25" dirty="0">
                <a:hlinkClick r:id="rId18" action="ppaction://hlinksldjump"/>
              </a:rPr>
              <a:t>distinction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1252472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(22)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90" y="1252472"/>
            <a:ext cx="30581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Paris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which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Texas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70" dirty="0">
                <a:latin typeface="Tahoma"/>
                <a:cs typeface="Tahoma"/>
              </a:rPr>
              <a:t>warmer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Paris 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France </a:t>
            </a:r>
            <a:r>
              <a:rPr sz="1100" spc="-30" dirty="0">
                <a:latin typeface="Tahoma"/>
                <a:cs typeface="Tahoma"/>
              </a:rPr>
              <a:t>(restrictive </a:t>
            </a:r>
            <a:r>
              <a:rPr sz="1100" spc="-35" dirty="0">
                <a:latin typeface="Tahoma"/>
                <a:cs typeface="Tahoma"/>
              </a:rPr>
              <a:t>relative </a:t>
            </a:r>
            <a:r>
              <a:rPr sz="1100" spc="-45" dirty="0">
                <a:latin typeface="Tahoma"/>
                <a:cs typeface="Tahoma"/>
              </a:rPr>
              <a:t>clauses)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2659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(23)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90" y="1732659"/>
            <a:ext cx="30079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Paris,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which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capital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France</a:t>
            </a:r>
            <a:r>
              <a:rPr sz="1100" spc="-40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lovely </a:t>
            </a:r>
            <a:r>
              <a:rPr sz="1100" spc="-20" dirty="0">
                <a:latin typeface="Tahoma"/>
                <a:cs typeface="Tahoma"/>
              </a:rPr>
              <a:t>city  </a:t>
            </a:r>
            <a:r>
              <a:rPr sz="1100" spc="-35" dirty="0">
                <a:latin typeface="Tahoma"/>
                <a:cs typeface="Tahoma"/>
              </a:rPr>
              <a:t>(non-restrictive relative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clauses)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latin typeface="Verdana"/>
                <a:cs typeface="Verdana"/>
                <a:hlinkClick r:id="rId18" action="ppaction://hlinksldjump"/>
              </a:rPr>
              <a:t>Res./non-res. </a:t>
            </a:r>
            <a:r>
              <a:rPr sz="400" spc="-25" dirty="0">
                <a:latin typeface="Verdana"/>
                <a:cs typeface="Verdana"/>
                <a:hlinkClick r:id="rId18" action="ppaction://hlinksldjump"/>
              </a:rPr>
              <a:t>dist.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34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9" action="ppaction://hlinksldjump"/>
              </a:rPr>
              <a:t>3</a:t>
            </a:r>
            <a:r>
              <a:rPr sz="600" spc="-140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18" action="ppaction://hlinksldjump"/>
              </a:rPr>
              <a:t>Properties </a:t>
            </a:r>
            <a:r>
              <a:rPr sz="1400" spc="-40" dirty="0">
                <a:hlinkClick r:id="rId18" action="ppaction://hlinksldjump"/>
              </a:rPr>
              <a:t>of relative</a:t>
            </a:r>
            <a:r>
              <a:rPr sz="1400" spc="125" dirty="0">
                <a:hlinkClick r:id="rId18" action="ppaction://hlinksldjump"/>
              </a:rPr>
              <a:t> </a:t>
            </a:r>
            <a:r>
              <a:rPr sz="1400" spc="-65" dirty="0">
                <a:hlinkClick r:id="rId18" action="ppaction://hlinksldjump"/>
              </a:rPr>
              <a:t>clauses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267360" y="1124532"/>
            <a:ext cx="321945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5" dirty="0">
                <a:latin typeface="Tahoma"/>
                <a:cs typeface="Tahoma"/>
              </a:rPr>
              <a:t>headed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b="1" spc="-30" dirty="0">
                <a:latin typeface="Arial"/>
                <a:cs typeface="Arial"/>
              </a:rPr>
              <a:t>relative </a:t>
            </a:r>
            <a:r>
              <a:rPr sz="1100" b="1" spc="-65" dirty="0">
                <a:latin typeface="Arial"/>
                <a:cs typeface="Arial"/>
              </a:rPr>
              <a:t>pronoun </a:t>
            </a:r>
            <a:r>
              <a:rPr sz="1100" spc="-45" dirty="0">
                <a:latin typeface="Tahoma"/>
                <a:cs typeface="Tahoma"/>
              </a:rPr>
              <a:t>(who, </a:t>
            </a:r>
            <a:r>
              <a:rPr sz="1100" spc="-20" dirty="0">
                <a:latin typeface="Tahoma"/>
                <a:cs typeface="Tahoma"/>
              </a:rPr>
              <a:t>that,  </a:t>
            </a:r>
            <a:r>
              <a:rPr sz="1100" spc="-35" dirty="0">
                <a:latin typeface="Tahoma"/>
                <a:cs typeface="Tahoma"/>
              </a:rPr>
              <a:t>which).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0" dirty="0">
                <a:latin typeface="Tahoma"/>
                <a:cs typeface="Tahoma"/>
              </a:rPr>
              <a:t>contain </a:t>
            </a:r>
            <a:r>
              <a:rPr sz="1100" b="1" spc="-70" dirty="0">
                <a:latin typeface="Arial"/>
                <a:cs typeface="Arial"/>
              </a:rPr>
              <a:t>unusual word</a:t>
            </a:r>
            <a:r>
              <a:rPr sz="1100" b="1" spc="16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orders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2048" y="1709521"/>
            <a:ext cx="208279" cy="172085"/>
          </a:xfrm>
          <a:custGeom>
            <a:avLst/>
            <a:gdLst/>
            <a:ahLst/>
            <a:cxnLst/>
            <a:rect l="l" t="t" r="r" b="b"/>
            <a:pathLst>
              <a:path w="208280" h="172085">
                <a:moveTo>
                  <a:pt x="0" y="172072"/>
                </a:moveTo>
                <a:lnTo>
                  <a:pt x="208241" y="172072"/>
                </a:lnTo>
                <a:lnTo>
                  <a:pt x="20824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4961" y="1709521"/>
            <a:ext cx="262890" cy="172085"/>
          </a:xfrm>
          <a:custGeom>
            <a:avLst/>
            <a:gdLst/>
            <a:ahLst/>
            <a:cxnLst/>
            <a:rect l="l" t="t" r="r" b="b"/>
            <a:pathLst>
              <a:path w="262889" h="172085">
                <a:moveTo>
                  <a:pt x="0" y="172072"/>
                </a:moveTo>
                <a:lnTo>
                  <a:pt x="262369" y="172072"/>
                </a:lnTo>
                <a:lnTo>
                  <a:pt x="26236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4023" y="1709521"/>
            <a:ext cx="283845" cy="172085"/>
          </a:xfrm>
          <a:custGeom>
            <a:avLst/>
            <a:gdLst/>
            <a:ahLst/>
            <a:cxnLst/>
            <a:rect l="l" t="t" r="r" b="b"/>
            <a:pathLst>
              <a:path w="283844" h="172085">
                <a:moveTo>
                  <a:pt x="0" y="172072"/>
                </a:moveTo>
                <a:lnTo>
                  <a:pt x="283806" y="172072"/>
                </a:lnTo>
                <a:lnTo>
                  <a:pt x="28380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8985" y="1678722"/>
            <a:ext cx="2430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(e.g. </a:t>
            </a:r>
            <a:r>
              <a:rPr sz="1100" i="1" spc="-55" dirty="0">
                <a:latin typeface="Trebuchet MS"/>
                <a:cs typeface="Trebuchet MS"/>
              </a:rPr>
              <a:t>There’s </a:t>
            </a:r>
            <a:r>
              <a:rPr sz="1100" i="1" spc="-75" dirty="0">
                <a:latin typeface="Trebuchet MS"/>
                <a:cs typeface="Trebuchet MS"/>
              </a:rPr>
              <a:t>the </a:t>
            </a:r>
            <a:r>
              <a:rPr sz="1100" i="1" spc="-20" dirty="0">
                <a:latin typeface="Trebuchet MS"/>
                <a:cs typeface="Trebuchet MS"/>
              </a:rPr>
              <a:t>cat</a:t>
            </a:r>
            <a:r>
              <a:rPr sz="1200" i="1" spc="-30" baseline="-13888" dirty="0">
                <a:latin typeface="Arial"/>
                <a:cs typeface="Arial"/>
              </a:rPr>
              <a:t>OBJ </a:t>
            </a:r>
            <a:r>
              <a:rPr sz="1100" i="1" spc="-10" dirty="0">
                <a:latin typeface="Trebuchet MS"/>
                <a:cs typeface="Trebuchet MS"/>
              </a:rPr>
              <a:t>I</a:t>
            </a:r>
            <a:r>
              <a:rPr sz="1200" i="1" spc="-15" baseline="-13888" dirty="0">
                <a:latin typeface="Arial"/>
                <a:cs typeface="Arial"/>
              </a:rPr>
              <a:t>SUBJ</a:t>
            </a:r>
            <a:r>
              <a:rPr sz="1200" i="1" spc="-22" baseline="-13888" dirty="0">
                <a:latin typeface="Arial"/>
                <a:cs typeface="Arial"/>
              </a:rPr>
              <a:t> </a:t>
            </a:r>
            <a:r>
              <a:rPr sz="1100" i="1" spc="-20" dirty="0">
                <a:latin typeface="Trebuchet MS"/>
                <a:cs typeface="Trebuchet MS"/>
              </a:rPr>
              <a:t>saw</a:t>
            </a:r>
            <a:r>
              <a:rPr sz="1200" i="1" spc="-30" baseline="-13888" dirty="0">
                <a:latin typeface="Arial"/>
                <a:cs typeface="Arial"/>
              </a:rPr>
              <a:t>VERB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888755"/>
            <a:ext cx="2384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b="1" spc="-40" dirty="0">
                <a:latin typeface="Arial"/>
                <a:cs typeface="Arial"/>
              </a:rPr>
              <a:t>split </a:t>
            </a:r>
            <a:r>
              <a:rPr sz="1100" b="1" spc="-50" dirty="0">
                <a:latin typeface="Arial"/>
                <a:cs typeface="Arial"/>
              </a:rPr>
              <a:t>Subjects </a:t>
            </a:r>
            <a:r>
              <a:rPr sz="1100" b="1" spc="-35" dirty="0">
                <a:latin typeface="Arial"/>
                <a:cs typeface="Arial"/>
              </a:rPr>
              <a:t>from</a:t>
            </a:r>
            <a:r>
              <a:rPr sz="1100" b="1" spc="-13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Verbs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085" y="2091626"/>
            <a:ext cx="452120" cy="172085"/>
          </a:xfrm>
          <a:custGeom>
            <a:avLst/>
            <a:gdLst/>
            <a:ahLst/>
            <a:cxnLst/>
            <a:rect l="l" t="t" r="r" b="b"/>
            <a:pathLst>
              <a:path w="452119" h="172085">
                <a:moveTo>
                  <a:pt x="0" y="172072"/>
                </a:moveTo>
                <a:lnTo>
                  <a:pt x="451815" y="172072"/>
                </a:lnTo>
                <a:lnTo>
                  <a:pt x="4518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9764" y="2091626"/>
            <a:ext cx="22352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65" dirty="0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385" y="2060827"/>
            <a:ext cx="2743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41855" algn="l"/>
              </a:tabLst>
            </a:pPr>
            <a:r>
              <a:rPr sz="1100" spc="-20" dirty="0">
                <a:latin typeface="Tahoma"/>
                <a:cs typeface="Tahoma"/>
              </a:rPr>
              <a:t>The cat </a:t>
            </a:r>
            <a:r>
              <a:rPr sz="1100" spc="-110" dirty="0">
                <a:latin typeface="Tahoma"/>
                <a:cs typeface="Tahoma"/>
              </a:rPr>
              <a:t>[ 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0" dirty="0">
                <a:latin typeface="Tahoma"/>
                <a:cs typeface="Tahoma"/>
              </a:rPr>
              <a:t>chased 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	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fierce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18" action="ppaction://hlinksldjump"/>
              </a:rPr>
              <a:t>Properties of</a:t>
            </a:r>
            <a:r>
              <a:rPr sz="400" dirty="0"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400" spc="-20" dirty="0">
                <a:latin typeface="Verdana"/>
                <a:cs typeface="Verdana"/>
                <a:hlinkClick r:id="rId18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35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21" action="ppaction://hlinksldjump"/>
              </a:rPr>
              <a:t>Properties </a:t>
            </a:r>
            <a:r>
              <a:rPr sz="1400" spc="-40" dirty="0">
                <a:hlinkClick r:id="rId21" action="ppaction://hlinksldjump"/>
              </a:rPr>
              <a:t>of relative</a:t>
            </a:r>
            <a:r>
              <a:rPr sz="1400" spc="125" dirty="0">
                <a:hlinkClick r:id="rId21" action="ppaction://hlinksldjump"/>
              </a:rPr>
              <a:t> </a:t>
            </a:r>
            <a:r>
              <a:rPr sz="1400" spc="-65" dirty="0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875257"/>
            <a:ext cx="155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Case-marking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97" y="1241868"/>
            <a:ext cx="1767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6100" algn="l"/>
              </a:tabLst>
            </a:pPr>
            <a:r>
              <a:rPr sz="1100" spc="-30" dirty="0">
                <a:latin typeface="Tahoma"/>
                <a:cs typeface="Tahoma"/>
              </a:rPr>
              <a:t>(24)	</a:t>
            </a:r>
            <a:r>
              <a:rPr sz="1100" spc="-20" dirty="0">
                <a:latin typeface="Tahoma"/>
                <a:cs typeface="Tahoma"/>
              </a:rPr>
              <a:t>She</a:t>
            </a:r>
            <a:r>
              <a:rPr sz="1200" spc="-30" baseline="-13888" dirty="0">
                <a:latin typeface="Verdana"/>
                <a:cs typeface="Verdana"/>
              </a:rPr>
              <a:t>NOM </a:t>
            </a:r>
            <a:r>
              <a:rPr sz="1100" spc="-40" dirty="0">
                <a:latin typeface="Tahoma"/>
                <a:cs typeface="Tahoma"/>
              </a:rPr>
              <a:t>likes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her</a:t>
            </a:r>
            <a:r>
              <a:rPr sz="1200" spc="-60" baseline="-13888" dirty="0">
                <a:latin typeface="Verdana"/>
                <a:cs typeface="Verdana"/>
              </a:rPr>
              <a:t>ACC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593" y="2005914"/>
            <a:ext cx="862965" cy="172085"/>
          </a:xfrm>
          <a:prstGeom prst="rect">
            <a:avLst/>
          </a:prstGeom>
          <a:solidFill>
            <a:srgbClr val="C7E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35" dirty="0">
                <a:latin typeface="Tahoma"/>
                <a:cs typeface="Tahoma"/>
              </a:rPr>
              <a:t>who/whom</a:t>
            </a:r>
            <a:r>
              <a:rPr sz="1200" spc="-15" baseline="-13888" dirty="0">
                <a:latin typeface="Verdana"/>
                <a:cs typeface="Verdana"/>
              </a:rPr>
              <a:t>A</a:t>
            </a:r>
            <a:r>
              <a:rPr sz="1200" spc="-30" baseline="-13888" dirty="0">
                <a:latin typeface="Verdana"/>
                <a:cs typeface="Verdana"/>
              </a:rPr>
              <a:t>CC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9933" y="1975115"/>
            <a:ext cx="415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Tahoma"/>
                <a:cs typeface="Tahoma"/>
              </a:rPr>
              <a:t>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saw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608491"/>
            <a:ext cx="1473200" cy="866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relative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5"/>
              <a:tabLst>
                <a:tab pos="508000" algn="l"/>
                <a:tab pos="508634" algn="l"/>
              </a:tabLst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5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5"/>
              <a:tabLst>
                <a:tab pos="508000" algn="l"/>
                <a:tab pos="508634" algn="l"/>
              </a:tabLst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3593" y="2314028"/>
            <a:ext cx="906144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5" dirty="0">
                <a:latin typeface="Tahoma"/>
                <a:cs typeface="Tahoma"/>
              </a:rPr>
              <a:t>who/</a:t>
            </a:r>
            <a:r>
              <a:rPr sz="1100" strike="sngStrike" spc="-60" dirty="0">
                <a:latin typeface="Tahoma"/>
                <a:cs typeface="Tahoma"/>
              </a:rPr>
              <a:t>whom</a:t>
            </a:r>
            <a:r>
              <a:rPr sz="1200" strike="noStrike" spc="22" baseline="-13888" dirty="0">
                <a:latin typeface="Verdana"/>
                <a:cs typeface="Verdana"/>
              </a:rPr>
              <a:t>NOM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2986" y="2283230"/>
            <a:ext cx="497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Tahoma"/>
                <a:cs typeface="Tahoma"/>
              </a:rPr>
              <a:t>saw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him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sz="400" dirty="0"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20" dirty="0"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36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21" action="ppaction://hlinksldjump"/>
              </a:rPr>
              <a:t>Properties </a:t>
            </a:r>
            <a:r>
              <a:rPr sz="1400" spc="-40" dirty="0">
                <a:hlinkClick r:id="rId21" action="ppaction://hlinksldjump"/>
              </a:rPr>
              <a:t>of relative</a:t>
            </a:r>
            <a:r>
              <a:rPr sz="1400" spc="125" dirty="0">
                <a:hlinkClick r:id="rId21" action="ppaction://hlinksldjump"/>
              </a:rPr>
              <a:t> </a:t>
            </a:r>
            <a:r>
              <a:rPr sz="1400" spc="-65" dirty="0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875257"/>
            <a:ext cx="1924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Animacy </a:t>
            </a:r>
            <a:r>
              <a:rPr sz="1100" spc="-20" dirty="0">
                <a:latin typeface="Tahoma"/>
                <a:cs typeface="Tahoma"/>
              </a:rPr>
              <a:t>distinction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4507" y="1272667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C7EA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297" y="1241868"/>
            <a:ext cx="1151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sz="1100" spc="-30" dirty="0">
                <a:latin typeface="Tahoma"/>
                <a:cs typeface="Tahoma"/>
              </a:rPr>
              <a:t>(27)	</a:t>
            </a:r>
            <a:r>
              <a:rPr sz="1100" spc="-55" dirty="0">
                <a:latin typeface="Tahoma"/>
                <a:cs typeface="Tahoma"/>
              </a:rPr>
              <a:t>She </a:t>
            </a:r>
            <a:r>
              <a:rPr sz="1100" spc="-40" dirty="0">
                <a:latin typeface="Tahoma"/>
                <a:cs typeface="Tahoma"/>
              </a:rPr>
              <a:t>likes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08491"/>
            <a:ext cx="1292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relative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2252" y="2314028"/>
            <a:ext cx="965835" cy="172085"/>
          </a:xfrm>
          <a:custGeom>
            <a:avLst/>
            <a:gdLst/>
            <a:ahLst/>
            <a:cxnLst/>
            <a:rect l="l" t="t" r="r" b="b"/>
            <a:pathLst>
              <a:path w="965835" h="172085">
                <a:moveTo>
                  <a:pt x="0" y="172072"/>
                </a:moveTo>
                <a:lnTo>
                  <a:pt x="965581" y="172072"/>
                </a:lnTo>
                <a:lnTo>
                  <a:pt x="96558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9264" y="2398077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6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7297" y="1975115"/>
            <a:ext cx="2811145" cy="500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90"/>
              </a:spcBef>
              <a:buAutoNum type="arabicParenBoth" startAt="28"/>
              <a:tabLst>
                <a:tab pos="508000" algn="l"/>
                <a:tab pos="508634" algn="l"/>
              </a:tabLst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15" dirty="0">
                <a:latin typeface="Tahoma"/>
                <a:cs typeface="Tahoma"/>
              </a:rPr>
              <a:t>that/who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saw.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8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8"/>
              <a:tabLst>
                <a:tab pos="508000" algn="l"/>
                <a:tab pos="508634" algn="l"/>
              </a:tabLst>
            </a:pP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found the </a:t>
            </a:r>
            <a:r>
              <a:rPr sz="1100" spc="-60" dirty="0">
                <a:latin typeface="Tahoma"/>
                <a:cs typeface="Tahoma"/>
              </a:rPr>
              <a:t>money </a:t>
            </a:r>
            <a:r>
              <a:rPr sz="1100" spc="-15" dirty="0">
                <a:latin typeface="Tahoma"/>
                <a:cs typeface="Tahoma"/>
              </a:rPr>
              <a:t>that/who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dropped.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sz="400" dirty="0"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20" dirty="0"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37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18" action="ppaction://hlinksldjump"/>
              </a:rPr>
              <a:t>Properties </a:t>
            </a:r>
            <a:r>
              <a:rPr sz="1400" spc="-40" dirty="0">
                <a:hlinkClick r:id="rId18" action="ppaction://hlinksldjump"/>
              </a:rPr>
              <a:t>of relative</a:t>
            </a:r>
            <a:r>
              <a:rPr sz="1400" spc="125" dirty="0">
                <a:hlinkClick r:id="rId18" action="ppaction://hlinksldjump"/>
              </a:rPr>
              <a:t> </a:t>
            </a:r>
            <a:r>
              <a:rPr sz="1400" spc="-65" dirty="0">
                <a:hlinkClick r:id="rId18" action="ppaction://hlinksldjump"/>
              </a:rPr>
              <a:t>clauses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1298586"/>
            <a:ext cx="274764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Occasionally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relative </a:t>
            </a:r>
            <a:r>
              <a:rPr sz="1100" spc="-50" dirty="0">
                <a:latin typeface="Tahoma"/>
                <a:cs typeface="Tahoma"/>
              </a:rPr>
              <a:t>clause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omitted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08000" algn="l"/>
              </a:tabLst>
            </a:pPr>
            <a:r>
              <a:rPr sz="1100" spc="-30" dirty="0">
                <a:latin typeface="Tahoma"/>
                <a:cs typeface="Tahoma"/>
              </a:rPr>
              <a:t>(30)	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45" dirty="0">
                <a:latin typeface="Tahoma"/>
                <a:cs typeface="Tahoma"/>
              </a:rPr>
              <a:t>found the </a:t>
            </a:r>
            <a:r>
              <a:rPr sz="1100" spc="-60" dirty="0">
                <a:latin typeface="Tahoma"/>
                <a:cs typeface="Tahoma"/>
              </a:rPr>
              <a:t>money </a:t>
            </a:r>
            <a:r>
              <a:rPr sz="1100" spc="-10" dirty="0">
                <a:latin typeface="Tahoma"/>
                <a:cs typeface="Tahoma"/>
              </a:rPr>
              <a:t>(that)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dropped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18" action="ppaction://hlinksldjump"/>
              </a:rPr>
              <a:t>Properties of</a:t>
            </a:r>
            <a:r>
              <a:rPr sz="400" dirty="0"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400" spc="-20" dirty="0">
                <a:latin typeface="Verdana"/>
                <a:cs typeface="Verdana"/>
                <a:hlinkClick r:id="rId18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38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21" action="ppaction://hlinksldjump"/>
              </a:rPr>
              <a:t>Properties </a:t>
            </a:r>
            <a:r>
              <a:rPr sz="1400" spc="-40" dirty="0">
                <a:hlinkClick r:id="rId21" action="ppaction://hlinksldjump"/>
              </a:rPr>
              <a:t>of relative</a:t>
            </a:r>
            <a:r>
              <a:rPr sz="1400" spc="125" dirty="0">
                <a:hlinkClick r:id="rId21" action="ppaction://hlinksldjump"/>
              </a:rPr>
              <a:t> </a:t>
            </a:r>
            <a:r>
              <a:rPr sz="1400" spc="-65" dirty="0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02295"/>
            <a:ext cx="1614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‘Movement’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pronoun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06383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52" y="1544815"/>
            <a:ext cx="235585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60" dirty="0">
                <a:latin typeface="Tahoma"/>
                <a:cs typeface="Tahoma"/>
              </a:rPr>
              <a:t>who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5105" y="1544815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5994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7056" y="1514016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90" dirty="0">
                <a:latin typeface="Tahoma"/>
                <a:cs typeface="Tahoma"/>
              </a:rPr>
              <a:t>see </a:t>
            </a:r>
            <a:r>
              <a:rPr sz="1100" b="1" spc="70" dirty="0">
                <a:latin typeface="Arial"/>
                <a:cs typeface="Arial"/>
              </a:rPr>
              <a:t>t</a:t>
            </a:r>
            <a:r>
              <a:rPr sz="1100" b="1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0098" y="1354854"/>
            <a:ext cx="910590" cy="184785"/>
          </a:xfrm>
          <a:custGeom>
            <a:avLst/>
            <a:gdLst/>
            <a:ahLst/>
            <a:cxnLst/>
            <a:rect l="l" t="t" r="r" b="b"/>
            <a:pathLst>
              <a:path w="910589" h="184784">
                <a:moveTo>
                  <a:pt x="910206" y="184728"/>
                </a:moveTo>
                <a:lnTo>
                  <a:pt x="879691" y="36228"/>
                </a:lnTo>
                <a:lnTo>
                  <a:pt x="850268" y="2846"/>
                </a:lnTo>
                <a:lnTo>
                  <a:pt x="835302" y="0"/>
                </a:lnTo>
                <a:lnTo>
                  <a:pt x="65216" y="0"/>
                </a:lnTo>
                <a:lnTo>
                  <a:pt x="50251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193" y="1456399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4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4430" y="1266731"/>
            <a:ext cx="452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259658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(32)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952" y="2167304"/>
            <a:ext cx="977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5960" y="2198103"/>
            <a:ext cx="235585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60" dirty="0">
                <a:latin typeface="Tahoma"/>
                <a:cs typeface="Tahoma"/>
              </a:rPr>
              <a:t>who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2482" y="219810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5994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0364" y="2167304"/>
            <a:ext cx="53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Tahoma"/>
                <a:cs typeface="Tahoma"/>
              </a:rPr>
              <a:t>he </a:t>
            </a:r>
            <a:r>
              <a:rPr sz="1100" spc="-80" dirty="0">
                <a:latin typeface="Tahoma"/>
                <a:cs typeface="Tahoma"/>
              </a:rPr>
              <a:t>saw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93410" y="2008129"/>
            <a:ext cx="598805" cy="184785"/>
          </a:xfrm>
          <a:custGeom>
            <a:avLst/>
            <a:gdLst/>
            <a:ahLst/>
            <a:cxnLst/>
            <a:rect l="l" t="t" r="r" b="b"/>
            <a:pathLst>
              <a:path w="598805" h="184785">
                <a:moveTo>
                  <a:pt x="598474" y="184728"/>
                </a:moveTo>
                <a:lnTo>
                  <a:pt x="567959" y="36228"/>
                </a:lnTo>
                <a:lnTo>
                  <a:pt x="538536" y="2846"/>
                </a:lnTo>
                <a:lnTo>
                  <a:pt x="523571" y="0"/>
                </a:lnTo>
                <a:lnTo>
                  <a:pt x="65216" y="0"/>
                </a:lnTo>
                <a:lnTo>
                  <a:pt x="50250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1505" y="2109675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61870" y="1920006"/>
            <a:ext cx="452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sz="400" dirty="0"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20" dirty="0"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39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18" action="ppaction://hlinksldjump"/>
              </a:rPr>
              <a:t>Properties </a:t>
            </a:r>
            <a:r>
              <a:rPr sz="1400" spc="-40" dirty="0">
                <a:hlinkClick r:id="rId18" action="ppaction://hlinksldjump"/>
              </a:rPr>
              <a:t>of relative</a:t>
            </a:r>
            <a:r>
              <a:rPr sz="1400" spc="125" dirty="0">
                <a:hlinkClick r:id="rId18" action="ppaction://hlinksldjump"/>
              </a:rPr>
              <a:t> </a:t>
            </a:r>
            <a:r>
              <a:rPr sz="1400" spc="-65" dirty="0">
                <a:hlinkClick r:id="rId18" action="ppaction://hlinksldjump"/>
              </a:rPr>
              <a:t>clauses</a:t>
            </a:r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673593" y="1565960"/>
            <a:ext cx="520065" cy="172085"/>
          </a:xfrm>
          <a:custGeom>
            <a:avLst/>
            <a:gdLst/>
            <a:ahLst/>
            <a:cxnLst/>
            <a:rect l="l" t="t" r="r" b="b"/>
            <a:pathLst>
              <a:path w="520064" h="172085">
                <a:moveTo>
                  <a:pt x="0" y="172072"/>
                </a:moveTo>
                <a:lnTo>
                  <a:pt x="519823" y="172072"/>
                </a:lnTo>
                <a:lnTo>
                  <a:pt x="51982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9606" y="1565960"/>
            <a:ext cx="377190" cy="172085"/>
          </a:xfrm>
          <a:custGeom>
            <a:avLst/>
            <a:gdLst/>
            <a:ahLst/>
            <a:cxnLst/>
            <a:rect l="l" t="t" r="r" b="b"/>
            <a:pathLst>
              <a:path w="377189" h="172085">
                <a:moveTo>
                  <a:pt x="0" y="172072"/>
                </a:moveTo>
                <a:lnTo>
                  <a:pt x="376910" y="172072"/>
                </a:lnTo>
                <a:lnTo>
                  <a:pt x="37691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2694" y="1565960"/>
            <a:ext cx="365125" cy="172085"/>
          </a:xfrm>
          <a:custGeom>
            <a:avLst/>
            <a:gdLst/>
            <a:ahLst/>
            <a:cxnLst/>
            <a:rect l="l" t="t" r="r" b="b"/>
            <a:pathLst>
              <a:path w="365125" h="172085">
                <a:moveTo>
                  <a:pt x="0" y="172072"/>
                </a:moveTo>
                <a:lnTo>
                  <a:pt x="364591" y="172072"/>
                </a:lnTo>
                <a:lnTo>
                  <a:pt x="36459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4342" y="1874075"/>
            <a:ext cx="522605" cy="172085"/>
          </a:xfrm>
          <a:custGeom>
            <a:avLst/>
            <a:gdLst/>
            <a:ahLst/>
            <a:cxnLst/>
            <a:rect l="l" t="t" r="r" b="b"/>
            <a:pathLst>
              <a:path w="522605" h="172085">
                <a:moveTo>
                  <a:pt x="0" y="172072"/>
                </a:moveTo>
                <a:lnTo>
                  <a:pt x="522516" y="172072"/>
                </a:lnTo>
                <a:lnTo>
                  <a:pt x="52251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3035" y="1874075"/>
            <a:ext cx="525145" cy="172085"/>
          </a:xfrm>
          <a:custGeom>
            <a:avLst/>
            <a:gdLst/>
            <a:ahLst/>
            <a:cxnLst/>
            <a:rect l="l" t="t" r="r" b="b"/>
            <a:pathLst>
              <a:path w="525144" h="172085">
                <a:moveTo>
                  <a:pt x="0" y="172072"/>
                </a:moveTo>
                <a:lnTo>
                  <a:pt x="524687" y="172072"/>
                </a:lnTo>
                <a:lnTo>
                  <a:pt x="52468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3913" y="1874075"/>
            <a:ext cx="332740" cy="172085"/>
          </a:xfrm>
          <a:custGeom>
            <a:avLst/>
            <a:gdLst/>
            <a:ahLst/>
            <a:cxnLst/>
            <a:rect l="l" t="t" r="r" b="b"/>
            <a:pathLst>
              <a:path w="332739" h="172085">
                <a:moveTo>
                  <a:pt x="0" y="172072"/>
                </a:moveTo>
                <a:lnTo>
                  <a:pt x="332270" y="172072"/>
                </a:lnTo>
                <a:lnTo>
                  <a:pt x="33227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497" y="1168551"/>
            <a:ext cx="3037205" cy="866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Unusual </a:t>
            </a:r>
            <a:r>
              <a:rPr sz="1100" spc="-65" dirty="0">
                <a:latin typeface="Tahoma"/>
                <a:cs typeface="Tahoma"/>
              </a:rPr>
              <a:t>word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59435" indent="-495934">
              <a:lnSpc>
                <a:spcPct val="100000"/>
              </a:lnSpc>
              <a:buAutoNum type="arabicParenBoth" startAt="33"/>
              <a:tabLst>
                <a:tab pos="558800" algn="l"/>
                <a:tab pos="559435" algn="l"/>
              </a:tabLst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200" spc="-7" baseline="-13888" dirty="0">
                <a:latin typeface="Verdana"/>
                <a:cs typeface="Verdana"/>
              </a:rPr>
              <a:t>OBJ.  </a:t>
            </a:r>
            <a:r>
              <a:rPr sz="1100" spc="-110" dirty="0">
                <a:latin typeface="Tahoma"/>
                <a:cs typeface="Tahoma"/>
              </a:rPr>
              <a:t>I  </a:t>
            </a:r>
            <a:r>
              <a:rPr sz="1200" spc="-30" baseline="-13888" dirty="0">
                <a:latin typeface="Verdana"/>
                <a:cs typeface="Verdana"/>
              </a:rPr>
              <a:t>SUBJ.  </a:t>
            </a:r>
            <a:r>
              <a:rPr sz="1100" spc="-80" dirty="0">
                <a:latin typeface="Tahoma"/>
                <a:cs typeface="Tahoma"/>
              </a:rPr>
              <a:t>saw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200" spc="-30" baseline="-13888" dirty="0">
                <a:latin typeface="Verdana"/>
                <a:cs typeface="Verdana"/>
              </a:rPr>
              <a:t>V.</a:t>
            </a:r>
            <a:endParaRPr sz="1200" baseline="-13888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 startAt="33"/>
            </a:pPr>
            <a:endParaRPr sz="900">
              <a:latin typeface="Verdana"/>
              <a:cs typeface="Verdana"/>
            </a:endParaRPr>
          </a:p>
          <a:p>
            <a:pPr marL="559435" indent="-495934">
              <a:lnSpc>
                <a:spcPct val="100000"/>
              </a:lnSpc>
              <a:buAutoNum type="arabicParenBoth" startAt="33"/>
              <a:tabLst>
                <a:tab pos="558800" algn="l"/>
                <a:tab pos="559435" algn="l"/>
              </a:tabLst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spc="-40" dirty="0">
                <a:latin typeface="Tahoma"/>
                <a:cs typeface="Tahoma"/>
              </a:rPr>
              <a:t>the fish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200" spc="-7" baseline="-13888" dirty="0">
                <a:latin typeface="Verdana"/>
                <a:cs typeface="Verdana"/>
              </a:rPr>
              <a:t>OBJ. </a:t>
            </a:r>
            <a:r>
              <a:rPr sz="1100" spc="-75" dirty="0">
                <a:latin typeface="Tahoma"/>
                <a:cs typeface="Tahoma"/>
              </a:rPr>
              <a:t>she </a:t>
            </a:r>
            <a:r>
              <a:rPr sz="1200" spc="-30" baseline="-13888" dirty="0">
                <a:latin typeface="Verdana"/>
                <a:cs typeface="Verdana"/>
              </a:rPr>
              <a:t>SUBJ. </a:t>
            </a:r>
            <a:r>
              <a:rPr sz="1100" spc="-45" dirty="0">
                <a:latin typeface="Tahoma"/>
                <a:cs typeface="Tahoma"/>
              </a:rPr>
              <a:t>ate</a:t>
            </a:r>
            <a:r>
              <a:rPr sz="1100" spc="-235" dirty="0">
                <a:latin typeface="Tahoma"/>
                <a:cs typeface="Tahoma"/>
              </a:rPr>
              <a:t> </a:t>
            </a:r>
            <a:r>
              <a:rPr sz="1200" spc="-30" baseline="-13888" dirty="0">
                <a:latin typeface="Verdana"/>
                <a:cs typeface="Verdana"/>
              </a:rPr>
              <a:t>V.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18" action="ppaction://hlinksldjump"/>
              </a:rPr>
              <a:t>Properties of</a:t>
            </a:r>
            <a:r>
              <a:rPr sz="400" dirty="0"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400" spc="-20" dirty="0">
                <a:latin typeface="Verdana"/>
                <a:cs typeface="Verdana"/>
                <a:hlinkClick r:id="rId18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40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hlinkClick r:id="rId21" action="ppaction://hlinksldjump"/>
              </a:rPr>
              <a:t>Properties </a:t>
            </a:r>
            <a:r>
              <a:rPr sz="1400" spc="-40" dirty="0">
                <a:hlinkClick r:id="rId21" action="ppaction://hlinksldjump"/>
              </a:rPr>
              <a:t>of relative</a:t>
            </a:r>
            <a:r>
              <a:rPr sz="1400" spc="125" dirty="0">
                <a:hlinkClick r:id="rId21" action="ppaction://hlinksldjump"/>
              </a:rPr>
              <a:t> </a:t>
            </a:r>
            <a:r>
              <a:rPr sz="1400" spc="-65" dirty="0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41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91791"/>
            <a:ext cx="1841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Arial"/>
                <a:cs typeface="Arial"/>
              </a:rPr>
              <a:t>Splitting </a:t>
            </a:r>
            <a:r>
              <a:rPr sz="1100" b="1" spc="-60" dirty="0">
                <a:latin typeface="Arial"/>
                <a:cs typeface="Arial"/>
              </a:rPr>
              <a:t>subjects </a:t>
            </a:r>
            <a:r>
              <a:rPr sz="1100" b="1" spc="-35" dirty="0">
                <a:latin typeface="Arial"/>
                <a:cs typeface="Arial"/>
              </a:rPr>
              <a:t>from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75" dirty="0">
                <a:latin typeface="Arial"/>
                <a:cs typeface="Arial"/>
              </a:rPr>
              <a:t>verbs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58415"/>
            <a:ext cx="2347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sz="1100" spc="-30" dirty="0">
                <a:latin typeface="Tahoma"/>
                <a:cs typeface="Tahoma"/>
              </a:rPr>
              <a:t>(35)	</a:t>
            </a:r>
            <a:r>
              <a:rPr sz="1100" spc="-20" dirty="0">
                <a:latin typeface="Tahoma"/>
                <a:cs typeface="Tahoma"/>
              </a:rPr>
              <a:t>The cat </a:t>
            </a:r>
            <a:r>
              <a:rPr sz="1100" spc="-110" dirty="0">
                <a:latin typeface="Tahoma"/>
                <a:cs typeface="Tahoma"/>
              </a:rPr>
              <a:t>[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0" dirty="0">
                <a:latin typeface="Tahoma"/>
                <a:cs typeface="Tahoma"/>
              </a:rPr>
              <a:t>chased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dog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56" y="1689214"/>
            <a:ext cx="22352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65" dirty="0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2450" y="1658415"/>
            <a:ext cx="614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-45" dirty="0">
                <a:latin typeface="Tahoma"/>
                <a:cs typeface="Tahoma"/>
              </a:rPr>
              <a:t> fierce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hlinkClick r:id="rId21" action="ppaction://hlinksldjump"/>
              </a:rPr>
              <a:t>Relative </a:t>
            </a:r>
            <a:r>
              <a:rPr sz="1400" spc="-65" dirty="0">
                <a:hlinkClick r:id="rId21" action="ppaction://hlinksldjump"/>
              </a:rPr>
              <a:t>clauses </a:t>
            </a:r>
            <a:r>
              <a:rPr sz="1400" spc="-30" dirty="0">
                <a:hlinkClick r:id="rId21" action="ppaction://hlinksldjump"/>
              </a:rPr>
              <a:t>in</a:t>
            </a:r>
            <a:r>
              <a:rPr sz="1400" spc="160" dirty="0">
                <a:hlinkClick r:id="rId21" action="ppaction://hlinksldjump"/>
              </a:rPr>
              <a:t> </a:t>
            </a:r>
            <a:r>
              <a:rPr sz="1400" spc="-70" dirty="0">
                <a:hlinkClick r:id="rId21" action="ppaction://hlinksldjump"/>
              </a:rPr>
              <a:t>research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latin typeface="Verdana"/>
                <a:cs typeface="Verdana"/>
                <a:hlinkClick r:id="rId21" action="ppaction://hlinksldjump"/>
              </a:rPr>
              <a:t>Relative </a:t>
            </a:r>
            <a:r>
              <a:rPr sz="400" spc="-35" dirty="0">
                <a:latin typeface="Verdana"/>
                <a:cs typeface="Verdana"/>
                <a:hlinkClick r:id="rId21" action="ppaction://hlinksldjump"/>
              </a:rPr>
              <a:t>clauses </a:t>
            </a:r>
            <a:r>
              <a:rPr sz="400" spc="-25" dirty="0">
                <a:latin typeface="Verdana"/>
                <a:cs typeface="Verdana"/>
                <a:hlinkClick r:id="rId21" action="ppaction://hlinksldjump"/>
              </a:rPr>
              <a:t>in </a:t>
            </a:r>
            <a:r>
              <a:rPr sz="400" spc="-40" dirty="0">
                <a:latin typeface="Verdana"/>
                <a:cs typeface="Verdana"/>
                <a:hlinkClick r:id="rId21" action="ppaction://hlinksldjump"/>
              </a:rPr>
              <a:t>research </a:t>
            </a:r>
            <a:r>
              <a:rPr sz="400" spc="-40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42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50784"/>
            <a:ext cx="33610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Relative </a:t>
            </a:r>
            <a:r>
              <a:rPr sz="1100" spc="-55" dirty="0">
                <a:latin typeface="Tahoma"/>
                <a:cs typeface="Tahoma"/>
              </a:rPr>
              <a:t>clauses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55" dirty="0">
                <a:latin typeface="Tahoma"/>
                <a:cs typeface="Tahoma"/>
              </a:rPr>
              <a:t>very </a:t>
            </a:r>
            <a:r>
              <a:rPr sz="1100" spc="-40" dirty="0">
                <a:latin typeface="Tahoma"/>
                <a:cs typeface="Tahoma"/>
              </a:rPr>
              <a:t>widely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-25" dirty="0">
                <a:latin typeface="Tahoma"/>
                <a:cs typeface="Tahoma"/>
              </a:rPr>
              <a:t>in linguistic </a:t>
            </a:r>
            <a:r>
              <a:rPr sz="1100" spc="-60" dirty="0">
                <a:latin typeface="Tahoma"/>
                <a:cs typeface="Tahoma"/>
              </a:rPr>
              <a:t>research  </a:t>
            </a:r>
            <a:r>
              <a:rPr sz="1100" spc="-65" dirty="0">
                <a:latin typeface="Tahoma"/>
                <a:cs typeface="Tahoma"/>
              </a:rPr>
              <a:t>because: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08047"/>
            <a:ext cx="3355340" cy="1516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55" dirty="0">
                <a:latin typeface="Tahoma"/>
                <a:cs typeface="Tahoma"/>
              </a:rPr>
              <a:t>vary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interesting </a:t>
            </a:r>
            <a:r>
              <a:rPr sz="1100" spc="-80" dirty="0">
                <a:latin typeface="Tahoma"/>
                <a:cs typeface="Tahoma"/>
              </a:rPr>
              <a:t>ways </a:t>
            </a:r>
            <a:r>
              <a:rPr sz="1100" spc="-50" dirty="0">
                <a:latin typeface="Tahoma"/>
                <a:cs typeface="Tahoma"/>
              </a:rPr>
              <a:t>across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languages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70" dirty="0">
                <a:latin typeface="Tahoma"/>
                <a:cs typeface="Tahoma"/>
              </a:rPr>
              <a:t>some </a:t>
            </a:r>
            <a:r>
              <a:rPr sz="1100" spc="-55" dirty="0">
                <a:latin typeface="Tahoma"/>
                <a:cs typeface="Tahoma"/>
              </a:rPr>
              <a:t>languages </a:t>
            </a:r>
            <a:r>
              <a:rPr sz="1100" spc="-45" dirty="0">
                <a:latin typeface="Tahoma"/>
                <a:cs typeface="Tahoma"/>
              </a:rPr>
              <a:t>they </a:t>
            </a:r>
            <a:r>
              <a:rPr sz="1100" spc="-40" dirty="0">
                <a:latin typeface="Tahoma"/>
                <a:cs typeface="Tahoma"/>
              </a:rPr>
              <a:t>allow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45" dirty="0">
                <a:latin typeface="Tahoma"/>
                <a:cs typeface="Tahoma"/>
              </a:rPr>
              <a:t>create simple </a:t>
            </a:r>
            <a:r>
              <a:rPr sz="1100" spc="-50" dirty="0">
                <a:latin typeface="Tahoma"/>
                <a:cs typeface="Tahoma"/>
              </a:rPr>
              <a:t>and  </a:t>
            </a:r>
            <a:r>
              <a:rPr sz="1100" spc="-45" dirty="0">
                <a:latin typeface="Tahoma"/>
                <a:cs typeface="Tahoma"/>
              </a:rPr>
              <a:t>complex </a:t>
            </a:r>
            <a:r>
              <a:rPr sz="1100" spc="-55" dirty="0">
                <a:latin typeface="Tahoma"/>
                <a:cs typeface="Tahoma"/>
              </a:rPr>
              <a:t>versions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5" dirty="0">
                <a:latin typeface="Tahoma"/>
                <a:cs typeface="Tahoma"/>
              </a:rPr>
              <a:t>same </a:t>
            </a:r>
            <a:r>
              <a:rPr sz="1100" spc="-60" dirty="0">
                <a:latin typeface="Tahoma"/>
                <a:cs typeface="Tahoma"/>
              </a:rPr>
              <a:t>sentence </a:t>
            </a:r>
            <a:r>
              <a:rPr sz="1100" spc="30" dirty="0">
                <a:latin typeface="Tahoma"/>
                <a:cs typeface="Tahoma"/>
              </a:rPr>
              <a:t>WITHOUT  MAKING </a:t>
            </a:r>
            <a:r>
              <a:rPr sz="1100" spc="65" dirty="0">
                <a:latin typeface="Tahoma"/>
                <a:cs typeface="Tahoma"/>
              </a:rPr>
              <a:t>ANY </a:t>
            </a:r>
            <a:r>
              <a:rPr sz="1100" spc="20" dirty="0">
                <a:latin typeface="Tahoma"/>
                <a:cs typeface="Tahoma"/>
              </a:rPr>
              <a:t>CHANGES </a:t>
            </a:r>
            <a:r>
              <a:rPr sz="1100" spc="60" dirty="0">
                <a:latin typeface="Tahoma"/>
                <a:cs typeface="Tahoma"/>
              </a:rPr>
              <a:t>TO </a:t>
            </a:r>
            <a:r>
              <a:rPr sz="1100" spc="50" dirty="0">
                <a:latin typeface="Tahoma"/>
                <a:cs typeface="Tahoma"/>
              </a:rPr>
              <a:t>THE </a:t>
            </a:r>
            <a:r>
              <a:rPr sz="1100" spc="15" dirty="0">
                <a:latin typeface="Tahoma"/>
                <a:cs typeface="Tahoma"/>
              </a:rPr>
              <a:t>WORDS </a:t>
            </a:r>
            <a:r>
              <a:rPr sz="1100" spc="-35" dirty="0">
                <a:latin typeface="Tahoma"/>
                <a:cs typeface="Tahoma"/>
              </a:rPr>
              <a:t>IN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THE  </a:t>
            </a:r>
            <a:r>
              <a:rPr sz="1100" spc="35" dirty="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 marL="189230" marR="241935" indent="-17716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55" dirty="0">
                <a:latin typeface="Tahoma"/>
                <a:cs typeface="Tahoma"/>
              </a:rPr>
              <a:t>very </a:t>
            </a:r>
            <a:r>
              <a:rPr sz="1100" spc="-45" dirty="0">
                <a:latin typeface="Tahoma"/>
                <a:cs typeface="Tahoma"/>
              </a:rPr>
              <a:t>sensitive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overall </a:t>
            </a:r>
            <a:r>
              <a:rPr sz="1100" spc="-25" dirty="0">
                <a:latin typeface="Tahoma"/>
                <a:cs typeface="Tahoma"/>
              </a:rPr>
              <a:t>linguistic </a:t>
            </a:r>
            <a:r>
              <a:rPr sz="1100" spc="-35" dirty="0">
                <a:latin typeface="Tahoma"/>
                <a:cs typeface="Tahoma"/>
              </a:rPr>
              <a:t>ability.  </a:t>
            </a:r>
            <a:r>
              <a:rPr sz="1100" spc="-45" dirty="0">
                <a:latin typeface="Tahoma"/>
                <a:cs typeface="Tahoma"/>
              </a:rPr>
              <a:t>Language-impaired </a:t>
            </a:r>
            <a:r>
              <a:rPr sz="1100" spc="-30" dirty="0">
                <a:latin typeface="Tahoma"/>
                <a:cs typeface="Tahoma"/>
              </a:rPr>
              <a:t>individuals find </a:t>
            </a:r>
            <a:r>
              <a:rPr sz="1100" spc="-35" dirty="0">
                <a:latin typeface="Tahoma"/>
                <a:cs typeface="Tahoma"/>
              </a:rPr>
              <a:t>relative </a:t>
            </a:r>
            <a:r>
              <a:rPr sz="1100" spc="-55" dirty="0">
                <a:latin typeface="Tahoma"/>
                <a:cs typeface="Tahoma"/>
              </a:rPr>
              <a:t>clauses  </a:t>
            </a:r>
            <a:r>
              <a:rPr sz="1100" spc="-30" dirty="0">
                <a:latin typeface="Tahoma"/>
                <a:cs typeface="Tahoma"/>
              </a:rPr>
              <a:t>particularly </a:t>
            </a:r>
            <a:r>
              <a:rPr sz="1100" spc="-20" dirty="0">
                <a:latin typeface="Tahoma"/>
                <a:cs typeface="Tahoma"/>
              </a:rPr>
              <a:t>difficult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process.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hlinkClick r:id="rId21" action="ppaction://hlinksldjump"/>
              </a:rPr>
              <a:t>Relative </a:t>
            </a:r>
            <a:r>
              <a:rPr sz="1400" spc="-65" dirty="0">
                <a:hlinkClick r:id="rId21" action="ppaction://hlinksldjump"/>
              </a:rPr>
              <a:t>clauses </a:t>
            </a:r>
            <a:r>
              <a:rPr sz="1400" spc="-30" dirty="0">
                <a:hlinkClick r:id="rId21" action="ppaction://hlinksldjump"/>
              </a:rPr>
              <a:t>in</a:t>
            </a:r>
            <a:r>
              <a:rPr sz="1400" spc="160" dirty="0">
                <a:hlinkClick r:id="rId21" action="ppaction://hlinksldjump"/>
              </a:rPr>
              <a:t> </a:t>
            </a:r>
            <a:r>
              <a:rPr sz="1400" spc="-70" dirty="0">
                <a:hlinkClick r:id="rId21" action="ppaction://hlinksldjump"/>
              </a:rPr>
              <a:t>research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latin typeface="Verdana"/>
                <a:cs typeface="Verdana"/>
                <a:hlinkClick r:id="rId21" action="ppaction://hlinksldjump"/>
              </a:rPr>
              <a:t>Relative </a:t>
            </a:r>
            <a:r>
              <a:rPr sz="400" spc="-35" dirty="0">
                <a:latin typeface="Verdana"/>
                <a:cs typeface="Verdana"/>
                <a:hlinkClick r:id="rId21" action="ppaction://hlinksldjump"/>
              </a:rPr>
              <a:t>clauses </a:t>
            </a:r>
            <a:r>
              <a:rPr sz="400" spc="-25" dirty="0">
                <a:latin typeface="Verdana"/>
                <a:cs typeface="Verdana"/>
                <a:hlinkClick r:id="rId21" action="ppaction://hlinksldjump"/>
              </a:rPr>
              <a:t>in </a:t>
            </a:r>
            <a:r>
              <a:rPr sz="400" spc="-40" dirty="0">
                <a:latin typeface="Verdana"/>
                <a:cs typeface="Verdana"/>
                <a:hlinkClick r:id="rId21" action="ppaction://hlinksldjump"/>
              </a:rPr>
              <a:t>research </a:t>
            </a:r>
            <a:r>
              <a:rPr sz="400" spc="-40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43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88108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(36)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234" y="1388108"/>
            <a:ext cx="2109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dog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chased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</a:t>
            </a:r>
            <a:r>
              <a:rPr sz="1100" u="sng" spc="25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96223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(37)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34" y="1696223"/>
            <a:ext cx="2109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There’s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chased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</a:t>
            </a:r>
            <a:r>
              <a:rPr sz="1100" u="sng" spc="2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hlinkClick r:id="rId7" action="ppaction://hlinksldjump"/>
              </a:rPr>
              <a:t>Relative </a:t>
            </a:r>
            <a:r>
              <a:rPr sz="1400" spc="-65" dirty="0">
                <a:hlinkClick r:id="rId7" action="ppaction://hlinksldjump"/>
              </a:rPr>
              <a:t>clauses </a:t>
            </a:r>
            <a:r>
              <a:rPr sz="1400" spc="-30" dirty="0">
                <a:hlinkClick r:id="rId7" action="ppaction://hlinksldjump"/>
              </a:rPr>
              <a:t>in</a:t>
            </a:r>
            <a:r>
              <a:rPr sz="1400" spc="160" dirty="0">
                <a:hlinkClick r:id="rId7" action="ppaction://hlinksldjump"/>
              </a:rPr>
              <a:t> </a:t>
            </a:r>
            <a:r>
              <a:rPr sz="1400" spc="-70" dirty="0">
                <a:hlinkClick r:id="rId7" action="ppaction://hlinksldjump"/>
              </a:rPr>
              <a:t>research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343139"/>
            <a:ext cx="2257425" cy="5314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spc="-35" dirty="0">
                <a:latin typeface="Tahoma"/>
                <a:cs typeface="Tahoma"/>
              </a:rPr>
              <a:t>Test of Reception of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Grammar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20" dirty="0">
                <a:latin typeface="Tahoma"/>
                <a:cs typeface="Tahoma"/>
              </a:rPr>
              <a:t>The girl </a:t>
            </a:r>
            <a:r>
              <a:rPr sz="1100" spc="-10" dirty="0">
                <a:latin typeface="Tahoma"/>
                <a:cs typeface="Tahoma"/>
              </a:rPr>
              <a:t>that’s </a:t>
            </a:r>
            <a:r>
              <a:rPr sz="1100" spc="-45" dirty="0">
                <a:latin typeface="Tahoma"/>
                <a:cs typeface="Tahoma"/>
              </a:rPr>
              <a:t>chasing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horse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954786"/>
            <a:ext cx="3527938" cy="2312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163" y="1056441"/>
            <a:ext cx="736600" cy="2423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108585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3535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latin typeface="Verdana"/>
                <a:cs typeface="Verdana"/>
                <a:hlinkClick r:id="rId7" action="ppaction://hlinksldjump"/>
              </a:rPr>
              <a:t>Relative </a:t>
            </a:r>
            <a:r>
              <a:rPr sz="400" spc="-35" dirty="0">
                <a:latin typeface="Verdana"/>
                <a:cs typeface="Verdana"/>
                <a:hlinkClick r:id="rId7" action="ppaction://hlinksldjump"/>
              </a:rPr>
              <a:t>clauses </a:t>
            </a:r>
            <a:r>
              <a:rPr sz="400" spc="-25" dirty="0">
                <a:latin typeface="Verdana"/>
                <a:cs typeface="Verdana"/>
                <a:hlinkClick r:id="rId7" action="ppaction://hlinksldjump"/>
              </a:rPr>
              <a:t>in </a:t>
            </a:r>
            <a:r>
              <a:rPr sz="400" spc="-40" dirty="0">
                <a:latin typeface="Verdana"/>
                <a:cs typeface="Verdana"/>
                <a:hlinkClick r:id="rId7" action="ppaction://hlinksldjump"/>
              </a:rPr>
              <a:t>research </a:t>
            </a:r>
            <a:r>
              <a:rPr sz="400" spc="-40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44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hlinkClick r:id="rId5" action="ppaction://hlinksldjump"/>
              </a:rPr>
              <a:t>Recap </a:t>
            </a:r>
            <a:r>
              <a:rPr sz="1400" spc="-60" dirty="0">
                <a:hlinkClick r:id="rId5" action="ppaction://hlinksldjump"/>
              </a:rPr>
              <a:t>on </a:t>
            </a:r>
            <a:r>
              <a:rPr sz="1400" spc="-50" dirty="0">
                <a:hlinkClick r:id="rId5" action="ppaction://hlinksldjump"/>
              </a:rPr>
              <a:t>adverbial</a:t>
            </a:r>
            <a:r>
              <a:rPr sz="1400" spc="175" dirty="0">
                <a:hlinkClick r:id="rId5" action="ppaction://hlinksldjump"/>
              </a:rPr>
              <a:t> </a:t>
            </a:r>
            <a:r>
              <a:rPr sz="1400" spc="-65" dirty="0">
                <a:hlinkClick r:id="rId5" action="ppaction://hlinksldjump"/>
              </a:rPr>
              <a:t>clauses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89811" y="1096048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50" dirty="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9606" y="1475625"/>
            <a:ext cx="374650" cy="172085"/>
          </a:xfrm>
          <a:prstGeom prst="rect">
            <a:avLst/>
          </a:prstGeom>
          <a:solidFill>
            <a:srgbClr val="C7E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45" dirty="0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3086" y="1824404"/>
            <a:ext cx="967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7073" y="1696403"/>
            <a:ext cx="1040130" cy="134620"/>
          </a:xfrm>
          <a:custGeom>
            <a:avLst/>
            <a:gdLst/>
            <a:ahLst/>
            <a:cxnLst/>
            <a:rect l="l" t="t" r="r" b="b"/>
            <a:pathLst>
              <a:path w="1040130" h="134619">
                <a:moveTo>
                  <a:pt x="519768" y="0"/>
                </a:moveTo>
                <a:lnTo>
                  <a:pt x="0" y="134328"/>
                </a:lnTo>
                <a:lnTo>
                  <a:pt x="1039537" y="134328"/>
                </a:lnTo>
                <a:lnTo>
                  <a:pt x="5197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6008" y="1444838"/>
            <a:ext cx="567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Adverbial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4641" y="2075993"/>
            <a:ext cx="782320" cy="134620"/>
          </a:xfrm>
          <a:custGeom>
            <a:avLst/>
            <a:gdLst/>
            <a:ahLst/>
            <a:cxnLst/>
            <a:rect l="l" t="t" r="r" b="b"/>
            <a:pathLst>
              <a:path w="782319" h="134619">
                <a:moveTo>
                  <a:pt x="391035" y="0"/>
                </a:moveTo>
                <a:lnTo>
                  <a:pt x="0" y="134328"/>
                </a:lnTo>
                <a:lnTo>
                  <a:pt x="782070" y="134328"/>
                </a:lnTo>
                <a:lnTo>
                  <a:pt x="39103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0820" y="1824424"/>
            <a:ext cx="962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7375" algn="l"/>
              </a:tabLst>
            </a:pPr>
            <a:r>
              <a:rPr sz="1100" spc="-35" dirty="0">
                <a:latin typeface="Tahoma"/>
                <a:cs typeface="Tahoma"/>
              </a:rPr>
              <a:t>Sub.	</a:t>
            </a:r>
            <a:r>
              <a:rPr sz="1100" spc="-45" dirty="0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339" y="2204002"/>
            <a:ext cx="1169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15" dirty="0">
                <a:latin typeface="Tahoma"/>
                <a:cs typeface="Tahoma"/>
              </a:rPr>
              <a:t>fall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2831" y="202437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834" y="1644792"/>
            <a:ext cx="316865" cy="186055"/>
          </a:xfrm>
          <a:custGeom>
            <a:avLst/>
            <a:gdLst/>
            <a:ahLst/>
            <a:cxnLst/>
            <a:rect l="l" t="t" r="r" b="b"/>
            <a:pathLst>
              <a:path w="316865" h="186055">
                <a:moveTo>
                  <a:pt x="31642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9256" y="1644792"/>
            <a:ext cx="316865" cy="161925"/>
          </a:xfrm>
          <a:custGeom>
            <a:avLst/>
            <a:gdLst/>
            <a:ahLst/>
            <a:cxnLst/>
            <a:rect l="l" t="t" r="r" b="b"/>
            <a:pathLst>
              <a:path w="316864" h="161925">
                <a:moveTo>
                  <a:pt x="0" y="0"/>
                </a:moveTo>
                <a:lnTo>
                  <a:pt x="316422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19256" y="1316826"/>
            <a:ext cx="629285" cy="134620"/>
          </a:xfrm>
          <a:custGeom>
            <a:avLst/>
            <a:gdLst/>
            <a:ahLst/>
            <a:cxnLst/>
            <a:rect l="l" t="t" r="r" b="b"/>
            <a:pathLst>
              <a:path w="629285" h="134619">
                <a:moveTo>
                  <a:pt x="628796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8052" y="1316826"/>
            <a:ext cx="629285" cy="110489"/>
          </a:xfrm>
          <a:custGeom>
            <a:avLst/>
            <a:gdLst/>
            <a:ahLst/>
            <a:cxnLst/>
            <a:rect l="l" t="t" r="r" b="b"/>
            <a:pathLst>
              <a:path w="629285" h="110490">
                <a:moveTo>
                  <a:pt x="0" y="0"/>
                </a:moveTo>
                <a:lnTo>
                  <a:pt x="628796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32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4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649605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30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5969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8445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94640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hlinkClick r:id="rId14" action="ppaction://hlinksldjump"/>
              </a:rPr>
              <a:t>Relative </a:t>
            </a:r>
            <a:r>
              <a:rPr sz="1400" spc="-65" dirty="0">
                <a:hlinkClick r:id="rId14" action="ppaction://hlinksldjump"/>
              </a:rPr>
              <a:t>clauses </a:t>
            </a:r>
            <a:r>
              <a:rPr sz="1400" spc="-30" dirty="0">
                <a:hlinkClick r:id="rId14" action="ppaction://hlinksldjump"/>
              </a:rPr>
              <a:t>in</a:t>
            </a:r>
            <a:r>
              <a:rPr sz="1400" spc="160" dirty="0">
                <a:hlinkClick r:id="rId14" action="ppaction://hlinksldjump"/>
              </a:rPr>
              <a:t> </a:t>
            </a:r>
            <a:r>
              <a:rPr sz="1400" spc="-70" dirty="0">
                <a:hlinkClick r:id="rId14" action="ppaction://hlinksldjump"/>
              </a:rPr>
              <a:t>research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67297" y="405585"/>
            <a:ext cx="1978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Novogrodksy </a:t>
            </a:r>
            <a:r>
              <a:rPr sz="1100" spc="85" dirty="0">
                <a:latin typeface="Tahoma"/>
                <a:cs typeface="Tahoma"/>
              </a:rPr>
              <a:t>&amp; </a:t>
            </a:r>
            <a:r>
              <a:rPr sz="1100" spc="-40" dirty="0">
                <a:latin typeface="Tahoma"/>
                <a:cs typeface="Tahoma"/>
              </a:rPr>
              <a:t>Friedmann,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2006.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997" y="677419"/>
            <a:ext cx="3528017" cy="2643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latin typeface="Verdana"/>
                <a:cs typeface="Verdana"/>
                <a:hlinkClick r:id="rId14" action="ppaction://hlinksldjump"/>
              </a:rPr>
              <a:t>Relative </a:t>
            </a:r>
            <a:r>
              <a:rPr sz="400" spc="-35" dirty="0">
                <a:latin typeface="Verdana"/>
                <a:cs typeface="Verdana"/>
                <a:hlinkClick r:id="rId14" action="ppaction://hlinksldjump"/>
              </a:rPr>
              <a:t>clauses </a:t>
            </a:r>
            <a:r>
              <a:rPr sz="400" spc="-25" dirty="0">
                <a:latin typeface="Verdana"/>
                <a:cs typeface="Verdana"/>
                <a:hlinkClick r:id="rId14" action="ppaction://hlinksldjump"/>
              </a:rPr>
              <a:t>in </a:t>
            </a:r>
            <a:r>
              <a:rPr sz="400" spc="-40" dirty="0">
                <a:latin typeface="Verdana"/>
                <a:cs typeface="Verdana"/>
                <a:hlinkClick r:id="rId14" action="ppaction://hlinksldjump"/>
              </a:rPr>
              <a:t>research </a:t>
            </a:r>
            <a:r>
              <a:rPr sz="400" spc="-40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45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21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42097"/>
            <a:ext cx="3098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Rewrite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60" dirty="0">
                <a:latin typeface="Tahoma"/>
                <a:cs typeface="Tahoma"/>
              </a:rPr>
              <a:t>sentences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35" dirty="0">
                <a:latin typeface="Tahoma"/>
                <a:cs typeface="Tahoma"/>
              </a:rPr>
              <a:t>relative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227300"/>
            <a:ext cx="3372485" cy="1209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80" dirty="0">
                <a:latin typeface="Tahoma"/>
                <a:cs typeface="Tahoma"/>
              </a:rPr>
              <a:t>wore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hat. </a:t>
            </a:r>
            <a:r>
              <a:rPr sz="1100" spc="-35" dirty="0">
                <a:latin typeface="Tahoma"/>
                <a:cs typeface="Tahoma"/>
              </a:rPr>
              <a:t>He </a:t>
            </a:r>
            <a:r>
              <a:rPr sz="1100" spc="-55" dirty="0">
                <a:latin typeface="Tahoma"/>
                <a:cs typeface="Tahoma"/>
              </a:rPr>
              <a:t>had 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beard</a:t>
            </a:r>
            <a:endParaRPr sz="1100">
              <a:latin typeface="Tahoma"/>
              <a:cs typeface="Tahoma"/>
            </a:endParaRPr>
          </a:p>
          <a:p>
            <a:pPr marL="214629" marR="427355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policeman </a:t>
            </a:r>
            <a:r>
              <a:rPr sz="1100" spc="-60" dirty="0">
                <a:latin typeface="Tahoma"/>
                <a:cs typeface="Tahoma"/>
              </a:rPr>
              <a:t>chased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dog. </a:t>
            </a: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40" dirty="0">
                <a:latin typeface="Tahoma"/>
                <a:cs typeface="Tahoma"/>
              </a:rPr>
              <a:t>carrying  </a:t>
            </a:r>
            <a:r>
              <a:rPr sz="1100" spc="-65" dirty="0">
                <a:latin typeface="Tahoma"/>
                <a:cs typeface="Tahoma"/>
              </a:rPr>
              <a:t>sausages.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boy </a:t>
            </a:r>
            <a:r>
              <a:rPr sz="1100" spc="-70" dirty="0">
                <a:latin typeface="Tahoma"/>
                <a:cs typeface="Tahoma"/>
              </a:rPr>
              <a:t>won </a:t>
            </a:r>
            <a:r>
              <a:rPr sz="1100" spc="-40" dirty="0">
                <a:latin typeface="Tahoma"/>
                <a:cs typeface="Tahoma"/>
              </a:rPr>
              <a:t>the lottery. </a:t>
            </a:r>
            <a:r>
              <a:rPr sz="1100" spc="-15" dirty="0">
                <a:latin typeface="Tahoma"/>
                <a:cs typeface="Tahoma"/>
              </a:rPr>
              <a:t>His </a:t>
            </a:r>
            <a:r>
              <a:rPr sz="1100" spc="-20" dirty="0">
                <a:latin typeface="Tahoma"/>
                <a:cs typeface="Tahoma"/>
              </a:rPr>
              <a:t>cat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45" dirty="0">
                <a:latin typeface="Tahoma"/>
                <a:cs typeface="Tahoma"/>
              </a:rPr>
              <a:t>run</a:t>
            </a:r>
            <a:r>
              <a:rPr sz="1100" spc="-2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park </a:t>
            </a:r>
            <a:r>
              <a:rPr sz="1100" spc="-50" dirty="0">
                <a:latin typeface="Tahoma"/>
                <a:cs typeface="Tahoma"/>
              </a:rPr>
              <a:t>bench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65" dirty="0">
                <a:latin typeface="Tahoma"/>
                <a:cs typeface="Tahoma"/>
              </a:rPr>
              <a:t>been </a:t>
            </a:r>
            <a:r>
              <a:rPr sz="1100" spc="-45" dirty="0">
                <a:latin typeface="Tahoma"/>
                <a:cs typeface="Tahoma"/>
              </a:rPr>
              <a:t>vandalised. </a:t>
            </a:r>
            <a:r>
              <a:rPr sz="1100" spc="-110" dirty="0">
                <a:latin typeface="Tahoma"/>
                <a:cs typeface="Tahoma"/>
              </a:rPr>
              <a:t>I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0" dirty="0">
                <a:latin typeface="Tahoma"/>
                <a:cs typeface="Tahoma"/>
              </a:rPr>
              <a:t>kissed </a:t>
            </a:r>
            <a:r>
              <a:rPr sz="1100" spc="-55" dirty="0">
                <a:latin typeface="Tahoma"/>
                <a:cs typeface="Tahoma"/>
              </a:rPr>
              <a:t>my  </a:t>
            </a:r>
            <a:r>
              <a:rPr sz="1100" spc="-30" dirty="0">
                <a:latin typeface="Tahoma"/>
                <a:cs typeface="Tahoma"/>
              </a:rPr>
              <a:t>girlfriend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there.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46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4" action="ppaction://hlinksldjump"/>
              </a:rPr>
              <a:t>EXERCISE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60" dirty="0">
                <a:latin typeface="Tahoma"/>
                <a:cs typeface="Tahoma"/>
              </a:rPr>
              <a:t>[</a:t>
            </a:r>
            <a:r>
              <a:rPr sz="1200" spc="-89" baseline="-13888" dirty="0">
                <a:latin typeface="Verdana"/>
                <a:cs typeface="Verdana"/>
              </a:rPr>
              <a:t>Relative </a:t>
            </a:r>
            <a:r>
              <a:rPr sz="1200" spc="-52" baseline="-13888" dirty="0">
                <a:latin typeface="Verdana"/>
                <a:cs typeface="Verdana"/>
              </a:rPr>
              <a:t>Cl.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had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5" dirty="0">
                <a:latin typeface="Tahoma"/>
                <a:cs typeface="Tahoma"/>
              </a:rPr>
              <a:t>beard] </a:t>
            </a:r>
            <a:r>
              <a:rPr sz="1100" spc="-80" dirty="0">
                <a:latin typeface="Tahoma"/>
                <a:cs typeface="Tahoma"/>
              </a:rPr>
              <a:t>wore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47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4" action="ppaction://hlinksldjump"/>
              </a:rPr>
              <a:t>EXERCISE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60" dirty="0">
                <a:latin typeface="Tahoma"/>
                <a:cs typeface="Tahoma"/>
              </a:rPr>
              <a:t>[</a:t>
            </a:r>
            <a:r>
              <a:rPr sz="1200" spc="-89" baseline="-13888" dirty="0">
                <a:latin typeface="Verdana"/>
                <a:cs typeface="Verdana"/>
              </a:rPr>
              <a:t>Relative </a:t>
            </a:r>
            <a:r>
              <a:rPr sz="1200" spc="-52" baseline="-13888" dirty="0">
                <a:latin typeface="Verdana"/>
                <a:cs typeface="Verdana"/>
              </a:rPr>
              <a:t>Cl.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had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5" dirty="0">
                <a:latin typeface="Tahoma"/>
                <a:cs typeface="Tahoma"/>
              </a:rPr>
              <a:t>beard] </a:t>
            </a:r>
            <a:r>
              <a:rPr sz="1100" spc="-80" dirty="0">
                <a:latin typeface="Tahoma"/>
                <a:cs typeface="Tahoma"/>
              </a:rPr>
              <a:t>wore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398" y="1317242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latin typeface="Verdana"/>
                <a:cs typeface="Verdana"/>
              </a:rPr>
              <a:t>Relative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257349"/>
            <a:ext cx="31718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  <a:tab pos="266382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policement </a:t>
            </a:r>
            <a:r>
              <a:rPr sz="1100" spc="-60" dirty="0">
                <a:latin typeface="Tahoma"/>
                <a:cs typeface="Tahoma"/>
              </a:rPr>
              <a:t>chased 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[	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  </a:t>
            </a:r>
            <a:r>
              <a:rPr sz="1100" spc="-40" dirty="0">
                <a:latin typeface="Tahoma"/>
                <a:cs typeface="Tahoma"/>
              </a:rPr>
              <a:t>carrying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sausages]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sz="600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47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18" action="ppaction://hlinksldjump"/>
              </a:rPr>
              <a:t>EXERCISE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60" dirty="0">
                <a:latin typeface="Tahoma"/>
                <a:cs typeface="Tahoma"/>
              </a:rPr>
              <a:t>[</a:t>
            </a:r>
            <a:r>
              <a:rPr sz="1200" spc="-89" baseline="-13888" dirty="0">
                <a:latin typeface="Verdana"/>
                <a:cs typeface="Verdana"/>
              </a:rPr>
              <a:t>Relative </a:t>
            </a:r>
            <a:r>
              <a:rPr sz="1200" spc="-52" baseline="-13888" dirty="0">
                <a:latin typeface="Verdana"/>
                <a:cs typeface="Verdana"/>
              </a:rPr>
              <a:t>Cl.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had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5" dirty="0">
                <a:latin typeface="Tahoma"/>
                <a:cs typeface="Tahoma"/>
              </a:rPr>
              <a:t>beard] </a:t>
            </a:r>
            <a:r>
              <a:rPr sz="1100" spc="-80" dirty="0">
                <a:latin typeface="Tahoma"/>
                <a:cs typeface="Tahoma"/>
              </a:rPr>
              <a:t>wore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398" y="1317242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latin typeface="Verdana"/>
                <a:cs typeface="Verdana"/>
              </a:rPr>
              <a:t>Relative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57349"/>
            <a:ext cx="31718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  <a:tab pos="266382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policement </a:t>
            </a:r>
            <a:r>
              <a:rPr sz="1100" spc="-60" dirty="0">
                <a:latin typeface="Tahoma"/>
                <a:cs typeface="Tahoma"/>
              </a:rPr>
              <a:t>chased 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[	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  </a:t>
            </a:r>
            <a:r>
              <a:rPr sz="1100" spc="-40" dirty="0">
                <a:latin typeface="Tahoma"/>
                <a:cs typeface="Tahoma"/>
              </a:rPr>
              <a:t>carrying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sausages]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964" y="1699360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latin typeface="Verdana"/>
                <a:cs typeface="Verdana"/>
              </a:rPr>
              <a:t>Relative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127" y="1639454"/>
            <a:ext cx="1928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Tahoma"/>
                <a:cs typeface="Tahoma"/>
              </a:rPr>
              <a:t>whose </a:t>
            </a:r>
            <a:r>
              <a:rPr sz="1100" spc="-20" dirty="0">
                <a:latin typeface="Tahoma"/>
                <a:cs typeface="Tahoma"/>
              </a:rPr>
              <a:t>cat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45" dirty="0">
                <a:latin typeface="Tahoma"/>
                <a:cs typeface="Tahoma"/>
              </a:rPr>
              <a:t>run </a:t>
            </a:r>
            <a:r>
              <a:rPr sz="1100" spc="-65" dirty="0">
                <a:latin typeface="Tahoma"/>
                <a:cs typeface="Tahoma"/>
              </a:rPr>
              <a:t>over] </a:t>
            </a:r>
            <a:r>
              <a:rPr sz="1100" spc="-70" dirty="0">
                <a:latin typeface="Tahoma"/>
                <a:cs typeface="Tahoma"/>
              </a:rPr>
              <a:t>won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639454"/>
            <a:ext cx="7670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boy </a:t>
            </a:r>
            <a:r>
              <a:rPr sz="1100" spc="-110" dirty="0">
                <a:latin typeface="Tahoma"/>
                <a:cs typeface="Tahoma"/>
              </a:rPr>
              <a:t>[  </a:t>
            </a:r>
            <a:r>
              <a:rPr sz="1100" spc="-25" dirty="0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sz="600" spc="10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47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21" action="ppaction://hlinksldjump"/>
              </a:rPr>
              <a:t>EXERCISE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man </a:t>
            </a:r>
            <a:r>
              <a:rPr sz="1100" spc="-60" dirty="0">
                <a:latin typeface="Tahoma"/>
                <a:cs typeface="Tahoma"/>
              </a:rPr>
              <a:t>[</a:t>
            </a:r>
            <a:r>
              <a:rPr sz="1200" spc="-89" baseline="-13888" dirty="0">
                <a:latin typeface="Verdana"/>
                <a:cs typeface="Verdana"/>
              </a:rPr>
              <a:t>Relative </a:t>
            </a:r>
            <a:r>
              <a:rPr sz="1200" spc="-52" baseline="-13888" dirty="0">
                <a:latin typeface="Verdana"/>
                <a:cs typeface="Verdana"/>
              </a:rPr>
              <a:t>Cl.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had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5" dirty="0">
                <a:latin typeface="Tahoma"/>
                <a:cs typeface="Tahoma"/>
              </a:rPr>
              <a:t>beard] </a:t>
            </a:r>
            <a:r>
              <a:rPr sz="1100" spc="-80" dirty="0">
                <a:latin typeface="Tahoma"/>
                <a:cs typeface="Tahoma"/>
              </a:rPr>
              <a:t>wore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398" y="1317242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latin typeface="Verdana"/>
                <a:cs typeface="Verdana"/>
              </a:rPr>
              <a:t>Relative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57349"/>
            <a:ext cx="31718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  <a:tab pos="266382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policement </a:t>
            </a:r>
            <a:r>
              <a:rPr sz="1100" spc="-60" dirty="0">
                <a:latin typeface="Tahoma"/>
                <a:cs typeface="Tahoma"/>
              </a:rPr>
              <a:t>chased 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[	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  </a:t>
            </a:r>
            <a:r>
              <a:rPr sz="1100" spc="-40" dirty="0">
                <a:latin typeface="Tahoma"/>
                <a:cs typeface="Tahoma"/>
              </a:rPr>
              <a:t>carrying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sausages]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964" y="1699360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latin typeface="Verdana"/>
                <a:cs typeface="Verdana"/>
              </a:rPr>
              <a:t>Relative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8127" y="1639454"/>
            <a:ext cx="1928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Tahoma"/>
                <a:cs typeface="Tahoma"/>
              </a:rPr>
              <a:t>whose </a:t>
            </a:r>
            <a:r>
              <a:rPr sz="1100" spc="-20" dirty="0">
                <a:latin typeface="Tahoma"/>
                <a:cs typeface="Tahoma"/>
              </a:rPr>
              <a:t>cat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45" dirty="0">
                <a:latin typeface="Tahoma"/>
                <a:cs typeface="Tahoma"/>
              </a:rPr>
              <a:t>run </a:t>
            </a:r>
            <a:r>
              <a:rPr sz="1100" spc="-65" dirty="0">
                <a:latin typeface="Tahoma"/>
                <a:cs typeface="Tahoma"/>
              </a:rPr>
              <a:t>over] </a:t>
            </a:r>
            <a:r>
              <a:rPr sz="1100" spc="-70" dirty="0">
                <a:latin typeface="Tahoma"/>
                <a:cs typeface="Tahoma"/>
              </a:rPr>
              <a:t>won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331085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/>
              <a:t>The </a:t>
            </a:r>
            <a:r>
              <a:rPr sz="1100" spc="-50" dirty="0"/>
              <a:t>boy </a:t>
            </a:r>
            <a:r>
              <a:rPr sz="1100" spc="-110" dirty="0"/>
              <a:t>[  </a:t>
            </a:r>
            <a:r>
              <a:rPr sz="1100" spc="-25" dirty="0"/>
              <a:t>lottery</a:t>
            </a:r>
            <a:endParaRPr sz="1100"/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/>
              <a:t>The </a:t>
            </a:r>
            <a:r>
              <a:rPr sz="1100" spc="-45" dirty="0"/>
              <a:t>park </a:t>
            </a:r>
            <a:r>
              <a:rPr sz="1100" spc="-50" dirty="0"/>
              <a:t>bench </a:t>
            </a:r>
            <a:r>
              <a:rPr sz="1100" spc="-60" dirty="0"/>
              <a:t>[</a:t>
            </a:r>
            <a:r>
              <a:rPr sz="1200" spc="-89" baseline="-13888" dirty="0">
                <a:latin typeface="Verdana"/>
                <a:cs typeface="Verdana"/>
              </a:rPr>
              <a:t>Relative </a:t>
            </a:r>
            <a:r>
              <a:rPr sz="1200" spc="-52" baseline="-13888" dirty="0">
                <a:latin typeface="Verdana"/>
                <a:cs typeface="Verdana"/>
              </a:rPr>
              <a:t>Cl. </a:t>
            </a:r>
            <a:r>
              <a:rPr sz="1100" spc="-70" dirty="0"/>
              <a:t>where </a:t>
            </a:r>
            <a:r>
              <a:rPr sz="1100" spc="-110" dirty="0"/>
              <a:t>I </a:t>
            </a:r>
            <a:r>
              <a:rPr sz="1100" spc="-20" dirty="0"/>
              <a:t>first </a:t>
            </a:r>
            <a:r>
              <a:rPr sz="1100" spc="-50" dirty="0"/>
              <a:t>kissed </a:t>
            </a:r>
            <a:r>
              <a:rPr sz="1100" spc="-55" dirty="0"/>
              <a:t>my  </a:t>
            </a:r>
            <a:r>
              <a:rPr sz="1100" spc="-40" dirty="0"/>
              <a:t>girlfriend] </a:t>
            </a:r>
            <a:r>
              <a:rPr sz="1100" spc="-60" dirty="0"/>
              <a:t>has </a:t>
            </a:r>
            <a:r>
              <a:rPr sz="1100" spc="-65" dirty="0"/>
              <a:t>been</a:t>
            </a:r>
            <a:r>
              <a:rPr sz="1100" spc="145" dirty="0"/>
              <a:t> </a:t>
            </a:r>
            <a:r>
              <a:rPr sz="1100" spc="-45" dirty="0"/>
              <a:t>vandalised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8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47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243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969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8445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94640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89230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hlinkClick r:id="rId22" action="ppaction://hlinksldjump"/>
              </a:rPr>
              <a:t>EXERCISE</a:t>
            </a:r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179997" y="502760"/>
            <a:ext cx="3527999" cy="26433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90" dirty="0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48</a:t>
            </a:r>
            <a:r>
              <a:rPr sz="900" spc="-179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3333B2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48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644138"/>
            <a:ext cx="748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637540" cy="1457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47625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7175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82575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297" y="318793"/>
            <a:ext cx="264223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35" dirty="0"/>
              <a:t>is </a:t>
            </a:r>
            <a:r>
              <a:rPr spc="-50" dirty="0"/>
              <a:t>unusual </a:t>
            </a:r>
            <a:r>
              <a:rPr spc="-30" dirty="0"/>
              <a:t>about </a:t>
            </a:r>
            <a:r>
              <a:rPr spc="-40" dirty="0"/>
              <a:t>the popular </a:t>
            </a:r>
            <a:r>
              <a:rPr spc="-60" dirty="0"/>
              <a:t>song </a:t>
            </a:r>
            <a:r>
              <a:rPr spc="-20" dirty="0"/>
              <a:t>lyric  </a:t>
            </a:r>
            <a:r>
              <a:rPr spc="-40" dirty="0"/>
              <a:t>‘Is </a:t>
            </a:r>
            <a:r>
              <a:rPr spc="-60" dirty="0"/>
              <a:t>you </a:t>
            </a:r>
            <a:r>
              <a:rPr spc="-35" dirty="0"/>
              <a:t>is, </a:t>
            </a:r>
            <a:r>
              <a:rPr spc="-60" dirty="0"/>
              <a:t>or </a:t>
            </a:r>
            <a:r>
              <a:rPr spc="-35" dirty="0"/>
              <a:t>is </a:t>
            </a:r>
            <a:r>
              <a:rPr spc="-65" dirty="0"/>
              <a:t>you </a:t>
            </a:r>
            <a:r>
              <a:rPr dirty="0"/>
              <a:t>ain’t </a:t>
            </a:r>
            <a:r>
              <a:rPr spc="-55" dirty="0"/>
              <a:t>my</a:t>
            </a:r>
            <a:r>
              <a:rPr spc="160" dirty="0"/>
              <a:t> </a:t>
            </a:r>
            <a:r>
              <a:rPr spc="-30" dirty="0"/>
              <a:t>baby?’</a:t>
            </a:r>
          </a:p>
        </p:txBody>
      </p:sp>
      <p:sp>
        <p:nvSpPr>
          <p:cNvPr id="9" name="object 9"/>
          <p:cNvSpPr/>
          <p:nvPr/>
        </p:nvSpPr>
        <p:spPr>
          <a:xfrm>
            <a:off x="179997" y="930443"/>
            <a:ext cx="3528441" cy="25255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sz="600" spc="-90" dirty="0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49</a:t>
            </a:r>
            <a:r>
              <a:rPr sz="900" spc="-179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sz="400" spc="1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49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9544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spcBef>
                <a:spcPts val="30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15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97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hlinkClick r:id="rId6" action="ppaction://hlinksldjump"/>
              </a:rPr>
              <a:t>Other</a:t>
            </a:r>
            <a:r>
              <a:rPr sz="1400" spc="-45" dirty="0">
                <a:hlinkClick r:id="rId6" action="ppaction://hlinksldjump"/>
              </a:rPr>
              <a:t> </a:t>
            </a:r>
            <a:r>
              <a:rPr sz="1400" spc="-55" dirty="0">
                <a:hlinkClick r:id="rId6" action="ppaction://hlinksldjump"/>
              </a:rPr>
              <a:t>types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09583"/>
            <a:ext cx="321183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sz="1100" spc="-45" dirty="0">
                <a:latin typeface="Tahoma"/>
                <a:cs typeface="Tahoma"/>
              </a:rPr>
              <a:t>Dependent </a:t>
            </a:r>
            <a:r>
              <a:rPr sz="1100" spc="-55" dirty="0">
                <a:latin typeface="Tahoma"/>
                <a:cs typeface="Tahoma"/>
              </a:rPr>
              <a:t>clauses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45" dirty="0">
                <a:latin typeface="Tahoma"/>
                <a:cs typeface="Tahoma"/>
              </a:rPr>
              <a:t>inside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function:  </a:t>
            </a:r>
            <a:r>
              <a:rPr sz="1100" spc="-20" dirty="0">
                <a:latin typeface="Tahoma"/>
                <a:cs typeface="Tahoma"/>
              </a:rPr>
              <a:t>S, Od, </a:t>
            </a:r>
            <a:r>
              <a:rPr sz="1100" dirty="0">
                <a:latin typeface="Tahoma"/>
                <a:cs typeface="Tahoma"/>
              </a:rPr>
              <a:t>Oi, </a:t>
            </a:r>
            <a:r>
              <a:rPr sz="1100" spc="-30" dirty="0">
                <a:latin typeface="Tahoma"/>
                <a:cs typeface="Tahoma"/>
              </a:rPr>
              <a:t>Cs, </a:t>
            </a:r>
            <a:r>
              <a:rPr sz="1100" spc="-20" dirty="0">
                <a:latin typeface="Tahoma"/>
                <a:cs typeface="Tahoma"/>
              </a:rPr>
              <a:t>Co,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P-Mod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1825" cy="582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marL="38100"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297" y="838808"/>
            <a:ext cx="3539490" cy="18218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2550" algn="just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Novogrodsky, </a:t>
            </a:r>
            <a:r>
              <a:rPr sz="1100" spc="-15" dirty="0">
                <a:latin typeface="Tahoma"/>
                <a:cs typeface="Tahoma"/>
              </a:rPr>
              <a:t>R., </a:t>
            </a:r>
            <a:r>
              <a:rPr sz="1100" spc="85" dirty="0">
                <a:latin typeface="Tahoma"/>
                <a:cs typeface="Tahoma"/>
              </a:rPr>
              <a:t>&amp; </a:t>
            </a:r>
            <a:r>
              <a:rPr sz="1100" spc="-40" dirty="0">
                <a:latin typeface="Tahoma"/>
                <a:cs typeface="Tahoma"/>
              </a:rPr>
              <a:t>Friedmann, </a:t>
            </a:r>
            <a:r>
              <a:rPr sz="1100" dirty="0">
                <a:latin typeface="Tahoma"/>
                <a:cs typeface="Tahoma"/>
              </a:rPr>
              <a:t>N. </a:t>
            </a:r>
            <a:r>
              <a:rPr sz="1100" spc="-40" dirty="0">
                <a:latin typeface="Tahoma"/>
                <a:cs typeface="Tahoma"/>
              </a:rPr>
              <a:t>(2006).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production  of relative </a:t>
            </a:r>
            <a:r>
              <a:rPr sz="1100" spc="-55" dirty="0">
                <a:latin typeface="Tahoma"/>
                <a:cs typeface="Tahoma"/>
              </a:rPr>
              <a:t>clauses </a:t>
            </a:r>
            <a:r>
              <a:rPr sz="1100" spc="-25" dirty="0">
                <a:latin typeface="Tahoma"/>
                <a:cs typeface="Tahoma"/>
              </a:rPr>
              <a:t>in syntactic </a:t>
            </a:r>
            <a:r>
              <a:rPr sz="1100" spc="-40" dirty="0">
                <a:latin typeface="Tahoma"/>
                <a:cs typeface="Tahoma"/>
              </a:rPr>
              <a:t>SLI: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5" dirty="0">
                <a:latin typeface="Tahoma"/>
                <a:cs typeface="Tahoma"/>
              </a:rPr>
              <a:t>window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nature 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impairment. </a:t>
            </a:r>
            <a:r>
              <a:rPr sz="1100" spc="-40" dirty="0">
                <a:latin typeface="Tahoma"/>
                <a:cs typeface="Tahoma"/>
              </a:rPr>
              <a:t>International </a:t>
            </a:r>
            <a:r>
              <a:rPr sz="1100" spc="-25" dirty="0">
                <a:latin typeface="Tahoma"/>
                <a:cs typeface="Tahoma"/>
              </a:rPr>
              <a:t>Journal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2700" marR="877569">
              <a:lnSpc>
                <a:spcPct val="102699"/>
              </a:lnSpc>
            </a:pPr>
            <a:r>
              <a:rPr sz="1100" spc="-50" dirty="0">
                <a:latin typeface="Tahoma"/>
                <a:cs typeface="Tahoma"/>
              </a:rPr>
              <a:t>Speech-Language </a:t>
            </a:r>
            <a:r>
              <a:rPr sz="1100" spc="-35" dirty="0">
                <a:latin typeface="Tahoma"/>
                <a:cs typeface="Tahoma"/>
              </a:rPr>
              <a:t>Pathology, </a:t>
            </a:r>
            <a:r>
              <a:rPr sz="1100" spc="-30" dirty="0">
                <a:latin typeface="Tahoma"/>
                <a:cs typeface="Tahoma"/>
              </a:rPr>
              <a:t>8(4), </a:t>
            </a:r>
            <a:r>
              <a:rPr sz="1100" spc="-50" dirty="0">
                <a:latin typeface="Tahoma"/>
                <a:cs typeface="Tahoma"/>
              </a:rPr>
              <a:t>364-375.  </a:t>
            </a:r>
            <a:r>
              <a:rPr sz="1100" spc="-35" dirty="0">
                <a:latin typeface="Tahoma"/>
                <a:cs typeface="Tahoma"/>
              </a:rPr>
              <a:t>https://doi.org/10.1080/14417040600919496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sz="1100" spc="-35" dirty="0">
                <a:latin typeface="Tahoma"/>
                <a:cs typeface="Tahoma"/>
              </a:rPr>
              <a:t>Riches, </a:t>
            </a:r>
            <a:r>
              <a:rPr sz="1100" dirty="0">
                <a:latin typeface="Tahoma"/>
                <a:cs typeface="Tahoma"/>
              </a:rPr>
              <a:t>N. </a:t>
            </a:r>
            <a:r>
              <a:rPr sz="1100" spc="-25" dirty="0">
                <a:latin typeface="Tahoma"/>
                <a:cs typeface="Tahoma"/>
              </a:rPr>
              <a:t>G. </a:t>
            </a:r>
            <a:r>
              <a:rPr sz="1100" spc="-40" dirty="0">
                <a:latin typeface="Tahoma"/>
                <a:cs typeface="Tahoma"/>
              </a:rPr>
              <a:t>(2012). </a:t>
            </a:r>
            <a:r>
              <a:rPr sz="1100" spc="-50" dirty="0">
                <a:latin typeface="Tahoma"/>
                <a:cs typeface="Tahoma"/>
              </a:rPr>
              <a:t>Sentence </a:t>
            </a:r>
            <a:r>
              <a:rPr sz="1100" spc="-30" dirty="0">
                <a:latin typeface="Tahoma"/>
                <a:cs typeface="Tahoma"/>
              </a:rPr>
              <a:t>repetition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children </a:t>
            </a:r>
            <a:r>
              <a:rPr sz="1100" spc="-25" dirty="0">
                <a:latin typeface="Tahoma"/>
                <a:cs typeface="Tahoma"/>
              </a:rPr>
              <a:t>with  </a:t>
            </a:r>
            <a:r>
              <a:rPr sz="1100" spc="-30" dirty="0">
                <a:latin typeface="Tahoma"/>
                <a:cs typeface="Tahoma"/>
              </a:rPr>
              <a:t>specific </a:t>
            </a:r>
            <a:r>
              <a:rPr sz="1100" spc="-55" dirty="0">
                <a:latin typeface="Tahoma"/>
                <a:cs typeface="Tahoma"/>
              </a:rPr>
              <a:t>language </a:t>
            </a:r>
            <a:r>
              <a:rPr sz="1100" spc="-40" dirty="0">
                <a:latin typeface="Tahoma"/>
                <a:cs typeface="Tahoma"/>
              </a:rPr>
              <a:t>impairment: </a:t>
            </a:r>
            <a:r>
              <a:rPr sz="1100" spc="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investigation of </a:t>
            </a:r>
            <a:r>
              <a:rPr sz="1100" spc="-45" dirty="0">
                <a:latin typeface="Tahoma"/>
                <a:cs typeface="Tahoma"/>
              </a:rPr>
              <a:t>underlying  </a:t>
            </a:r>
            <a:r>
              <a:rPr sz="1100" spc="-55" dirty="0">
                <a:latin typeface="Tahoma"/>
                <a:cs typeface="Tahoma"/>
              </a:rPr>
              <a:t>mechanisms. </a:t>
            </a:r>
            <a:r>
              <a:rPr sz="1100" spc="-40" dirty="0">
                <a:latin typeface="Tahoma"/>
                <a:cs typeface="Tahoma"/>
              </a:rPr>
              <a:t>International </a:t>
            </a:r>
            <a:r>
              <a:rPr sz="1100" spc="-25" dirty="0">
                <a:latin typeface="Tahoma"/>
                <a:cs typeface="Tahoma"/>
              </a:rPr>
              <a:t>Journal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Language </a:t>
            </a:r>
            <a:r>
              <a:rPr sz="1100" spc="85" dirty="0">
                <a:latin typeface="Tahoma"/>
                <a:cs typeface="Tahoma"/>
              </a:rPr>
              <a:t>&amp;  </a:t>
            </a:r>
            <a:r>
              <a:rPr sz="1100" spc="-35" dirty="0">
                <a:latin typeface="Tahoma"/>
                <a:cs typeface="Tahoma"/>
              </a:rPr>
              <a:t>Communication </a:t>
            </a:r>
            <a:r>
              <a:rPr sz="1100" spc="-40" dirty="0">
                <a:latin typeface="Tahoma"/>
                <a:cs typeface="Tahoma"/>
              </a:rPr>
              <a:t>Disorders, </a:t>
            </a:r>
            <a:r>
              <a:rPr sz="1100" spc="-35" dirty="0">
                <a:latin typeface="Tahoma"/>
                <a:cs typeface="Tahoma"/>
              </a:rPr>
              <a:t>47(5), </a:t>
            </a:r>
            <a:r>
              <a:rPr sz="1100" spc="-50" dirty="0">
                <a:latin typeface="Tahoma"/>
                <a:cs typeface="Tahoma"/>
              </a:rPr>
              <a:t>499-510.  </a:t>
            </a:r>
            <a:r>
              <a:rPr sz="1100" spc="-35" dirty="0">
                <a:latin typeface="Tahoma"/>
                <a:cs typeface="Tahoma"/>
              </a:rPr>
              <a:t>https://doi.org/10.1111/j.1460-6984.2012.00158.x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sz="600" spc="-9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r>
              <a:rPr sz="900" spc="-179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67" baseline="27777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900" spc="-172" baseline="27777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900" spc="-97" baseline="27777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900" baseline="27777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sz="600" spc="-4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45" dirty="0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sz="1100" spc="145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8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8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8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sz="1100" spc="-6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sz="1100" spc="-15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sz="1100" spc="225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644138"/>
            <a:ext cx="748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sz="600" spc="-40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sz="600" spc="-55" dirty="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Verdana"/>
                <a:cs typeface="Verdana"/>
              </a:rPr>
              <a:t>Nick</a:t>
            </a:r>
            <a:r>
              <a:rPr sz="600" spc="-45" dirty="0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sz="600" spc="4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sz="600" spc="-6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sz="400" spc="-20" dirty="0">
                <a:latin typeface="Verdana"/>
                <a:cs typeface="Verdana"/>
                <a:hlinkClick r:id="rId8" action="ppaction://hlinksldjump"/>
              </a:rPr>
              <a:t>Od </a:t>
            </a:r>
            <a:r>
              <a:rPr sz="400" spc="-35" dirty="0">
                <a:latin typeface="Verdana"/>
                <a:cs typeface="Verdana"/>
                <a:hlinkClick r:id="rId8" action="ppaction://hlinksldjump"/>
              </a:rPr>
              <a:t>and </a:t>
            </a:r>
            <a:r>
              <a:rPr sz="400" spc="-10" dirty="0">
                <a:latin typeface="Verdana"/>
                <a:cs typeface="Verdana"/>
                <a:hlinkClick r:id="rId8" action="ppaction://hlinksldjump"/>
              </a:rPr>
              <a:t>Oi </a:t>
            </a:r>
            <a:r>
              <a:rPr sz="400" spc="-25" dirty="0"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sz="400" spc="-25" dirty="0"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sz="400" spc="-1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sz="400" spc="-5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sz="600" spc="-2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sz="600" spc="-1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sz="600" spc="-35" dirty="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5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hlinkClick r:id="rId8" action="ppaction://hlinksldjump"/>
              </a:rPr>
              <a:t>Od </a:t>
            </a:r>
            <a:r>
              <a:rPr sz="1400" spc="-60" dirty="0">
                <a:hlinkClick r:id="rId8" action="ppaction://hlinksldjump"/>
              </a:rPr>
              <a:t>and </a:t>
            </a:r>
            <a:r>
              <a:rPr sz="1400" spc="25" dirty="0">
                <a:hlinkClick r:id="rId8" action="ppaction://hlinksldjump"/>
              </a:rPr>
              <a:t>Oi</a:t>
            </a:r>
            <a:r>
              <a:rPr sz="1400" spc="75" dirty="0">
                <a:hlinkClick r:id="rId8" action="ppaction://hlinksldjump"/>
              </a:rPr>
              <a:t> </a:t>
            </a:r>
            <a:r>
              <a:rPr sz="1400" spc="-30" dirty="0">
                <a:hlinkClick r:id="rId8" action="ppaction://hlinksldjump"/>
              </a:rPr>
              <a:t>position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165377" y="413644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Tahoma"/>
                <a:cs typeface="Tahoma"/>
              </a:rPr>
              <a:t>Sentence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2023" y="793221"/>
            <a:ext cx="367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ahoma"/>
                <a:cs typeface="Tahoma"/>
              </a:rPr>
              <a:t>Clause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6274" y="1172799"/>
            <a:ext cx="191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latin typeface="Tahoma"/>
                <a:cs typeface="Tahoma"/>
              </a:rPr>
              <a:t>VP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0355" y="1552376"/>
            <a:ext cx="624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Clause=Od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1275" y="1983320"/>
            <a:ext cx="1042669" cy="115570"/>
          </a:xfrm>
          <a:custGeom>
            <a:avLst/>
            <a:gdLst/>
            <a:ahLst/>
            <a:cxnLst/>
            <a:rect l="l" t="t" r="r" b="b"/>
            <a:pathLst>
              <a:path w="1042669" h="115569">
                <a:moveTo>
                  <a:pt x="0" y="115189"/>
                </a:moveTo>
                <a:lnTo>
                  <a:pt x="1042428" y="115189"/>
                </a:lnTo>
                <a:lnTo>
                  <a:pt x="1042428" y="0"/>
                </a:lnTo>
                <a:lnTo>
                  <a:pt x="0" y="0"/>
                </a:lnTo>
                <a:lnTo>
                  <a:pt x="0" y="11518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18575" y="1931954"/>
            <a:ext cx="1068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Tahoma"/>
                <a:cs typeface="Tahoma"/>
              </a:rPr>
              <a:t>somebody </a:t>
            </a:r>
            <a:r>
              <a:rPr sz="1000" spc="-40" dirty="0">
                <a:latin typeface="Tahoma"/>
                <a:cs typeface="Tahoma"/>
              </a:rPr>
              <a:t>loved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me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6572" y="1736303"/>
            <a:ext cx="1132205" cy="202565"/>
          </a:xfrm>
          <a:custGeom>
            <a:avLst/>
            <a:gdLst/>
            <a:ahLst/>
            <a:cxnLst/>
            <a:rect l="l" t="t" r="r" b="b"/>
            <a:pathLst>
              <a:path w="1132205" h="202564">
                <a:moveTo>
                  <a:pt x="565923" y="0"/>
                </a:moveTo>
                <a:lnTo>
                  <a:pt x="0" y="202312"/>
                </a:lnTo>
                <a:lnTo>
                  <a:pt x="1131847" y="202312"/>
                </a:lnTo>
                <a:lnTo>
                  <a:pt x="56592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75773" y="1552379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2022" y="1931956"/>
            <a:ext cx="397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ahoma"/>
                <a:cs typeface="Tahoma"/>
              </a:rPr>
              <a:t>dreamt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30650" y="173630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30647" y="1356725"/>
            <a:ext cx="411480" cy="202565"/>
          </a:xfrm>
          <a:custGeom>
            <a:avLst/>
            <a:gdLst/>
            <a:ahLst/>
            <a:cxnLst/>
            <a:rect l="l" t="t" r="r" b="b"/>
            <a:pathLst>
              <a:path w="411480" h="202565">
                <a:moveTo>
                  <a:pt x="410928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1575" y="1356725"/>
            <a:ext cx="411480" cy="202565"/>
          </a:xfrm>
          <a:custGeom>
            <a:avLst/>
            <a:gdLst/>
            <a:ahLst/>
            <a:cxnLst/>
            <a:rect l="l" t="t" r="r" b="b"/>
            <a:pathLst>
              <a:path w="411480" h="202565">
                <a:moveTo>
                  <a:pt x="0" y="0"/>
                </a:moveTo>
                <a:lnTo>
                  <a:pt x="410928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19585" y="1552379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9849" y="1356740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9851" y="977148"/>
            <a:ext cx="396240" cy="202565"/>
          </a:xfrm>
          <a:custGeom>
            <a:avLst/>
            <a:gdLst/>
            <a:ahLst/>
            <a:cxnLst/>
            <a:rect l="l" t="t" r="r" b="b"/>
            <a:pathLst>
              <a:path w="396239" h="202565">
                <a:moveTo>
                  <a:pt x="395865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5716" y="977148"/>
            <a:ext cx="396240" cy="202565"/>
          </a:xfrm>
          <a:custGeom>
            <a:avLst/>
            <a:gdLst/>
            <a:ahLst/>
            <a:cxnLst/>
            <a:rect l="l" t="t" r="r" b="b"/>
            <a:pathLst>
              <a:path w="396239" h="202565">
                <a:moveTo>
                  <a:pt x="0" y="0"/>
                </a:moveTo>
                <a:lnTo>
                  <a:pt x="395865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7227" y="793226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586" y="1172804"/>
            <a:ext cx="846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Last </a:t>
            </a:r>
            <a:r>
              <a:rPr sz="1000" spc="-25" dirty="0">
                <a:latin typeface="Tahoma"/>
                <a:cs typeface="Tahoma"/>
              </a:rPr>
              <a:t>night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NP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9586" y="977153"/>
            <a:ext cx="625475" cy="202565"/>
          </a:xfrm>
          <a:custGeom>
            <a:avLst/>
            <a:gdLst/>
            <a:ahLst/>
            <a:cxnLst/>
            <a:rect l="l" t="t" r="r" b="b"/>
            <a:pathLst>
              <a:path w="625475" h="202565">
                <a:moveTo>
                  <a:pt x="312517" y="0"/>
                </a:moveTo>
                <a:lnTo>
                  <a:pt x="0" y="202312"/>
                </a:lnTo>
                <a:lnTo>
                  <a:pt x="625035" y="202312"/>
                </a:lnTo>
                <a:lnTo>
                  <a:pt x="31251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093" y="597570"/>
            <a:ext cx="432434" cy="202565"/>
          </a:xfrm>
          <a:custGeom>
            <a:avLst/>
            <a:gdLst/>
            <a:ahLst/>
            <a:cxnLst/>
            <a:rect l="l" t="t" r="r" b="b"/>
            <a:pathLst>
              <a:path w="432434" h="202565">
                <a:moveTo>
                  <a:pt x="43181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3903" y="597570"/>
            <a:ext cx="432434" cy="202565"/>
          </a:xfrm>
          <a:custGeom>
            <a:avLst/>
            <a:gdLst/>
            <a:ahLst/>
            <a:cxnLst/>
            <a:rect l="l" t="t" r="r" b="b"/>
            <a:pathLst>
              <a:path w="432435" h="202565">
                <a:moveTo>
                  <a:pt x="0" y="0"/>
                </a:moveTo>
                <a:lnTo>
                  <a:pt x="43181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1974" y="2153323"/>
            <a:ext cx="1764040" cy="9912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sz="600" spc="-5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sz="600" spc="2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sz="400" spc="-45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sz="400" spc="-6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sz="40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sz="400" spc="-20" dirty="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sz="400" spc="-3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sz="400" spc="-3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sz="400" spc="-25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sz="400" spc="-40" dirty="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sz="400" spc="-15" dirty="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latin typeface="Verdana"/>
                <a:cs typeface="Verdana"/>
                <a:hlinkClick r:id="rId29" action="ppaction://hlinksldjump"/>
              </a:rPr>
              <a:t>6</a:t>
            </a:r>
            <a:r>
              <a:rPr sz="600" spc="-140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600" spc="45" dirty="0">
                <a:latin typeface="Verdana"/>
                <a:cs typeface="Verdana"/>
                <a:hlinkClick r:id="rId29" action="ppaction://hlinksldjump"/>
              </a:rPr>
              <a:t>/</a:t>
            </a:r>
            <a:r>
              <a:rPr sz="600" spc="-140" dirty="0">
                <a:latin typeface="Verdana"/>
                <a:cs typeface="Verdana"/>
                <a:hlinkClick r:id="rId29" action="ppaction://hlinksldjump"/>
              </a:rPr>
              <a:t> </a:t>
            </a:r>
            <a:r>
              <a:rPr sz="600" spc="-65" dirty="0">
                <a:latin typeface="Verdana"/>
                <a:cs typeface="Verdana"/>
                <a:hlinkClick r:id="rId29" action="ppaction://hlinksldjump"/>
              </a:rPr>
              <a:t>50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</a:t>
            </a:r>
            <a:r>
              <a:rPr sz="600" spc="-8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w</a:t>
            </a:r>
            <a:r>
              <a:rPr sz="600" spc="-70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o</a:t>
            </a:r>
            <a:r>
              <a:rPr sz="600" spc="-45" dirty="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8795</Words>
  <Application>Microsoft Macintosh PowerPoint</Application>
  <PresentationFormat>Custom</PresentationFormat>
  <Paragraphs>1911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Meiryo</vt:lpstr>
      <vt:lpstr>Arial</vt:lpstr>
      <vt:lpstr>Calibri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on adverbial clauses</vt:lpstr>
      <vt:lpstr>Other types</vt:lpstr>
      <vt:lpstr>PowerPoint Presentation</vt:lpstr>
      <vt:lpstr>Od and Oi position</vt:lpstr>
      <vt:lpstr>Od and Oi position</vt:lpstr>
      <vt:lpstr>Od and Oi position</vt:lpstr>
      <vt:lpstr>The SOMETHING test</vt:lpstr>
      <vt:lpstr>Cs and Co position</vt:lpstr>
      <vt:lpstr>Cs and Co position</vt:lpstr>
      <vt:lpstr>EXERCISE</vt:lpstr>
      <vt:lpstr>EXERCISE</vt:lpstr>
      <vt:lpstr>Subordinators</vt:lpstr>
      <vt:lpstr>Subordinators</vt:lpstr>
      <vt:lpstr>Subordinators</vt:lpstr>
      <vt:lpstr>Subordinators</vt:lpstr>
      <vt:lpstr>Subordinators</vt:lpstr>
      <vt:lpstr>Subordinators</vt:lpstr>
      <vt:lpstr>Subordinators</vt:lpstr>
      <vt:lpstr>EXERCISE</vt:lpstr>
      <vt:lpstr>EXERCISE</vt:lpstr>
      <vt:lpstr>EXERCISE</vt:lpstr>
      <vt:lpstr>EXERCISE</vt:lpstr>
      <vt:lpstr>EXERCISE</vt:lpstr>
      <vt:lpstr>EXERCISE</vt:lpstr>
      <vt:lpstr>PowerPoint Presentation</vt:lpstr>
      <vt:lpstr>Example</vt:lpstr>
      <vt:lpstr>Example</vt:lpstr>
      <vt:lpstr>Example</vt:lpstr>
      <vt:lpstr>Heavy phrase shift</vt:lpstr>
      <vt:lpstr>Heavy phrase shift</vt:lpstr>
      <vt:lpstr>Heavy phrase shift</vt:lpstr>
      <vt:lpstr>EXERCISE</vt:lpstr>
      <vt:lpstr>EXERCISE</vt:lpstr>
      <vt:lpstr>EXERCISE</vt:lpstr>
      <vt:lpstr>EXERCISE</vt:lpstr>
      <vt:lpstr>EXERCISE</vt:lpstr>
      <vt:lpstr>PowerPoint Presentation</vt:lpstr>
      <vt:lpstr>What is a P-mod?</vt:lpstr>
      <vt:lpstr>Post-modifying clauses</vt:lpstr>
      <vt:lpstr>PowerPoint Presentation</vt:lpstr>
      <vt:lpstr>Examples</vt:lpstr>
      <vt:lpstr>Girls who are boys. . .</vt:lpstr>
      <vt:lpstr>The restrictive / non-restrictive distinction</vt:lpstr>
      <vt:lpstr>The restrictive / non-restrictive distinction</vt:lpstr>
      <vt:lpstr>Properties of relative clauses</vt:lpstr>
      <vt:lpstr>Properties of relative clauses</vt:lpstr>
      <vt:lpstr>Properties of relative clauses</vt:lpstr>
      <vt:lpstr>Properties of relative clauses</vt:lpstr>
      <vt:lpstr>Properties of relative clauses</vt:lpstr>
      <vt:lpstr>Properties of relative clauses</vt:lpstr>
      <vt:lpstr>Properties of relative clauses</vt:lpstr>
      <vt:lpstr>Relative clauses in research</vt:lpstr>
      <vt:lpstr>Relative clauses in research</vt:lpstr>
      <vt:lpstr>Relative clauses in research</vt:lpstr>
      <vt:lpstr>Relative clauses in research</vt:lpstr>
      <vt:lpstr>EXERCISE</vt:lpstr>
      <vt:lpstr>EXERCISE</vt:lpstr>
      <vt:lpstr>EXERCISE</vt:lpstr>
      <vt:lpstr>EXERCISE</vt:lpstr>
      <vt:lpstr>EXERCISE</vt:lpstr>
      <vt:lpstr>EXERCISE</vt:lpstr>
      <vt:lpstr>PowerPoint Presentation</vt:lpstr>
      <vt:lpstr>What is unusual about the popular song lyric  ‘Is you is, or is you ain’t my baby?’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Riches</cp:lastModifiedBy>
  <cp:revision>1</cp:revision>
  <dcterms:created xsi:type="dcterms:W3CDTF">2020-03-17T15:09:48Z</dcterms:created>
  <dcterms:modified xsi:type="dcterms:W3CDTF">2020-03-17T15:12:19Z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2020-03-17T00:00:00Z</vt:filetime>
  </property>
</Properties>
</file>