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1215286"/>
            <a:ext cx="4275505" cy="78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2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image" Target="../media/image5.jpg"/><Relationship Id="rId19" Type="http://schemas.openxmlformats.org/officeDocument/2006/relationships/slide" Target="slide38.xml"/><Relationship Id="rId20" Type="http://schemas.openxmlformats.org/officeDocument/2006/relationships/slide" Target="slide41.xml"/><Relationship Id="rId21" Type="http://schemas.openxmlformats.org/officeDocument/2006/relationships/slide" Target="slide4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1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1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3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35.xml"/><Relationship Id="rId22" Type="http://schemas.openxmlformats.org/officeDocument/2006/relationships/image" Target="../media/image1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14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39.xml"/><Relationship Id="rId22" Type="http://schemas.openxmlformats.org/officeDocument/2006/relationships/image" Target="../media/image1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39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39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slide" Target="slide4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Relationship Id="rId21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16.xml"/><Relationship Id="rId12" Type="http://schemas.openxmlformats.org/officeDocument/2006/relationships/slide" Target="slide17.xml"/><Relationship Id="rId13" Type="http://schemas.openxmlformats.org/officeDocument/2006/relationships/slide" Target="slide18.xml"/><Relationship Id="rId14" Type="http://schemas.openxmlformats.org/officeDocument/2006/relationships/slide" Target="slide33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7.xml"/><Relationship Id="rId18" Type="http://schemas.openxmlformats.org/officeDocument/2006/relationships/slide" Target="slide38.xml"/><Relationship Id="rId19" Type="http://schemas.openxmlformats.org/officeDocument/2006/relationships/slide" Target="slide41.xml"/><Relationship Id="rId20" Type="http://schemas.openxmlformats.org/officeDocument/2006/relationships/slide" Target="slide4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5000" cy="7562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7625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492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2667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607060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01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40">
                <a:latin typeface="Tahoma"/>
                <a:cs typeface="Tahoma"/>
              </a:rPr>
              <a:t>Introduction </a:t>
            </a:r>
            <a:r>
              <a:rPr dirty="0" sz="1400" spc="-15">
                <a:latin typeface="Tahoma"/>
                <a:cs typeface="Tahoma"/>
              </a:rPr>
              <a:t>to</a:t>
            </a:r>
            <a:r>
              <a:rPr dirty="0" sz="1400" spc="26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Linguistics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9090" y="2029992"/>
            <a:ext cx="9696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October </a:t>
            </a:r>
            <a:r>
              <a:rPr dirty="0" sz="1100" spc="-45">
                <a:latin typeface="Tahoma"/>
                <a:cs typeface="Tahoma"/>
              </a:rPr>
              <a:t>2,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21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6" action="ppaction://hlinksldjump"/>
              </a:rPr>
              <a:t>What </a:t>
            </a:r>
            <a:r>
              <a:rPr dirty="0" spc="-40">
                <a:hlinkClick r:id="rId6" action="ppaction://hlinksldjump"/>
              </a:rPr>
              <a:t>is</a:t>
            </a:r>
            <a:r>
              <a:rPr dirty="0" spc="20">
                <a:hlinkClick r:id="rId6" action="ppaction://hlinksldjump"/>
              </a:rPr>
              <a:t> </a:t>
            </a:r>
            <a:r>
              <a:rPr dirty="0" spc="-45">
                <a:hlinkClick r:id="rId6" action="ppaction://hlinksldjump"/>
              </a:rPr>
              <a:t>syntax?</a:t>
            </a:r>
          </a:p>
        </p:txBody>
      </p:sp>
      <p:sp>
        <p:nvSpPr>
          <p:cNvPr id="10" name="object 10"/>
          <p:cNvSpPr/>
          <p:nvPr/>
        </p:nvSpPr>
        <p:spPr>
          <a:xfrm>
            <a:off x="606412" y="1631099"/>
            <a:ext cx="338455" cy="172720"/>
          </a:xfrm>
          <a:custGeom>
            <a:avLst/>
            <a:gdLst/>
            <a:ahLst/>
            <a:cxnLst/>
            <a:rect l="l" t="t" r="r" b="b"/>
            <a:pathLst>
              <a:path w="338455" h="172719">
                <a:moveTo>
                  <a:pt x="0" y="172123"/>
                </a:moveTo>
                <a:lnTo>
                  <a:pt x="337997" y="172123"/>
                </a:lnTo>
                <a:lnTo>
                  <a:pt x="337997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0587" y="1631099"/>
            <a:ext cx="531495" cy="172720"/>
          </a:xfrm>
          <a:custGeom>
            <a:avLst/>
            <a:gdLst/>
            <a:ahLst/>
            <a:cxnLst/>
            <a:rect l="l" t="t" r="r" b="b"/>
            <a:pathLst>
              <a:path w="531494" h="172719">
                <a:moveTo>
                  <a:pt x="0" y="172123"/>
                </a:moveTo>
                <a:lnTo>
                  <a:pt x="531190" y="172123"/>
                </a:lnTo>
                <a:lnTo>
                  <a:pt x="531190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7967" y="1631099"/>
            <a:ext cx="262890" cy="172720"/>
          </a:xfrm>
          <a:custGeom>
            <a:avLst/>
            <a:gdLst/>
            <a:ahLst/>
            <a:cxnLst/>
            <a:rect l="l" t="t" r="r" b="b"/>
            <a:pathLst>
              <a:path w="262889" h="172719">
                <a:moveTo>
                  <a:pt x="0" y="172123"/>
                </a:moveTo>
                <a:lnTo>
                  <a:pt x="262572" y="172123"/>
                </a:lnTo>
                <a:lnTo>
                  <a:pt x="262572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6412" y="2364346"/>
            <a:ext cx="779145" cy="172720"/>
          </a:xfrm>
          <a:custGeom>
            <a:avLst/>
            <a:gdLst/>
            <a:ahLst/>
            <a:cxnLst/>
            <a:rect l="l" t="t" r="r" b="b"/>
            <a:pathLst>
              <a:path w="779144" h="172719">
                <a:moveTo>
                  <a:pt x="0" y="172123"/>
                </a:moveTo>
                <a:lnTo>
                  <a:pt x="779030" y="172123"/>
                </a:lnTo>
                <a:lnTo>
                  <a:pt x="779030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31632" y="2364346"/>
            <a:ext cx="549275" cy="172720"/>
          </a:xfrm>
          <a:custGeom>
            <a:avLst/>
            <a:gdLst/>
            <a:ahLst/>
            <a:cxnLst/>
            <a:rect l="l" t="t" r="r" b="b"/>
            <a:pathLst>
              <a:path w="549275" h="172719">
                <a:moveTo>
                  <a:pt x="0" y="172123"/>
                </a:moveTo>
                <a:lnTo>
                  <a:pt x="549275" y="172123"/>
                </a:lnTo>
                <a:lnTo>
                  <a:pt x="549275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7085" y="2364346"/>
            <a:ext cx="670560" cy="172720"/>
          </a:xfrm>
          <a:custGeom>
            <a:avLst/>
            <a:gdLst/>
            <a:ahLst/>
            <a:cxnLst/>
            <a:rect l="l" t="t" r="r" b="b"/>
            <a:pathLst>
              <a:path w="670560" h="172719">
                <a:moveTo>
                  <a:pt x="0" y="172123"/>
                </a:moveTo>
                <a:lnTo>
                  <a:pt x="670128" y="172123"/>
                </a:lnTo>
                <a:lnTo>
                  <a:pt x="670128" y="0"/>
                </a:lnTo>
                <a:lnTo>
                  <a:pt x="0" y="0"/>
                </a:lnTo>
                <a:lnTo>
                  <a:pt x="0" y="172123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7297" y="841678"/>
            <a:ext cx="3304540" cy="16973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 b="1">
                <a:latin typeface="Arial"/>
                <a:cs typeface="Arial"/>
              </a:rPr>
              <a:t>Syntax </a:t>
            </a:r>
            <a:r>
              <a:rPr dirty="0" sz="1100" spc="-55">
                <a:latin typeface="Tahoma"/>
                <a:cs typeface="Tahoma"/>
              </a:rPr>
              <a:t>covers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structural </a:t>
            </a:r>
            <a:r>
              <a:rPr dirty="0" sz="1100" spc="-45">
                <a:latin typeface="Tahoma"/>
                <a:cs typeface="Tahoma"/>
              </a:rPr>
              <a:t>properties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language, e.g. 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30">
                <a:latin typeface="Tahoma"/>
                <a:cs typeface="Tahoma"/>
              </a:rPr>
              <a:t>English</a:t>
            </a:r>
            <a:r>
              <a:rPr dirty="0" sz="1100" spc="10">
                <a:latin typeface="Tahoma"/>
                <a:cs typeface="Tahoma"/>
              </a:rPr>
              <a:t> (SVO)</a:t>
            </a:r>
            <a:endParaRPr sz="1100">
              <a:latin typeface="Tahoma"/>
              <a:cs typeface="Tahoma"/>
            </a:endParaRPr>
          </a:p>
          <a:p>
            <a:pPr marL="12700" marR="1671320">
              <a:lnSpc>
                <a:spcPct val="218699"/>
              </a:lnSpc>
              <a:buAutoNum type="arabicParenBoth"/>
              <a:tabLst>
                <a:tab pos="476884" algn="l"/>
                <a:tab pos="477520" algn="l"/>
              </a:tabLst>
            </a:pPr>
            <a:r>
              <a:rPr dirty="0" sz="1100" spc="-35">
                <a:latin typeface="Tahoma"/>
                <a:cs typeface="Tahoma"/>
              </a:rPr>
              <a:t>Tom </a:t>
            </a:r>
            <a:r>
              <a:rPr dirty="0" sz="1100" spc="-55">
                <a:latin typeface="Tahoma"/>
                <a:cs typeface="Tahoma"/>
              </a:rPr>
              <a:t>watches </a:t>
            </a:r>
            <a:r>
              <a:rPr dirty="0" sz="1100" spc="80">
                <a:latin typeface="Tahoma"/>
                <a:cs typeface="Tahoma"/>
              </a:rPr>
              <a:t>TV  </a:t>
            </a:r>
            <a:r>
              <a:rPr dirty="0" sz="1100" spc="-55">
                <a:latin typeface="Tahoma"/>
                <a:cs typeface="Tahoma"/>
              </a:rPr>
              <a:t>Japanese</a:t>
            </a:r>
            <a:r>
              <a:rPr dirty="0" sz="1100" spc="10">
                <a:latin typeface="Tahoma"/>
                <a:cs typeface="Tahoma"/>
              </a:rPr>
              <a:t> (SOV)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476884" indent="-46482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476884" algn="l"/>
                <a:tab pos="477520" algn="l"/>
              </a:tabLst>
            </a:pPr>
            <a:r>
              <a:rPr dirty="0" sz="1100" spc="-55">
                <a:latin typeface="Tahoma"/>
                <a:cs typeface="Tahoma"/>
              </a:rPr>
              <a:t>Tom-san-wa </a:t>
            </a:r>
            <a:r>
              <a:rPr dirty="0" sz="1100" spc="-45">
                <a:latin typeface="Tahoma"/>
                <a:cs typeface="Tahoma"/>
              </a:rPr>
              <a:t>Terebi-o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mimashita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21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6" action="ppaction://hlinksldjump"/>
              </a:rPr>
              <a:t>What </a:t>
            </a:r>
            <a:r>
              <a:rPr dirty="0" spc="-40">
                <a:hlinkClick r:id="rId6" action="ppaction://hlinksldjump"/>
              </a:rPr>
              <a:t>is</a:t>
            </a:r>
            <a:r>
              <a:rPr dirty="0" spc="20">
                <a:hlinkClick r:id="rId6" action="ppaction://hlinksldjump"/>
              </a:rPr>
              <a:t> </a:t>
            </a:r>
            <a:r>
              <a:rPr dirty="0" spc="-45">
                <a:hlinkClick r:id="rId6" action="ppaction://hlinksldjump"/>
              </a:rPr>
              <a:t>syntax?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699690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674" y="1607336"/>
            <a:ext cx="344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0170" y="1659051"/>
            <a:ext cx="247650" cy="13779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005"/>
              </a:lnSpc>
            </a:pPr>
            <a:r>
              <a:rPr dirty="0" sz="1100" spc="-70">
                <a:latin typeface="Tahoma"/>
                <a:cs typeface="Tahoma"/>
              </a:rPr>
              <a:t>are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1407" y="1793555"/>
            <a:ext cx="545465" cy="260350"/>
          </a:xfrm>
          <a:custGeom>
            <a:avLst/>
            <a:gdLst/>
            <a:ahLst/>
            <a:cxnLst/>
            <a:rect l="l" t="t" r="r" b="b"/>
            <a:pathLst>
              <a:path w="545465" h="260350">
                <a:moveTo>
                  <a:pt x="509098" y="90709"/>
                </a:moveTo>
                <a:lnTo>
                  <a:pt x="36000" y="90709"/>
                </a:lnTo>
                <a:lnTo>
                  <a:pt x="21987" y="93538"/>
                </a:lnTo>
                <a:lnTo>
                  <a:pt x="10544" y="101253"/>
                </a:lnTo>
                <a:lnTo>
                  <a:pt x="2829" y="112696"/>
                </a:lnTo>
                <a:lnTo>
                  <a:pt x="0" y="126709"/>
                </a:lnTo>
                <a:lnTo>
                  <a:pt x="0" y="224043"/>
                </a:lnTo>
                <a:lnTo>
                  <a:pt x="2829" y="238056"/>
                </a:lnTo>
                <a:lnTo>
                  <a:pt x="10544" y="249499"/>
                </a:lnTo>
                <a:lnTo>
                  <a:pt x="21987" y="257214"/>
                </a:lnTo>
                <a:lnTo>
                  <a:pt x="36000" y="260043"/>
                </a:lnTo>
                <a:lnTo>
                  <a:pt x="509098" y="260043"/>
                </a:lnTo>
                <a:lnTo>
                  <a:pt x="523111" y="257214"/>
                </a:lnTo>
                <a:lnTo>
                  <a:pt x="534554" y="249499"/>
                </a:lnTo>
                <a:lnTo>
                  <a:pt x="542269" y="238056"/>
                </a:lnTo>
                <a:lnTo>
                  <a:pt x="545098" y="224043"/>
                </a:lnTo>
                <a:lnTo>
                  <a:pt x="545098" y="126709"/>
                </a:lnTo>
                <a:lnTo>
                  <a:pt x="542269" y="112696"/>
                </a:lnTo>
                <a:lnTo>
                  <a:pt x="534554" y="101253"/>
                </a:lnTo>
                <a:lnTo>
                  <a:pt x="523111" y="93538"/>
                </a:lnTo>
                <a:lnTo>
                  <a:pt x="509098" y="90709"/>
                </a:lnTo>
                <a:close/>
              </a:path>
              <a:path w="545465" h="260350">
                <a:moveTo>
                  <a:pt x="272549" y="0"/>
                </a:moveTo>
                <a:lnTo>
                  <a:pt x="265291" y="3461"/>
                </a:lnTo>
                <a:lnTo>
                  <a:pt x="258911" y="13845"/>
                </a:lnTo>
                <a:lnTo>
                  <a:pt x="227549" y="90709"/>
                </a:lnTo>
                <a:lnTo>
                  <a:pt x="317549" y="90709"/>
                </a:lnTo>
                <a:lnTo>
                  <a:pt x="286187" y="13845"/>
                </a:lnTo>
                <a:lnTo>
                  <a:pt x="279807" y="3461"/>
                </a:lnTo>
                <a:lnTo>
                  <a:pt x="27254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79500" y="1880839"/>
            <a:ext cx="5092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190000"/>
                </a:solidFill>
                <a:latin typeface="Tahoma"/>
                <a:cs typeface="Tahoma"/>
              </a:rPr>
              <a:t>Aux.</a:t>
            </a:r>
            <a:r>
              <a:rPr dirty="0" sz="900" spc="6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190000"/>
                </a:solidFill>
                <a:latin typeface="Tahoma"/>
                <a:cs typeface="Tahoma"/>
              </a:rPr>
              <a:t>verb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06784" y="163813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06613" y="1607336"/>
            <a:ext cx="826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25" i="1">
                <a:latin typeface="Calibri"/>
                <a:cs typeface="Calibri"/>
              </a:rPr>
              <a:t>t </a:t>
            </a:r>
            <a:r>
              <a:rPr dirty="0" sz="1100" spc="-45">
                <a:latin typeface="Tahoma"/>
                <a:cs typeface="Tahoma"/>
              </a:rPr>
              <a:t>doing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0546" y="1448174"/>
            <a:ext cx="436245" cy="184785"/>
          </a:xfrm>
          <a:custGeom>
            <a:avLst/>
            <a:gdLst/>
            <a:ahLst/>
            <a:cxnLst/>
            <a:rect l="l" t="t" r="r" b="b"/>
            <a:pathLst>
              <a:path w="436244" h="184785">
                <a:moveTo>
                  <a:pt x="435635" y="184728"/>
                </a:moveTo>
                <a:lnTo>
                  <a:pt x="405119" y="36228"/>
                </a:lnTo>
                <a:lnTo>
                  <a:pt x="375697" y="2846"/>
                </a:lnTo>
                <a:lnTo>
                  <a:pt x="360731" y="0"/>
                </a:lnTo>
                <a:lnTo>
                  <a:pt x="65216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8641" y="1549719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07592" y="1360051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422081"/>
            <a:ext cx="608965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communicative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19756"/>
            <a:ext cx="6096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68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7" action="ppaction://hlinksldjump"/>
              </a:rPr>
              <a:t>What </a:t>
            </a:r>
            <a:r>
              <a:rPr dirty="0" spc="-40">
                <a:hlinkClick r:id="rId7" action="ppaction://hlinksldjump"/>
              </a:rPr>
              <a:t>is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45">
                <a:hlinkClick r:id="rId7" action="ppaction://hlinksldjump"/>
              </a:rPr>
              <a:t>semantics?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31126"/>
            <a:ext cx="53086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 view</a:t>
            </a:r>
            <a:endParaRPr sz="400">
              <a:latin typeface="Verdana"/>
              <a:cs typeface="Verdana"/>
            </a:endParaRPr>
          </a:p>
          <a:p>
            <a:pPr marL="12700" marR="127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19756"/>
            <a:ext cx="6096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9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024076"/>
            <a:ext cx="355219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2875">
              <a:lnSpc>
                <a:spcPct val="102699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55">
                <a:latin typeface="Tahoma"/>
                <a:cs typeface="Tahoma"/>
              </a:rPr>
              <a:t>meanings </a:t>
            </a:r>
            <a:r>
              <a:rPr dirty="0" sz="1100" spc="-60">
                <a:latin typeface="Tahoma"/>
                <a:cs typeface="Tahoma"/>
              </a:rPr>
              <a:t>represented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65">
                <a:latin typeface="Tahoma"/>
                <a:cs typeface="Tahoma"/>
              </a:rPr>
              <a:t>expressed?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70">
                <a:latin typeface="Tahoma"/>
                <a:cs typeface="Tahoma"/>
              </a:rPr>
              <a:t>are  word </a:t>
            </a:r>
            <a:r>
              <a:rPr dirty="0" sz="1100" spc="-55">
                <a:latin typeface="Tahoma"/>
                <a:cs typeface="Tahoma"/>
              </a:rPr>
              <a:t>meanings </a:t>
            </a:r>
            <a:r>
              <a:rPr dirty="0" sz="1100" spc="-45">
                <a:latin typeface="Tahoma"/>
                <a:cs typeface="Tahoma"/>
              </a:rPr>
              <a:t>combined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60">
                <a:latin typeface="Tahoma"/>
                <a:cs typeface="Tahoma"/>
              </a:rPr>
              <a:t>sentence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meanings?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Compositionality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whole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composed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950248"/>
            <a:ext cx="253047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Queen </a:t>
            </a:r>
            <a:r>
              <a:rPr dirty="0" sz="1100" spc="-35">
                <a:latin typeface="Tahoma"/>
                <a:cs typeface="Tahoma"/>
              </a:rPr>
              <a:t>of England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Corgis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Queen </a:t>
            </a:r>
            <a:r>
              <a:rPr dirty="0" sz="1100" spc="-35">
                <a:latin typeface="Tahoma"/>
                <a:cs typeface="Tahoma"/>
              </a:rPr>
              <a:t>of England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Dachsunds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66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8" action="ppaction://hlinksldjump"/>
              </a:rPr>
              <a:t>What </a:t>
            </a:r>
            <a:r>
              <a:rPr dirty="0" spc="-40">
                <a:hlinkClick r:id="rId8" action="ppaction://hlinksldjump"/>
              </a:rPr>
              <a:t>is</a:t>
            </a:r>
            <a:r>
              <a:rPr dirty="0" spc="-10">
                <a:hlinkClick r:id="rId8" action="ppaction://hlinksldjump"/>
              </a:rPr>
              <a:t> </a:t>
            </a:r>
            <a:r>
              <a:rPr dirty="0" spc="-45">
                <a:hlinkClick r:id="rId8" action="ppaction://hlinksldjump"/>
              </a:rPr>
              <a:t>pragmatics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631126"/>
            <a:ext cx="53086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 view</a:t>
            </a:r>
            <a:endParaRPr sz="400">
              <a:latin typeface="Verdana"/>
              <a:cs typeface="Verdana"/>
            </a:endParaRPr>
          </a:p>
          <a:p>
            <a:pPr marL="12700" marR="127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19756"/>
            <a:ext cx="6096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10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15286"/>
            <a:ext cx="2661285" cy="7848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study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context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1000"/>
              </a:lnSpc>
            </a:pPr>
            <a:r>
              <a:rPr dirty="0" sz="1100" spc="-10">
                <a:latin typeface="Tahoma"/>
                <a:cs typeface="Tahoma"/>
              </a:rPr>
              <a:t>A: Do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20">
                <a:latin typeface="Tahoma"/>
                <a:cs typeface="Tahoma"/>
              </a:rPr>
              <a:t>Mission </a:t>
            </a:r>
            <a:r>
              <a:rPr dirty="0" sz="1100" spc="-55">
                <a:latin typeface="Tahoma"/>
                <a:cs typeface="Tahoma"/>
              </a:rPr>
              <a:t>Impossible </a:t>
            </a:r>
            <a:r>
              <a:rPr dirty="0" sz="1100" spc="30">
                <a:latin typeface="Tahoma"/>
                <a:cs typeface="Tahoma"/>
              </a:rPr>
              <a:t>V?  </a:t>
            </a:r>
            <a:r>
              <a:rPr dirty="0" sz="1100" spc="-5">
                <a:latin typeface="Tahoma"/>
                <a:cs typeface="Tahoma"/>
              </a:rPr>
              <a:t>B: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action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movies.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03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9" action="ppaction://hlinksldjump"/>
              </a:rPr>
              <a:t>What </a:t>
            </a:r>
            <a:r>
              <a:rPr dirty="0" spc="-40">
                <a:hlinkClick r:id="rId9" action="ppaction://hlinksldjump"/>
              </a:rPr>
              <a:t>is</a:t>
            </a:r>
            <a:r>
              <a:rPr dirty="0" spc="15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phonology?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11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504516"/>
            <a:ext cx="1308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Ask </a:t>
            </a:r>
            <a:r>
              <a:rPr dirty="0" sz="1100" spc="-50">
                <a:latin typeface="Tahoma"/>
                <a:cs typeface="Tahoma"/>
              </a:rPr>
              <a:t>Ghada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Jalal!!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17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Crossing</a:t>
            </a:r>
            <a:r>
              <a:rPr dirty="0" spc="-20">
                <a:hlinkClick r:id="rId10" action="ppaction://hlinksldjump"/>
              </a:rPr>
              <a:t> </a:t>
            </a:r>
            <a:r>
              <a:rPr dirty="0" spc="-65">
                <a:hlinkClick r:id="rId10" action="ppaction://hlinksldjump"/>
              </a:rPr>
              <a:t>over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2026131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74" y="1933777"/>
            <a:ext cx="1590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Amy </a:t>
            </a:r>
            <a:r>
              <a:rPr dirty="0" sz="1100" spc="-60" b="1">
                <a:latin typeface="Arial"/>
                <a:cs typeface="Arial"/>
              </a:rPr>
              <a:t>gave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cake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0436" y="1716399"/>
            <a:ext cx="285115" cy="243204"/>
          </a:xfrm>
          <a:custGeom>
            <a:avLst/>
            <a:gdLst/>
            <a:ahLst/>
            <a:cxnLst/>
            <a:rect l="l" t="t" r="r" b="b"/>
            <a:pathLst>
              <a:path w="285115" h="243205">
                <a:moveTo>
                  <a:pt x="284727" y="242931"/>
                </a:moveTo>
                <a:lnTo>
                  <a:pt x="254275" y="48048"/>
                </a:lnTo>
                <a:lnTo>
                  <a:pt x="234737" y="14073"/>
                </a:lnTo>
                <a:lnTo>
                  <a:pt x="198183" y="0"/>
                </a:lnTo>
                <a:lnTo>
                  <a:pt x="82634" y="0"/>
                </a:lnTo>
                <a:lnTo>
                  <a:pt x="63132" y="3775"/>
                </a:lnTo>
                <a:lnTo>
                  <a:pt x="46079" y="14073"/>
                </a:lnTo>
                <a:lnTo>
                  <a:pt x="33281" y="29345"/>
                </a:lnTo>
                <a:lnTo>
                  <a:pt x="26541" y="48048"/>
                </a:lnTo>
                <a:lnTo>
                  <a:pt x="0" y="21790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2762" y="1916162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40040" y="6256"/>
                </a:moveTo>
                <a:lnTo>
                  <a:pt x="17673" y="18143"/>
                </a:lnTo>
                <a:lnTo>
                  <a:pt x="0" y="0"/>
                </a:lnTo>
                <a:lnTo>
                  <a:pt x="13763" y="43168"/>
                </a:lnTo>
                <a:lnTo>
                  <a:pt x="40040" y="6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8604" y="1651745"/>
            <a:ext cx="284480" cy="118745"/>
          </a:xfrm>
          <a:custGeom>
            <a:avLst/>
            <a:gdLst/>
            <a:ahLst/>
            <a:cxnLst/>
            <a:rect l="l" t="t" r="r" b="b"/>
            <a:pathLst>
              <a:path w="284480" h="118744">
                <a:moveTo>
                  <a:pt x="25917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259176" y="118533"/>
                </a:lnTo>
                <a:lnTo>
                  <a:pt x="269026" y="116544"/>
                </a:lnTo>
                <a:lnTo>
                  <a:pt x="277070" y="111121"/>
                </a:lnTo>
                <a:lnTo>
                  <a:pt x="282493" y="103078"/>
                </a:lnTo>
                <a:lnTo>
                  <a:pt x="284482" y="93228"/>
                </a:lnTo>
                <a:lnTo>
                  <a:pt x="284482" y="25305"/>
                </a:lnTo>
                <a:lnTo>
                  <a:pt x="282493" y="15455"/>
                </a:lnTo>
                <a:lnTo>
                  <a:pt x="277070" y="7411"/>
                </a:lnTo>
                <a:lnTo>
                  <a:pt x="269026" y="1988"/>
                </a:lnTo>
                <a:lnTo>
                  <a:pt x="25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8604" y="1651745"/>
            <a:ext cx="284480" cy="118745"/>
          </a:xfrm>
          <a:custGeom>
            <a:avLst/>
            <a:gdLst/>
            <a:ahLst/>
            <a:cxnLst/>
            <a:rect l="l" t="t" r="r" b="b"/>
            <a:pathLst>
              <a:path w="284480" h="118744">
                <a:moveTo>
                  <a:pt x="25917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259176" y="118533"/>
                </a:lnTo>
                <a:lnTo>
                  <a:pt x="269026" y="116544"/>
                </a:lnTo>
                <a:lnTo>
                  <a:pt x="277070" y="111121"/>
                </a:lnTo>
                <a:lnTo>
                  <a:pt x="282493" y="103078"/>
                </a:lnTo>
                <a:lnTo>
                  <a:pt x="284482" y="93228"/>
                </a:lnTo>
                <a:lnTo>
                  <a:pt x="284482" y="25305"/>
                </a:lnTo>
                <a:lnTo>
                  <a:pt x="282493" y="15455"/>
                </a:lnTo>
                <a:lnTo>
                  <a:pt x="277070" y="7411"/>
                </a:lnTo>
                <a:lnTo>
                  <a:pt x="269026" y="1988"/>
                </a:lnTo>
                <a:lnTo>
                  <a:pt x="25917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0168" y="1653644"/>
            <a:ext cx="254635" cy="12065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50" spc="-10">
                <a:latin typeface="Tahoma"/>
                <a:cs typeface="Tahoma"/>
              </a:rPr>
              <a:t>Agent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6385" y="1716399"/>
            <a:ext cx="335280" cy="243204"/>
          </a:xfrm>
          <a:custGeom>
            <a:avLst/>
            <a:gdLst/>
            <a:ahLst/>
            <a:cxnLst/>
            <a:rect l="l" t="t" r="r" b="b"/>
            <a:pathLst>
              <a:path w="335280" h="243205">
                <a:moveTo>
                  <a:pt x="0" y="242931"/>
                </a:moveTo>
                <a:lnTo>
                  <a:pt x="30451" y="48048"/>
                </a:lnTo>
                <a:lnTo>
                  <a:pt x="49990" y="14073"/>
                </a:lnTo>
                <a:lnTo>
                  <a:pt x="86544" y="0"/>
                </a:lnTo>
                <a:lnTo>
                  <a:pt x="252124" y="0"/>
                </a:lnTo>
                <a:lnTo>
                  <a:pt x="271626" y="3775"/>
                </a:lnTo>
                <a:lnTo>
                  <a:pt x="288678" y="14073"/>
                </a:lnTo>
                <a:lnTo>
                  <a:pt x="301476" y="29345"/>
                </a:lnTo>
                <a:lnTo>
                  <a:pt x="308216" y="48048"/>
                </a:lnTo>
                <a:lnTo>
                  <a:pt x="334758" y="21790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8778" y="1916162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40040" y="0"/>
                </a:moveTo>
                <a:lnTo>
                  <a:pt x="22366" y="18143"/>
                </a:lnTo>
                <a:lnTo>
                  <a:pt x="0" y="6256"/>
                </a:lnTo>
                <a:lnTo>
                  <a:pt x="26276" y="43168"/>
                </a:lnTo>
                <a:lnTo>
                  <a:pt x="4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08021" y="1651745"/>
            <a:ext cx="335915" cy="118745"/>
          </a:xfrm>
          <a:custGeom>
            <a:avLst/>
            <a:gdLst/>
            <a:ahLst/>
            <a:cxnLst/>
            <a:rect l="l" t="t" r="r" b="b"/>
            <a:pathLst>
              <a:path w="335915" h="118744">
                <a:moveTo>
                  <a:pt x="31009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10092" y="118533"/>
                </a:lnTo>
                <a:lnTo>
                  <a:pt x="319942" y="116544"/>
                </a:lnTo>
                <a:lnTo>
                  <a:pt x="327986" y="111121"/>
                </a:lnTo>
                <a:lnTo>
                  <a:pt x="333409" y="103078"/>
                </a:lnTo>
                <a:lnTo>
                  <a:pt x="335397" y="93228"/>
                </a:lnTo>
                <a:lnTo>
                  <a:pt x="335397" y="25305"/>
                </a:lnTo>
                <a:lnTo>
                  <a:pt x="333409" y="15455"/>
                </a:lnTo>
                <a:lnTo>
                  <a:pt x="327986" y="7411"/>
                </a:lnTo>
                <a:lnTo>
                  <a:pt x="319942" y="1988"/>
                </a:lnTo>
                <a:lnTo>
                  <a:pt x="310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08021" y="1651745"/>
            <a:ext cx="335915" cy="118745"/>
          </a:xfrm>
          <a:custGeom>
            <a:avLst/>
            <a:gdLst/>
            <a:ahLst/>
            <a:cxnLst/>
            <a:rect l="l" t="t" r="r" b="b"/>
            <a:pathLst>
              <a:path w="335915" h="118744">
                <a:moveTo>
                  <a:pt x="31009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10092" y="118533"/>
                </a:lnTo>
                <a:lnTo>
                  <a:pt x="319942" y="116544"/>
                </a:lnTo>
                <a:lnTo>
                  <a:pt x="327986" y="111121"/>
                </a:lnTo>
                <a:lnTo>
                  <a:pt x="333409" y="103078"/>
                </a:lnTo>
                <a:lnTo>
                  <a:pt x="335397" y="93228"/>
                </a:lnTo>
                <a:lnTo>
                  <a:pt x="335397" y="25305"/>
                </a:lnTo>
                <a:lnTo>
                  <a:pt x="333409" y="15455"/>
                </a:lnTo>
                <a:lnTo>
                  <a:pt x="327986" y="7411"/>
                </a:lnTo>
                <a:lnTo>
                  <a:pt x="319942" y="1988"/>
                </a:lnTo>
                <a:lnTo>
                  <a:pt x="31009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29575" y="1653644"/>
            <a:ext cx="305435" cy="120650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50" spc="45">
                <a:latin typeface="Tahoma"/>
                <a:cs typeface="Tahoma"/>
              </a:rPr>
              <a:t>P</a:t>
            </a:r>
            <a:r>
              <a:rPr dirty="0" sz="750" spc="-10">
                <a:latin typeface="Tahoma"/>
                <a:cs typeface="Tahoma"/>
              </a:rPr>
              <a:t>atient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06385" y="1230537"/>
            <a:ext cx="901700" cy="728980"/>
          </a:xfrm>
          <a:custGeom>
            <a:avLst/>
            <a:gdLst/>
            <a:ahLst/>
            <a:cxnLst/>
            <a:rect l="l" t="t" r="r" b="b"/>
            <a:pathLst>
              <a:path w="901700" h="728980">
                <a:moveTo>
                  <a:pt x="0" y="728794"/>
                </a:moveTo>
                <a:lnTo>
                  <a:pt x="30378" y="145576"/>
                </a:lnTo>
                <a:lnTo>
                  <a:pt x="40204" y="99562"/>
                </a:lnTo>
                <a:lnTo>
                  <a:pt x="62977" y="59600"/>
                </a:lnTo>
                <a:lnTo>
                  <a:pt x="96170" y="28087"/>
                </a:lnTo>
                <a:lnTo>
                  <a:pt x="137259" y="7421"/>
                </a:lnTo>
                <a:lnTo>
                  <a:pt x="183716" y="0"/>
                </a:lnTo>
                <a:lnTo>
                  <a:pt x="718954" y="0"/>
                </a:lnTo>
                <a:lnTo>
                  <a:pt x="765412" y="7421"/>
                </a:lnTo>
                <a:lnTo>
                  <a:pt x="806500" y="28087"/>
                </a:lnTo>
                <a:lnTo>
                  <a:pt x="839693" y="59600"/>
                </a:lnTo>
                <a:lnTo>
                  <a:pt x="862466" y="99562"/>
                </a:lnTo>
                <a:lnTo>
                  <a:pt x="872292" y="145576"/>
                </a:lnTo>
                <a:lnTo>
                  <a:pt x="901355" y="70352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6733" y="1917841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39" h="41910">
                <a:moveTo>
                  <a:pt x="40437" y="0"/>
                </a:moveTo>
                <a:lnTo>
                  <a:pt x="21008" y="16216"/>
                </a:lnTo>
                <a:lnTo>
                  <a:pt x="0" y="2105"/>
                </a:lnTo>
                <a:lnTo>
                  <a:pt x="22323" y="41490"/>
                </a:lnTo>
                <a:lnTo>
                  <a:pt x="40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03007" y="1165882"/>
            <a:ext cx="509905" cy="118745"/>
          </a:xfrm>
          <a:custGeom>
            <a:avLst/>
            <a:gdLst/>
            <a:ahLst/>
            <a:cxnLst/>
            <a:rect l="l" t="t" r="r" b="b"/>
            <a:pathLst>
              <a:path w="509905" h="118744">
                <a:moveTo>
                  <a:pt x="48412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84122" y="118533"/>
                </a:lnTo>
                <a:lnTo>
                  <a:pt x="493972" y="116544"/>
                </a:lnTo>
                <a:lnTo>
                  <a:pt x="502016" y="111121"/>
                </a:lnTo>
                <a:lnTo>
                  <a:pt x="507439" y="103078"/>
                </a:lnTo>
                <a:lnTo>
                  <a:pt x="509428" y="93228"/>
                </a:lnTo>
                <a:lnTo>
                  <a:pt x="509428" y="25305"/>
                </a:lnTo>
                <a:lnTo>
                  <a:pt x="507439" y="15455"/>
                </a:lnTo>
                <a:lnTo>
                  <a:pt x="502016" y="7411"/>
                </a:lnTo>
                <a:lnTo>
                  <a:pt x="493972" y="1988"/>
                </a:lnTo>
                <a:lnTo>
                  <a:pt x="484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03007" y="1165882"/>
            <a:ext cx="509905" cy="118745"/>
          </a:xfrm>
          <a:custGeom>
            <a:avLst/>
            <a:gdLst/>
            <a:ahLst/>
            <a:cxnLst/>
            <a:rect l="l" t="t" r="r" b="b"/>
            <a:pathLst>
              <a:path w="509905" h="118744">
                <a:moveTo>
                  <a:pt x="48412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84122" y="118533"/>
                </a:lnTo>
                <a:lnTo>
                  <a:pt x="493972" y="116544"/>
                </a:lnTo>
                <a:lnTo>
                  <a:pt x="502016" y="111121"/>
                </a:lnTo>
                <a:lnTo>
                  <a:pt x="507439" y="103078"/>
                </a:lnTo>
                <a:lnTo>
                  <a:pt x="509428" y="93228"/>
                </a:lnTo>
                <a:lnTo>
                  <a:pt x="509428" y="25305"/>
                </a:lnTo>
                <a:lnTo>
                  <a:pt x="507439" y="15455"/>
                </a:lnTo>
                <a:lnTo>
                  <a:pt x="502016" y="7411"/>
                </a:lnTo>
                <a:lnTo>
                  <a:pt x="493972" y="1988"/>
                </a:lnTo>
                <a:lnTo>
                  <a:pt x="48412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24558" y="1167793"/>
            <a:ext cx="479425" cy="12065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50" spc="-15">
                <a:latin typeface="Tahoma"/>
                <a:cs typeface="Tahoma"/>
              </a:rPr>
              <a:t>Benefactive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12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68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1" action="ppaction://hlinksldjump"/>
              </a:rPr>
              <a:t>Subfields </a:t>
            </a:r>
            <a:r>
              <a:rPr dirty="0" spc="-40">
                <a:hlinkClick r:id="rId11" action="ppaction://hlinksldjump"/>
              </a:rPr>
              <a:t>of</a:t>
            </a:r>
            <a:r>
              <a:rPr dirty="0" spc="65">
                <a:hlinkClick r:id="rId11" action="ppaction://hlinksldjump"/>
              </a:rPr>
              <a:t> </a:t>
            </a:r>
            <a:r>
              <a:rPr dirty="0" spc="-30">
                <a:hlinkClick r:id="rId11" action="ppaction://hlinksldjump"/>
              </a:rPr>
              <a:t>linguistics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4067"/>
            <a:ext cx="1402715" cy="103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25" b="1">
                <a:latin typeface="Arial"/>
                <a:cs typeface="Arial"/>
              </a:rPr>
              <a:t>Theoretical </a:t>
            </a:r>
            <a:r>
              <a:rPr dirty="0" sz="1100" spc="-60" b="1">
                <a:latin typeface="Arial"/>
                <a:cs typeface="Arial"/>
              </a:rPr>
              <a:t>linguistics  Psycholinguistics  Sociolinguistics  </a:t>
            </a:r>
            <a:r>
              <a:rPr dirty="0" sz="1100" spc="-65" b="1">
                <a:latin typeface="Arial"/>
                <a:cs typeface="Arial"/>
              </a:rPr>
              <a:t>Discourse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studies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67383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5045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What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is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linguistics?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89645"/>
            <a:ext cx="197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Approaches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language</a:t>
            </a:r>
            <a:r>
              <a:rPr dirty="0" sz="1100" spc="90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244"/>
            <a:ext cx="2040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communicative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view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436747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5-minute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14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83727"/>
            <a:ext cx="800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(5)	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697" y="1400797"/>
            <a:ext cx="236220" cy="172720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15">
                <a:latin typeface="Tahoma"/>
                <a:cs typeface="Tahoma"/>
              </a:rPr>
              <a:t>n’t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4227" y="1383727"/>
            <a:ext cx="21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got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650" y="1435430"/>
            <a:ext cx="217170" cy="137795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005"/>
              </a:lnSpc>
            </a:pPr>
            <a:r>
              <a:rPr dirty="0" sz="1100" spc="-55">
                <a:latin typeface="Tahoma"/>
                <a:cs typeface="Tahoma"/>
              </a:rPr>
              <a:t>no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1964" y="1383727"/>
            <a:ext cx="401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money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704542"/>
            <a:ext cx="664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(6)	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238" y="1721624"/>
            <a:ext cx="236220" cy="172720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15">
                <a:latin typeface="Tahoma"/>
                <a:cs typeface="Tahoma"/>
              </a:rPr>
              <a:t>n’t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756" y="1704542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get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8483" y="1756257"/>
            <a:ext cx="217170" cy="137795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005"/>
              </a:lnSpc>
            </a:pPr>
            <a:r>
              <a:rPr dirty="0" sz="1100" spc="-55">
                <a:latin typeface="Tahoma"/>
                <a:cs typeface="Tahoma"/>
              </a:rPr>
              <a:t>no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8797" y="1704542"/>
            <a:ext cx="675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satisfaction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11" name="object 11"/>
          <p:cNvSpPr/>
          <p:nvPr/>
        </p:nvSpPr>
        <p:spPr>
          <a:xfrm>
            <a:off x="120002" y="693861"/>
            <a:ext cx="1764117" cy="20744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91296" y="578191"/>
            <a:ext cx="1778635" cy="2256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must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5">
                <a:latin typeface="Tahoma"/>
                <a:cs typeface="Tahoma"/>
              </a:rPr>
              <a:t>remembered </a:t>
            </a:r>
            <a:r>
              <a:rPr dirty="0" sz="1100" spc="-15">
                <a:latin typeface="Tahoma"/>
                <a:cs typeface="Tahoma"/>
              </a:rPr>
              <a:t>that 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50">
                <a:latin typeface="Tahoma"/>
                <a:cs typeface="Tahoma"/>
              </a:rPr>
              <a:t>negatives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English 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50">
                <a:latin typeface="Tahoma"/>
                <a:cs typeface="Tahoma"/>
              </a:rPr>
              <a:t>destroy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40">
                <a:latin typeface="Tahoma"/>
                <a:cs typeface="Tahoma"/>
              </a:rPr>
              <a:t>other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equivalent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35">
                <a:latin typeface="Tahoma"/>
                <a:cs typeface="Tahoma"/>
              </a:rPr>
              <a:t>affirmative. </a:t>
            </a:r>
            <a:r>
              <a:rPr dirty="0" sz="1100" spc="-25">
                <a:latin typeface="Tahoma"/>
                <a:cs typeface="Tahoma"/>
              </a:rPr>
              <a:t>Often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hear 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60">
                <a:latin typeface="Tahoma"/>
                <a:cs typeface="Tahoma"/>
              </a:rPr>
              <a:t>expressions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10">
                <a:latin typeface="Tahoma"/>
                <a:cs typeface="Tahoma"/>
              </a:rPr>
              <a:t>”He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65">
                <a:latin typeface="Tahoma"/>
                <a:cs typeface="Tahoma"/>
              </a:rPr>
              <a:t>asked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give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20">
                <a:latin typeface="Tahoma"/>
                <a:cs typeface="Tahoma"/>
              </a:rPr>
              <a:t>opinion,”  </a:t>
            </a:r>
            <a:r>
              <a:rPr dirty="0" sz="1100" spc="-60">
                <a:latin typeface="Tahoma"/>
                <a:cs typeface="Tahoma"/>
              </a:rPr>
              <a:t>expressing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40">
                <a:latin typeface="Tahoma"/>
                <a:cs typeface="Tahoma"/>
              </a:rPr>
              <a:t>opposite 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intended. </a:t>
            </a:r>
            <a:r>
              <a:rPr dirty="0" sz="1100" spc="-2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double </a:t>
            </a:r>
            <a:r>
              <a:rPr dirty="0" sz="1100" spc="-45">
                <a:latin typeface="Tahoma"/>
                <a:cs typeface="Tahoma"/>
              </a:rPr>
              <a:t>negative, </a:t>
            </a:r>
            <a:r>
              <a:rPr dirty="0" sz="1100" spc="-50">
                <a:latin typeface="Tahoma"/>
                <a:cs typeface="Tahoma"/>
              </a:rPr>
              <a:t>therefore,  </a:t>
            </a:r>
            <a:r>
              <a:rPr dirty="0" sz="1100" spc="-45">
                <a:latin typeface="Tahoma"/>
                <a:cs typeface="Tahoma"/>
              </a:rPr>
              <a:t>should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carefully </a:t>
            </a:r>
            <a:r>
              <a:rPr dirty="0" sz="1100" spc="-45">
                <a:latin typeface="Tahoma"/>
                <a:cs typeface="Tahoma"/>
              </a:rPr>
              <a:t>avoided,  for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insidious. </a:t>
            </a:r>
            <a:r>
              <a:rPr dirty="0" sz="1100" spc="10" i="1">
                <a:latin typeface="Calibri"/>
                <a:cs typeface="Calibri"/>
              </a:rPr>
              <a:t>(from </a:t>
            </a:r>
            <a:r>
              <a:rPr dirty="0" sz="1100" spc="20" i="1">
                <a:latin typeface="Calibri"/>
                <a:cs typeface="Calibri"/>
              </a:rPr>
              <a:t>”How  </a:t>
            </a:r>
            <a:r>
              <a:rPr dirty="0" sz="1100" i="1">
                <a:latin typeface="Calibri"/>
                <a:cs typeface="Calibri"/>
              </a:rPr>
              <a:t>to </a:t>
            </a:r>
            <a:r>
              <a:rPr dirty="0" sz="1100" spc="-15" i="1">
                <a:latin typeface="Calibri"/>
                <a:cs typeface="Calibri"/>
              </a:rPr>
              <a:t>write </a:t>
            </a:r>
            <a:r>
              <a:rPr dirty="0" sz="1100" spc="-5" i="1">
                <a:latin typeface="Calibri"/>
                <a:cs typeface="Calibri"/>
              </a:rPr>
              <a:t>with</a:t>
            </a:r>
            <a:r>
              <a:rPr dirty="0" sz="1100" spc="10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clarity”)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15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67383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5045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What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is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linguistics?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89645"/>
            <a:ext cx="197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Approaches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language</a:t>
            </a:r>
            <a:r>
              <a:rPr dirty="0" sz="1100" spc="9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244"/>
            <a:ext cx="2040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communicative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view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436747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5-minute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36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723912"/>
            <a:ext cx="52324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919756"/>
            <a:ext cx="6096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16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405585"/>
            <a:ext cx="1350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”hopefully”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2209"/>
            <a:ext cx="35521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(7)	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5">
                <a:latin typeface="Tahoma"/>
                <a:cs typeface="Tahoma"/>
              </a:rPr>
              <a:t>looked </a:t>
            </a:r>
            <a:r>
              <a:rPr dirty="0" sz="1100" spc="-45" b="1">
                <a:latin typeface="Arial"/>
                <a:cs typeface="Arial"/>
              </a:rPr>
              <a:t>hopefully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kitchen  </a:t>
            </a:r>
            <a:r>
              <a:rPr dirty="0" sz="1100" spc="-55">
                <a:latin typeface="Tahoma"/>
                <a:cs typeface="Tahoma"/>
              </a:rPr>
              <a:t>worksurface </a:t>
            </a:r>
            <a:r>
              <a:rPr dirty="0" sz="1100" spc="40">
                <a:latin typeface="Tahoma"/>
                <a:cs typeface="Tahoma"/>
              </a:rPr>
              <a:t>(NORMAL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405585"/>
            <a:ext cx="1350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”hopefully”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2209"/>
            <a:ext cx="35521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(7)	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5">
                <a:latin typeface="Tahoma"/>
                <a:cs typeface="Tahoma"/>
              </a:rPr>
              <a:t>looked </a:t>
            </a:r>
            <a:r>
              <a:rPr dirty="0" sz="1100" spc="-45" b="1">
                <a:latin typeface="Arial"/>
                <a:cs typeface="Arial"/>
              </a:rPr>
              <a:t>hopefully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kitchen  </a:t>
            </a:r>
            <a:r>
              <a:rPr dirty="0" sz="1100" spc="-55">
                <a:latin typeface="Tahoma"/>
                <a:cs typeface="Tahoma"/>
              </a:rPr>
              <a:t>worksurface </a:t>
            </a:r>
            <a:r>
              <a:rPr dirty="0" sz="1100" spc="40">
                <a:latin typeface="Tahoma"/>
                <a:cs typeface="Tahoma"/>
              </a:rPr>
              <a:t>(NORMAL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52396"/>
            <a:ext cx="35540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	</a:t>
            </a:r>
            <a:r>
              <a:rPr dirty="0" sz="1100" spc="-35" b="1">
                <a:latin typeface="Arial"/>
                <a:cs typeface="Arial"/>
              </a:rPr>
              <a:t>Hopefully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won’t </a:t>
            </a:r>
            <a:r>
              <a:rPr dirty="0" sz="1100" spc="-35">
                <a:latin typeface="Tahoma"/>
                <a:cs typeface="Tahoma"/>
              </a:rPr>
              <a:t>rain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morning </a:t>
            </a:r>
            <a:r>
              <a:rPr dirty="0" sz="1100" spc="30">
                <a:latin typeface="Tahoma"/>
                <a:cs typeface="Tahoma"/>
              </a:rPr>
              <a:t>(SENTENTIAL 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405585"/>
            <a:ext cx="1350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”hopefully”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2209"/>
            <a:ext cx="35521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(7)	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5">
                <a:latin typeface="Tahoma"/>
                <a:cs typeface="Tahoma"/>
              </a:rPr>
              <a:t>looked </a:t>
            </a:r>
            <a:r>
              <a:rPr dirty="0" sz="1100" spc="-45" b="1">
                <a:latin typeface="Arial"/>
                <a:cs typeface="Arial"/>
              </a:rPr>
              <a:t>hopefully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kitchen  </a:t>
            </a:r>
            <a:r>
              <a:rPr dirty="0" sz="1100" spc="-55">
                <a:latin typeface="Tahoma"/>
                <a:cs typeface="Tahoma"/>
              </a:rPr>
              <a:t>worksurface </a:t>
            </a:r>
            <a:r>
              <a:rPr dirty="0" sz="1100" spc="40">
                <a:latin typeface="Tahoma"/>
                <a:cs typeface="Tahoma"/>
              </a:rPr>
              <a:t>(NORMAL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52396"/>
            <a:ext cx="35540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	</a:t>
            </a:r>
            <a:r>
              <a:rPr dirty="0" sz="1100" spc="-35" b="1">
                <a:latin typeface="Arial"/>
                <a:cs typeface="Arial"/>
              </a:rPr>
              <a:t>Hopefully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won’t </a:t>
            </a:r>
            <a:r>
              <a:rPr dirty="0" sz="1100" spc="-35">
                <a:latin typeface="Tahoma"/>
                <a:cs typeface="Tahoma"/>
              </a:rPr>
              <a:t>rain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morning </a:t>
            </a:r>
            <a:r>
              <a:rPr dirty="0" sz="1100" spc="30">
                <a:latin typeface="Tahoma"/>
                <a:cs typeface="Tahoma"/>
              </a:rPr>
              <a:t>(SENTENTIAL 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817546"/>
            <a:ext cx="3528098" cy="1293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405585"/>
            <a:ext cx="1350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”hopefully”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2209"/>
            <a:ext cx="35521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(7)	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5">
                <a:latin typeface="Tahoma"/>
                <a:cs typeface="Tahoma"/>
              </a:rPr>
              <a:t>looked </a:t>
            </a:r>
            <a:r>
              <a:rPr dirty="0" sz="1100" spc="-45" b="1">
                <a:latin typeface="Arial"/>
                <a:cs typeface="Arial"/>
              </a:rPr>
              <a:t>hopefully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kitchen  </a:t>
            </a:r>
            <a:r>
              <a:rPr dirty="0" sz="1100" spc="-55">
                <a:latin typeface="Tahoma"/>
                <a:cs typeface="Tahoma"/>
              </a:rPr>
              <a:t>worksurface </a:t>
            </a:r>
            <a:r>
              <a:rPr dirty="0" sz="1100" spc="40">
                <a:latin typeface="Tahoma"/>
                <a:cs typeface="Tahoma"/>
              </a:rPr>
              <a:t>(NORMAL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52396"/>
            <a:ext cx="35540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	</a:t>
            </a:r>
            <a:r>
              <a:rPr dirty="0" sz="1100" spc="-35" b="1">
                <a:latin typeface="Arial"/>
                <a:cs typeface="Arial"/>
              </a:rPr>
              <a:t>Hopefully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won’t </a:t>
            </a:r>
            <a:r>
              <a:rPr dirty="0" sz="1100" spc="-35">
                <a:latin typeface="Tahoma"/>
                <a:cs typeface="Tahoma"/>
              </a:rPr>
              <a:t>rain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morning </a:t>
            </a:r>
            <a:r>
              <a:rPr dirty="0" sz="1100" spc="30">
                <a:latin typeface="Tahoma"/>
                <a:cs typeface="Tahoma"/>
              </a:rPr>
              <a:t>(SENTENTIAL  </a:t>
            </a:r>
            <a:r>
              <a:rPr dirty="0" sz="1100" spc="40">
                <a:latin typeface="Tahoma"/>
                <a:cs typeface="Tahoma"/>
              </a:rPr>
              <a:t>ADVERB)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817546"/>
            <a:ext cx="3528098" cy="1293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212984"/>
            <a:ext cx="3422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Only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accepted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Style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Guide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Applied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Press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12626"/>
            <a:ext cx="3527636" cy="2118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18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13392"/>
            <a:ext cx="3527983" cy="21167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19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397404"/>
            <a:ext cx="3528040" cy="30374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20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397398"/>
            <a:ext cx="3528490" cy="30586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21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361388"/>
            <a:ext cx="291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1.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04" y="1392186"/>
            <a:ext cx="219710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65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698" y="1361388"/>
            <a:ext cx="788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great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023" y="1392186"/>
            <a:ext cx="383540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20">
                <a:latin typeface="Tahoma"/>
                <a:cs typeface="Tahoma"/>
              </a:rPr>
              <a:t>asn’t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7402" y="1392186"/>
            <a:ext cx="259715" cy="172085"/>
          </a:xfrm>
          <a:custGeom>
            <a:avLst/>
            <a:gdLst/>
            <a:ahLst/>
            <a:cxnLst/>
            <a:rect l="l" t="t" r="r" b="b"/>
            <a:pathLst>
              <a:path w="259714" h="172084">
                <a:moveTo>
                  <a:pt x="0" y="172072"/>
                </a:moveTo>
                <a:lnTo>
                  <a:pt x="259384" y="172072"/>
                </a:lnTo>
                <a:lnTo>
                  <a:pt x="25938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69974" y="1361388"/>
            <a:ext cx="595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120">
                <a:latin typeface="Tahoma"/>
                <a:cs typeface="Tahoma"/>
              </a:rPr>
              <a:t>/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innit?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22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7360" y="1533473"/>
            <a:ext cx="424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2.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You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764" y="1564259"/>
            <a:ext cx="160655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’re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667" y="1533473"/>
            <a:ext cx="1636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Jack’s </a:t>
            </a:r>
            <a:r>
              <a:rPr dirty="0" sz="1100" spc="-65">
                <a:latin typeface="Tahoma"/>
                <a:cs typeface="Tahoma"/>
              </a:rPr>
              <a:t>nephew, </a:t>
            </a:r>
            <a:r>
              <a:rPr dirty="0" sz="1100" spc="-30">
                <a:latin typeface="Tahoma"/>
                <a:cs typeface="Tahoma"/>
              </a:rPr>
              <a:t>aren’t </a:t>
            </a:r>
            <a:r>
              <a:rPr dirty="0" sz="1100" spc="-60">
                <a:latin typeface="Tahoma"/>
                <a:cs typeface="Tahoma"/>
              </a:rPr>
              <a:t>you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120">
                <a:latin typeface="Tahoma"/>
                <a:cs typeface="Tahoma"/>
              </a:rPr>
              <a:t>/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9116" y="1564259"/>
            <a:ext cx="26098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innit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5981" y="1533473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705545"/>
            <a:ext cx="494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3.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271" y="1736344"/>
            <a:ext cx="173355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’ve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5952" y="1705545"/>
            <a:ext cx="9315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Greece,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1045" y="1736344"/>
            <a:ext cx="276860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5"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2108" y="1705545"/>
            <a:ext cx="594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n’t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120">
                <a:latin typeface="Tahoma"/>
                <a:cs typeface="Tahoma"/>
              </a:rPr>
              <a:t>/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9656" y="1736344"/>
            <a:ext cx="27241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innit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6521" y="1705545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4" action="ppaction://hlinksldjump"/>
              </a:rPr>
              <a:t>Why </a:t>
            </a:r>
            <a:r>
              <a:rPr dirty="0" spc="20">
                <a:hlinkClick r:id="rId4" action="ppaction://hlinksldjump"/>
              </a:rPr>
              <a:t>SLTS </a:t>
            </a:r>
            <a:r>
              <a:rPr dirty="0" spc="-85">
                <a:hlinkClick r:id="rId4" action="ppaction://hlinksldjump"/>
              </a:rPr>
              <a:t>need </a:t>
            </a:r>
            <a:r>
              <a:rPr dirty="0" spc="-15">
                <a:hlinkClick r:id="rId4" action="ppaction://hlinksldjump"/>
              </a:rPr>
              <a:t>to </a:t>
            </a:r>
            <a:r>
              <a:rPr dirty="0" spc="-65">
                <a:hlinkClick r:id="rId4" action="ppaction://hlinksldjump"/>
              </a:rPr>
              <a:t>know </a:t>
            </a:r>
            <a:r>
              <a:rPr dirty="0" spc="-35">
                <a:hlinkClick r:id="rId4" action="ppaction://hlinksldjump"/>
              </a:rPr>
              <a:t>about</a:t>
            </a:r>
            <a:r>
              <a:rPr dirty="0" spc="-50">
                <a:hlinkClick r:id="rId4" action="ppaction://hlinksldjump"/>
              </a:rPr>
              <a:t> </a:t>
            </a:r>
            <a:r>
              <a:rPr dirty="0" spc="-30">
                <a:hlinkClick r:id="rId4" action="ppaction://hlinksldjump"/>
              </a:rPr>
              <a:t>linguistics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493747"/>
            <a:ext cx="789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Him </a:t>
            </a:r>
            <a:r>
              <a:rPr dirty="0" sz="1100" spc="-60">
                <a:latin typeface="Tahoma"/>
                <a:cs typeface="Tahoma"/>
              </a:rPr>
              <a:t>go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23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90128"/>
            <a:ext cx="1852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(9)	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working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Tuesdays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824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34" y="1698242"/>
            <a:ext cx="1073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30">
                <a:latin typeface="Tahoma"/>
                <a:cs typeface="Tahoma"/>
              </a:rPr>
              <a:t>got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job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397401"/>
            <a:ext cx="3528179" cy="30585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24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9762"/>
            <a:ext cx="3528326" cy="19758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25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Prescriptive </a:t>
            </a:r>
            <a:r>
              <a:rPr dirty="0" spc="-65">
                <a:hlinkClick r:id="rId13" action="ppaction://hlinksldjump"/>
              </a:rPr>
              <a:t>grammars </a:t>
            </a:r>
            <a:r>
              <a:rPr dirty="0" spc="-45">
                <a:hlinkClick r:id="rId13" action="ppaction://hlinksldjump"/>
              </a:rPr>
              <a:t>- </a:t>
            </a:r>
            <a:r>
              <a:rPr dirty="0" spc="-85">
                <a:hlinkClick r:id="rId13" action="ppaction://hlinksldjump"/>
              </a:rPr>
              <a:t>how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40">
                <a:hlinkClick r:id="rId13" action="ppaction://hlinksldjump"/>
              </a:rPr>
              <a:t>SHOULD</a:t>
            </a:r>
            <a:r>
              <a:rPr dirty="0" spc="-180">
                <a:hlinkClick r:id="rId13" action="ppaction://hlinksldjump"/>
              </a:rPr>
              <a:t> </a:t>
            </a:r>
            <a:r>
              <a:rPr dirty="0" spc="-60">
                <a:hlinkClick r:id="rId13" action="ppaction://hlinksldjump"/>
              </a:rPr>
              <a:t>speak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26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421839"/>
            <a:ext cx="29114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’A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dialect with </a:t>
            </a:r>
            <a:r>
              <a:rPr dirty="0" sz="1100" spc="-55">
                <a:latin typeface="Tahoma"/>
                <a:cs typeface="Tahoma"/>
              </a:rPr>
              <a:t>an army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navy’  </a:t>
            </a:r>
            <a:r>
              <a:rPr dirty="0" sz="1100" spc="-30">
                <a:latin typeface="Tahoma"/>
                <a:cs typeface="Tahoma"/>
              </a:rPr>
              <a:t>(Weinreich)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11347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26695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6985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0136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15" action="ppaction://hlinksldjump"/>
              </a:rPr>
              <a:t>Descriptive </a:t>
            </a:r>
            <a:r>
              <a:rPr dirty="0" spc="-65">
                <a:hlinkClick r:id="rId15" action="ppaction://hlinksldjump"/>
              </a:rPr>
              <a:t>grammars </a:t>
            </a:r>
            <a:r>
              <a:rPr dirty="0" spc="-45">
                <a:hlinkClick r:id="rId15" action="ppaction://hlinksldjump"/>
              </a:rPr>
              <a:t>- </a:t>
            </a:r>
            <a:r>
              <a:rPr dirty="0" spc="-85">
                <a:hlinkClick r:id="rId15" action="ppaction://hlinksldjump"/>
              </a:rPr>
              <a:t>how </a:t>
            </a:r>
            <a:r>
              <a:rPr dirty="0" spc="-120">
                <a:hlinkClick r:id="rId15" action="ppaction://hlinksldjump"/>
              </a:rPr>
              <a:t>we </a:t>
            </a:r>
            <a:r>
              <a:rPr dirty="0" spc="55">
                <a:hlinkClick r:id="rId15" action="ppaction://hlinksldjump"/>
              </a:rPr>
              <a:t>ACTUALLY </a:t>
            </a:r>
            <a:r>
              <a:rPr dirty="0" spc="55"/>
              <a:t> </a:t>
            </a:r>
            <a:r>
              <a:rPr dirty="0" spc="-60">
                <a:hlinkClick r:id="rId15" action="ppaction://hlinksldjump"/>
              </a:rPr>
              <a:t>speak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27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630386"/>
            <a:ext cx="633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Examples?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6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21" action="ppaction://hlinksldjump"/>
              </a:rPr>
              <a:t>Mental </a:t>
            </a:r>
            <a:r>
              <a:rPr dirty="0" spc="-65">
                <a:hlinkClick r:id="rId21" action="ppaction://hlinksldjump"/>
              </a:rPr>
              <a:t>grammars </a:t>
            </a:r>
            <a:r>
              <a:rPr dirty="0" spc="-45">
                <a:hlinkClick r:id="rId21" action="ppaction://hlinksldjump"/>
              </a:rPr>
              <a:t>- </a:t>
            </a:r>
            <a:r>
              <a:rPr dirty="0" spc="-50">
                <a:hlinkClick r:id="rId21" action="ppaction://hlinksldjump"/>
              </a:rPr>
              <a:t>the underlying</a:t>
            </a:r>
            <a:r>
              <a:rPr dirty="0" spc="290">
                <a:hlinkClick r:id="rId21" action="ppaction://hlinksldjump"/>
              </a:rPr>
              <a:t> </a:t>
            </a:r>
            <a:r>
              <a:rPr dirty="0" spc="-65">
                <a:hlinkClick r:id="rId21" action="ppaction://hlinksldjump"/>
              </a:rPr>
              <a:t>system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28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15427"/>
            <a:ext cx="2126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these sentences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7085" y="1475193"/>
          <a:ext cx="750570" cy="688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"/>
                <a:gridCol w="148589"/>
              </a:tblGrid>
              <a:tr h="172072">
                <a:tc gridSpan="2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Me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Jack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110">
                          <a:latin typeface="Tahoma"/>
                          <a:cs typeface="Tahoma"/>
                        </a:rPr>
                        <a:t>I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1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Jack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w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72072">
                <a:tc gridSpan="2">
                  <a:txBody>
                    <a:bodyPr/>
                    <a:lstStyle/>
                    <a:p>
                      <a:pPr marR="317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Jack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Jack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1100" spc="-110">
                          <a:latin typeface="Tahoma"/>
                          <a:cs typeface="Tahoma"/>
                        </a:rPr>
                        <a:t>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36533" y="1444395"/>
            <a:ext cx="105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went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069" y="1616467"/>
            <a:ext cx="968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422" y="1788539"/>
            <a:ext cx="105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went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444395"/>
            <a:ext cx="133350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2280" y="1960624"/>
            <a:ext cx="105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went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6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21" action="ppaction://hlinksldjump"/>
              </a:rPr>
              <a:t>Mental </a:t>
            </a:r>
            <a:r>
              <a:rPr dirty="0" spc="-65">
                <a:hlinkClick r:id="rId21" action="ppaction://hlinksldjump"/>
              </a:rPr>
              <a:t>grammars </a:t>
            </a:r>
            <a:r>
              <a:rPr dirty="0" spc="-45">
                <a:hlinkClick r:id="rId21" action="ppaction://hlinksldjump"/>
              </a:rPr>
              <a:t>- </a:t>
            </a:r>
            <a:r>
              <a:rPr dirty="0" spc="-50">
                <a:hlinkClick r:id="rId21" action="ppaction://hlinksldjump"/>
              </a:rPr>
              <a:t>the underlying</a:t>
            </a:r>
            <a:r>
              <a:rPr dirty="0" spc="290">
                <a:hlinkClick r:id="rId21" action="ppaction://hlinksldjump"/>
              </a:rPr>
              <a:t> </a:t>
            </a:r>
            <a:r>
              <a:rPr dirty="0" spc="-65">
                <a:hlinkClick r:id="rId21" action="ppaction://hlinksldjump"/>
              </a:rPr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397402"/>
            <a:ext cx="3528409" cy="30585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67383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5045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What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is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linguistics?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89645"/>
            <a:ext cx="197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Approaches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language</a:t>
            </a:r>
            <a:r>
              <a:rPr dirty="0" sz="1100" spc="9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244"/>
            <a:ext cx="2040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A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communicative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view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dirty="0" sz="1100" spc="9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436747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5-minute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94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18" action="ppaction://hlinksldjump"/>
              </a:rPr>
              <a:t>A </a:t>
            </a:r>
            <a:r>
              <a:rPr dirty="0" spc="-45">
                <a:hlinkClick r:id="rId18" action="ppaction://hlinksldjump"/>
              </a:rPr>
              <a:t>communicative</a:t>
            </a:r>
            <a:r>
              <a:rPr dirty="0" spc="-50">
                <a:hlinkClick r:id="rId18" action="ppaction://hlinksldjump"/>
              </a:rPr>
              <a:t> </a:t>
            </a:r>
            <a:r>
              <a:rPr dirty="0" spc="-65">
                <a:hlinkClick r:id="rId18" action="ppaction://hlinksldjump"/>
              </a:rPr>
              <a:t>view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817435"/>
            <a:ext cx="3527805" cy="18567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30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679450" cy="2233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273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  <a:spcBef>
                <a:spcPts val="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4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1" action="ppaction://hlinksldjump"/>
              </a:rPr>
              <a:t>Relationship </a:t>
            </a:r>
            <a:r>
              <a:rPr dirty="0" spc="-30">
                <a:hlinkClick r:id="rId21" action="ppaction://hlinksldjump"/>
              </a:rPr>
              <a:t>with </a:t>
            </a:r>
            <a:r>
              <a:rPr dirty="0" spc="25">
                <a:hlinkClick r:id="rId21" action="ppaction://hlinksldjump"/>
              </a:rPr>
              <a:t>SLT</a:t>
            </a:r>
            <a:r>
              <a:rPr dirty="0" spc="120">
                <a:hlinkClick r:id="rId21" action="ppaction://hlinksldjump"/>
              </a:rPr>
              <a:t> </a:t>
            </a:r>
            <a:r>
              <a:rPr dirty="0" spc="-40">
                <a:hlinkClick r:id="rId21" action="ppaction://hlinksldjump"/>
              </a:rPr>
              <a:t>practice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5344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important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80">
                <a:latin typeface="Tahoma"/>
                <a:cs typeface="Tahoma"/>
              </a:rPr>
              <a:t>aware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prescriptive </a:t>
            </a:r>
            <a:r>
              <a:rPr dirty="0" sz="1100" spc="-45">
                <a:latin typeface="Tahoma"/>
                <a:cs typeface="Tahoma"/>
              </a:rPr>
              <a:t>assumptions </a:t>
            </a:r>
            <a:r>
              <a:rPr dirty="0" sz="1100" spc="-70">
                <a:latin typeface="Tahoma"/>
                <a:cs typeface="Tahoma"/>
              </a:rPr>
              <a:t>when  </a:t>
            </a:r>
            <a:r>
              <a:rPr dirty="0" sz="1100" spc="-35">
                <a:latin typeface="Tahoma"/>
                <a:cs typeface="Tahoma"/>
              </a:rPr>
              <a:t>testing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children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49444"/>
            <a:ext cx="3528248" cy="26065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31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32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9450" cy="277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7112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92735">
              <a:lnSpc>
                <a:spcPts val="7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4" action="ppaction://hlinksldjump"/>
              </a:rPr>
              <a:t>Why </a:t>
            </a:r>
            <a:r>
              <a:rPr dirty="0" spc="20">
                <a:hlinkClick r:id="rId4" action="ppaction://hlinksldjump"/>
              </a:rPr>
              <a:t>SLTS </a:t>
            </a:r>
            <a:r>
              <a:rPr dirty="0" spc="-85">
                <a:hlinkClick r:id="rId4" action="ppaction://hlinksldjump"/>
              </a:rPr>
              <a:t>need </a:t>
            </a:r>
            <a:r>
              <a:rPr dirty="0" spc="-15">
                <a:hlinkClick r:id="rId4" action="ppaction://hlinksldjump"/>
              </a:rPr>
              <a:t>to </a:t>
            </a:r>
            <a:r>
              <a:rPr dirty="0" spc="-65">
                <a:hlinkClick r:id="rId4" action="ppaction://hlinksldjump"/>
              </a:rPr>
              <a:t>know </a:t>
            </a:r>
            <a:r>
              <a:rPr dirty="0" spc="-35">
                <a:hlinkClick r:id="rId4" action="ppaction://hlinksldjump"/>
              </a:rPr>
              <a:t>about</a:t>
            </a:r>
            <a:r>
              <a:rPr dirty="0" spc="-50">
                <a:hlinkClick r:id="rId4" action="ppaction://hlinksldjump"/>
              </a:rPr>
              <a:t> </a:t>
            </a:r>
            <a:r>
              <a:rPr dirty="0" spc="-30">
                <a:hlinkClick r:id="rId4" action="ppaction://hlinksldjump"/>
              </a:rPr>
              <a:t>linguistics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679778"/>
            <a:ext cx="3528034" cy="22008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142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4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1" action="ppaction://hlinksldjump"/>
              </a:rPr>
              <a:t>Relationship </a:t>
            </a:r>
            <a:r>
              <a:rPr dirty="0" spc="-30">
                <a:hlinkClick r:id="rId21" action="ppaction://hlinksldjump"/>
              </a:rPr>
              <a:t>with </a:t>
            </a:r>
            <a:r>
              <a:rPr dirty="0" spc="25">
                <a:hlinkClick r:id="rId21" action="ppaction://hlinksldjump"/>
              </a:rPr>
              <a:t>SLT</a:t>
            </a:r>
            <a:r>
              <a:rPr dirty="0" spc="120">
                <a:hlinkClick r:id="rId21" action="ppaction://hlinksldjump"/>
              </a:rPr>
              <a:t> </a:t>
            </a:r>
            <a:r>
              <a:rPr dirty="0" spc="-40">
                <a:hlinkClick r:id="rId21" action="ppaction://hlinksldjump"/>
              </a:rPr>
              <a:t>practice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92528"/>
            <a:ext cx="2467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”The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brown”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4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1" action="ppaction://hlinksldjump"/>
              </a:rPr>
              <a:t>Relationship </a:t>
            </a:r>
            <a:r>
              <a:rPr dirty="0" spc="-30">
                <a:hlinkClick r:id="rId21" action="ppaction://hlinksldjump"/>
              </a:rPr>
              <a:t>with </a:t>
            </a:r>
            <a:r>
              <a:rPr dirty="0" spc="25">
                <a:hlinkClick r:id="rId21" action="ppaction://hlinksldjump"/>
              </a:rPr>
              <a:t>SLT</a:t>
            </a:r>
            <a:r>
              <a:rPr dirty="0" spc="120">
                <a:hlinkClick r:id="rId21" action="ppaction://hlinksldjump"/>
              </a:rPr>
              <a:t> </a:t>
            </a:r>
            <a:r>
              <a:rPr dirty="0" spc="-40">
                <a:hlinkClick r:id="rId21" action="ppaction://hlinksldjump"/>
              </a:rPr>
              <a:t>practice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5735"/>
            <a:ext cx="25393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10">
                <a:latin typeface="Tahoma"/>
                <a:cs typeface="Tahoma"/>
              </a:rPr>
              <a:t>”The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5">
                <a:latin typeface="Tahoma"/>
                <a:cs typeface="Tahoma"/>
              </a:rPr>
              <a:t>brown”  </a:t>
            </a:r>
            <a:r>
              <a:rPr dirty="0" sz="1100" spc="10">
                <a:latin typeface="Tahoma"/>
                <a:cs typeface="Tahoma"/>
              </a:rPr>
              <a:t>”The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20" b="1">
                <a:latin typeface="Arial"/>
                <a:cs typeface="Arial"/>
              </a:rPr>
              <a:t>what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brown”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67383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5045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What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is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linguistics?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89645"/>
            <a:ext cx="197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Approaches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language</a:t>
            </a:r>
            <a:r>
              <a:rPr dirty="0" sz="1100" spc="9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244"/>
            <a:ext cx="2040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communicative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view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436747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5-minute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048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5-minute </a:t>
            </a:r>
            <a:r>
              <a:rPr dirty="0" spc="-85">
                <a:hlinkClick r:id="rId21" action="ppaction://hlinksldjump"/>
              </a:rPr>
              <a:t>ex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20202"/>
            <a:ext cx="310642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(e.g. </a:t>
            </a:r>
            <a:r>
              <a:rPr dirty="0" sz="1100" spc="-50">
                <a:latin typeface="Tahoma"/>
                <a:cs typeface="Tahoma"/>
              </a:rPr>
              <a:t>noun, verb,  </a:t>
            </a:r>
            <a:r>
              <a:rPr dirty="0" sz="1100" spc="-40">
                <a:latin typeface="Tahoma"/>
                <a:cs typeface="Tahoma"/>
              </a:rPr>
              <a:t>adjective </a:t>
            </a:r>
            <a:r>
              <a:rPr dirty="0" sz="1100" spc="-25">
                <a:latin typeface="Tahoma"/>
                <a:cs typeface="Tahoma"/>
              </a:rPr>
              <a:t>etc.)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italicised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following  </a:t>
            </a:r>
            <a:r>
              <a:rPr dirty="0" sz="1100" spc="-65">
                <a:latin typeface="Tahoma"/>
                <a:cs typeface="Tahoma"/>
              </a:rPr>
              <a:t>sentences: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793314"/>
            <a:ext cx="249745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raging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river </a:t>
            </a:r>
            <a:r>
              <a:rPr dirty="0" sz="1100" spc="-45">
                <a:latin typeface="Tahoma"/>
                <a:cs typeface="Tahoma"/>
              </a:rPr>
              <a:t>tore </a:t>
            </a:r>
            <a:r>
              <a:rPr dirty="0" sz="1100" spc="-40">
                <a:latin typeface="Tahoma"/>
                <a:cs typeface="Tahoma"/>
              </a:rPr>
              <a:t>through 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valley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20">
                <a:latin typeface="Tahoma"/>
                <a:cs typeface="Tahoma"/>
              </a:rPr>
              <a:t>film </a:t>
            </a:r>
            <a:r>
              <a:rPr dirty="0" sz="1100" spc="-35">
                <a:latin typeface="Tahoma"/>
                <a:cs typeface="Tahoma"/>
              </a:rPr>
              <a:t>really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sucks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4" action="ppaction://hlinksldjump"/>
              </a:rPr>
              <a:t>Why </a:t>
            </a:r>
            <a:r>
              <a:rPr dirty="0" spc="20">
                <a:hlinkClick r:id="rId4" action="ppaction://hlinksldjump"/>
              </a:rPr>
              <a:t>SLTS </a:t>
            </a:r>
            <a:r>
              <a:rPr dirty="0" spc="-85">
                <a:hlinkClick r:id="rId4" action="ppaction://hlinksldjump"/>
              </a:rPr>
              <a:t>need </a:t>
            </a:r>
            <a:r>
              <a:rPr dirty="0" spc="-15">
                <a:hlinkClick r:id="rId4" action="ppaction://hlinksldjump"/>
              </a:rPr>
              <a:t>to </a:t>
            </a:r>
            <a:r>
              <a:rPr dirty="0" spc="-65">
                <a:hlinkClick r:id="rId4" action="ppaction://hlinksldjump"/>
              </a:rPr>
              <a:t>know </a:t>
            </a:r>
            <a:r>
              <a:rPr dirty="0" spc="-35">
                <a:hlinkClick r:id="rId4" action="ppaction://hlinksldjump"/>
              </a:rPr>
              <a:t>about</a:t>
            </a:r>
            <a:r>
              <a:rPr dirty="0" spc="-50">
                <a:hlinkClick r:id="rId4" action="ppaction://hlinksldjump"/>
              </a:rPr>
              <a:t> </a:t>
            </a:r>
            <a:r>
              <a:rPr dirty="0" spc="-30">
                <a:hlinkClick r:id="rId4" action="ppaction://hlinksldjump"/>
              </a:rPr>
              <a:t>linguistics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371268"/>
            <a:ext cx="209105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Font typeface="Tahoma"/>
              <a:buAutoNum type="arabicPeriod"/>
              <a:tabLst>
                <a:tab pos="189865" algn="l"/>
              </a:tabLst>
            </a:pPr>
            <a:r>
              <a:rPr dirty="0" sz="1100" spc="-55" b="1">
                <a:latin typeface="Arial"/>
                <a:cs typeface="Arial"/>
              </a:rPr>
              <a:t>Diagnose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impairments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Identify </a:t>
            </a:r>
            <a:r>
              <a:rPr dirty="0" sz="1100" spc="-35" b="1">
                <a:latin typeface="Arial"/>
                <a:cs typeface="Arial"/>
              </a:rPr>
              <a:t>targets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therapy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Devise </a:t>
            </a:r>
            <a:r>
              <a:rPr dirty="0" sz="1100" spc="-55" b="1">
                <a:latin typeface="Arial"/>
                <a:cs typeface="Arial"/>
              </a:rPr>
              <a:t>new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therapies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81410"/>
            <a:ext cx="679450" cy="2233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273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13652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36195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75565">
              <a:lnSpc>
                <a:spcPts val="700"/>
              </a:lnSpc>
              <a:spcBef>
                <a:spcPts val="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13589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4" action="ppaction://hlinksldjump"/>
              </a:rPr>
              <a:t>Why </a:t>
            </a:r>
            <a:r>
              <a:rPr dirty="0" spc="20">
                <a:hlinkClick r:id="rId4" action="ppaction://hlinksldjump"/>
              </a:rPr>
              <a:t>SLTS </a:t>
            </a:r>
            <a:r>
              <a:rPr dirty="0" spc="-85">
                <a:hlinkClick r:id="rId4" action="ppaction://hlinksldjump"/>
              </a:rPr>
              <a:t>need </a:t>
            </a:r>
            <a:r>
              <a:rPr dirty="0" spc="-15">
                <a:hlinkClick r:id="rId4" action="ppaction://hlinksldjump"/>
              </a:rPr>
              <a:t>to </a:t>
            </a:r>
            <a:r>
              <a:rPr dirty="0" spc="-65">
                <a:hlinkClick r:id="rId4" action="ppaction://hlinksldjump"/>
              </a:rPr>
              <a:t>know </a:t>
            </a:r>
            <a:r>
              <a:rPr dirty="0" spc="-35">
                <a:hlinkClick r:id="rId4" action="ppaction://hlinksldjump"/>
              </a:rPr>
              <a:t>about</a:t>
            </a:r>
            <a:r>
              <a:rPr dirty="0" spc="-50">
                <a:hlinkClick r:id="rId4" action="ppaction://hlinksldjump"/>
              </a:rPr>
              <a:t> </a:t>
            </a:r>
            <a:r>
              <a:rPr dirty="0" spc="-30">
                <a:hlinkClick r:id="rId4" action="ppaction://hlinksldjump"/>
              </a:rPr>
              <a:t>linguistics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68400"/>
            <a:ext cx="1628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Susan </a:t>
            </a:r>
            <a:r>
              <a:rPr dirty="0" sz="1100" spc="-20">
                <a:latin typeface="Tahoma"/>
                <a:cs typeface="Tahoma"/>
              </a:rPr>
              <a:t>Ebbel’s </a:t>
            </a:r>
            <a:r>
              <a:rPr dirty="0" sz="1100" spc="-60">
                <a:latin typeface="Tahoma"/>
                <a:cs typeface="Tahoma"/>
              </a:rPr>
              <a:t>shape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740189"/>
            <a:ext cx="3528212" cy="24697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13410" cy="3295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59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3937"/>
            <a:ext cx="60896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5405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848474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67383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5045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What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is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linguistics?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89645"/>
            <a:ext cx="197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Approaches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language</a:t>
            </a:r>
            <a:r>
              <a:rPr dirty="0" sz="1100" spc="9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244"/>
            <a:ext cx="2040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communicative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view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436747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5-minute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5000" cy="7562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7625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492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2667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86958"/>
            <a:ext cx="679450" cy="67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6195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Approaches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language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structure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grammars -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how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SHOULD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Descriptive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grammars -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we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ACTUALLY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speak</a:t>
            </a:r>
            <a:endParaRPr sz="400">
              <a:latin typeface="Verdana"/>
              <a:cs typeface="Verdana"/>
            </a:endParaRPr>
          </a:p>
          <a:p>
            <a:pPr marL="37465" marR="114300">
              <a:lnSpc>
                <a:spcPct val="103800"/>
              </a:lnSpc>
              <a:spcBef>
                <a:spcPts val="229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Mental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grammars -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the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underlying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system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403937"/>
            <a:ext cx="609600" cy="710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communicative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view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of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language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communicative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view</a:t>
            </a:r>
            <a:endParaRPr sz="400">
              <a:latin typeface="Verdana"/>
              <a:cs typeface="Verdana"/>
            </a:endParaRPr>
          </a:p>
          <a:p>
            <a:pPr marL="37465" marR="6604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Relationship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with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SLT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practice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5-minute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5-minute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125307"/>
            <a:ext cx="296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study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language, </a:t>
            </a:r>
            <a:r>
              <a:rPr dirty="0" sz="1100" spc="-35">
                <a:latin typeface="Tahoma"/>
                <a:cs typeface="Tahoma"/>
              </a:rPr>
              <a:t>consisting of </a:t>
            </a:r>
            <a:r>
              <a:rPr dirty="0" sz="1100" spc="-55">
                <a:latin typeface="Tahoma"/>
                <a:cs typeface="Tahoma"/>
              </a:rPr>
              <a:t>4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subdomains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60" y="1454263"/>
            <a:ext cx="2609850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syntax: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structure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semantics: </a:t>
            </a:r>
            <a:r>
              <a:rPr dirty="0" sz="1100" spc="-25">
                <a:latin typeface="Tahoma"/>
                <a:cs typeface="Tahoma"/>
              </a:rPr>
              <a:t>linguistic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phonology: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sound system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pragmatics: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context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239" y="85095"/>
            <a:ext cx="59944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4930" marR="5080" indent="-628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01 -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Introduction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to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Linguistics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13410" cy="499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Introduction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6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Why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SLTS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need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to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know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about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81410"/>
            <a:ext cx="54800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129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What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is 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linguistics?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syntax?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semantics?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pragmatics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phonology?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Crossing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over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Subfields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linguistics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296" y="1631099"/>
          <a:ext cx="4437380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361315"/>
                <a:gridCol w="577850"/>
                <a:gridCol w="286385"/>
                <a:gridCol w="2768600"/>
              </a:tblGrid>
              <a:tr h="172123">
                <a:tc>
                  <a:txBody>
                    <a:bodyPr/>
                    <a:lstStyle/>
                    <a:p>
                      <a:pPr marL="1841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(1)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Tom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watches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Tahoma"/>
                          <a:cs typeface="Tahoma"/>
                        </a:rPr>
                        <a:t>TV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094864">
                        <a:lnSpc>
                          <a:spcPts val="720"/>
                        </a:lnSpc>
                        <a:spcBef>
                          <a:spcPts val="535"/>
                        </a:spcBef>
                      </a:pPr>
                      <a:r>
                        <a:rPr dirty="0" sz="600" spc="-5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Approaches</a:t>
                      </a:r>
                      <a:r>
                        <a:rPr dirty="0" sz="600" spc="-1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 </a:t>
                      </a:r>
                      <a:r>
                        <a:rPr dirty="0" sz="600" spc="-3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to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67945"/>
                </a:tc>
              </a:tr>
              <a:tr h="101763">
                <a:tc gridSpan="4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4864">
                        <a:lnSpc>
                          <a:spcPts val="600"/>
                        </a:lnSpc>
                      </a:pPr>
                      <a:r>
                        <a:rPr dirty="0" sz="600" spc="-5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language</a:t>
                      </a:r>
                      <a:r>
                        <a:rPr dirty="0" sz="600" spc="-2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 </a:t>
                      </a:r>
                      <a:r>
                        <a:rPr dirty="0" sz="600" spc="-4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2" action="ppaction://hlinksldjump"/>
                        </a:rPr>
                        <a:t>structure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15711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L="2120265" marR="97790">
                        <a:lnSpc>
                          <a:spcPct val="103800"/>
                        </a:lnSpc>
                        <a:spcBef>
                          <a:spcPts val="55"/>
                        </a:spcBef>
                      </a:pPr>
                      <a:r>
                        <a:rPr dirty="0" sz="400" spc="-2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Prescriptive</a:t>
                      </a:r>
                      <a:r>
                        <a:rPr dirty="0" sz="400" spc="-3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 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grammars</a:t>
                      </a:r>
                      <a:r>
                        <a:rPr dirty="0" sz="400" spc="-2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 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- </a:t>
                      </a:r>
                      <a:r>
                        <a:rPr dirty="0" sz="40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 </a:t>
                      </a:r>
                      <a:r>
                        <a:rPr dirty="0" sz="400" spc="-4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how </a:t>
                      </a:r>
                      <a:r>
                        <a:rPr dirty="0" sz="400" spc="-5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we </a:t>
                      </a:r>
                      <a:r>
                        <a:rPr dirty="0" sz="400" spc="-1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SHOULD</a:t>
                      </a:r>
                      <a:r>
                        <a:rPr dirty="0" sz="400" spc="-5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 </a:t>
                      </a:r>
                      <a:r>
                        <a:rPr dirty="0" sz="400" spc="-4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3" action="ppaction://hlinksldjump"/>
                        </a:rPr>
                        <a:t>speak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6985"/>
                </a:tc>
              </a:tr>
              <a:tr h="156044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265" marR="10795">
                        <a:lnSpc>
                          <a:spcPct val="103800"/>
                        </a:lnSpc>
                        <a:spcBef>
                          <a:spcPts val="45"/>
                        </a:spcBef>
                      </a:pPr>
                      <a:r>
                        <a:rPr dirty="0" sz="400" spc="-3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Descriptive 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grammars - </a:t>
                      </a:r>
                      <a:r>
                        <a:rPr dirty="0" sz="400" spc="-4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how  </a:t>
                      </a:r>
                      <a:r>
                        <a:rPr dirty="0" sz="400" spc="-5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we </a:t>
                      </a:r>
                      <a:r>
                        <a:rPr dirty="0" sz="40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ACTUALLY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 </a:t>
                      </a:r>
                      <a:r>
                        <a:rPr dirty="0" sz="400" spc="-4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4" action="ppaction://hlinksldjump"/>
                        </a:rPr>
                        <a:t>speak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</a:tr>
              <a:tr h="175937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265" marR="120014">
                        <a:lnSpc>
                          <a:spcPct val="103800"/>
                        </a:lnSpc>
                        <a:spcBef>
                          <a:spcPts val="45"/>
                        </a:spcBef>
                      </a:pPr>
                      <a:r>
                        <a:rPr dirty="0" sz="400" spc="-2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Mental 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grammars - </a:t>
                      </a:r>
                      <a:r>
                        <a:rPr dirty="0" sz="400" spc="-3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the  </a:t>
                      </a:r>
                      <a:r>
                        <a:rPr dirty="0" sz="400" spc="-3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underlying</a:t>
                      </a:r>
                      <a:r>
                        <a:rPr dirty="0" sz="400" spc="-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 </a:t>
                      </a:r>
                      <a:r>
                        <a:rPr dirty="0" sz="400" spc="-4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5" action="ppaction://hlinksldjump"/>
                        </a:rPr>
                        <a:t>system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</a:tr>
              <a:tr h="227885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L="2094864" marR="81280">
                        <a:lnSpc>
                          <a:spcPts val="700"/>
                        </a:lnSpc>
                        <a:spcBef>
                          <a:spcPts val="215"/>
                        </a:spcBef>
                      </a:pPr>
                      <a:r>
                        <a:rPr dirty="0" sz="600" spc="1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A</a:t>
                      </a:r>
                      <a:r>
                        <a:rPr dirty="0" sz="600" spc="-5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 communicative </a:t>
                      </a:r>
                      <a:r>
                        <a:rPr dirty="0" sz="60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 </a:t>
                      </a:r>
                      <a:r>
                        <a:rPr dirty="0" sz="600" spc="-5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view </a:t>
                      </a:r>
                      <a:r>
                        <a:rPr dirty="0" sz="600" spc="-3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of</a:t>
                      </a:r>
                      <a:r>
                        <a:rPr dirty="0" sz="600" spc="-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 </a:t>
                      </a:r>
                      <a:r>
                        <a:rPr dirty="0" sz="600" spc="-5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6" action="ppaction://hlinksldjump"/>
                        </a:rPr>
                        <a:t>language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7305"/>
                </a:tc>
              </a:tr>
              <a:tr h="93839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2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400" spc="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7" action="ppaction://hlinksldjump"/>
                        </a:rPr>
                        <a:t>A </a:t>
                      </a:r>
                      <a:r>
                        <a:rPr dirty="0" sz="400" spc="-3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7" action="ppaction://hlinksldjump"/>
                        </a:rPr>
                        <a:t>communicative</a:t>
                      </a:r>
                      <a:r>
                        <a:rPr dirty="0" sz="400" spc="-1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7" action="ppaction://hlinksldjump"/>
                        </a:rPr>
                        <a:t> </a:t>
                      </a:r>
                      <a:r>
                        <a:rPr dirty="0" sz="400" spc="-3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7" action="ppaction://hlinksldjump"/>
                        </a:rPr>
                        <a:t>view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9525"/>
                </a:tc>
              </a:tr>
              <a:tr h="17595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265" marR="142240">
                        <a:lnSpc>
                          <a:spcPct val="103800"/>
                        </a:lnSpc>
                        <a:spcBef>
                          <a:spcPts val="45"/>
                        </a:spcBef>
                      </a:pPr>
                      <a:r>
                        <a:rPr dirty="0" sz="400" spc="-3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8" action="ppaction://hlinksldjump"/>
                        </a:rPr>
                        <a:t>Relationship </a:t>
                      </a:r>
                      <a:r>
                        <a:rPr dirty="0" sz="400" spc="-2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8" action="ppaction://hlinksldjump"/>
                        </a:rPr>
                        <a:t>with </a:t>
                      </a:r>
                      <a:r>
                        <a:rPr dirty="0" sz="400" spc="-1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8" action="ppaction://hlinksldjump"/>
                        </a:rPr>
                        <a:t>SLT  </a:t>
                      </a:r>
                      <a:r>
                        <a:rPr dirty="0" sz="400" spc="-3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18" action="ppaction://hlinksldjump"/>
                        </a:rPr>
                        <a:t>practice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</a:tr>
              <a:tr h="139315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48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5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9" action="ppaction://hlinksldjump"/>
                        </a:rPr>
                        <a:t>5-minute</a:t>
                      </a:r>
                      <a:r>
                        <a:rPr dirty="0" sz="600" spc="-1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9" action="ppaction://hlinksldjump"/>
                        </a:rPr>
                        <a:t> </a:t>
                      </a:r>
                      <a:r>
                        <a:rPr dirty="0" sz="600" spc="-60">
                          <a:solidFill>
                            <a:srgbClr val="9494D7"/>
                          </a:solidFill>
                          <a:latin typeface="Verdana"/>
                          <a:cs typeface="Verdana"/>
                          <a:hlinkClick r:id="rId19" action="ppaction://hlinksldjump"/>
                        </a:rPr>
                        <a:t>exercise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2225"/>
                </a:tc>
              </a:tr>
              <a:tr h="7303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265">
                        <a:lnSpc>
                          <a:spcPts val="400"/>
                        </a:lnSpc>
                        <a:spcBef>
                          <a:spcPts val="75"/>
                        </a:spcBef>
                      </a:pPr>
                      <a:r>
                        <a:rPr dirty="0" sz="400" spc="-3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20" action="ppaction://hlinksldjump"/>
                        </a:rPr>
                        <a:t>5-minute</a:t>
                      </a:r>
                      <a:r>
                        <a:rPr dirty="0" sz="400" spc="-5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20" action="ppaction://hlinksldjump"/>
                        </a:rPr>
                        <a:t> </a:t>
                      </a:r>
                      <a:r>
                        <a:rPr dirty="0" sz="400" spc="-50">
                          <a:solidFill>
                            <a:srgbClr val="80808F"/>
                          </a:solidFill>
                          <a:latin typeface="Verdana"/>
                          <a:cs typeface="Verdana"/>
                          <a:hlinkClick r:id="rId20" action="ppaction://hlinksldjump"/>
                        </a:rPr>
                        <a:t>ex</a:t>
                      </a:r>
                      <a:endParaRPr sz="400">
                        <a:latin typeface="Verdana"/>
                        <a:cs typeface="Verdana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21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6" action="ppaction://hlinksldjump"/>
              </a:rPr>
              <a:t>What </a:t>
            </a:r>
            <a:r>
              <a:rPr dirty="0" spc="-40">
                <a:hlinkClick r:id="rId6" action="ppaction://hlinksldjump"/>
              </a:rPr>
              <a:t>is</a:t>
            </a:r>
            <a:r>
              <a:rPr dirty="0" spc="20">
                <a:hlinkClick r:id="rId6" action="ppaction://hlinksldjump"/>
              </a:rPr>
              <a:t> </a:t>
            </a:r>
            <a:r>
              <a:rPr dirty="0" spc="-45">
                <a:hlinkClick r:id="rId6" action="ppaction://hlinksldjump"/>
              </a:rPr>
              <a:t>syntax?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41678"/>
            <a:ext cx="3304540" cy="597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 b="1">
                <a:latin typeface="Arial"/>
                <a:cs typeface="Arial"/>
              </a:rPr>
              <a:t>Syntax </a:t>
            </a:r>
            <a:r>
              <a:rPr dirty="0" sz="1100" spc="-55">
                <a:latin typeface="Tahoma"/>
                <a:cs typeface="Tahoma"/>
              </a:rPr>
              <a:t>covers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structural </a:t>
            </a:r>
            <a:r>
              <a:rPr dirty="0" sz="1100" spc="-45">
                <a:latin typeface="Tahoma"/>
                <a:cs typeface="Tahoma"/>
              </a:rPr>
              <a:t>properties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language, e.g. 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30">
                <a:latin typeface="Tahoma"/>
                <a:cs typeface="Tahoma"/>
              </a:rPr>
              <a:t>English</a:t>
            </a:r>
            <a:r>
              <a:rPr dirty="0" sz="1100" spc="10">
                <a:latin typeface="Tahoma"/>
                <a:cs typeface="Tahoma"/>
              </a:rPr>
              <a:t> (SVO)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2020-04-30T12:18:10Z</dcterms:created>
  <dcterms:modified xsi:type="dcterms:W3CDTF">2020-04-30T12:18:10Z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2020-04-30T00:00:00Z</vt:filetime>
  </property>
</Properties>
</file>