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001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930" y="1655617"/>
            <a:ext cx="2611120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001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hyperlink" Target="https://nickriches.github.io/linguistics_course/html/word_classes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1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1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2.jpg"/><Relationship Id="rId22" Type="http://schemas.openxmlformats.org/officeDocument/2006/relationships/image" Target="../media/image3.jpg"/><Relationship Id="rId2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7.xml"/><Relationship Id="rId14" Type="http://schemas.openxmlformats.org/officeDocument/2006/relationships/slide" Target="slide18.xml"/><Relationship Id="rId15" Type="http://schemas.openxmlformats.org/officeDocument/2006/relationships/slide" Target="slide19.xml"/><Relationship Id="rId16" Type="http://schemas.openxmlformats.org/officeDocument/2006/relationships/slide" Target="slide20.xml"/><Relationship Id="rId17" Type="http://schemas.openxmlformats.org/officeDocument/2006/relationships/slide" Target="slide22.xml"/><Relationship Id="rId18" Type="http://schemas.openxmlformats.org/officeDocument/2006/relationships/slide" Target="slide29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67587"/>
            <a:ext cx="3528060" cy="32956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1093470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02 </a:t>
            </a:r>
            <a:r>
              <a:rPr dirty="0" sz="1400" spc="-45">
                <a:latin typeface="Tahoma"/>
                <a:cs typeface="Tahoma"/>
              </a:rPr>
              <a:t>- Word</a:t>
            </a:r>
            <a:r>
              <a:rPr dirty="0" sz="1400" spc="19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Classes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732" y="1393938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16645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9090" y="2010307"/>
            <a:ext cx="9696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October </a:t>
            </a:r>
            <a:r>
              <a:rPr dirty="0" sz="1100" spc="-45">
                <a:latin typeface="Tahoma"/>
                <a:cs typeface="Tahoma"/>
              </a:rPr>
              <a:t>7,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2019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04099"/>
            <a:ext cx="389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1748"/>
            <a:ext cx="765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Word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classes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9411"/>
            <a:ext cx="16567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Let’s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meet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word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classes!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94978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7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The </a:t>
            </a:r>
            <a:r>
              <a:rPr dirty="0" spc="-25">
                <a:hlinkClick r:id="rId9" action="ppaction://hlinksldjump"/>
              </a:rPr>
              <a:t>‘standard’</a:t>
            </a:r>
            <a:r>
              <a:rPr dirty="0" spc="6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05735"/>
            <a:ext cx="215265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">
                <a:latin typeface="Tahoma"/>
                <a:cs typeface="Tahoma"/>
              </a:rPr>
              <a:t>DOING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40">
                <a:latin typeface="Tahoma"/>
                <a:cs typeface="Tahoma"/>
              </a:rPr>
              <a:t>adjective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>
                <a:latin typeface="Tahoma"/>
                <a:cs typeface="Tahoma"/>
              </a:rPr>
              <a:t>DESCRIBING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7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The </a:t>
            </a:r>
            <a:r>
              <a:rPr dirty="0" spc="-25">
                <a:hlinkClick r:id="rId9" action="ppaction://hlinksldjump"/>
              </a:rPr>
              <a:t>‘standard’</a:t>
            </a:r>
            <a:r>
              <a:rPr dirty="0" spc="60">
                <a:hlinkClick r:id="rId9" action="ppaction://hlinksldjump"/>
              </a:rPr>
              <a:t> </a:t>
            </a:r>
            <a:r>
              <a:rPr dirty="0" spc="-35">
                <a:hlinkClick r:id="rId9" action="ppaction://hlinksldjump"/>
              </a:rPr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376029"/>
            <a:ext cx="249745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raging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river </a:t>
            </a:r>
            <a:r>
              <a:rPr dirty="0" sz="1100" spc="-45">
                <a:latin typeface="Tahoma"/>
                <a:cs typeface="Tahoma"/>
              </a:rPr>
              <a:t>tore </a:t>
            </a:r>
            <a:r>
              <a:rPr dirty="0" sz="1100" spc="-40">
                <a:latin typeface="Tahoma"/>
                <a:cs typeface="Tahoma"/>
              </a:rPr>
              <a:t>through 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valley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20">
                <a:latin typeface="Tahoma"/>
                <a:cs typeface="Tahoma"/>
              </a:rPr>
              <a:t>film </a:t>
            </a:r>
            <a:r>
              <a:rPr dirty="0" sz="1100" spc="-35">
                <a:latin typeface="Tahoma"/>
                <a:cs typeface="Tahoma"/>
              </a:rPr>
              <a:t>really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sucks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756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0" action="ppaction://hlinksldjump"/>
              </a:rPr>
              <a:t>1.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35">
                <a:hlinkClick r:id="rId10" action="ppaction://hlinksldjump"/>
              </a:rPr>
              <a:t>Meaning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05735"/>
            <a:ext cx="168275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Tahoma"/>
                <a:cs typeface="Tahoma"/>
              </a:rPr>
              <a:t>(1) </a:t>
            </a:r>
            <a:r>
              <a:rPr dirty="0" sz="1100" spc="-30">
                <a:latin typeface="Tahoma"/>
                <a:cs typeface="Tahoma"/>
              </a:rPr>
              <a:t>Meaning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test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‘doing’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1022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62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1" action="ppaction://hlinksldjump"/>
              </a:rPr>
              <a:t>2. </a:t>
            </a:r>
            <a:r>
              <a:rPr dirty="0" spc="-45">
                <a:hlinkClick r:id="rId11" action="ppaction://hlinksldjump"/>
              </a:rPr>
              <a:t>Form</a:t>
            </a:r>
            <a:r>
              <a:rPr dirty="0" spc="-185">
                <a:hlinkClick r:id="rId11" action="ppaction://hlinksldjump"/>
              </a:rPr>
              <a:t> </a:t>
            </a:r>
            <a:r>
              <a:rPr dirty="0" spc="-35">
                <a:hlinkClick r:id="rId11" action="ppaction://hlinksldjump"/>
              </a:rPr>
              <a:t>test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493747"/>
            <a:ext cx="2992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55">
                <a:latin typeface="Tahoma"/>
                <a:cs typeface="Tahoma"/>
              </a:rPr>
              <a:t>a verb </a:t>
            </a:r>
            <a:r>
              <a:rPr dirty="0" sz="1100" spc="-60">
                <a:latin typeface="Tahoma"/>
                <a:cs typeface="Tahoma"/>
              </a:rPr>
              <a:t>progressive by </a:t>
            </a:r>
            <a:r>
              <a:rPr dirty="0" sz="1100" spc="-45">
                <a:latin typeface="Tahoma"/>
                <a:cs typeface="Tahoma"/>
              </a:rPr>
              <a:t>adding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-ing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53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2" action="ppaction://hlinksldjump"/>
              </a:rPr>
              <a:t>3. </a:t>
            </a:r>
            <a:r>
              <a:rPr dirty="0" spc="-20">
                <a:hlinkClick r:id="rId12" action="ppaction://hlinksldjump"/>
              </a:rPr>
              <a:t>Position</a:t>
            </a:r>
            <a:r>
              <a:rPr dirty="0" spc="-165">
                <a:hlinkClick r:id="rId12" action="ppaction://hlinksldjump"/>
              </a:rPr>
              <a:t> </a:t>
            </a:r>
            <a:r>
              <a:rPr dirty="0" spc="-35">
                <a:hlinkClick r:id="rId12" action="ppaction://hlinksldjump"/>
              </a:rPr>
              <a:t>test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16151"/>
            <a:ext cx="3143250" cy="11233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556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65">
                <a:latin typeface="Tahoma"/>
                <a:cs typeface="Tahoma"/>
              </a:rPr>
              <a:t>comes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0">
                <a:latin typeface="Tahoma"/>
                <a:cs typeface="Tahoma"/>
              </a:rPr>
              <a:t>(sometimes </a:t>
            </a:r>
            <a:r>
              <a:rPr dirty="0" sz="1100" spc="-35">
                <a:latin typeface="Tahoma"/>
                <a:cs typeface="Tahoma"/>
              </a:rPr>
              <a:t>called  </a:t>
            </a:r>
            <a:r>
              <a:rPr dirty="0" sz="1100" spc="-10">
                <a:latin typeface="Tahoma"/>
                <a:cs typeface="Tahoma"/>
              </a:rPr>
              <a:t>‘distribution’)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1000"/>
              </a:lnSpc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60">
                <a:latin typeface="Tahoma"/>
                <a:cs typeface="Tahoma"/>
              </a:rPr>
              <a:t>verbs come </a:t>
            </a:r>
            <a:r>
              <a:rPr dirty="0" sz="1100" spc="-35">
                <a:latin typeface="Tahoma"/>
                <a:cs typeface="Tahoma"/>
              </a:rPr>
              <a:t>after </a:t>
            </a:r>
            <a:r>
              <a:rPr dirty="0" sz="1100" spc="-45">
                <a:latin typeface="Tahoma"/>
                <a:cs typeface="Tahoma"/>
              </a:rPr>
              <a:t>subjects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before </a:t>
            </a:r>
            <a:r>
              <a:rPr dirty="0" sz="1100" spc="-40">
                <a:latin typeface="Tahoma"/>
                <a:cs typeface="Tahoma"/>
              </a:rPr>
              <a:t>objects,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 b="1">
                <a:latin typeface="Arial"/>
                <a:cs typeface="Arial"/>
              </a:rPr>
              <a:t>ate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fish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likes</a:t>
            </a:r>
            <a:r>
              <a:rPr dirty="0" sz="1100" spc="-125" b="1">
                <a:latin typeface="Arial"/>
                <a:cs typeface="Arial"/>
              </a:rPr>
              <a:t> </a:t>
            </a:r>
            <a:r>
              <a:rPr dirty="0" u="sng" sz="11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cheese</a:t>
            </a:r>
            <a:r>
              <a:rPr dirty="0" sz="1100" spc="-7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53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2" action="ppaction://hlinksldjump"/>
              </a:rPr>
              <a:t>3. </a:t>
            </a:r>
            <a:r>
              <a:rPr dirty="0" spc="-20">
                <a:hlinkClick r:id="rId12" action="ppaction://hlinksldjump"/>
              </a:rPr>
              <a:t>Position</a:t>
            </a:r>
            <a:r>
              <a:rPr dirty="0" spc="-165">
                <a:hlinkClick r:id="rId12" action="ppaction://hlinksldjump"/>
              </a:rPr>
              <a:t> </a:t>
            </a:r>
            <a:r>
              <a:rPr dirty="0" spc="-35">
                <a:hlinkClick r:id="rId12" action="ppaction://hlinksldjump"/>
              </a:rPr>
              <a:t>test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19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3" action="ppaction://hlinksldjump"/>
              </a:rPr>
              <a:t>So </a:t>
            </a:r>
            <a:r>
              <a:rPr dirty="0" spc="-45">
                <a:hlinkClick r:id="rId13" action="ppaction://hlinksldjump"/>
              </a:rPr>
              <a:t>which</a:t>
            </a:r>
            <a:r>
              <a:rPr dirty="0" spc="5">
                <a:hlinkClick r:id="rId13" action="ppaction://hlinksldjump"/>
              </a:rPr>
              <a:t> </a:t>
            </a:r>
            <a:r>
              <a:rPr dirty="0" spc="-25">
                <a:hlinkClick r:id="rId13" action="ppaction://hlinksldjump"/>
              </a:rPr>
              <a:t>test?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376029"/>
            <a:ext cx="249745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raging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river </a:t>
            </a:r>
            <a:r>
              <a:rPr dirty="0" sz="1100" spc="-45">
                <a:latin typeface="Tahoma"/>
                <a:cs typeface="Tahoma"/>
              </a:rPr>
              <a:t>tore </a:t>
            </a:r>
            <a:r>
              <a:rPr dirty="0" sz="1100" spc="-40">
                <a:latin typeface="Tahoma"/>
                <a:cs typeface="Tahoma"/>
              </a:rPr>
              <a:t>through 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valley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Tahoma"/>
                <a:cs typeface="Tahoma"/>
              </a:rPr>
              <a:t>That </a:t>
            </a:r>
            <a:r>
              <a:rPr dirty="0" sz="1100" spc="-20">
                <a:latin typeface="Tahoma"/>
                <a:cs typeface="Tahoma"/>
              </a:rPr>
              <a:t>film </a:t>
            </a:r>
            <a:r>
              <a:rPr dirty="0" sz="1100" spc="-35">
                <a:latin typeface="Tahoma"/>
                <a:cs typeface="Tahoma"/>
              </a:rPr>
              <a:t>really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sucks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04099"/>
            <a:ext cx="389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1748"/>
            <a:ext cx="765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Word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classes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9411"/>
            <a:ext cx="16567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Let’s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meet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word</a:t>
            </a:r>
            <a:r>
              <a:rPr dirty="0" sz="1100" spc="12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classes!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94978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86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>
                <a:hlinkClick r:id="rId15" action="ppaction://hlinksldjump"/>
              </a:rPr>
              <a:t>Ways </a:t>
            </a:r>
            <a:r>
              <a:rPr dirty="0" spc="-15">
                <a:hlinkClick r:id="rId15" action="ppaction://hlinksldjump"/>
              </a:rPr>
              <a:t>to </a:t>
            </a:r>
            <a:r>
              <a:rPr dirty="0" spc="-55">
                <a:hlinkClick r:id="rId15" action="ppaction://hlinksldjump"/>
              </a:rPr>
              <a:t>categorise </a:t>
            </a:r>
            <a:r>
              <a:rPr dirty="0" spc="-80">
                <a:hlinkClick r:id="rId15" action="ppaction://hlinksldjump"/>
              </a:rPr>
              <a:t>word</a:t>
            </a:r>
            <a:r>
              <a:rPr dirty="0" spc="190">
                <a:hlinkClick r:id="rId15" action="ppaction://hlinksldjump"/>
              </a:rPr>
              <a:t> </a:t>
            </a:r>
            <a:r>
              <a:rPr dirty="0" spc="-65">
                <a:hlinkClick r:id="rId15" action="ppaction://hlinksldjump"/>
              </a:rPr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290685"/>
            <a:ext cx="345312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Open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50">
                <a:latin typeface="Tahoma"/>
                <a:cs typeface="Tahoma"/>
              </a:rPr>
              <a:t>closed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20">
                <a:latin typeface="Tahoma"/>
                <a:cs typeface="Tahoma"/>
              </a:rPr>
              <a:t>(Content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function)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55">
                <a:latin typeface="Tahoma"/>
                <a:cs typeface="Tahoma"/>
              </a:rPr>
              <a:t>classes </a:t>
            </a:r>
            <a:r>
              <a:rPr dirty="0" sz="1100" spc="-40">
                <a:latin typeface="Tahoma"/>
                <a:cs typeface="Tahoma"/>
              </a:rPr>
              <a:t>found?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873464"/>
            <a:ext cx="725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  <a:hlinkClick r:id="rId21"/>
              </a:rPr>
              <a:t>link to</a:t>
            </a:r>
            <a:r>
              <a:rPr dirty="0" sz="1100" spc="-10">
                <a:latin typeface="Tahoma"/>
                <a:cs typeface="Tahoma"/>
                <a:hlinkClick r:id="rId21"/>
              </a:rPr>
              <a:t> </a:t>
            </a:r>
            <a:r>
              <a:rPr dirty="0" sz="1100" spc="-35">
                <a:latin typeface="Tahoma"/>
                <a:cs typeface="Tahoma"/>
                <a:hlinkClick r:id="rId21"/>
              </a:rPr>
              <a:t>table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04099"/>
            <a:ext cx="389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r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1748"/>
            <a:ext cx="765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Word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classes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9411"/>
            <a:ext cx="16567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Let’s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meet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word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classes!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94978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26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6" action="ppaction://hlinksldjump"/>
              </a:rPr>
              <a:t>Open </a:t>
            </a:r>
            <a:r>
              <a:rPr dirty="0" spc="-75">
                <a:hlinkClick r:id="rId16" action="ppaction://hlinksldjump"/>
              </a:rPr>
              <a:t>versus </a:t>
            </a:r>
            <a:r>
              <a:rPr dirty="0" spc="-55">
                <a:hlinkClick r:id="rId16" action="ppaction://hlinksldjump"/>
              </a:rPr>
              <a:t>closed-class</a:t>
            </a:r>
            <a:r>
              <a:rPr dirty="0" spc="190">
                <a:hlinkClick r:id="rId16" action="ppaction://hlinksldjump"/>
              </a:rPr>
              <a:t> </a:t>
            </a:r>
            <a:r>
              <a:rPr dirty="0" spc="-80">
                <a:hlinkClick r:id="rId16" action="ppaction://hlinksldjump"/>
              </a:rPr>
              <a:t>words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26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6" action="ppaction://hlinksldjump"/>
              </a:rPr>
              <a:t>Open </a:t>
            </a:r>
            <a:r>
              <a:rPr dirty="0" spc="-75">
                <a:hlinkClick r:id="rId16" action="ppaction://hlinksldjump"/>
              </a:rPr>
              <a:t>versus </a:t>
            </a:r>
            <a:r>
              <a:rPr dirty="0" spc="-55">
                <a:hlinkClick r:id="rId16" action="ppaction://hlinksldjump"/>
              </a:rPr>
              <a:t>closed-class</a:t>
            </a:r>
            <a:r>
              <a:rPr dirty="0" spc="190">
                <a:hlinkClick r:id="rId16" action="ppaction://hlinksldjump"/>
              </a:rPr>
              <a:t> </a:t>
            </a:r>
            <a:r>
              <a:rPr dirty="0" spc="-80">
                <a:hlinkClick r:id="rId16" action="ppaction://hlinksldjump"/>
              </a:rPr>
              <a:t>words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1716"/>
            <a:ext cx="3527938" cy="26459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17852"/>
            <a:ext cx="2961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Word </a:t>
            </a:r>
            <a:r>
              <a:rPr dirty="0" sz="1100" spc="-55">
                <a:latin typeface="Tahoma"/>
                <a:cs typeface="Tahoma"/>
              </a:rPr>
              <a:t>classes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‘Noun </a:t>
            </a:r>
            <a:r>
              <a:rPr dirty="0" sz="1100" spc="-20">
                <a:latin typeface="Tahoma"/>
                <a:cs typeface="Tahoma"/>
              </a:rPr>
              <a:t>Phrase’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97" y="1574113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 b="1">
                <a:latin typeface="Blackoak Std"/>
                <a:cs typeface="Blackoak Std"/>
              </a:rPr>
              <a:t></a:t>
            </a:r>
            <a:r>
              <a:rPr dirty="0" baseline="-17676" sz="1650" spc="284">
                <a:latin typeface="Arial"/>
                <a:cs typeface="Arial"/>
              </a:rPr>
              <a:t>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90662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9481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49" y="1547456"/>
            <a:ext cx="31559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5">
                <a:latin typeface="Tahoma"/>
                <a:cs typeface="Tahoma"/>
              </a:rPr>
              <a:t>DET.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955" y="1688743"/>
            <a:ext cx="208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614" y="1860815"/>
            <a:ext cx="323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i="1">
                <a:latin typeface="Calibri"/>
                <a:cs typeface="Calibri"/>
              </a:rPr>
              <a:t>these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631" y="1574113"/>
            <a:ext cx="368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5" b="1">
                <a:latin typeface="Blackoak Std"/>
                <a:cs typeface="Blackoak Std"/>
              </a:rPr>
              <a:t></a:t>
            </a:r>
            <a:r>
              <a:rPr dirty="0" baseline="-17676" sz="1650" spc="37">
                <a:latin typeface="Arial"/>
                <a:cs typeface="Arial"/>
              </a:rPr>
              <a:t>  </a:t>
            </a:r>
            <a:r>
              <a:rPr dirty="0" sz="1100" spc="-755" b="1">
                <a:latin typeface="Blackoak Std"/>
                <a:cs typeface="Blackoak Std"/>
              </a:rPr>
              <a:t></a:t>
            </a:r>
            <a:r>
              <a:rPr dirty="0" baseline="-17676" sz="1650" spc="-1132">
                <a:latin typeface="Arial"/>
                <a:cs typeface="Arial"/>
              </a:rPr>
              <a:t>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031" y="1906624"/>
            <a:ext cx="318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r>
              <a:rPr dirty="0" sz="1100" spc="-275" b="1">
                <a:latin typeface="Blackoak Std"/>
                <a:cs typeface="Blackoak Std"/>
              </a:rPr>
              <a:t> </a:t>
            </a:r>
            <a:r>
              <a:rPr dirty="0" sz="1100" spc="-1050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031" y="1948178"/>
            <a:ext cx="318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05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1997" y="1547456"/>
            <a:ext cx="332740" cy="17208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5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V.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8725" y="1688743"/>
            <a:ext cx="3314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6990" marR="5080" indent="-34925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Calibri"/>
                <a:cs typeface="Calibri"/>
              </a:rPr>
              <a:t>really </a:t>
            </a:r>
            <a:r>
              <a:rPr dirty="0" sz="1100" spc="-10" i="1">
                <a:latin typeface="Calibri"/>
                <a:cs typeface="Calibri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very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532" y="2032887"/>
            <a:ext cx="993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4045" algn="l"/>
              </a:tabLst>
            </a:pPr>
            <a:r>
              <a:rPr dirty="0" sz="1100" spc="-20" i="1">
                <a:latin typeface="Calibri"/>
                <a:cs typeface="Calibri"/>
              </a:rPr>
              <a:t>some</a:t>
            </a:r>
            <a:r>
              <a:rPr dirty="0" sz="1100" spc="-20" i="1">
                <a:latin typeface="Calibri"/>
                <a:cs typeface="Calibri"/>
              </a:rPr>
              <a:t>	</a:t>
            </a:r>
            <a:r>
              <a:rPr dirty="0" sz="1100" i="1">
                <a:latin typeface="Calibri"/>
                <a:cs typeface="Calibri"/>
              </a:rPr>
              <a:t>totally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4112" y="1574113"/>
            <a:ext cx="368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5" b="1">
                <a:latin typeface="Blackoak Std"/>
                <a:cs typeface="Blackoak Std"/>
              </a:rPr>
              <a:t></a:t>
            </a:r>
            <a:r>
              <a:rPr dirty="0" baseline="-17676" sz="1650" spc="37">
                <a:latin typeface="Arial"/>
                <a:cs typeface="Arial"/>
              </a:rPr>
              <a:t>  </a:t>
            </a:r>
            <a:r>
              <a:rPr dirty="0" sz="1100" spc="-755" b="1">
                <a:latin typeface="Blackoak Std"/>
                <a:cs typeface="Blackoak Std"/>
              </a:rPr>
              <a:t></a:t>
            </a:r>
            <a:r>
              <a:rPr dirty="0" baseline="-17676" sz="1650" spc="-1132">
                <a:latin typeface="Arial"/>
                <a:cs typeface="Arial"/>
              </a:rPr>
              <a:t>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9512" y="1906624"/>
            <a:ext cx="318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r>
              <a:rPr dirty="0" sz="1100" spc="-275" b="1">
                <a:latin typeface="Blackoak Std"/>
                <a:cs typeface="Blackoak Std"/>
              </a:rPr>
              <a:t> </a:t>
            </a:r>
            <a:r>
              <a:rPr dirty="0" sz="1100" spc="-1050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9512" y="1948178"/>
            <a:ext cx="318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05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6448" y="1547456"/>
            <a:ext cx="3092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0">
                <a:latin typeface="Tahoma"/>
                <a:cs typeface="Tahoma"/>
              </a:rPr>
              <a:t>ADJ.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2005" y="1688743"/>
            <a:ext cx="35115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6034" marR="5080" indent="-13970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latin typeface="Calibri"/>
                <a:cs typeface="Calibri"/>
              </a:rPr>
              <a:t>lovely </a:t>
            </a:r>
            <a:r>
              <a:rPr dirty="0" sz="1100" spc="-5" i="1">
                <a:latin typeface="Calibri"/>
                <a:cs typeface="Calibri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mean  </a:t>
            </a:r>
            <a:r>
              <a:rPr dirty="0" sz="1100" spc="-5" i="1">
                <a:latin typeface="Calibri"/>
                <a:cs typeface="Calibri"/>
              </a:rPr>
              <a:t>furry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297" y="1407857"/>
            <a:ext cx="1893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0850" algn="l"/>
                <a:tab pos="1124585" algn="l"/>
                <a:tab pos="1757045" algn="l"/>
              </a:tabLst>
            </a:pPr>
            <a:r>
              <a:rPr dirty="0" sz="1100" spc="190">
                <a:latin typeface="Arial"/>
                <a:cs typeface="Arial"/>
              </a:rPr>
              <a:t></a:t>
            </a:r>
            <a:r>
              <a:rPr dirty="0" sz="1100" spc="190">
                <a:latin typeface="Arial"/>
                <a:cs typeface="Arial"/>
              </a:rPr>
              <a:t>	</a:t>
            </a:r>
            <a:r>
              <a:rPr dirty="0" sz="1100" spc="190">
                <a:latin typeface="Arial"/>
                <a:cs typeface="Arial"/>
              </a:rPr>
              <a:t>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90">
                <a:latin typeface="Arial"/>
                <a:cs typeface="Arial"/>
              </a:rPr>
              <a:t>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190">
                <a:latin typeface="Arial"/>
                <a:cs typeface="Arial"/>
              </a:rPr>
              <a:t>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90">
                <a:latin typeface="Arial"/>
                <a:cs typeface="Arial"/>
              </a:rPr>
              <a:t>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85">
                <a:latin typeface="Arial"/>
                <a:cs typeface="Arial"/>
              </a:rPr>
              <a:t>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6432" y="1574113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 b="1">
                <a:latin typeface="Blackoak Std"/>
                <a:cs typeface="Blackoak Std"/>
              </a:rPr>
              <a:t></a:t>
            </a:r>
            <a:r>
              <a:rPr dirty="0" baseline="-17676" sz="1650" spc="284">
                <a:latin typeface="Arial"/>
                <a:cs typeface="Arial"/>
              </a:rPr>
              <a:t>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1832" y="190662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11832" y="19481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93861" y="1805800"/>
            <a:ext cx="579120" cy="172085"/>
          </a:xfrm>
          <a:prstGeom prst="rect">
            <a:avLst/>
          </a:prstGeom>
          <a:solidFill>
            <a:srgbClr val="F2CCD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cats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baseline="-13888" sz="1200" spc="-7">
                <a:latin typeface="Verdana"/>
                <a:cs typeface="Verdana"/>
              </a:rPr>
              <a:t>NOUN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5887" y="177500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fish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19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41397"/>
            <a:ext cx="1877695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Pronouns: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30">
                <a:latin typeface="Tahoma"/>
                <a:cs typeface="Tahoma"/>
              </a:rPr>
              <a:t>Stand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entire </a:t>
            </a:r>
            <a:r>
              <a:rPr dirty="0" sz="1100" spc="-30">
                <a:latin typeface="Tahoma"/>
                <a:cs typeface="Tahoma"/>
              </a:rPr>
              <a:t>Noun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Phrase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81580"/>
            <a:ext cx="373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390" y="1586228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289" y="1695321"/>
            <a:ext cx="2743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libri"/>
                <a:cs typeface="Calibri"/>
              </a:rPr>
              <a:t>the </a:t>
            </a:r>
            <a:r>
              <a:rPr dirty="0" sz="1100" spc="-25" i="1">
                <a:latin typeface="Calibri"/>
                <a:cs typeface="Calibri"/>
              </a:rPr>
              <a:t>marshmallow </a:t>
            </a:r>
            <a:r>
              <a:rPr dirty="0" sz="1100" spc="-10" i="1">
                <a:latin typeface="Calibri"/>
                <a:cs typeface="Calibri"/>
              </a:rPr>
              <a:t>coated </a:t>
            </a:r>
            <a:r>
              <a:rPr dirty="0" sz="1100" spc="-5" i="1">
                <a:latin typeface="Calibri"/>
                <a:cs typeface="Calibri"/>
              </a:rPr>
              <a:t>chocolate </a:t>
            </a:r>
            <a:r>
              <a:rPr dirty="0" sz="1100" spc="-15" i="1">
                <a:latin typeface="Calibri"/>
                <a:cs typeface="Calibri"/>
              </a:rPr>
              <a:t>fudge</a:t>
            </a:r>
            <a:r>
              <a:rPr dirty="0" sz="1100" spc="130" i="1">
                <a:latin typeface="Calibri"/>
                <a:cs typeface="Calibri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cake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2000" y="1867394"/>
            <a:ext cx="109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1852" y="1586228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27604"/>
            <a:ext cx="3527970" cy="25812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07083"/>
            <a:ext cx="3028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Word </a:t>
            </a:r>
            <a:r>
              <a:rPr dirty="0" sz="1100" spc="-55">
                <a:latin typeface="Tahoma"/>
                <a:cs typeface="Tahoma"/>
              </a:rPr>
              <a:t>classes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60">
                <a:latin typeface="Tahoma"/>
                <a:cs typeface="Tahoma"/>
              </a:rPr>
              <a:t>come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15">
                <a:latin typeface="Tahoma"/>
                <a:cs typeface="Tahoma"/>
              </a:rPr>
              <a:t>‘the </a:t>
            </a:r>
            <a:r>
              <a:rPr dirty="0" sz="1100" spc="-35">
                <a:latin typeface="Tahoma"/>
                <a:cs typeface="Tahoma"/>
              </a:rPr>
              <a:t>Verb </a:t>
            </a:r>
            <a:r>
              <a:rPr dirty="0" sz="1100" spc="-30">
                <a:latin typeface="Tahoma"/>
                <a:cs typeface="Tahoma"/>
              </a:rPr>
              <a:t>Complex’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791168"/>
            <a:ext cx="530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cats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400" y="1595817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5012" y="1735696"/>
            <a:ext cx="314960" cy="172085"/>
          </a:xfrm>
          <a:custGeom>
            <a:avLst/>
            <a:gdLst/>
            <a:ahLst/>
            <a:cxnLst/>
            <a:rect l="l" t="t" r="r" b="b"/>
            <a:pathLst>
              <a:path w="314959" h="172085">
                <a:moveTo>
                  <a:pt x="0" y="172072"/>
                </a:moveTo>
                <a:lnTo>
                  <a:pt x="314617" y="172072"/>
                </a:lnTo>
                <a:lnTo>
                  <a:pt x="31461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22312" y="1704897"/>
            <a:ext cx="340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UX.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101" y="1876982"/>
            <a:ext cx="197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Calibri"/>
                <a:cs typeface="Calibri"/>
              </a:rPr>
              <a:t>a</a:t>
            </a:r>
            <a:r>
              <a:rPr dirty="0" sz="1100" spc="-25" i="1">
                <a:latin typeface="Calibri"/>
                <a:cs typeface="Calibri"/>
              </a:rPr>
              <a:t>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6929" y="1595817"/>
            <a:ext cx="28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baseline="2525" sz="1650" spc="-1170">
                <a:latin typeface="Arial"/>
                <a:cs typeface="Arial"/>
              </a:rPr>
              <a:t></a:t>
            </a:r>
            <a:endParaRPr baseline="2525"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7017" y="163183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7017" y="19227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7017" y="196434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1373" y="1563624"/>
            <a:ext cx="332740" cy="17208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50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V.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7888" y="1704897"/>
            <a:ext cx="395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Calibri"/>
                <a:cs typeface="Calibri"/>
              </a:rPr>
              <a:t>al</a:t>
            </a:r>
            <a:r>
              <a:rPr dirty="0" sz="1100" spc="-70" i="1">
                <a:latin typeface="Calibri"/>
                <a:cs typeface="Calibri"/>
              </a:rPr>
              <a:t>w</a:t>
            </a:r>
            <a:r>
              <a:rPr dirty="0" sz="1100" spc="-75" i="1">
                <a:latin typeface="Calibri"/>
                <a:cs typeface="Calibri"/>
              </a:rPr>
              <a:t>a</a:t>
            </a:r>
            <a:r>
              <a:rPr dirty="0" sz="1100" i="1">
                <a:latin typeface="Calibri"/>
                <a:cs typeface="Calibri"/>
              </a:rPr>
              <a:t>ys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0169" y="1876982"/>
            <a:ext cx="4667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0010" marR="5080" indent="-67945">
              <a:lnSpc>
                <a:spcPct val="102600"/>
              </a:lnSpc>
              <a:spcBef>
                <a:spcPts val="55"/>
              </a:spcBef>
            </a:pPr>
            <a:r>
              <a:rPr dirty="0" sz="1100" spc="-10" i="1">
                <a:latin typeface="Calibri"/>
                <a:cs typeface="Calibri"/>
              </a:rPr>
              <a:t>greedily </a:t>
            </a:r>
            <a:r>
              <a:rPr dirty="0" sz="1100" spc="-10" i="1">
                <a:latin typeface="Calibri"/>
                <a:cs typeface="Calibri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really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8917" y="1424011"/>
            <a:ext cx="804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100" spc="-780">
                <a:latin typeface="Arial"/>
                <a:cs typeface="Arial"/>
              </a:rPr>
              <a:t></a:t>
            </a:r>
            <a:r>
              <a:rPr dirty="0" baseline="-50505" sz="1650" spc="284">
                <a:latin typeface="Arial"/>
                <a:cs typeface="Arial"/>
              </a:rPr>
              <a:t></a:t>
            </a:r>
            <a:r>
              <a:rPr dirty="0" baseline="-50505" sz="1650">
                <a:latin typeface="Arial"/>
                <a:cs typeface="Arial"/>
              </a:rPr>
              <a:t>	</a:t>
            </a:r>
            <a:r>
              <a:rPr dirty="0" sz="1100" spc="-930">
                <a:latin typeface="Arial"/>
                <a:cs typeface="Arial"/>
              </a:rPr>
              <a:t></a:t>
            </a:r>
            <a:r>
              <a:rPr dirty="0" baseline="-50505" sz="1650" spc="60">
                <a:latin typeface="Arial"/>
                <a:cs typeface="Arial"/>
              </a:rPr>
              <a:t></a:t>
            </a:r>
            <a:endParaRPr baseline="-50505"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6607" y="1590267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6607" y="163183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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6607" y="19227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6607" y="196434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8636" y="1821954"/>
            <a:ext cx="689610" cy="172085"/>
          </a:xfrm>
          <a:prstGeom prst="rect">
            <a:avLst/>
          </a:prstGeom>
          <a:solidFill>
            <a:srgbClr val="F2CCD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licking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baseline="-13888" sz="1200" spc="7">
                <a:latin typeface="Verdana"/>
                <a:cs typeface="Verdana"/>
              </a:rPr>
              <a:t>VERB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1228" y="1791168"/>
            <a:ext cx="561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bowl.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80298"/>
            <a:ext cx="1562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three types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97" y="1943023"/>
            <a:ext cx="424180" cy="19939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30">
                <a:latin typeface="Tahoma"/>
                <a:cs typeface="Tahoma"/>
              </a:rPr>
              <a:t>Really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582" y="2159048"/>
            <a:ext cx="508634" cy="354965"/>
          </a:xfrm>
          <a:custGeom>
            <a:avLst/>
            <a:gdLst/>
            <a:ahLst/>
            <a:cxnLst/>
            <a:rect l="l" t="t" r="r" b="b"/>
            <a:pathLst>
              <a:path w="508634" h="354964">
                <a:moveTo>
                  <a:pt x="472450" y="43834"/>
                </a:moveTo>
                <a:lnTo>
                  <a:pt x="36000" y="43834"/>
                </a:lnTo>
                <a:lnTo>
                  <a:pt x="21987" y="46663"/>
                </a:lnTo>
                <a:lnTo>
                  <a:pt x="10544" y="54378"/>
                </a:lnTo>
                <a:lnTo>
                  <a:pt x="2829" y="65821"/>
                </a:lnTo>
                <a:lnTo>
                  <a:pt x="0" y="79834"/>
                </a:lnTo>
                <a:lnTo>
                  <a:pt x="0" y="318448"/>
                </a:lnTo>
                <a:lnTo>
                  <a:pt x="2829" y="332461"/>
                </a:lnTo>
                <a:lnTo>
                  <a:pt x="10544" y="343904"/>
                </a:lnTo>
                <a:lnTo>
                  <a:pt x="21987" y="351619"/>
                </a:lnTo>
                <a:lnTo>
                  <a:pt x="36000" y="354448"/>
                </a:lnTo>
                <a:lnTo>
                  <a:pt x="472450" y="354448"/>
                </a:lnTo>
                <a:lnTo>
                  <a:pt x="486463" y="351619"/>
                </a:lnTo>
                <a:lnTo>
                  <a:pt x="497906" y="343904"/>
                </a:lnTo>
                <a:lnTo>
                  <a:pt x="505621" y="332461"/>
                </a:lnTo>
                <a:lnTo>
                  <a:pt x="508450" y="318448"/>
                </a:lnTo>
                <a:lnTo>
                  <a:pt x="508450" y="79834"/>
                </a:lnTo>
                <a:lnTo>
                  <a:pt x="505621" y="65821"/>
                </a:lnTo>
                <a:lnTo>
                  <a:pt x="497906" y="54378"/>
                </a:lnTo>
                <a:lnTo>
                  <a:pt x="486463" y="46663"/>
                </a:lnTo>
                <a:lnTo>
                  <a:pt x="472450" y="43834"/>
                </a:lnTo>
                <a:close/>
              </a:path>
              <a:path w="508634" h="354964">
                <a:moveTo>
                  <a:pt x="254225" y="0"/>
                </a:moveTo>
                <a:lnTo>
                  <a:pt x="242824" y="2996"/>
                </a:lnTo>
                <a:lnTo>
                  <a:pt x="232801" y="11986"/>
                </a:lnTo>
                <a:lnTo>
                  <a:pt x="209225" y="43834"/>
                </a:lnTo>
                <a:lnTo>
                  <a:pt x="299225" y="43834"/>
                </a:lnTo>
                <a:lnTo>
                  <a:pt x="275649" y="11986"/>
                </a:lnTo>
                <a:lnTo>
                  <a:pt x="265626" y="2996"/>
                </a:lnTo>
                <a:lnTo>
                  <a:pt x="25422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1069" y="2201565"/>
            <a:ext cx="441959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905">
              <a:lnSpc>
                <a:spcPct val="101499"/>
              </a:lnSpc>
              <a:spcBef>
                <a:spcPts val="80"/>
              </a:spcBef>
            </a:pPr>
            <a:r>
              <a:rPr dirty="0" sz="900" spc="10">
                <a:solidFill>
                  <a:srgbClr val="190000"/>
                </a:solidFill>
                <a:latin typeface="Calibri"/>
                <a:cs typeface="Calibri"/>
              </a:rPr>
              <a:t>M</a:t>
            </a:r>
            <a:r>
              <a:rPr dirty="0" sz="900" spc="30">
                <a:solidFill>
                  <a:srgbClr val="190000"/>
                </a:solidFill>
                <a:latin typeface="Calibri"/>
                <a:cs typeface="Calibri"/>
              </a:rPr>
              <a:t>o</a:t>
            </a:r>
            <a:r>
              <a:rPr dirty="0" sz="900" spc="-5">
                <a:solidFill>
                  <a:srgbClr val="190000"/>
                </a:solidFill>
                <a:latin typeface="Calibri"/>
                <a:cs typeface="Calibri"/>
              </a:rPr>
              <a:t>difies  </a:t>
            </a:r>
            <a:r>
              <a:rPr dirty="0" sz="900" spc="-10">
                <a:solidFill>
                  <a:srgbClr val="190000"/>
                </a:solidFill>
                <a:latin typeface="Calibri"/>
                <a:cs typeface="Calibri"/>
              </a:rPr>
              <a:t>sentence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4970" y="1656928"/>
            <a:ext cx="749935" cy="266700"/>
          </a:xfrm>
          <a:custGeom>
            <a:avLst/>
            <a:gdLst/>
            <a:ahLst/>
            <a:cxnLst/>
            <a:rect l="l" t="t" r="r" b="b"/>
            <a:pathLst>
              <a:path w="749935" h="266700">
                <a:moveTo>
                  <a:pt x="419908" y="171434"/>
                </a:moveTo>
                <a:lnTo>
                  <a:pt x="329908" y="171434"/>
                </a:lnTo>
                <a:lnTo>
                  <a:pt x="361744" y="252559"/>
                </a:lnTo>
                <a:lnTo>
                  <a:pt x="367902" y="262978"/>
                </a:lnTo>
                <a:lnTo>
                  <a:pt x="374908" y="266451"/>
                </a:lnTo>
                <a:lnTo>
                  <a:pt x="381913" y="262978"/>
                </a:lnTo>
                <a:lnTo>
                  <a:pt x="388071" y="252559"/>
                </a:lnTo>
                <a:lnTo>
                  <a:pt x="419908" y="171434"/>
                </a:lnTo>
                <a:close/>
              </a:path>
              <a:path w="749935" h="266700">
                <a:moveTo>
                  <a:pt x="713816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35434"/>
                </a:lnTo>
                <a:lnTo>
                  <a:pt x="2829" y="149447"/>
                </a:lnTo>
                <a:lnTo>
                  <a:pt x="10544" y="160890"/>
                </a:lnTo>
                <a:lnTo>
                  <a:pt x="21987" y="168605"/>
                </a:lnTo>
                <a:lnTo>
                  <a:pt x="36000" y="171434"/>
                </a:lnTo>
                <a:lnTo>
                  <a:pt x="713816" y="171434"/>
                </a:lnTo>
                <a:lnTo>
                  <a:pt x="727829" y="168605"/>
                </a:lnTo>
                <a:lnTo>
                  <a:pt x="739272" y="160890"/>
                </a:lnTo>
                <a:lnTo>
                  <a:pt x="746987" y="149447"/>
                </a:lnTo>
                <a:lnTo>
                  <a:pt x="749816" y="135434"/>
                </a:lnTo>
                <a:lnTo>
                  <a:pt x="749816" y="36000"/>
                </a:lnTo>
                <a:lnTo>
                  <a:pt x="746987" y="21987"/>
                </a:lnTo>
                <a:lnTo>
                  <a:pt x="739272" y="10544"/>
                </a:lnTo>
                <a:lnTo>
                  <a:pt x="727829" y="2829"/>
                </a:lnTo>
                <a:lnTo>
                  <a:pt x="71381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78519" y="2159048"/>
            <a:ext cx="971550" cy="237490"/>
          </a:xfrm>
          <a:custGeom>
            <a:avLst/>
            <a:gdLst/>
            <a:ahLst/>
            <a:cxnLst/>
            <a:rect l="l" t="t" r="r" b="b"/>
            <a:pathLst>
              <a:path w="971550" h="237489">
                <a:moveTo>
                  <a:pt x="935500" y="43834"/>
                </a:moveTo>
                <a:lnTo>
                  <a:pt x="36000" y="43834"/>
                </a:lnTo>
                <a:lnTo>
                  <a:pt x="21987" y="46663"/>
                </a:lnTo>
                <a:lnTo>
                  <a:pt x="10544" y="54378"/>
                </a:lnTo>
                <a:lnTo>
                  <a:pt x="2829" y="65821"/>
                </a:lnTo>
                <a:lnTo>
                  <a:pt x="0" y="79834"/>
                </a:lnTo>
                <a:lnTo>
                  <a:pt x="0" y="201410"/>
                </a:lnTo>
                <a:lnTo>
                  <a:pt x="2829" y="215423"/>
                </a:lnTo>
                <a:lnTo>
                  <a:pt x="10544" y="226866"/>
                </a:lnTo>
                <a:lnTo>
                  <a:pt x="21987" y="234581"/>
                </a:lnTo>
                <a:lnTo>
                  <a:pt x="36000" y="237410"/>
                </a:lnTo>
                <a:lnTo>
                  <a:pt x="935500" y="237410"/>
                </a:lnTo>
                <a:lnTo>
                  <a:pt x="949513" y="234581"/>
                </a:lnTo>
                <a:lnTo>
                  <a:pt x="960956" y="226866"/>
                </a:lnTo>
                <a:lnTo>
                  <a:pt x="968671" y="215423"/>
                </a:lnTo>
                <a:lnTo>
                  <a:pt x="971500" y="201410"/>
                </a:lnTo>
                <a:lnTo>
                  <a:pt x="971500" y="79834"/>
                </a:lnTo>
                <a:lnTo>
                  <a:pt x="968671" y="65821"/>
                </a:lnTo>
                <a:lnTo>
                  <a:pt x="960956" y="54378"/>
                </a:lnTo>
                <a:lnTo>
                  <a:pt x="949513" y="46663"/>
                </a:lnTo>
                <a:lnTo>
                  <a:pt x="935500" y="43834"/>
                </a:lnTo>
                <a:close/>
              </a:path>
              <a:path w="971550" h="237489">
                <a:moveTo>
                  <a:pt x="485750" y="0"/>
                </a:moveTo>
                <a:lnTo>
                  <a:pt x="474348" y="2996"/>
                </a:lnTo>
                <a:lnTo>
                  <a:pt x="464326" y="11986"/>
                </a:lnTo>
                <a:lnTo>
                  <a:pt x="440750" y="43834"/>
                </a:lnTo>
                <a:lnTo>
                  <a:pt x="530750" y="43834"/>
                </a:lnTo>
                <a:lnTo>
                  <a:pt x="507174" y="11986"/>
                </a:lnTo>
                <a:lnTo>
                  <a:pt x="497151" y="2996"/>
                </a:lnTo>
                <a:lnTo>
                  <a:pt x="4857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dirty="0"/>
              <a:t>Modifies</a:t>
            </a:r>
            <a:r>
              <a:rPr dirty="0" spc="100"/>
              <a:t> </a:t>
            </a:r>
            <a:r>
              <a:rPr dirty="0" spc="-5"/>
              <a:t>verb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/>
          </a:p>
          <a:p>
            <a:pPr marL="12700">
              <a:lnSpc>
                <a:spcPct val="100000"/>
              </a:lnSpc>
              <a:tabLst>
                <a:tab pos="266065" algn="l"/>
                <a:tab pos="1619885" algn="l"/>
              </a:tabLst>
            </a:pPr>
            <a:r>
              <a:rPr dirty="0" sz="1100" spc="-35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dirty="0" sz="1100" spc="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110">
                <a:solidFill>
                  <a:srgbClr val="000000"/>
                </a:solidFill>
                <a:latin typeface="Tahoma"/>
                <a:cs typeface="Tahoma"/>
              </a:rPr>
              <a:t>I	</a:t>
            </a:r>
            <a:r>
              <a:rPr dirty="0" sz="1100" spc="-35">
                <a:solidFill>
                  <a:srgbClr val="000000"/>
                </a:solidFill>
                <a:latin typeface="Tahoma"/>
                <a:cs typeface="Tahoma"/>
              </a:rPr>
              <a:t>really  </a:t>
            </a:r>
            <a:r>
              <a:rPr dirty="0" sz="1100" spc="-60">
                <a:solidFill>
                  <a:srgbClr val="000000"/>
                </a:solidFill>
                <a:latin typeface="Tahoma"/>
                <a:cs typeface="Tahoma"/>
              </a:rPr>
              <a:t>enjoy</a:t>
            </a:r>
            <a:r>
              <a:rPr dirty="0" sz="1100" spc="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00"/>
                </a:solidFill>
                <a:latin typeface="Tahoma"/>
                <a:cs typeface="Tahoma"/>
              </a:rPr>
              <a:t>having</a:t>
            </a:r>
            <a:r>
              <a:rPr dirty="0" sz="1100" spc="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00"/>
                </a:solidFill>
                <a:latin typeface="Tahoma"/>
                <a:cs typeface="Tahoma"/>
              </a:rPr>
              <a:t>a	</a:t>
            </a:r>
            <a:r>
              <a:rPr dirty="0" sz="1100" spc="-35">
                <a:solidFill>
                  <a:srgbClr val="000000"/>
                </a:solidFill>
                <a:latin typeface="Tahoma"/>
                <a:cs typeface="Tahoma"/>
              </a:rPr>
              <a:t>really </a:t>
            </a:r>
            <a:r>
              <a:rPr dirty="0" sz="1100" spc="-40">
                <a:solidFill>
                  <a:srgbClr val="000000"/>
                </a:solidFill>
                <a:latin typeface="Tahoma"/>
                <a:cs typeface="Tahoma"/>
              </a:rPr>
              <a:t>long</a:t>
            </a:r>
            <a:r>
              <a:rPr dirty="0" sz="1100" spc="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00"/>
                </a:solidFill>
                <a:latin typeface="Tahoma"/>
                <a:cs typeface="Tahoma"/>
              </a:rPr>
              <a:t>bath.</a:t>
            </a:r>
            <a:endParaRPr sz="1100">
              <a:latin typeface="Tahoma"/>
              <a:cs typeface="Tahoma"/>
            </a:endParaRPr>
          </a:p>
          <a:p>
            <a:pPr marL="1333500">
              <a:lnSpc>
                <a:spcPct val="100000"/>
              </a:lnSpc>
              <a:spcBef>
                <a:spcPts val="855"/>
              </a:spcBef>
            </a:pPr>
            <a:r>
              <a:rPr dirty="0">
                <a:solidFill>
                  <a:srgbClr val="190C00"/>
                </a:solidFill>
              </a:rPr>
              <a:t>Modifies</a:t>
            </a:r>
            <a:r>
              <a:rPr dirty="0" spc="95">
                <a:solidFill>
                  <a:srgbClr val="190C00"/>
                </a:solidFill>
              </a:rPr>
              <a:t> </a:t>
            </a:r>
            <a:r>
              <a:rPr dirty="0" spc="5">
                <a:solidFill>
                  <a:srgbClr val="190C00"/>
                </a:solidFill>
              </a:rPr>
              <a:t>adjective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75898"/>
            <a:ext cx="652780" cy="16998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5971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144145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4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59434"/>
            <a:ext cx="768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Pre</a:t>
            </a:r>
            <a:r>
              <a:rPr dirty="0" sz="1100" spc="5">
                <a:latin typeface="Tahoma"/>
                <a:cs typeface="Tahoma"/>
              </a:rPr>
              <a:t>p</a:t>
            </a:r>
            <a:r>
              <a:rPr dirty="0" sz="1100" spc="-40">
                <a:latin typeface="Tahoma"/>
                <a:cs typeface="Tahoma"/>
              </a:rPr>
              <a:t>ositions: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731281"/>
            <a:ext cx="3527929" cy="249210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27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7" action="ppaction://hlinksldjump"/>
              </a:rPr>
              <a:t>Where </a:t>
            </a:r>
            <a:r>
              <a:rPr dirty="0" spc="-85">
                <a:hlinkClick r:id="rId17" action="ppaction://hlinksldjump"/>
              </a:rPr>
              <a:t>are </a:t>
            </a:r>
            <a:r>
              <a:rPr dirty="0" spc="-50">
                <a:hlinkClick r:id="rId17" action="ppaction://hlinksldjump"/>
              </a:rPr>
              <a:t>they</a:t>
            </a:r>
            <a:r>
              <a:rPr dirty="0" spc="18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found?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80971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Examples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prepositions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80323"/>
            <a:ext cx="943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He’s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living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341" y="13131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941" y="1479434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 b="1">
                <a:latin typeface="Blackoak Std"/>
                <a:cs typeface="Blackoak Std"/>
              </a:rPr>
              <a:t></a:t>
            </a:r>
            <a:r>
              <a:rPr dirty="0" baseline="-17676" sz="1650" spc="284">
                <a:latin typeface="Arial"/>
                <a:cs typeface="Arial"/>
              </a:rPr>
              <a:t>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1341" y="181194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341" y="185351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6336" y="1452791"/>
            <a:ext cx="249554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3332" y="1624863"/>
            <a:ext cx="11747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1480" y="1421992"/>
            <a:ext cx="8464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715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[</a:t>
            </a:r>
            <a:r>
              <a:rPr dirty="0" sz="1100" spc="-30" i="1">
                <a:latin typeface="Calibri"/>
                <a:cs typeface="Calibri"/>
              </a:rPr>
              <a:t>his </a:t>
            </a:r>
            <a:r>
              <a:rPr dirty="0" sz="1100" i="1">
                <a:latin typeface="Calibri"/>
                <a:cs typeface="Calibri"/>
              </a:rPr>
              <a:t>pet </a:t>
            </a:r>
            <a:r>
              <a:rPr dirty="0" sz="1100" spc="-15" i="1">
                <a:latin typeface="Calibri"/>
                <a:cs typeface="Calibri"/>
              </a:rPr>
              <a:t>dog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75">
                <a:latin typeface="Tahoma"/>
                <a:cs typeface="Tahoma"/>
              </a:rPr>
              <a:t>[</a:t>
            </a:r>
            <a:r>
              <a:rPr dirty="0" sz="1100" spc="-75" i="1">
                <a:latin typeface="Calibri"/>
                <a:cs typeface="Calibri"/>
              </a:rPr>
              <a:t>a </a:t>
            </a:r>
            <a:r>
              <a:rPr dirty="0" sz="1100" spc="-15" i="1">
                <a:latin typeface="Calibri"/>
                <a:cs typeface="Calibri"/>
              </a:rPr>
              <a:t>log </a:t>
            </a:r>
            <a:r>
              <a:rPr dirty="0" sz="1100" spc="-20" i="1">
                <a:latin typeface="Calibri"/>
                <a:cs typeface="Calibri"/>
              </a:rPr>
              <a:t>cabin</a:t>
            </a:r>
            <a:r>
              <a:rPr dirty="0" sz="1100" spc="-2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7193" y="1796935"/>
            <a:ext cx="11747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80604" y="1969008"/>
            <a:ext cx="155575" cy="172085"/>
          </a:xfrm>
          <a:custGeom>
            <a:avLst/>
            <a:gdLst/>
            <a:ahLst/>
            <a:cxnLst/>
            <a:rect l="l" t="t" r="r" b="b"/>
            <a:pathLst>
              <a:path w="155575" h="172085">
                <a:moveTo>
                  <a:pt x="0" y="172072"/>
                </a:moveTo>
                <a:lnTo>
                  <a:pt x="155092" y="172072"/>
                </a:lnTo>
                <a:lnTo>
                  <a:pt x="1550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05341" y="1766136"/>
            <a:ext cx="12515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4930" marR="5080" indent="-62865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[</a:t>
            </a:r>
            <a:r>
              <a:rPr dirty="0" sz="1100" spc="-35" i="1">
                <a:latin typeface="Calibri"/>
                <a:cs typeface="Calibri"/>
              </a:rPr>
              <a:t>the </a:t>
            </a:r>
            <a:r>
              <a:rPr dirty="0" sz="1100" spc="-10" i="1">
                <a:latin typeface="Calibri"/>
                <a:cs typeface="Calibri"/>
              </a:rPr>
              <a:t>wilds </a:t>
            </a:r>
            <a:r>
              <a:rPr dirty="0" sz="1100" spc="-15" i="1">
                <a:latin typeface="Calibri"/>
                <a:cs typeface="Calibri"/>
              </a:rPr>
              <a:t>of Alaska</a:t>
            </a:r>
            <a:r>
              <a:rPr dirty="0" sz="1100" spc="-15">
                <a:latin typeface="Tahoma"/>
                <a:cs typeface="Tahoma"/>
              </a:rPr>
              <a:t>] 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[</a:t>
            </a:r>
            <a:r>
              <a:rPr dirty="0" sz="1100" spc="-30" i="1">
                <a:latin typeface="Calibri"/>
                <a:cs typeface="Calibri"/>
              </a:rPr>
              <a:t>many</a:t>
            </a:r>
            <a:r>
              <a:rPr dirty="0" sz="1100" spc="50" i="1">
                <a:latin typeface="Calibri"/>
                <a:cs typeface="Calibri"/>
              </a:rPr>
              <a:t> </a:t>
            </a:r>
            <a:r>
              <a:rPr dirty="0" sz="1100" spc="-30" i="1">
                <a:latin typeface="Calibri"/>
                <a:cs typeface="Calibri"/>
              </a:rPr>
              <a:t>years</a:t>
            </a:r>
            <a:r>
              <a:rPr dirty="0" sz="1100" spc="-3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1516" y="131317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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116" y="1479434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 b="1">
                <a:latin typeface="Blackoak Std"/>
                <a:cs typeface="Blackoak Std"/>
              </a:rPr>
              <a:t></a:t>
            </a:r>
            <a:r>
              <a:rPr dirty="0" baseline="-17676" sz="1650" spc="284">
                <a:latin typeface="Arial"/>
                <a:cs typeface="Arial"/>
              </a:rPr>
              <a:t></a:t>
            </a:r>
            <a:endParaRPr baseline="-17676"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1516" y="181194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35" b="1">
                <a:latin typeface="Blackoak Std"/>
                <a:cs typeface="Blackoak Std"/>
              </a:rPr>
              <a:t></a:t>
            </a:r>
            <a:endParaRPr sz="1100">
              <a:latin typeface="Blackoak Std"/>
              <a:cs typeface="Blackoak St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1516" y="185351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140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8" action="ppaction://hlinksldjump"/>
              </a:rPr>
              <a:t>Word </a:t>
            </a:r>
            <a:r>
              <a:rPr dirty="0" spc="-65">
                <a:hlinkClick r:id="rId18" action="ppaction://hlinksldjump"/>
              </a:rPr>
              <a:t>classes </a:t>
            </a:r>
            <a:r>
              <a:rPr dirty="0" spc="-60">
                <a:hlinkClick r:id="rId18" action="ppaction://hlinksldjump"/>
              </a:rPr>
              <a:t>and </a:t>
            </a:r>
            <a:r>
              <a:rPr dirty="0" spc="-65">
                <a:hlinkClick r:id="rId18" action="ppaction://hlinksldjump"/>
              </a:rPr>
              <a:t>language</a:t>
            </a:r>
            <a:r>
              <a:rPr dirty="0" spc="245">
                <a:hlinkClick r:id="rId18" action="ppaction://hlinksldjump"/>
              </a:rPr>
              <a:t> </a:t>
            </a:r>
            <a:r>
              <a:rPr dirty="0" spc="-40">
                <a:hlinkClick r:id="rId18" action="ppaction://hlinksldjump"/>
              </a:rPr>
              <a:t>impairment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094941"/>
            <a:ext cx="2109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impairments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60" y="1380119"/>
            <a:ext cx="3462654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Tend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miss </a:t>
            </a:r>
            <a:r>
              <a:rPr dirty="0" sz="1100" spc="-30">
                <a:latin typeface="Tahoma"/>
                <a:cs typeface="Tahoma"/>
              </a:rPr>
              <a:t>out function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words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Have </a:t>
            </a:r>
            <a:r>
              <a:rPr dirty="0" sz="1100" spc="-30">
                <a:latin typeface="Tahoma"/>
                <a:cs typeface="Tahoma"/>
              </a:rPr>
              <a:t>difficulties </a:t>
            </a:r>
            <a:r>
              <a:rPr dirty="0" sz="1100" spc="-45">
                <a:latin typeface="Tahoma"/>
                <a:cs typeface="Tahoma"/>
              </a:rPr>
              <a:t>understanding </a:t>
            </a:r>
            <a:r>
              <a:rPr dirty="0" sz="1100" spc="-40">
                <a:latin typeface="Tahoma"/>
                <a:cs typeface="Tahoma"/>
              </a:rPr>
              <a:t>prepositions </a:t>
            </a:r>
            <a:r>
              <a:rPr dirty="0" sz="1100" spc="-55">
                <a:latin typeface="Tahoma"/>
                <a:cs typeface="Tahoma"/>
              </a:rPr>
              <a:t>(when </a:t>
            </a:r>
            <a:r>
              <a:rPr dirty="0" sz="1100" spc="-70">
                <a:latin typeface="Tahoma"/>
                <a:cs typeface="Tahoma"/>
              </a:rPr>
              <a:t>used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express </a:t>
            </a:r>
            <a:r>
              <a:rPr dirty="0" sz="1100" spc="-20">
                <a:latin typeface="Tahoma"/>
                <a:cs typeface="Tahoma"/>
              </a:rPr>
              <a:t>location),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on</a:t>
            </a:r>
            <a:r>
              <a:rPr dirty="0" sz="1100" spc="-45">
                <a:latin typeface="Tahoma"/>
                <a:cs typeface="Tahoma"/>
              </a:rPr>
              <a:t>,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reduced verb </a:t>
            </a:r>
            <a:r>
              <a:rPr dirty="0" sz="1100" spc="-45">
                <a:latin typeface="Tahoma"/>
                <a:cs typeface="Tahoma"/>
              </a:rPr>
              <a:t>diversity,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25">
                <a:latin typeface="Tahoma"/>
                <a:cs typeface="Tahoma"/>
              </a:rPr>
              <a:t>‘She </a:t>
            </a:r>
            <a:r>
              <a:rPr dirty="0" sz="1100" spc="-30">
                <a:latin typeface="Tahoma"/>
                <a:cs typeface="Tahoma"/>
              </a:rPr>
              <a:t>did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food’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4" action="ppaction://hlinksldjump"/>
              </a:rPr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16505"/>
            <a:ext cx="203898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‘minimal </a:t>
            </a:r>
            <a:r>
              <a:rPr dirty="0" sz="1100" spc="-45">
                <a:latin typeface="Tahoma"/>
                <a:cs typeface="Tahoma"/>
              </a:rPr>
              <a:t>standalone </a:t>
            </a:r>
            <a:r>
              <a:rPr dirty="0" sz="1100" spc="-35">
                <a:latin typeface="Tahoma"/>
                <a:cs typeface="Tahoma"/>
              </a:rPr>
              <a:t>symbolic </a:t>
            </a:r>
            <a:r>
              <a:rPr dirty="0" sz="1100">
                <a:latin typeface="Tahoma"/>
                <a:cs typeface="Tahoma"/>
              </a:rPr>
              <a:t>unit’  </a:t>
            </a:r>
            <a:r>
              <a:rPr dirty="0" sz="1100" spc="25">
                <a:latin typeface="Tahoma"/>
                <a:cs typeface="Tahoma"/>
              </a:rPr>
              <a:t>MiSS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904099"/>
            <a:ext cx="389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</a:t>
            </a:r>
            <a:r>
              <a:rPr dirty="0" sz="1100" spc="-8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o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r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01748"/>
            <a:ext cx="765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Word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classes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9411"/>
            <a:ext cx="16567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Let’s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meet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word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classes!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94978"/>
            <a:ext cx="1028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5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minute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13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>
                <a:hlinkClick r:id="rId20" action="ppaction://hlinksldjump"/>
              </a:rPr>
              <a:t>5 </a:t>
            </a:r>
            <a:r>
              <a:rPr dirty="0" spc="-45">
                <a:hlinkClick r:id="rId20" action="ppaction://hlinksldjump"/>
              </a:rPr>
              <a:t>minute</a:t>
            </a:r>
            <a:r>
              <a:rPr dirty="0" spc="55">
                <a:hlinkClick r:id="rId20" action="ppaction://hlinksldjump"/>
              </a:rPr>
              <a:t> </a:t>
            </a:r>
            <a:r>
              <a:rPr dirty="0" spc="-65">
                <a:hlinkClick r:id="rId20" action="ppaction://hlinksldjump"/>
              </a:rPr>
              <a:t>exercies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58708"/>
            <a:ext cx="3549015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14629">
              <a:lnSpc>
                <a:spcPct val="102699"/>
              </a:lnSpc>
              <a:spcBef>
                <a:spcPts val="55"/>
              </a:spcBef>
            </a:pPr>
            <a:r>
              <a:rPr dirty="0" sz="1100" spc="-114">
                <a:latin typeface="Tahoma"/>
                <a:cs typeface="Tahoma"/>
              </a:rPr>
              <a:t>Whatˆas </a:t>
            </a:r>
            <a:r>
              <a:rPr dirty="0" sz="1100" spc="-50">
                <a:latin typeface="Tahoma"/>
                <a:cs typeface="Tahoma"/>
              </a:rPr>
              <a:t>unusual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5">
                <a:latin typeface="Tahoma"/>
                <a:cs typeface="Tahoma"/>
              </a:rPr>
              <a:t>sentence: </a:t>
            </a:r>
            <a:r>
              <a:rPr dirty="0" sz="1100" spc="15">
                <a:latin typeface="Tahoma"/>
                <a:cs typeface="Tahoma"/>
              </a:rPr>
              <a:t>‘That </a:t>
            </a:r>
            <a:r>
              <a:rPr dirty="0" sz="1100" spc="-20">
                <a:latin typeface="Tahoma"/>
                <a:cs typeface="Tahoma"/>
              </a:rPr>
              <a:t>film 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35">
                <a:latin typeface="Tahoma"/>
                <a:cs typeface="Tahoma"/>
              </a:rPr>
              <a:t>absobloodylutely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brilliant!?’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student </a:t>
            </a:r>
            <a:r>
              <a:rPr dirty="0" sz="1100" spc="-70">
                <a:latin typeface="Tahoma"/>
                <a:cs typeface="Tahoma"/>
              </a:rPr>
              <a:t>says </a:t>
            </a:r>
            <a:r>
              <a:rPr dirty="0" sz="1100" spc="-20">
                <a:latin typeface="Tahoma"/>
                <a:cs typeface="Tahoma"/>
              </a:rPr>
              <a:t>‘I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45">
                <a:latin typeface="Tahoma"/>
                <a:cs typeface="Tahoma"/>
              </a:rPr>
              <a:t>going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0">
                <a:latin typeface="Tahoma"/>
                <a:cs typeface="Tahoma"/>
              </a:rPr>
              <a:t>lection’.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5">
                <a:latin typeface="Tahoma"/>
                <a:cs typeface="Tahoma"/>
              </a:rPr>
              <a:t>‘lection’  </a:t>
            </a:r>
            <a:r>
              <a:rPr dirty="0" sz="1100" spc="-60">
                <a:latin typeface="Tahoma"/>
                <a:cs typeface="Tahoma"/>
              </a:rPr>
              <a:t>mean,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5">
                <a:latin typeface="Tahoma"/>
                <a:cs typeface="Tahoma"/>
              </a:rPr>
              <a:t>error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arisen?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274490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44460"/>
            <a:ext cx="68516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16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5" action="ppaction://hlinksldjump"/>
              </a:rPr>
              <a:t>1.</a:t>
            </a:r>
            <a:r>
              <a:rPr dirty="0" spc="105">
                <a:hlinkClick r:id="rId5" action="ppaction://hlinksldjump"/>
              </a:rPr>
              <a:t> </a:t>
            </a:r>
            <a:r>
              <a:rPr dirty="0" spc="-40">
                <a:hlinkClick r:id="rId5" action="ppaction://hlinksldjump"/>
              </a:rPr>
              <a:t>Symbols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852092"/>
            <a:ext cx="1244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Symbols </a:t>
            </a:r>
            <a:r>
              <a:rPr dirty="0" sz="1100" spc="-65">
                <a:latin typeface="Tahoma"/>
                <a:cs typeface="Tahoma"/>
              </a:rPr>
              <a:t>versus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Icons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997" y="1539217"/>
            <a:ext cx="1058399" cy="6431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4592" y="1388643"/>
            <a:ext cx="1058265" cy="7936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9187" y="1123906"/>
            <a:ext cx="1058436" cy="10584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2284144"/>
            <a:ext cx="31699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Symbols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characterised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5" b="1">
                <a:latin typeface="Arial"/>
                <a:cs typeface="Arial"/>
              </a:rPr>
              <a:t>arbitrary </a:t>
            </a:r>
            <a:r>
              <a:rPr dirty="0" sz="1100" spc="-35">
                <a:latin typeface="Tahoma"/>
                <a:cs typeface="Tahoma"/>
              </a:rPr>
              <a:t>relationship 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50">
                <a:latin typeface="Tahoma"/>
                <a:cs typeface="Tahoma"/>
              </a:rPr>
              <a:t>form and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16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5" action="ppaction://hlinksldjump"/>
              </a:rPr>
              <a:t>1.</a:t>
            </a:r>
            <a:r>
              <a:rPr dirty="0" spc="105">
                <a:hlinkClick r:id="rId5" action="ppaction://hlinksldjump"/>
              </a:rPr>
              <a:t> </a:t>
            </a:r>
            <a:r>
              <a:rPr dirty="0" spc="-40">
                <a:hlinkClick r:id="rId5" action="ppaction://hlinksldjump"/>
              </a:rPr>
              <a:t>Symbols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16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5" action="ppaction://hlinksldjump"/>
              </a:rPr>
              <a:t>1.</a:t>
            </a:r>
            <a:r>
              <a:rPr dirty="0" spc="105">
                <a:hlinkClick r:id="rId5" action="ppaction://hlinksldjump"/>
              </a:rPr>
              <a:t> </a:t>
            </a:r>
            <a:r>
              <a:rPr dirty="0" spc="-40">
                <a:hlinkClick r:id="rId5" action="ppaction://hlinksldjump"/>
              </a:rPr>
              <a:t>Symbols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843612"/>
            <a:ext cx="3527821" cy="17911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63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</a:t>
            </a:r>
            <a:r>
              <a:rPr dirty="0" spc="120">
                <a:hlinkClick r:id="rId6" action="ppaction://hlinksldjump"/>
              </a:rPr>
              <a:t> </a:t>
            </a:r>
            <a:r>
              <a:rPr dirty="0" spc="-45">
                <a:hlinkClick r:id="rId6" action="ppaction://hlinksldjump"/>
              </a:rPr>
              <a:t>Standalone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14067"/>
            <a:ext cx="3554095" cy="10382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40">
                <a:latin typeface="Tahoma"/>
                <a:cs typeface="Tahoma"/>
              </a:rPr>
              <a:t>doing? </a:t>
            </a:r>
            <a:r>
              <a:rPr dirty="0" sz="1100" spc="-5">
                <a:latin typeface="Tahoma"/>
                <a:cs typeface="Tahoma"/>
              </a:rPr>
              <a:t>B: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40" b="1">
                <a:latin typeface="Arial"/>
                <a:cs typeface="Arial"/>
              </a:rPr>
              <a:t>Working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experience? </a:t>
            </a:r>
            <a:r>
              <a:rPr dirty="0" sz="1100" spc="-5">
                <a:latin typeface="Tahoma"/>
                <a:cs typeface="Tahoma"/>
              </a:rPr>
              <a:t>B: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 b="1">
                <a:latin typeface="Arial"/>
                <a:cs typeface="Arial"/>
              </a:rPr>
              <a:t>Unbelievable</a:t>
            </a:r>
            <a:endParaRPr sz="1100">
              <a:latin typeface="Arial"/>
              <a:cs typeface="Arial"/>
            </a:endParaRPr>
          </a:p>
          <a:p>
            <a:pPr marL="12700" marR="1354455">
              <a:lnSpc>
                <a:spcPct val="151000"/>
              </a:lnSpc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feeling? </a:t>
            </a:r>
            <a:r>
              <a:rPr dirty="0" sz="1100" spc="-5">
                <a:latin typeface="Tahoma"/>
                <a:cs typeface="Tahoma"/>
              </a:rPr>
              <a:t>B: </a:t>
            </a:r>
            <a:r>
              <a:rPr dirty="0" sz="1100" spc="-50" b="1">
                <a:latin typeface="Arial"/>
                <a:cs typeface="Arial"/>
              </a:rPr>
              <a:t>Unhappy  </a:t>
            </a:r>
            <a:r>
              <a:rPr dirty="0" sz="1100" spc="-35" b="1">
                <a:latin typeface="Arial"/>
                <a:cs typeface="Arial"/>
              </a:rPr>
              <a:t>Shark</a:t>
            </a:r>
            <a:r>
              <a:rPr dirty="0" sz="1100" spc="-35">
                <a:latin typeface="Tahoma"/>
                <a:cs typeface="Tahoma"/>
              </a:rPr>
              <a:t>!!!!!!!!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 b="1">
                <a:latin typeface="Arial"/>
                <a:cs typeface="Arial"/>
              </a:rPr>
              <a:t>Swim</a:t>
            </a:r>
            <a:r>
              <a:rPr dirty="0" sz="1100" spc="-30">
                <a:latin typeface="Tahoma"/>
                <a:cs typeface="Tahoma"/>
              </a:rPr>
              <a:t>!!!!!!!!!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75898"/>
            <a:ext cx="60515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11454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53227"/>
            <a:ext cx="652780" cy="769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4145">
              <a:lnSpc>
                <a:spcPts val="700"/>
              </a:lnSpc>
              <a:spcBef>
                <a:spcPts val="13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59690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56515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found?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09855"/>
            <a:ext cx="60960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14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5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7" action="ppaction://hlinksldjump"/>
              </a:rPr>
              <a:t>3. </a:t>
            </a:r>
            <a:r>
              <a:rPr dirty="0" spc="-5">
                <a:hlinkClick r:id="rId7" action="ppaction://hlinksldjump"/>
              </a:rPr>
              <a:t>Minimal </a:t>
            </a:r>
            <a:r>
              <a:rPr dirty="0" spc="-35">
                <a:hlinkClick r:id="rId7" action="ppaction://hlinksldjump"/>
              </a:rPr>
              <a:t>(cannot </a:t>
            </a:r>
            <a:r>
              <a:rPr dirty="0" spc="-70">
                <a:hlinkClick r:id="rId7" action="ppaction://hlinksldjump"/>
              </a:rPr>
              <a:t>be</a:t>
            </a:r>
            <a:r>
              <a:rPr dirty="0" spc="-55">
                <a:hlinkClick r:id="rId7" action="ppaction://hlinksldjump"/>
              </a:rPr>
              <a:t> </a:t>
            </a:r>
            <a:r>
              <a:rPr dirty="0" spc="-15">
                <a:hlinkClick r:id="rId7" action="ppaction://hlinksldjump"/>
              </a:rPr>
              <a:t>split)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992338"/>
            <a:ext cx="3197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25" b="1">
                <a:latin typeface="Arial"/>
                <a:cs typeface="Arial"/>
              </a:rPr>
              <a:t>Inactive </a:t>
            </a:r>
            <a:r>
              <a:rPr dirty="0" sz="1100" spc="-10" i="1">
                <a:latin typeface="Arial"/>
                <a:cs typeface="Arial"/>
              </a:rPr>
              <a:t>→ </a:t>
            </a:r>
            <a:r>
              <a:rPr dirty="0" sz="1100" spc="-45">
                <a:latin typeface="Tahoma"/>
                <a:cs typeface="Tahoma"/>
              </a:rPr>
              <a:t>*One </a:t>
            </a:r>
            <a:r>
              <a:rPr dirty="0" sz="1100" spc="-40">
                <a:latin typeface="Tahoma"/>
                <a:cs typeface="Tahoma"/>
              </a:rPr>
              <a:t>sip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coffee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Charles </a:t>
            </a:r>
            <a:r>
              <a:rPr dirty="0" sz="1100" spc="-60">
                <a:latin typeface="Tahoma"/>
                <a:cs typeface="Tahoma"/>
              </a:rPr>
              <a:t>changes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85" y="1164423"/>
            <a:ext cx="1529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20" b="1">
                <a:latin typeface="Arial"/>
                <a:cs typeface="Arial"/>
              </a:rPr>
              <a:t>in-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hyper-active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74456"/>
            <a:ext cx="33991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40" b="1">
                <a:latin typeface="Arial"/>
                <a:cs typeface="Arial"/>
              </a:rPr>
              <a:t>Underconfident </a:t>
            </a:r>
            <a:r>
              <a:rPr dirty="0" sz="1100" spc="-10" i="1">
                <a:latin typeface="Arial"/>
                <a:cs typeface="Arial"/>
              </a:rPr>
              <a:t>→ </a:t>
            </a:r>
            <a:r>
              <a:rPr dirty="0" sz="1100" spc="-10">
                <a:latin typeface="Tahoma"/>
                <a:cs typeface="Tahoma"/>
              </a:rPr>
              <a:t>?After </a:t>
            </a:r>
            <a:r>
              <a:rPr dirty="0" sz="1100" spc="-35">
                <a:latin typeface="Tahoma"/>
                <a:cs typeface="Tahoma"/>
              </a:rPr>
              <a:t>eight </a:t>
            </a:r>
            <a:r>
              <a:rPr dirty="0" sz="1100" spc="-30">
                <a:latin typeface="Tahoma"/>
                <a:cs typeface="Tahoma"/>
              </a:rPr>
              <a:t>pints, </a:t>
            </a:r>
            <a:r>
              <a:rPr dirty="0" sz="1100" spc="-35">
                <a:latin typeface="Tahoma"/>
                <a:cs typeface="Tahoma"/>
              </a:rPr>
              <a:t>Angela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85" y="1546528"/>
            <a:ext cx="18503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40" b="1">
                <a:latin typeface="Arial"/>
                <a:cs typeface="Arial"/>
              </a:rPr>
              <a:t>under-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45" b="1">
                <a:latin typeface="Arial"/>
                <a:cs typeface="Arial"/>
              </a:rPr>
              <a:t>overconfident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756561"/>
            <a:ext cx="339280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5">
                <a:latin typeface="Tahoma"/>
                <a:cs typeface="Tahoma"/>
              </a:rPr>
              <a:t>Walk </a:t>
            </a: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10" i="1">
                <a:latin typeface="Arial"/>
                <a:cs typeface="Arial"/>
              </a:rPr>
              <a:t>→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walked </a:t>
            </a:r>
            <a:r>
              <a:rPr dirty="0" sz="1100" spc="-40" b="1">
                <a:latin typeface="Arial"/>
                <a:cs typeface="Arial"/>
              </a:rPr>
              <a:t>through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door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0" b="1">
                <a:latin typeface="Arial"/>
                <a:cs typeface="Arial"/>
              </a:rPr>
              <a:t>out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385" y="1928633"/>
            <a:ext cx="4546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life.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2138666"/>
            <a:ext cx="3312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15">
                <a:latin typeface="Tahoma"/>
                <a:cs typeface="Tahoma"/>
              </a:rPr>
              <a:t>Blackbird </a:t>
            </a:r>
            <a:r>
              <a:rPr dirty="0" sz="1100" spc="-45">
                <a:latin typeface="Tahoma"/>
                <a:cs typeface="Tahoma"/>
              </a:rPr>
              <a:t>(species) </a:t>
            </a:r>
            <a:r>
              <a:rPr dirty="0" sz="1100" spc="-10" i="1">
                <a:latin typeface="Arial"/>
                <a:cs typeface="Arial"/>
              </a:rPr>
              <a:t>→ </a:t>
            </a:r>
            <a:r>
              <a:rPr dirty="0" sz="1100" spc="-55">
                <a:latin typeface="Tahoma"/>
                <a:cs typeface="Tahoma"/>
              </a:rPr>
              <a:t>*She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 b="1">
                <a:latin typeface="Arial"/>
                <a:cs typeface="Arial"/>
              </a:rPr>
              <a:t>black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25" b="1">
                <a:latin typeface="Arial"/>
                <a:cs typeface="Arial"/>
              </a:rPr>
              <a:t>white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85" y="2310738"/>
            <a:ext cx="915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latin typeface="Arial"/>
                <a:cs typeface="Arial"/>
              </a:rPr>
              <a:t>bird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tree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513" y="85095"/>
            <a:ext cx="6330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02 -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Word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74490"/>
            <a:ext cx="685165" cy="240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Words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Symbols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Standalone</a:t>
            </a:r>
            <a:endParaRPr sz="400">
              <a:latin typeface="Verdana"/>
              <a:cs typeface="Verdana"/>
            </a:endParaRPr>
          </a:p>
          <a:p>
            <a:pPr marL="102870" indent="-6604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3505" algn="l"/>
              </a:tabLst>
            </a:pPr>
            <a:r>
              <a:rPr dirty="0" sz="400" spc="-20">
                <a:latin typeface="Verdana"/>
                <a:cs typeface="Verdana"/>
                <a:hlinkClick r:id="rId7" action="ppaction://hlinksldjump"/>
              </a:rPr>
              <a:t>Minimal </a:t>
            </a:r>
            <a:r>
              <a:rPr dirty="0" sz="400" spc="-30">
                <a:latin typeface="Verdana"/>
                <a:cs typeface="Verdana"/>
                <a:hlinkClick r:id="rId7" action="ppaction://hlinksldjump"/>
              </a:rPr>
              <a:t>(cannot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be</a:t>
            </a:r>
            <a:r>
              <a:rPr dirty="0" sz="400" spc="-2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split)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Word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8" action="ppaction://hlinksldjump"/>
              </a:rPr>
              <a:t>classes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The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‘standard’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definition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Meaning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Form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test</a:t>
            </a:r>
            <a:endParaRPr sz="400">
              <a:latin typeface="Verdana"/>
              <a:cs typeface="Verdana"/>
            </a:endParaRPr>
          </a:p>
          <a:p>
            <a:pPr marL="37465" marR="291465">
              <a:lnSpc>
                <a:spcPct val="152200"/>
              </a:lnSpc>
              <a:buAutoNum type="arabicPeriod"/>
              <a:tabLst>
                <a:tab pos="104139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Position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So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which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test?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76530">
              <a:lnSpc>
                <a:spcPts val="700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Let’s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meet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the 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word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classes!</a:t>
            </a:r>
            <a:endParaRPr sz="600">
              <a:latin typeface="Verdana"/>
              <a:cs typeface="Verdana"/>
            </a:endParaRPr>
          </a:p>
          <a:p>
            <a:pPr marL="37465" marR="92075">
              <a:lnSpc>
                <a:spcPct val="103800"/>
              </a:lnSpc>
              <a:spcBef>
                <a:spcPts val="23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Ways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categorise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  classes</a:t>
            </a:r>
            <a:endParaRPr sz="400">
              <a:latin typeface="Verdana"/>
              <a:cs typeface="Verdana"/>
            </a:endParaRPr>
          </a:p>
          <a:p>
            <a:pPr marL="37465" marR="88900">
              <a:lnSpc>
                <a:spcPct val="103800"/>
              </a:lnSpc>
              <a:spcBef>
                <a:spcPts val="23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Open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versus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closed-class 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words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Where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are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they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found?</a:t>
            </a:r>
            <a:endParaRPr sz="400">
              <a:latin typeface="Verdana"/>
              <a:cs typeface="Verdana"/>
            </a:endParaRPr>
          </a:p>
          <a:p>
            <a:pPr marL="37465" marR="36830">
              <a:lnSpc>
                <a:spcPct val="103800"/>
              </a:lnSpc>
              <a:spcBef>
                <a:spcPts val="229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Word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classes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and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language 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impairment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minute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5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minute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exercies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5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7" action="ppaction://hlinksldjump"/>
              </a:rPr>
              <a:t>3. </a:t>
            </a:r>
            <a:r>
              <a:rPr dirty="0" spc="-5">
                <a:hlinkClick r:id="rId7" action="ppaction://hlinksldjump"/>
              </a:rPr>
              <a:t>Minimal </a:t>
            </a:r>
            <a:r>
              <a:rPr dirty="0" spc="-35">
                <a:hlinkClick r:id="rId7" action="ppaction://hlinksldjump"/>
              </a:rPr>
              <a:t>(cannot </a:t>
            </a:r>
            <a:r>
              <a:rPr dirty="0" spc="-70">
                <a:hlinkClick r:id="rId7" action="ppaction://hlinksldjump"/>
              </a:rPr>
              <a:t>be</a:t>
            </a:r>
            <a:r>
              <a:rPr dirty="0" spc="-55">
                <a:hlinkClick r:id="rId7" action="ppaction://hlinksldjump"/>
              </a:rPr>
              <a:t> </a:t>
            </a:r>
            <a:r>
              <a:rPr dirty="0" spc="-15">
                <a:hlinkClick r:id="rId7" action="ppaction://hlinksldjump"/>
              </a:rPr>
              <a:t>split)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7253"/>
            <a:ext cx="3528088" cy="19821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27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2020-04-30T12:18:18Z</dcterms:created>
  <dcterms:modified xsi:type="dcterms:W3CDTF">2020-04-30T12:18:18Z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2020-04-30T00:00:00Z</vt:filetime>
  </property>
</Properties>
</file>