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98081" y="625015"/>
            <a:ext cx="1118235" cy="233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360" y="1213114"/>
            <a:ext cx="4075379" cy="866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01020" y="3341230"/>
            <a:ext cx="23939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9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2.xml"/><Relationship Id="rId18" Type="http://schemas.openxmlformats.org/officeDocument/2006/relationships/slide" Target="slide44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17.png"/><Relationship Id="rId36" Type="http://schemas.openxmlformats.org/officeDocument/2006/relationships/image" Target="../media/image18.png"/><Relationship Id="rId37" Type="http://schemas.openxmlformats.org/officeDocument/2006/relationships/image" Target="../media/image19.png"/><Relationship Id="rId38" Type="http://schemas.openxmlformats.org/officeDocument/2006/relationships/slide" Target="slide58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image" Target="../media/image2.jpg"/><Relationship Id="rId18" Type="http://schemas.openxmlformats.org/officeDocument/2006/relationships/image" Target="../media/image3.jpg"/><Relationship Id="rId19" Type="http://schemas.openxmlformats.org/officeDocument/2006/relationships/slide" Target="slide44.xml"/><Relationship Id="rId20" Type="http://schemas.openxmlformats.org/officeDocument/2006/relationships/slide" Target="slide52.xml"/><Relationship Id="rId21" Type="http://schemas.openxmlformats.org/officeDocument/2006/relationships/slide" Target="slide53.xml"/><Relationship Id="rId22" Type="http://schemas.openxmlformats.org/officeDocument/2006/relationships/slide" Target="slide54.xml"/><Relationship Id="rId23" Type="http://schemas.openxmlformats.org/officeDocument/2006/relationships/slide" Target="slide56.xml"/><Relationship Id="rId24" Type="http://schemas.openxmlformats.org/officeDocument/2006/relationships/slide" Target="slide58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36.xml"/><Relationship Id="rId10" Type="http://schemas.openxmlformats.org/officeDocument/2006/relationships/slide" Target="slide15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33.xml"/><Relationship Id="rId15" Type="http://schemas.openxmlformats.org/officeDocument/2006/relationships/slide" Target="slide35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36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33.xml"/><Relationship Id="rId15" Type="http://schemas.openxmlformats.org/officeDocument/2006/relationships/slide" Target="slide35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2.xml"/><Relationship Id="rId18" Type="http://schemas.openxmlformats.org/officeDocument/2006/relationships/slide" Target="slide44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2.xml"/><Relationship Id="rId18" Type="http://schemas.openxmlformats.org/officeDocument/2006/relationships/slide" Target="slide44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slide" Target="slide52.xml"/><Relationship Id="rId24" Type="http://schemas.openxmlformats.org/officeDocument/2006/relationships/slide" Target="slide53.xml"/><Relationship Id="rId25" Type="http://schemas.openxmlformats.org/officeDocument/2006/relationships/slide" Target="slide54.xml"/><Relationship Id="rId26" Type="http://schemas.openxmlformats.org/officeDocument/2006/relationships/slide" Target="slide56.xml"/><Relationship Id="rId27" Type="http://schemas.openxmlformats.org/officeDocument/2006/relationships/slide" Target="slide58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4.xml"/><Relationship Id="rId17" Type="http://schemas.openxmlformats.org/officeDocument/2006/relationships/slide" Target="slide43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image" Target="../media/image25.jpg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Relationship Id="rId23" Type="http://schemas.openxmlformats.org/officeDocument/2006/relationships/slide" Target="slide58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4.xml"/><Relationship Id="rId17" Type="http://schemas.openxmlformats.org/officeDocument/2006/relationships/slide" Target="slide43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44.xml"/><Relationship Id="rId4" Type="http://schemas.openxmlformats.org/officeDocument/2006/relationships/slide" Target="slide2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Relationship Id="rId10" Type="http://schemas.openxmlformats.org/officeDocument/2006/relationships/slide" Target="slide15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33.xml"/><Relationship Id="rId15" Type="http://schemas.openxmlformats.org/officeDocument/2006/relationships/slide" Target="slide35.xml"/><Relationship Id="rId16" Type="http://schemas.openxmlformats.org/officeDocument/2006/relationships/slide" Target="slide36.xml"/><Relationship Id="rId17" Type="http://schemas.openxmlformats.org/officeDocument/2006/relationships/slide" Target="slide43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44.xml"/><Relationship Id="rId4" Type="http://schemas.openxmlformats.org/officeDocument/2006/relationships/slide" Target="slide2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Relationship Id="rId10" Type="http://schemas.openxmlformats.org/officeDocument/2006/relationships/slide" Target="slide15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33.xml"/><Relationship Id="rId15" Type="http://schemas.openxmlformats.org/officeDocument/2006/relationships/slide" Target="slide35.xml"/><Relationship Id="rId16" Type="http://schemas.openxmlformats.org/officeDocument/2006/relationships/slide" Target="slide36.xml"/><Relationship Id="rId17" Type="http://schemas.openxmlformats.org/officeDocument/2006/relationships/slide" Target="slide43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3.xml"/><Relationship Id="rId18" Type="http://schemas.openxmlformats.org/officeDocument/2006/relationships/slide" Target="slide44.xml"/><Relationship Id="rId19" Type="http://schemas.openxmlformats.org/officeDocument/2006/relationships/slide" Target="slide52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4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4.xml"/><Relationship Id="rId18" Type="http://schemas.openxmlformats.org/officeDocument/2006/relationships/slide" Target="slide44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56.xml"/><Relationship Id="rId17" Type="http://schemas.openxmlformats.org/officeDocument/2006/relationships/slide" Target="slide43.xml"/><Relationship Id="rId18" Type="http://schemas.openxmlformats.org/officeDocument/2006/relationships/slide" Target="slide44.xml"/><Relationship Id="rId19" Type="http://schemas.openxmlformats.org/officeDocument/2006/relationships/slide" Target="slide52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8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6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8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52.xml"/><Relationship Id="rId18" Type="http://schemas.openxmlformats.org/officeDocument/2006/relationships/slide" Target="slide44.xml"/><Relationship Id="rId19" Type="http://schemas.openxmlformats.org/officeDocument/2006/relationships/slide" Target="slide58.xml"/><Relationship Id="rId20" Type="http://schemas.openxmlformats.org/officeDocument/2006/relationships/slide" Target="slide53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5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33.xml"/><Relationship Id="rId14" Type="http://schemas.openxmlformats.org/officeDocument/2006/relationships/slide" Target="slide35.xml"/><Relationship Id="rId15" Type="http://schemas.openxmlformats.org/officeDocument/2006/relationships/slide" Target="slide36.xml"/><Relationship Id="rId16" Type="http://schemas.openxmlformats.org/officeDocument/2006/relationships/slide" Target="slide43.xml"/><Relationship Id="rId17" Type="http://schemas.openxmlformats.org/officeDocument/2006/relationships/slide" Target="slide44.xml"/><Relationship Id="rId18" Type="http://schemas.openxmlformats.org/officeDocument/2006/relationships/slide" Target="slide52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5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020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413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39445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739775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04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55">
                <a:latin typeface="Tahoma"/>
                <a:cs typeface="Tahoma"/>
              </a:rPr>
              <a:t>Words </a:t>
            </a:r>
            <a:r>
              <a:rPr dirty="0" sz="1400" spc="-60">
                <a:latin typeface="Tahoma"/>
                <a:cs typeface="Tahoma"/>
              </a:rPr>
              <a:t>and</a:t>
            </a:r>
            <a:r>
              <a:rPr dirty="0" sz="1400" spc="27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morphemes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457" y="2029992"/>
            <a:ext cx="1038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October </a:t>
            </a:r>
            <a:r>
              <a:rPr dirty="0" sz="1100" spc="-50">
                <a:latin typeface="Tahoma"/>
                <a:cs typeface="Tahoma"/>
              </a:rPr>
              <a:t>18,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10" name="object 10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088858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3093" y="1329690"/>
            <a:ext cx="179705" cy="172085"/>
          </a:xfrm>
          <a:custGeom>
            <a:avLst/>
            <a:gdLst/>
            <a:ahLst/>
            <a:cxnLst/>
            <a:rect l="l" t="t" r="r" b="b"/>
            <a:pathLst>
              <a:path w="179705" h="172084">
                <a:moveTo>
                  <a:pt x="0" y="172072"/>
                </a:moveTo>
                <a:lnTo>
                  <a:pt x="179336" y="172072"/>
                </a:lnTo>
                <a:lnTo>
                  <a:pt x="1793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6342" y="1298891"/>
            <a:ext cx="558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Laug</a:t>
            </a:r>
            <a:r>
              <a:rPr dirty="0" sz="1100" spc="-45">
                <a:latin typeface="Tahoma"/>
                <a:cs typeface="Tahoma"/>
              </a:rPr>
              <a:t>h</a:t>
            </a:r>
            <a:r>
              <a:rPr dirty="0" sz="1100" spc="-60">
                <a:latin typeface="Tahoma"/>
                <a:cs typeface="Tahoma"/>
              </a:rPr>
              <a:t>-ed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255113"/>
            <a:ext cx="69024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885211"/>
            <a:ext cx="9309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10" name="object 10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088858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3093" y="1329690"/>
            <a:ext cx="179705" cy="172085"/>
          </a:xfrm>
          <a:custGeom>
            <a:avLst/>
            <a:gdLst/>
            <a:ahLst/>
            <a:cxnLst/>
            <a:rect l="l" t="t" r="r" b="b"/>
            <a:pathLst>
              <a:path w="179705" h="172084">
                <a:moveTo>
                  <a:pt x="0" y="172072"/>
                </a:moveTo>
                <a:lnTo>
                  <a:pt x="179336" y="172072"/>
                </a:lnTo>
                <a:lnTo>
                  <a:pt x="1793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30756" y="1539722"/>
            <a:ext cx="220345" cy="172085"/>
          </a:xfrm>
          <a:custGeom>
            <a:avLst/>
            <a:gdLst/>
            <a:ahLst/>
            <a:cxnLst/>
            <a:rect l="l" t="t" r="r" b="b"/>
            <a:pathLst>
              <a:path w="220344" h="172085">
                <a:moveTo>
                  <a:pt x="0" y="172072"/>
                </a:moveTo>
                <a:lnTo>
                  <a:pt x="220129" y="172072"/>
                </a:lnTo>
                <a:lnTo>
                  <a:pt x="2201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0564" y="1255113"/>
            <a:ext cx="56451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25299"/>
              </a:lnSpc>
              <a:spcBef>
                <a:spcPts val="100"/>
              </a:spcBef>
            </a:pPr>
            <a:r>
              <a:rPr dirty="0" sz="1100" spc="-35">
                <a:latin typeface="Tahoma"/>
                <a:cs typeface="Tahoma"/>
              </a:rPr>
              <a:t>Laug</a:t>
            </a:r>
            <a:r>
              <a:rPr dirty="0" sz="1100" spc="-45">
                <a:latin typeface="Tahoma"/>
                <a:cs typeface="Tahoma"/>
              </a:rPr>
              <a:t>h</a:t>
            </a:r>
            <a:r>
              <a:rPr dirty="0" sz="1100" spc="-55">
                <a:latin typeface="Tahoma"/>
                <a:cs typeface="Tahoma"/>
              </a:rPr>
              <a:t>-ed  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40">
                <a:latin typeface="Tahoma"/>
                <a:cs typeface="Tahoma"/>
              </a:rPr>
              <a:t>-ing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255113"/>
            <a:ext cx="69024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885211"/>
            <a:ext cx="9309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10" name="object 10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088858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42" y="1298891"/>
            <a:ext cx="546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Laug</a:t>
            </a:r>
            <a:r>
              <a:rPr dirty="0" sz="1100" spc="-45">
                <a:latin typeface="Tahoma"/>
                <a:cs typeface="Tahoma"/>
              </a:rPr>
              <a:t>h</a:t>
            </a:r>
            <a:r>
              <a:rPr dirty="0" sz="1100" spc="-60">
                <a:latin typeface="Tahoma"/>
                <a:cs typeface="Tahoma"/>
              </a:rPr>
              <a:t>-ed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564" y="1508923"/>
            <a:ext cx="546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40">
                <a:latin typeface="Tahoma"/>
                <a:cs typeface="Tahoma"/>
              </a:rPr>
              <a:t>-ing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255113"/>
            <a:ext cx="69024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294" y="1718956"/>
            <a:ext cx="620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eliev</a:t>
            </a:r>
            <a:r>
              <a:rPr dirty="0" sz="1100" spc="-45">
                <a:latin typeface="Tahoma"/>
                <a:cs typeface="Tahoma"/>
              </a:rPr>
              <a:t>-able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885211"/>
            <a:ext cx="9309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10" name="object 10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088858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42" y="1298891"/>
            <a:ext cx="379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Laugh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294" y="1718956"/>
            <a:ext cx="354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eliev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70139" y="1329690"/>
          <a:ext cx="29654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"/>
                <a:gridCol w="52069"/>
                <a:gridCol w="99695"/>
                <a:gridCol w="82550"/>
              </a:tblGrid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-ing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4">
                  <a:txBody>
                    <a:bodyPr/>
                    <a:lstStyle/>
                    <a:p>
                      <a:pPr marL="6985"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67360" y="1255113"/>
            <a:ext cx="110871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11819" y="1959787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5">
                <a:moveTo>
                  <a:pt x="0" y="172072"/>
                </a:moveTo>
                <a:lnTo>
                  <a:pt x="279019" y="172072"/>
                </a:lnTo>
                <a:lnTo>
                  <a:pt x="27901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70453" y="1928989"/>
            <a:ext cx="633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believ-able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885211"/>
            <a:ext cx="9309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10" name="object 10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088858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42" y="1298891"/>
            <a:ext cx="379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Laugh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294" y="1718956"/>
            <a:ext cx="354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eliev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70139" y="1329690"/>
          <a:ext cx="29654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"/>
                <a:gridCol w="52069"/>
                <a:gridCol w="99695"/>
                <a:gridCol w="82550"/>
              </a:tblGrid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-ing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4">
                  <a:txBody>
                    <a:bodyPr/>
                    <a:lstStyle/>
                    <a:p>
                      <a:pPr marL="6985"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67360" y="1255113"/>
            <a:ext cx="110871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11819" y="1959787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5">
                <a:moveTo>
                  <a:pt x="0" y="172072"/>
                </a:moveTo>
                <a:lnTo>
                  <a:pt x="279019" y="172072"/>
                </a:lnTo>
                <a:lnTo>
                  <a:pt x="27901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70453" y="1928989"/>
            <a:ext cx="633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believ-able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885211"/>
            <a:ext cx="9309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658495" algn="l"/>
              </a:tabLst>
            </a:pPr>
            <a:r>
              <a:rPr dirty="0" sz="1100" spc="-45">
                <a:latin typeface="Tahoma"/>
                <a:cs typeface="Tahoma"/>
              </a:rPr>
              <a:t>Sang	</a:t>
            </a:r>
            <a:r>
              <a:rPr dirty="0" sz="1100" spc="-10">
                <a:latin typeface="Tahoma"/>
                <a:cs typeface="Tahoma"/>
              </a:rPr>
              <a:t>???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711221"/>
            <a:ext cx="10287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020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413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878279"/>
            <a:ext cx="1133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latin typeface="Arial"/>
                <a:cs typeface="Arial"/>
              </a:rPr>
              <a:t>Free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60" b="1">
                <a:latin typeface="Arial"/>
                <a:cs typeface="Arial"/>
              </a:rPr>
              <a:t>bound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481136"/>
            <a:ext cx="63944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07248"/>
            <a:ext cx="2337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90" b="1">
                <a:latin typeface="Arial"/>
                <a:cs typeface="Arial"/>
              </a:rPr>
              <a:t>is </a:t>
            </a:r>
            <a:r>
              <a:rPr dirty="0" sz="1100" spc="-25">
                <a:latin typeface="Tahoma"/>
                <a:cs typeface="Tahoma"/>
              </a:rPr>
              <a:t>(really) </a:t>
            </a:r>
            <a:r>
              <a:rPr dirty="0" sz="1100" spc="-35">
                <a:latin typeface="Tahoma"/>
                <a:cs typeface="Tahoma"/>
              </a:rPr>
              <a:t>try-</a:t>
            </a:r>
            <a:r>
              <a:rPr dirty="0" sz="1100" spc="-35" b="1">
                <a:latin typeface="Arial"/>
                <a:cs typeface="Arial"/>
              </a:rPr>
              <a:t>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run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fast-</a:t>
            </a:r>
            <a:r>
              <a:rPr dirty="0" sz="1100" spc="-35" b="1">
                <a:latin typeface="Arial"/>
                <a:cs typeface="Arial"/>
              </a:rPr>
              <a:t>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36216"/>
            <a:ext cx="1135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Arial"/>
                <a:cs typeface="Arial"/>
              </a:rPr>
              <a:t>Bound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821406"/>
            <a:ext cx="186880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50" b="1">
                <a:latin typeface="Arial"/>
                <a:cs typeface="Arial"/>
              </a:rPr>
              <a:t>Affixes 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 b="1">
                <a:latin typeface="Arial"/>
                <a:cs typeface="Arial"/>
              </a:rPr>
              <a:t>Prefixes</a:t>
            </a:r>
            <a:r>
              <a:rPr dirty="0" sz="1100" spc="-45">
                <a:latin typeface="Tahoma"/>
                <a:cs typeface="Tahoma"/>
              </a:rPr>
              <a:t>,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suffixes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40" b="1">
                <a:latin typeface="Arial"/>
                <a:cs typeface="Arial"/>
              </a:rPr>
              <a:t>infix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020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413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878279"/>
            <a:ext cx="1133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latin typeface="Arial"/>
                <a:cs typeface="Arial"/>
              </a:rPr>
              <a:t>Free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60" b="1">
                <a:latin typeface="Arial"/>
                <a:cs typeface="Arial"/>
              </a:rPr>
              <a:t>bound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437574"/>
            <a:ext cx="239014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Tahoma"/>
                <a:cs typeface="Tahoma"/>
              </a:rPr>
              <a:t>Fan-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bloody</a:t>
            </a:r>
            <a:r>
              <a:rPr dirty="0" sz="1100" spc="-25">
                <a:latin typeface="Tahoma"/>
                <a:cs typeface="Tahoma"/>
              </a:rPr>
              <a:t>-tastic </a:t>
            </a:r>
            <a:r>
              <a:rPr dirty="0" sz="1100" spc="120">
                <a:latin typeface="Tahoma"/>
                <a:cs typeface="Tahoma"/>
              </a:rPr>
              <a:t>/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abso-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blooming</a:t>
            </a:r>
            <a:r>
              <a:rPr dirty="0" sz="1100" spc="-40">
                <a:latin typeface="Tahoma"/>
                <a:cs typeface="Tahoma"/>
              </a:rPr>
              <a:t>-lutely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481136"/>
            <a:ext cx="63944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6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207248"/>
            <a:ext cx="2337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90" b="1">
                <a:latin typeface="Arial"/>
                <a:cs typeface="Arial"/>
              </a:rPr>
              <a:t>is </a:t>
            </a:r>
            <a:r>
              <a:rPr dirty="0" sz="1100" spc="-25">
                <a:latin typeface="Tahoma"/>
                <a:cs typeface="Tahoma"/>
              </a:rPr>
              <a:t>(really) </a:t>
            </a:r>
            <a:r>
              <a:rPr dirty="0" sz="1100" spc="-35">
                <a:latin typeface="Tahoma"/>
                <a:cs typeface="Tahoma"/>
              </a:rPr>
              <a:t>try-</a:t>
            </a:r>
            <a:r>
              <a:rPr dirty="0" sz="1100" spc="-35" b="1">
                <a:latin typeface="Arial"/>
                <a:cs typeface="Arial"/>
              </a:rPr>
              <a:t>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run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fast-</a:t>
            </a:r>
            <a:r>
              <a:rPr dirty="0" sz="1100" spc="-35" b="1">
                <a:latin typeface="Arial"/>
                <a:cs typeface="Arial"/>
              </a:rPr>
              <a:t>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36216"/>
            <a:ext cx="1135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Arial"/>
                <a:cs typeface="Arial"/>
              </a:rPr>
              <a:t>Bound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821406"/>
            <a:ext cx="186880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50" b="1">
                <a:latin typeface="Arial"/>
                <a:cs typeface="Arial"/>
              </a:rPr>
              <a:t>Affixes 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 b="1">
                <a:latin typeface="Arial"/>
                <a:cs typeface="Arial"/>
              </a:rPr>
              <a:t>Prefixes</a:t>
            </a:r>
            <a:r>
              <a:rPr dirty="0" sz="1100" spc="-45">
                <a:latin typeface="Tahoma"/>
                <a:cs typeface="Tahoma"/>
              </a:rPr>
              <a:t>,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suffixes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40" b="1">
                <a:latin typeface="Arial"/>
                <a:cs typeface="Arial"/>
              </a:rPr>
              <a:t>infix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020" cy="10306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413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39445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914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6949" y="1767179"/>
            <a:ext cx="674370" cy="0"/>
          </a:xfrm>
          <a:custGeom>
            <a:avLst/>
            <a:gdLst/>
            <a:ahLst/>
            <a:cxnLst/>
            <a:rect l="l" t="t" r="r" b="b"/>
            <a:pathLst>
              <a:path w="674369" h="0">
                <a:moveTo>
                  <a:pt x="0" y="0"/>
                </a:moveTo>
                <a:lnTo>
                  <a:pt x="67381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8689" y="1767179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4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153641"/>
            <a:ext cx="3395345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3025">
              <a:lnSpc>
                <a:spcPct val="102600"/>
              </a:lnSpc>
              <a:spcBef>
                <a:spcPts val="55"/>
              </a:spcBef>
            </a:pP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Inflectional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45">
                <a:latin typeface="Tahoma"/>
                <a:cs typeface="Tahoma"/>
              </a:rPr>
              <a:t>minor </a:t>
            </a:r>
            <a:r>
              <a:rPr dirty="0" sz="1100" spc="-30">
                <a:latin typeface="Tahoma"/>
                <a:cs typeface="Tahoma"/>
              </a:rPr>
              <a:t>modifications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word’s  </a:t>
            </a:r>
            <a:r>
              <a:rPr dirty="0" sz="1100" spc="-55">
                <a:latin typeface="Tahoma"/>
                <a:cs typeface="Tahoma"/>
              </a:rPr>
              <a:t>meaning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Tahoma"/>
                <a:cs typeface="Tahoma"/>
              </a:rPr>
              <a:t>derivational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derive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60">
                <a:latin typeface="Tahoma"/>
                <a:cs typeface="Tahoma"/>
              </a:rPr>
              <a:t>word, </a:t>
            </a:r>
            <a:r>
              <a:rPr dirty="0" sz="1100" spc="-40">
                <a:latin typeface="Tahoma"/>
                <a:cs typeface="Tahoma"/>
              </a:rPr>
              <a:t>either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substantially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7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664053"/>
            <a:ext cx="238125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45">
                <a:latin typeface="Tahoma"/>
                <a:cs typeface="Tahoma"/>
              </a:rPr>
              <a:t>changing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35">
                <a:latin typeface="Tahoma"/>
                <a:cs typeface="Tahoma"/>
              </a:rPr>
              <a:t>altering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class.  </a:t>
            </a:r>
            <a:r>
              <a:rPr dirty="0" sz="1100" spc="-25">
                <a:latin typeface="Tahoma"/>
                <a:cs typeface="Tahoma"/>
              </a:rPr>
              <a:t>Morphologically </a:t>
            </a:r>
            <a:r>
              <a:rPr dirty="0" sz="1100" spc="-60" b="1">
                <a:latin typeface="Arial"/>
                <a:cs typeface="Arial"/>
              </a:rPr>
              <a:t>simple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complex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1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10" action="ppaction://hlinksldjump"/>
              </a:rPr>
              <a:t>A</a:t>
            </a:r>
            <a:r>
              <a:rPr dirty="0" spc="-40">
                <a:hlinkClick r:id="rId10" action="ppaction://hlinksldjump"/>
              </a:rPr>
              <a:t> typology</a:t>
            </a:r>
          </a:p>
        </p:txBody>
      </p:sp>
      <p:sp>
        <p:nvSpPr>
          <p:cNvPr id="12" name="object 12"/>
          <p:cNvSpPr/>
          <p:nvPr/>
        </p:nvSpPr>
        <p:spPr>
          <a:xfrm>
            <a:off x="1364212" y="503789"/>
            <a:ext cx="393411" cy="1153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4212" y="503789"/>
            <a:ext cx="393700" cy="115570"/>
          </a:xfrm>
          <a:custGeom>
            <a:avLst/>
            <a:gdLst/>
            <a:ahLst/>
            <a:cxnLst/>
            <a:rect l="l" t="t" r="r" b="b"/>
            <a:pathLst>
              <a:path w="393700" h="115570">
                <a:moveTo>
                  <a:pt x="364897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86883"/>
                </a:lnTo>
                <a:lnTo>
                  <a:pt x="2240" y="97982"/>
                </a:lnTo>
                <a:lnTo>
                  <a:pt x="8351" y="107046"/>
                </a:lnTo>
                <a:lnTo>
                  <a:pt x="17415" y="113156"/>
                </a:lnTo>
                <a:lnTo>
                  <a:pt x="28514" y="115397"/>
                </a:lnTo>
                <a:lnTo>
                  <a:pt x="364897" y="115397"/>
                </a:lnTo>
                <a:lnTo>
                  <a:pt x="375996" y="113156"/>
                </a:lnTo>
                <a:lnTo>
                  <a:pt x="385059" y="107046"/>
                </a:lnTo>
                <a:lnTo>
                  <a:pt x="391170" y="97982"/>
                </a:lnTo>
                <a:lnTo>
                  <a:pt x="393411" y="86883"/>
                </a:lnTo>
                <a:lnTo>
                  <a:pt x="393411" y="28514"/>
                </a:lnTo>
                <a:lnTo>
                  <a:pt x="391170" y="17415"/>
                </a:lnTo>
                <a:lnTo>
                  <a:pt x="385059" y="8351"/>
                </a:lnTo>
                <a:lnTo>
                  <a:pt x="375996" y="2240"/>
                </a:lnTo>
                <a:lnTo>
                  <a:pt x="364897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7531" y="495325"/>
            <a:ext cx="36703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20">
                <a:latin typeface="Tahoma"/>
                <a:cs typeface="Tahoma"/>
              </a:rPr>
              <a:t>Morphemes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6775" y="1132550"/>
            <a:ext cx="245691" cy="1015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924" y="1129699"/>
            <a:ext cx="251394" cy="1072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50097" y="1124086"/>
            <a:ext cx="21971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5">
                <a:latin typeface="Tahoma"/>
                <a:cs typeface="Tahoma"/>
              </a:rPr>
              <a:t>Bound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7273" y="1761305"/>
            <a:ext cx="407469" cy="1015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67273" y="1761305"/>
            <a:ext cx="407670" cy="101600"/>
          </a:xfrm>
          <a:custGeom>
            <a:avLst/>
            <a:gdLst/>
            <a:ahLst/>
            <a:cxnLst/>
            <a:rect l="l" t="t" r="r" b="b"/>
            <a:pathLst>
              <a:path w="407669" h="101600">
                <a:moveTo>
                  <a:pt x="378955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73022"/>
                </a:lnTo>
                <a:lnTo>
                  <a:pt x="2240" y="84121"/>
                </a:lnTo>
                <a:lnTo>
                  <a:pt x="8351" y="93184"/>
                </a:lnTo>
                <a:lnTo>
                  <a:pt x="17415" y="99295"/>
                </a:lnTo>
                <a:lnTo>
                  <a:pt x="28514" y="101536"/>
                </a:lnTo>
                <a:lnTo>
                  <a:pt x="378955" y="101536"/>
                </a:lnTo>
                <a:lnTo>
                  <a:pt x="390054" y="99295"/>
                </a:lnTo>
                <a:lnTo>
                  <a:pt x="399118" y="93184"/>
                </a:lnTo>
                <a:lnTo>
                  <a:pt x="405228" y="84121"/>
                </a:lnTo>
                <a:lnTo>
                  <a:pt x="407469" y="73022"/>
                </a:lnTo>
                <a:lnTo>
                  <a:pt x="407469" y="28514"/>
                </a:lnTo>
                <a:lnTo>
                  <a:pt x="405228" y="17415"/>
                </a:lnTo>
                <a:lnTo>
                  <a:pt x="399118" y="8351"/>
                </a:lnTo>
                <a:lnTo>
                  <a:pt x="390054" y="2240"/>
                </a:lnTo>
                <a:lnTo>
                  <a:pt x="378955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80588" y="1752841"/>
            <a:ext cx="3810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20">
                <a:latin typeface="Tahoma"/>
                <a:cs typeface="Tahoma"/>
              </a:rPr>
              <a:t>Closed-class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3699" y="2390059"/>
            <a:ext cx="376777" cy="1015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93699" y="2390059"/>
            <a:ext cx="377190" cy="101600"/>
          </a:xfrm>
          <a:custGeom>
            <a:avLst/>
            <a:gdLst/>
            <a:ahLst/>
            <a:cxnLst/>
            <a:rect l="l" t="t" r="r" b="b"/>
            <a:pathLst>
              <a:path w="377189" h="101600">
                <a:moveTo>
                  <a:pt x="348263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73022"/>
                </a:lnTo>
                <a:lnTo>
                  <a:pt x="2240" y="84121"/>
                </a:lnTo>
                <a:lnTo>
                  <a:pt x="8351" y="93184"/>
                </a:lnTo>
                <a:lnTo>
                  <a:pt x="17415" y="99295"/>
                </a:lnTo>
                <a:lnTo>
                  <a:pt x="28514" y="101536"/>
                </a:lnTo>
                <a:lnTo>
                  <a:pt x="348263" y="101536"/>
                </a:lnTo>
                <a:lnTo>
                  <a:pt x="359362" y="99295"/>
                </a:lnTo>
                <a:lnTo>
                  <a:pt x="368426" y="93184"/>
                </a:lnTo>
                <a:lnTo>
                  <a:pt x="374536" y="84121"/>
                </a:lnTo>
                <a:lnTo>
                  <a:pt x="376777" y="73022"/>
                </a:lnTo>
                <a:lnTo>
                  <a:pt x="376777" y="28514"/>
                </a:lnTo>
                <a:lnTo>
                  <a:pt x="374536" y="17415"/>
                </a:lnTo>
                <a:lnTo>
                  <a:pt x="368426" y="8351"/>
                </a:lnTo>
                <a:lnTo>
                  <a:pt x="359362" y="2240"/>
                </a:lnTo>
                <a:lnTo>
                  <a:pt x="348263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07015" y="2381595"/>
            <a:ext cx="35052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5">
                <a:latin typeface="Tahoma"/>
                <a:cs typeface="Tahoma"/>
              </a:rPr>
              <a:t>Inflectional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84995" y="2501598"/>
            <a:ext cx="1194185" cy="64441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84995" y="2501598"/>
            <a:ext cx="1194435" cy="644525"/>
          </a:xfrm>
          <a:custGeom>
            <a:avLst/>
            <a:gdLst/>
            <a:ahLst/>
            <a:cxnLst/>
            <a:rect l="l" t="t" r="r" b="b"/>
            <a:pathLst>
              <a:path w="1194435" h="644525">
                <a:moveTo>
                  <a:pt x="1165670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615900"/>
                </a:lnTo>
                <a:lnTo>
                  <a:pt x="2240" y="626999"/>
                </a:lnTo>
                <a:lnTo>
                  <a:pt x="8351" y="636063"/>
                </a:lnTo>
                <a:lnTo>
                  <a:pt x="17415" y="642173"/>
                </a:lnTo>
                <a:lnTo>
                  <a:pt x="28514" y="644414"/>
                </a:lnTo>
                <a:lnTo>
                  <a:pt x="1165670" y="644414"/>
                </a:lnTo>
                <a:lnTo>
                  <a:pt x="1176769" y="642173"/>
                </a:lnTo>
                <a:lnTo>
                  <a:pt x="1185833" y="636063"/>
                </a:lnTo>
                <a:lnTo>
                  <a:pt x="1191944" y="626999"/>
                </a:lnTo>
                <a:lnTo>
                  <a:pt x="1194185" y="615900"/>
                </a:lnTo>
                <a:lnTo>
                  <a:pt x="1194185" y="28514"/>
                </a:lnTo>
                <a:lnTo>
                  <a:pt x="1191944" y="17415"/>
                </a:lnTo>
                <a:lnTo>
                  <a:pt x="1185833" y="8351"/>
                </a:lnTo>
                <a:lnTo>
                  <a:pt x="1176769" y="2240"/>
                </a:lnTo>
                <a:lnTo>
                  <a:pt x="1165670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75267" y="273632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75" y="0"/>
                </a:lnTo>
              </a:path>
            </a:pathLst>
          </a:custGeom>
          <a:ln w="74449">
            <a:solidFill>
              <a:srgbClr val="FFFC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78613" y="2681279"/>
            <a:ext cx="111760" cy="92710"/>
          </a:xfrm>
          <a:prstGeom prst="rect">
            <a:avLst/>
          </a:prstGeom>
          <a:solidFill>
            <a:srgbClr val="FFFCD5"/>
          </a:solidFill>
        </p:spPr>
        <p:txBody>
          <a:bodyPr wrap="square" lIns="0" tIns="63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dirty="0" sz="550" spc="-35" i="1">
                <a:latin typeface="Trebuchet MS"/>
                <a:cs typeface="Trebuchet MS"/>
              </a:rPr>
              <a:t>ed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8429" y="2870190"/>
            <a:ext cx="59055" cy="78740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530"/>
              </a:lnSpc>
            </a:pPr>
            <a:r>
              <a:rPr dirty="0" sz="550" spc="-10" i="1"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8318" y="2497101"/>
            <a:ext cx="1167765" cy="453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635" marR="5080" indent="-127635">
              <a:lnSpc>
                <a:spcPct val="102099"/>
              </a:lnSpc>
              <a:spcBef>
                <a:spcPts val="95"/>
              </a:spcBef>
              <a:buAutoNum type="arabicParenBoth"/>
              <a:tabLst>
                <a:tab pos="127635" algn="l"/>
              </a:tabLst>
            </a:pPr>
            <a:r>
              <a:rPr dirty="0" sz="550" spc="-5">
                <a:latin typeface="Tahoma"/>
                <a:cs typeface="Tahoma"/>
              </a:rPr>
              <a:t>Tense/Agreement/Aspect</a:t>
            </a:r>
            <a:r>
              <a:rPr dirty="0" sz="550" spc="-65">
                <a:latin typeface="Tahoma"/>
                <a:cs typeface="Tahoma"/>
              </a:rPr>
              <a:t> </a:t>
            </a:r>
            <a:r>
              <a:rPr dirty="0" sz="550" spc="-15">
                <a:latin typeface="Tahoma"/>
                <a:cs typeface="Tahoma"/>
              </a:rPr>
              <a:t>marking  </a:t>
            </a:r>
            <a:r>
              <a:rPr dirty="0" sz="550" spc="-20">
                <a:latin typeface="Tahoma"/>
                <a:cs typeface="Tahoma"/>
              </a:rPr>
              <a:t>on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-25">
                <a:latin typeface="Tahoma"/>
                <a:cs typeface="Tahoma"/>
              </a:rPr>
              <a:t>verbs;</a:t>
            </a:r>
            <a:endParaRPr sz="550">
              <a:latin typeface="Tahoma"/>
              <a:cs typeface="Tahoma"/>
            </a:endParaRPr>
          </a:p>
          <a:p>
            <a:pPr algn="ctr" marR="102870">
              <a:lnSpc>
                <a:spcPct val="100000"/>
              </a:lnSpc>
              <a:spcBef>
                <a:spcPts val="15"/>
              </a:spcBef>
            </a:pPr>
            <a:r>
              <a:rPr dirty="0" sz="550" spc="-5" i="1">
                <a:latin typeface="Trebuchet MS"/>
                <a:cs typeface="Trebuchet MS"/>
              </a:rPr>
              <a:t>He </a:t>
            </a:r>
            <a:r>
              <a:rPr dirty="0" sz="550" spc="-10" i="1">
                <a:latin typeface="Trebuchet MS"/>
                <a:cs typeface="Trebuchet MS"/>
              </a:rPr>
              <a:t>go- </a:t>
            </a:r>
            <a:r>
              <a:rPr dirty="0" sz="550" spc="-30" i="1">
                <a:latin typeface="Trebuchet MS"/>
                <a:cs typeface="Trebuchet MS"/>
              </a:rPr>
              <a:t>es </a:t>
            </a:r>
            <a:r>
              <a:rPr dirty="0" sz="550" spc="-50" i="1">
                <a:latin typeface="Trebuchet MS"/>
                <a:cs typeface="Trebuchet MS"/>
              </a:rPr>
              <a:t>, </a:t>
            </a:r>
            <a:r>
              <a:rPr dirty="0" sz="550" spc="-5" i="1">
                <a:latin typeface="Trebuchet MS"/>
                <a:cs typeface="Trebuchet MS"/>
              </a:rPr>
              <a:t>They</a:t>
            </a:r>
            <a:r>
              <a:rPr dirty="0" sz="550" spc="10" i="1">
                <a:latin typeface="Trebuchet MS"/>
                <a:cs typeface="Trebuchet MS"/>
              </a:rPr>
              <a:t> </a:t>
            </a:r>
            <a:r>
              <a:rPr dirty="0" sz="550" spc="-20" i="1">
                <a:latin typeface="Trebuchet MS"/>
                <a:cs typeface="Trebuchet MS"/>
              </a:rPr>
              <a:t>laugh-</a:t>
            </a:r>
            <a:endParaRPr sz="550">
              <a:latin typeface="Trebuchet MS"/>
              <a:cs typeface="Trebuchet MS"/>
            </a:endParaRPr>
          </a:p>
          <a:p>
            <a:pPr marL="266065" indent="-115570">
              <a:lnSpc>
                <a:spcPct val="100000"/>
              </a:lnSpc>
              <a:spcBef>
                <a:spcPts val="15"/>
              </a:spcBef>
              <a:buAutoNum type="arabicParenBoth" startAt="2"/>
              <a:tabLst>
                <a:tab pos="266700" algn="l"/>
              </a:tabLst>
            </a:pPr>
            <a:r>
              <a:rPr dirty="0" sz="550">
                <a:latin typeface="Tahoma"/>
                <a:cs typeface="Tahoma"/>
              </a:rPr>
              <a:t>Plural </a:t>
            </a:r>
            <a:r>
              <a:rPr dirty="0" sz="550" spc="-15">
                <a:latin typeface="Tahoma"/>
                <a:cs typeface="Tahoma"/>
              </a:rPr>
              <a:t>marking </a:t>
            </a:r>
            <a:r>
              <a:rPr dirty="0" sz="550" spc="-20">
                <a:latin typeface="Tahoma"/>
                <a:cs typeface="Tahoma"/>
              </a:rPr>
              <a:t>on</a:t>
            </a:r>
            <a:r>
              <a:rPr dirty="0" sz="550" spc="45">
                <a:latin typeface="Tahoma"/>
                <a:cs typeface="Tahoma"/>
              </a:rPr>
              <a:t> </a:t>
            </a:r>
            <a:r>
              <a:rPr dirty="0" sz="550" spc="-25">
                <a:latin typeface="Tahoma"/>
                <a:cs typeface="Tahoma"/>
              </a:rPr>
              <a:t>nouns;</a:t>
            </a:r>
            <a:endParaRPr sz="550">
              <a:latin typeface="Tahoma"/>
              <a:cs typeface="Tahoma"/>
            </a:endParaRPr>
          </a:p>
          <a:p>
            <a:pPr algn="ctr" marR="62230">
              <a:lnSpc>
                <a:spcPct val="100000"/>
              </a:lnSpc>
              <a:spcBef>
                <a:spcPts val="10"/>
              </a:spcBef>
            </a:pPr>
            <a:r>
              <a:rPr dirty="0" sz="550" spc="-15" i="1">
                <a:latin typeface="Trebuchet MS"/>
                <a:cs typeface="Trebuchet MS"/>
              </a:rPr>
              <a:t>dog-    </a:t>
            </a:r>
            <a:r>
              <a:rPr dirty="0" sz="550" spc="-50" i="1">
                <a:latin typeface="Trebuchet MS"/>
                <a:cs typeface="Trebuchet MS"/>
              </a:rPr>
              <a:t>, </a:t>
            </a:r>
            <a:r>
              <a:rPr dirty="0" sz="550" spc="-20" i="1">
                <a:latin typeface="Trebuchet MS"/>
                <a:cs typeface="Trebuchet MS"/>
              </a:rPr>
              <a:t>cat-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27531" y="2870190"/>
            <a:ext cx="70485" cy="74930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530"/>
              </a:lnSpc>
            </a:pPr>
            <a:r>
              <a:rPr dirty="0" sz="550" spc="-10" i="1"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02004" y="2948919"/>
            <a:ext cx="80010" cy="85725"/>
          </a:xfrm>
          <a:custGeom>
            <a:avLst/>
            <a:gdLst/>
            <a:ahLst/>
            <a:cxnLst/>
            <a:rect l="l" t="t" r="r" b="b"/>
            <a:pathLst>
              <a:path w="80010" h="85725">
                <a:moveTo>
                  <a:pt x="0" y="85540"/>
                </a:moveTo>
                <a:lnTo>
                  <a:pt x="79801" y="85540"/>
                </a:lnTo>
                <a:lnTo>
                  <a:pt x="79801" y="0"/>
                </a:lnTo>
                <a:lnTo>
                  <a:pt x="0" y="0"/>
                </a:lnTo>
                <a:lnTo>
                  <a:pt x="0" y="8554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37238" y="299168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508" y="0"/>
                </a:lnTo>
              </a:path>
            </a:pathLst>
          </a:custGeom>
          <a:ln w="85540">
            <a:solidFill>
              <a:srgbClr val="FFFC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98219" y="2924809"/>
            <a:ext cx="96837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5">
                <a:latin typeface="Tahoma"/>
                <a:cs typeface="Tahoma"/>
              </a:rPr>
              <a:t>(3)-er </a:t>
            </a:r>
            <a:r>
              <a:rPr dirty="0" sz="550" spc="-20">
                <a:latin typeface="Tahoma"/>
                <a:cs typeface="Tahoma"/>
              </a:rPr>
              <a:t>and -est </a:t>
            </a:r>
            <a:r>
              <a:rPr dirty="0" sz="550" spc="-10">
                <a:latin typeface="Tahoma"/>
                <a:cs typeface="Tahoma"/>
              </a:rPr>
              <a:t>in</a:t>
            </a:r>
            <a:r>
              <a:rPr dirty="0" sz="550" spc="110">
                <a:latin typeface="Tahoma"/>
                <a:cs typeface="Tahoma"/>
              </a:rPr>
              <a:t> </a:t>
            </a:r>
            <a:r>
              <a:rPr dirty="0" sz="550" spc="-20">
                <a:latin typeface="Tahoma"/>
                <a:cs typeface="Tahoma"/>
              </a:rPr>
              <a:t>comparatives;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84357" y="3034459"/>
            <a:ext cx="80010" cy="85725"/>
          </a:xfrm>
          <a:custGeom>
            <a:avLst/>
            <a:gdLst/>
            <a:ahLst/>
            <a:cxnLst/>
            <a:rect l="l" t="t" r="r" b="b"/>
            <a:pathLst>
              <a:path w="80010" h="85725">
                <a:moveTo>
                  <a:pt x="0" y="85540"/>
                </a:moveTo>
                <a:lnTo>
                  <a:pt x="79801" y="85540"/>
                </a:lnTo>
                <a:lnTo>
                  <a:pt x="79801" y="0"/>
                </a:lnTo>
                <a:lnTo>
                  <a:pt x="0" y="0"/>
                </a:lnTo>
                <a:lnTo>
                  <a:pt x="0" y="8554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87316" y="3010349"/>
            <a:ext cx="5899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i="1">
                <a:latin typeface="Trebuchet MS"/>
                <a:cs typeface="Trebuchet MS"/>
              </a:rPr>
              <a:t>I </a:t>
            </a:r>
            <a:r>
              <a:rPr dirty="0" sz="550" spc="-25" i="1">
                <a:latin typeface="Trebuchet MS"/>
                <a:cs typeface="Trebuchet MS"/>
              </a:rPr>
              <a:t>want to be</a:t>
            </a:r>
            <a:r>
              <a:rPr dirty="0" sz="550" spc="60" i="1">
                <a:latin typeface="Trebuchet MS"/>
                <a:cs typeface="Trebuchet MS"/>
              </a:rPr>
              <a:t> </a:t>
            </a:r>
            <a:r>
              <a:rPr dirty="0" sz="550" spc="-35" i="1">
                <a:latin typeface="Trebuchet MS"/>
                <a:cs typeface="Trebuchet MS"/>
              </a:rPr>
              <a:t>tall-er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82088" y="2494447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7028"/>
                </a:lnTo>
                <a:lnTo>
                  <a:pt x="0" y="430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54800" y="2390073"/>
            <a:ext cx="410242" cy="1015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54800" y="2390073"/>
            <a:ext cx="410845" cy="101600"/>
          </a:xfrm>
          <a:custGeom>
            <a:avLst/>
            <a:gdLst/>
            <a:ahLst/>
            <a:cxnLst/>
            <a:rect l="l" t="t" r="r" b="b"/>
            <a:pathLst>
              <a:path w="410844" h="101600">
                <a:moveTo>
                  <a:pt x="381728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73022"/>
                </a:lnTo>
                <a:lnTo>
                  <a:pt x="2240" y="84121"/>
                </a:lnTo>
                <a:lnTo>
                  <a:pt x="8351" y="93184"/>
                </a:lnTo>
                <a:lnTo>
                  <a:pt x="17415" y="99295"/>
                </a:lnTo>
                <a:lnTo>
                  <a:pt x="28514" y="101536"/>
                </a:lnTo>
                <a:lnTo>
                  <a:pt x="381728" y="101536"/>
                </a:lnTo>
                <a:lnTo>
                  <a:pt x="392827" y="99295"/>
                </a:lnTo>
                <a:lnTo>
                  <a:pt x="401891" y="93184"/>
                </a:lnTo>
                <a:lnTo>
                  <a:pt x="408001" y="84121"/>
                </a:lnTo>
                <a:lnTo>
                  <a:pt x="410242" y="73022"/>
                </a:lnTo>
                <a:lnTo>
                  <a:pt x="410242" y="28514"/>
                </a:lnTo>
                <a:lnTo>
                  <a:pt x="408001" y="17415"/>
                </a:lnTo>
                <a:lnTo>
                  <a:pt x="401891" y="8351"/>
                </a:lnTo>
                <a:lnTo>
                  <a:pt x="392827" y="2240"/>
                </a:lnTo>
                <a:lnTo>
                  <a:pt x="381728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68120" y="2381609"/>
            <a:ext cx="38354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0">
                <a:latin typeface="Tahoma"/>
                <a:cs typeface="Tahoma"/>
              </a:rPr>
              <a:t>Derivational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88958" y="2911906"/>
            <a:ext cx="341926" cy="22985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88958" y="2911906"/>
            <a:ext cx="342265" cy="229870"/>
          </a:xfrm>
          <a:custGeom>
            <a:avLst/>
            <a:gdLst/>
            <a:ahLst/>
            <a:cxnLst/>
            <a:rect l="l" t="t" r="r" b="b"/>
            <a:pathLst>
              <a:path w="342264" h="229869">
                <a:moveTo>
                  <a:pt x="313412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201335"/>
                </a:lnTo>
                <a:lnTo>
                  <a:pt x="2240" y="212435"/>
                </a:lnTo>
                <a:lnTo>
                  <a:pt x="8351" y="221498"/>
                </a:lnTo>
                <a:lnTo>
                  <a:pt x="17415" y="227609"/>
                </a:lnTo>
                <a:lnTo>
                  <a:pt x="28514" y="229850"/>
                </a:lnTo>
                <a:lnTo>
                  <a:pt x="313412" y="229850"/>
                </a:lnTo>
                <a:lnTo>
                  <a:pt x="324511" y="227609"/>
                </a:lnTo>
                <a:lnTo>
                  <a:pt x="333575" y="221498"/>
                </a:lnTo>
                <a:lnTo>
                  <a:pt x="339685" y="212435"/>
                </a:lnTo>
                <a:lnTo>
                  <a:pt x="341926" y="201335"/>
                </a:lnTo>
                <a:lnTo>
                  <a:pt x="341926" y="28514"/>
                </a:lnTo>
                <a:lnTo>
                  <a:pt x="339685" y="17415"/>
                </a:lnTo>
                <a:lnTo>
                  <a:pt x="333575" y="8351"/>
                </a:lnTo>
                <a:lnTo>
                  <a:pt x="324511" y="2240"/>
                </a:lnTo>
                <a:lnTo>
                  <a:pt x="313412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58734" y="2937921"/>
            <a:ext cx="146685" cy="92710"/>
          </a:xfrm>
          <a:custGeom>
            <a:avLst/>
            <a:gdLst/>
            <a:ahLst/>
            <a:cxnLst/>
            <a:rect l="l" t="t" r="r" b="b"/>
            <a:pathLst>
              <a:path w="146685" h="92710">
                <a:moveTo>
                  <a:pt x="0" y="92273"/>
                </a:moveTo>
                <a:lnTo>
                  <a:pt x="146130" y="92273"/>
                </a:lnTo>
                <a:lnTo>
                  <a:pt x="146130" y="0"/>
                </a:lnTo>
                <a:lnTo>
                  <a:pt x="0" y="0"/>
                </a:lnTo>
                <a:lnTo>
                  <a:pt x="0" y="92273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20123" y="3078509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429" y="0"/>
                </a:lnTo>
              </a:path>
            </a:pathLst>
          </a:custGeom>
          <a:ln w="74449">
            <a:solidFill>
              <a:srgbClr val="FFFC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02279" y="2924823"/>
            <a:ext cx="310515" cy="19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735" marR="5080" indent="-26670">
              <a:lnSpc>
                <a:spcPct val="102099"/>
              </a:lnSpc>
              <a:spcBef>
                <a:spcPts val="95"/>
              </a:spcBef>
            </a:pPr>
            <a:r>
              <a:rPr dirty="0" sz="550" spc="-25">
                <a:latin typeface="Tahoma"/>
                <a:cs typeface="Tahoma"/>
              </a:rPr>
              <a:t>care- less  </a:t>
            </a:r>
            <a:r>
              <a:rPr dirty="0" sz="550" spc="-20">
                <a:latin typeface="Tahoma"/>
                <a:cs typeface="Tahoma"/>
              </a:rPr>
              <a:t>un</a:t>
            </a:r>
            <a:r>
              <a:rPr dirty="0" sz="550" spc="-80">
                <a:latin typeface="Tahoma"/>
                <a:cs typeface="Tahoma"/>
              </a:rPr>
              <a:t> </a:t>
            </a:r>
            <a:r>
              <a:rPr dirty="0" sz="550" spc="-15">
                <a:latin typeface="Tahoma"/>
                <a:cs typeface="Tahoma"/>
              </a:rPr>
              <a:t>-wind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59921" y="2494461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5">
                <a:moveTo>
                  <a:pt x="0" y="0"/>
                </a:moveTo>
                <a:lnTo>
                  <a:pt x="0" y="57028"/>
                </a:lnTo>
                <a:lnTo>
                  <a:pt x="0" y="414596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59921" y="1865693"/>
            <a:ext cx="411480" cy="521970"/>
          </a:xfrm>
          <a:custGeom>
            <a:avLst/>
            <a:gdLst/>
            <a:ahLst/>
            <a:cxnLst/>
            <a:rect l="l" t="t" r="r" b="b"/>
            <a:pathLst>
              <a:path w="411480" h="521969">
                <a:moveTo>
                  <a:pt x="411086" y="0"/>
                </a:moveTo>
                <a:lnTo>
                  <a:pt x="411086" y="57028"/>
                </a:lnTo>
                <a:lnTo>
                  <a:pt x="0" y="57028"/>
                </a:lnTo>
                <a:lnTo>
                  <a:pt x="0" y="521524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71008" y="1865693"/>
            <a:ext cx="411480" cy="521970"/>
          </a:xfrm>
          <a:custGeom>
            <a:avLst/>
            <a:gdLst/>
            <a:ahLst/>
            <a:cxnLst/>
            <a:rect l="l" t="t" r="r" b="b"/>
            <a:pathLst>
              <a:path w="411480" h="521969">
                <a:moveTo>
                  <a:pt x="0" y="0"/>
                </a:moveTo>
                <a:lnTo>
                  <a:pt x="0" y="57028"/>
                </a:lnTo>
                <a:lnTo>
                  <a:pt x="411086" y="57028"/>
                </a:lnTo>
                <a:lnTo>
                  <a:pt x="411086" y="521524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61631" y="1761320"/>
            <a:ext cx="373213" cy="11539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61631" y="1761320"/>
            <a:ext cx="373380" cy="115570"/>
          </a:xfrm>
          <a:custGeom>
            <a:avLst/>
            <a:gdLst/>
            <a:ahLst/>
            <a:cxnLst/>
            <a:rect l="l" t="t" r="r" b="b"/>
            <a:pathLst>
              <a:path w="373380" h="115569">
                <a:moveTo>
                  <a:pt x="344698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86883"/>
                </a:lnTo>
                <a:lnTo>
                  <a:pt x="2240" y="97982"/>
                </a:lnTo>
                <a:lnTo>
                  <a:pt x="8351" y="107046"/>
                </a:lnTo>
                <a:lnTo>
                  <a:pt x="17415" y="113156"/>
                </a:lnTo>
                <a:lnTo>
                  <a:pt x="28514" y="115397"/>
                </a:lnTo>
                <a:lnTo>
                  <a:pt x="344698" y="115397"/>
                </a:lnTo>
                <a:lnTo>
                  <a:pt x="355798" y="113156"/>
                </a:lnTo>
                <a:lnTo>
                  <a:pt x="364861" y="107046"/>
                </a:lnTo>
                <a:lnTo>
                  <a:pt x="370972" y="97982"/>
                </a:lnTo>
                <a:lnTo>
                  <a:pt x="373213" y="86883"/>
                </a:lnTo>
                <a:lnTo>
                  <a:pt x="373213" y="28514"/>
                </a:lnTo>
                <a:lnTo>
                  <a:pt x="370972" y="17415"/>
                </a:lnTo>
                <a:lnTo>
                  <a:pt x="364861" y="8351"/>
                </a:lnTo>
                <a:lnTo>
                  <a:pt x="355798" y="2240"/>
                </a:lnTo>
                <a:lnTo>
                  <a:pt x="344698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74947" y="1752856"/>
            <a:ext cx="34671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latin typeface="Tahoma"/>
                <a:cs typeface="Tahoma"/>
              </a:rPr>
              <a:t>O</a:t>
            </a:r>
            <a:r>
              <a:rPr dirty="0" sz="550" spc="15">
                <a:latin typeface="Tahoma"/>
                <a:cs typeface="Tahoma"/>
              </a:rPr>
              <a:t>p</a:t>
            </a:r>
            <a:r>
              <a:rPr dirty="0" sz="550" spc="-20">
                <a:latin typeface="Tahoma"/>
                <a:cs typeface="Tahoma"/>
              </a:rPr>
              <a:t>en-class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24204" y="2390074"/>
            <a:ext cx="248068" cy="10153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21353" y="2387223"/>
            <a:ext cx="253770" cy="1072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737519" y="2381610"/>
            <a:ext cx="2216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25">
                <a:solidFill>
                  <a:srgbClr val="FF0000"/>
                </a:solidFill>
                <a:latin typeface="Tahoma"/>
                <a:cs typeface="Tahoma"/>
              </a:rPr>
              <a:t>NONE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48238" y="1879569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7028"/>
                </a:lnTo>
                <a:lnTo>
                  <a:pt x="0" y="507663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48234" y="1236938"/>
            <a:ext cx="411480" cy="521970"/>
          </a:xfrm>
          <a:custGeom>
            <a:avLst/>
            <a:gdLst/>
            <a:ahLst/>
            <a:cxnLst/>
            <a:rect l="l" t="t" r="r" b="b"/>
            <a:pathLst>
              <a:path w="411480" h="521969">
                <a:moveTo>
                  <a:pt x="411387" y="0"/>
                </a:moveTo>
                <a:lnTo>
                  <a:pt x="411387" y="57028"/>
                </a:lnTo>
                <a:lnTo>
                  <a:pt x="0" y="57028"/>
                </a:lnTo>
                <a:lnTo>
                  <a:pt x="0" y="521524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59621" y="1236938"/>
            <a:ext cx="411480" cy="521970"/>
          </a:xfrm>
          <a:custGeom>
            <a:avLst/>
            <a:gdLst/>
            <a:ahLst/>
            <a:cxnLst/>
            <a:rect l="l" t="t" r="r" b="b"/>
            <a:pathLst>
              <a:path w="411480" h="521969">
                <a:moveTo>
                  <a:pt x="0" y="0"/>
                </a:moveTo>
                <a:lnTo>
                  <a:pt x="0" y="57028"/>
                </a:lnTo>
                <a:lnTo>
                  <a:pt x="411387" y="57028"/>
                </a:lnTo>
                <a:lnTo>
                  <a:pt x="411387" y="521524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5897" y="1132569"/>
            <a:ext cx="452617" cy="11539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5897" y="1132569"/>
            <a:ext cx="452755" cy="115570"/>
          </a:xfrm>
          <a:custGeom>
            <a:avLst/>
            <a:gdLst/>
            <a:ahLst/>
            <a:cxnLst/>
            <a:rect l="l" t="t" r="r" b="b"/>
            <a:pathLst>
              <a:path w="452755" h="115569">
                <a:moveTo>
                  <a:pt x="424103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86883"/>
                </a:lnTo>
                <a:lnTo>
                  <a:pt x="2240" y="97982"/>
                </a:lnTo>
                <a:lnTo>
                  <a:pt x="8351" y="107046"/>
                </a:lnTo>
                <a:lnTo>
                  <a:pt x="17415" y="113156"/>
                </a:lnTo>
                <a:lnTo>
                  <a:pt x="28514" y="115397"/>
                </a:lnTo>
                <a:lnTo>
                  <a:pt x="424103" y="115397"/>
                </a:lnTo>
                <a:lnTo>
                  <a:pt x="435202" y="113156"/>
                </a:lnTo>
                <a:lnTo>
                  <a:pt x="444265" y="107046"/>
                </a:lnTo>
                <a:lnTo>
                  <a:pt x="450376" y="97982"/>
                </a:lnTo>
                <a:lnTo>
                  <a:pt x="452617" y="86883"/>
                </a:lnTo>
                <a:lnTo>
                  <a:pt x="452617" y="28514"/>
                </a:lnTo>
                <a:lnTo>
                  <a:pt x="450376" y="17415"/>
                </a:lnTo>
                <a:lnTo>
                  <a:pt x="444265" y="8351"/>
                </a:lnTo>
                <a:lnTo>
                  <a:pt x="435202" y="2240"/>
                </a:lnTo>
                <a:lnTo>
                  <a:pt x="424103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49218" y="1124105"/>
            <a:ext cx="42672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0">
                <a:latin typeface="Tahoma"/>
                <a:cs typeface="Tahoma"/>
              </a:rPr>
              <a:t>F</a:t>
            </a:r>
            <a:r>
              <a:rPr dirty="0" sz="550" spc="-20">
                <a:latin typeface="Tahoma"/>
                <a:cs typeface="Tahoma"/>
              </a:rPr>
              <a:t>ree-standing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28172" y="1761324"/>
            <a:ext cx="407469" cy="1015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28172" y="1761324"/>
            <a:ext cx="407670" cy="101600"/>
          </a:xfrm>
          <a:custGeom>
            <a:avLst/>
            <a:gdLst/>
            <a:ahLst/>
            <a:cxnLst/>
            <a:rect l="l" t="t" r="r" b="b"/>
            <a:pathLst>
              <a:path w="407669" h="101600">
                <a:moveTo>
                  <a:pt x="378955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73022"/>
                </a:lnTo>
                <a:lnTo>
                  <a:pt x="2240" y="84121"/>
                </a:lnTo>
                <a:lnTo>
                  <a:pt x="8351" y="93184"/>
                </a:lnTo>
                <a:lnTo>
                  <a:pt x="17415" y="99295"/>
                </a:lnTo>
                <a:lnTo>
                  <a:pt x="28514" y="101536"/>
                </a:lnTo>
                <a:lnTo>
                  <a:pt x="378955" y="101536"/>
                </a:lnTo>
                <a:lnTo>
                  <a:pt x="390054" y="99295"/>
                </a:lnTo>
                <a:lnTo>
                  <a:pt x="399118" y="93184"/>
                </a:lnTo>
                <a:lnTo>
                  <a:pt x="405228" y="84121"/>
                </a:lnTo>
                <a:lnTo>
                  <a:pt x="407469" y="73022"/>
                </a:lnTo>
                <a:lnTo>
                  <a:pt x="407469" y="28514"/>
                </a:lnTo>
                <a:lnTo>
                  <a:pt x="405228" y="17415"/>
                </a:lnTo>
                <a:lnTo>
                  <a:pt x="399118" y="8351"/>
                </a:lnTo>
                <a:lnTo>
                  <a:pt x="390054" y="2240"/>
                </a:lnTo>
                <a:lnTo>
                  <a:pt x="378955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041486" y="1752860"/>
            <a:ext cx="38100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20">
                <a:latin typeface="Tahoma"/>
                <a:cs typeface="Tahoma"/>
              </a:rPr>
              <a:t>Closed-class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22136" y="2043948"/>
            <a:ext cx="819541" cy="4615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2136" y="2043948"/>
            <a:ext cx="819785" cy="461645"/>
          </a:xfrm>
          <a:custGeom>
            <a:avLst/>
            <a:gdLst/>
            <a:ahLst/>
            <a:cxnLst/>
            <a:rect l="l" t="t" r="r" b="b"/>
            <a:pathLst>
              <a:path w="819785" h="461644">
                <a:moveTo>
                  <a:pt x="791027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433013"/>
                </a:lnTo>
                <a:lnTo>
                  <a:pt x="2240" y="444112"/>
                </a:lnTo>
                <a:lnTo>
                  <a:pt x="8351" y="453176"/>
                </a:lnTo>
                <a:lnTo>
                  <a:pt x="17415" y="459286"/>
                </a:lnTo>
                <a:lnTo>
                  <a:pt x="28514" y="461527"/>
                </a:lnTo>
                <a:lnTo>
                  <a:pt x="791027" y="461527"/>
                </a:lnTo>
                <a:lnTo>
                  <a:pt x="802126" y="459286"/>
                </a:lnTo>
                <a:lnTo>
                  <a:pt x="811189" y="453176"/>
                </a:lnTo>
                <a:lnTo>
                  <a:pt x="817300" y="444112"/>
                </a:lnTo>
                <a:lnTo>
                  <a:pt x="819541" y="433013"/>
                </a:lnTo>
                <a:lnTo>
                  <a:pt x="819541" y="28514"/>
                </a:lnTo>
                <a:lnTo>
                  <a:pt x="817300" y="17415"/>
                </a:lnTo>
                <a:lnTo>
                  <a:pt x="811189" y="8351"/>
                </a:lnTo>
                <a:lnTo>
                  <a:pt x="802126" y="2240"/>
                </a:lnTo>
                <a:lnTo>
                  <a:pt x="791027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35453" y="2039446"/>
            <a:ext cx="787400" cy="453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7005" indent="-115570">
              <a:lnSpc>
                <a:spcPct val="100000"/>
              </a:lnSpc>
              <a:spcBef>
                <a:spcPts val="110"/>
              </a:spcBef>
              <a:buAutoNum type="arabicParenBoth"/>
              <a:tabLst>
                <a:tab pos="167640" algn="l"/>
              </a:tabLst>
            </a:pPr>
            <a:r>
              <a:rPr dirty="0" sz="550" spc="-15">
                <a:latin typeface="Tahoma"/>
                <a:cs typeface="Tahoma"/>
              </a:rPr>
              <a:t>Pronouns; </a:t>
            </a:r>
            <a:r>
              <a:rPr dirty="0" sz="550" spc="-30" i="1">
                <a:latin typeface="Trebuchet MS"/>
                <a:cs typeface="Trebuchet MS"/>
              </a:rPr>
              <a:t>she,</a:t>
            </a:r>
            <a:r>
              <a:rPr dirty="0" sz="550" spc="15" i="1">
                <a:latin typeface="Trebuchet MS"/>
                <a:cs typeface="Trebuchet MS"/>
              </a:rPr>
              <a:t> </a:t>
            </a:r>
            <a:r>
              <a:rPr dirty="0" sz="550" spc="-25" i="1">
                <a:latin typeface="Trebuchet MS"/>
                <a:cs typeface="Trebuchet MS"/>
              </a:rPr>
              <a:t>him</a:t>
            </a:r>
            <a:endParaRPr sz="55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pos="127635" algn="l"/>
              </a:tabLst>
            </a:pPr>
            <a:r>
              <a:rPr dirty="0" sz="550" spc="-15">
                <a:latin typeface="Tahoma"/>
                <a:cs typeface="Tahoma"/>
              </a:rPr>
              <a:t>Determiners; </a:t>
            </a:r>
            <a:r>
              <a:rPr dirty="0" sz="550" spc="-35" i="1">
                <a:latin typeface="Trebuchet MS"/>
                <a:cs typeface="Trebuchet MS"/>
              </a:rPr>
              <a:t>the,</a:t>
            </a:r>
            <a:r>
              <a:rPr dirty="0" sz="550" spc="-15" i="1">
                <a:latin typeface="Trebuchet MS"/>
                <a:cs typeface="Trebuchet MS"/>
              </a:rPr>
              <a:t> </a:t>
            </a:r>
            <a:r>
              <a:rPr dirty="0" sz="550" spc="-25" i="1">
                <a:latin typeface="Trebuchet MS"/>
                <a:cs typeface="Trebuchet MS"/>
              </a:rPr>
              <a:t>this</a:t>
            </a:r>
            <a:endParaRPr sz="550">
              <a:latin typeface="Trebuchet MS"/>
              <a:cs typeface="Trebuchet MS"/>
            </a:endParaRPr>
          </a:p>
          <a:p>
            <a:pPr marL="160020" indent="-11557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pos="160655" algn="l"/>
              </a:tabLst>
            </a:pPr>
            <a:r>
              <a:rPr dirty="0" sz="550" spc="-10">
                <a:latin typeface="Tahoma"/>
                <a:cs typeface="Tahoma"/>
              </a:rPr>
              <a:t>Prepositions; </a:t>
            </a:r>
            <a:r>
              <a:rPr dirty="0" sz="550" spc="-25" i="1">
                <a:latin typeface="Trebuchet MS"/>
                <a:cs typeface="Trebuchet MS"/>
              </a:rPr>
              <a:t>on,</a:t>
            </a:r>
            <a:r>
              <a:rPr dirty="0" sz="550" spc="5" i="1">
                <a:latin typeface="Trebuchet MS"/>
                <a:cs typeface="Trebuchet MS"/>
              </a:rPr>
              <a:t> </a:t>
            </a:r>
            <a:r>
              <a:rPr dirty="0" sz="550" spc="-25" i="1">
                <a:latin typeface="Trebuchet MS"/>
                <a:cs typeface="Trebuchet MS"/>
              </a:rPr>
              <a:t>at</a:t>
            </a:r>
            <a:endParaRPr sz="550">
              <a:latin typeface="Trebuchet MS"/>
              <a:cs typeface="Trebuchet MS"/>
            </a:endParaRPr>
          </a:p>
          <a:p>
            <a:pPr marL="234950" indent="-11557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pos="235585" algn="l"/>
              </a:tabLst>
            </a:pPr>
            <a:r>
              <a:rPr dirty="0" sz="550" spc="-5">
                <a:latin typeface="Tahoma"/>
                <a:cs typeface="Tahoma"/>
              </a:rPr>
              <a:t>Auxilary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-25">
                <a:latin typeface="Tahoma"/>
                <a:cs typeface="Tahoma"/>
              </a:rPr>
              <a:t>verbs;</a:t>
            </a:r>
            <a:endParaRPr sz="55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15"/>
              </a:spcBef>
            </a:pPr>
            <a:r>
              <a:rPr dirty="0" sz="550" spc="-25" i="1">
                <a:latin typeface="Trebuchet MS"/>
                <a:cs typeface="Trebuchet MS"/>
              </a:rPr>
              <a:t>have </a:t>
            </a:r>
            <a:r>
              <a:rPr dirty="0" sz="550" spc="-25">
                <a:latin typeface="Tahoma"/>
                <a:cs typeface="Tahoma"/>
              </a:rPr>
              <a:t>done, </a:t>
            </a:r>
            <a:r>
              <a:rPr dirty="0" sz="550" spc="-25" i="1">
                <a:latin typeface="Trebuchet MS"/>
                <a:cs typeface="Trebuchet MS"/>
              </a:rPr>
              <a:t>is</a:t>
            </a:r>
            <a:r>
              <a:rPr dirty="0" sz="550" spc="20" i="1">
                <a:latin typeface="Trebuchet MS"/>
                <a:cs typeface="Trebuchet MS"/>
              </a:rPr>
              <a:t> </a:t>
            </a:r>
            <a:r>
              <a:rPr dirty="0" sz="550" spc="-15">
                <a:latin typeface="Tahoma"/>
                <a:cs typeface="Tahoma"/>
              </a:rPr>
              <a:t>doing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31907" y="1865711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4">
                <a:moveTo>
                  <a:pt x="0" y="0"/>
                </a:moveTo>
                <a:lnTo>
                  <a:pt x="0" y="57028"/>
                </a:lnTo>
                <a:lnTo>
                  <a:pt x="0" y="175394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5898" y="1761341"/>
            <a:ext cx="373213" cy="11539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5898" y="1761341"/>
            <a:ext cx="373380" cy="115570"/>
          </a:xfrm>
          <a:custGeom>
            <a:avLst/>
            <a:gdLst/>
            <a:ahLst/>
            <a:cxnLst/>
            <a:rect l="l" t="t" r="r" b="b"/>
            <a:pathLst>
              <a:path w="373380" h="115569">
                <a:moveTo>
                  <a:pt x="344698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86883"/>
                </a:lnTo>
                <a:lnTo>
                  <a:pt x="2240" y="97982"/>
                </a:lnTo>
                <a:lnTo>
                  <a:pt x="8351" y="107046"/>
                </a:lnTo>
                <a:lnTo>
                  <a:pt x="17415" y="113156"/>
                </a:lnTo>
                <a:lnTo>
                  <a:pt x="28514" y="115397"/>
                </a:lnTo>
                <a:lnTo>
                  <a:pt x="344698" y="115397"/>
                </a:lnTo>
                <a:lnTo>
                  <a:pt x="355798" y="113156"/>
                </a:lnTo>
                <a:lnTo>
                  <a:pt x="364861" y="107046"/>
                </a:lnTo>
                <a:lnTo>
                  <a:pt x="370972" y="97982"/>
                </a:lnTo>
                <a:lnTo>
                  <a:pt x="373213" y="86883"/>
                </a:lnTo>
                <a:lnTo>
                  <a:pt x="373213" y="28514"/>
                </a:lnTo>
                <a:lnTo>
                  <a:pt x="370972" y="17415"/>
                </a:lnTo>
                <a:lnTo>
                  <a:pt x="364861" y="8351"/>
                </a:lnTo>
                <a:lnTo>
                  <a:pt x="355798" y="2240"/>
                </a:lnTo>
                <a:lnTo>
                  <a:pt x="344698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19220" y="1752877"/>
            <a:ext cx="346710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latin typeface="Tahoma"/>
                <a:cs typeface="Tahoma"/>
              </a:rPr>
              <a:t>O</a:t>
            </a:r>
            <a:r>
              <a:rPr dirty="0" sz="550" spc="15">
                <a:latin typeface="Tahoma"/>
                <a:cs typeface="Tahoma"/>
              </a:rPr>
              <a:t>p</a:t>
            </a:r>
            <a:r>
              <a:rPr dirty="0" sz="550" spc="-20">
                <a:latin typeface="Tahoma"/>
                <a:cs typeface="Tahoma"/>
              </a:rPr>
              <a:t>en-class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82831" y="2133468"/>
            <a:ext cx="619346" cy="36707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2831" y="2133468"/>
            <a:ext cx="619760" cy="367665"/>
          </a:xfrm>
          <a:custGeom>
            <a:avLst/>
            <a:gdLst/>
            <a:ahLst/>
            <a:cxnLst/>
            <a:rect l="l" t="t" r="r" b="b"/>
            <a:pathLst>
              <a:path w="619760" h="367664">
                <a:moveTo>
                  <a:pt x="590832" y="0"/>
                </a:moveTo>
                <a:lnTo>
                  <a:pt x="28514" y="0"/>
                </a:lnTo>
                <a:lnTo>
                  <a:pt x="17415" y="2240"/>
                </a:lnTo>
                <a:lnTo>
                  <a:pt x="8351" y="8351"/>
                </a:lnTo>
                <a:lnTo>
                  <a:pt x="2240" y="17415"/>
                </a:lnTo>
                <a:lnTo>
                  <a:pt x="0" y="28514"/>
                </a:lnTo>
                <a:lnTo>
                  <a:pt x="0" y="338560"/>
                </a:lnTo>
                <a:lnTo>
                  <a:pt x="2240" y="349659"/>
                </a:lnTo>
                <a:lnTo>
                  <a:pt x="8351" y="358722"/>
                </a:lnTo>
                <a:lnTo>
                  <a:pt x="17415" y="364833"/>
                </a:lnTo>
                <a:lnTo>
                  <a:pt x="28514" y="367074"/>
                </a:lnTo>
                <a:lnTo>
                  <a:pt x="590832" y="367074"/>
                </a:lnTo>
                <a:lnTo>
                  <a:pt x="601931" y="364833"/>
                </a:lnTo>
                <a:lnTo>
                  <a:pt x="610994" y="358722"/>
                </a:lnTo>
                <a:lnTo>
                  <a:pt x="617105" y="349659"/>
                </a:lnTo>
                <a:lnTo>
                  <a:pt x="619346" y="338560"/>
                </a:lnTo>
                <a:lnTo>
                  <a:pt x="619346" y="28514"/>
                </a:lnTo>
                <a:lnTo>
                  <a:pt x="617105" y="17415"/>
                </a:lnTo>
                <a:lnTo>
                  <a:pt x="610994" y="8351"/>
                </a:lnTo>
                <a:lnTo>
                  <a:pt x="601931" y="2240"/>
                </a:lnTo>
                <a:lnTo>
                  <a:pt x="590832" y="0"/>
                </a:lnTo>
                <a:close/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96151" y="2125004"/>
            <a:ext cx="593090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2099"/>
              </a:lnSpc>
              <a:spcBef>
                <a:spcPts val="95"/>
              </a:spcBef>
            </a:pPr>
            <a:r>
              <a:rPr dirty="0" sz="550" spc="-10">
                <a:latin typeface="Tahoma"/>
                <a:cs typeface="Tahoma"/>
              </a:rPr>
              <a:t>Single </a:t>
            </a:r>
            <a:r>
              <a:rPr dirty="0" sz="550" spc="-25">
                <a:latin typeface="Tahoma"/>
                <a:cs typeface="Tahoma"/>
              </a:rPr>
              <a:t>morpheme  </a:t>
            </a:r>
            <a:r>
              <a:rPr dirty="0" sz="550" spc="-10">
                <a:latin typeface="Tahoma"/>
                <a:cs typeface="Tahoma"/>
              </a:rPr>
              <a:t>content </a:t>
            </a:r>
            <a:r>
              <a:rPr dirty="0" sz="550" spc="-25">
                <a:latin typeface="Tahoma"/>
                <a:cs typeface="Tahoma"/>
              </a:rPr>
              <a:t>words, e.g.</a:t>
            </a:r>
            <a:endParaRPr sz="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550" spc="-20">
                <a:latin typeface="Tahoma"/>
                <a:cs typeface="Tahoma"/>
              </a:rPr>
              <a:t>Nouns;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-20" i="1">
                <a:latin typeface="Trebuchet MS"/>
                <a:cs typeface="Trebuchet MS"/>
              </a:rPr>
              <a:t>cat</a:t>
            </a:r>
            <a:endParaRPr sz="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550" spc="-20">
                <a:latin typeface="Tahoma"/>
                <a:cs typeface="Tahoma"/>
              </a:rPr>
              <a:t>Verbs; </a:t>
            </a:r>
            <a:r>
              <a:rPr dirty="0" sz="550" spc="-25" i="1">
                <a:latin typeface="Trebuchet MS"/>
                <a:cs typeface="Trebuchet MS"/>
              </a:rPr>
              <a:t>to</a:t>
            </a:r>
            <a:r>
              <a:rPr dirty="0" sz="550" spc="25" i="1">
                <a:latin typeface="Trebuchet MS"/>
                <a:cs typeface="Trebuchet MS"/>
              </a:rPr>
              <a:t> </a:t>
            </a:r>
            <a:r>
              <a:rPr dirty="0" sz="550" spc="-20" i="1">
                <a:latin typeface="Trebuchet MS"/>
                <a:cs typeface="Trebuchet MS"/>
              </a:rPr>
              <a:t>chase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2504" y="1879590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57028"/>
                </a:lnTo>
                <a:lnTo>
                  <a:pt x="0" y="251035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92504" y="1250818"/>
            <a:ext cx="370205" cy="508000"/>
          </a:xfrm>
          <a:custGeom>
            <a:avLst/>
            <a:gdLst/>
            <a:ahLst/>
            <a:cxnLst/>
            <a:rect l="l" t="t" r="r" b="b"/>
            <a:pathLst>
              <a:path w="370205" h="508000">
                <a:moveTo>
                  <a:pt x="369701" y="0"/>
                </a:moveTo>
                <a:lnTo>
                  <a:pt x="369701" y="57028"/>
                </a:lnTo>
                <a:lnTo>
                  <a:pt x="0" y="57028"/>
                </a:lnTo>
                <a:lnTo>
                  <a:pt x="0" y="507663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2206" y="1250818"/>
            <a:ext cx="370205" cy="508000"/>
          </a:xfrm>
          <a:custGeom>
            <a:avLst/>
            <a:gdLst/>
            <a:ahLst/>
            <a:cxnLst/>
            <a:rect l="l" t="t" r="r" b="b"/>
            <a:pathLst>
              <a:path w="370205" h="508000">
                <a:moveTo>
                  <a:pt x="0" y="0"/>
                </a:moveTo>
                <a:lnTo>
                  <a:pt x="0" y="57028"/>
                </a:lnTo>
                <a:lnTo>
                  <a:pt x="369701" y="57028"/>
                </a:lnTo>
                <a:lnTo>
                  <a:pt x="369701" y="507663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2205" y="622038"/>
            <a:ext cx="699135" cy="508000"/>
          </a:xfrm>
          <a:custGeom>
            <a:avLst/>
            <a:gdLst/>
            <a:ahLst/>
            <a:cxnLst/>
            <a:rect l="l" t="t" r="r" b="b"/>
            <a:pathLst>
              <a:path w="699135" h="508000">
                <a:moveTo>
                  <a:pt x="698713" y="0"/>
                </a:moveTo>
                <a:lnTo>
                  <a:pt x="698713" y="57028"/>
                </a:lnTo>
                <a:lnTo>
                  <a:pt x="0" y="57028"/>
                </a:lnTo>
                <a:lnTo>
                  <a:pt x="0" y="507663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0918" y="622038"/>
            <a:ext cx="699135" cy="508000"/>
          </a:xfrm>
          <a:custGeom>
            <a:avLst/>
            <a:gdLst/>
            <a:ahLst/>
            <a:cxnLst/>
            <a:rect l="l" t="t" r="r" b="b"/>
            <a:pathLst>
              <a:path w="699135" h="508000">
                <a:moveTo>
                  <a:pt x="0" y="0"/>
                </a:moveTo>
                <a:lnTo>
                  <a:pt x="0" y="57028"/>
                </a:lnTo>
                <a:lnTo>
                  <a:pt x="698713" y="57028"/>
                </a:lnTo>
                <a:lnTo>
                  <a:pt x="698713" y="507663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8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8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8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65"/>
              <a:t>8</a:t>
            </a:r>
            <a:r>
              <a:rPr dirty="0" spc="-140"/>
              <a:t> </a:t>
            </a:r>
            <a:r>
              <a:rPr dirty="0" spc="45"/>
              <a:t>/</a:t>
            </a:r>
            <a:r>
              <a:rPr dirty="0" spc="-140"/>
              <a:t> </a:t>
            </a:r>
            <a:r>
              <a:rPr dirty="0" spc="-65"/>
              <a:t>27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4572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67783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4572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67783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1195" cy="2586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8561" y="2947445"/>
            <a:ext cx="50038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0"/>
              <a:t>Dogs</a:t>
            </a: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5"/>
              <a:t>Laughed</a:t>
            </a: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0"/>
              <a:t>Unbelievable</a:t>
            </a: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5"/>
              <a:t>Reconsider</a:t>
            </a: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35"/>
              <a:t>Working</a:t>
            </a: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35"/>
              <a:t>Smaller</a:t>
            </a: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5"/>
              <a:t>Outmaneouvre</a:t>
            </a: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55"/>
              <a:t>Careless</a:t>
            </a: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45"/>
              <a:t>Intensify</a:t>
            </a: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50"/>
              <a:t>Manageress</a:t>
            </a:r>
          </a:p>
          <a:p>
            <a:pPr marL="258445" indent="-246379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pc="-25"/>
              <a:t>Slept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8081" y="625015"/>
            <a:ext cx="1118235" cy="2336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59079" algn="l"/>
                <a:tab pos="735330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Reconsider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081" y="625015"/>
            <a:ext cx="1389380" cy="2336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59079" algn="l"/>
                <a:tab pos="735330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  <a:tab pos="930275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Reconsider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57439" y="1088858"/>
            <a:ext cx="753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081" y="1045080"/>
            <a:ext cx="1118235" cy="19157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Reconsider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49299" y="1045080"/>
            <a:ext cx="86233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25299"/>
              </a:lnSpc>
              <a:spcBef>
                <a:spcPts val="100"/>
              </a:spcBef>
            </a:pPr>
            <a:r>
              <a:rPr dirty="0" sz="1100" spc="-15">
                <a:latin typeface="Tahoma"/>
                <a:cs typeface="Tahoma"/>
              </a:rPr>
              <a:t>Un</a:t>
            </a: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eliev</a:t>
            </a:r>
            <a:r>
              <a:rPr dirty="0" sz="1100" spc="-45">
                <a:latin typeface="Tahoma"/>
                <a:cs typeface="Tahoma"/>
              </a:rPr>
              <a:t>able  </a:t>
            </a:r>
            <a:r>
              <a:rPr dirty="0" sz="1100" spc="-45">
                <a:latin typeface="Tahoma"/>
                <a:cs typeface="Tahoma"/>
              </a:rPr>
              <a:t>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045080"/>
            <a:ext cx="93091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Reconsider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81" y="1885211"/>
            <a:ext cx="111823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465145"/>
            <a:ext cx="1350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081" y="1885211"/>
            <a:ext cx="111823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360" y="668793"/>
            <a:ext cx="970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75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878826"/>
            <a:ext cx="1307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106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Laughed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45">
                <a:latin typeface="Tahoma"/>
                <a:cs typeface="Tahoma"/>
              </a:rPr>
              <a:t>laug</a:t>
            </a:r>
            <a:r>
              <a:rPr dirty="0" sz="1100" spc="-55">
                <a:latin typeface="Tahoma"/>
                <a:cs typeface="Tahoma"/>
              </a:rPr>
              <a:t>h</a:t>
            </a:r>
            <a:r>
              <a:rPr dirty="0" sz="1100" spc="-70">
                <a:latin typeface="Tahoma"/>
                <a:cs typeface="Tahoma"/>
              </a:rPr>
              <a:t>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855344" algn="l"/>
              </a:tabLst>
            </a:pPr>
            <a:r>
              <a:rPr dirty="0" sz="1100" spc="-35">
                <a:latin typeface="Tahoma"/>
                <a:cs typeface="Tahoma"/>
              </a:rPr>
              <a:t>Working	Working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8081" y="1675178"/>
            <a:ext cx="131445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6"/>
              <a:tabLst>
                <a:tab pos="259079" algn="l"/>
                <a:tab pos="871855" algn="l"/>
              </a:tabLst>
            </a:pPr>
            <a:r>
              <a:rPr dirty="0" sz="1100" spc="-35">
                <a:latin typeface="Tahoma"/>
                <a:cs typeface="Tahoma"/>
              </a:rPr>
              <a:t>Smaller</a:t>
            </a:r>
            <a:r>
              <a:rPr dirty="0" sz="1100" spc="-35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Small</a:t>
            </a:r>
            <a:r>
              <a:rPr dirty="0" sz="1100" spc="-60">
                <a:latin typeface="Tahoma"/>
                <a:cs typeface="Tahoma"/>
              </a:rPr>
              <a:t>er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6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6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6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6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6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360" y="668793"/>
            <a:ext cx="970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75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878826"/>
            <a:ext cx="1307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106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Laughed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45">
                <a:latin typeface="Tahoma"/>
                <a:cs typeface="Tahoma"/>
              </a:rPr>
              <a:t>laug</a:t>
            </a:r>
            <a:r>
              <a:rPr dirty="0" sz="1100" spc="-55">
                <a:latin typeface="Tahoma"/>
                <a:cs typeface="Tahoma"/>
              </a:rPr>
              <a:t>h</a:t>
            </a:r>
            <a:r>
              <a:rPr dirty="0" sz="1100" spc="-70">
                <a:latin typeface="Tahoma"/>
                <a:cs typeface="Tahoma"/>
              </a:rPr>
              <a:t>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855344" algn="l"/>
              </a:tabLst>
            </a:pPr>
            <a:r>
              <a:rPr dirty="0" sz="1100" spc="-35">
                <a:latin typeface="Tahoma"/>
                <a:cs typeface="Tahoma"/>
              </a:rPr>
              <a:t>Working	Working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718956"/>
            <a:ext cx="1244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0264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Smaller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Small</a:t>
            </a:r>
            <a:r>
              <a:rPr dirty="0" sz="1100" spc="-60">
                <a:latin typeface="Tahoma"/>
                <a:cs typeface="Tahoma"/>
              </a:rPr>
              <a:t>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8871" y="1959787"/>
            <a:ext cx="224154" cy="172085"/>
          </a:xfrm>
          <a:custGeom>
            <a:avLst/>
            <a:gdLst/>
            <a:ahLst/>
            <a:cxnLst/>
            <a:rect l="l" t="t" r="r" b="b"/>
            <a:pathLst>
              <a:path w="224155" h="172085">
                <a:moveTo>
                  <a:pt x="0" y="172072"/>
                </a:moveTo>
                <a:lnTo>
                  <a:pt x="223596" y="172072"/>
                </a:lnTo>
                <a:lnTo>
                  <a:pt x="2235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76171" y="1928989"/>
            <a:ext cx="872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081" y="1885211"/>
            <a:ext cx="111823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Outmaneouvre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5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7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360" y="1465145"/>
            <a:ext cx="1350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02640" algn="l"/>
              </a:tabLst>
            </a:pPr>
            <a:r>
              <a:rPr dirty="0" sz="1100" spc="-35">
                <a:latin typeface="Tahoma"/>
                <a:cs typeface="Tahoma"/>
              </a:rPr>
              <a:t>Smaller	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8871" y="1959787"/>
            <a:ext cx="224154" cy="172085"/>
          </a:xfrm>
          <a:custGeom>
            <a:avLst/>
            <a:gdLst/>
            <a:ahLst/>
            <a:cxnLst/>
            <a:rect l="l" t="t" r="r" b="b"/>
            <a:pathLst>
              <a:path w="224155" h="172085">
                <a:moveTo>
                  <a:pt x="0" y="172072"/>
                </a:moveTo>
                <a:lnTo>
                  <a:pt x="223596" y="172072"/>
                </a:lnTo>
                <a:lnTo>
                  <a:pt x="2235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7360" y="1928989"/>
            <a:ext cx="2081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110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Outmaneouvre</a:t>
            </a:r>
            <a:r>
              <a:rPr dirty="0" sz="1100">
                <a:latin typeface="Tahoma"/>
                <a:cs typeface="Tahoma"/>
              </a:rPr>
              <a:t>	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3027" y="2169820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7360" y="2095243"/>
            <a:ext cx="131000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35025" algn="l"/>
              </a:tabLst>
            </a:pPr>
            <a:r>
              <a:rPr dirty="0" sz="1100" spc="-55">
                <a:latin typeface="Tahoma"/>
                <a:cs typeface="Tahoma"/>
              </a:rPr>
              <a:t>Careless	Careless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8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081" y="2515309"/>
            <a:ext cx="9436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246379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10"/>
              <a:tabLst>
                <a:tab pos="259079" algn="l"/>
              </a:tabLst>
            </a:pP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10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3154659"/>
            <a:ext cx="627380" cy="28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2225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71195" cy="2494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667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002" y="1167258"/>
            <a:ext cx="1764012" cy="9389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3996" y="1048763"/>
            <a:ext cx="1763882" cy="11759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2" name="object 12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465145"/>
            <a:ext cx="1350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02640" algn="l"/>
              </a:tabLst>
            </a:pPr>
            <a:r>
              <a:rPr dirty="0" sz="1100" spc="-35">
                <a:latin typeface="Tahoma"/>
                <a:cs typeface="Tahoma"/>
              </a:rPr>
              <a:t>Smaller	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8871" y="1959787"/>
            <a:ext cx="224154" cy="172085"/>
          </a:xfrm>
          <a:custGeom>
            <a:avLst/>
            <a:gdLst/>
            <a:ahLst/>
            <a:cxnLst/>
            <a:rect l="l" t="t" r="r" b="b"/>
            <a:pathLst>
              <a:path w="224155" h="172085">
                <a:moveTo>
                  <a:pt x="0" y="172072"/>
                </a:moveTo>
                <a:lnTo>
                  <a:pt x="223596" y="172072"/>
                </a:lnTo>
                <a:lnTo>
                  <a:pt x="2235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7360" y="1928989"/>
            <a:ext cx="2081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110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Outmaneouvre</a:t>
            </a:r>
            <a:r>
              <a:rPr dirty="0" sz="1100">
                <a:latin typeface="Tahoma"/>
                <a:cs typeface="Tahoma"/>
              </a:rPr>
              <a:t>	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027" y="2169820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5079" y="237985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79273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14716" y="2379853"/>
            <a:ext cx="152400" cy="172085"/>
          </a:xfrm>
          <a:custGeom>
            <a:avLst/>
            <a:gdLst/>
            <a:ahLst/>
            <a:cxnLst/>
            <a:rect l="l" t="t" r="r" b="b"/>
            <a:pathLst>
              <a:path w="152400" h="172085">
                <a:moveTo>
                  <a:pt x="0" y="172072"/>
                </a:moveTo>
                <a:lnTo>
                  <a:pt x="152400" y="172072"/>
                </a:lnTo>
                <a:lnTo>
                  <a:pt x="15240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7360" y="2095243"/>
            <a:ext cx="151257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35025" algn="l"/>
              </a:tabLst>
            </a:pPr>
            <a:r>
              <a:rPr dirty="0" sz="1100" spc="-55">
                <a:latin typeface="Tahoma"/>
                <a:cs typeface="Tahoma"/>
              </a:rPr>
              <a:t>Careless	Careless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59790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r>
              <a:rPr dirty="0" sz="1100" spc="-45">
                <a:latin typeface="Tahoma"/>
                <a:cs typeface="Tahoma"/>
              </a:rPr>
              <a:t>	</a:t>
            </a:r>
            <a:r>
              <a:rPr dirty="0" sz="1100" spc="-65">
                <a:latin typeface="Tahoma"/>
                <a:cs typeface="Tahoma"/>
              </a:rPr>
              <a:t>Intens</a:t>
            </a:r>
            <a:r>
              <a:rPr dirty="0" sz="1100" spc="-80">
                <a:latin typeface="Tahoma"/>
                <a:cs typeface="Tahoma"/>
              </a:rPr>
              <a:t>e</a:t>
            </a:r>
            <a:r>
              <a:rPr dirty="0" sz="1100" spc="-15">
                <a:latin typeface="Tahoma"/>
                <a:cs typeface="Tahoma"/>
              </a:rPr>
              <a:t>-i</a:t>
            </a:r>
            <a:r>
              <a:rPr dirty="0" sz="1100" spc="-35">
                <a:latin typeface="Tahoma"/>
                <a:cs typeface="Tahoma"/>
              </a:rPr>
              <a:t>-fy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081" y="2802508"/>
            <a:ext cx="5651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11.</a:t>
            </a:r>
            <a:r>
              <a:rPr dirty="0" sz="1100" spc="1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081" y="2559086"/>
            <a:ext cx="943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10.</a:t>
            </a:r>
            <a:r>
              <a:rPr dirty="0" sz="1100" spc="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Manageress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2" name="object 12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465145"/>
            <a:ext cx="1350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02640" algn="l"/>
              </a:tabLst>
            </a:pPr>
            <a:r>
              <a:rPr dirty="0" sz="1100" spc="-35">
                <a:latin typeface="Tahoma"/>
                <a:cs typeface="Tahoma"/>
              </a:rPr>
              <a:t>Smaller	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8871" y="1959787"/>
            <a:ext cx="224154" cy="172085"/>
          </a:xfrm>
          <a:custGeom>
            <a:avLst/>
            <a:gdLst/>
            <a:ahLst/>
            <a:cxnLst/>
            <a:rect l="l" t="t" r="r" b="b"/>
            <a:pathLst>
              <a:path w="224155" h="172085">
                <a:moveTo>
                  <a:pt x="0" y="172072"/>
                </a:moveTo>
                <a:lnTo>
                  <a:pt x="223596" y="172072"/>
                </a:lnTo>
                <a:lnTo>
                  <a:pt x="2235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7360" y="1928989"/>
            <a:ext cx="2081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110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Outmaneouvre</a:t>
            </a:r>
            <a:r>
              <a:rPr dirty="0" sz="1100">
                <a:latin typeface="Tahoma"/>
                <a:cs typeface="Tahoma"/>
              </a:rPr>
              <a:t>	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027" y="2169820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5079" y="237985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79273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14716" y="2379853"/>
            <a:ext cx="152400" cy="172085"/>
          </a:xfrm>
          <a:custGeom>
            <a:avLst/>
            <a:gdLst/>
            <a:ahLst/>
            <a:cxnLst/>
            <a:rect l="l" t="t" r="r" b="b"/>
            <a:pathLst>
              <a:path w="152400" h="172085">
                <a:moveTo>
                  <a:pt x="0" y="172072"/>
                </a:moveTo>
                <a:lnTo>
                  <a:pt x="152400" y="172072"/>
                </a:lnTo>
                <a:lnTo>
                  <a:pt x="15240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7360" y="2095243"/>
            <a:ext cx="151257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35025" algn="l"/>
              </a:tabLst>
            </a:pPr>
            <a:r>
              <a:rPr dirty="0" sz="1100" spc="-55">
                <a:latin typeface="Tahoma"/>
                <a:cs typeface="Tahoma"/>
              </a:rPr>
              <a:t>Careless	Careless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59790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r>
              <a:rPr dirty="0" sz="1100" spc="-45">
                <a:latin typeface="Tahoma"/>
                <a:cs typeface="Tahoma"/>
              </a:rPr>
              <a:t>	</a:t>
            </a:r>
            <a:r>
              <a:rPr dirty="0" sz="1100" spc="-65">
                <a:latin typeface="Tahoma"/>
                <a:cs typeface="Tahoma"/>
              </a:rPr>
              <a:t>Intens</a:t>
            </a:r>
            <a:r>
              <a:rPr dirty="0" sz="1100" spc="-80">
                <a:latin typeface="Tahoma"/>
                <a:cs typeface="Tahoma"/>
              </a:rPr>
              <a:t>e</a:t>
            </a:r>
            <a:r>
              <a:rPr dirty="0" sz="1100" spc="-15">
                <a:latin typeface="Tahoma"/>
                <a:cs typeface="Tahoma"/>
              </a:rPr>
              <a:t>-i</a:t>
            </a:r>
            <a:r>
              <a:rPr dirty="0" sz="1100" spc="-35">
                <a:latin typeface="Tahoma"/>
                <a:cs typeface="Tahoma"/>
              </a:rPr>
              <a:t>-fy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17916" y="2589885"/>
            <a:ext cx="168275" cy="172085"/>
          </a:xfrm>
          <a:custGeom>
            <a:avLst/>
            <a:gdLst/>
            <a:ahLst/>
            <a:cxnLst/>
            <a:rect l="l" t="t" r="r" b="b"/>
            <a:pathLst>
              <a:path w="168275" h="172085">
                <a:moveTo>
                  <a:pt x="0" y="172072"/>
                </a:moveTo>
                <a:lnTo>
                  <a:pt x="167792" y="172072"/>
                </a:lnTo>
                <a:lnTo>
                  <a:pt x="1677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8081" y="2559086"/>
            <a:ext cx="180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5060" algn="l"/>
              </a:tabLst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10.</a:t>
            </a:r>
            <a:r>
              <a:rPr dirty="0" sz="1100" spc="2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Manageress	Manageress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081" y="2802508"/>
            <a:ext cx="5651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11.</a:t>
            </a:r>
            <a:r>
              <a:rPr dirty="0" sz="1100" spc="1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075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90345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360" y="1465145"/>
            <a:ext cx="1350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02640" algn="l"/>
              </a:tabLst>
            </a:pPr>
            <a:r>
              <a:rPr dirty="0" sz="1100" spc="-35">
                <a:latin typeface="Tahoma"/>
                <a:cs typeface="Tahoma"/>
              </a:rPr>
              <a:t>Smaller	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8871" y="1959787"/>
            <a:ext cx="224154" cy="172085"/>
          </a:xfrm>
          <a:custGeom>
            <a:avLst/>
            <a:gdLst/>
            <a:ahLst/>
            <a:cxnLst/>
            <a:rect l="l" t="t" r="r" b="b"/>
            <a:pathLst>
              <a:path w="224155" h="172085">
                <a:moveTo>
                  <a:pt x="0" y="172072"/>
                </a:moveTo>
                <a:lnTo>
                  <a:pt x="223596" y="172072"/>
                </a:lnTo>
                <a:lnTo>
                  <a:pt x="2235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7360" y="1928989"/>
            <a:ext cx="2081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110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Outmaneouvre</a:t>
            </a:r>
            <a:r>
              <a:rPr dirty="0" sz="1100">
                <a:latin typeface="Tahoma"/>
                <a:cs typeface="Tahoma"/>
              </a:rPr>
              <a:t>	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3027" y="2169820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75079" y="237985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79273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14716" y="2379853"/>
            <a:ext cx="152400" cy="172085"/>
          </a:xfrm>
          <a:custGeom>
            <a:avLst/>
            <a:gdLst/>
            <a:ahLst/>
            <a:cxnLst/>
            <a:rect l="l" t="t" r="r" b="b"/>
            <a:pathLst>
              <a:path w="152400" h="172085">
                <a:moveTo>
                  <a:pt x="0" y="172072"/>
                </a:moveTo>
                <a:lnTo>
                  <a:pt x="152400" y="172072"/>
                </a:lnTo>
                <a:lnTo>
                  <a:pt x="15240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7360" y="2095243"/>
            <a:ext cx="151257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35025" algn="l"/>
              </a:tabLst>
            </a:pPr>
            <a:r>
              <a:rPr dirty="0" sz="1100" spc="-55">
                <a:latin typeface="Tahoma"/>
                <a:cs typeface="Tahoma"/>
              </a:rPr>
              <a:t>Careless	Careless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59790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r>
              <a:rPr dirty="0" sz="1100" spc="-45">
                <a:latin typeface="Tahoma"/>
                <a:cs typeface="Tahoma"/>
              </a:rPr>
              <a:t>	</a:t>
            </a:r>
            <a:r>
              <a:rPr dirty="0" sz="1100" spc="-65">
                <a:latin typeface="Tahoma"/>
                <a:cs typeface="Tahoma"/>
              </a:rPr>
              <a:t>Intens</a:t>
            </a:r>
            <a:r>
              <a:rPr dirty="0" sz="1100" spc="-80">
                <a:latin typeface="Tahoma"/>
                <a:cs typeface="Tahoma"/>
              </a:rPr>
              <a:t>e</a:t>
            </a:r>
            <a:r>
              <a:rPr dirty="0" sz="1100" spc="-15">
                <a:latin typeface="Tahoma"/>
                <a:cs typeface="Tahoma"/>
              </a:rPr>
              <a:t>-i</a:t>
            </a:r>
            <a:r>
              <a:rPr dirty="0" sz="1100" spc="-35">
                <a:latin typeface="Tahoma"/>
                <a:cs typeface="Tahoma"/>
              </a:rPr>
              <a:t>-fy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17916" y="2589885"/>
            <a:ext cx="168275" cy="172085"/>
          </a:xfrm>
          <a:custGeom>
            <a:avLst/>
            <a:gdLst/>
            <a:ahLst/>
            <a:cxnLst/>
            <a:rect l="l" t="t" r="r" b="b"/>
            <a:pathLst>
              <a:path w="168275" h="172085">
                <a:moveTo>
                  <a:pt x="0" y="172072"/>
                </a:moveTo>
                <a:lnTo>
                  <a:pt x="167792" y="172072"/>
                </a:lnTo>
                <a:lnTo>
                  <a:pt x="1677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8081" y="2515309"/>
            <a:ext cx="180086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246379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10"/>
              <a:tabLst>
                <a:tab pos="259079" algn="l"/>
                <a:tab pos="1115060" algn="l"/>
              </a:tabLst>
            </a:pPr>
            <a:r>
              <a:rPr dirty="0" sz="1100" spc="-50">
                <a:latin typeface="Tahoma"/>
                <a:cs typeface="Tahoma"/>
              </a:rPr>
              <a:t>Manageress	Manageress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10"/>
              <a:tabLst>
                <a:tab pos="259079" algn="l"/>
                <a:tab pos="736600" algn="l"/>
              </a:tabLst>
            </a:pPr>
            <a:r>
              <a:rPr dirty="0" sz="1100" spc="-25">
                <a:latin typeface="Tahoma"/>
                <a:cs typeface="Tahoma"/>
              </a:rPr>
              <a:t>Slept	</a:t>
            </a:r>
            <a:r>
              <a:rPr dirty="0" sz="1100" spc="-10">
                <a:latin typeface="Tahoma"/>
                <a:cs typeface="Tahoma"/>
              </a:rPr>
              <a:t>???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8561" y="2947445"/>
            <a:ext cx="50038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39445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55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3" action="ppaction://hlinksldjump"/>
              </a:rPr>
              <a:t>Syntactic </a:t>
            </a:r>
            <a:r>
              <a:rPr dirty="0" spc="-35">
                <a:hlinkClick r:id="rId13" action="ppaction://hlinksldjump"/>
              </a:rPr>
              <a:t>context</a:t>
            </a:r>
            <a:r>
              <a:rPr dirty="0" spc="50">
                <a:hlinkClick r:id="rId13" action="ppaction://hlinksldjump"/>
              </a:rPr>
              <a:t> </a:t>
            </a:r>
            <a:r>
              <a:rPr dirty="0" spc="40">
                <a:hlinkClick r:id="rId13" action="ppaction://hlinksldjump"/>
              </a:rPr>
              <a:t>EX.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947445"/>
            <a:ext cx="50038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194129"/>
            <a:ext cx="30746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55">
                <a:latin typeface="Tahoma"/>
                <a:cs typeface="Tahoma"/>
              </a:rPr>
              <a:t>sentences?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55">
                <a:latin typeface="Tahoma"/>
                <a:cs typeface="Tahoma"/>
              </a:rPr>
              <a:t>wrong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727312"/>
            <a:ext cx="188976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50">
                <a:latin typeface="Tahoma"/>
                <a:cs typeface="Tahoma"/>
              </a:rPr>
              <a:t>eats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30">
                <a:latin typeface="Tahoma"/>
                <a:cs typeface="Tahoma"/>
              </a:rPr>
              <a:t>My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35">
                <a:latin typeface="Tahoma"/>
                <a:cs typeface="Tahoma"/>
              </a:rPr>
              <a:t>is big than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55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2" action="ppaction://hlinksldjump"/>
              </a:rPr>
              <a:t>Syntactic </a:t>
            </a:r>
            <a:r>
              <a:rPr dirty="0" spc="-35">
                <a:hlinkClick r:id="rId2" action="ppaction://hlinksldjump"/>
              </a:rPr>
              <a:t>context</a:t>
            </a:r>
            <a:r>
              <a:rPr dirty="0" spc="50">
                <a:hlinkClick r:id="rId2" action="ppaction://hlinksldjump"/>
              </a:rPr>
              <a:t> </a:t>
            </a:r>
            <a:r>
              <a:rPr dirty="0" spc="40">
                <a:hlinkClick r:id="rId2" action="ppaction://hlinksldjump"/>
              </a:rPr>
              <a:t>EX.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280057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00" y="1310843"/>
            <a:ext cx="16573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0">
                <a:latin typeface="Palatino Linotype"/>
                <a:cs typeface="Palatino Linotype"/>
              </a:rPr>
              <a:t>He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200" y="1482928"/>
            <a:ext cx="28194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Palatino Linotype"/>
                <a:cs typeface="Palatino Linotype"/>
              </a:rPr>
              <a:t>NP1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308" y="1310843"/>
            <a:ext cx="24447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11430">
              <a:lnSpc>
                <a:spcPts val="1170"/>
              </a:lnSpc>
            </a:pPr>
            <a:r>
              <a:rPr dirty="0" sz="1100" spc="-40">
                <a:latin typeface="Palatino Linotype"/>
                <a:cs typeface="Palatino Linotype"/>
              </a:rPr>
              <a:t>sees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308" y="1482928"/>
            <a:ext cx="86296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11430">
              <a:lnSpc>
                <a:spcPts val="1170"/>
              </a:lnSpc>
            </a:pPr>
            <a:r>
              <a:rPr dirty="0" sz="1100" spc="-25">
                <a:latin typeface="Palatino Linotype"/>
                <a:cs typeface="Palatino Linotype"/>
              </a:rPr>
              <a:t>Inflected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Verb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929" y="1482928"/>
            <a:ext cx="26797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Palatino Linotype"/>
                <a:cs typeface="Palatino Linotype"/>
              </a:rPr>
              <a:t>NP2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5929" y="1310843"/>
            <a:ext cx="65468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15">
                <a:latin typeface="Palatino Linotype"/>
                <a:cs typeface="Palatino Linotype"/>
              </a:rPr>
              <a:t>cat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eat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3404" y="1482928"/>
            <a:ext cx="122237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201930">
              <a:lnSpc>
                <a:spcPts val="1170"/>
              </a:lnSpc>
            </a:pPr>
            <a:r>
              <a:rPr dirty="0" sz="1100" spc="-30">
                <a:latin typeface="Palatino Linotype"/>
                <a:cs typeface="Palatino Linotype"/>
              </a:rPr>
              <a:t>Uninflected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Verb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1868" y="1310843"/>
            <a:ext cx="51689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food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1868" y="1482928"/>
            <a:ext cx="26797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Palatino Linotype"/>
                <a:cs typeface="Palatino Linotype"/>
              </a:rPr>
              <a:t>NP3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085" y="169191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200" y="1722716"/>
            <a:ext cx="59880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Palatino Linotype"/>
                <a:cs typeface="Palatino Linotype"/>
              </a:rPr>
              <a:t>My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house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200" y="1894789"/>
            <a:ext cx="27940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Palatino Linotype"/>
                <a:cs typeface="Palatino Linotype"/>
              </a:rPr>
              <a:t>NP1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127" y="1722716"/>
            <a:ext cx="10604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Palatino Linotype"/>
                <a:cs typeface="Palatino Linotype"/>
              </a:rPr>
              <a:t>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7127" y="1894789"/>
            <a:ext cx="62865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Palatino Linotype"/>
                <a:cs typeface="Palatino Linotype"/>
              </a:rPr>
              <a:t>Verb </a:t>
            </a:r>
            <a:r>
              <a:rPr dirty="0" sz="1100" spc="-10" i="1">
                <a:latin typeface="Calibri"/>
                <a:cs typeface="Calibri"/>
              </a:rPr>
              <a:t>to</a:t>
            </a:r>
            <a:r>
              <a:rPr dirty="0" sz="1100" spc="-50" i="1">
                <a:latin typeface="Calibri"/>
                <a:cs typeface="Calibri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be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1852" y="1722716"/>
            <a:ext cx="721360" cy="34417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Palatino Linotype"/>
                <a:cs typeface="Palatino Linotype"/>
              </a:rPr>
              <a:t>bigger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than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Palatino Linotype"/>
                <a:cs typeface="Palatino Linotype"/>
              </a:rPr>
              <a:t>Adj-er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than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6550" y="1722716"/>
            <a:ext cx="32448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0">
                <a:latin typeface="Palatino Linotype"/>
                <a:cs typeface="Palatino Linotype"/>
              </a:rPr>
              <a:t>y</a:t>
            </a:r>
            <a:r>
              <a:rPr dirty="0" sz="1100" spc="-40">
                <a:latin typeface="Palatino Linotype"/>
                <a:cs typeface="Palatino Linotype"/>
              </a:rPr>
              <a:t>ours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6550" y="1894789"/>
            <a:ext cx="32448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Palatino Linotype"/>
                <a:cs typeface="Palatino Linotype"/>
              </a:rPr>
              <a:t>NP2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713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4" action="ppaction://hlinksldjump"/>
              </a:rPr>
              <a:t>Phonological variability</a:t>
            </a:r>
            <a:r>
              <a:rPr dirty="0" spc="60">
                <a:hlinkClick r:id="rId14" action="ppaction://hlinksldjump"/>
              </a:rPr>
              <a:t> </a:t>
            </a:r>
            <a:r>
              <a:rPr dirty="0" spc="40">
                <a:hlinkClick r:id="rId14" action="ppaction://hlinksldjump"/>
              </a:rPr>
              <a:t>EX.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05711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pronunciation of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55">
                <a:latin typeface="Tahoma"/>
                <a:cs typeface="Tahoma"/>
              </a:rPr>
              <a:t>vary across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562974"/>
            <a:ext cx="157797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dropped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0">
                <a:latin typeface="Tahoma"/>
                <a:cs typeface="Tahoma"/>
              </a:rPr>
              <a:t>turned the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corner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45">
                <a:latin typeface="Tahoma"/>
                <a:cs typeface="Tahoma"/>
              </a:rPr>
              <a:t>skidded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409855"/>
            <a:ext cx="639445" cy="10299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914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12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Productivity</a:t>
            </a:r>
            <a:r>
              <a:rPr dirty="0">
                <a:hlinkClick r:id="rId15" action="ppaction://hlinksldjump"/>
              </a:rPr>
              <a:t> </a:t>
            </a:r>
            <a:r>
              <a:rPr dirty="0" spc="40">
                <a:hlinkClick r:id="rId15" action="ppaction://hlinksldjump"/>
              </a:rPr>
              <a:t>EX.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60" y="1026107"/>
            <a:ext cx="3089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What’s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problem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87206"/>
            <a:ext cx="337502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is </a:t>
            </a:r>
            <a:r>
              <a:rPr dirty="0" sz="1100" spc="-50">
                <a:latin typeface="Tahoma"/>
                <a:cs typeface="Tahoma"/>
              </a:rPr>
              <a:t>uneducated and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untolerant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sporty </a:t>
            </a:r>
            <a:r>
              <a:rPr dirty="0" sz="1100" spc="-50">
                <a:latin typeface="Tahoma"/>
                <a:cs typeface="Tahoma"/>
              </a:rPr>
              <a:t>person, </a:t>
            </a:r>
            <a:r>
              <a:rPr dirty="0" sz="1100" spc="-25">
                <a:latin typeface="Tahoma"/>
                <a:cs typeface="Tahoma"/>
              </a:rPr>
              <a:t>Anna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0">
                <a:latin typeface="Tahoma"/>
                <a:cs typeface="Tahoma"/>
              </a:rPr>
              <a:t>booky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60">
                <a:latin typeface="Tahoma"/>
                <a:cs typeface="Tahoma"/>
              </a:rPr>
              <a:t>embraced </a:t>
            </a:r>
            <a:r>
              <a:rPr dirty="0" sz="1100" spc="-40">
                <a:latin typeface="Tahoma"/>
                <a:cs typeface="Tahoma"/>
              </a:rPr>
              <a:t>motherhood,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wasn’t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75">
                <a:latin typeface="Tahoma"/>
                <a:cs typeface="Tahoma"/>
              </a:rPr>
              <a:t>keen 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wifehood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Jane </a:t>
            </a:r>
            <a:r>
              <a:rPr dirty="0" sz="1100" spc="-25">
                <a:latin typeface="Tahoma"/>
                <a:cs typeface="Tahoma"/>
              </a:rPr>
              <a:t>quickly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falseness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information.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409855"/>
            <a:ext cx="639445" cy="10299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914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13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Productivity</a:t>
            </a:r>
            <a:r>
              <a:rPr dirty="0">
                <a:hlinkClick r:id="rId9" action="ppaction://hlinksldjump"/>
              </a:rPr>
              <a:t> </a:t>
            </a:r>
            <a:r>
              <a:rPr dirty="0" spc="40">
                <a:hlinkClick r:id="rId9" action="ppaction://hlinksldjump"/>
              </a:rPr>
              <a:t>EX.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634338"/>
            <a:ext cx="326644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involved </a:t>
            </a:r>
            <a:r>
              <a:rPr dirty="0" sz="1100" spc="-25">
                <a:latin typeface="Tahoma"/>
                <a:cs typeface="Tahoma"/>
              </a:rPr>
              <a:t>in  syntactic </a:t>
            </a:r>
            <a:r>
              <a:rPr dirty="0" sz="1100" spc="-60">
                <a:latin typeface="Tahoma"/>
                <a:cs typeface="Tahoma"/>
              </a:rPr>
              <a:t>processes, </a:t>
            </a:r>
            <a:r>
              <a:rPr dirty="0" sz="1100" spc="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not.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1501386"/>
            <a:ext cx="671195" cy="1938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749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12255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 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14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1" action="ppaction://hlinksldjump"/>
              </a:rPr>
              <a:t>Productivity</a:t>
            </a:r>
            <a:r>
              <a:rPr dirty="0">
                <a:hlinkClick r:id="rId11" action="ppaction://hlinksldjump"/>
              </a:rPr>
              <a:t> </a:t>
            </a:r>
            <a:r>
              <a:rPr dirty="0" spc="40">
                <a:hlinkClick r:id="rId11" action="ppaction://hlinksldjump"/>
              </a:rPr>
              <a:t>EX.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60" y="634338"/>
            <a:ext cx="3436620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746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involved </a:t>
            </a:r>
            <a:r>
              <a:rPr dirty="0" sz="1100" spc="-25">
                <a:latin typeface="Tahoma"/>
                <a:cs typeface="Tahoma"/>
              </a:rPr>
              <a:t>in  syntactic </a:t>
            </a:r>
            <a:r>
              <a:rPr dirty="0" sz="1100" spc="-60">
                <a:latin typeface="Tahoma"/>
                <a:cs typeface="Tahoma"/>
              </a:rPr>
              <a:t>processes, </a:t>
            </a:r>
            <a:r>
              <a:rPr dirty="0" sz="1100" spc="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not.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30">
                <a:latin typeface="Tahoma"/>
                <a:cs typeface="Tahoma"/>
              </a:rPr>
              <a:t>participate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phonological  </a:t>
            </a:r>
            <a:r>
              <a:rPr dirty="0" sz="1100" spc="-65">
                <a:latin typeface="Tahoma"/>
                <a:cs typeface="Tahoma"/>
              </a:rPr>
              <a:t>processes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40">
                <a:latin typeface="Tahoma"/>
                <a:cs typeface="Tahoma"/>
              </a:rPr>
              <a:t>extent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5">
                <a:latin typeface="Tahoma"/>
                <a:cs typeface="Tahoma"/>
              </a:rPr>
              <a:t>DERIVATIONAL 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1843016"/>
            <a:ext cx="671195" cy="1597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1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1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12255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 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14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Productivity</a:t>
            </a:r>
            <a:r>
              <a:rPr dirty="0">
                <a:hlinkClick r:id="rId15" action="ppaction://hlinksldjump"/>
              </a:rPr>
              <a:t> </a:t>
            </a:r>
            <a:r>
              <a:rPr dirty="0" spc="40">
                <a:hlinkClick r:id="rId15" action="ppaction://hlinksldjump"/>
              </a:rPr>
              <a:t>EX.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947445"/>
            <a:ext cx="50038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634338"/>
            <a:ext cx="343662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746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involved </a:t>
            </a:r>
            <a:r>
              <a:rPr dirty="0" sz="1100" spc="-25">
                <a:latin typeface="Tahoma"/>
                <a:cs typeface="Tahoma"/>
              </a:rPr>
              <a:t>in  syntactic </a:t>
            </a:r>
            <a:r>
              <a:rPr dirty="0" sz="1100" spc="-60">
                <a:latin typeface="Tahoma"/>
                <a:cs typeface="Tahoma"/>
              </a:rPr>
              <a:t>processes, </a:t>
            </a:r>
            <a:r>
              <a:rPr dirty="0" sz="1100" spc="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not.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30">
                <a:latin typeface="Tahoma"/>
                <a:cs typeface="Tahoma"/>
              </a:rPr>
              <a:t>participate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phonological  </a:t>
            </a:r>
            <a:r>
              <a:rPr dirty="0" sz="1100" spc="-65">
                <a:latin typeface="Tahoma"/>
                <a:cs typeface="Tahoma"/>
              </a:rPr>
              <a:t>processes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40">
                <a:latin typeface="Tahoma"/>
                <a:cs typeface="Tahoma"/>
              </a:rPr>
              <a:t>extent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5">
                <a:latin typeface="Tahoma"/>
                <a:cs typeface="Tahoma"/>
              </a:rPr>
              <a:t>DERIVATIONAL 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  <a:p>
            <a:pPr marL="189230" marR="52069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35">
                <a:latin typeface="Tahoma"/>
                <a:cs typeface="Tahoma"/>
              </a:rPr>
              <a:t>productive  </a:t>
            </a:r>
            <a:r>
              <a:rPr dirty="0" sz="1100" spc="-65">
                <a:latin typeface="Tahoma"/>
                <a:cs typeface="Tahoma"/>
              </a:rPr>
              <a:t>(we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0">
                <a:latin typeface="Tahoma"/>
                <a:cs typeface="Tahoma"/>
              </a:rPr>
              <a:t>add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many words), </a:t>
            </a:r>
            <a:r>
              <a:rPr dirty="0" sz="1100" spc="5">
                <a:latin typeface="Tahoma"/>
                <a:cs typeface="Tahoma"/>
              </a:rPr>
              <a:t>DERIVATIONAL 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less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productive.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711221"/>
            <a:ext cx="10287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2902"/>
            <a:ext cx="55308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Productivity</a:t>
            </a:r>
            <a:r>
              <a:rPr dirty="0">
                <a:hlinkClick r:id="rId15" action="ppaction://hlinksldjump"/>
              </a:rPr>
              <a:t> </a:t>
            </a:r>
            <a:r>
              <a:rPr dirty="0" spc="40">
                <a:hlinkClick r:id="rId15" action="ppaction://hlinksldjump"/>
              </a:rPr>
              <a:t>EX.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947445"/>
            <a:ext cx="50038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634338"/>
            <a:ext cx="3436620" cy="23704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746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involved </a:t>
            </a:r>
            <a:r>
              <a:rPr dirty="0" sz="1100" spc="-25">
                <a:latin typeface="Tahoma"/>
                <a:cs typeface="Tahoma"/>
              </a:rPr>
              <a:t>in  syntactic </a:t>
            </a:r>
            <a:r>
              <a:rPr dirty="0" sz="1100" spc="-60">
                <a:latin typeface="Tahoma"/>
                <a:cs typeface="Tahoma"/>
              </a:rPr>
              <a:t>processes, </a:t>
            </a:r>
            <a:r>
              <a:rPr dirty="0" sz="1100" spc="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not.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30">
                <a:latin typeface="Tahoma"/>
                <a:cs typeface="Tahoma"/>
              </a:rPr>
              <a:t>participate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phonological  </a:t>
            </a:r>
            <a:r>
              <a:rPr dirty="0" sz="1100" spc="-65">
                <a:latin typeface="Tahoma"/>
                <a:cs typeface="Tahoma"/>
              </a:rPr>
              <a:t>processes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40">
                <a:latin typeface="Tahoma"/>
                <a:cs typeface="Tahoma"/>
              </a:rPr>
              <a:t>extent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5">
                <a:latin typeface="Tahoma"/>
                <a:cs typeface="Tahoma"/>
              </a:rPr>
              <a:t>DERIVATIONAL 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  <a:p>
            <a:pPr marL="189230" marR="52069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35">
                <a:latin typeface="Tahoma"/>
                <a:cs typeface="Tahoma"/>
              </a:rPr>
              <a:t>productive  </a:t>
            </a:r>
            <a:r>
              <a:rPr dirty="0" sz="1100" spc="-65">
                <a:latin typeface="Tahoma"/>
                <a:cs typeface="Tahoma"/>
              </a:rPr>
              <a:t>(we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0">
                <a:latin typeface="Tahoma"/>
                <a:cs typeface="Tahoma"/>
              </a:rPr>
              <a:t>add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many words), </a:t>
            </a:r>
            <a:r>
              <a:rPr dirty="0" sz="1100" spc="5">
                <a:latin typeface="Tahoma"/>
                <a:cs typeface="Tahoma"/>
              </a:rPr>
              <a:t>DERIVATIONAL 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less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productive.</a:t>
            </a:r>
            <a:endParaRPr sz="1100">
              <a:latin typeface="Tahoma"/>
              <a:cs typeface="Tahoma"/>
            </a:endParaRPr>
          </a:p>
          <a:p>
            <a:pPr marL="189230" marR="558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While </a:t>
            </a:r>
            <a:r>
              <a:rPr dirty="0" sz="1100" spc="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beginning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ends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50">
                <a:latin typeface="Tahoma"/>
                <a:cs typeface="Tahoma"/>
              </a:rPr>
              <a:t>(prefixes and </a:t>
            </a:r>
            <a:r>
              <a:rPr dirty="0" sz="1100" spc="-45">
                <a:latin typeface="Tahoma"/>
                <a:cs typeface="Tahoma"/>
              </a:rPr>
              <a:t>suffixes),  </a:t>
            </a:r>
            <a:r>
              <a:rPr dirty="0" sz="1100" spc="20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end  </a:t>
            </a:r>
            <a:r>
              <a:rPr dirty="0" sz="1100" spc="-30">
                <a:latin typeface="Tahoma"/>
                <a:cs typeface="Tahoma"/>
              </a:rPr>
              <a:t>(suffix)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4572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Productivity</a:t>
            </a:r>
            <a:r>
              <a:rPr dirty="0">
                <a:hlinkClick r:id="rId15" action="ppaction://hlinksldjump"/>
              </a:rPr>
              <a:t> </a:t>
            </a:r>
            <a:r>
              <a:rPr dirty="0" spc="40">
                <a:hlinkClick r:id="rId15" action="ppaction://hlinksldjump"/>
              </a:rPr>
              <a:t>EX.</a:t>
            </a:r>
          </a:p>
        </p:txBody>
      </p:sp>
      <p:sp>
        <p:nvSpPr>
          <p:cNvPr id="13" name="object 13"/>
          <p:cNvSpPr/>
          <p:nvPr/>
        </p:nvSpPr>
        <p:spPr>
          <a:xfrm>
            <a:off x="1198702" y="6995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311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1145" y="909624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4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625015"/>
            <a:ext cx="13201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	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861060" algn="l"/>
              </a:tabLst>
            </a:pPr>
            <a:r>
              <a:rPr dirty="0" sz="1100" spc="-45">
                <a:latin typeface="Tahoma"/>
                <a:cs typeface="Tahoma"/>
              </a:rPr>
              <a:t>Laughed	</a:t>
            </a:r>
            <a:r>
              <a:rPr dirty="0" sz="1100" spc="-5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39" y="1119657"/>
            <a:ext cx="167005" cy="172085"/>
          </a:xfrm>
          <a:custGeom>
            <a:avLst/>
            <a:gdLst/>
            <a:ahLst/>
            <a:cxnLst/>
            <a:rect l="l" t="t" r="r" b="b"/>
            <a:pathLst>
              <a:path w="167005" h="172084">
                <a:moveTo>
                  <a:pt x="0" y="172072"/>
                </a:moveTo>
                <a:lnTo>
                  <a:pt x="166827" y="172072"/>
                </a:lnTo>
                <a:lnTo>
                  <a:pt x="1668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5642" y="1119657"/>
            <a:ext cx="233045" cy="172085"/>
          </a:xfrm>
          <a:custGeom>
            <a:avLst/>
            <a:gdLst/>
            <a:ahLst/>
            <a:cxnLst/>
            <a:rect l="l" t="t" r="r" b="b"/>
            <a:pathLst>
              <a:path w="233044" h="172084">
                <a:moveTo>
                  <a:pt x="0" y="172072"/>
                </a:moveTo>
                <a:lnTo>
                  <a:pt x="232829" y="172072"/>
                </a:lnTo>
                <a:lnTo>
                  <a:pt x="2328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999" y="1329690"/>
            <a:ext cx="151130" cy="172085"/>
          </a:xfrm>
          <a:custGeom>
            <a:avLst/>
            <a:gdLst/>
            <a:ahLst/>
            <a:cxnLst/>
            <a:rect l="l" t="t" r="r" b="b"/>
            <a:pathLst>
              <a:path w="151130" h="172084">
                <a:moveTo>
                  <a:pt x="0" y="172072"/>
                </a:moveTo>
                <a:lnTo>
                  <a:pt x="151053" y="172072"/>
                </a:lnTo>
                <a:lnTo>
                  <a:pt x="15105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045080"/>
            <a:ext cx="184403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1102360" algn="l"/>
              </a:tabLst>
            </a:pPr>
            <a:r>
              <a:rPr dirty="0" sz="1100" spc="-40">
                <a:latin typeface="Tahoma"/>
                <a:cs typeface="Tahoma"/>
              </a:rPr>
              <a:t>Unbelievable	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  <a:tab pos="994410" algn="l"/>
              </a:tabLst>
            </a:pPr>
            <a:r>
              <a:rPr dirty="0" sz="1100" spc="-45">
                <a:latin typeface="Tahoma"/>
                <a:cs typeface="Tahoma"/>
              </a:rPr>
              <a:t>Reconsider	Reconsider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4586" y="1539722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6494" y="1749755"/>
            <a:ext cx="109220" cy="172085"/>
          </a:xfrm>
          <a:custGeom>
            <a:avLst/>
            <a:gdLst/>
            <a:ahLst/>
            <a:cxnLst/>
            <a:rect l="l" t="t" r="r" b="b"/>
            <a:pathLst>
              <a:path w="109219" h="172085">
                <a:moveTo>
                  <a:pt x="0" y="172072"/>
                </a:moveTo>
                <a:lnTo>
                  <a:pt x="108915" y="172072"/>
                </a:lnTo>
                <a:lnTo>
                  <a:pt x="1089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360" y="1465145"/>
            <a:ext cx="131445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55344" algn="l"/>
              </a:tabLst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0">
                <a:latin typeface="Tahoma"/>
                <a:cs typeface="Tahoma"/>
              </a:rPr>
              <a:t>rking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0">
                <a:latin typeface="Tahoma"/>
                <a:cs typeface="Tahoma"/>
              </a:rPr>
              <a:t>rk</a:t>
            </a:r>
            <a:r>
              <a:rPr dirty="0" sz="1100" spc="-35">
                <a:latin typeface="Tahoma"/>
                <a:cs typeface="Tahoma"/>
              </a:rPr>
              <a:t>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  <a:tab pos="802640" algn="l"/>
              </a:tabLst>
            </a:pPr>
            <a:r>
              <a:rPr dirty="0" sz="1100" spc="-35">
                <a:latin typeface="Tahoma"/>
                <a:cs typeface="Tahoma"/>
              </a:rPr>
              <a:t>Smaller	</a:t>
            </a:r>
            <a:r>
              <a:rPr dirty="0" sz="1100" spc="-45">
                <a:latin typeface="Tahoma"/>
                <a:cs typeface="Tahoma"/>
              </a:rPr>
              <a:t>smaller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8871" y="1959787"/>
            <a:ext cx="191135" cy="172085"/>
          </a:xfrm>
          <a:custGeom>
            <a:avLst/>
            <a:gdLst/>
            <a:ahLst/>
            <a:cxnLst/>
            <a:rect l="l" t="t" r="r" b="b"/>
            <a:pathLst>
              <a:path w="191135" h="172085">
                <a:moveTo>
                  <a:pt x="0" y="172072"/>
                </a:moveTo>
                <a:lnTo>
                  <a:pt x="190881" y="172072"/>
                </a:lnTo>
                <a:lnTo>
                  <a:pt x="19088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7360" y="1928989"/>
            <a:ext cx="2048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110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Outmaneouvre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-60">
                <a:latin typeface="Tahoma"/>
                <a:cs typeface="Tahoma"/>
              </a:rPr>
              <a:t>maneouvre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6090" y="2169820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8112" y="237985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79273">
            <a:solidFill>
              <a:srgbClr val="FFFC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7749" y="2379853"/>
            <a:ext cx="152400" cy="172085"/>
          </a:xfrm>
          <a:custGeom>
            <a:avLst/>
            <a:gdLst/>
            <a:ahLst/>
            <a:cxnLst/>
            <a:rect l="l" t="t" r="r" b="b"/>
            <a:pathLst>
              <a:path w="152400" h="172085">
                <a:moveTo>
                  <a:pt x="0" y="172072"/>
                </a:moveTo>
                <a:lnTo>
                  <a:pt x="152400" y="172072"/>
                </a:lnTo>
                <a:lnTo>
                  <a:pt x="15240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7360" y="2095243"/>
            <a:ext cx="144589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35025" algn="l"/>
              </a:tabLst>
            </a:pPr>
            <a:r>
              <a:rPr dirty="0" sz="1100" spc="-55">
                <a:latin typeface="Tahoma"/>
                <a:cs typeface="Tahoma"/>
              </a:rPr>
              <a:t>Careless	</a:t>
            </a:r>
            <a:r>
              <a:rPr dirty="0" sz="1100" spc="-60">
                <a:latin typeface="Tahoma"/>
                <a:cs typeface="Tahoma"/>
              </a:rPr>
              <a:t>careless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8"/>
              <a:tabLst>
                <a:tab pos="189865" algn="l"/>
                <a:tab pos="859790" algn="l"/>
              </a:tabLst>
            </a:pPr>
            <a:r>
              <a:rPr dirty="0" sz="1100" spc="-45">
                <a:latin typeface="Tahoma"/>
                <a:cs typeface="Tahoma"/>
              </a:rPr>
              <a:t>Intensify</a:t>
            </a:r>
            <a:r>
              <a:rPr dirty="0" sz="1100" spc="-45">
                <a:latin typeface="Tahoma"/>
                <a:cs typeface="Tahoma"/>
              </a:rPr>
              <a:t>	</a:t>
            </a:r>
            <a:r>
              <a:rPr dirty="0" sz="1100" spc="-40">
                <a:latin typeface="Tahoma"/>
                <a:cs typeface="Tahoma"/>
              </a:rPr>
              <a:t>inten</a:t>
            </a:r>
            <a:r>
              <a:rPr dirty="0" sz="1100" spc="-45">
                <a:latin typeface="Tahoma"/>
                <a:cs typeface="Tahoma"/>
              </a:rPr>
              <a:t>s</a:t>
            </a:r>
            <a:r>
              <a:rPr dirty="0" sz="1100" spc="-15">
                <a:latin typeface="Tahoma"/>
                <a:cs typeface="Tahoma"/>
              </a:rPr>
              <a:t>-i</a:t>
            </a:r>
            <a:r>
              <a:rPr dirty="0" sz="1100" spc="-35">
                <a:latin typeface="Tahoma"/>
                <a:cs typeface="Tahoma"/>
              </a:rPr>
              <a:t>-fy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06752" y="2589885"/>
            <a:ext cx="168275" cy="172085"/>
          </a:xfrm>
          <a:custGeom>
            <a:avLst/>
            <a:gdLst/>
            <a:ahLst/>
            <a:cxnLst/>
            <a:rect l="l" t="t" r="r" b="b"/>
            <a:pathLst>
              <a:path w="168275" h="172085">
                <a:moveTo>
                  <a:pt x="0" y="172072"/>
                </a:moveTo>
                <a:lnTo>
                  <a:pt x="167792" y="172072"/>
                </a:lnTo>
                <a:lnTo>
                  <a:pt x="1677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8081" y="2559086"/>
            <a:ext cx="1789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5060" algn="l"/>
              </a:tabLst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10.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Manageress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60">
                <a:latin typeface="Tahoma"/>
                <a:cs typeface="Tahoma"/>
              </a:rPr>
              <a:t>manager</a:t>
            </a:r>
            <a:r>
              <a:rPr dirty="0" sz="1100" spc="-85">
                <a:latin typeface="Tahoma"/>
                <a:cs typeface="Tahoma"/>
              </a:rPr>
              <a:t>ess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081" y="2802508"/>
            <a:ext cx="5651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11.</a:t>
            </a:r>
            <a:r>
              <a:rPr dirty="0" sz="1100" spc="1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Slept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2375" y="2802508"/>
            <a:ext cx="2222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10">
                <a:latin typeface="Tahoma"/>
                <a:cs typeface="Tahoma"/>
              </a:rPr>
              <a:t>???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Productivity</a:t>
            </a:r>
            <a:r>
              <a:rPr dirty="0">
                <a:hlinkClick r:id="rId15" action="ppaction://hlinksldjump"/>
              </a:rPr>
              <a:t> </a:t>
            </a:r>
            <a:r>
              <a:rPr dirty="0" spc="40">
                <a:hlinkClick r:id="rId15" action="ppaction://hlinksldjump"/>
              </a:rPr>
              <a:t>EX.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97124"/>
            <a:ext cx="328739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longer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0">
                <a:latin typeface="Tahoma"/>
                <a:cs typeface="Tahoma"/>
              </a:rPr>
              <a:t>specific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meanings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Derivational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more</a:t>
            </a:r>
            <a:r>
              <a:rPr dirty="0" sz="1100" spc="-45">
                <a:latin typeface="Tahoma"/>
                <a:cs typeface="Tahoma"/>
              </a:rPr>
              <a:t> language-specific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711221"/>
            <a:ext cx="10287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Inflection </a:t>
            </a:r>
            <a:r>
              <a:rPr dirty="0" spc="-75">
                <a:hlinkClick r:id="rId17" action="ppaction://hlinksldjump"/>
              </a:rPr>
              <a:t>vs</a:t>
            </a:r>
            <a:r>
              <a:rPr dirty="0" spc="75">
                <a:hlinkClick r:id="rId17" action="ppaction://hlinksldjump"/>
              </a:rPr>
              <a:t> </a:t>
            </a:r>
            <a:r>
              <a:rPr dirty="0" spc="-50">
                <a:hlinkClick r:id="rId17" action="ppaction://hlinksldjump"/>
              </a:rPr>
              <a:t>word-building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198142"/>
            <a:ext cx="29356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40">
                <a:latin typeface="Tahoma"/>
                <a:cs typeface="Tahoma"/>
              </a:rPr>
              <a:t>Inflection (adding </a:t>
            </a:r>
            <a:r>
              <a:rPr dirty="0" sz="1100" spc="-25">
                <a:latin typeface="Tahoma"/>
                <a:cs typeface="Tahoma"/>
              </a:rPr>
              <a:t>inflectional </a:t>
            </a:r>
            <a:r>
              <a:rPr dirty="0" sz="1100" spc="-60">
                <a:latin typeface="Tahoma"/>
                <a:cs typeface="Tahoma"/>
              </a:rPr>
              <a:t>morphemes), e.g.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laugh-ed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580247"/>
            <a:ext cx="3433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25">
                <a:latin typeface="Tahoma"/>
                <a:cs typeface="Tahoma"/>
              </a:rPr>
              <a:t>Derivation </a:t>
            </a:r>
            <a:r>
              <a:rPr dirty="0" sz="1100" spc="-40">
                <a:latin typeface="Tahoma"/>
                <a:cs typeface="Tahoma"/>
              </a:rPr>
              <a:t>(adding </a:t>
            </a:r>
            <a:r>
              <a:rPr dirty="0" sz="1100" spc="-35">
                <a:latin typeface="Tahoma"/>
                <a:cs typeface="Tahoma"/>
              </a:rPr>
              <a:t>derivational </a:t>
            </a:r>
            <a:r>
              <a:rPr dirty="0" sz="1100" spc="-60">
                <a:latin typeface="Tahoma"/>
                <a:cs typeface="Tahoma"/>
              </a:rPr>
              <a:t>morphemes), </a:t>
            </a:r>
            <a:r>
              <a:rPr dirty="0" sz="1100" spc="-55">
                <a:latin typeface="Tahoma"/>
                <a:cs typeface="Tahoma"/>
              </a:rPr>
              <a:t>e.g.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un-do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711706"/>
            <a:ext cx="344614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dirty="0" u="sng" sz="400" spc="-5">
                <a:solidFill>
                  <a:srgbClr val="80808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00" spc="-5">
                <a:solidFill>
                  <a:srgbClr val="80808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  <a:p>
            <a:pPr marL="189230" marR="54610" indent="-177165">
              <a:lnSpc>
                <a:spcPct val="102600"/>
              </a:lnSpc>
              <a:spcBef>
                <a:spcPts val="6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40">
                <a:latin typeface="Tahoma"/>
                <a:cs typeface="Tahoma"/>
              </a:rPr>
              <a:t>Compounding </a:t>
            </a:r>
            <a:r>
              <a:rPr dirty="0" sz="1100" spc="-25">
                <a:latin typeface="Tahoma"/>
                <a:cs typeface="Tahoma"/>
              </a:rPr>
              <a:t>(taking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0">
                <a:latin typeface="Tahoma"/>
                <a:cs typeface="Tahoma"/>
              </a:rPr>
              <a:t>“squishing” </a:t>
            </a:r>
            <a:r>
              <a:rPr dirty="0" sz="1100" spc="-45">
                <a:latin typeface="Tahoma"/>
                <a:cs typeface="Tahoma"/>
              </a:rPr>
              <a:t>them  </a:t>
            </a:r>
            <a:r>
              <a:rPr dirty="0" sz="1100" spc="-40">
                <a:latin typeface="Tahoma"/>
                <a:cs typeface="Tahoma"/>
              </a:rPr>
              <a:t>together),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fire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man</a:t>
            </a:r>
            <a:r>
              <a:rPr dirty="0" sz="1100" spc="-50">
                <a:latin typeface="Tahoma"/>
                <a:cs typeface="Tahoma"/>
              </a:rPr>
              <a:t>,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book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seller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Inflection </a:t>
            </a:r>
            <a:r>
              <a:rPr dirty="0" spc="-75">
                <a:hlinkClick r:id="rId17" action="ppaction://hlinksldjump"/>
              </a:rPr>
              <a:t>vs</a:t>
            </a:r>
            <a:r>
              <a:rPr dirty="0" spc="75">
                <a:hlinkClick r:id="rId17" action="ppaction://hlinksldjump"/>
              </a:rPr>
              <a:t> </a:t>
            </a:r>
            <a:r>
              <a:rPr dirty="0" spc="-50">
                <a:hlinkClick r:id="rId17" action="ppaction://hlinksldjump"/>
              </a:rPr>
              <a:t>word-building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2365" y="816602"/>
            <a:ext cx="1703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25">
                <a:latin typeface="Tahoma"/>
                <a:cs typeface="Tahoma"/>
              </a:rPr>
              <a:t>Morphological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processes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3825" y="1167693"/>
            <a:ext cx="1362548" cy="2048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03825" y="1167693"/>
            <a:ext cx="1362710" cy="205104"/>
          </a:xfrm>
          <a:custGeom>
            <a:avLst/>
            <a:gdLst/>
            <a:ahLst/>
            <a:cxnLst/>
            <a:rect l="l" t="t" r="r" b="b"/>
            <a:pathLst>
              <a:path w="1362710" h="205105">
                <a:moveTo>
                  <a:pt x="1311938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54212"/>
                </a:lnTo>
                <a:lnTo>
                  <a:pt x="3977" y="173912"/>
                </a:lnTo>
                <a:lnTo>
                  <a:pt x="14823" y="190000"/>
                </a:lnTo>
                <a:lnTo>
                  <a:pt x="30910" y="200846"/>
                </a:lnTo>
                <a:lnTo>
                  <a:pt x="50610" y="204823"/>
                </a:lnTo>
                <a:lnTo>
                  <a:pt x="1311938" y="204823"/>
                </a:lnTo>
                <a:lnTo>
                  <a:pt x="1331638" y="200846"/>
                </a:lnTo>
                <a:lnTo>
                  <a:pt x="1347725" y="190000"/>
                </a:lnTo>
                <a:lnTo>
                  <a:pt x="1358571" y="173912"/>
                </a:lnTo>
                <a:lnTo>
                  <a:pt x="1362548" y="154212"/>
                </a:lnTo>
                <a:lnTo>
                  <a:pt x="1362548" y="50610"/>
                </a:lnTo>
                <a:lnTo>
                  <a:pt x="1358571" y="30910"/>
                </a:lnTo>
                <a:lnTo>
                  <a:pt x="1347725" y="14823"/>
                </a:lnTo>
                <a:lnTo>
                  <a:pt x="1331638" y="3977"/>
                </a:lnTo>
                <a:lnTo>
                  <a:pt x="1311938" y="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0874" y="1162512"/>
            <a:ext cx="13487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Morphological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processes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74384" y="1887695"/>
            <a:ext cx="926381" cy="1802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74384" y="1887695"/>
            <a:ext cx="926465" cy="180340"/>
          </a:xfrm>
          <a:custGeom>
            <a:avLst/>
            <a:gdLst/>
            <a:ahLst/>
            <a:cxnLst/>
            <a:rect l="l" t="t" r="r" b="b"/>
            <a:pathLst>
              <a:path w="926464" h="180339">
                <a:moveTo>
                  <a:pt x="875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29610"/>
                </a:lnTo>
                <a:lnTo>
                  <a:pt x="3977" y="149310"/>
                </a:lnTo>
                <a:lnTo>
                  <a:pt x="14823" y="165397"/>
                </a:lnTo>
                <a:lnTo>
                  <a:pt x="30910" y="176243"/>
                </a:lnTo>
                <a:lnTo>
                  <a:pt x="50610" y="180220"/>
                </a:lnTo>
                <a:lnTo>
                  <a:pt x="875770" y="180220"/>
                </a:lnTo>
                <a:lnTo>
                  <a:pt x="895470" y="176243"/>
                </a:lnTo>
                <a:lnTo>
                  <a:pt x="911558" y="165397"/>
                </a:lnTo>
                <a:lnTo>
                  <a:pt x="922404" y="149310"/>
                </a:lnTo>
                <a:lnTo>
                  <a:pt x="926381" y="129610"/>
                </a:lnTo>
                <a:lnTo>
                  <a:pt x="926381" y="50610"/>
                </a:lnTo>
                <a:lnTo>
                  <a:pt x="922404" y="30910"/>
                </a:lnTo>
                <a:lnTo>
                  <a:pt x="911558" y="14823"/>
                </a:lnTo>
                <a:lnTo>
                  <a:pt x="895470" y="3977"/>
                </a:lnTo>
                <a:lnTo>
                  <a:pt x="875770" y="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07857" y="1882513"/>
            <a:ext cx="859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Word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formation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31198" y="2455863"/>
            <a:ext cx="824104" cy="3320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31198" y="2455863"/>
            <a:ext cx="824230" cy="332105"/>
          </a:xfrm>
          <a:custGeom>
            <a:avLst/>
            <a:gdLst/>
            <a:ahLst/>
            <a:cxnLst/>
            <a:rect l="l" t="t" r="r" b="b"/>
            <a:pathLst>
              <a:path w="824230" h="332105">
                <a:moveTo>
                  <a:pt x="773493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281442"/>
                </a:lnTo>
                <a:lnTo>
                  <a:pt x="3977" y="301142"/>
                </a:lnTo>
                <a:lnTo>
                  <a:pt x="14823" y="317229"/>
                </a:lnTo>
                <a:lnTo>
                  <a:pt x="30910" y="328076"/>
                </a:lnTo>
                <a:lnTo>
                  <a:pt x="50610" y="332053"/>
                </a:lnTo>
                <a:lnTo>
                  <a:pt x="773493" y="332053"/>
                </a:lnTo>
                <a:lnTo>
                  <a:pt x="793194" y="328076"/>
                </a:lnTo>
                <a:lnTo>
                  <a:pt x="809281" y="317229"/>
                </a:lnTo>
                <a:lnTo>
                  <a:pt x="820127" y="301142"/>
                </a:lnTo>
                <a:lnTo>
                  <a:pt x="824104" y="281442"/>
                </a:lnTo>
                <a:lnTo>
                  <a:pt x="824104" y="50610"/>
                </a:lnTo>
                <a:lnTo>
                  <a:pt x="820127" y="30910"/>
                </a:lnTo>
                <a:lnTo>
                  <a:pt x="809281" y="14823"/>
                </a:lnTo>
                <a:lnTo>
                  <a:pt x="793194" y="3977"/>
                </a:lnTo>
                <a:lnTo>
                  <a:pt x="773493" y="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64689" y="2450673"/>
            <a:ext cx="756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Compounding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7982" y="2455865"/>
            <a:ext cx="727802" cy="3320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67982" y="2455865"/>
            <a:ext cx="728345" cy="332105"/>
          </a:xfrm>
          <a:custGeom>
            <a:avLst/>
            <a:gdLst/>
            <a:ahLst/>
            <a:cxnLst/>
            <a:rect l="l" t="t" r="r" b="b"/>
            <a:pathLst>
              <a:path w="728344" h="332105">
                <a:moveTo>
                  <a:pt x="677192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281442"/>
                </a:lnTo>
                <a:lnTo>
                  <a:pt x="3977" y="301142"/>
                </a:lnTo>
                <a:lnTo>
                  <a:pt x="14823" y="317229"/>
                </a:lnTo>
                <a:lnTo>
                  <a:pt x="30910" y="328076"/>
                </a:lnTo>
                <a:lnTo>
                  <a:pt x="50610" y="332053"/>
                </a:lnTo>
                <a:lnTo>
                  <a:pt x="677192" y="332053"/>
                </a:lnTo>
                <a:lnTo>
                  <a:pt x="696892" y="328076"/>
                </a:lnTo>
                <a:lnTo>
                  <a:pt x="712979" y="317229"/>
                </a:lnTo>
                <a:lnTo>
                  <a:pt x="723825" y="301142"/>
                </a:lnTo>
                <a:lnTo>
                  <a:pt x="727802" y="281442"/>
                </a:lnTo>
                <a:lnTo>
                  <a:pt x="727802" y="50610"/>
                </a:lnTo>
                <a:lnTo>
                  <a:pt x="723825" y="30910"/>
                </a:lnTo>
                <a:lnTo>
                  <a:pt x="712979" y="14823"/>
                </a:lnTo>
                <a:lnTo>
                  <a:pt x="696892" y="3977"/>
                </a:lnTo>
                <a:lnTo>
                  <a:pt x="677192" y="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46794" y="2450688"/>
            <a:ext cx="570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Derivation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31884" y="2072976"/>
            <a:ext cx="405765" cy="378460"/>
          </a:xfrm>
          <a:custGeom>
            <a:avLst/>
            <a:gdLst/>
            <a:ahLst/>
            <a:cxnLst/>
            <a:rect l="l" t="t" r="r" b="b"/>
            <a:pathLst>
              <a:path w="405764" h="378460">
                <a:moveTo>
                  <a:pt x="405690" y="0"/>
                </a:moveTo>
                <a:lnTo>
                  <a:pt x="405690" y="101221"/>
                </a:lnTo>
                <a:lnTo>
                  <a:pt x="0" y="101221"/>
                </a:lnTo>
                <a:lnTo>
                  <a:pt x="0" y="37783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37574" y="2072976"/>
            <a:ext cx="405765" cy="378460"/>
          </a:xfrm>
          <a:custGeom>
            <a:avLst/>
            <a:gdLst/>
            <a:ahLst/>
            <a:cxnLst/>
            <a:rect l="l" t="t" r="r" b="b"/>
            <a:pathLst>
              <a:path w="405764" h="378460">
                <a:moveTo>
                  <a:pt x="0" y="0"/>
                </a:moveTo>
                <a:lnTo>
                  <a:pt x="0" y="101221"/>
                </a:lnTo>
                <a:lnTo>
                  <a:pt x="405690" y="101221"/>
                </a:lnTo>
                <a:lnTo>
                  <a:pt x="405690" y="37783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2696" y="1735866"/>
            <a:ext cx="599869" cy="3566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2696" y="1735866"/>
            <a:ext cx="600075" cy="356870"/>
          </a:xfrm>
          <a:custGeom>
            <a:avLst/>
            <a:gdLst/>
            <a:ahLst/>
            <a:cxnLst/>
            <a:rect l="l" t="t" r="r" b="b"/>
            <a:pathLst>
              <a:path w="600075" h="356869">
                <a:moveTo>
                  <a:pt x="549258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06045"/>
                </a:lnTo>
                <a:lnTo>
                  <a:pt x="3977" y="325745"/>
                </a:lnTo>
                <a:lnTo>
                  <a:pt x="14823" y="341832"/>
                </a:lnTo>
                <a:lnTo>
                  <a:pt x="30910" y="352678"/>
                </a:lnTo>
                <a:lnTo>
                  <a:pt x="50610" y="356656"/>
                </a:lnTo>
                <a:lnTo>
                  <a:pt x="549258" y="356656"/>
                </a:lnTo>
                <a:lnTo>
                  <a:pt x="568958" y="352678"/>
                </a:lnTo>
                <a:lnTo>
                  <a:pt x="585046" y="341832"/>
                </a:lnTo>
                <a:lnTo>
                  <a:pt x="595892" y="325745"/>
                </a:lnTo>
                <a:lnTo>
                  <a:pt x="599869" y="306045"/>
                </a:lnTo>
                <a:lnTo>
                  <a:pt x="599869" y="50610"/>
                </a:lnTo>
                <a:lnTo>
                  <a:pt x="595892" y="30910"/>
                </a:lnTo>
                <a:lnTo>
                  <a:pt x="585046" y="14823"/>
                </a:lnTo>
                <a:lnTo>
                  <a:pt x="568958" y="3977"/>
                </a:lnTo>
                <a:lnTo>
                  <a:pt x="549258" y="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77247" y="1730689"/>
            <a:ext cx="511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Inflection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172" y="1882518"/>
            <a:ext cx="532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She </a:t>
            </a:r>
            <a:r>
              <a:rPr dirty="0" sz="1000" spc="-60">
                <a:latin typeface="Tahoma"/>
                <a:cs typeface="Tahoma"/>
              </a:rPr>
              <a:t>go-es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2622" y="1377578"/>
            <a:ext cx="553085" cy="353695"/>
          </a:xfrm>
          <a:custGeom>
            <a:avLst/>
            <a:gdLst/>
            <a:ahLst/>
            <a:cxnLst/>
            <a:rect l="l" t="t" r="r" b="b"/>
            <a:pathLst>
              <a:path w="553085" h="353694">
                <a:moveTo>
                  <a:pt x="552477" y="0"/>
                </a:moveTo>
                <a:lnTo>
                  <a:pt x="552477" y="101221"/>
                </a:lnTo>
                <a:lnTo>
                  <a:pt x="0" y="101221"/>
                </a:lnTo>
                <a:lnTo>
                  <a:pt x="0" y="35323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85099" y="1377578"/>
            <a:ext cx="553085" cy="505459"/>
          </a:xfrm>
          <a:custGeom>
            <a:avLst/>
            <a:gdLst/>
            <a:ahLst/>
            <a:cxnLst/>
            <a:rect l="l" t="t" r="r" b="b"/>
            <a:pathLst>
              <a:path w="553085" h="505460">
                <a:moveTo>
                  <a:pt x="0" y="0"/>
                </a:moveTo>
                <a:lnTo>
                  <a:pt x="0" y="101221"/>
                </a:lnTo>
                <a:lnTo>
                  <a:pt x="552477" y="101221"/>
                </a:lnTo>
                <a:lnTo>
                  <a:pt x="552477" y="50506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1455" y="2633009"/>
            <a:ext cx="66167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5">
                <a:latin typeface="Tahoma"/>
                <a:cs typeface="Tahoma"/>
              </a:rPr>
              <a:t>re-condsider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9583" y="2633007"/>
            <a:ext cx="56769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latin typeface="Tahoma"/>
                <a:cs typeface="Tahoma"/>
              </a:rPr>
              <a:t>book-shelf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6" action="ppaction://hlinksldjump"/>
              </a:rPr>
              <a:t>Inflection </a:t>
            </a:r>
            <a:r>
              <a:rPr dirty="0" spc="-75">
                <a:hlinkClick r:id="rId16" action="ppaction://hlinksldjump"/>
              </a:rPr>
              <a:t>vs</a:t>
            </a:r>
            <a:r>
              <a:rPr dirty="0" spc="75">
                <a:hlinkClick r:id="rId16" action="ppaction://hlinksldjump"/>
              </a:rPr>
              <a:t> </a:t>
            </a:r>
            <a:r>
              <a:rPr dirty="0" spc="-50">
                <a:hlinkClick r:id="rId16" action="ppaction://hlinksldjump"/>
              </a:rPr>
              <a:t>word-building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481136"/>
            <a:ext cx="63944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32583"/>
            <a:ext cx="3325495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50" b="1">
                <a:latin typeface="Arial"/>
                <a:cs typeface="Arial"/>
              </a:rPr>
              <a:t>word-building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90" b="1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skypeable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(derivation)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red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jacket man/woman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(a </a:t>
            </a:r>
            <a:r>
              <a:rPr dirty="0" sz="1100" spc="-45">
                <a:latin typeface="Tahoma"/>
                <a:cs typeface="Tahoma"/>
              </a:rPr>
              <a:t>mysterious </a:t>
            </a:r>
            <a:r>
              <a:rPr dirty="0" sz="1100" spc="-60">
                <a:latin typeface="Tahoma"/>
                <a:cs typeface="Tahoma"/>
              </a:rPr>
              <a:t>handsome </a:t>
            </a:r>
            <a:r>
              <a:rPr dirty="0" sz="1100" spc="-45">
                <a:latin typeface="Tahoma"/>
                <a:cs typeface="Tahoma"/>
              </a:rPr>
              <a:t>stranger 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Metro </a:t>
            </a:r>
            <a:r>
              <a:rPr dirty="0" sz="1100" spc="-65">
                <a:latin typeface="Tahoma"/>
                <a:cs typeface="Tahoma"/>
              </a:rPr>
              <a:t>every </a:t>
            </a:r>
            <a:r>
              <a:rPr dirty="0" sz="1100" spc="-40">
                <a:latin typeface="Tahoma"/>
                <a:cs typeface="Tahoma"/>
              </a:rPr>
              <a:t>morning)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(compounding)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1195" cy="208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Inflection </a:t>
            </a:r>
            <a:r>
              <a:rPr dirty="0" spc="-75">
                <a:hlinkClick r:id="rId17" action="ppaction://hlinksldjump"/>
              </a:rPr>
              <a:t>vs</a:t>
            </a:r>
            <a:r>
              <a:rPr dirty="0" spc="75">
                <a:hlinkClick r:id="rId17" action="ppaction://hlinksldjump"/>
              </a:rPr>
              <a:t> </a:t>
            </a:r>
            <a:r>
              <a:rPr dirty="0" spc="-50">
                <a:hlinkClick r:id="rId17" action="ppaction://hlinksldjump"/>
              </a:rPr>
              <a:t>word-building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766295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1984499"/>
                </a:moveTo>
                <a:lnTo>
                  <a:pt x="3527999" y="1984499"/>
                </a:lnTo>
                <a:lnTo>
                  <a:pt x="3527999" y="0"/>
                </a:lnTo>
                <a:lnTo>
                  <a:pt x="0" y="0"/>
                </a:lnTo>
                <a:lnTo>
                  <a:pt x="0" y="198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672" y="872870"/>
            <a:ext cx="2987774" cy="1495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9997" y="2393558"/>
            <a:ext cx="352806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7785">
              <a:lnSpc>
                <a:spcPct val="100000"/>
              </a:lnSpc>
              <a:spcBef>
                <a:spcPts val="90"/>
              </a:spcBef>
              <a:tabLst>
                <a:tab pos="681990" algn="l"/>
                <a:tab pos="1528445" algn="l"/>
                <a:tab pos="2378075" algn="l"/>
              </a:tabLst>
            </a:pPr>
            <a:r>
              <a:rPr dirty="0" sz="1050" spc="-5">
                <a:latin typeface="Calibri"/>
                <a:cs typeface="Calibri"/>
              </a:rPr>
              <a:t>Motor	</a:t>
            </a:r>
            <a:r>
              <a:rPr dirty="0" sz="1050" spc="-30">
                <a:latin typeface="Calibri"/>
                <a:cs typeface="Calibri"/>
              </a:rPr>
              <a:t>Way	</a:t>
            </a:r>
            <a:r>
              <a:rPr dirty="0" sz="1050" spc="-10">
                <a:latin typeface="Calibri"/>
                <a:cs typeface="Calibri"/>
              </a:rPr>
              <a:t>Joining	Place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671195" cy="921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749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6" action="ppaction://hlinksldjump"/>
              </a:rPr>
              <a:t>Inflection </a:t>
            </a:r>
            <a:r>
              <a:rPr dirty="0" spc="-75">
                <a:hlinkClick r:id="rId16" action="ppaction://hlinksldjump"/>
              </a:rPr>
              <a:t>vs</a:t>
            </a:r>
            <a:r>
              <a:rPr dirty="0" spc="75">
                <a:hlinkClick r:id="rId16" action="ppaction://hlinksldjump"/>
              </a:rPr>
              <a:t> </a:t>
            </a:r>
            <a:r>
              <a:rPr dirty="0" spc="-50">
                <a:hlinkClick r:id="rId16" action="ppaction://hlinksldjump"/>
              </a:rPr>
              <a:t>word-building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481136"/>
            <a:ext cx="63944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0599" y="1312200"/>
            <a:ext cx="866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6715" algn="l"/>
              </a:tabLst>
            </a:pPr>
            <a:r>
              <a:rPr dirty="0" sz="1100" spc="-50">
                <a:latin typeface="Tahoma"/>
                <a:cs typeface="Tahoma"/>
              </a:rPr>
              <a:t>un-</a:t>
            </a:r>
            <a:r>
              <a:rPr dirty="0" sz="1100" spc="-50">
                <a:latin typeface="Tahoma"/>
                <a:cs typeface="Tahoma"/>
              </a:rPr>
              <a:t>	</a:t>
            </a:r>
            <a:r>
              <a:rPr dirty="0" sz="1100" spc="-40">
                <a:latin typeface="Tahoma"/>
                <a:cs typeface="Tahoma"/>
              </a:rPr>
              <a:t>mention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8925" y="1312200"/>
            <a:ext cx="588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6250" algn="l"/>
              </a:tabLst>
            </a:pPr>
            <a:r>
              <a:rPr dirty="0" sz="1100" spc="-45">
                <a:latin typeface="Tahoma"/>
                <a:cs typeface="Tahoma"/>
              </a:rPr>
              <a:t>-able</a:t>
            </a:r>
            <a:r>
              <a:rPr dirty="0" sz="1100" spc="-45">
                <a:latin typeface="Tahoma"/>
                <a:cs typeface="Tahoma"/>
              </a:rPr>
              <a:t>	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3" action="ppaction://hlinksldjump"/>
              </a:rPr>
              <a:t>Inflection </a:t>
            </a:r>
            <a:r>
              <a:rPr dirty="0" spc="-75">
                <a:hlinkClick r:id="rId3" action="ppaction://hlinksldjump"/>
              </a:rPr>
              <a:t>vs</a:t>
            </a:r>
            <a:r>
              <a:rPr dirty="0" spc="75">
                <a:hlinkClick r:id="rId3" action="ppaction://hlinksldjump"/>
              </a:rPr>
              <a:t> </a:t>
            </a:r>
            <a:r>
              <a:rPr dirty="0" spc="-50">
                <a:hlinkClick r:id="rId3" action="ppaction://hlinksldjump"/>
              </a:rPr>
              <a:t>word-building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4600" y="1358290"/>
          <a:ext cx="1718945" cy="32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744854"/>
                <a:gridCol w="279400"/>
                <a:gridCol w="302894"/>
              </a:tblGrid>
              <a:tr h="170946">
                <a:tc>
                  <a:txBody>
                    <a:bodyPr/>
                    <a:lstStyle/>
                    <a:p>
                      <a:pPr marL="18415"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mention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51832">
                <a:tc>
                  <a:txBody>
                    <a:bodyPr/>
                    <a:lstStyle/>
                    <a:p>
                      <a:pPr marL="18415">
                        <a:lnSpc>
                          <a:spcPts val="1055"/>
                        </a:lnSpc>
                      </a:pPr>
                      <a:r>
                        <a:rPr dirty="0" sz="11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035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 spc="2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ot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suffix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05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13263" y="341965"/>
            <a:ext cx="671195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3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3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12255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 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4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5" action="ppaction://hlinksldjump"/>
              </a:rPr>
              <a:t>The </a:t>
            </a:r>
            <a:r>
              <a:rPr dirty="0" spc="-55">
                <a:hlinkClick r:id="rId5" action="ppaction://hlinksldjump"/>
              </a:rPr>
              <a:t>hierarchy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633678"/>
            <a:ext cx="2995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35">
                <a:latin typeface="Tahoma"/>
                <a:cs typeface="Tahoma"/>
              </a:rPr>
              <a:t>structure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thought of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0">
                <a:latin typeface="Tahoma"/>
                <a:cs typeface="Tahoma"/>
              </a:rPr>
              <a:t>hierarchy;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2782" y="1020636"/>
            <a:ext cx="405765" cy="199390"/>
          </a:xfrm>
          <a:custGeom>
            <a:avLst/>
            <a:gdLst/>
            <a:ahLst/>
            <a:cxnLst/>
            <a:rect l="l" t="t" r="r" b="b"/>
            <a:pathLst>
              <a:path w="405764" h="199390">
                <a:moveTo>
                  <a:pt x="380208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73334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4" y="196787"/>
                </a:lnTo>
                <a:lnTo>
                  <a:pt x="25452" y="198787"/>
                </a:lnTo>
                <a:lnTo>
                  <a:pt x="380208" y="198787"/>
                </a:lnTo>
                <a:lnTo>
                  <a:pt x="390115" y="196787"/>
                </a:lnTo>
                <a:lnTo>
                  <a:pt x="398206" y="191332"/>
                </a:lnTo>
                <a:lnTo>
                  <a:pt x="403660" y="183242"/>
                </a:lnTo>
                <a:lnTo>
                  <a:pt x="405660" y="173334"/>
                </a:lnTo>
                <a:lnTo>
                  <a:pt x="405660" y="25452"/>
                </a:lnTo>
                <a:lnTo>
                  <a:pt x="403660" y="15545"/>
                </a:lnTo>
                <a:lnTo>
                  <a:pt x="398206" y="7454"/>
                </a:lnTo>
                <a:lnTo>
                  <a:pt x="390115" y="2000"/>
                </a:lnTo>
                <a:lnTo>
                  <a:pt x="380208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52782" y="1020636"/>
            <a:ext cx="405765" cy="199390"/>
          </a:xfrm>
          <a:custGeom>
            <a:avLst/>
            <a:gdLst/>
            <a:ahLst/>
            <a:cxnLst/>
            <a:rect l="l" t="t" r="r" b="b"/>
            <a:pathLst>
              <a:path w="405764" h="199390">
                <a:moveTo>
                  <a:pt x="380208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73334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4" y="196787"/>
                </a:lnTo>
                <a:lnTo>
                  <a:pt x="25452" y="198787"/>
                </a:lnTo>
                <a:lnTo>
                  <a:pt x="380208" y="198787"/>
                </a:lnTo>
                <a:lnTo>
                  <a:pt x="390115" y="196787"/>
                </a:lnTo>
                <a:lnTo>
                  <a:pt x="398206" y="191332"/>
                </a:lnTo>
                <a:lnTo>
                  <a:pt x="403660" y="183242"/>
                </a:lnTo>
                <a:lnTo>
                  <a:pt x="405660" y="173334"/>
                </a:lnTo>
                <a:lnTo>
                  <a:pt x="405660" y="25452"/>
                </a:lnTo>
                <a:lnTo>
                  <a:pt x="403660" y="15545"/>
                </a:lnTo>
                <a:lnTo>
                  <a:pt x="398206" y="7454"/>
                </a:lnTo>
                <a:lnTo>
                  <a:pt x="390115" y="2000"/>
                </a:lnTo>
                <a:lnTo>
                  <a:pt x="38020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3302" y="1009866"/>
            <a:ext cx="384810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550" spc="-30" b="1">
                <a:latin typeface="Arial"/>
                <a:cs typeface="Arial"/>
              </a:rPr>
              <a:t>Phonemes</a:t>
            </a:r>
            <a:r>
              <a:rPr dirty="0" sz="550" spc="-30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 </a:t>
            </a:r>
            <a:r>
              <a:rPr dirty="0" sz="550" spc="35">
                <a:latin typeface="Tahoma"/>
                <a:cs typeface="Tahoma"/>
              </a:rPr>
              <a:t>/p/</a:t>
            </a:r>
            <a:r>
              <a:rPr dirty="0" sz="550" spc="-110">
                <a:latin typeface="Tahoma"/>
                <a:cs typeface="Tahoma"/>
              </a:rPr>
              <a:t> </a:t>
            </a:r>
            <a:r>
              <a:rPr dirty="0" sz="550" spc="45">
                <a:latin typeface="Tahoma"/>
                <a:cs typeface="Tahoma"/>
              </a:rPr>
              <a:t>/t/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87365" y="1294141"/>
            <a:ext cx="536575" cy="194945"/>
          </a:xfrm>
          <a:custGeom>
            <a:avLst/>
            <a:gdLst/>
            <a:ahLst/>
            <a:cxnLst/>
            <a:rect l="l" t="t" r="r" b="b"/>
            <a:pathLst>
              <a:path w="536575" h="194944">
                <a:moveTo>
                  <a:pt x="511043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511043" y="194916"/>
                </a:lnTo>
                <a:lnTo>
                  <a:pt x="520951" y="192916"/>
                </a:lnTo>
                <a:lnTo>
                  <a:pt x="529041" y="187461"/>
                </a:lnTo>
                <a:lnTo>
                  <a:pt x="534496" y="179371"/>
                </a:lnTo>
                <a:lnTo>
                  <a:pt x="536496" y="169464"/>
                </a:lnTo>
                <a:lnTo>
                  <a:pt x="536496" y="25452"/>
                </a:lnTo>
                <a:lnTo>
                  <a:pt x="534496" y="15545"/>
                </a:lnTo>
                <a:lnTo>
                  <a:pt x="529041" y="7454"/>
                </a:lnTo>
                <a:lnTo>
                  <a:pt x="520951" y="2000"/>
                </a:lnTo>
                <a:lnTo>
                  <a:pt x="51104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7365" y="1294141"/>
            <a:ext cx="536575" cy="194945"/>
          </a:xfrm>
          <a:custGeom>
            <a:avLst/>
            <a:gdLst/>
            <a:ahLst/>
            <a:cxnLst/>
            <a:rect l="l" t="t" r="r" b="b"/>
            <a:pathLst>
              <a:path w="536575" h="194944">
                <a:moveTo>
                  <a:pt x="511043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511043" y="194916"/>
                </a:lnTo>
                <a:lnTo>
                  <a:pt x="520951" y="192916"/>
                </a:lnTo>
                <a:lnTo>
                  <a:pt x="529041" y="187461"/>
                </a:lnTo>
                <a:lnTo>
                  <a:pt x="534496" y="179371"/>
                </a:lnTo>
                <a:lnTo>
                  <a:pt x="536496" y="169464"/>
                </a:lnTo>
                <a:lnTo>
                  <a:pt x="536496" y="25452"/>
                </a:lnTo>
                <a:lnTo>
                  <a:pt x="534496" y="15545"/>
                </a:lnTo>
                <a:lnTo>
                  <a:pt x="529041" y="7454"/>
                </a:lnTo>
                <a:lnTo>
                  <a:pt x="520951" y="2000"/>
                </a:lnTo>
                <a:lnTo>
                  <a:pt x="5110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97888" y="1283369"/>
            <a:ext cx="515620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dirty="0" sz="550" spc="-25" b="1">
                <a:latin typeface="Arial"/>
                <a:cs typeface="Arial"/>
              </a:rPr>
              <a:t>Morphemes</a:t>
            </a:r>
            <a:r>
              <a:rPr dirty="0" sz="550" spc="-25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</a:t>
            </a:r>
            <a:r>
              <a:rPr dirty="0" sz="550" spc="-35">
                <a:latin typeface="Tahoma"/>
                <a:cs typeface="Tahoma"/>
              </a:rPr>
              <a:t>she</a:t>
            </a:r>
            <a:r>
              <a:rPr dirty="0" sz="550" spc="-100">
                <a:latin typeface="Tahoma"/>
                <a:cs typeface="Tahoma"/>
              </a:rPr>
              <a:t> </a:t>
            </a:r>
            <a:r>
              <a:rPr dirty="0" sz="550" spc="-25">
                <a:latin typeface="Tahoma"/>
                <a:cs typeface="Tahoma"/>
              </a:rPr>
              <a:t>open-</a:t>
            </a:r>
            <a:r>
              <a:rPr dirty="0" sz="550" spc="-25" b="1">
                <a:latin typeface="Arial"/>
                <a:cs typeface="Arial"/>
              </a:rPr>
              <a:t>ed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55612" y="1220696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654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2378" y="1278424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02848" y="1565710"/>
            <a:ext cx="506095" cy="194945"/>
          </a:xfrm>
          <a:custGeom>
            <a:avLst/>
            <a:gdLst/>
            <a:ahLst/>
            <a:cxnLst/>
            <a:rect l="l" t="t" r="r" b="b"/>
            <a:pathLst>
              <a:path w="506094" h="194944">
                <a:moveTo>
                  <a:pt x="480077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480077" y="194916"/>
                </a:lnTo>
                <a:lnTo>
                  <a:pt x="489984" y="192916"/>
                </a:lnTo>
                <a:lnTo>
                  <a:pt x="498074" y="187461"/>
                </a:lnTo>
                <a:lnTo>
                  <a:pt x="503529" y="179371"/>
                </a:lnTo>
                <a:lnTo>
                  <a:pt x="505529" y="169464"/>
                </a:lnTo>
                <a:lnTo>
                  <a:pt x="505529" y="25452"/>
                </a:lnTo>
                <a:lnTo>
                  <a:pt x="503529" y="15544"/>
                </a:lnTo>
                <a:lnTo>
                  <a:pt x="498074" y="7454"/>
                </a:lnTo>
                <a:lnTo>
                  <a:pt x="489984" y="2000"/>
                </a:lnTo>
                <a:lnTo>
                  <a:pt x="480077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02848" y="1565710"/>
            <a:ext cx="506095" cy="194945"/>
          </a:xfrm>
          <a:custGeom>
            <a:avLst/>
            <a:gdLst/>
            <a:ahLst/>
            <a:cxnLst/>
            <a:rect l="l" t="t" r="r" b="b"/>
            <a:pathLst>
              <a:path w="506094" h="194944">
                <a:moveTo>
                  <a:pt x="480077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480077" y="194916"/>
                </a:lnTo>
                <a:lnTo>
                  <a:pt x="489984" y="192916"/>
                </a:lnTo>
                <a:lnTo>
                  <a:pt x="498074" y="187461"/>
                </a:lnTo>
                <a:lnTo>
                  <a:pt x="503529" y="179371"/>
                </a:lnTo>
                <a:lnTo>
                  <a:pt x="505529" y="169464"/>
                </a:lnTo>
                <a:lnTo>
                  <a:pt x="505529" y="25452"/>
                </a:lnTo>
                <a:lnTo>
                  <a:pt x="503529" y="15544"/>
                </a:lnTo>
                <a:lnTo>
                  <a:pt x="498074" y="7454"/>
                </a:lnTo>
                <a:lnTo>
                  <a:pt x="489984" y="2000"/>
                </a:lnTo>
                <a:lnTo>
                  <a:pt x="480077" y="0"/>
                </a:lnTo>
                <a:close/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13370" y="1554937"/>
            <a:ext cx="484505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dirty="0" sz="550" spc="-30" b="1">
                <a:latin typeface="Arial"/>
                <a:cs typeface="Arial"/>
              </a:rPr>
              <a:t>Words</a:t>
            </a:r>
            <a:r>
              <a:rPr dirty="0" sz="550" spc="-30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</a:t>
            </a:r>
            <a:r>
              <a:rPr dirty="0" sz="550" spc="-40">
                <a:latin typeface="Tahoma"/>
                <a:cs typeface="Tahoma"/>
              </a:rPr>
              <a:t>she</a:t>
            </a:r>
            <a:r>
              <a:rPr dirty="0" sz="550" spc="-85">
                <a:latin typeface="Tahoma"/>
                <a:cs typeface="Tahoma"/>
              </a:rPr>
              <a:t> </a:t>
            </a:r>
            <a:r>
              <a:rPr dirty="0" sz="550" spc="-30">
                <a:latin typeface="Tahoma"/>
                <a:cs typeface="Tahoma"/>
              </a:rPr>
              <a:t>opened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5612" y="1490330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590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42378" y="1549994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70825" y="1835344"/>
            <a:ext cx="1169670" cy="199390"/>
          </a:xfrm>
          <a:custGeom>
            <a:avLst/>
            <a:gdLst/>
            <a:ahLst/>
            <a:cxnLst/>
            <a:rect l="l" t="t" r="r" b="b"/>
            <a:pathLst>
              <a:path w="1169670" h="199389">
                <a:moveTo>
                  <a:pt x="1144122" y="0"/>
                </a:moveTo>
                <a:lnTo>
                  <a:pt x="25452" y="0"/>
                </a:lnTo>
                <a:lnTo>
                  <a:pt x="15545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5" y="196787"/>
                </a:lnTo>
                <a:lnTo>
                  <a:pt x="25452" y="198787"/>
                </a:lnTo>
                <a:lnTo>
                  <a:pt x="1144122" y="198787"/>
                </a:lnTo>
                <a:lnTo>
                  <a:pt x="1154029" y="196787"/>
                </a:lnTo>
                <a:lnTo>
                  <a:pt x="1162119" y="191332"/>
                </a:lnTo>
                <a:lnTo>
                  <a:pt x="1167574" y="183242"/>
                </a:lnTo>
                <a:lnTo>
                  <a:pt x="1169574" y="173335"/>
                </a:lnTo>
                <a:lnTo>
                  <a:pt x="1169574" y="25452"/>
                </a:lnTo>
                <a:lnTo>
                  <a:pt x="1167574" y="15545"/>
                </a:lnTo>
                <a:lnTo>
                  <a:pt x="1162119" y="7454"/>
                </a:lnTo>
                <a:lnTo>
                  <a:pt x="1154029" y="2000"/>
                </a:lnTo>
                <a:lnTo>
                  <a:pt x="1144122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70825" y="1835344"/>
            <a:ext cx="1169670" cy="199390"/>
          </a:xfrm>
          <a:custGeom>
            <a:avLst/>
            <a:gdLst/>
            <a:ahLst/>
            <a:cxnLst/>
            <a:rect l="l" t="t" r="r" b="b"/>
            <a:pathLst>
              <a:path w="1169670" h="199389">
                <a:moveTo>
                  <a:pt x="1144122" y="0"/>
                </a:moveTo>
                <a:lnTo>
                  <a:pt x="25452" y="0"/>
                </a:lnTo>
                <a:lnTo>
                  <a:pt x="15545" y="2000"/>
                </a:lnTo>
                <a:lnTo>
                  <a:pt x="7454" y="7454"/>
                </a:lnTo>
                <a:lnTo>
                  <a:pt x="2000" y="15545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5" y="196787"/>
                </a:lnTo>
                <a:lnTo>
                  <a:pt x="25452" y="198787"/>
                </a:lnTo>
                <a:lnTo>
                  <a:pt x="1144122" y="198787"/>
                </a:lnTo>
                <a:lnTo>
                  <a:pt x="1154029" y="196787"/>
                </a:lnTo>
                <a:lnTo>
                  <a:pt x="1162119" y="191332"/>
                </a:lnTo>
                <a:lnTo>
                  <a:pt x="1167574" y="183242"/>
                </a:lnTo>
                <a:lnTo>
                  <a:pt x="1169574" y="173335"/>
                </a:lnTo>
                <a:lnTo>
                  <a:pt x="1169574" y="25452"/>
                </a:lnTo>
                <a:lnTo>
                  <a:pt x="1167574" y="15545"/>
                </a:lnTo>
                <a:lnTo>
                  <a:pt x="1162119" y="7454"/>
                </a:lnTo>
                <a:lnTo>
                  <a:pt x="1154029" y="2000"/>
                </a:lnTo>
                <a:lnTo>
                  <a:pt x="1144122" y="0"/>
                </a:lnTo>
                <a:close/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81350" y="1824564"/>
            <a:ext cx="1148715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550" spc="-30" b="1">
                <a:latin typeface="Arial"/>
                <a:cs typeface="Arial"/>
              </a:rPr>
              <a:t>Phrases</a:t>
            </a:r>
            <a:r>
              <a:rPr dirty="0" sz="550" spc="-30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</a:t>
            </a:r>
            <a:r>
              <a:rPr dirty="0" sz="550" spc="-55">
                <a:solidFill>
                  <a:srgbClr val="990000"/>
                </a:solidFill>
                <a:latin typeface="Tahoma"/>
                <a:cs typeface="Tahoma"/>
              </a:rPr>
              <a:t>[ </a:t>
            </a:r>
            <a:r>
              <a:rPr dirty="0" sz="550" spc="-10">
                <a:solidFill>
                  <a:srgbClr val="990000"/>
                </a:solidFill>
                <a:latin typeface="Tahoma"/>
                <a:cs typeface="Tahoma"/>
              </a:rPr>
              <a:t>The girl </a:t>
            </a:r>
            <a:r>
              <a:rPr dirty="0" sz="550" spc="-55">
                <a:solidFill>
                  <a:srgbClr val="990000"/>
                </a:solidFill>
                <a:latin typeface="Tahoma"/>
                <a:cs typeface="Tahoma"/>
              </a:rPr>
              <a:t>] </a:t>
            </a:r>
            <a:r>
              <a:rPr dirty="0" sz="550" spc="-55">
                <a:latin typeface="Tahoma"/>
                <a:cs typeface="Tahoma"/>
              </a:rPr>
              <a:t>[ </a:t>
            </a:r>
            <a:r>
              <a:rPr dirty="0" sz="550" spc="-30">
                <a:latin typeface="Tahoma"/>
                <a:cs typeface="Tahoma"/>
              </a:rPr>
              <a:t>opened </a:t>
            </a:r>
            <a:r>
              <a:rPr dirty="0" sz="550" spc="-55">
                <a:solidFill>
                  <a:srgbClr val="000099"/>
                </a:solidFill>
                <a:latin typeface="Tahoma"/>
                <a:cs typeface="Tahoma"/>
              </a:rPr>
              <a:t>[ </a:t>
            </a:r>
            <a:r>
              <a:rPr dirty="0" sz="550" spc="-20">
                <a:solidFill>
                  <a:srgbClr val="000099"/>
                </a:solidFill>
                <a:latin typeface="Tahoma"/>
                <a:cs typeface="Tahoma"/>
              </a:rPr>
              <a:t>the </a:t>
            </a:r>
            <a:r>
              <a:rPr dirty="0" sz="550" spc="-25">
                <a:solidFill>
                  <a:srgbClr val="000099"/>
                </a:solidFill>
                <a:latin typeface="Tahoma"/>
                <a:cs typeface="Tahoma"/>
              </a:rPr>
              <a:t>door </a:t>
            </a:r>
            <a:r>
              <a:rPr dirty="0" sz="550" spc="-55">
                <a:solidFill>
                  <a:srgbClr val="000099"/>
                </a:solidFill>
                <a:latin typeface="Tahoma"/>
                <a:cs typeface="Tahoma"/>
              </a:rPr>
              <a:t>]</a:t>
            </a:r>
            <a:r>
              <a:rPr dirty="0" sz="550" spc="-11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dirty="0" sz="550" spc="-55">
                <a:solidFill>
                  <a:srgbClr val="000099"/>
                </a:solidFill>
                <a:latin typeface="Tahoma"/>
                <a:cs typeface="Tahoma"/>
              </a:rPr>
              <a:t>]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5613" y="1761899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654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42378" y="1819628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66831" y="2106914"/>
            <a:ext cx="1577975" cy="199390"/>
          </a:xfrm>
          <a:custGeom>
            <a:avLst/>
            <a:gdLst/>
            <a:ahLst/>
            <a:cxnLst/>
            <a:rect l="l" t="t" r="r" b="b"/>
            <a:pathLst>
              <a:path w="1577975" h="199389">
                <a:moveTo>
                  <a:pt x="1552111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4" y="196787"/>
                </a:lnTo>
                <a:lnTo>
                  <a:pt x="25452" y="198787"/>
                </a:lnTo>
                <a:lnTo>
                  <a:pt x="1552111" y="198787"/>
                </a:lnTo>
                <a:lnTo>
                  <a:pt x="1562019" y="196787"/>
                </a:lnTo>
                <a:lnTo>
                  <a:pt x="1570109" y="191332"/>
                </a:lnTo>
                <a:lnTo>
                  <a:pt x="1575563" y="183242"/>
                </a:lnTo>
                <a:lnTo>
                  <a:pt x="1577564" y="173335"/>
                </a:lnTo>
                <a:lnTo>
                  <a:pt x="1577564" y="25452"/>
                </a:lnTo>
                <a:lnTo>
                  <a:pt x="1575563" y="15544"/>
                </a:lnTo>
                <a:lnTo>
                  <a:pt x="1570109" y="7454"/>
                </a:lnTo>
                <a:lnTo>
                  <a:pt x="1562019" y="2000"/>
                </a:lnTo>
                <a:lnTo>
                  <a:pt x="1552111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66831" y="2106914"/>
            <a:ext cx="1577975" cy="199390"/>
          </a:xfrm>
          <a:custGeom>
            <a:avLst/>
            <a:gdLst/>
            <a:ahLst/>
            <a:cxnLst/>
            <a:rect l="l" t="t" r="r" b="b"/>
            <a:pathLst>
              <a:path w="1577975" h="199389">
                <a:moveTo>
                  <a:pt x="1552111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4" y="196787"/>
                </a:lnTo>
                <a:lnTo>
                  <a:pt x="25452" y="198787"/>
                </a:lnTo>
                <a:lnTo>
                  <a:pt x="1552111" y="198787"/>
                </a:lnTo>
                <a:lnTo>
                  <a:pt x="1562019" y="196787"/>
                </a:lnTo>
                <a:lnTo>
                  <a:pt x="1570109" y="191332"/>
                </a:lnTo>
                <a:lnTo>
                  <a:pt x="1575564" y="183242"/>
                </a:lnTo>
                <a:lnTo>
                  <a:pt x="1577564" y="173335"/>
                </a:lnTo>
                <a:lnTo>
                  <a:pt x="1577564" y="25452"/>
                </a:lnTo>
                <a:lnTo>
                  <a:pt x="1575564" y="15544"/>
                </a:lnTo>
                <a:lnTo>
                  <a:pt x="1570109" y="7454"/>
                </a:lnTo>
                <a:lnTo>
                  <a:pt x="1562019" y="2000"/>
                </a:lnTo>
                <a:lnTo>
                  <a:pt x="1552111" y="0"/>
                </a:lnTo>
                <a:close/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77361" y="2096131"/>
            <a:ext cx="1556385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550" spc="-40" b="1">
                <a:latin typeface="Arial"/>
                <a:cs typeface="Arial"/>
              </a:rPr>
              <a:t>Clauses</a:t>
            </a:r>
            <a:r>
              <a:rPr dirty="0" sz="550" spc="-40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</a:t>
            </a:r>
            <a:r>
              <a:rPr dirty="0" sz="550" spc="-20">
                <a:latin typeface="Tahoma"/>
                <a:cs typeface="Tahoma"/>
              </a:rPr>
              <a:t>When </a:t>
            </a:r>
            <a:r>
              <a:rPr dirty="0" sz="550" spc="-30">
                <a:latin typeface="Tahoma"/>
                <a:cs typeface="Tahoma"/>
              </a:rPr>
              <a:t>[</a:t>
            </a:r>
            <a:r>
              <a:rPr dirty="0" sz="550" spc="-30" b="1">
                <a:latin typeface="Arial"/>
                <a:cs typeface="Arial"/>
              </a:rPr>
              <a:t>1 </a:t>
            </a:r>
            <a:r>
              <a:rPr dirty="0" sz="550" spc="-35">
                <a:latin typeface="Tahoma"/>
                <a:cs typeface="Tahoma"/>
              </a:rPr>
              <a:t>she </a:t>
            </a:r>
            <a:r>
              <a:rPr dirty="0" sz="550" spc="-30">
                <a:latin typeface="Tahoma"/>
                <a:cs typeface="Tahoma"/>
              </a:rPr>
              <a:t>opened </a:t>
            </a:r>
            <a:r>
              <a:rPr dirty="0" sz="550" spc="-20">
                <a:latin typeface="Tahoma"/>
                <a:cs typeface="Tahoma"/>
              </a:rPr>
              <a:t>the </a:t>
            </a:r>
            <a:r>
              <a:rPr dirty="0" sz="550" spc="-30">
                <a:latin typeface="Tahoma"/>
                <a:cs typeface="Tahoma"/>
              </a:rPr>
              <a:t>door] [</a:t>
            </a:r>
            <a:r>
              <a:rPr dirty="0" sz="550" spc="-30" b="1">
                <a:latin typeface="Arial"/>
                <a:cs typeface="Arial"/>
              </a:rPr>
              <a:t>2 </a:t>
            </a:r>
            <a:r>
              <a:rPr dirty="0" sz="550" spc="-35">
                <a:latin typeface="Tahoma"/>
                <a:cs typeface="Tahoma"/>
              </a:rPr>
              <a:t>she</a:t>
            </a:r>
            <a:r>
              <a:rPr dirty="0" sz="550" spc="-114">
                <a:latin typeface="Tahoma"/>
                <a:cs typeface="Tahoma"/>
              </a:rPr>
              <a:t> </a:t>
            </a:r>
            <a:r>
              <a:rPr dirty="0" sz="550" spc="-35">
                <a:latin typeface="Tahoma"/>
                <a:cs typeface="Tahoma"/>
              </a:rPr>
              <a:t>screamed]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55613" y="2035404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719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42378" y="2091197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48506" y="2378483"/>
            <a:ext cx="1414780" cy="199390"/>
          </a:xfrm>
          <a:custGeom>
            <a:avLst/>
            <a:gdLst/>
            <a:ahLst/>
            <a:cxnLst/>
            <a:rect l="l" t="t" r="r" b="b"/>
            <a:pathLst>
              <a:path w="1414780" h="199389">
                <a:moveTo>
                  <a:pt x="1388761" y="0"/>
                </a:moveTo>
                <a:lnTo>
                  <a:pt x="25452" y="0"/>
                </a:lnTo>
                <a:lnTo>
                  <a:pt x="15545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5" y="196787"/>
                </a:lnTo>
                <a:lnTo>
                  <a:pt x="25452" y="198787"/>
                </a:lnTo>
                <a:lnTo>
                  <a:pt x="1388761" y="198787"/>
                </a:lnTo>
                <a:lnTo>
                  <a:pt x="1398668" y="196787"/>
                </a:lnTo>
                <a:lnTo>
                  <a:pt x="1406759" y="191332"/>
                </a:lnTo>
                <a:lnTo>
                  <a:pt x="1412213" y="183242"/>
                </a:lnTo>
                <a:lnTo>
                  <a:pt x="1414213" y="173335"/>
                </a:lnTo>
                <a:lnTo>
                  <a:pt x="1414213" y="25452"/>
                </a:lnTo>
                <a:lnTo>
                  <a:pt x="1412213" y="15544"/>
                </a:lnTo>
                <a:lnTo>
                  <a:pt x="1406759" y="7454"/>
                </a:lnTo>
                <a:lnTo>
                  <a:pt x="1398668" y="2000"/>
                </a:lnTo>
                <a:lnTo>
                  <a:pt x="1388761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48506" y="2378483"/>
            <a:ext cx="1414780" cy="199390"/>
          </a:xfrm>
          <a:custGeom>
            <a:avLst/>
            <a:gdLst/>
            <a:ahLst/>
            <a:cxnLst/>
            <a:rect l="l" t="t" r="r" b="b"/>
            <a:pathLst>
              <a:path w="1414780" h="199389">
                <a:moveTo>
                  <a:pt x="1388761" y="0"/>
                </a:moveTo>
                <a:lnTo>
                  <a:pt x="25452" y="0"/>
                </a:lnTo>
                <a:lnTo>
                  <a:pt x="15545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73335"/>
                </a:lnTo>
                <a:lnTo>
                  <a:pt x="2000" y="183242"/>
                </a:lnTo>
                <a:lnTo>
                  <a:pt x="7454" y="191332"/>
                </a:lnTo>
                <a:lnTo>
                  <a:pt x="15545" y="196787"/>
                </a:lnTo>
                <a:lnTo>
                  <a:pt x="25452" y="198787"/>
                </a:lnTo>
                <a:lnTo>
                  <a:pt x="1388761" y="198787"/>
                </a:lnTo>
                <a:lnTo>
                  <a:pt x="1398668" y="196787"/>
                </a:lnTo>
                <a:lnTo>
                  <a:pt x="1406759" y="191332"/>
                </a:lnTo>
                <a:lnTo>
                  <a:pt x="1412213" y="183242"/>
                </a:lnTo>
                <a:lnTo>
                  <a:pt x="1414213" y="173335"/>
                </a:lnTo>
                <a:lnTo>
                  <a:pt x="1414213" y="25452"/>
                </a:lnTo>
                <a:lnTo>
                  <a:pt x="1412213" y="15544"/>
                </a:lnTo>
                <a:lnTo>
                  <a:pt x="1406759" y="7454"/>
                </a:lnTo>
                <a:lnTo>
                  <a:pt x="1398668" y="2000"/>
                </a:lnTo>
                <a:lnTo>
                  <a:pt x="1388761" y="0"/>
                </a:lnTo>
                <a:close/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259036" y="2367700"/>
            <a:ext cx="1393190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550" spc="-30" b="1">
                <a:latin typeface="Arial"/>
                <a:cs typeface="Arial"/>
              </a:rPr>
              <a:t>Sentences</a:t>
            </a:r>
            <a:r>
              <a:rPr dirty="0" sz="550" spc="-30">
                <a:latin typeface="Tahoma"/>
                <a:cs typeface="Tahoma"/>
              </a:rPr>
              <a:t>,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50" spc="-30">
                <a:latin typeface="Tahoma"/>
                <a:cs typeface="Tahoma"/>
              </a:rPr>
              <a:t>e.g. </a:t>
            </a:r>
            <a:r>
              <a:rPr dirty="0" sz="550" spc="-25">
                <a:latin typeface="Tahoma"/>
                <a:cs typeface="Tahoma"/>
              </a:rPr>
              <a:t>[When </a:t>
            </a:r>
            <a:r>
              <a:rPr dirty="0" sz="550" spc="-35">
                <a:latin typeface="Tahoma"/>
                <a:cs typeface="Tahoma"/>
              </a:rPr>
              <a:t>she </a:t>
            </a:r>
            <a:r>
              <a:rPr dirty="0" sz="550" spc="-30">
                <a:latin typeface="Tahoma"/>
                <a:cs typeface="Tahoma"/>
              </a:rPr>
              <a:t>opened </a:t>
            </a:r>
            <a:r>
              <a:rPr dirty="0" sz="550" spc="-20">
                <a:latin typeface="Tahoma"/>
                <a:cs typeface="Tahoma"/>
              </a:rPr>
              <a:t>the </a:t>
            </a:r>
            <a:r>
              <a:rPr dirty="0" sz="550" spc="-25">
                <a:latin typeface="Tahoma"/>
                <a:cs typeface="Tahoma"/>
              </a:rPr>
              <a:t>door </a:t>
            </a:r>
            <a:r>
              <a:rPr dirty="0" sz="550" spc="-35">
                <a:latin typeface="Tahoma"/>
                <a:cs typeface="Tahoma"/>
              </a:rPr>
              <a:t>she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-35">
                <a:latin typeface="Tahoma"/>
                <a:cs typeface="Tahoma"/>
              </a:rPr>
              <a:t>screamed]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55613" y="2306973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719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42378" y="2362766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99760" y="2651988"/>
            <a:ext cx="1111885" cy="194945"/>
          </a:xfrm>
          <a:custGeom>
            <a:avLst/>
            <a:gdLst/>
            <a:ahLst/>
            <a:cxnLst/>
            <a:rect l="l" t="t" r="r" b="b"/>
            <a:pathLst>
              <a:path w="1111885" h="194944">
                <a:moveTo>
                  <a:pt x="1086253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1086253" y="194916"/>
                </a:lnTo>
                <a:lnTo>
                  <a:pt x="1096160" y="192916"/>
                </a:lnTo>
                <a:lnTo>
                  <a:pt x="1104250" y="187461"/>
                </a:lnTo>
                <a:lnTo>
                  <a:pt x="1109705" y="179371"/>
                </a:lnTo>
                <a:lnTo>
                  <a:pt x="1111705" y="169464"/>
                </a:lnTo>
                <a:lnTo>
                  <a:pt x="1111705" y="25452"/>
                </a:lnTo>
                <a:lnTo>
                  <a:pt x="1109705" y="15544"/>
                </a:lnTo>
                <a:lnTo>
                  <a:pt x="1104250" y="7454"/>
                </a:lnTo>
                <a:lnTo>
                  <a:pt x="1096160" y="2000"/>
                </a:lnTo>
                <a:lnTo>
                  <a:pt x="1086253" y="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99760" y="2651988"/>
            <a:ext cx="1111885" cy="194945"/>
          </a:xfrm>
          <a:custGeom>
            <a:avLst/>
            <a:gdLst/>
            <a:ahLst/>
            <a:cxnLst/>
            <a:rect l="l" t="t" r="r" b="b"/>
            <a:pathLst>
              <a:path w="1111885" h="194944">
                <a:moveTo>
                  <a:pt x="1086253" y="0"/>
                </a:moveTo>
                <a:lnTo>
                  <a:pt x="25452" y="0"/>
                </a:lnTo>
                <a:lnTo>
                  <a:pt x="15544" y="2000"/>
                </a:lnTo>
                <a:lnTo>
                  <a:pt x="7454" y="7454"/>
                </a:lnTo>
                <a:lnTo>
                  <a:pt x="2000" y="15544"/>
                </a:lnTo>
                <a:lnTo>
                  <a:pt x="0" y="25452"/>
                </a:lnTo>
                <a:lnTo>
                  <a:pt x="0" y="169464"/>
                </a:lnTo>
                <a:lnTo>
                  <a:pt x="2000" y="179371"/>
                </a:lnTo>
                <a:lnTo>
                  <a:pt x="7454" y="187461"/>
                </a:lnTo>
                <a:lnTo>
                  <a:pt x="15544" y="192916"/>
                </a:lnTo>
                <a:lnTo>
                  <a:pt x="25452" y="194916"/>
                </a:lnTo>
                <a:lnTo>
                  <a:pt x="1086253" y="194916"/>
                </a:lnTo>
                <a:lnTo>
                  <a:pt x="1096160" y="192916"/>
                </a:lnTo>
                <a:lnTo>
                  <a:pt x="1104250" y="187461"/>
                </a:lnTo>
                <a:lnTo>
                  <a:pt x="1109705" y="179371"/>
                </a:lnTo>
                <a:lnTo>
                  <a:pt x="1111705" y="169464"/>
                </a:lnTo>
                <a:lnTo>
                  <a:pt x="1111705" y="25452"/>
                </a:lnTo>
                <a:lnTo>
                  <a:pt x="1109705" y="15544"/>
                </a:lnTo>
                <a:lnTo>
                  <a:pt x="1104250" y="7454"/>
                </a:lnTo>
                <a:lnTo>
                  <a:pt x="1096160" y="2000"/>
                </a:lnTo>
                <a:lnTo>
                  <a:pt x="1086253" y="0"/>
                </a:lnTo>
                <a:close/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80764" y="2641196"/>
            <a:ext cx="34988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35" b="1">
                <a:latin typeface="Arial"/>
                <a:cs typeface="Arial"/>
              </a:rPr>
              <a:t>Discourse</a:t>
            </a:r>
            <a:r>
              <a:rPr dirty="0" sz="550" spc="-35">
                <a:latin typeface="Tahoma"/>
                <a:cs typeface="Tahoma"/>
              </a:rPr>
              <a:t>;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55613" y="2578543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654"/>
                </a:lnTo>
              </a:path>
            </a:pathLst>
          </a:custGeom>
          <a:ln w="5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42378" y="2636271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469" y="0"/>
                </a:moveTo>
                <a:lnTo>
                  <a:pt x="21506" y="827"/>
                </a:lnTo>
                <a:lnTo>
                  <a:pt x="14061" y="9926"/>
                </a:lnTo>
                <a:lnTo>
                  <a:pt x="13234" y="12407"/>
                </a:lnTo>
                <a:lnTo>
                  <a:pt x="12407" y="9926"/>
                </a:lnTo>
                <a:lnTo>
                  <a:pt x="4963" y="827"/>
                </a:lnTo>
                <a:lnTo>
                  <a:pt x="0" y="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10289" y="2744529"/>
            <a:ext cx="1090930" cy="95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25"/>
              </a:lnSpc>
            </a:pPr>
            <a:r>
              <a:rPr dirty="0" sz="550" spc="-30">
                <a:latin typeface="Tahoma"/>
                <a:cs typeface="Tahoma"/>
              </a:rPr>
              <a:t>a </a:t>
            </a:r>
            <a:r>
              <a:rPr dirty="0" sz="550" spc="-25">
                <a:latin typeface="Tahoma"/>
                <a:cs typeface="Tahoma"/>
              </a:rPr>
              <a:t>set </a:t>
            </a:r>
            <a:r>
              <a:rPr dirty="0" sz="550" spc="-20">
                <a:latin typeface="Tahoma"/>
                <a:cs typeface="Tahoma"/>
              </a:rPr>
              <a:t>of </a:t>
            </a:r>
            <a:r>
              <a:rPr dirty="0" sz="550" spc="-30">
                <a:latin typeface="Tahoma"/>
                <a:cs typeface="Tahoma"/>
              </a:rPr>
              <a:t>sentences,e.g. a </a:t>
            </a:r>
            <a:r>
              <a:rPr dirty="0" sz="550" spc="-25">
                <a:latin typeface="Tahoma"/>
                <a:cs typeface="Tahoma"/>
              </a:rPr>
              <a:t>horror</a:t>
            </a:r>
            <a:r>
              <a:rPr dirty="0" sz="550" spc="100">
                <a:latin typeface="Tahoma"/>
                <a:cs typeface="Tahoma"/>
              </a:rPr>
              <a:t> </a:t>
            </a:r>
            <a:r>
              <a:rPr dirty="0" sz="550" spc="-20">
                <a:latin typeface="Tahoma"/>
                <a:cs typeface="Tahoma"/>
              </a:rPr>
              <a:t>story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3" action="ppaction://hlinksldjump"/>
              </a:rPr>
              <a:t>Inflection </a:t>
            </a:r>
            <a:r>
              <a:rPr dirty="0" spc="-75">
                <a:hlinkClick r:id="rId3" action="ppaction://hlinksldjump"/>
              </a:rPr>
              <a:t>vs</a:t>
            </a:r>
            <a:r>
              <a:rPr dirty="0" spc="75">
                <a:hlinkClick r:id="rId3" action="ppaction://hlinksldjump"/>
              </a:rPr>
              <a:t> </a:t>
            </a:r>
            <a:r>
              <a:rPr dirty="0" spc="-50">
                <a:hlinkClick r:id="rId3" action="ppaction://hlinksldjump"/>
              </a:rPr>
              <a:t>word-building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3293" y="1358290"/>
          <a:ext cx="170053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/>
                <a:gridCol w="744219"/>
                <a:gridCol w="278765"/>
                <a:gridCol w="302894"/>
              </a:tblGrid>
              <a:tr h="170946">
                <a:tc>
                  <a:txBody>
                    <a:bodyPr/>
                    <a:lstStyle/>
                    <a:p>
                      <a:pPr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5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mention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61952">
                <a:tc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</a:pPr>
                      <a:r>
                        <a:rPr dirty="0" sz="11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 spc="-15">
                          <a:latin typeface="Tahoma"/>
                          <a:cs typeface="Tahoma"/>
                        </a:rPr>
                        <a:t>root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suffix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05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61952">
                <a:tc>
                  <a:txBody>
                    <a:bodyPr/>
                    <a:lstStyle/>
                    <a:p>
                      <a:pPr marL="43180">
                        <a:lnSpc>
                          <a:spcPts val="1115"/>
                        </a:lnSpc>
                      </a:pPr>
                      <a:r>
                        <a:rPr dirty="0" sz="1000" spc="-40">
                          <a:latin typeface="Tahoma"/>
                          <a:cs typeface="Tahoma"/>
                        </a:rPr>
                        <a:t>prefix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115"/>
                        </a:lnSpc>
                      </a:pPr>
                      <a:r>
                        <a:rPr dirty="0" sz="1000" spc="-45">
                          <a:latin typeface="Tahoma"/>
                          <a:cs typeface="Tahoma"/>
                        </a:rPr>
                        <a:t>stem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13263" y="341965"/>
            <a:ext cx="671195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3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3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12255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 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1195" cy="2491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Inflection </a:t>
            </a:r>
            <a:r>
              <a:rPr dirty="0" spc="-75">
                <a:hlinkClick r:id="rId17" action="ppaction://hlinksldjump"/>
              </a:rPr>
              <a:t>vs</a:t>
            </a:r>
            <a:r>
              <a:rPr dirty="0" spc="75">
                <a:hlinkClick r:id="rId17" action="ppaction://hlinksldjump"/>
              </a:rPr>
              <a:t> </a:t>
            </a:r>
            <a:r>
              <a:rPr dirty="0" spc="-50">
                <a:hlinkClick r:id="rId17" action="ppaction://hlinksldjump"/>
              </a:rPr>
              <a:t>word-building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3288" y="1358290"/>
          <a:ext cx="1681480" cy="66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/>
                <a:gridCol w="744219"/>
                <a:gridCol w="278765"/>
                <a:gridCol w="283844"/>
              </a:tblGrid>
              <a:tr h="170946">
                <a:tc>
                  <a:txBody>
                    <a:bodyPr/>
                    <a:lstStyle/>
                    <a:p>
                      <a:pPr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5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mention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61952">
                <a:tc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</a:pPr>
                      <a:r>
                        <a:rPr dirty="0" sz="11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 spc="-15">
                          <a:latin typeface="Tahoma"/>
                          <a:cs typeface="Tahoma"/>
                        </a:rPr>
                        <a:t>root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suffix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marL="43180">
                        <a:lnSpc>
                          <a:spcPts val="1115"/>
                        </a:lnSpc>
                      </a:pPr>
                      <a:r>
                        <a:rPr dirty="0" sz="1000" spc="-40">
                          <a:latin typeface="Tahoma"/>
                          <a:cs typeface="Tahoma"/>
                        </a:rPr>
                        <a:t>prefix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115"/>
                        </a:lnSpc>
                      </a:pPr>
                      <a:r>
                        <a:rPr dirty="0" sz="1000" spc="-45">
                          <a:latin typeface="Tahoma"/>
                          <a:cs typeface="Tahoma"/>
                        </a:rPr>
                        <a:t>stem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161958">
                <a:tc gridSpan="3"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dirty="0" sz="1000" spc="-45">
                          <a:latin typeface="Tahoma"/>
                          <a:cs typeface="Tahoma"/>
                        </a:rPr>
                        <a:t>stem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B2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suffix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B2FF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4572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language</a:t>
            </a:r>
            <a:r>
              <a:rPr dirty="0" sz="1100" spc="1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67783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7" action="ppaction://hlinksldjump"/>
              </a:rPr>
              <a:t>Morphological</a:t>
            </a:r>
            <a:r>
              <a:rPr dirty="0" spc="10">
                <a:hlinkClick r:id="rId17" action="ppaction://hlinksldjump"/>
              </a:rPr>
              <a:t> </a:t>
            </a:r>
            <a:r>
              <a:rPr dirty="0" spc="-30">
                <a:hlinkClick r:id="rId17" action="ppaction://hlinksldjump"/>
              </a:rPr>
              <a:t>abiliites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Morphological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abiliites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35682"/>
            <a:ext cx="3237865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5">
                <a:latin typeface="Tahoma"/>
                <a:cs typeface="Tahoma"/>
              </a:rPr>
              <a:t>Morphological abilities </a:t>
            </a:r>
            <a:r>
              <a:rPr dirty="0" sz="1100" spc="-60">
                <a:latin typeface="Tahoma"/>
                <a:cs typeface="Tahoma"/>
              </a:rPr>
              <a:t>severely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affected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0">
                <a:latin typeface="Tahoma"/>
                <a:cs typeface="Tahoma"/>
              </a:rPr>
              <a:t>Tense-marking </a:t>
            </a:r>
            <a:r>
              <a:rPr dirty="0" sz="1100" spc="-30">
                <a:latin typeface="Tahoma"/>
                <a:cs typeface="Tahoma"/>
              </a:rPr>
              <a:t>difficulties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language-impaired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children</a:t>
            </a:r>
            <a:endParaRPr sz="1100">
              <a:latin typeface="Tahoma"/>
              <a:cs typeface="Tahoma"/>
            </a:endParaRPr>
          </a:p>
          <a:p>
            <a:pPr marL="12700" marR="255904">
              <a:lnSpc>
                <a:spcPct val="102699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Derivational </a:t>
            </a:r>
            <a:r>
              <a:rPr dirty="0" sz="1100" spc="-50">
                <a:latin typeface="Tahoma"/>
                <a:cs typeface="Tahoma"/>
              </a:rPr>
              <a:t>morphology </a:t>
            </a:r>
            <a:r>
              <a:rPr dirty="0" sz="1100" spc="-65">
                <a:latin typeface="Tahoma"/>
                <a:cs typeface="Tahoma"/>
              </a:rPr>
              <a:t>may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useful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building  </a:t>
            </a:r>
            <a:r>
              <a:rPr dirty="0" sz="1100" spc="-40">
                <a:latin typeface="Tahoma"/>
                <a:cs typeface="Tahoma"/>
              </a:rPr>
              <a:t>vocabulary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5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8" action="ppaction://hlinksldjump"/>
              </a:rPr>
              <a:t>Counting</a:t>
            </a:r>
            <a:r>
              <a:rPr dirty="0" spc="5">
                <a:hlinkClick r:id="rId18" action="ppaction://hlinksldjump"/>
              </a:rPr>
              <a:t> </a:t>
            </a:r>
            <a:r>
              <a:rPr dirty="0" spc="-80">
                <a:hlinkClick r:id="rId18" action="ppaction://hlinksldjump"/>
              </a:rPr>
              <a:t>morphemes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761375"/>
            <a:ext cx="3152775" cy="49275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spc="-5" b="1">
                <a:latin typeface="Arial"/>
                <a:cs typeface="Arial"/>
              </a:rPr>
              <a:t>Mean </a:t>
            </a:r>
            <a:r>
              <a:rPr dirty="0" sz="1100" spc="-35" b="1">
                <a:latin typeface="Arial"/>
                <a:cs typeface="Arial"/>
              </a:rPr>
              <a:t>length </a:t>
            </a:r>
            <a:r>
              <a:rPr dirty="0" sz="1100" spc="-40" b="1">
                <a:latin typeface="Arial"/>
                <a:cs typeface="Arial"/>
              </a:rPr>
              <a:t>of </a:t>
            </a:r>
            <a:r>
              <a:rPr dirty="0" sz="1100" spc="-25" b="1">
                <a:latin typeface="Arial"/>
                <a:cs typeface="Arial"/>
              </a:rPr>
              <a:t>utterance</a:t>
            </a:r>
            <a:r>
              <a:rPr dirty="0" sz="1100" spc="-145" b="1">
                <a:latin typeface="Arial"/>
                <a:cs typeface="Arial"/>
              </a:rPr>
              <a:t> 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Arial"/>
                <a:cs typeface="Arial"/>
              </a:rPr>
              <a:t>MLU</a:t>
            </a:r>
            <a:r>
              <a:rPr dirty="0" sz="1100" spc="3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45">
                <a:latin typeface="Tahoma"/>
                <a:cs typeface="Tahoma"/>
              </a:rPr>
              <a:t>Determines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individual’s </a:t>
            </a:r>
            <a:r>
              <a:rPr dirty="0" sz="1100" spc="-45">
                <a:latin typeface="Tahoma"/>
                <a:cs typeface="Tahoma"/>
              </a:rPr>
              <a:t>approximate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level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1092" y="1462251"/>
            <a:ext cx="1346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Number 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83792" y="1672590"/>
            <a:ext cx="1320800" cy="0"/>
          </a:xfrm>
          <a:custGeom>
            <a:avLst/>
            <a:gdLst/>
            <a:ahLst/>
            <a:cxnLst/>
            <a:rect l="l" t="t" r="r" b="b"/>
            <a:pathLst>
              <a:path w="1320800" h="0">
                <a:moveTo>
                  <a:pt x="0" y="0"/>
                </a:moveTo>
                <a:lnTo>
                  <a:pt x="13204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99768" y="1651011"/>
            <a:ext cx="1289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Number 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utterances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Counting </a:t>
            </a:r>
            <a:r>
              <a:rPr dirty="0" sz="400" spc="-45">
                <a:latin typeface="Verdana"/>
                <a:cs typeface="Verdana"/>
                <a:hlinkClick r:id="rId18" action="ppaction://hlinksldjump"/>
              </a:rPr>
              <a:t>morphemes </a:t>
            </a:r>
            <a:r>
              <a:rPr dirty="0" sz="400" spc="-4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975889"/>
            <a:ext cx="3501390" cy="7264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spc="-50">
                <a:latin typeface="Tahoma"/>
                <a:cs typeface="Tahoma"/>
              </a:rPr>
              <a:t>Designed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measure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individual’s </a:t>
            </a:r>
            <a:r>
              <a:rPr dirty="0" sz="1100" spc="-50" b="1">
                <a:latin typeface="Arial"/>
                <a:cs typeface="Arial"/>
              </a:rPr>
              <a:t>linguistic</a:t>
            </a:r>
            <a:r>
              <a:rPr dirty="0" sz="1100" spc="18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productivity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>
                <a:latin typeface="Tahoma"/>
                <a:cs typeface="Tahoma"/>
              </a:rPr>
              <a:t>”old </a:t>
            </a:r>
            <a:r>
              <a:rPr dirty="0" sz="1100" spc="-45">
                <a:latin typeface="Tahoma"/>
                <a:cs typeface="Tahoma"/>
              </a:rPr>
              <a:t>macdonald </a:t>
            </a:r>
            <a:r>
              <a:rPr dirty="0" sz="1100" spc="-55">
                <a:latin typeface="Tahoma"/>
                <a:cs typeface="Tahoma"/>
              </a:rPr>
              <a:t>had a</a:t>
            </a:r>
            <a:r>
              <a:rPr dirty="0" sz="1100" spc="1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farm”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15">
                <a:latin typeface="Tahoma"/>
                <a:cs typeface="Tahoma"/>
              </a:rPr>
              <a:t>”I’ve </a:t>
            </a:r>
            <a:r>
              <a:rPr dirty="0" sz="1100" spc="-30">
                <a:latin typeface="Tahoma"/>
                <a:cs typeface="Tahoma"/>
              </a:rPr>
              <a:t>got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one”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5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7" action="ppaction://hlinksldjump"/>
              </a:rPr>
              <a:t>Counting</a:t>
            </a:r>
            <a:r>
              <a:rPr dirty="0" spc="5">
                <a:hlinkClick r:id="rId17" action="ppaction://hlinksldjump"/>
              </a:rPr>
              <a:t> </a:t>
            </a:r>
            <a:r>
              <a:rPr dirty="0" spc="-80">
                <a:hlinkClick r:id="rId17" action="ppaction://hlinksldjump"/>
              </a:rPr>
              <a:t>morphemes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Counting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morphemes </a:t>
            </a:r>
            <a:r>
              <a:rPr dirty="0" sz="400" spc="-4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331454"/>
            <a:ext cx="3491865" cy="597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normally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30">
                <a:latin typeface="Tahoma"/>
                <a:cs typeface="Tahoma"/>
              </a:rPr>
              <a:t>count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individual 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 b="1">
                <a:latin typeface="Arial"/>
                <a:cs typeface="Arial"/>
              </a:rPr>
              <a:t>using</a:t>
            </a:r>
            <a:r>
              <a:rPr dirty="0" sz="1100" spc="14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productively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35">
                <a:latin typeface="Tahoma"/>
                <a:cs typeface="Tahoma"/>
              </a:rPr>
              <a:t>Inflectional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35">
                <a:latin typeface="Tahoma"/>
                <a:cs typeface="Tahoma"/>
              </a:rPr>
              <a:t>derivational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morphemes?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6" action="ppaction://hlinksldjump"/>
              </a:rPr>
              <a:t>EXERCISE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213114"/>
            <a:ext cx="274828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 </a:t>
            </a:r>
            <a:r>
              <a:rPr dirty="0" sz="1100" spc="-10">
                <a:latin typeface="Tahoma"/>
                <a:cs typeface="Tahoma"/>
              </a:rPr>
              <a:t>Let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45">
                <a:latin typeface="Tahoma"/>
                <a:cs typeface="Tahoma"/>
              </a:rPr>
              <a:t>play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dinosaur </a:t>
            </a:r>
            <a:r>
              <a:rPr dirty="0" sz="1100" spc="-60">
                <a:latin typeface="Tahoma"/>
                <a:cs typeface="Tahoma"/>
              </a:rPr>
              <a:t>swimmed </a:t>
            </a:r>
            <a:r>
              <a:rPr dirty="0" sz="1100" spc="-50">
                <a:latin typeface="Tahoma"/>
                <a:cs typeface="Tahoma"/>
              </a:rPr>
              <a:t>across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lake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 </a:t>
            </a:r>
            <a:r>
              <a:rPr dirty="0" sz="1100" spc="-25">
                <a:latin typeface="Tahoma"/>
                <a:cs typeface="Tahoma"/>
              </a:rPr>
              <a:t>Then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40">
                <a:latin typeface="Tahoma"/>
                <a:cs typeface="Tahoma"/>
              </a:rPr>
              <a:t>tooked off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 </a:t>
            </a: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Jam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09855"/>
            <a:ext cx="639445" cy="10299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914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6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5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39445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9" action="ppaction://hlinksldjump"/>
              </a:rPr>
              <a:t>EXERCISE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6889" y="1183386"/>
            <a:ext cx="1993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Tahoma"/>
                <a:cs typeface="Tahoma"/>
              </a:rPr>
              <a:t>Let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9731" y="1183386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4">
                <a:moveTo>
                  <a:pt x="0" y="172072"/>
                </a:moveTo>
                <a:lnTo>
                  <a:pt x="171640" y="172072"/>
                </a:lnTo>
                <a:lnTo>
                  <a:pt x="17164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7549" y="1183386"/>
            <a:ext cx="231775" cy="172085"/>
          </a:xfrm>
          <a:custGeom>
            <a:avLst/>
            <a:gdLst/>
            <a:ahLst/>
            <a:cxnLst/>
            <a:rect l="l" t="t" r="r" b="b"/>
            <a:pathLst>
              <a:path w="231775" h="172084">
                <a:moveTo>
                  <a:pt x="0" y="172072"/>
                </a:moveTo>
                <a:lnTo>
                  <a:pt x="231292" y="172072"/>
                </a:lnTo>
                <a:lnTo>
                  <a:pt x="231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031" y="1152587"/>
            <a:ext cx="474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me</a:t>
            </a:r>
            <a:r>
              <a:rPr dirty="0" sz="1100" spc="-45">
                <a:latin typeface="Tahoma"/>
                <a:cs typeface="Tahoma"/>
              </a:rPr>
              <a:t> play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966" y="1183386"/>
            <a:ext cx="24701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2159" y="118338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77898" y="1152587"/>
            <a:ext cx="378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889" y="1393418"/>
            <a:ext cx="2374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0523" y="1393418"/>
            <a:ext cx="484505" cy="172085"/>
          </a:xfrm>
          <a:custGeom>
            <a:avLst/>
            <a:gdLst/>
            <a:ahLst/>
            <a:cxnLst/>
            <a:rect l="l" t="t" r="r" b="b"/>
            <a:pathLst>
              <a:path w="484505" h="172084">
                <a:moveTo>
                  <a:pt x="0" y="172072"/>
                </a:moveTo>
                <a:lnTo>
                  <a:pt x="484136" y="172072"/>
                </a:lnTo>
                <a:lnTo>
                  <a:pt x="4841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97786" y="1393418"/>
            <a:ext cx="3746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120650"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imm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0523" y="1362619"/>
            <a:ext cx="678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dinosaur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9579" y="1393418"/>
            <a:ext cx="17780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-ed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3556" y="1393418"/>
            <a:ext cx="351155" cy="172085"/>
          </a:xfrm>
          <a:custGeom>
            <a:avLst/>
            <a:gdLst/>
            <a:ahLst/>
            <a:cxnLst/>
            <a:rect l="l" t="t" r="r" b="b"/>
            <a:pathLst>
              <a:path w="351155" h="172084">
                <a:moveTo>
                  <a:pt x="0" y="172072"/>
                </a:moveTo>
                <a:lnTo>
                  <a:pt x="350977" y="172072"/>
                </a:lnTo>
                <a:lnTo>
                  <a:pt x="35097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40723" y="1393418"/>
            <a:ext cx="183515" cy="172085"/>
          </a:xfrm>
          <a:custGeom>
            <a:avLst/>
            <a:gdLst/>
            <a:ahLst/>
            <a:cxnLst/>
            <a:rect l="l" t="t" r="r" b="b"/>
            <a:pathLst>
              <a:path w="183514" h="172084">
                <a:moveTo>
                  <a:pt x="0" y="172072"/>
                </a:moveTo>
                <a:lnTo>
                  <a:pt x="183184" y="172072"/>
                </a:lnTo>
                <a:lnTo>
                  <a:pt x="18318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70098" y="1393418"/>
            <a:ext cx="225425" cy="172085"/>
          </a:xfrm>
          <a:custGeom>
            <a:avLst/>
            <a:gdLst/>
            <a:ahLst/>
            <a:cxnLst/>
            <a:rect l="l" t="t" r="r" b="b"/>
            <a:pathLst>
              <a:path w="225425" h="172084">
                <a:moveTo>
                  <a:pt x="0" y="172072"/>
                </a:moveTo>
                <a:lnTo>
                  <a:pt x="225132" y="172072"/>
                </a:lnTo>
                <a:lnTo>
                  <a:pt x="22513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230856" y="1362619"/>
            <a:ext cx="1146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across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lake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7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889" y="1603451"/>
            <a:ext cx="3117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Then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2100" y="1603451"/>
            <a:ext cx="1460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5">
                <a:latin typeface="Tahoma"/>
                <a:cs typeface="Tahoma"/>
              </a:rPr>
              <a:t>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1450" y="1603451"/>
            <a:ext cx="30670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took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7786" y="1603451"/>
            <a:ext cx="17970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-ed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3300" y="1603451"/>
            <a:ext cx="1612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off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7360" y="1108809"/>
            <a:ext cx="46609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CHI: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6889" y="1813483"/>
            <a:ext cx="24447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49552" y="1813483"/>
            <a:ext cx="133350" cy="172085"/>
          </a:xfrm>
          <a:custGeom>
            <a:avLst/>
            <a:gdLst/>
            <a:ahLst/>
            <a:cxnLst/>
            <a:rect l="l" t="t" r="r" b="b"/>
            <a:pathLst>
              <a:path w="133350" h="172085">
                <a:moveTo>
                  <a:pt x="0" y="172072"/>
                </a:moveTo>
                <a:lnTo>
                  <a:pt x="133159" y="172072"/>
                </a:lnTo>
                <a:lnTo>
                  <a:pt x="13315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8902" y="1813483"/>
            <a:ext cx="193675" cy="172085"/>
          </a:xfrm>
          <a:custGeom>
            <a:avLst/>
            <a:gdLst/>
            <a:ahLst/>
            <a:cxnLst/>
            <a:rect l="l" t="t" r="r" b="b"/>
            <a:pathLst>
              <a:path w="193675" h="172085">
                <a:moveTo>
                  <a:pt x="0" y="172072"/>
                </a:moveTo>
                <a:lnTo>
                  <a:pt x="193192" y="172072"/>
                </a:lnTo>
                <a:lnTo>
                  <a:pt x="1931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09832" y="181348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44559" y="1782685"/>
            <a:ext cx="819785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25">
                <a:latin typeface="Tahoma"/>
                <a:cs typeface="Tahoma"/>
              </a:rPr>
              <a:t>put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97583" y="1813483"/>
            <a:ext cx="11239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48446" y="1813483"/>
            <a:ext cx="183515" cy="172085"/>
          </a:xfrm>
          <a:custGeom>
            <a:avLst/>
            <a:gdLst/>
            <a:ahLst/>
            <a:cxnLst/>
            <a:rect l="l" t="t" r="r" b="b"/>
            <a:pathLst>
              <a:path w="183514" h="172085">
                <a:moveTo>
                  <a:pt x="0" y="172072"/>
                </a:moveTo>
                <a:lnTo>
                  <a:pt x="183184" y="172072"/>
                </a:lnTo>
                <a:lnTo>
                  <a:pt x="18318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77808" y="1813483"/>
            <a:ext cx="464184" cy="172085"/>
          </a:xfrm>
          <a:custGeom>
            <a:avLst/>
            <a:gdLst/>
            <a:ahLst/>
            <a:cxnLst/>
            <a:rect l="l" t="t" r="r" b="b"/>
            <a:pathLst>
              <a:path w="464185" h="172085">
                <a:moveTo>
                  <a:pt x="0" y="172072"/>
                </a:moveTo>
                <a:lnTo>
                  <a:pt x="463740" y="172072"/>
                </a:lnTo>
                <a:lnTo>
                  <a:pt x="46374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019579" y="1572652"/>
            <a:ext cx="1003935" cy="40195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hat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Jam Jar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297" y="2111653"/>
            <a:ext cx="3071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(5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55">
                <a:latin typeface="Tahoma"/>
                <a:cs typeface="Tahoma"/>
              </a:rPr>
              <a:t>7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55">
                <a:latin typeface="Tahoma"/>
                <a:cs typeface="Tahoma"/>
              </a:rPr>
              <a:t>6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30">
                <a:latin typeface="Tahoma"/>
                <a:cs typeface="Tahoma"/>
              </a:rPr>
              <a:t>8)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55">
                <a:latin typeface="Tahoma"/>
                <a:cs typeface="Tahoma"/>
              </a:rPr>
              <a:t>4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5">
                <a:latin typeface="Tahoma"/>
                <a:cs typeface="Tahoma"/>
              </a:rPr>
              <a:t>MLU </a:t>
            </a:r>
            <a:r>
              <a:rPr dirty="0" sz="1100" spc="-15">
                <a:latin typeface="Tahoma"/>
                <a:cs typeface="Tahoma"/>
              </a:rPr>
              <a:t>(in </a:t>
            </a:r>
            <a:r>
              <a:rPr dirty="0" sz="1100" spc="-60">
                <a:latin typeface="Tahoma"/>
                <a:cs typeface="Tahoma"/>
              </a:rPr>
              <a:t>morphemes)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6.5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4572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854659"/>
            <a:ext cx="52768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</a:t>
            </a:r>
            <a:endParaRPr sz="400">
              <a:latin typeface="Verdana"/>
              <a:cs typeface="Verdana"/>
            </a:endParaRPr>
          </a:p>
          <a:p>
            <a:pPr marL="12700" marR="3175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67783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020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73025" marR="6413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3944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937690"/>
            <a:ext cx="31819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Look at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55">
                <a:latin typeface="Tahoma"/>
                <a:cs typeface="Tahoma"/>
              </a:rPr>
              <a:t>examples.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0">
                <a:latin typeface="Tahoma"/>
                <a:cs typeface="Tahoma"/>
              </a:rPr>
              <a:t>the suffix </a:t>
            </a:r>
            <a:r>
              <a:rPr dirty="0" sz="1100" spc="-10">
                <a:latin typeface="Tahoma"/>
                <a:cs typeface="Tahoma"/>
              </a:rPr>
              <a:t>‘mouth’  </a:t>
            </a:r>
            <a:r>
              <a:rPr dirty="0" sz="1100" spc="-55">
                <a:latin typeface="Tahoma"/>
                <a:cs typeface="Tahoma"/>
              </a:rPr>
              <a:t>mean?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pronounce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word?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394953"/>
            <a:ext cx="98298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Portsmouth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Plymouth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Tynemouth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Grangemouth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Cockermouth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6802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48196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32408"/>
            <a:ext cx="2084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Relevance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of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words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1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711221"/>
            <a:ext cx="10287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18463"/>
            <a:ext cx="137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linguistic</a:t>
            </a:r>
            <a:r>
              <a:rPr dirty="0" sz="1100" spc="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11654"/>
            <a:ext cx="14331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Categorising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49677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difference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between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inflectional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derivational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7817"/>
            <a:ext cx="1416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Word-building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93859"/>
            <a:ext cx="2169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language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68020" cy="77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1135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02415"/>
            <a:ext cx="6178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01386"/>
            <a:ext cx="43815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43016"/>
            <a:ext cx="6711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2069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62992"/>
            <a:ext cx="49910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999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7" action="ppaction://hlinksldjump"/>
              </a:rPr>
              <a:t>Words </a:t>
            </a:r>
            <a:r>
              <a:rPr dirty="0" spc="-75">
                <a:hlinkClick r:id="rId7" action="ppaction://hlinksldjump"/>
              </a:rPr>
              <a:t>versus</a:t>
            </a:r>
            <a:r>
              <a:rPr dirty="0" spc="90">
                <a:hlinkClick r:id="rId7" action="ppaction://hlinksldjump"/>
              </a:rPr>
              <a:t> </a:t>
            </a:r>
            <a:r>
              <a:rPr dirty="0" spc="-80">
                <a:hlinkClick r:id="rId7" action="ppaction://hlinksldjump"/>
              </a:rPr>
              <a:t>morphemes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51786"/>
            <a:ext cx="3449954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6839">
              <a:lnSpc>
                <a:spcPct val="102600"/>
              </a:lnSpc>
              <a:spcBef>
                <a:spcPts val="55"/>
              </a:spcBef>
            </a:pPr>
            <a:r>
              <a:rPr dirty="0" sz="1100" spc="20">
                <a:latin typeface="Tahoma"/>
                <a:cs typeface="Tahoma"/>
              </a:rPr>
              <a:t>WORD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>
                <a:latin typeface="Tahoma"/>
                <a:cs typeface="Tahoma"/>
              </a:rPr>
              <a:t>Minimal </a:t>
            </a:r>
            <a:r>
              <a:rPr dirty="0" sz="1100" spc="-40">
                <a:latin typeface="Tahoma"/>
                <a:cs typeface="Tahoma"/>
              </a:rPr>
              <a:t>Standalone </a:t>
            </a:r>
            <a:r>
              <a:rPr dirty="0" sz="1100" spc="-25">
                <a:latin typeface="Tahoma"/>
                <a:cs typeface="Tahoma"/>
              </a:rPr>
              <a:t>Symbolic </a:t>
            </a:r>
            <a:r>
              <a:rPr dirty="0" sz="1100">
                <a:latin typeface="Tahoma"/>
                <a:cs typeface="Tahoma"/>
              </a:rPr>
              <a:t>Unit </a:t>
            </a:r>
            <a:r>
              <a:rPr dirty="0" sz="1100" spc="15">
                <a:latin typeface="Tahoma"/>
                <a:cs typeface="Tahoma"/>
              </a:rPr>
              <a:t>(MiSS) </a:t>
            </a:r>
            <a:r>
              <a:rPr dirty="0" sz="1100" spc="-35">
                <a:latin typeface="Tahoma"/>
                <a:cs typeface="Tahoma"/>
              </a:rPr>
              <a:t>(or  </a:t>
            </a:r>
            <a:r>
              <a:rPr dirty="0" sz="1100" spc="-40">
                <a:latin typeface="Tahoma"/>
                <a:cs typeface="Tahoma"/>
              </a:rPr>
              <a:t>smallest </a:t>
            </a:r>
            <a:r>
              <a:rPr dirty="0" sz="1100" spc="-45">
                <a:latin typeface="Tahoma"/>
                <a:cs typeface="Tahoma"/>
              </a:rPr>
              <a:t>standalone </a:t>
            </a:r>
            <a:r>
              <a:rPr dirty="0" sz="1100" spc="-20">
                <a:latin typeface="Tahoma"/>
                <a:cs typeface="Tahoma"/>
              </a:rPr>
              <a:t>unit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meaning)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35"/>
              </a:spcBef>
            </a:pPr>
            <a:r>
              <a:rPr dirty="0" sz="1100" spc="55">
                <a:latin typeface="Tahoma"/>
                <a:cs typeface="Tahoma"/>
              </a:rPr>
              <a:t>MORPHEME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>
                <a:latin typeface="Tahoma"/>
                <a:cs typeface="Tahoma"/>
              </a:rPr>
              <a:t>Minimal </a:t>
            </a:r>
            <a:r>
              <a:rPr dirty="0" sz="1100" spc="-25">
                <a:latin typeface="Tahoma"/>
                <a:cs typeface="Tahoma"/>
              </a:rPr>
              <a:t>Symbolic </a:t>
            </a:r>
            <a:r>
              <a:rPr dirty="0" sz="1100">
                <a:latin typeface="Tahoma"/>
                <a:cs typeface="Tahoma"/>
              </a:rPr>
              <a:t>Unit </a:t>
            </a:r>
            <a:r>
              <a:rPr dirty="0" sz="1100" spc="20">
                <a:latin typeface="Tahoma"/>
                <a:cs typeface="Tahoma"/>
              </a:rPr>
              <a:t>(MiS) </a:t>
            </a:r>
            <a:r>
              <a:rPr dirty="0" sz="1100" spc="-35">
                <a:latin typeface="Tahoma"/>
                <a:cs typeface="Tahoma"/>
              </a:rPr>
              <a:t>(or </a:t>
            </a:r>
            <a:r>
              <a:rPr dirty="0" sz="1100" spc="-40">
                <a:latin typeface="Tahoma"/>
                <a:cs typeface="Tahoma"/>
              </a:rPr>
              <a:t>smallest  </a:t>
            </a:r>
            <a:r>
              <a:rPr dirty="0" sz="1100" spc="-20">
                <a:latin typeface="Tahoma"/>
                <a:cs typeface="Tahoma"/>
              </a:rPr>
              <a:t>unit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meaning)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1195" cy="223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360" y="1045080"/>
            <a:ext cx="93091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Dogs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096" y="85095"/>
            <a:ext cx="5480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20" marR="5080" indent="-7175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04 -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Words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and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1195" cy="223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762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Relevance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and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morphemes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94310">
              <a:lnSpc>
                <a:spcPts val="700"/>
              </a:lnSpc>
              <a:spcBef>
                <a:spcPts val="5"/>
              </a:spcBef>
            </a:pP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linguistic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hierarchy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hierarchy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Definitions</a:t>
            </a:r>
            <a:endParaRPr sz="600">
              <a:latin typeface="Verdana"/>
              <a:cs typeface="Verdana"/>
            </a:endParaRPr>
          </a:p>
          <a:p>
            <a:pPr marL="37465" marR="5778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Words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versus 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8" action="ppaction://hlinksldjump"/>
              </a:rPr>
              <a:t>HW</a:t>
            </a:r>
            <a:r>
              <a:rPr dirty="0" sz="400" spc="-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3749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Categ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rising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morphs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</a:t>
            </a:r>
            <a:r>
              <a:rPr dirty="0" sz="400" spc="-9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typology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2069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Inflectional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derivational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Syntactic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context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Phonological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variability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EX.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Productivity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EX.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Word-building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4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>
                <a:hlinkClick r:id="rId8" action="ppaction://hlinksldjump"/>
              </a:rPr>
              <a:t>HW</a:t>
            </a:r>
            <a:r>
              <a:rPr dirty="0" spc="-45">
                <a:hlinkClick r:id="rId8" action="ppaction://hlinksldjump"/>
              </a:rPr>
              <a:t> Exercise</a:t>
            </a:r>
          </a:p>
        </p:txBody>
      </p:sp>
      <p:sp>
        <p:nvSpPr>
          <p:cNvPr id="6" name="object 6"/>
          <p:cNvSpPr/>
          <p:nvPr/>
        </p:nvSpPr>
        <p:spPr>
          <a:xfrm>
            <a:off x="1172146" y="1119657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4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7360" y="1045080"/>
            <a:ext cx="1017269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666115" algn="l"/>
              </a:tabLst>
            </a:pPr>
            <a:r>
              <a:rPr dirty="0" sz="1100" spc="-40">
                <a:latin typeface="Tahoma"/>
                <a:cs typeface="Tahoma"/>
              </a:rPr>
              <a:t>Dogs</a:t>
            </a:r>
            <a:r>
              <a:rPr dirty="0" sz="1100" spc="-4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g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Working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Believe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Unbelievable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Sang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601612"/>
            <a:ext cx="6146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Inflection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word-building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34183"/>
            <a:ext cx="553085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Morph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LIs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Morphological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abiliites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Counting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morphemes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72803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2020-04-30T12:20:14Z</dcterms:created>
  <dcterms:modified xsi:type="dcterms:W3CDTF">2020-04-30T12:20:14Z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2020-04-30T00:00:00Z</vt:filetime>
  </property>
</Properties>
</file>