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88003" y="0"/>
            <a:ext cx="720000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04"/>
            <a:ext cx="441949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9191" y="1180576"/>
            <a:ext cx="3211716" cy="1125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19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4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Relationship Id="rId12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Relationship Id="rId12" Type="http://schemas.openxmlformats.org/officeDocument/2006/relationships/image" Target="../media/image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Relationship Id="rId12" Type="http://schemas.openxmlformats.org/officeDocument/2006/relationships/image" Target="../media/image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Relationship Id="rId12" Type="http://schemas.openxmlformats.org/officeDocument/2006/relationships/image" Target="../media/image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8.xml"/><Relationship Id="rId11" Type="http://schemas.openxmlformats.org/officeDocument/2006/relationships/slide" Target="slide23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0715" cy="6851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7785" marR="5080" indent="-1651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5880">
              <a:lnSpc>
                <a:spcPts val="700"/>
              </a:lnSpc>
              <a:spcBef>
                <a:spcPts val="38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1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13935"/>
            <a:ext cx="62166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952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463438"/>
            <a:ext cx="56705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097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825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112929"/>
            <a:ext cx="495300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Expository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Discourse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Language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538900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997" y="816089"/>
            <a:ext cx="3528060" cy="396875"/>
          </a:xfrm>
          <a:prstGeom prst="rect">
            <a:avLst/>
          </a:prstGeom>
          <a:solidFill>
            <a:srgbClr val="D6D6EF"/>
          </a:solidFill>
        </p:spPr>
        <p:txBody>
          <a:bodyPr wrap="square" lIns="0" tIns="36830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290"/>
              </a:spcBef>
            </a:pPr>
            <a:r>
              <a:rPr dirty="0" sz="1700" spc="-80">
                <a:latin typeface="Tahoma"/>
                <a:cs typeface="Tahoma"/>
              </a:rPr>
              <a:t>Why </a:t>
            </a:r>
            <a:r>
              <a:rPr dirty="0" sz="1700" spc="-120">
                <a:latin typeface="Tahoma"/>
                <a:cs typeface="Tahoma"/>
              </a:rPr>
              <a:t>worry </a:t>
            </a:r>
            <a:r>
              <a:rPr dirty="0" sz="1700" spc="-80">
                <a:latin typeface="Tahoma"/>
                <a:cs typeface="Tahoma"/>
              </a:rPr>
              <a:t>about </a:t>
            </a:r>
            <a:r>
              <a:rPr dirty="0" sz="1700" spc="-105">
                <a:latin typeface="Tahoma"/>
                <a:cs typeface="Tahoma"/>
              </a:rPr>
              <a:t>complex</a:t>
            </a:r>
            <a:r>
              <a:rPr dirty="0" sz="1700" spc="280">
                <a:latin typeface="Tahoma"/>
                <a:cs typeface="Tahoma"/>
              </a:rPr>
              <a:t> </a:t>
            </a:r>
            <a:r>
              <a:rPr dirty="0" sz="1700" spc="-90">
                <a:latin typeface="Tahoma"/>
                <a:cs typeface="Tahoma"/>
              </a:rPr>
              <a:t>syntax?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9796" y="1416339"/>
            <a:ext cx="7486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">
                <a:latin typeface="Tahoma"/>
                <a:cs typeface="Tahoma"/>
              </a:rPr>
              <a:t>Nick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Riches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9110" y="1752332"/>
            <a:ext cx="9499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>
                <a:latin typeface="Arial"/>
                <a:cs typeface="Arial"/>
              </a:rPr>
              <a:t>Newcastle</a:t>
            </a:r>
            <a:r>
              <a:rPr dirty="0" sz="800" spc="-5">
                <a:latin typeface="Arial"/>
                <a:cs typeface="Arial"/>
              </a:rPr>
              <a:t> University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5540" y="2041941"/>
            <a:ext cx="17970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latin typeface="Tahoma"/>
                <a:cs typeface="Tahoma"/>
              </a:rPr>
              <a:t>compiled </a:t>
            </a:r>
            <a:r>
              <a:rPr dirty="0" sz="1200" spc="-70">
                <a:latin typeface="Tahoma"/>
                <a:cs typeface="Tahoma"/>
              </a:rPr>
              <a:t>on </a:t>
            </a:r>
            <a:r>
              <a:rPr dirty="0" sz="1200" spc="-35">
                <a:latin typeface="Tahoma"/>
                <a:cs typeface="Tahoma"/>
              </a:rPr>
              <a:t>March </a:t>
            </a:r>
            <a:r>
              <a:rPr dirty="0" sz="1200" spc="-65">
                <a:latin typeface="Tahoma"/>
                <a:cs typeface="Tahoma"/>
              </a:rPr>
              <a:t>20,</a:t>
            </a:r>
            <a:r>
              <a:rPr dirty="0" sz="1200" spc="200">
                <a:latin typeface="Tahoma"/>
                <a:cs typeface="Tahoma"/>
              </a:rPr>
              <a:t> </a:t>
            </a:r>
            <a:r>
              <a:rPr dirty="0" sz="1200" spc="-75">
                <a:latin typeface="Tahoma"/>
                <a:cs typeface="Tahoma"/>
              </a:rPr>
              <a:t>2019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2448" y="85095"/>
            <a:ext cx="6115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8575" marR="5080" indent="-1651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89280" cy="428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90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13935"/>
            <a:ext cx="62166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952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63438"/>
            <a:ext cx="56705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097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825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5963" y="2143773"/>
            <a:ext cx="22669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65"/>
              </a:lnSpc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Ex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p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osi</a:t>
            </a:r>
            <a:endParaRPr sz="600">
              <a:latin typeface="Arial"/>
              <a:cs typeface="Arial"/>
            </a:endParaRPr>
          </a:p>
          <a:p>
            <a:pPr>
              <a:lnSpc>
                <a:spcPts val="71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Discou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9522" y="2201499"/>
            <a:ext cx="268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rse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and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90069"/>
            <a:ext cx="3467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Language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378639"/>
            <a:ext cx="4095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538900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68541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0">
                <a:hlinkClick r:id="rId5" action="ppaction://hlinksldjump"/>
              </a:rPr>
              <a:t>Complex </a:t>
            </a:r>
            <a:r>
              <a:rPr dirty="0" spc="-95">
                <a:hlinkClick r:id="rId5" action="ppaction://hlinksldjump"/>
              </a:rPr>
              <a:t>syntax </a:t>
            </a:r>
            <a:r>
              <a:rPr dirty="0" spc="-65">
                <a:hlinkClick r:id="rId5" action="ppaction://hlinksldjump"/>
              </a:rPr>
              <a:t>in </a:t>
            </a:r>
            <a:r>
              <a:rPr dirty="0" spc="-90">
                <a:hlinkClick r:id="rId5" action="ppaction://hlinksldjump"/>
              </a:rPr>
              <a:t>school</a:t>
            </a:r>
            <a:r>
              <a:rPr dirty="0" spc="275">
                <a:hlinkClick r:id="rId5" action="ppaction://hlinksldjump"/>
              </a:rPr>
              <a:t> </a:t>
            </a:r>
            <a:r>
              <a:rPr dirty="0" spc="-80">
                <a:hlinkClick r:id="rId5" action="ppaction://hlinksldjump"/>
              </a:rPr>
              <a:t>texts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9997" y="1021765"/>
            <a:ext cx="655955" cy="18351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20">
                <a:latin typeface="Tahoma"/>
                <a:cs typeface="Tahoma"/>
              </a:rPr>
              <a:t>P</a:t>
            </a:r>
            <a:r>
              <a:rPr dirty="0" sz="1200" spc="-10">
                <a:latin typeface="Tahoma"/>
                <a:cs typeface="Tahoma"/>
              </a:rPr>
              <a:t>ASSIVES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167867"/>
            <a:ext cx="3265804" cy="58102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sz="1200" spc="-45">
                <a:latin typeface="Tahoma"/>
                <a:cs typeface="Tahoma"/>
              </a:rPr>
              <a:t>Relative </a:t>
            </a:r>
            <a:r>
              <a:rPr dirty="0" sz="1200" spc="-70">
                <a:latin typeface="Tahoma"/>
                <a:cs typeface="Tahoma"/>
              </a:rPr>
              <a:t>clauses </a:t>
            </a:r>
            <a:r>
              <a:rPr dirty="0" sz="1200" spc="-35">
                <a:latin typeface="Tahoma"/>
                <a:cs typeface="Tahoma"/>
              </a:rPr>
              <a:t>in </a:t>
            </a:r>
            <a:r>
              <a:rPr dirty="0" sz="1200" spc="-65">
                <a:latin typeface="Tahoma"/>
                <a:cs typeface="Tahoma"/>
              </a:rPr>
              <a:t>brackets</a:t>
            </a:r>
            <a:r>
              <a:rPr dirty="0" sz="1200" spc="100">
                <a:latin typeface="Tahoma"/>
                <a:cs typeface="Tahoma"/>
              </a:rPr>
              <a:t> </a:t>
            </a:r>
            <a:r>
              <a:rPr dirty="0" sz="1200" spc="-125"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 spc="-40">
                <a:latin typeface="Tahoma"/>
                <a:cs typeface="Tahoma"/>
              </a:rPr>
              <a:t>Other important </a:t>
            </a:r>
            <a:r>
              <a:rPr dirty="0" sz="1200" spc="-55">
                <a:latin typeface="Tahoma"/>
                <a:cs typeface="Tahoma"/>
              </a:rPr>
              <a:t>prairie animals </a:t>
            </a:r>
            <a:r>
              <a:rPr dirty="0" sz="1200" spc="-50">
                <a:latin typeface="Tahoma"/>
                <a:cs typeface="Tahoma"/>
              </a:rPr>
              <a:t>include prairie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dogs,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9997" y="1760397"/>
            <a:ext cx="1929764" cy="183515"/>
          </a:xfrm>
          <a:custGeom>
            <a:avLst/>
            <a:gdLst/>
            <a:ahLst/>
            <a:cxnLst/>
            <a:rect l="l" t="t" r="r" b="b"/>
            <a:pathLst>
              <a:path w="1929764" h="183514">
                <a:moveTo>
                  <a:pt x="0" y="183464"/>
                </a:moveTo>
                <a:lnTo>
                  <a:pt x="1929155" y="183464"/>
                </a:lnTo>
                <a:lnTo>
                  <a:pt x="1929155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67297" y="1724289"/>
            <a:ext cx="1955164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sz="1200" spc="-55">
                <a:latin typeface="Tahoma"/>
                <a:cs typeface="Tahoma"/>
              </a:rPr>
              <a:t>which </a:t>
            </a:r>
            <a:r>
              <a:rPr dirty="0" sz="1200" spc="-85">
                <a:latin typeface="Tahoma"/>
                <a:cs typeface="Tahoma"/>
              </a:rPr>
              <a:t>are </a:t>
            </a:r>
            <a:r>
              <a:rPr dirty="0" sz="1200" spc="-70">
                <a:latin typeface="Tahoma"/>
                <a:cs typeface="Tahoma"/>
              </a:rPr>
              <a:t>seed-eating</a:t>
            </a:r>
            <a:r>
              <a:rPr dirty="0" sz="1200" spc="-254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rodents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9997" y="1943862"/>
            <a:ext cx="1959610" cy="183515"/>
          </a:xfrm>
          <a:custGeom>
            <a:avLst/>
            <a:gdLst/>
            <a:ahLst/>
            <a:cxnLst/>
            <a:rect l="l" t="t" r="r" b="b"/>
            <a:pathLst>
              <a:path w="1959610" h="183514">
                <a:moveTo>
                  <a:pt x="0" y="183464"/>
                </a:moveTo>
                <a:lnTo>
                  <a:pt x="1959330" y="183464"/>
                </a:lnTo>
                <a:lnTo>
                  <a:pt x="1959330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7297" y="1907753"/>
            <a:ext cx="198501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latin typeface="Tahoma"/>
                <a:cs typeface="Tahoma"/>
              </a:rPr>
              <a:t>[that </a:t>
            </a:r>
            <a:r>
              <a:rPr dirty="0" sz="1200" spc="-40">
                <a:latin typeface="Tahoma"/>
                <a:cs typeface="Tahoma"/>
              </a:rPr>
              <a:t>build </a:t>
            </a:r>
            <a:r>
              <a:rPr dirty="0" sz="1200" spc="-70">
                <a:latin typeface="Tahoma"/>
                <a:cs typeface="Tahoma"/>
              </a:rPr>
              <a:t>underground</a:t>
            </a:r>
            <a:r>
              <a:rPr dirty="0" sz="1200" spc="100">
                <a:latin typeface="Tahoma"/>
                <a:cs typeface="Tahoma"/>
              </a:rPr>
              <a:t> </a:t>
            </a:r>
            <a:r>
              <a:rPr dirty="0" sz="1200" spc="-30">
                <a:latin typeface="Tahoma"/>
                <a:cs typeface="Tahoma"/>
              </a:rPr>
              <a:t>‘towns’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21612" y="2127326"/>
            <a:ext cx="2806700" cy="183515"/>
          </a:xfrm>
          <a:custGeom>
            <a:avLst/>
            <a:gdLst/>
            <a:ahLst/>
            <a:cxnLst/>
            <a:rect l="l" t="t" r="r" b="b"/>
            <a:pathLst>
              <a:path w="2806700" h="183514">
                <a:moveTo>
                  <a:pt x="0" y="183464"/>
                </a:moveTo>
                <a:lnTo>
                  <a:pt x="2806280" y="183464"/>
                </a:lnTo>
                <a:lnTo>
                  <a:pt x="2806280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F2C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9997" y="2127326"/>
            <a:ext cx="92710" cy="183515"/>
          </a:xfrm>
          <a:custGeom>
            <a:avLst/>
            <a:gdLst/>
            <a:ahLst/>
            <a:cxnLst/>
            <a:rect l="l" t="t" r="r" b="b"/>
            <a:pathLst>
              <a:path w="92710" h="183514">
                <a:moveTo>
                  <a:pt x="0" y="183464"/>
                </a:moveTo>
                <a:lnTo>
                  <a:pt x="92519" y="183464"/>
                </a:lnTo>
                <a:lnTo>
                  <a:pt x="92519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F2C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2516" y="2127326"/>
            <a:ext cx="1049655" cy="183515"/>
          </a:xfrm>
          <a:custGeom>
            <a:avLst/>
            <a:gdLst/>
            <a:ahLst/>
            <a:cxnLst/>
            <a:rect l="l" t="t" r="r" b="b"/>
            <a:pathLst>
              <a:path w="1049655" h="183514">
                <a:moveTo>
                  <a:pt x="0" y="183464"/>
                </a:moveTo>
                <a:lnTo>
                  <a:pt x="1049096" y="183464"/>
                </a:lnTo>
                <a:lnTo>
                  <a:pt x="1049096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41897" y="2091217"/>
            <a:ext cx="417449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sz="1200" spc="-25">
                <a:latin typeface="Tahoma"/>
                <a:cs typeface="Tahoma"/>
              </a:rPr>
              <a:t>(that </a:t>
            </a:r>
            <a:r>
              <a:rPr dirty="0" sz="1200" spc="-65">
                <a:latin typeface="Tahoma"/>
                <a:cs typeface="Tahoma"/>
              </a:rPr>
              <a:t>are) </a:t>
            </a:r>
            <a:r>
              <a:rPr dirty="0" sz="1200" spc="-75">
                <a:latin typeface="Tahoma"/>
                <a:cs typeface="Tahoma"/>
              </a:rPr>
              <a:t>known </a:t>
            </a:r>
            <a:r>
              <a:rPr dirty="0" sz="1200" spc="-25">
                <a:latin typeface="Tahoma"/>
                <a:cs typeface="Tahoma"/>
              </a:rPr>
              <a:t>to </a:t>
            </a:r>
            <a:r>
              <a:rPr dirty="0" sz="1200" spc="-45">
                <a:latin typeface="Tahoma"/>
                <a:cs typeface="Tahoma"/>
              </a:rPr>
              <a:t>stretch </a:t>
            </a:r>
            <a:r>
              <a:rPr dirty="0" sz="1200" spc="-65">
                <a:latin typeface="Tahoma"/>
                <a:cs typeface="Tahoma"/>
              </a:rPr>
              <a:t>across </a:t>
            </a:r>
            <a:r>
              <a:rPr dirty="0" sz="1200" spc="-50">
                <a:latin typeface="Tahoma"/>
                <a:cs typeface="Tahoma"/>
              </a:rPr>
              <a:t>mile </a:t>
            </a:r>
            <a:r>
              <a:rPr dirty="0" sz="1200" spc="-45">
                <a:latin typeface="Tahoma"/>
                <a:cs typeface="Tahoma"/>
              </a:rPr>
              <a:t>after </a:t>
            </a:r>
            <a:r>
              <a:rPr dirty="0" sz="1200" spc="-50">
                <a:latin typeface="Tahoma"/>
                <a:cs typeface="Tahoma"/>
              </a:rPr>
              <a:t>mile of</a:t>
            </a:r>
            <a:r>
              <a:rPr dirty="0" sz="1200" spc="240">
                <a:latin typeface="Tahoma"/>
                <a:cs typeface="Tahoma"/>
              </a:rPr>
              <a:t> </a:t>
            </a:r>
            <a:r>
              <a:rPr dirty="0" sz="1200" spc="-35">
                <a:latin typeface="Tahoma"/>
                <a:cs typeface="Tahoma"/>
              </a:rPr>
              <a:t>grassland</a:t>
            </a:r>
            <a:r>
              <a:rPr dirty="0" baseline="41666" sz="900" spc="-52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tory</a:t>
            </a:r>
            <a:endParaRPr baseline="41666" sz="9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9997" y="2310790"/>
            <a:ext cx="142240" cy="183515"/>
          </a:xfrm>
          <a:custGeom>
            <a:avLst/>
            <a:gdLst/>
            <a:ahLst/>
            <a:cxnLst/>
            <a:rect l="l" t="t" r="r" b="b"/>
            <a:pathLst>
              <a:path w="142240" h="183514">
                <a:moveTo>
                  <a:pt x="0" y="183464"/>
                </a:moveTo>
                <a:lnTo>
                  <a:pt x="142074" y="183464"/>
                </a:lnTo>
                <a:lnTo>
                  <a:pt x="142074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F2C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2072" y="2310790"/>
            <a:ext cx="142240" cy="183515"/>
          </a:xfrm>
          <a:custGeom>
            <a:avLst/>
            <a:gdLst/>
            <a:ahLst/>
            <a:cxnLst/>
            <a:rect l="l" t="t" r="r" b="b"/>
            <a:pathLst>
              <a:path w="142240" h="183514">
                <a:moveTo>
                  <a:pt x="0" y="183464"/>
                </a:moveTo>
                <a:lnTo>
                  <a:pt x="142074" y="183464"/>
                </a:lnTo>
                <a:lnTo>
                  <a:pt x="142074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4146" y="2310790"/>
            <a:ext cx="142240" cy="183515"/>
          </a:xfrm>
          <a:custGeom>
            <a:avLst/>
            <a:gdLst/>
            <a:ahLst/>
            <a:cxnLst/>
            <a:rect l="l" t="t" r="r" b="b"/>
            <a:pathLst>
              <a:path w="142240" h="183514">
                <a:moveTo>
                  <a:pt x="0" y="183464"/>
                </a:moveTo>
                <a:lnTo>
                  <a:pt x="142074" y="183464"/>
                </a:lnTo>
                <a:lnTo>
                  <a:pt x="142074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84272" y="2310790"/>
            <a:ext cx="1310005" cy="183515"/>
          </a:xfrm>
          <a:custGeom>
            <a:avLst/>
            <a:gdLst/>
            <a:ahLst/>
            <a:cxnLst/>
            <a:rect l="l" t="t" r="r" b="b"/>
            <a:pathLst>
              <a:path w="1310004" h="183514">
                <a:moveTo>
                  <a:pt x="0" y="183464"/>
                </a:moveTo>
                <a:lnTo>
                  <a:pt x="1309433" y="183464"/>
                </a:lnTo>
                <a:lnTo>
                  <a:pt x="1309433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16852" y="2274681"/>
            <a:ext cx="34315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25">
                <a:latin typeface="Tahoma"/>
                <a:cs typeface="Tahoma"/>
              </a:rPr>
              <a:t>] ] ] </a:t>
            </a:r>
            <a:r>
              <a:rPr dirty="0" sz="1200" spc="-40">
                <a:latin typeface="Tahoma"/>
                <a:cs typeface="Tahoma"/>
              </a:rPr>
              <a:t>, </a:t>
            </a:r>
            <a:r>
              <a:rPr dirty="0" sz="1200" spc="-70">
                <a:latin typeface="Tahoma"/>
                <a:cs typeface="Tahoma"/>
              </a:rPr>
              <a:t>and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80">
                <a:latin typeface="Tahoma"/>
                <a:cs typeface="Tahoma"/>
              </a:rPr>
              <a:t>foxes </a:t>
            </a:r>
            <a:r>
              <a:rPr dirty="0" sz="1200" spc="-70">
                <a:latin typeface="Tahoma"/>
                <a:cs typeface="Tahoma"/>
              </a:rPr>
              <a:t>and </a:t>
            </a:r>
            <a:r>
              <a:rPr dirty="0" sz="1200" spc="-55">
                <a:latin typeface="Tahoma"/>
                <a:cs typeface="Tahoma"/>
              </a:rPr>
              <a:t>ferrets </a:t>
            </a: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sz="1200" spc="-25">
                <a:latin typeface="Tahoma"/>
                <a:cs typeface="Tahoma"/>
              </a:rPr>
              <a:t>that </a:t>
            </a:r>
            <a:r>
              <a:rPr dirty="0" sz="1200" spc="-80">
                <a:latin typeface="Tahoma"/>
                <a:cs typeface="Tahoma"/>
              </a:rPr>
              <a:t>prey </a:t>
            </a:r>
            <a:r>
              <a:rPr dirty="0" sz="1200" spc="-70">
                <a:latin typeface="Tahoma"/>
                <a:cs typeface="Tahoma"/>
              </a:rPr>
              <a:t>on </a:t>
            </a:r>
            <a:r>
              <a:rPr dirty="0" sz="1200" spc="-65">
                <a:latin typeface="Tahoma"/>
                <a:cs typeface="Tahoma"/>
              </a:rPr>
              <a:t>them</a:t>
            </a:r>
            <a:r>
              <a:rPr dirty="0" sz="1200" spc="-70">
                <a:latin typeface="Tahoma"/>
                <a:cs typeface="Tahoma"/>
              </a:rPr>
              <a:t> </a:t>
            </a:r>
            <a:r>
              <a:rPr dirty="0" sz="1200" spc="-85">
                <a:latin typeface="Tahoma"/>
                <a:cs typeface="Tahoma"/>
              </a:rPr>
              <a:t>].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01020" y="3341243"/>
            <a:ext cx="2393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8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2448" y="85095"/>
            <a:ext cx="6115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8575" marR="5080" indent="-1651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1665" cy="1081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37465">
              <a:lnSpc>
                <a:spcPts val="700"/>
              </a:lnSpc>
              <a:spcBef>
                <a:spcPts val="390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9525">
              <a:lnSpc>
                <a:spcPts val="7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463438"/>
            <a:ext cx="56705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097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825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112929"/>
            <a:ext cx="495300" cy="5429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Expository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Discourse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Language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59334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0">
                <a:hlinkClick r:id="rId6" action="ppaction://hlinksldjump"/>
              </a:rPr>
              <a:t>Complex </a:t>
            </a:r>
            <a:r>
              <a:rPr dirty="0" spc="-95">
                <a:hlinkClick r:id="rId6" action="ppaction://hlinksldjump"/>
              </a:rPr>
              <a:t>syntax </a:t>
            </a:r>
            <a:r>
              <a:rPr dirty="0" spc="-65">
                <a:hlinkClick r:id="rId6" action="ppaction://hlinksldjump"/>
              </a:rPr>
              <a:t>in </a:t>
            </a:r>
            <a:r>
              <a:rPr dirty="0" spc="-95">
                <a:hlinkClick r:id="rId6" action="ppaction://hlinksldjump"/>
              </a:rPr>
              <a:t>other</a:t>
            </a:r>
            <a:r>
              <a:rPr dirty="0" spc="265">
                <a:hlinkClick r:id="rId6" action="ppaction://hlinksldjump"/>
              </a:rPr>
              <a:t> </a:t>
            </a:r>
            <a:r>
              <a:rPr dirty="0" spc="-80">
                <a:hlinkClick r:id="rId6" action="ppaction://hlinksldjump"/>
              </a:rPr>
              <a:t>texts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9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1434716"/>
            <a:ext cx="313499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60">
                <a:latin typeface="Tahoma"/>
                <a:cs typeface="Tahoma"/>
              </a:rPr>
              <a:t>Complex </a:t>
            </a:r>
            <a:r>
              <a:rPr dirty="0" sz="1200" spc="-45">
                <a:latin typeface="Tahoma"/>
                <a:cs typeface="Tahoma"/>
              </a:rPr>
              <a:t>texts </a:t>
            </a:r>
            <a:r>
              <a:rPr dirty="0" sz="1200" spc="-85">
                <a:latin typeface="Tahoma"/>
                <a:cs typeface="Tahoma"/>
              </a:rPr>
              <a:t>are </a:t>
            </a:r>
            <a:r>
              <a:rPr dirty="0" sz="1200" spc="-60">
                <a:latin typeface="Tahoma"/>
                <a:cs typeface="Tahoma"/>
              </a:rPr>
              <a:t>found </a:t>
            </a:r>
            <a:r>
              <a:rPr dirty="0" sz="1200" spc="-35">
                <a:latin typeface="Tahoma"/>
                <a:cs typeface="Tahoma"/>
              </a:rPr>
              <a:t>in </a:t>
            </a:r>
            <a:r>
              <a:rPr dirty="0" sz="1200" spc="-70">
                <a:latin typeface="Tahoma"/>
                <a:cs typeface="Tahoma"/>
              </a:rPr>
              <a:t>any </a:t>
            </a:r>
            <a:r>
              <a:rPr dirty="0" sz="1200" spc="-55">
                <a:latin typeface="Tahoma"/>
                <a:cs typeface="Tahoma"/>
              </a:rPr>
              <a:t>job which </a:t>
            </a:r>
            <a:r>
              <a:rPr dirty="0" sz="1200" spc="-60">
                <a:latin typeface="Tahoma"/>
                <a:cs typeface="Tahoma"/>
              </a:rPr>
              <a:t>involves  understanding complex </a:t>
            </a:r>
            <a:r>
              <a:rPr dirty="0" sz="1200" spc="-75">
                <a:latin typeface="Tahoma"/>
                <a:cs typeface="Tahoma"/>
              </a:rPr>
              <a:t>systems </a:t>
            </a:r>
            <a:r>
              <a:rPr dirty="0" sz="1200" spc="-55">
                <a:latin typeface="Tahoma"/>
                <a:cs typeface="Tahoma"/>
              </a:rPr>
              <a:t>(Rose,</a:t>
            </a:r>
            <a:r>
              <a:rPr dirty="0" sz="1200" spc="250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1989)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0715" cy="6851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7785" marR="5080" indent="-1651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5880">
              <a:lnSpc>
                <a:spcPts val="700"/>
              </a:lnSpc>
              <a:spcBef>
                <a:spcPts val="38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13935"/>
            <a:ext cx="62166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952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463438"/>
            <a:ext cx="56705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097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45">
                <a:solidFill>
                  <a:srgbClr val="3333B2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7" action="ppaction://hlinksldjump"/>
              </a:rPr>
              <a:t>drives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825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112929"/>
            <a:ext cx="495300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Expository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Discourse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Language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538900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799068"/>
            <a:ext cx="15741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What </a:t>
            </a: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is </a:t>
            </a:r>
            <a:r>
              <a:rPr dirty="0" sz="1200" spc="-6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complex</a:t>
            </a:r>
            <a:r>
              <a:rPr dirty="0" sz="1200" spc="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syntax?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9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115133"/>
            <a:ext cx="28911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In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which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contexts </a:t>
            </a:r>
            <a:r>
              <a:rPr dirty="0" sz="1200" spc="-7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does </a:t>
            </a:r>
            <a:r>
              <a:rPr dirty="0" sz="1200" spc="-6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complex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syntax</a:t>
            </a:r>
            <a:r>
              <a:rPr dirty="0" sz="1200" spc="10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200" spc="-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occur?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431198"/>
            <a:ext cx="21405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What </a:t>
            </a:r>
            <a:r>
              <a:rPr dirty="0" sz="1200" spc="-6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drives </a:t>
            </a:r>
            <a:r>
              <a:rPr dirty="0" sz="1200" spc="-3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syntactic</a:t>
            </a:r>
            <a:r>
              <a:rPr dirty="0" sz="1200" spc="9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200" spc="-5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complexity?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747263"/>
            <a:ext cx="297688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Expository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Discourse </a:t>
            </a:r>
            <a:r>
              <a:rPr dirty="0" sz="1200" spc="-7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and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Language Impairment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063328"/>
            <a:ext cx="7969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Bibliography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2448" y="85095"/>
            <a:ext cx="6115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8575" marR="5080" indent="-1651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89280" cy="428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90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13935"/>
            <a:ext cx="62166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952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63438"/>
            <a:ext cx="56705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097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825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12929"/>
            <a:ext cx="495300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Expository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Discourse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Language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538900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56603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70">
                <a:hlinkClick r:id="rId8" action="ppaction://hlinksldjump"/>
              </a:rPr>
              <a:t>Talking </a:t>
            </a:r>
            <a:r>
              <a:rPr dirty="0" spc="-80">
                <a:hlinkClick r:id="rId8" action="ppaction://hlinksldjump"/>
              </a:rPr>
              <a:t>about </a:t>
            </a:r>
            <a:r>
              <a:rPr dirty="0" spc="-105">
                <a:hlinkClick r:id="rId8" action="ppaction://hlinksldjump"/>
              </a:rPr>
              <a:t>complex</a:t>
            </a:r>
            <a:r>
              <a:rPr dirty="0" spc="130">
                <a:hlinkClick r:id="rId8" action="ppaction://hlinksldjump"/>
              </a:rPr>
              <a:t> </a:t>
            </a:r>
            <a:r>
              <a:rPr dirty="0" spc="-85">
                <a:hlinkClick r:id="rId8" action="ppaction://hlinksldjump"/>
              </a:rPr>
              <a:t>things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10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19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1103525"/>
            <a:ext cx="3491865" cy="1219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096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latin typeface="Tahoma"/>
                <a:cs typeface="Tahoma"/>
              </a:rPr>
              <a:t>Our </a:t>
            </a:r>
            <a:r>
              <a:rPr dirty="0" sz="1200" spc="-70">
                <a:latin typeface="Tahoma"/>
                <a:cs typeface="Tahoma"/>
              </a:rPr>
              <a:t>language </a:t>
            </a:r>
            <a:r>
              <a:rPr dirty="0" sz="1200" spc="-65">
                <a:latin typeface="Tahoma"/>
                <a:cs typeface="Tahoma"/>
              </a:rPr>
              <a:t>gets </a:t>
            </a:r>
            <a:r>
              <a:rPr dirty="0" sz="1200" spc="-85">
                <a:latin typeface="Tahoma"/>
                <a:cs typeface="Tahoma"/>
              </a:rPr>
              <a:t>more </a:t>
            </a:r>
            <a:r>
              <a:rPr dirty="0" sz="1200" spc="-60">
                <a:latin typeface="Tahoma"/>
                <a:cs typeface="Tahoma"/>
              </a:rPr>
              <a:t>complex </a:t>
            </a:r>
            <a:r>
              <a:rPr dirty="0" sz="1200" spc="-90">
                <a:latin typeface="Tahoma"/>
                <a:cs typeface="Tahoma"/>
              </a:rPr>
              <a:t>when </a:t>
            </a:r>
            <a:r>
              <a:rPr dirty="0" sz="1200" spc="-125">
                <a:latin typeface="Tahoma"/>
                <a:cs typeface="Tahoma"/>
              </a:rPr>
              <a:t>we </a:t>
            </a:r>
            <a:r>
              <a:rPr dirty="0" sz="1200" spc="-40">
                <a:latin typeface="Tahoma"/>
                <a:cs typeface="Tahoma"/>
              </a:rPr>
              <a:t>start </a:t>
            </a:r>
            <a:r>
              <a:rPr dirty="0" sz="1200" spc="-25">
                <a:latin typeface="Tahoma"/>
                <a:cs typeface="Tahoma"/>
              </a:rPr>
              <a:t>to </a:t>
            </a:r>
            <a:r>
              <a:rPr dirty="0" sz="1200" spc="-20">
                <a:latin typeface="Tahoma"/>
                <a:cs typeface="Tahoma"/>
              </a:rPr>
              <a:t>talk  </a:t>
            </a:r>
            <a:r>
              <a:rPr dirty="0" sz="1200" spc="-45">
                <a:latin typeface="Tahoma"/>
                <a:cs typeface="Tahoma"/>
              </a:rPr>
              <a:t>about </a:t>
            </a:r>
            <a:r>
              <a:rPr dirty="0" sz="1200" spc="-60">
                <a:latin typeface="Tahoma"/>
                <a:cs typeface="Tahoma"/>
              </a:rPr>
              <a:t>complex </a:t>
            </a:r>
            <a:r>
              <a:rPr dirty="0" sz="1200" spc="-50">
                <a:latin typeface="Tahoma"/>
                <a:cs typeface="Tahoma"/>
              </a:rPr>
              <a:t>things, </a:t>
            </a:r>
            <a:r>
              <a:rPr dirty="0" sz="1200" spc="-70">
                <a:latin typeface="Tahoma"/>
                <a:cs typeface="Tahoma"/>
              </a:rPr>
              <a:t>e.g.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65">
                <a:latin typeface="Tahoma"/>
                <a:cs typeface="Tahoma"/>
              </a:rPr>
              <a:t>rules </a:t>
            </a:r>
            <a:r>
              <a:rPr dirty="0" sz="1200" spc="-50">
                <a:latin typeface="Tahoma"/>
                <a:cs typeface="Tahoma"/>
              </a:rPr>
              <a:t>of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60">
                <a:latin typeface="Tahoma"/>
                <a:cs typeface="Tahoma"/>
              </a:rPr>
              <a:t>running </a:t>
            </a:r>
            <a:r>
              <a:rPr dirty="0" sz="1200" spc="-65">
                <a:latin typeface="Tahoma"/>
                <a:cs typeface="Tahoma"/>
              </a:rPr>
              <a:t>race  </a:t>
            </a:r>
            <a:r>
              <a:rPr dirty="0" sz="1200" spc="-80">
                <a:latin typeface="Tahoma"/>
                <a:cs typeface="Tahoma"/>
              </a:rPr>
              <a:t>versus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65">
                <a:latin typeface="Tahoma"/>
                <a:cs typeface="Tahoma"/>
              </a:rPr>
              <a:t>rules </a:t>
            </a:r>
            <a:r>
              <a:rPr dirty="0" sz="1200" spc="-50">
                <a:latin typeface="Tahoma"/>
                <a:cs typeface="Tahoma"/>
              </a:rPr>
              <a:t>of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90">
                <a:latin typeface="Tahoma"/>
                <a:cs typeface="Tahoma"/>
              </a:rPr>
              <a:t>game </a:t>
            </a:r>
            <a:r>
              <a:rPr dirty="0" sz="1200" spc="-50">
                <a:latin typeface="Tahoma"/>
                <a:cs typeface="Tahoma"/>
              </a:rPr>
              <a:t>of</a:t>
            </a:r>
            <a:r>
              <a:rPr dirty="0" sz="1200" spc="240">
                <a:latin typeface="Tahoma"/>
                <a:cs typeface="Tahoma"/>
              </a:rPr>
              <a:t> </a:t>
            </a:r>
            <a:r>
              <a:rPr dirty="0" sz="1200" spc="-35">
                <a:latin typeface="Tahoma"/>
                <a:cs typeface="Tahoma"/>
              </a:rPr>
              <a:t>football.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755"/>
              </a:spcBef>
            </a:pPr>
            <a:r>
              <a:rPr dirty="0" sz="1200" spc="50">
                <a:latin typeface="Tahoma"/>
                <a:cs typeface="Tahoma"/>
              </a:rPr>
              <a:t>A </a:t>
            </a:r>
            <a:r>
              <a:rPr dirty="0" sz="1200" spc="-65">
                <a:latin typeface="Tahoma"/>
                <a:cs typeface="Tahoma"/>
              </a:rPr>
              <a:t>discourse </a:t>
            </a:r>
            <a:r>
              <a:rPr dirty="0" sz="1200" spc="-35">
                <a:latin typeface="Tahoma"/>
                <a:cs typeface="Tahoma"/>
              </a:rPr>
              <a:t>in </a:t>
            </a:r>
            <a:r>
              <a:rPr dirty="0" sz="1200" spc="-55">
                <a:latin typeface="Tahoma"/>
                <a:cs typeface="Tahoma"/>
              </a:rPr>
              <a:t>which </a:t>
            </a:r>
            <a:r>
              <a:rPr dirty="0" sz="1200" spc="-125">
                <a:latin typeface="Tahoma"/>
                <a:cs typeface="Tahoma"/>
              </a:rPr>
              <a:t>we </a:t>
            </a:r>
            <a:r>
              <a:rPr dirty="0" sz="1200" spc="-60">
                <a:latin typeface="Tahoma"/>
                <a:cs typeface="Tahoma"/>
              </a:rPr>
              <a:t>describe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60">
                <a:latin typeface="Tahoma"/>
                <a:cs typeface="Tahoma"/>
              </a:rPr>
              <a:t>complex </a:t>
            </a:r>
            <a:r>
              <a:rPr dirty="0" sz="1200" spc="-50">
                <a:latin typeface="Tahoma"/>
                <a:cs typeface="Tahoma"/>
              </a:rPr>
              <a:t>body of  </a:t>
            </a:r>
            <a:r>
              <a:rPr dirty="0" sz="1200" spc="-75">
                <a:latin typeface="Tahoma"/>
                <a:cs typeface="Tahoma"/>
              </a:rPr>
              <a:t>knowledge </a:t>
            </a:r>
            <a:r>
              <a:rPr dirty="0" sz="1200" spc="-45">
                <a:latin typeface="Tahoma"/>
                <a:cs typeface="Tahoma"/>
              </a:rPr>
              <a:t>is </a:t>
            </a:r>
            <a:r>
              <a:rPr dirty="0" sz="1200" spc="-50">
                <a:latin typeface="Tahoma"/>
                <a:cs typeface="Tahoma"/>
              </a:rPr>
              <a:t>called </a:t>
            </a:r>
            <a:r>
              <a:rPr dirty="0" sz="1200" spc="-70">
                <a:latin typeface="Tahoma"/>
                <a:cs typeface="Tahoma"/>
              </a:rPr>
              <a:t>an </a:t>
            </a:r>
            <a:r>
              <a:rPr dirty="0" sz="1200" spc="-35">
                <a:latin typeface="Tahoma"/>
                <a:cs typeface="Tahoma"/>
              </a:rPr>
              <a:t>‘expository’ </a:t>
            </a:r>
            <a:r>
              <a:rPr dirty="0" sz="1200" spc="-65">
                <a:latin typeface="Tahoma"/>
                <a:cs typeface="Tahoma"/>
              </a:rPr>
              <a:t>discourse</a:t>
            </a:r>
            <a:r>
              <a:rPr dirty="0" sz="1200" spc="75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(exposition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35">
                <a:latin typeface="Tahoma"/>
                <a:cs typeface="Tahoma"/>
              </a:rPr>
              <a:t>=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explanation).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2448" y="85095"/>
            <a:ext cx="6115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8575" marR="5080" indent="-1651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89280" cy="428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90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13935"/>
            <a:ext cx="62166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952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63438"/>
            <a:ext cx="56705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097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825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12929"/>
            <a:ext cx="495300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Expository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Discourse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Language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538900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56603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70">
                <a:hlinkClick r:id="rId8" action="ppaction://hlinksldjump"/>
              </a:rPr>
              <a:t>Talking </a:t>
            </a:r>
            <a:r>
              <a:rPr dirty="0" spc="-80">
                <a:hlinkClick r:id="rId8" action="ppaction://hlinksldjump"/>
              </a:rPr>
              <a:t>about </a:t>
            </a:r>
            <a:r>
              <a:rPr dirty="0" spc="-105">
                <a:hlinkClick r:id="rId8" action="ppaction://hlinksldjump"/>
              </a:rPr>
              <a:t>complex</a:t>
            </a:r>
            <a:r>
              <a:rPr dirty="0" spc="130">
                <a:hlinkClick r:id="rId8" action="ppaction://hlinksldjump"/>
              </a:rPr>
              <a:t> </a:t>
            </a:r>
            <a:r>
              <a:rPr dirty="0" spc="-85">
                <a:hlinkClick r:id="rId8" action="ppaction://hlinksldjump"/>
              </a:rPr>
              <a:t>things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11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19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1089187"/>
            <a:ext cx="240538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latin typeface="Tahoma"/>
                <a:cs typeface="Tahoma"/>
              </a:rPr>
              <a:t>Good </a:t>
            </a:r>
            <a:r>
              <a:rPr dirty="0" sz="1200" spc="-60">
                <a:latin typeface="Tahoma"/>
                <a:cs typeface="Tahoma"/>
              </a:rPr>
              <a:t>prompts </a:t>
            </a:r>
            <a:r>
              <a:rPr dirty="0" sz="1200" spc="-55">
                <a:latin typeface="Tahoma"/>
                <a:cs typeface="Tahoma"/>
              </a:rPr>
              <a:t>for expository</a:t>
            </a:r>
            <a:r>
              <a:rPr dirty="0" sz="1200" spc="185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discourse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675" y="1403464"/>
            <a:ext cx="3312160" cy="87312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405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30">
                <a:latin typeface="Tahoma"/>
                <a:cs typeface="Tahoma"/>
              </a:rPr>
              <a:t>Tell </a:t>
            </a:r>
            <a:r>
              <a:rPr dirty="0" sz="1200" spc="-100">
                <a:latin typeface="Tahoma"/>
                <a:cs typeface="Tahoma"/>
              </a:rPr>
              <a:t>me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65">
                <a:latin typeface="Tahoma"/>
                <a:cs typeface="Tahoma"/>
              </a:rPr>
              <a:t>rules </a:t>
            </a:r>
            <a:r>
              <a:rPr dirty="0" sz="1200" spc="-50">
                <a:latin typeface="Tahoma"/>
                <a:cs typeface="Tahoma"/>
              </a:rPr>
              <a:t>of </a:t>
            </a:r>
            <a:r>
              <a:rPr dirty="0" sz="1200" spc="-70">
                <a:latin typeface="Tahoma"/>
                <a:cs typeface="Tahoma"/>
              </a:rPr>
              <a:t>your </a:t>
            </a:r>
            <a:r>
              <a:rPr dirty="0" sz="1200" spc="-50">
                <a:latin typeface="Tahoma"/>
                <a:cs typeface="Tahoma"/>
              </a:rPr>
              <a:t>favourite sport </a:t>
            </a:r>
            <a:r>
              <a:rPr dirty="0" sz="1200" spc="-70">
                <a:latin typeface="Tahoma"/>
                <a:cs typeface="Tahoma"/>
              </a:rPr>
              <a:t>or</a:t>
            </a:r>
            <a:r>
              <a:rPr dirty="0" sz="1200" spc="40">
                <a:latin typeface="Tahoma"/>
                <a:cs typeface="Tahoma"/>
              </a:rPr>
              <a:t> </a:t>
            </a:r>
            <a:r>
              <a:rPr dirty="0" sz="1200" spc="-90">
                <a:latin typeface="Tahoma"/>
                <a:cs typeface="Tahoma"/>
              </a:rPr>
              <a:t>game</a:t>
            </a:r>
            <a:endParaRPr sz="1200">
              <a:latin typeface="Tahoma"/>
              <a:cs typeface="Tahoma"/>
            </a:endParaRPr>
          </a:p>
          <a:p>
            <a:pPr marL="202565" marR="5080" indent="-190500">
              <a:lnSpc>
                <a:spcPct val="1000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65">
                <a:latin typeface="Tahoma"/>
                <a:cs typeface="Tahoma"/>
              </a:rPr>
              <a:t>How </a:t>
            </a:r>
            <a:r>
              <a:rPr dirty="0" sz="1200" spc="-70">
                <a:latin typeface="Tahoma"/>
                <a:cs typeface="Tahoma"/>
              </a:rPr>
              <a:t>would </a:t>
            </a:r>
            <a:r>
              <a:rPr dirty="0" sz="1200" spc="-80">
                <a:latin typeface="Tahoma"/>
                <a:cs typeface="Tahoma"/>
              </a:rPr>
              <a:t>you </a:t>
            </a:r>
            <a:r>
              <a:rPr dirty="0" sz="1200" spc="-70">
                <a:latin typeface="Tahoma"/>
                <a:cs typeface="Tahoma"/>
              </a:rPr>
              <a:t>solve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45">
                <a:latin typeface="Tahoma"/>
                <a:cs typeface="Tahoma"/>
              </a:rPr>
              <a:t>particular </a:t>
            </a:r>
            <a:r>
              <a:rPr dirty="0" sz="1200" spc="-30">
                <a:latin typeface="Tahoma"/>
                <a:cs typeface="Tahoma"/>
              </a:rPr>
              <a:t>conflict </a:t>
            </a:r>
            <a:r>
              <a:rPr dirty="0" sz="1200" spc="-85">
                <a:latin typeface="Tahoma"/>
                <a:cs typeface="Tahoma"/>
              </a:rPr>
              <a:t>between  </a:t>
            </a:r>
            <a:r>
              <a:rPr dirty="0" sz="1200" spc="-70">
                <a:latin typeface="Tahoma"/>
                <a:cs typeface="Tahoma"/>
              </a:rPr>
              <a:t>peers? </a:t>
            </a:r>
            <a:r>
              <a:rPr dirty="0" sz="1200" spc="-30">
                <a:latin typeface="Tahoma"/>
                <a:cs typeface="Tahoma"/>
              </a:rPr>
              <a:t>(Nippold </a:t>
            </a:r>
            <a:r>
              <a:rPr dirty="0" sz="1200" spc="-50">
                <a:latin typeface="Tahoma"/>
                <a:cs typeface="Tahoma"/>
              </a:rPr>
              <a:t>et </a:t>
            </a:r>
            <a:r>
              <a:rPr dirty="0" sz="1200" spc="-40">
                <a:latin typeface="Tahoma"/>
                <a:cs typeface="Tahoma"/>
              </a:rPr>
              <a:t>al.</a:t>
            </a:r>
            <a:r>
              <a:rPr dirty="0" sz="1200" spc="160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2007)</a:t>
            </a:r>
            <a:endParaRPr sz="120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AutoNum type="arabicPeriod"/>
              <a:tabLst>
                <a:tab pos="203200" algn="l"/>
              </a:tabLst>
            </a:pPr>
            <a:r>
              <a:rPr dirty="0" sz="1200" spc="-30">
                <a:latin typeface="Tahoma"/>
                <a:cs typeface="Tahoma"/>
              </a:rPr>
              <a:t>Tell </a:t>
            </a:r>
            <a:r>
              <a:rPr dirty="0" sz="1200" spc="-100">
                <a:latin typeface="Tahoma"/>
                <a:cs typeface="Tahoma"/>
              </a:rPr>
              <a:t>me </a:t>
            </a:r>
            <a:r>
              <a:rPr dirty="0" sz="1200" spc="-55">
                <a:latin typeface="Tahoma"/>
                <a:cs typeface="Tahoma"/>
              </a:rPr>
              <a:t>what </a:t>
            </a:r>
            <a:r>
              <a:rPr dirty="0" sz="1200" spc="-80">
                <a:latin typeface="Tahoma"/>
                <a:cs typeface="Tahoma"/>
              </a:rPr>
              <a:t>you </a:t>
            </a:r>
            <a:r>
              <a:rPr dirty="0" sz="1200" spc="-50">
                <a:latin typeface="Tahoma"/>
                <a:cs typeface="Tahoma"/>
              </a:rPr>
              <a:t>learnt </a:t>
            </a:r>
            <a:r>
              <a:rPr dirty="0" sz="1200" spc="-35">
                <a:latin typeface="Tahoma"/>
                <a:cs typeface="Tahoma"/>
              </a:rPr>
              <a:t>in </a:t>
            </a:r>
            <a:r>
              <a:rPr dirty="0" sz="1200" spc="-50">
                <a:latin typeface="Tahoma"/>
                <a:cs typeface="Tahoma"/>
              </a:rPr>
              <a:t>school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today.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2448" y="85095"/>
            <a:ext cx="6115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8575" marR="5080" indent="-1651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58928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13935"/>
            <a:ext cx="62166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952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63438"/>
            <a:ext cx="56705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097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825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112929"/>
            <a:ext cx="495300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Expository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Discourse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Language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538900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8359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0">
                <a:hlinkClick r:id="rId9" action="ppaction://hlinksldjump"/>
              </a:rPr>
              <a:t>Examples </a:t>
            </a:r>
            <a:r>
              <a:rPr dirty="0" spc="-85">
                <a:hlinkClick r:id="rId9" action="ppaction://hlinksldjump"/>
              </a:rPr>
              <a:t>of </a:t>
            </a:r>
            <a:r>
              <a:rPr dirty="0" spc="-95">
                <a:hlinkClick r:id="rId9" action="ppaction://hlinksldjump"/>
              </a:rPr>
              <a:t>expository</a:t>
            </a:r>
            <a:r>
              <a:rPr dirty="0" spc="185">
                <a:hlinkClick r:id="rId9" action="ppaction://hlinksldjump"/>
              </a:rPr>
              <a:t> </a:t>
            </a:r>
            <a:r>
              <a:rPr dirty="0" spc="-105">
                <a:hlinkClick r:id="rId9" action="ppaction://hlinksldjump"/>
              </a:rPr>
              <a:t>discourse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12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19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505669"/>
            <a:ext cx="3426460" cy="60325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000" spc="-10">
                <a:latin typeface="Tahoma"/>
                <a:cs typeface="Tahoma"/>
              </a:rPr>
              <a:t>Data </a:t>
            </a:r>
            <a:r>
              <a:rPr dirty="0" sz="1000" spc="-40">
                <a:latin typeface="Tahoma"/>
                <a:cs typeface="Tahoma"/>
              </a:rPr>
              <a:t>taken </a:t>
            </a:r>
            <a:r>
              <a:rPr dirty="0" sz="1000" spc="-35">
                <a:latin typeface="Tahoma"/>
                <a:cs typeface="Tahoma"/>
              </a:rPr>
              <a:t>from </a:t>
            </a:r>
            <a:r>
              <a:rPr dirty="0" sz="1000" spc="-15">
                <a:latin typeface="Tahoma"/>
                <a:cs typeface="Tahoma"/>
              </a:rPr>
              <a:t>Nippold</a:t>
            </a:r>
            <a:r>
              <a:rPr dirty="0" sz="1000" spc="14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(2008)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ts val="990"/>
              </a:lnSpc>
              <a:spcBef>
                <a:spcPts val="790"/>
              </a:spcBef>
            </a:pPr>
            <a:r>
              <a:rPr dirty="0" sz="1000" spc="-40">
                <a:latin typeface="Tahoma"/>
                <a:cs typeface="Tahoma"/>
              </a:rPr>
              <a:t>Here </a:t>
            </a:r>
            <a:r>
              <a:rPr dirty="0" sz="1000" spc="-65">
                <a:latin typeface="Tahoma"/>
                <a:cs typeface="Tahoma"/>
              </a:rPr>
              <a:t>are </a:t>
            </a:r>
            <a:r>
              <a:rPr dirty="0" sz="1000" spc="-30">
                <a:latin typeface="Tahoma"/>
                <a:cs typeface="Tahoma"/>
              </a:rPr>
              <a:t>individuals </a:t>
            </a:r>
            <a:r>
              <a:rPr dirty="0" sz="1000" spc="-35">
                <a:latin typeface="Tahoma"/>
                <a:cs typeface="Tahoma"/>
              </a:rPr>
              <a:t>describing </a:t>
            </a:r>
            <a:r>
              <a:rPr dirty="0" sz="1000" spc="-25">
                <a:latin typeface="Tahoma"/>
                <a:cs typeface="Tahoma"/>
              </a:rPr>
              <a:t>their </a:t>
            </a:r>
            <a:r>
              <a:rPr dirty="0" sz="1000" spc="-30">
                <a:latin typeface="Tahoma"/>
                <a:cs typeface="Tahoma"/>
              </a:rPr>
              <a:t>favourite </a:t>
            </a:r>
            <a:r>
              <a:rPr dirty="0" sz="1000" spc="-40">
                <a:latin typeface="Tahoma"/>
                <a:cs typeface="Tahoma"/>
              </a:rPr>
              <a:t>team </a:t>
            </a:r>
            <a:r>
              <a:rPr dirty="0" sz="1000" spc="-55">
                <a:latin typeface="Tahoma"/>
                <a:cs typeface="Tahoma"/>
              </a:rPr>
              <a:t>game. </a:t>
            </a:r>
            <a:r>
              <a:rPr dirty="0" sz="1000" spc="-10">
                <a:latin typeface="Tahoma"/>
                <a:cs typeface="Tahoma"/>
              </a:rPr>
              <a:t>What  </a:t>
            </a:r>
            <a:r>
              <a:rPr dirty="0" sz="1000" spc="-25">
                <a:latin typeface="Tahoma"/>
                <a:cs typeface="Tahoma"/>
              </a:rPr>
              <a:t>kind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-40">
                <a:latin typeface="Tahoma"/>
                <a:cs typeface="Tahoma"/>
              </a:rPr>
              <a:t>complex </a:t>
            </a:r>
            <a:r>
              <a:rPr dirty="0" sz="1000" spc="-35">
                <a:latin typeface="Tahoma"/>
                <a:cs typeface="Tahoma"/>
              </a:rPr>
              <a:t>structures </a:t>
            </a:r>
            <a:r>
              <a:rPr dirty="0" sz="1000" spc="-65">
                <a:latin typeface="Tahoma"/>
                <a:cs typeface="Tahoma"/>
              </a:rPr>
              <a:t>are </a:t>
            </a:r>
            <a:r>
              <a:rPr dirty="0" sz="1000" spc="-40">
                <a:latin typeface="Tahoma"/>
                <a:cs typeface="Tahoma"/>
              </a:rPr>
              <a:t>being</a:t>
            </a:r>
            <a:r>
              <a:rPr dirty="0" sz="1000" spc="5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used?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278857"/>
            <a:ext cx="187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(8)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5495" y="1278857"/>
            <a:ext cx="3061335" cy="68516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ct val="83300"/>
              </a:lnSpc>
              <a:spcBef>
                <a:spcPts val="295"/>
              </a:spcBef>
            </a:pPr>
            <a:r>
              <a:rPr dirty="0" sz="1000" spc="-30">
                <a:latin typeface="Tahoma"/>
                <a:cs typeface="Tahoma"/>
              </a:rPr>
              <a:t>You </a:t>
            </a:r>
            <a:r>
              <a:rPr dirty="0" sz="1000" spc="-25">
                <a:latin typeface="Tahoma"/>
                <a:cs typeface="Tahoma"/>
              </a:rPr>
              <a:t>just </a:t>
            </a:r>
            <a:r>
              <a:rPr dirty="0" sz="1000" spc="-15">
                <a:latin typeface="Tahoma"/>
                <a:cs typeface="Tahoma"/>
              </a:rPr>
              <a:t>try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40">
                <a:latin typeface="Tahoma"/>
                <a:cs typeface="Tahoma"/>
              </a:rPr>
              <a:t>get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40">
                <a:latin typeface="Tahoma"/>
                <a:cs typeface="Tahoma"/>
              </a:rPr>
              <a:t>team. It </a:t>
            </a:r>
            <a:r>
              <a:rPr dirty="0" sz="1000" spc="-25">
                <a:latin typeface="Tahoma"/>
                <a:cs typeface="Tahoma"/>
              </a:rPr>
              <a:t>doesn’t matter </a:t>
            </a:r>
            <a:r>
              <a:rPr dirty="0" sz="1000" spc="-60">
                <a:latin typeface="Tahoma"/>
                <a:cs typeface="Tahoma"/>
              </a:rPr>
              <a:t>how </a:t>
            </a:r>
            <a:r>
              <a:rPr dirty="0" sz="1000" spc="-45">
                <a:latin typeface="Tahoma"/>
                <a:cs typeface="Tahoma"/>
              </a:rPr>
              <a:t>many  </a:t>
            </a:r>
            <a:r>
              <a:rPr dirty="0" sz="1000" spc="-55">
                <a:latin typeface="Tahoma"/>
                <a:cs typeface="Tahoma"/>
              </a:rPr>
              <a:t>you </a:t>
            </a:r>
            <a:r>
              <a:rPr dirty="0" sz="1000" spc="-60">
                <a:latin typeface="Tahoma"/>
                <a:cs typeface="Tahoma"/>
              </a:rPr>
              <a:t>need. </a:t>
            </a:r>
            <a:r>
              <a:rPr dirty="0" sz="1000" spc="-30">
                <a:latin typeface="Tahoma"/>
                <a:cs typeface="Tahoma"/>
              </a:rPr>
              <a:t>You </a:t>
            </a:r>
            <a:r>
              <a:rPr dirty="0" sz="1000" spc="-25">
                <a:latin typeface="Tahoma"/>
                <a:cs typeface="Tahoma"/>
              </a:rPr>
              <a:t>just got </a:t>
            </a:r>
            <a:r>
              <a:rPr dirty="0" sz="1000" spc="-30">
                <a:latin typeface="Tahoma"/>
                <a:cs typeface="Tahoma"/>
              </a:rPr>
              <a:t>like six. </a:t>
            </a:r>
            <a:r>
              <a:rPr dirty="0" sz="1000" spc="-10">
                <a:latin typeface="Tahoma"/>
                <a:cs typeface="Tahoma"/>
              </a:rPr>
              <a:t>Play </a:t>
            </a:r>
            <a:r>
              <a:rPr dirty="0" sz="1000" spc="-45">
                <a:latin typeface="Tahoma"/>
                <a:cs typeface="Tahoma"/>
              </a:rPr>
              <a:t>three on three </a:t>
            </a:r>
            <a:r>
              <a:rPr dirty="0" sz="1000" spc="-50">
                <a:latin typeface="Tahoma"/>
                <a:cs typeface="Tahoma"/>
              </a:rPr>
              <a:t>or  </a:t>
            </a:r>
            <a:r>
              <a:rPr dirty="0" sz="1000" spc="-40">
                <a:latin typeface="Tahoma"/>
                <a:cs typeface="Tahoma"/>
              </a:rPr>
              <a:t>something </a:t>
            </a:r>
            <a:r>
              <a:rPr dirty="0" sz="1000" spc="-30">
                <a:latin typeface="Tahoma"/>
                <a:cs typeface="Tahoma"/>
              </a:rPr>
              <a:t>like </a:t>
            </a:r>
            <a:r>
              <a:rPr dirty="0" sz="1000" spc="-15">
                <a:latin typeface="Tahoma"/>
                <a:cs typeface="Tahoma"/>
              </a:rPr>
              <a:t>that. </a:t>
            </a:r>
            <a:r>
              <a:rPr dirty="0" sz="1000" spc="-10">
                <a:latin typeface="Tahoma"/>
                <a:cs typeface="Tahoma"/>
              </a:rPr>
              <a:t>And </a:t>
            </a:r>
            <a:r>
              <a:rPr dirty="0" sz="1000" spc="-25">
                <a:latin typeface="Tahoma"/>
                <a:cs typeface="Tahoma"/>
              </a:rPr>
              <a:t>just </a:t>
            </a:r>
            <a:r>
              <a:rPr dirty="0" sz="1000" spc="-40">
                <a:latin typeface="Tahoma"/>
                <a:cs typeface="Tahoma"/>
              </a:rPr>
              <a:t>get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20">
                <a:latin typeface="Tahoma"/>
                <a:cs typeface="Tahoma"/>
              </a:rPr>
              <a:t>football </a:t>
            </a:r>
            <a:r>
              <a:rPr dirty="0" sz="1000" spc="-50">
                <a:latin typeface="Tahoma"/>
                <a:cs typeface="Tahoma"/>
              </a:rPr>
              <a:t>or </a:t>
            </a:r>
            <a:r>
              <a:rPr dirty="0" sz="1000" spc="-40">
                <a:latin typeface="Tahoma"/>
                <a:cs typeface="Tahoma"/>
              </a:rPr>
              <a:t>something  </a:t>
            </a:r>
            <a:r>
              <a:rPr dirty="0" sz="1000" spc="-30">
                <a:latin typeface="Tahoma"/>
                <a:cs typeface="Tahoma"/>
              </a:rPr>
              <a:t>like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35">
                <a:latin typeface="Tahoma"/>
                <a:cs typeface="Tahoma"/>
              </a:rPr>
              <a:t>cup </a:t>
            </a:r>
            <a:r>
              <a:rPr dirty="0" sz="1000" spc="-50">
                <a:latin typeface="Tahoma"/>
                <a:cs typeface="Tahoma"/>
              </a:rPr>
              <a:t>or </a:t>
            </a:r>
            <a:r>
              <a:rPr dirty="0" sz="1000" spc="-40">
                <a:latin typeface="Tahoma"/>
                <a:cs typeface="Tahoma"/>
              </a:rPr>
              <a:t>something. </a:t>
            </a:r>
            <a:r>
              <a:rPr dirty="0" sz="1000" spc="-10">
                <a:latin typeface="Tahoma"/>
                <a:cs typeface="Tahoma"/>
              </a:rPr>
              <a:t>And </a:t>
            </a:r>
            <a:r>
              <a:rPr dirty="0" sz="1000" spc="-25">
                <a:latin typeface="Tahoma"/>
                <a:cs typeface="Tahoma"/>
              </a:rPr>
              <a:t>just </a:t>
            </a:r>
            <a:r>
              <a:rPr dirty="0" sz="1000" spc="-55">
                <a:latin typeface="Tahoma"/>
                <a:cs typeface="Tahoma"/>
              </a:rPr>
              <a:t>play. </a:t>
            </a:r>
            <a:r>
              <a:rPr dirty="0" sz="1000" spc="-20">
                <a:latin typeface="Tahoma"/>
                <a:cs typeface="Tahoma"/>
              </a:rPr>
              <a:t>Make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30">
                <a:latin typeface="Tahoma"/>
                <a:cs typeface="Tahoma"/>
              </a:rPr>
              <a:t>field </a:t>
            </a:r>
            <a:r>
              <a:rPr dirty="0" sz="1000" spc="-45">
                <a:latin typeface="Tahoma"/>
                <a:cs typeface="Tahoma"/>
              </a:rPr>
              <a:t>and  </a:t>
            </a:r>
            <a:r>
              <a:rPr dirty="0" sz="1000" spc="-30">
                <a:latin typeface="Tahoma"/>
                <a:cs typeface="Tahoma"/>
              </a:rPr>
              <a:t>stuff.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109119"/>
            <a:ext cx="187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(9)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5495" y="2109119"/>
            <a:ext cx="3134995" cy="81026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ct val="83000"/>
              </a:lnSpc>
              <a:spcBef>
                <a:spcPts val="300"/>
              </a:spcBef>
            </a:pPr>
            <a:r>
              <a:rPr dirty="0" sz="1000" spc="-30">
                <a:latin typeface="Tahoma"/>
                <a:cs typeface="Tahoma"/>
              </a:rPr>
              <a:t>So </a:t>
            </a:r>
            <a:r>
              <a:rPr dirty="0" sz="1000" spc="-5">
                <a:latin typeface="Tahoma"/>
                <a:cs typeface="Tahoma"/>
              </a:rPr>
              <a:t>if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30">
                <a:latin typeface="Tahoma"/>
                <a:cs typeface="Tahoma"/>
              </a:rPr>
              <a:t>line </a:t>
            </a:r>
            <a:r>
              <a:rPr dirty="0" sz="1000" spc="-45">
                <a:latin typeface="Tahoma"/>
                <a:cs typeface="Tahoma"/>
              </a:rPr>
              <a:t>gets </a:t>
            </a:r>
            <a:r>
              <a:rPr dirty="0" sz="1000" spc="-35">
                <a:latin typeface="Tahoma"/>
                <a:cs typeface="Tahoma"/>
              </a:rPr>
              <a:t>past </a:t>
            </a:r>
            <a:r>
              <a:rPr dirty="0" sz="1000" spc="-40">
                <a:latin typeface="Tahoma"/>
                <a:cs typeface="Tahoma"/>
              </a:rPr>
              <a:t>the </a:t>
            </a:r>
            <a:r>
              <a:rPr dirty="0" sz="1000" spc="-50">
                <a:latin typeface="Tahoma"/>
                <a:cs typeface="Tahoma"/>
              </a:rPr>
              <a:t>offensive </a:t>
            </a:r>
            <a:r>
              <a:rPr dirty="0" sz="1000" spc="-30">
                <a:latin typeface="Tahoma"/>
                <a:cs typeface="Tahoma"/>
              </a:rPr>
              <a:t>line,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50">
                <a:latin typeface="Tahoma"/>
                <a:cs typeface="Tahoma"/>
              </a:rPr>
              <a:t>offensive </a:t>
            </a:r>
            <a:r>
              <a:rPr dirty="0" sz="1000" spc="-30">
                <a:latin typeface="Tahoma"/>
                <a:cs typeface="Tahoma"/>
              </a:rPr>
              <a:t>line  </a:t>
            </a:r>
            <a:r>
              <a:rPr dirty="0" sz="1000" spc="-45">
                <a:latin typeface="Tahoma"/>
                <a:cs typeface="Tahoma"/>
              </a:rPr>
              <a:t>on </a:t>
            </a:r>
            <a:r>
              <a:rPr dirty="0" sz="1000" spc="-35">
                <a:latin typeface="Tahoma"/>
                <a:cs typeface="Tahoma"/>
              </a:rPr>
              <a:t>the other </a:t>
            </a:r>
            <a:r>
              <a:rPr dirty="0" sz="1000" spc="-45">
                <a:latin typeface="Tahoma"/>
                <a:cs typeface="Tahoma"/>
              </a:rPr>
              <a:t>hand </a:t>
            </a:r>
            <a:r>
              <a:rPr dirty="0" sz="1000" spc="-5">
                <a:latin typeface="Tahoma"/>
                <a:cs typeface="Tahoma"/>
              </a:rPr>
              <a:t>can’t </a:t>
            </a:r>
            <a:r>
              <a:rPr dirty="0" sz="1000" spc="-30">
                <a:latin typeface="Tahoma"/>
                <a:cs typeface="Tahoma"/>
              </a:rPr>
              <a:t>just </a:t>
            </a:r>
            <a:r>
              <a:rPr dirty="0" sz="1000" spc="-45">
                <a:latin typeface="Tahoma"/>
                <a:cs typeface="Tahoma"/>
              </a:rPr>
              <a:t>grab people and </a:t>
            </a:r>
            <a:r>
              <a:rPr dirty="0" sz="1000" spc="-40">
                <a:latin typeface="Tahoma"/>
                <a:cs typeface="Tahoma"/>
              </a:rPr>
              <a:t>throw them  </a:t>
            </a:r>
            <a:r>
              <a:rPr dirty="0" sz="1000" spc="-25">
                <a:latin typeface="Tahoma"/>
                <a:cs typeface="Tahoma"/>
              </a:rPr>
              <a:t>out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-25">
                <a:latin typeface="Tahoma"/>
                <a:cs typeface="Tahoma"/>
              </a:rPr>
              <a:t>their </a:t>
            </a:r>
            <a:r>
              <a:rPr dirty="0" sz="1000" spc="-80">
                <a:latin typeface="Tahoma"/>
                <a:cs typeface="Tahoma"/>
              </a:rPr>
              <a:t>way. </a:t>
            </a:r>
            <a:r>
              <a:rPr dirty="0" sz="1000" spc="-20">
                <a:latin typeface="Tahoma"/>
                <a:cs typeface="Tahoma"/>
              </a:rPr>
              <a:t>They </a:t>
            </a:r>
            <a:r>
              <a:rPr dirty="0" sz="1000" spc="-55">
                <a:latin typeface="Tahoma"/>
                <a:cs typeface="Tahoma"/>
              </a:rPr>
              <a:t>have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50">
                <a:latin typeface="Tahoma"/>
                <a:cs typeface="Tahoma"/>
              </a:rPr>
              <a:t>push </a:t>
            </a:r>
            <a:r>
              <a:rPr dirty="0" sz="1000" spc="-40">
                <a:latin typeface="Tahoma"/>
                <a:cs typeface="Tahoma"/>
              </a:rPr>
              <a:t>them. </a:t>
            </a:r>
            <a:r>
              <a:rPr dirty="0" sz="1000" spc="-20">
                <a:latin typeface="Tahoma"/>
                <a:cs typeface="Tahoma"/>
              </a:rPr>
              <a:t>They </a:t>
            </a:r>
            <a:r>
              <a:rPr dirty="0" sz="1000" spc="-5">
                <a:latin typeface="Tahoma"/>
                <a:cs typeface="Tahoma"/>
              </a:rPr>
              <a:t>can’t </a:t>
            </a:r>
            <a:r>
              <a:rPr dirty="0" sz="1000" spc="-25">
                <a:latin typeface="Tahoma"/>
                <a:cs typeface="Tahoma"/>
              </a:rPr>
              <a:t>just  </a:t>
            </a:r>
            <a:r>
              <a:rPr dirty="0" sz="1000" spc="-20">
                <a:latin typeface="Tahoma"/>
                <a:cs typeface="Tahoma"/>
              </a:rPr>
              <a:t>pick </a:t>
            </a:r>
            <a:r>
              <a:rPr dirty="0" sz="1000" spc="-40">
                <a:latin typeface="Tahoma"/>
                <a:cs typeface="Tahoma"/>
              </a:rPr>
              <a:t>them </a:t>
            </a:r>
            <a:r>
              <a:rPr dirty="0" sz="1000" spc="-45">
                <a:latin typeface="Tahoma"/>
                <a:cs typeface="Tahoma"/>
              </a:rPr>
              <a:t>up and </a:t>
            </a:r>
            <a:r>
              <a:rPr dirty="0" sz="1000" spc="-40">
                <a:latin typeface="Tahoma"/>
                <a:cs typeface="Tahoma"/>
              </a:rPr>
              <a:t>throw them </a:t>
            </a:r>
            <a:r>
              <a:rPr dirty="0" sz="1000" spc="-25">
                <a:latin typeface="Tahoma"/>
                <a:cs typeface="Tahoma"/>
              </a:rPr>
              <a:t>out </a:t>
            </a:r>
            <a:r>
              <a:rPr dirty="0" sz="1000" spc="-55">
                <a:latin typeface="Tahoma"/>
                <a:cs typeface="Tahoma"/>
              </a:rPr>
              <a:t>because </a:t>
            </a:r>
            <a:r>
              <a:rPr dirty="0" sz="1000" spc="-40">
                <a:latin typeface="Tahoma"/>
                <a:cs typeface="Tahoma"/>
              </a:rPr>
              <a:t>then they </a:t>
            </a:r>
            <a:r>
              <a:rPr dirty="0" sz="1000" spc="-10">
                <a:latin typeface="Tahoma"/>
                <a:cs typeface="Tahoma"/>
              </a:rPr>
              <a:t>will  </a:t>
            </a:r>
            <a:r>
              <a:rPr dirty="0" sz="1000" spc="-50">
                <a:latin typeface="Tahoma"/>
                <a:cs typeface="Tahoma"/>
              </a:rPr>
              <a:t>be </a:t>
            </a:r>
            <a:r>
              <a:rPr dirty="0" sz="1000" spc="-30">
                <a:latin typeface="Tahoma"/>
                <a:cs typeface="Tahoma"/>
              </a:rPr>
              <a:t>called </a:t>
            </a:r>
            <a:r>
              <a:rPr dirty="0" sz="1000" spc="-40">
                <a:latin typeface="Tahoma"/>
                <a:cs typeface="Tahoma"/>
              </a:rPr>
              <a:t>for </a:t>
            </a:r>
            <a:r>
              <a:rPr dirty="0" sz="1000" spc="-30">
                <a:latin typeface="Tahoma"/>
                <a:cs typeface="Tahoma"/>
              </a:rPr>
              <a:t>holding, </a:t>
            </a:r>
            <a:r>
              <a:rPr dirty="0" sz="1000" spc="-35">
                <a:latin typeface="Tahoma"/>
                <a:cs typeface="Tahoma"/>
              </a:rPr>
              <a:t>which </a:t>
            </a:r>
            <a:r>
              <a:rPr dirty="0" sz="1000" spc="-30">
                <a:latin typeface="Tahoma"/>
                <a:cs typeface="Tahoma"/>
              </a:rPr>
              <a:t>is </a:t>
            </a:r>
            <a:r>
              <a:rPr dirty="0" sz="1000" spc="-50">
                <a:latin typeface="Tahoma"/>
                <a:cs typeface="Tahoma"/>
              </a:rPr>
              <a:t>an </a:t>
            </a:r>
            <a:r>
              <a:rPr dirty="0" sz="1000" spc="-25">
                <a:latin typeface="Tahoma"/>
                <a:cs typeface="Tahoma"/>
              </a:rPr>
              <a:t>illegal </a:t>
            </a:r>
            <a:r>
              <a:rPr dirty="0" sz="1000" spc="-50">
                <a:latin typeface="Tahoma"/>
                <a:cs typeface="Tahoma"/>
              </a:rPr>
              <a:t>move. </a:t>
            </a:r>
            <a:r>
              <a:rPr dirty="0" sz="1000" spc="-10">
                <a:latin typeface="Tahoma"/>
                <a:cs typeface="Tahoma"/>
              </a:rPr>
              <a:t>And </a:t>
            </a:r>
            <a:r>
              <a:rPr dirty="0" sz="1000" spc="-15">
                <a:latin typeface="Tahoma"/>
                <a:cs typeface="Tahoma"/>
              </a:rPr>
              <a:t>you’ll  </a:t>
            </a:r>
            <a:r>
              <a:rPr dirty="0" sz="1000" spc="-40">
                <a:latin typeface="Tahoma"/>
                <a:cs typeface="Tahoma"/>
              </a:rPr>
              <a:t>get </a:t>
            </a:r>
            <a:r>
              <a:rPr dirty="0" sz="1000" spc="-35">
                <a:latin typeface="Tahoma"/>
                <a:cs typeface="Tahoma"/>
              </a:rPr>
              <a:t>penalized </a:t>
            </a:r>
            <a:r>
              <a:rPr dirty="0" sz="1000" spc="-50">
                <a:latin typeface="Tahoma"/>
                <a:cs typeface="Tahoma"/>
              </a:rPr>
              <a:t>5 </a:t>
            </a:r>
            <a:r>
              <a:rPr dirty="0" sz="1000" spc="-55">
                <a:latin typeface="Tahoma"/>
                <a:cs typeface="Tahoma"/>
              </a:rPr>
              <a:t>yards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that.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2448" y="85095"/>
            <a:ext cx="6115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8575" marR="5080" indent="-1651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89280" cy="428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90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13935"/>
            <a:ext cx="62166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952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63438"/>
            <a:ext cx="56705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097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825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12929"/>
            <a:ext cx="495300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Expository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Discourse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Language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538900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8359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0">
                <a:hlinkClick r:id="rId9" action="ppaction://hlinksldjump"/>
              </a:rPr>
              <a:t>Examples </a:t>
            </a:r>
            <a:r>
              <a:rPr dirty="0" spc="-85">
                <a:hlinkClick r:id="rId9" action="ppaction://hlinksldjump"/>
              </a:rPr>
              <a:t>of </a:t>
            </a:r>
            <a:r>
              <a:rPr dirty="0" spc="-95">
                <a:hlinkClick r:id="rId9" action="ppaction://hlinksldjump"/>
              </a:rPr>
              <a:t>expository</a:t>
            </a:r>
            <a:r>
              <a:rPr dirty="0" spc="185">
                <a:hlinkClick r:id="rId9" action="ppaction://hlinksldjump"/>
              </a:rPr>
              <a:t> </a:t>
            </a:r>
            <a:r>
              <a:rPr dirty="0" spc="-105">
                <a:hlinkClick r:id="rId9" action="ppaction://hlinksldjump"/>
              </a:rPr>
              <a:t>discourse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13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19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1180576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(10)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191" y="1180576"/>
            <a:ext cx="2959735" cy="1125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latin typeface="Tahoma"/>
                <a:cs typeface="Tahoma"/>
              </a:rPr>
              <a:t>You </a:t>
            </a:r>
            <a:r>
              <a:rPr dirty="0" sz="1200" spc="-45">
                <a:latin typeface="Tahoma"/>
                <a:cs typeface="Tahoma"/>
              </a:rPr>
              <a:t>just </a:t>
            </a:r>
            <a:r>
              <a:rPr dirty="0" sz="1200" spc="-30">
                <a:latin typeface="Tahoma"/>
                <a:cs typeface="Tahoma"/>
              </a:rPr>
              <a:t>try </a:t>
            </a:r>
            <a:r>
              <a:rPr dirty="0" sz="1200" spc="-25">
                <a:latin typeface="Tahoma"/>
                <a:cs typeface="Tahoma"/>
              </a:rPr>
              <a:t>to </a:t>
            </a:r>
            <a:r>
              <a:rPr dirty="0" sz="1200" spc="-60">
                <a:latin typeface="Tahoma"/>
                <a:cs typeface="Tahoma"/>
              </a:rPr>
              <a:t>get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60">
                <a:latin typeface="Tahoma"/>
                <a:cs typeface="Tahoma"/>
              </a:rPr>
              <a:t>team. </a:t>
            </a:r>
            <a:r>
              <a:rPr dirty="0" sz="1200" spc="-55">
                <a:latin typeface="Tahoma"/>
                <a:cs typeface="Tahoma"/>
              </a:rPr>
              <a:t>It </a:t>
            </a:r>
            <a:r>
              <a:rPr dirty="0" sz="1200" spc="-40">
                <a:latin typeface="Tahoma"/>
                <a:cs typeface="Tahoma"/>
              </a:rPr>
              <a:t>doesn’t </a:t>
            </a:r>
            <a:r>
              <a:rPr dirty="0" sz="1200" spc="-45">
                <a:latin typeface="Tahoma"/>
                <a:cs typeface="Tahoma"/>
              </a:rPr>
              <a:t>matter  </a:t>
            </a:r>
            <a:r>
              <a:rPr dirty="0" sz="1200" spc="-90">
                <a:latin typeface="Tahoma"/>
                <a:cs typeface="Tahoma"/>
              </a:rPr>
              <a:t>how </a:t>
            </a:r>
            <a:r>
              <a:rPr dirty="0" sz="1200" spc="-75">
                <a:latin typeface="Tahoma"/>
                <a:cs typeface="Tahoma"/>
              </a:rPr>
              <a:t>many </a:t>
            </a:r>
            <a:r>
              <a:rPr dirty="0" sz="1200" spc="-80">
                <a:latin typeface="Tahoma"/>
                <a:cs typeface="Tahoma"/>
              </a:rPr>
              <a:t>you need. </a:t>
            </a:r>
            <a:r>
              <a:rPr dirty="0" sz="1200" spc="-55">
                <a:latin typeface="Tahoma"/>
                <a:cs typeface="Tahoma"/>
              </a:rPr>
              <a:t>You </a:t>
            </a:r>
            <a:r>
              <a:rPr dirty="0" sz="1200" spc="-45">
                <a:latin typeface="Tahoma"/>
                <a:cs typeface="Tahoma"/>
              </a:rPr>
              <a:t>just got like </a:t>
            </a:r>
            <a:r>
              <a:rPr dirty="0" sz="1200" spc="-50">
                <a:latin typeface="Tahoma"/>
                <a:cs typeface="Tahoma"/>
              </a:rPr>
              <a:t>six. </a:t>
            </a:r>
            <a:r>
              <a:rPr dirty="0" sz="1200" spc="-25">
                <a:latin typeface="Tahoma"/>
                <a:cs typeface="Tahoma"/>
              </a:rPr>
              <a:t>Play  </a:t>
            </a:r>
            <a:r>
              <a:rPr dirty="0" sz="1200" spc="-65">
                <a:latin typeface="Tahoma"/>
                <a:cs typeface="Tahoma"/>
              </a:rPr>
              <a:t>three </a:t>
            </a:r>
            <a:r>
              <a:rPr dirty="0" sz="1200" spc="-70">
                <a:latin typeface="Tahoma"/>
                <a:cs typeface="Tahoma"/>
              </a:rPr>
              <a:t>on </a:t>
            </a:r>
            <a:r>
              <a:rPr dirty="0" sz="1200" spc="-65">
                <a:latin typeface="Tahoma"/>
                <a:cs typeface="Tahoma"/>
              </a:rPr>
              <a:t>three </a:t>
            </a:r>
            <a:r>
              <a:rPr dirty="0" sz="1200" spc="-70">
                <a:latin typeface="Tahoma"/>
                <a:cs typeface="Tahoma"/>
              </a:rPr>
              <a:t>or </a:t>
            </a:r>
            <a:r>
              <a:rPr dirty="0" sz="1200" spc="-65">
                <a:latin typeface="Tahoma"/>
                <a:cs typeface="Tahoma"/>
              </a:rPr>
              <a:t>something </a:t>
            </a:r>
            <a:r>
              <a:rPr dirty="0" sz="1200" spc="-45">
                <a:latin typeface="Tahoma"/>
                <a:cs typeface="Tahoma"/>
              </a:rPr>
              <a:t>like </a:t>
            </a:r>
            <a:r>
              <a:rPr dirty="0" sz="1200" spc="-30">
                <a:latin typeface="Tahoma"/>
                <a:cs typeface="Tahoma"/>
              </a:rPr>
              <a:t>that. And </a:t>
            </a:r>
            <a:r>
              <a:rPr dirty="0" sz="1200" spc="-45">
                <a:latin typeface="Tahoma"/>
                <a:cs typeface="Tahoma"/>
              </a:rPr>
              <a:t>just  </a:t>
            </a:r>
            <a:r>
              <a:rPr dirty="0" sz="1200" spc="-60">
                <a:latin typeface="Tahoma"/>
                <a:cs typeface="Tahoma"/>
              </a:rPr>
              <a:t>get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30">
                <a:latin typeface="Tahoma"/>
                <a:cs typeface="Tahoma"/>
              </a:rPr>
              <a:t>football </a:t>
            </a:r>
            <a:r>
              <a:rPr dirty="0" sz="1200" spc="-70">
                <a:latin typeface="Tahoma"/>
                <a:cs typeface="Tahoma"/>
              </a:rPr>
              <a:t>or </a:t>
            </a:r>
            <a:r>
              <a:rPr dirty="0" sz="1200" spc="-65">
                <a:latin typeface="Tahoma"/>
                <a:cs typeface="Tahoma"/>
              </a:rPr>
              <a:t>something </a:t>
            </a:r>
            <a:r>
              <a:rPr dirty="0" sz="1200" spc="-45">
                <a:latin typeface="Tahoma"/>
                <a:cs typeface="Tahoma"/>
              </a:rPr>
              <a:t>like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60">
                <a:latin typeface="Tahoma"/>
                <a:cs typeface="Tahoma"/>
              </a:rPr>
              <a:t>cup </a:t>
            </a:r>
            <a:r>
              <a:rPr dirty="0" sz="1200" spc="-70">
                <a:latin typeface="Tahoma"/>
                <a:cs typeface="Tahoma"/>
              </a:rPr>
              <a:t>or  </a:t>
            </a:r>
            <a:r>
              <a:rPr dirty="0" sz="1200" spc="-60">
                <a:latin typeface="Tahoma"/>
                <a:cs typeface="Tahoma"/>
              </a:rPr>
              <a:t>something. </a:t>
            </a:r>
            <a:r>
              <a:rPr dirty="0" sz="1200" spc="-30">
                <a:latin typeface="Tahoma"/>
                <a:cs typeface="Tahoma"/>
              </a:rPr>
              <a:t>And </a:t>
            </a:r>
            <a:r>
              <a:rPr dirty="0" sz="1200" spc="-45">
                <a:latin typeface="Tahoma"/>
                <a:cs typeface="Tahoma"/>
              </a:rPr>
              <a:t>just </a:t>
            </a:r>
            <a:r>
              <a:rPr dirty="0" sz="1200" spc="-75">
                <a:latin typeface="Tahoma"/>
                <a:cs typeface="Tahoma"/>
              </a:rPr>
              <a:t>play. </a:t>
            </a:r>
            <a:r>
              <a:rPr dirty="0" sz="1200" spc="-40">
                <a:latin typeface="Tahoma"/>
                <a:cs typeface="Tahoma"/>
              </a:rPr>
              <a:t>Make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45">
                <a:latin typeface="Tahoma"/>
                <a:cs typeface="Tahoma"/>
              </a:rPr>
              <a:t>field </a:t>
            </a:r>
            <a:r>
              <a:rPr dirty="0" sz="1200" spc="-70">
                <a:latin typeface="Tahoma"/>
                <a:cs typeface="Tahoma"/>
              </a:rPr>
              <a:t>and  </a:t>
            </a:r>
            <a:r>
              <a:rPr dirty="0" sz="1200" spc="-45">
                <a:latin typeface="Tahoma"/>
                <a:cs typeface="Tahoma"/>
              </a:rPr>
              <a:t>stuff.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2448" y="85095"/>
            <a:ext cx="6115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8575" marR="5080" indent="-1651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58928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13935"/>
            <a:ext cx="62166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952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63438"/>
            <a:ext cx="56705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097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825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112929"/>
            <a:ext cx="495300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Expository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Discourse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Language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538900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8359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0">
                <a:hlinkClick r:id="rId9" action="ppaction://hlinksldjump"/>
              </a:rPr>
              <a:t>Examples </a:t>
            </a:r>
            <a:r>
              <a:rPr dirty="0" spc="-85">
                <a:hlinkClick r:id="rId9" action="ppaction://hlinksldjump"/>
              </a:rPr>
              <a:t>of </a:t>
            </a:r>
            <a:r>
              <a:rPr dirty="0" spc="-95">
                <a:hlinkClick r:id="rId9" action="ppaction://hlinksldjump"/>
              </a:rPr>
              <a:t>expository</a:t>
            </a:r>
            <a:r>
              <a:rPr dirty="0" spc="185">
                <a:hlinkClick r:id="rId9" action="ppaction://hlinksldjump"/>
              </a:rPr>
              <a:t> </a:t>
            </a:r>
            <a:r>
              <a:rPr dirty="0" spc="-105">
                <a:hlinkClick r:id="rId9" action="ppaction://hlinksldjump"/>
              </a:rPr>
              <a:t>discourse</a:t>
            </a:r>
          </a:p>
        </p:txBody>
      </p:sp>
      <p:sp>
        <p:nvSpPr>
          <p:cNvPr id="11" name="object 11"/>
          <p:cNvSpPr/>
          <p:nvPr/>
        </p:nvSpPr>
        <p:spPr>
          <a:xfrm>
            <a:off x="2116454" y="742391"/>
            <a:ext cx="1005205" cy="183515"/>
          </a:xfrm>
          <a:custGeom>
            <a:avLst/>
            <a:gdLst/>
            <a:ahLst/>
            <a:cxnLst/>
            <a:rect l="l" t="t" r="r" b="b"/>
            <a:pathLst>
              <a:path w="1005205" h="183515">
                <a:moveTo>
                  <a:pt x="0" y="183464"/>
                </a:moveTo>
                <a:lnTo>
                  <a:pt x="1004773" y="183464"/>
                </a:lnTo>
                <a:lnTo>
                  <a:pt x="1004773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9997" y="742391"/>
          <a:ext cx="1864995" cy="36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90805"/>
                <a:gridCol w="430530"/>
                <a:gridCol w="467360"/>
              </a:tblGrid>
              <a:tr h="183464">
                <a:tc gridSpan="4">
                  <a:txBody>
                    <a:bodyPr/>
                    <a:lstStyle/>
                    <a:p>
                      <a:pPr>
                        <a:lnSpc>
                          <a:spcPts val="1250"/>
                        </a:lnSpc>
                      </a:pPr>
                      <a:r>
                        <a:rPr dirty="0" sz="1200" spc="-55">
                          <a:latin typeface="Tahoma"/>
                          <a:cs typeface="Tahoma"/>
                        </a:rPr>
                        <a:t>dependent/subordinate</a:t>
                      </a:r>
                      <a:r>
                        <a:rPr dirty="0" sz="12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65">
                          <a:latin typeface="Tahoma"/>
                          <a:cs typeface="Tahoma"/>
                        </a:rPr>
                        <a:t>clause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3464">
                <a:tc>
                  <a:txBody>
                    <a:bodyPr/>
                    <a:lstStyle/>
                    <a:p>
                      <a:pPr>
                        <a:lnSpc>
                          <a:spcPts val="1250"/>
                        </a:lnSpc>
                      </a:pPr>
                      <a:r>
                        <a:rPr dirty="0" sz="1200" spc="-50">
                          <a:latin typeface="Tahoma"/>
                          <a:cs typeface="Tahoma"/>
                        </a:rPr>
                        <a:t>relative</a:t>
                      </a:r>
                      <a:r>
                        <a:rPr dirty="0" sz="12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65">
                          <a:latin typeface="Tahoma"/>
                          <a:cs typeface="Tahoma"/>
                        </a:rPr>
                        <a:t>clause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50"/>
                        </a:lnSpc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,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50"/>
                        </a:lnSpc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passive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2CCD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DE8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013000" y="706295"/>
            <a:ext cx="11620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, </a:t>
            </a:r>
            <a:r>
              <a:rPr dirty="0" sz="1200" spc="-60">
                <a:latin typeface="Tahoma"/>
                <a:cs typeface="Tahoma"/>
              </a:rPr>
              <a:t>conjoined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clause,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288425"/>
            <a:ext cx="290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(11)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8375" y="1324533"/>
            <a:ext cx="2282825" cy="183515"/>
          </a:xfrm>
          <a:custGeom>
            <a:avLst/>
            <a:gdLst/>
            <a:ahLst/>
            <a:cxnLst/>
            <a:rect l="l" t="t" r="r" b="b"/>
            <a:pathLst>
              <a:path w="2282825" h="183515">
                <a:moveTo>
                  <a:pt x="0" y="183464"/>
                </a:moveTo>
                <a:lnTo>
                  <a:pt x="2282507" y="183464"/>
                </a:lnTo>
                <a:lnTo>
                  <a:pt x="2282507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99191" y="1288425"/>
            <a:ext cx="28022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latin typeface="Tahoma"/>
                <a:cs typeface="Tahoma"/>
              </a:rPr>
              <a:t>So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15">
                <a:latin typeface="Tahoma"/>
                <a:cs typeface="Tahoma"/>
              </a:rPr>
              <a:t>if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the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line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gets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past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the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offensive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line,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the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9198" y="1471889"/>
            <a:ext cx="293814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70">
                <a:latin typeface="Tahoma"/>
                <a:cs typeface="Tahoma"/>
              </a:rPr>
              <a:t>offensive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line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on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the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other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hand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20">
                <a:latin typeface="Tahoma"/>
                <a:cs typeface="Tahoma"/>
              </a:rPr>
              <a:t>can’t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just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grab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9560" y="1691449"/>
            <a:ext cx="2024380" cy="183515"/>
          </a:xfrm>
          <a:custGeom>
            <a:avLst/>
            <a:gdLst/>
            <a:ahLst/>
            <a:cxnLst/>
            <a:rect l="l" t="t" r="r" b="b"/>
            <a:pathLst>
              <a:path w="2024380" h="183514">
                <a:moveTo>
                  <a:pt x="0" y="183464"/>
                </a:moveTo>
                <a:lnTo>
                  <a:pt x="2023859" y="183464"/>
                </a:lnTo>
                <a:lnTo>
                  <a:pt x="2023859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99198" y="1655341"/>
            <a:ext cx="291719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65">
                <a:latin typeface="Tahoma"/>
                <a:cs typeface="Tahoma"/>
              </a:rPr>
              <a:t>people </a:t>
            </a:r>
            <a:r>
              <a:rPr dirty="0" sz="1200" spc="-70">
                <a:latin typeface="Tahoma"/>
                <a:cs typeface="Tahoma"/>
              </a:rPr>
              <a:t>and </a:t>
            </a:r>
            <a:r>
              <a:rPr dirty="0" sz="1200" spc="-60">
                <a:latin typeface="Tahoma"/>
                <a:cs typeface="Tahoma"/>
              </a:rPr>
              <a:t>throw </a:t>
            </a:r>
            <a:r>
              <a:rPr dirty="0" sz="1200" spc="-65">
                <a:latin typeface="Tahoma"/>
                <a:cs typeface="Tahoma"/>
              </a:rPr>
              <a:t>them </a:t>
            </a:r>
            <a:r>
              <a:rPr dirty="0" sz="1200" spc="-40">
                <a:latin typeface="Tahoma"/>
                <a:cs typeface="Tahoma"/>
              </a:rPr>
              <a:t>out </a:t>
            </a:r>
            <a:r>
              <a:rPr dirty="0" sz="1200" spc="-50">
                <a:latin typeface="Tahoma"/>
                <a:cs typeface="Tahoma"/>
              </a:rPr>
              <a:t>of </a:t>
            </a:r>
            <a:r>
              <a:rPr dirty="0" sz="1200" spc="-40">
                <a:latin typeface="Tahoma"/>
                <a:cs typeface="Tahoma"/>
              </a:rPr>
              <a:t>their </a:t>
            </a:r>
            <a:r>
              <a:rPr dirty="0" sz="1200" spc="-85">
                <a:latin typeface="Tahoma"/>
                <a:cs typeface="Tahoma"/>
              </a:rPr>
              <a:t>way.</a:t>
            </a:r>
            <a:r>
              <a:rPr dirty="0" sz="1200" spc="40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They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14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9198" y="1838805"/>
            <a:ext cx="28981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Tahoma"/>
                <a:cs typeface="Tahoma"/>
              </a:rPr>
              <a:t>have </a:t>
            </a:r>
            <a:r>
              <a:rPr dirty="0" sz="1200" spc="-25">
                <a:latin typeface="Tahoma"/>
                <a:cs typeface="Tahoma"/>
              </a:rPr>
              <a:t>to </a:t>
            </a:r>
            <a:r>
              <a:rPr dirty="0" sz="1200" spc="-75">
                <a:latin typeface="Tahoma"/>
                <a:cs typeface="Tahoma"/>
              </a:rPr>
              <a:t>push </a:t>
            </a:r>
            <a:r>
              <a:rPr dirty="0" sz="1200" spc="-60">
                <a:latin typeface="Tahoma"/>
                <a:cs typeface="Tahoma"/>
              </a:rPr>
              <a:t>them. </a:t>
            </a:r>
            <a:r>
              <a:rPr dirty="0" sz="1200" spc="-40">
                <a:latin typeface="Tahoma"/>
                <a:cs typeface="Tahoma"/>
              </a:rPr>
              <a:t>They </a:t>
            </a:r>
            <a:r>
              <a:rPr dirty="0" sz="1200" spc="-20">
                <a:latin typeface="Tahoma"/>
                <a:cs typeface="Tahoma"/>
              </a:rPr>
              <a:t>can’t </a:t>
            </a:r>
            <a:r>
              <a:rPr dirty="0" sz="1200" spc="-45">
                <a:latin typeface="Tahoma"/>
                <a:cs typeface="Tahoma"/>
              </a:rPr>
              <a:t>just </a:t>
            </a:r>
            <a:r>
              <a:rPr dirty="0" sz="1200" spc="-35">
                <a:latin typeface="Tahoma"/>
                <a:cs typeface="Tahoma"/>
              </a:rPr>
              <a:t>pick</a:t>
            </a:r>
            <a:r>
              <a:rPr dirty="0" sz="1200" spc="295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them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9198" y="2022269"/>
            <a:ext cx="14700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70">
                <a:latin typeface="Tahoma"/>
                <a:cs typeface="Tahoma"/>
              </a:rPr>
              <a:t>up and </a:t>
            </a:r>
            <a:r>
              <a:rPr dirty="0" sz="1200" spc="-60">
                <a:latin typeface="Tahoma"/>
                <a:cs typeface="Tahoma"/>
              </a:rPr>
              <a:t>throw </a:t>
            </a:r>
            <a:r>
              <a:rPr dirty="0" sz="1200" spc="-65">
                <a:latin typeface="Tahoma"/>
                <a:cs typeface="Tahoma"/>
              </a:rPr>
              <a:t>them</a:t>
            </a:r>
            <a:r>
              <a:rPr dirty="0" sz="1200" spc="215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out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1898" y="2241842"/>
            <a:ext cx="2682240" cy="18351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75">
                <a:latin typeface="Tahoma"/>
                <a:cs typeface="Tahoma"/>
              </a:rPr>
              <a:t>because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then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they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25">
                <a:latin typeface="Tahoma"/>
                <a:cs typeface="Tahoma"/>
              </a:rPr>
              <a:t>will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75">
                <a:latin typeface="Tahoma"/>
                <a:cs typeface="Tahoma"/>
              </a:rPr>
              <a:t>be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called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for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holding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80883" y="2205733"/>
            <a:ext cx="666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Tahoma"/>
                <a:cs typeface="Tahoma"/>
              </a:rPr>
              <a:t>,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1898" y="2389197"/>
            <a:ext cx="1840864" cy="21971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latin typeface="Tahoma"/>
                <a:cs typeface="Tahoma"/>
              </a:rPr>
              <a:t>which </a:t>
            </a:r>
            <a:r>
              <a:rPr dirty="0" sz="1200" spc="-45">
                <a:latin typeface="Tahoma"/>
                <a:cs typeface="Tahoma"/>
              </a:rPr>
              <a:t>is </a:t>
            </a:r>
            <a:r>
              <a:rPr dirty="0" sz="1200" spc="-70">
                <a:latin typeface="Tahoma"/>
                <a:cs typeface="Tahoma"/>
              </a:rPr>
              <a:t>an </a:t>
            </a:r>
            <a:r>
              <a:rPr dirty="0" sz="1200" spc="-40">
                <a:latin typeface="Tahoma"/>
                <a:cs typeface="Tahoma"/>
              </a:rPr>
              <a:t>illegal </a:t>
            </a:r>
            <a:r>
              <a:rPr dirty="0" sz="1200" spc="-75">
                <a:latin typeface="Tahoma"/>
                <a:cs typeface="Tahoma"/>
              </a:rPr>
              <a:t>move.</a:t>
            </a:r>
            <a:r>
              <a:rPr dirty="0" sz="1200" spc="75">
                <a:latin typeface="Tahoma"/>
                <a:cs typeface="Tahoma"/>
              </a:rPr>
              <a:t> </a:t>
            </a:r>
            <a:r>
              <a:rPr dirty="0" sz="1200" spc="-30">
                <a:latin typeface="Tahoma"/>
                <a:cs typeface="Tahoma"/>
              </a:rPr>
              <a:t>And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1898" y="2572661"/>
            <a:ext cx="2252345" cy="219710"/>
          </a:xfrm>
          <a:prstGeom prst="rect">
            <a:avLst/>
          </a:prstGeom>
          <a:solidFill>
            <a:srgbClr val="F2CCD8"/>
          </a:solidFill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you’ll </a:t>
            </a:r>
            <a:r>
              <a:rPr dirty="0" sz="1200" spc="-60">
                <a:latin typeface="Tahoma"/>
                <a:cs typeface="Tahoma"/>
              </a:rPr>
              <a:t>get </a:t>
            </a:r>
            <a:r>
              <a:rPr dirty="0" sz="1200" spc="-55">
                <a:latin typeface="Tahoma"/>
                <a:cs typeface="Tahoma"/>
              </a:rPr>
              <a:t>penalized </a:t>
            </a:r>
            <a:r>
              <a:rPr dirty="0" sz="1200" spc="-75">
                <a:latin typeface="Tahoma"/>
                <a:cs typeface="Tahoma"/>
              </a:rPr>
              <a:t>5 </a:t>
            </a:r>
            <a:r>
              <a:rPr dirty="0" sz="1200" spc="-80">
                <a:latin typeface="Tahoma"/>
                <a:cs typeface="Tahoma"/>
              </a:rPr>
              <a:t>yards </a:t>
            </a:r>
            <a:r>
              <a:rPr dirty="0" sz="1200" spc="-60">
                <a:latin typeface="Tahoma"/>
                <a:cs typeface="Tahoma"/>
              </a:rPr>
              <a:t>for</a:t>
            </a:r>
            <a:r>
              <a:rPr dirty="0" sz="1200" spc="75">
                <a:latin typeface="Tahoma"/>
                <a:cs typeface="Tahoma"/>
              </a:rPr>
              <a:t> </a:t>
            </a:r>
            <a:r>
              <a:rPr dirty="0" sz="1200" spc="-30">
                <a:latin typeface="Tahoma"/>
                <a:cs typeface="Tahoma"/>
              </a:rPr>
              <a:t>that.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0715" cy="6851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7785" marR="5080" indent="-1651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5880">
              <a:lnSpc>
                <a:spcPts val="700"/>
              </a:lnSpc>
              <a:spcBef>
                <a:spcPts val="38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13935"/>
            <a:ext cx="62166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952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463438"/>
            <a:ext cx="56705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097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825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112929"/>
            <a:ext cx="495300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Expository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Discourse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Language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538900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799068"/>
            <a:ext cx="15741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What </a:t>
            </a: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is </a:t>
            </a:r>
            <a:r>
              <a:rPr dirty="0" sz="1200" spc="-6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complex</a:t>
            </a:r>
            <a:r>
              <a:rPr dirty="0" sz="1200" spc="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syntax?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14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115133"/>
            <a:ext cx="28911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In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which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contexts </a:t>
            </a:r>
            <a:r>
              <a:rPr dirty="0" sz="1200" spc="-7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does </a:t>
            </a:r>
            <a:r>
              <a:rPr dirty="0" sz="1200" spc="-6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complex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syntax</a:t>
            </a:r>
            <a:r>
              <a:rPr dirty="0" sz="1200" spc="10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200" spc="-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occur?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431198"/>
            <a:ext cx="21405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What </a:t>
            </a:r>
            <a:r>
              <a:rPr dirty="0" sz="12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drives </a:t>
            </a:r>
            <a:r>
              <a:rPr dirty="0" sz="12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syntactic</a:t>
            </a:r>
            <a:r>
              <a:rPr dirty="0" sz="1200" spc="9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complexity?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747263"/>
            <a:ext cx="297688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Expository </a:t>
            </a:r>
            <a:r>
              <a:rPr dirty="0" sz="1200" spc="-55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Discourse </a:t>
            </a:r>
            <a:r>
              <a:rPr dirty="0" sz="1200" spc="-70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and </a:t>
            </a:r>
            <a:r>
              <a:rPr dirty="0" sz="1200" spc="-65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Language Impairment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063328"/>
            <a:ext cx="7969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Bibliography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2448" y="85095"/>
            <a:ext cx="6115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8575" marR="5080" indent="-1651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58928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13935"/>
            <a:ext cx="62166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952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63438"/>
            <a:ext cx="567055" cy="11925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097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825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76200">
              <a:lnSpc>
                <a:spcPts val="700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Expository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Discourse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Language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350330"/>
            <a:ext cx="3086100" cy="76454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200" spc="-25">
                <a:latin typeface="Tahoma"/>
                <a:cs typeface="Tahoma"/>
              </a:rPr>
              <a:t>Data </a:t>
            </a:r>
            <a:r>
              <a:rPr dirty="0" sz="1200" spc="-55">
                <a:latin typeface="Tahoma"/>
                <a:cs typeface="Tahoma"/>
              </a:rPr>
              <a:t>from </a:t>
            </a:r>
            <a:r>
              <a:rPr dirty="0" sz="1200" spc="-30">
                <a:latin typeface="Tahoma"/>
                <a:cs typeface="Tahoma"/>
              </a:rPr>
              <a:t>Nippold </a:t>
            </a:r>
            <a:r>
              <a:rPr dirty="0" sz="1200" spc="-50">
                <a:latin typeface="Tahoma"/>
                <a:cs typeface="Tahoma"/>
              </a:rPr>
              <a:t>et </a:t>
            </a:r>
            <a:r>
              <a:rPr dirty="0" sz="1200" spc="-40">
                <a:latin typeface="Tahoma"/>
                <a:cs typeface="Tahoma"/>
              </a:rPr>
              <a:t>al.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75">
                <a:latin typeface="Tahoma"/>
                <a:cs typeface="Tahoma"/>
              </a:rPr>
              <a:t>2008</a:t>
            </a:r>
            <a:endParaRPr sz="1200">
              <a:latin typeface="Tahoma"/>
              <a:cs typeface="Tahoma"/>
            </a:endParaRPr>
          </a:p>
          <a:p>
            <a:pPr marL="12700" marR="5715">
              <a:lnSpc>
                <a:spcPct val="100000"/>
              </a:lnSpc>
              <a:spcBef>
                <a:spcPts val="745"/>
              </a:spcBef>
            </a:pPr>
            <a:r>
              <a:rPr dirty="0" sz="1200" spc="-60">
                <a:latin typeface="Tahoma"/>
                <a:cs typeface="Tahoma"/>
              </a:rPr>
              <a:t>Types </a:t>
            </a:r>
            <a:r>
              <a:rPr dirty="0" sz="1200" spc="-50">
                <a:latin typeface="Tahoma"/>
                <a:cs typeface="Tahoma"/>
              </a:rPr>
              <a:t>of </a:t>
            </a:r>
            <a:r>
              <a:rPr dirty="0" sz="1200" spc="-70">
                <a:latin typeface="Tahoma"/>
                <a:cs typeface="Tahoma"/>
              </a:rPr>
              <a:t>dependent </a:t>
            </a:r>
            <a:r>
              <a:rPr dirty="0" sz="1200" spc="-65">
                <a:latin typeface="Tahoma"/>
                <a:cs typeface="Tahoma"/>
              </a:rPr>
              <a:t>clause </a:t>
            </a:r>
            <a:r>
              <a:rPr dirty="0" sz="1200" spc="-25">
                <a:latin typeface="Tahoma"/>
                <a:cs typeface="Tahoma"/>
              </a:rPr>
              <a:t>(‘nominal’ </a:t>
            </a:r>
            <a:r>
              <a:rPr dirty="0" sz="1200" spc="35">
                <a:latin typeface="Tahoma"/>
                <a:cs typeface="Tahoma"/>
              </a:rPr>
              <a:t>= </a:t>
            </a:r>
            <a:r>
              <a:rPr dirty="0" sz="1200" spc="-65">
                <a:latin typeface="Tahoma"/>
                <a:cs typeface="Tahoma"/>
              </a:rPr>
              <a:t>clause </a:t>
            </a:r>
            <a:r>
              <a:rPr dirty="0" sz="1200" spc="-35">
                <a:latin typeface="Tahoma"/>
                <a:cs typeface="Tahoma"/>
              </a:rPr>
              <a:t>in  </a:t>
            </a:r>
            <a:r>
              <a:rPr dirty="0" sz="1200" spc="-60">
                <a:latin typeface="Tahoma"/>
                <a:cs typeface="Tahoma"/>
              </a:rPr>
              <a:t>complement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35">
                <a:latin typeface="Tahoma"/>
                <a:cs typeface="Tahoma"/>
              </a:rPr>
              <a:t>position)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97" y="1216012"/>
            <a:ext cx="3528187" cy="21169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15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0715" cy="6851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7785" marR="5080" indent="-1651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5880">
              <a:lnSpc>
                <a:spcPts val="700"/>
              </a:lnSpc>
              <a:spcBef>
                <a:spcPts val="385"/>
              </a:spcBef>
            </a:pP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13935"/>
            <a:ext cx="62166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952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463438"/>
            <a:ext cx="56705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097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825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112929"/>
            <a:ext cx="495300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Expository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Discourse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Language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538900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799068"/>
            <a:ext cx="15741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What </a:t>
            </a:r>
            <a:r>
              <a:rPr dirty="0" sz="1200" spc="-4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is </a:t>
            </a:r>
            <a:r>
              <a:rPr dirty="0" sz="1200" spc="-6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complex</a:t>
            </a:r>
            <a:r>
              <a:rPr dirty="0" sz="1200" spc="5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200" spc="-5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syntax?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1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115133"/>
            <a:ext cx="28911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In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which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contexts </a:t>
            </a:r>
            <a:r>
              <a:rPr dirty="0" sz="1200" spc="-7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does </a:t>
            </a:r>
            <a:r>
              <a:rPr dirty="0" sz="1200" spc="-6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complex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syntax</a:t>
            </a:r>
            <a:r>
              <a:rPr dirty="0" sz="1200" spc="10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200" spc="-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occur?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431198"/>
            <a:ext cx="21405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What </a:t>
            </a:r>
            <a:r>
              <a:rPr dirty="0" sz="12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drives </a:t>
            </a:r>
            <a:r>
              <a:rPr dirty="0" sz="12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syntactic</a:t>
            </a:r>
            <a:r>
              <a:rPr dirty="0" sz="1200" spc="9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complexity?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747263"/>
            <a:ext cx="297688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Expository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Discourse </a:t>
            </a:r>
            <a:r>
              <a:rPr dirty="0" sz="1200" spc="-7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and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Language Impairment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063328"/>
            <a:ext cx="7969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Bibliography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2448" y="85095"/>
            <a:ext cx="611505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65104"/>
            <a:ext cx="58928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13935"/>
            <a:ext cx="621665" cy="18415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952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96215">
              <a:lnSpc>
                <a:spcPts val="700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5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63500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969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31445">
              <a:lnSpc>
                <a:spcPts val="700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Expository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Discourse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Language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297" y="622005"/>
            <a:ext cx="9734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latin typeface="Tahoma"/>
                <a:cs typeface="Tahoma"/>
              </a:rPr>
              <a:t>Clausal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Density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997" y="922820"/>
            <a:ext cx="3528187" cy="21169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16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0715" cy="2570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7785" marR="5080" indent="-1651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5880">
              <a:lnSpc>
                <a:spcPts val="700"/>
              </a:lnSpc>
              <a:spcBef>
                <a:spcPts val="38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28575">
              <a:lnSpc>
                <a:spcPts val="700"/>
              </a:lnSpc>
              <a:spcBef>
                <a:spcPts val="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2349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47625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214629">
              <a:lnSpc>
                <a:spcPts val="700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8191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78740">
              <a:lnSpc>
                <a:spcPct val="103800"/>
              </a:lnSpc>
              <a:spcBef>
                <a:spcPts val="234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150495">
              <a:lnSpc>
                <a:spcPts val="700"/>
              </a:lnSpc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Expository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Discourse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Language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9997" y="738555"/>
            <a:ext cx="3528187" cy="21169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17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0715" cy="6851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7785" marR="5080" indent="-1651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5880">
              <a:lnSpc>
                <a:spcPts val="700"/>
              </a:lnSpc>
              <a:spcBef>
                <a:spcPts val="38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13935"/>
            <a:ext cx="62166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952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463438"/>
            <a:ext cx="56705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097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825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112929"/>
            <a:ext cx="495300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Expository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Discourse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and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Language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538900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1132446"/>
            <a:ext cx="3544570" cy="104203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200" spc="-65">
                <a:latin typeface="Tahoma"/>
                <a:cs typeface="Tahoma"/>
              </a:rPr>
              <a:t>Take </a:t>
            </a:r>
            <a:r>
              <a:rPr dirty="0" sz="1200" spc="-85">
                <a:latin typeface="Tahoma"/>
                <a:cs typeface="Tahoma"/>
              </a:rPr>
              <a:t>home</a:t>
            </a:r>
            <a:r>
              <a:rPr dirty="0" sz="1200" spc="90">
                <a:latin typeface="Tahoma"/>
                <a:cs typeface="Tahoma"/>
              </a:rPr>
              <a:t> </a:t>
            </a:r>
            <a:r>
              <a:rPr dirty="0" sz="1200" spc="-95">
                <a:latin typeface="Tahoma"/>
                <a:cs typeface="Tahoma"/>
              </a:rPr>
              <a:t>message: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 spc="-55">
                <a:latin typeface="Tahoma"/>
                <a:cs typeface="Tahoma"/>
              </a:rPr>
              <a:t>Consider the </a:t>
            </a:r>
            <a:r>
              <a:rPr dirty="0" sz="1200" spc="-50">
                <a:latin typeface="Tahoma"/>
                <a:cs typeface="Tahoma"/>
              </a:rPr>
              <a:t>relationship </a:t>
            </a:r>
            <a:r>
              <a:rPr dirty="0" sz="1200" spc="-85">
                <a:latin typeface="Tahoma"/>
                <a:cs typeface="Tahoma"/>
              </a:rPr>
              <a:t>between genre </a:t>
            </a:r>
            <a:r>
              <a:rPr dirty="0" sz="1200" spc="-70">
                <a:latin typeface="Tahoma"/>
                <a:cs typeface="Tahoma"/>
              </a:rPr>
              <a:t>and</a:t>
            </a:r>
            <a:r>
              <a:rPr dirty="0" sz="1200" spc="-16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complexity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745"/>
              </a:spcBef>
            </a:pPr>
            <a:r>
              <a:rPr dirty="0" sz="1200" spc="-45">
                <a:latin typeface="Tahoma"/>
                <a:cs typeface="Tahoma"/>
              </a:rPr>
              <a:t>Can particular </a:t>
            </a:r>
            <a:r>
              <a:rPr dirty="0" sz="1200" spc="-85">
                <a:latin typeface="Tahoma"/>
                <a:cs typeface="Tahoma"/>
              </a:rPr>
              <a:t>genres </a:t>
            </a:r>
            <a:r>
              <a:rPr dirty="0" sz="1200" spc="-75">
                <a:latin typeface="Tahoma"/>
                <a:cs typeface="Tahoma"/>
              </a:rPr>
              <a:t>be </a:t>
            </a:r>
            <a:r>
              <a:rPr dirty="0" sz="1200" spc="-85">
                <a:latin typeface="Tahoma"/>
                <a:cs typeface="Tahoma"/>
              </a:rPr>
              <a:t>used </a:t>
            </a:r>
            <a:r>
              <a:rPr dirty="0" sz="1200" spc="-25">
                <a:latin typeface="Tahoma"/>
                <a:cs typeface="Tahoma"/>
              </a:rPr>
              <a:t>to elicit </a:t>
            </a:r>
            <a:r>
              <a:rPr dirty="0" sz="1200" spc="-70">
                <a:latin typeface="Tahoma"/>
                <a:cs typeface="Tahoma"/>
              </a:rPr>
              <a:t>and </a:t>
            </a:r>
            <a:r>
              <a:rPr dirty="0" sz="1200" spc="-40">
                <a:latin typeface="Tahoma"/>
                <a:cs typeface="Tahoma"/>
              </a:rPr>
              <a:t>treat </a:t>
            </a:r>
            <a:r>
              <a:rPr dirty="0" sz="1200" spc="-60">
                <a:latin typeface="Tahoma"/>
                <a:cs typeface="Tahoma"/>
              </a:rPr>
              <a:t>complex  </a:t>
            </a:r>
            <a:r>
              <a:rPr dirty="0" sz="1200" spc="-50">
                <a:latin typeface="Tahoma"/>
                <a:cs typeface="Tahoma"/>
              </a:rPr>
              <a:t>structures?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18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0715" cy="6851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7785" marR="5080" indent="-1651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5880">
              <a:lnSpc>
                <a:spcPts val="700"/>
              </a:lnSpc>
              <a:spcBef>
                <a:spcPts val="38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13935"/>
            <a:ext cx="62166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952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463438"/>
            <a:ext cx="56705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097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825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112929"/>
            <a:ext cx="495300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Expository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Discourse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Language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538900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799068"/>
            <a:ext cx="15741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What </a:t>
            </a: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is </a:t>
            </a:r>
            <a:r>
              <a:rPr dirty="0" sz="1200" spc="-6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complex</a:t>
            </a:r>
            <a:r>
              <a:rPr dirty="0" sz="1200" spc="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syntax?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18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115133"/>
            <a:ext cx="28911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In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which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contexts </a:t>
            </a:r>
            <a:r>
              <a:rPr dirty="0" sz="1200" spc="-7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does </a:t>
            </a:r>
            <a:r>
              <a:rPr dirty="0" sz="1200" spc="-6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complex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syntax</a:t>
            </a:r>
            <a:r>
              <a:rPr dirty="0" sz="1200" spc="10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200" spc="-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occur?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431198"/>
            <a:ext cx="21405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What </a:t>
            </a:r>
            <a:r>
              <a:rPr dirty="0" sz="12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drives </a:t>
            </a:r>
            <a:r>
              <a:rPr dirty="0" sz="12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syntactic</a:t>
            </a:r>
            <a:r>
              <a:rPr dirty="0" sz="1200" spc="9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complexity?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747263"/>
            <a:ext cx="297688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Expository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Discourse </a:t>
            </a:r>
            <a:r>
              <a:rPr dirty="0" sz="1200" spc="-7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and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Language Impairment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063328"/>
            <a:ext cx="7969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Bibliography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2448" y="85095"/>
            <a:ext cx="611505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65104"/>
            <a:ext cx="58928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13935"/>
            <a:ext cx="62166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952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63438"/>
            <a:ext cx="56705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097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825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12929"/>
            <a:ext cx="495300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Expository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Discourse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Language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694765"/>
            <a:ext cx="3553460" cy="839469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69850">
              <a:lnSpc>
                <a:spcPct val="81800"/>
              </a:lnSpc>
              <a:spcBef>
                <a:spcPts val="270"/>
              </a:spcBef>
            </a:pPr>
            <a:r>
              <a:rPr dirty="0" sz="800" spc="5">
                <a:latin typeface="Arial"/>
                <a:cs typeface="Arial"/>
              </a:rPr>
              <a:t>Nippold, </a:t>
            </a:r>
            <a:r>
              <a:rPr dirty="0" sz="800" spc="40">
                <a:latin typeface="Arial"/>
                <a:cs typeface="Arial"/>
              </a:rPr>
              <a:t>M. </a:t>
            </a:r>
            <a:r>
              <a:rPr dirty="0" sz="800" spc="20">
                <a:latin typeface="Arial"/>
                <a:cs typeface="Arial"/>
              </a:rPr>
              <a:t>A. </a:t>
            </a:r>
            <a:r>
              <a:rPr dirty="0" sz="800" spc="5">
                <a:latin typeface="Arial"/>
                <a:cs typeface="Arial"/>
              </a:rPr>
              <a:t>(2010). </a:t>
            </a:r>
            <a:r>
              <a:rPr dirty="0" sz="800" spc="-5">
                <a:latin typeface="Arial"/>
                <a:cs typeface="Arial"/>
              </a:rPr>
              <a:t>Explaining </a:t>
            </a:r>
            <a:r>
              <a:rPr dirty="0" sz="800" spc="-25">
                <a:latin typeface="Arial"/>
                <a:cs typeface="Arial"/>
              </a:rPr>
              <a:t>Complex </a:t>
            </a:r>
            <a:r>
              <a:rPr dirty="0" sz="800" spc="10">
                <a:latin typeface="Arial"/>
                <a:cs typeface="Arial"/>
              </a:rPr>
              <a:t>Matters: </a:t>
            </a:r>
            <a:r>
              <a:rPr dirty="0" sz="800" spc="-10">
                <a:latin typeface="Arial"/>
                <a:cs typeface="Arial"/>
              </a:rPr>
              <a:t>How </a:t>
            </a:r>
            <a:r>
              <a:rPr dirty="0" sz="800" spc="-20">
                <a:latin typeface="Arial"/>
                <a:cs typeface="Arial"/>
              </a:rPr>
              <a:t>Knowledge </a:t>
            </a:r>
            <a:r>
              <a:rPr dirty="0" sz="800" spc="5">
                <a:latin typeface="Arial"/>
                <a:cs typeface="Arial"/>
              </a:rPr>
              <a:t>of.  </a:t>
            </a:r>
            <a:r>
              <a:rPr dirty="0" sz="800" spc="-10">
                <a:latin typeface="Arial"/>
                <a:cs typeface="Arial"/>
              </a:rPr>
              <a:t>Expository </a:t>
            </a:r>
            <a:r>
              <a:rPr dirty="0" sz="800" spc="-25">
                <a:latin typeface="Arial"/>
                <a:cs typeface="Arial"/>
              </a:rPr>
              <a:t>Discourse </a:t>
            </a:r>
            <a:r>
              <a:rPr dirty="0" sz="800" spc="5">
                <a:latin typeface="Arial"/>
                <a:cs typeface="Arial"/>
              </a:rPr>
              <a:t>in </a:t>
            </a:r>
            <a:r>
              <a:rPr dirty="0" sz="800" spc="-10">
                <a:latin typeface="Arial"/>
                <a:cs typeface="Arial"/>
              </a:rPr>
              <a:t>Children, </a:t>
            </a:r>
            <a:r>
              <a:rPr dirty="0" sz="800" spc="-20">
                <a:latin typeface="Arial"/>
                <a:cs typeface="Arial"/>
              </a:rPr>
              <a:t>Adolescents, and </a:t>
            </a:r>
            <a:r>
              <a:rPr dirty="0" sz="800" spc="5">
                <a:latin typeface="Arial"/>
                <a:cs typeface="Arial"/>
              </a:rPr>
              <a:t>Adults: </a:t>
            </a:r>
            <a:r>
              <a:rPr dirty="0" sz="800" spc="-10">
                <a:latin typeface="Arial"/>
                <a:cs typeface="Arial"/>
              </a:rPr>
              <a:t>Development </a:t>
            </a:r>
            <a:r>
              <a:rPr dirty="0" sz="800" spc="-20">
                <a:latin typeface="Arial"/>
                <a:cs typeface="Arial"/>
              </a:rPr>
              <a:t>and  Disorders,</a:t>
            </a:r>
            <a:r>
              <a:rPr dirty="0" sz="800" spc="5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41.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84100"/>
              </a:lnSpc>
              <a:spcBef>
                <a:spcPts val="650"/>
              </a:spcBef>
            </a:pPr>
            <a:r>
              <a:rPr dirty="0" sz="800" spc="5">
                <a:latin typeface="Arial"/>
                <a:cs typeface="Arial"/>
              </a:rPr>
              <a:t>Nippold, </a:t>
            </a:r>
            <a:r>
              <a:rPr dirty="0" sz="800" spc="40">
                <a:latin typeface="Arial"/>
                <a:cs typeface="Arial"/>
              </a:rPr>
              <a:t>M. </a:t>
            </a:r>
            <a:r>
              <a:rPr dirty="0" sz="800" spc="15">
                <a:latin typeface="Arial"/>
                <a:cs typeface="Arial"/>
              </a:rPr>
              <a:t>A., </a:t>
            </a:r>
            <a:r>
              <a:rPr dirty="0" sz="800" spc="-15">
                <a:latin typeface="Arial"/>
                <a:cs typeface="Arial"/>
              </a:rPr>
              <a:t>Hesketh, </a:t>
            </a:r>
            <a:r>
              <a:rPr dirty="0" sz="800" spc="10">
                <a:latin typeface="Arial"/>
                <a:cs typeface="Arial"/>
              </a:rPr>
              <a:t>L. </a:t>
            </a:r>
            <a:r>
              <a:rPr dirty="0" sz="800" spc="5">
                <a:latin typeface="Arial"/>
                <a:cs typeface="Arial"/>
              </a:rPr>
              <a:t>J., Duthie, J. </a:t>
            </a:r>
            <a:r>
              <a:rPr dirty="0" sz="800" spc="25">
                <a:latin typeface="Arial"/>
                <a:cs typeface="Arial"/>
              </a:rPr>
              <a:t>K., </a:t>
            </a:r>
            <a:r>
              <a:rPr dirty="0" sz="800" spc="105">
                <a:latin typeface="Arial"/>
                <a:cs typeface="Arial"/>
              </a:rPr>
              <a:t>&amp; </a:t>
            </a:r>
            <a:r>
              <a:rPr dirty="0" sz="800" spc="-5">
                <a:latin typeface="Arial"/>
                <a:cs typeface="Arial"/>
              </a:rPr>
              <a:t>Mansfield, </a:t>
            </a:r>
            <a:r>
              <a:rPr dirty="0" sz="800" spc="50">
                <a:latin typeface="Arial"/>
                <a:cs typeface="Arial"/>
              </a:rPr>
              <a:t>T. </a:t>
            </a:r>
            <a:r>
              <a:rPr dirty="0" sz="800" spc="-15">
                <a:latin typeface="Arial"/>
                <a:cs typeface="Arial"/>
              </a:rPr>
              <a:t>C. </a:t>
            </a:r>
            <a:r>
              <a:rPr dirty="0" sz="800" spc="5">
                <a:latin typeface="Arial"/>
                <a:cs typeface="Arial"/>
              </a:rPr>
              <a:t>(2005).  </a:t>
            </a:r>
            <a:r>
              <a:rPr dirty="0" sz="800" spc="-20">
                <a:latin typeface="Arial"/>
                <a:cs typeface="Arial"/>
              </a:rPr>
              <a:t>Conversational </a:t>
            </a:r>
            <a:r>
              <a:rPr dirty="0" sz="800" spc="-40">
                <a:latin typeface="Arial"/>
                <a:cs typeface="Arial"/>
              </a:rPr>
              <a:t>versus </a:t>
            </a:r>
            <a:r>
              <a:rPr dirty="0" sz="800" spc="-10">
                <a:latin typeface="Arial"/>
                <a:cs typeface="Arial"/>
              </a:rPr>
              <a:t>expository </a:t>
            </a:r>
            <a:r>
              <a:rPr dirty="0" sz="800" spc="-25">
                <a:latin typeface="Arial"/>
                <a:cs typeface="Arial"/>
              </a:rPr>
              <a:t>discourse: </a:t>
            </a:r>
            <a:r>
              <a:rPr dirty="0" sz="800" spc="30">
                <a:latin typeface="Arial"/>
                <a:cs typeface="Arial"/>
              </a:rPr>
              <a:t>A </a:t>
            </a:r>
            <a:r>
              <a:rPr dirty="0" sz="800" spc="-5">
                <a:latin typeface="Arial"/>
                <a:cs typeface="Arial"/>
              </a:rPr>
              <a:t>study </a:t>
            </a:r>
            <a:r>
              <a:rPr dirty="0" sz="800" spc="5">
                <a:latin typeface="Arial"/>
                <a:cs typeface="Arial"/>
              </a:rPr>
              <a:t>of </a:t>
            </a:r>
            <a:r>
              <a:rPr dirty="0" sz="800">
                <a:latin typeface="Arial"/>
                <a:cs typeface="Arial"/>
              </a:rPr>
              <a:t>syntactic </a:t>
            </a:r>
            <a:r>
              <a:rPr dirty="0" sz="800" spc="-15">
                <a:latin typeface="Arial"/>
                <a:cs typeface="Arial"/>
              </a:rPr>
              <a:t>development  </a:t>
            </a:r>
            <a:r>
              <a:rPr dirty="0" sz="800" spc="5">
                <a:latin typeface="Arial"/>
                <a:cs typeface="Arial"/>
              </a:rPr>
              <a:t>in </a:t>
            </a:r>
            <a:r>
              <a:rPr dirty="0" sz="800" spc="-5">
                <a:latin typeface="Arial"/>
                <a:cs typeface="Arial"/>
              </a:rPr>
              <a:t>children, </a:t>
            </a:r>
            <a:r>
              <a:rPr dirty="0" sz="800" spc="-25">
                <a:latin typeface="Arial"/>
                <a:cs typeface="Arial"/>
              </a:rPr>
              <a:t>adolescents,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5">
                <a:latin typeface="Arial"/>
                <a:cs typeface="Arial"/>
              </a:rPr>
              <a:t>adults. Journal </a:t>
            </a:r>
            <a:r>
              <a:rPr dirty="0" sz="800" spc="5">
                <a:latin typeface="Arial"/>
                <a:cs typeface="Arial"/>
              </a:rPr>
              <a:t>of </a:t>
            </a:r>
            <a:r>
              <a:rPr dirty="0" sz="800" spc="-30">
                <a:latin typeface="Arial"/>
                <a:cs typeface="Arial"/>
              </a:rPr>
              <a:t>Speech, </a:t>
            </a:r>
            <a:r>
              <a:rPr dirty="0" sz="800" spc="-25">
                <a:latin typeface="Arial"/>
                <a:cs typeface="Arial"/>
              </a:rPr>
              <a:t>Language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15">
                <a:latin typeface="Arial"/>
                <a:cs typeface="Arial"/>
              </a:rPr>
              <a:t>Hearing  </a:t>
            </a:r>
            <a:r>
              <a:rPr dirty="0" sz="800" spc="-35">
                <a:latin typeface="Arial"/>
                <a:cs typeface="Arial"/>
              </a:rPr>
              <a:t>Research, </a:t>
            </a:r>
            <a:r>
              <a:rPr dirty="0" sz="800" spc="10">
                <a:latin typeface="Arial"/>
                <a:cs typeface="Arial"/>
              </a:rPr>
              <a:t>48(5),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1048.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19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594928"/>
            <a:ext cx="3391535" cy="454659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ct val="84100"/>
              </a:lnSpc>
              <a:spcBef>
                <a:spcPts val="250"/>
              </a:spcBef>
            </a:pPr>
            <a:r>
              <a:rPr dirty="0" sz="800" spc="5">
                <a:latin typeface="Arial"/>
                <a:cs typeface="Arial"/>
              </a:rPr>
              <a:t>Nippold, </a:t>
            </a:r>
            <a:r>
              <a:rPr dirty="0" sz="800" spc="40">
                <a:latin typeface="Arial"/>
                <a:cs typeface="Arial"/>
              </a:rPr>
              <a:t>M. </a:t>
            </a:r>
            <a:r>
              <a:rPr dirty="0" sz="800" spc="15">
                <a:latin typeface="Arial"/>
                <a:cs typeface="Arial"/>
              </a:rPr>
              <a:t>A., </a:t>
            </a:r>
            <a:r>
              <a:rPr dirty="0" sz="800" spc="-5">
                <a:latin typeface="Arial"/>
                <a:cs typeface="Arial"/>
              </a:rPr>
              <a:t>Mansfield, </a:t>
            </a:r>
            <a:r>
              <a:rPr dirty="0" sz="800" spc="50">
                <a:latin typeface="Arial"/>
                <a:cs typeface="Arial"/>
              </a:rPr>
              <a:t>T. </a:t>
            </a:r>
            <a:r>
              <a:rPr dirty="0" sz="800" spc="-10">
                <a:latin typeface="Arial"/>
                <a:cs typeface="Arial"/>
              </a:rPr>
              <a:t>C., </a:t>
            </a:r>
            <a:r>
              <a:rPr dirty="0" sz="800" spc="105">
                <a:latin typeface="Arial"/>
                <a:cs typeface="Arial"/>
              </a:rPr>
              <a:t>&amp; </a:t>
            </a:r>
            <a:r>
              <a:rPr dirty="0" sz="800" spc="5">
                <a:latin typeface="Arial"/>
                <a:cs typeface="Arial"/>
              </a:rPr>
              <a:t>Billow, J. </a:t>
            </a:r>
            <a:r>
              <a:rPr dirty="0" sz="800" spc="10">
                <a:latin typeface="Arial"/>
                <a:cs typeface="Arial"/>
              </a:rPr>
              <a:t>L. </a:t>
            </a:r>
            <a:r>
              <a:rPr dirty="0" sz="800" spc="5">
                <a:latin typeface="Arial"/>
                <a:cs typeface="Arial"/>
              </a:rPr>
              <a:t>(2007). </a:t>
            </a:r>
            <a:r>
              <a:rPr dirty="0" sz="800" spc="-35">
                <a:latin typeface="Arial"/>
                <a:cs typeface="Arial"/>
              </a:rPr>
              <a:t>Peer </a:t>
            </a:r>
            <a:r>
              <a:rPr dirty="0" sz="800">
                <a:latin typeface="Arial"/>
                <a:cs typeface="Arial"/>
              </a:rPr>
              <a:t>Conflict  </a:t>
            </a:r>
            <a:r>
              <a:rPr dirty="0" sz="800" spc="-10">
                <a:latin typeface="Arial"/>
                <a:cs typeface="Arial"/>
              </a:rPr>
              <a:t>Explanations </a:t>
            </a:r>
            <a:r>
              <a:rPr dirty="0" sz="800" spc="5">
                <a:latin typeface="Arial"/>
                <a:cs typeface="Arial"/>
              </a:rPr>
              <a:t>in </a:t>
            </a:r>
            <a:r>
              <a:rPr dirty="0" sz="800" spc="-10">
                <a:latin typeface="Arial"/>
                <a:cs typeface="Arial"/>
              </a:rPr>
              <a:t>Children, </a:t>
            </a:r>
            <a:r>
              <a:rPr dirty="0" sz="800" spc="-20">
                <a:latin typeface="Arial"/>
                <a:cs typeface="Arial"/>
              </a:rPr>
              <a:t>Adolescents, and </a:t>
            </a:r>
            <a:r>
              <a:rPr dirty="0" sz="800" spc="5">
                <a:latin typeface="Arial"/>
                <a:cs typeface="Arial"/>
              </a:rPr>
              <a:t>Adults: </a:t>
            </a:r>
            <a:r>
              <a:rPr dirty="0" sz="800" spc="-10">
                <a:latin typeface="Arial"/>
                <a:cs typeface="Arial"/>
              </a:rPr>
              <a:t>Examining </a:t>
            </a:r>
            <a:r>
              <a:rPr dirty="0" sz="800">
                <a:latin typeface="Arial"/>
                <a:cs typeface="Arial"/>
              </a:rPr>
              <a:t>the  </a:t>
            </a:r>
            <a:r>
              <a:rPr dirty="0" sz="800" spc="-10">
                <a:latin typeface="Arial"/>
                <a:cs typeface="Arial"/>
              </a:rPr>
              <a:t>Development </a:t>
            </a:r>
            <a:r>
              <a:rPr dirty="0" sz="800" spc="5">
                <a:latin typeface="Arial"/>
                <a:cs typeface="Arial"/>
              </a:rPr>
              <a:t>of </a:t>
            </a:r>
            <a:r>
              <a:rPr dirty="0" sz="800" spc="-25">
                <a:latin typeface="Arial"/>
                <a:cs typeface="Arial"/>
              </a:rPr>
              <a:t>Complex </a:t>
            </a:r>
            <a:r>
              <a:rPr dirty="0" sz="800" spc="-5">
                <a:latin typeface="Arial"/>
                <a:cs typeface="Arial"/>
              </a:rPr>
              <a:t>Syntax. </a:t>
            </a:r>
            <a:r>
              <a:rPr dirty="0" sz="800" spc="-10">
                <a:latin typeface="Arial"/>
                <a:cs typeface="Arial"/>
              </a:rPr>
              <a:t>American </a:t>
            </a:r>
            <a:r>
              <a:rPr dirty="0" sz="800" spc="-5">
                <a:latin typeface="Arial"/>
                <a:cs typeface="Arial"/>
              </a:rPr>
              <a:t>Journal </a:t>
            </a:r>
            <a:r>
              <a:rPr dirty="0" sz="800" spc="5">
                <a:latin typeface="Arial"/>
                <a:cs typeface="Arial"/>
              </a:rPr>
              <a:t>of </a:t>
            </a:r>
            <a:r>
              <a:rPr dirty="0" sz="800" spc="-30">
                <a:latin typeface="Arial"/>
                <a:cs typeface="Arial"/>
              </a:rPr>
              <a:t>Speech-Language  </a:t>
            </a:r>
            <a:r>
              <a:rPr dirty="0" sz="800" spc="-10">
                <a:latin typeface="Arial"/>
                <a:cs typeface="Arial"/>
              </a:rPr>
              <a:t>Pathology, </a:t>
            </a:r>
            <a:r>
              <a:rPr dirty="0" sz="800" spc="10">
                <a:latin typeface="Arial"/>
                <a:cs typeface="Arial"/>
              </a:rPr>
              <a:t>16(2), </a:t>
            </a:r>
            <a:r>
              <a:rPr dirty="0" sz="800" spc="-15">
                <a:latin typeface="Arial"/>
                <a:cs typeface="Arial"/>
              </a:rPr>
              <a:t>179-188.</a:t>
            </a:r>
            <a:r>
              <a:rPr dirty="0" sz="800" spc="85">
                <a:latin typeface="Arial"/>
                <a:cs typeface="Arial"/>
              </a:rPr>
              <a:t> </a:t>
            </a:r>
            <a:r>
              <a:rPr dirty="0" sz="800" spc="15">
                <a:latin typeface="Arial"/>
                <a:cs typeface="Arial"/>
              </a:rPr>
              <a:t>https://doi.org/10.1044/1058-0360(2007/022)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2110522"/>
            <a:ext cx="3386454" cy="454659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ct val="84100"/>
              </a:lnSpc>
              <a:spcBef>
                <a:spcPts val="250"/>
              </a:spcBef>
            </a:pPr>
            <a:r>
              <a:rPr dirty="0" sz="800" spc="5">
                <a:latin typeface="Arial"/>
                <a:cs typeface="Arial"/>
              </a:rPr>
              <a:t>Nippold, </a:t>
            </a:r>
            <a:r>
              <a:rPr dirty="0" sz="800" spc="40">
                <a:latin typeface="Arial"/>
                <a:cs typeface="Arial"/>
              </a:rPr>
              <a:t>M. </a:t>
            </a:r>
            <a:r>
              <a:rPr dirty="0" sz="800" spc="15">
                <a:latin typeface="Arial"/>
                <a:cs typeface="Arial"/>
              </a:rPr>
              <a:t>A., </a:t>
            </a:r>
            <a:r>
              <a:rPr dirty="0" sz="800" spc="-5">
                <a:latin typeface="Arial"/>
                <a:cs typeface="Arial"/>
              </a:rPr>
              <a:t>Mansfield, </a:t>
            </a:r>
            <a:r>
              <a:rPr dirty="0" sz="800" spc="50">
                <a:latin typeface="Arial"/>
                <a:cs typeface="Arial"/>
              </a:rPr>
              <a:t>T. </a:t>
            </a:r>
            <a:r>
              <a:rPr dirty="0" sz="800" spc="-10">
                <a:latin typeface="Arial"/>
                <a:cs typeface="Arial"/>
              </a:rPr>
              <a:t>C., </a:t>
            </a:r>
            <a:r>
              <a:rPr dirty="0" sz="800" spc="5">
                <a:latin typeface="Arial"/>
                <a:cs typeface="Arial"/>
              </a:rPr>
              <a:t>Billow, J. </a:t>
            </a:r>
            <a:r>
              <a:rPr dirty="0" sz="800" spc="10">
                <a:latin typeface="Arial"/>
                <a:cs typeface="Arial"/>
              </a:rPr>
              <a:t>L., </a:t>
            </a:r>
            <a:r>
              <a:rPr dirty="0" sz="800" spc="105">
                <a:latin typeface="Arial"/>
                <a:cs typeface="Arial"/>
              </a:rPr>
              <a:t>&amp; </a:t>
            </a:r>
            <a:r>
              <a:rPr dirty="0" sz="800" spc="5">
                <a:latin typeface="Arial"/>
                <a:cs typeface="Arial"/>
              </a:rPr>
              <a:t>Tomblin, J. </a:t>
            </a:r>
            <a:r>
              <a:rPr dirty="0" sz="800" spc="20">
                <a:latin typeface="Arial"/>
                <a:cs typeface="Arial"/>
              </a:rPr>
              <a:t>B. </a:t>
            </a:r>
            <a:r>
              <a:rPr dirty="0" sz="800" spc="5">
                <a:latin typeface="Arial"/>
                <a:cs typeface="Arial"/>
              </a:rPr>
              <a:t>(2008).  </a:t>
            </a:r>
            <a:r>
              <a:rPr dirty="0" sz="800" spc="-10">
                <a:latin typeface="Arial"/>
                <a:cs typeface="Arial"/>
              </a:rPr>
              <a:t>Expository </a:t>
            </a:r>
            <a:r>
              <a:rPr dirty="0" sz="800" spc="-30">
                <a:latin typeface="Arial"/>
                <a:cs typeface="Arial"/>
              </a:rPr>
              <a:t>discourse </a:t>
            </a:r>
            <a:r>
              <a:rPr dirty="0" sz="800" spc="5">
                <a:latin typeface="Arial"/>
                <a:cs typeface="Arial"/>
              </a:rPr>
              <a:t>in </a:t>
            </a:r>
            <a:r>
              <a:rPr dirty="0" sz="800" spc="-30">
                <a:latin typeface="Arial"/>
                <a:cs typeface="Arial"/>
              </a:rPr>
              <a:t>adolescents </a:t>
            </a:r>
            <a:r>
              <a:rPr dirty="0" sz="800" spc="20">
                <a:latin typeface="Arial"/>
                <a:cs typeface="Arial"/>
              </a:rPr>
              <a:t>with </a:t>
            </a:r>
            <a:r>
              <a:rPr dirty="0" sz="800" spc="-25">
                <a:latin typeface="Arial"/>
                <a:cs typeface="Arial"/>
              </a:rPr>
              <a:t>language </a:t>
            </a:r>
            <a:r>
              <a:rPr dirty="0" sz="800" spc="-5">
                <a:latin typeface="Arial"/>
                <a:cs typeface="Arial"/>
              </a:rPr>
              <a:t>impairments: </a:t>
            </a:r>
            <a:r>
              <a:rPr dirty="0" sz="800" spc="-10">
                <a:latin typeface="Arial"/>
                <a:cs typeface="Arial"/>
              </a:rPr>
              <a:t>Examining  </a:t>
            </a:r>
            <a:r>
              <a:rPr dirty="0" sz="800">
                <a:latin typeface="Arial"/>
                <a:cs typeface="Arial"/>
              </a:rPr>
              <a:t>syntactic </a:t>
            </a:r>
            <a:r>
              <a:rPr dirty="0" sz="800" spc="-15">
                <a:latin typeface="Arial"/>
                <a:cs typeface="Arial"/>
              </a:rPr>
              <a:t>development. </a:t>
            </a:r>
            <a:r>
              <a:rPr dirty="0" sz="800" spc="-10">
                <a:latin typeface="Arial"/>
                <a:cs typeface="Arial"/>
              </a:rPr>
              <a:t>American </a:t>
            </a:r>
            <a:r>
              <a:rPr dirty="0" sz="800" spc="-5">
                <a:latin typeface="Arial"/>
                <a:cs typeface="Arial"/>
              </a:rPr>
              <a:t>Journal </a:t>
            </a:r>
            <a:r>
              <a:rPr dirty="0" sz="800" spc="5">
                <a:latin typeface="Arial"/>
                <a:cs typeface="Arial"/>
              </a:rPr>
              <a:t>of </a:t>
            </a:r>
            <a:r>
              <a:rPr dirty="0" sz="800" spc="-30">
                <a:latin typeface="Arial"/>
                <a:cs typeface="Arial"/>
              </a:rPr>
              <a:t>Speech-Language </a:t>
            </a:r>
            <a:r>
              <a:rPr dirty="0" sz="800" spc="-10">
                <a:latin typeface="Arial"/>
                <a:cs typeface="Arial"/>
              </a:rPr>
              <a:t>Pathology,  </a:t>
            </a:r>
            <a:r>
              <a:rPr dirty="0" sz="800" spc="10">
                <a:latin typeface="Arial"/>
                <a:cs typeface="Arial"/>
              </a:rPr>
              <a:t>17(4),</a:t>
            </a:r>
            <a:r>
              <a:rPr dirty="0" sz="800" spc="5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356.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2538900"/>
            <a:ext cx="4192270" cy="342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705"/>
              </a:lnSpc>
              <a:spcBef>
                <a:spcPts val="9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  <a:p>
            <a:pPr marL="12700" marR="819150">
              <a:lnSpc>
                <a:spcPts val="850"/>
              </a:lnSpc>
              <a:spcBef>
                <a:spcPts val="105"/>
              </a:spcBef>
            </a:pPr>
            <a:r>
              <a:rPr dirty="0" sz="800" spc="5">
                <a:latin typeface="Arial"/>
                <a:cs typeface="Arial"/>
              </a:rPr>
              <a:t>Nippold, </a:t>
            </a:r>
            <a:r>
              <a:rPr dirty="0" sz="800" spc="40">
                <a:latin typeface="Arial"/>
                <a:cs typeface="Arial"/>
              </a:rPr>
              <a:t>M. </a:t>
            </a:r>
            <a:r>
              <a:rPr dirty="0" sz="800" spc="15">
                <a:latin typeface="Arial"/>
                <a:cs typeface="Arial"/>
              </a:rPr>
              <a:t>A., </a:t>
            </a:r>
            <a:r>
              <a:rPr dirty="0" sz="800" spc="105">
                <a:latin typeface="Arial"/>
                <a:cs typeface="Arial"/>
              </a:rPr>
              <a:t>&amp; </a:t>
            </a:r>
            <a:r>
              <a:rPr dirty="0" sz="800" spc="10">
                <a:latin typeface="Arial"/>
                <a:cs typeface="Arial"/>
              </a:rPr>
              <a:t>Scott, </a:t>
            </a:r>
            <a:r>
              <a:rPr dirty="0" sz="800" spc="-15">
                <a:latin typeface="Arial"/>
                <a:cs typeface="Arial"/>
              </a:rPr>
              <a:t>C. </a:t>
            </a:r>
            <a:r>
              <a:rPr dirty="0" sz="800" spc="40">
                <a:latin typeface="Arial"/>
                <a:cs typeface="Arial"/>
              </a:rPr>
              <a:t>M. </a:t>
            </a:r>
            <a:r>
              <a:rPr dirty="0" sz="800" spc="5">
                <a:latin typeface="Arial"/>
                <a:cs typeface="Arial"/>
              </a:rPr>
              <a:t>(2010). </a:t>
            </a:r>
            <a:r>
              <a:rPr dirty="0" sz="800" spc="-5">
                <a:latin typeface="Arial"/>
                <a:cs typeface="Arial"/>
              </a:rPr>
              <a:t>Expository </a:t>
            </a:r>
            <a:r>
              <a:rPr dirty="0" sz="800" spc="-30">
                <a:latin typeface="Arial"/>
                <a:cs typeface="Arial"/>
              </a:rPr>
              <a:t>discourse </a:t>
            </a:r>
            <a:r>
              <a:rPr dirty="0" sz="800" spc="5">
                <a:latin typeface="Arial"/>
                <a:cs typeface="Arial"/>
              </a:rPr>
              <a:t>in </a:t>
            </a:r>
            <a:r>
              <a:rPr dirty="0" sz="800" spc="-5">
                <a:latin typeface="Arial"/>
                <a:cs typeface="Arial"/>
              </a:rPr>
              <a:t>children,  </a:t>
            </a:r>
            <a:r>
              <a:rPr dirty="0" sz="800" spc="-25">
                <a:latin typeface="Arial"/>
                <a:cs typeface="Arial"/>
              </a:rPr>
              <a:t>adolescents,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5">
                <a:latin typeface="Arial"/>
                <a:cs typeface="Arial"/>
              </a:rPr>
              <a:t>adults: </a:t>
            </a:r>
            <a:r>
              <a:rPr dirty="0" sz="800" spc="-10">
                <a:latin typeface="Arial"/>
                <a:cs typeface="Arial"/>
              </a:rPr>
              <a:t>Development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25">
                <a:latin typeface="Arial"/>
                <a:cs typeface="Arial"/>
              </a:rPr>
              <a:t>disorders. </a:t>
            </a:r>
            <a:r>
              <a:rPr dirty="0" sz="800" spc="-10">
                <a:latin typeface="Arial"/>
                <a:cs typeface="Arial"/>
              </a:rPr>
              <a:t>Taylor </a:t>
            </a:r>
            <a:r>
              <a:rPr dirty="0" sz="800" spc="105">
                <a:latin typeface="Arial"/>
                <a:cs typeface="Arial"/>
              </a:rPr>
              <a:t>&amp; </a:t>
            </a:r>
            <a:r>
              <a:rPr dirty="0" sz="800" spc="-20">
                <a:latin typeface="Arial"/>
                <a:cs typeface="Arial"/>
              </a:rPr>
              <a:t>Francis</a:t>
            </a:r>
            <a:r>
              <a:rPr dirty="0" sz="800" spc="160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US.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0715" cy="6851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7785" marR="5080" indent="-1651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5880">
              <a:lnSpc>
                <a:spcPts val="700"/>
              </a:lnSpc>
              <a:spcBef>
                <a:spcPts val="385"/>
              </a:spcBef>
            </a:pP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13935"/>
            <a:ext cx="62166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952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463438"/>
            <a:ext cx="56705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097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825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112929"/>
            <a:ext cx="495300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Expository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Discourse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Language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538900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1007107"/>
            <a:ext cx="164020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0">
                <a:latin typeface="Tahoma"/>
                <a:cs typeface="Tahoma"/>
              </a:rPr>
              <a:t>Complexity </a:t>
            </a:r>
            <a:r>
              <a:rPr dirty="0" sz="1200" spc="-40">
                <a:latin typeface="Tahoma"/>
                <a:cs typeface="Tahoma"/>
              </a:rPr>
              <a:t>within</a:t>
            </a:r>
            <a:r>
              <a:rPr dirty="0" sz="1200" spc="40">
                <a:latin typeface="Tahoma"/>
                <a:cs typeface="Tahoma"/>
              </a:rPr>
              <a:t> </a:t>
            </a:r>
            <a:r>
              <a:rPr dirty="0" sz="1200" spc="-75">
                <a:latin typeface="Tahoma"/>
                <a:cs typeface="Tahoma"/>
              </a:rPr>
              <a:t>phrases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1020" y="3341243"/>
            <a:ext cx="2393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2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435300"/>
            <a:ext cx="320040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dirty="0" sz="1200" spc="-30">
                <a:latin typeface="Tahoma"/>
                <a:cs typeface="Tahoma"/>
              </a:rPr>
              <a:t>(1)	</a:t>
            </a: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big </a:t>
            </a:r>
            <a:r>
              <a:rPr dirty="0" sz="1200" spc="-45">
                <a:latin typeface="Tahoma"/>
                <a:cs typeface="Tahoma"/>
              </a:rPr>
              <a:t>hair </a:t>
            </a:r>
            <a:r>
              <a:rPr dirty="0" sz="1200" spc="-55">
                <a:latin typeface="Tahoma"/>
                <a:cs typeface="Tahoma"/>
              </a:rPr>
              <a:t>biker </a:t>
            </a:r>
            <a:r>
              <a:rPr dirty="0" sz="1200" spc="-125">
                <a:latin typeface="Tahoma"/>
                <a:cs typeface="Tahoma"/>
              </a:rPr>
              <a:t>] </a:t>
            </a:r>
            <a:r>
              <a:rPr dirty="0" sz="1200" spc="-60">
                <a:latin typeface="Tahoma"/>
                <a:cs typeface="Tahoma"/>
              </a:rPr>
              <a:t>stroked </a:t>
            </a: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50">
                <a:latin typeface="Tahoma"/>
                <a:cs typeface="Tahoma"/>
              </a:rPr>
              <a:t>cute </a:t>
            </a:r>
            <a:r>
              <a:rPr dirty="0" sz="1200" spc="-15">
                <a:latin typeface="Tahoma"/>
                <a:cs typeface="Tahoma"/>
              </a:rPr>
              <a:t>little  </a:t>
            </a:r>
            <a:r>
              <a:rPr dirty="0" sz="1200" spc="-50">
                <a:latin typeface="Tahoma"/>
                <a:cs typeface="Tahoma"/>
              </a:rPr>
              <a:t>purring </a:t>
            </a:r>
            <a:r>
              <a:rPr dirty="0" sz="1200" spc="-30">
                <a:latin typeface="Tahoma"/>
                <a:cs typeface="Tahoma"/>
              </a:rPr>
              <a:t>kitten</a:t>
            </a:r>
            <a:r>
              <a:rPr dirty="0" sz="1200" spc="75">
                <a:latin typeface="Tahoma"/>
                <a:cs typeface="Tahoma"/>
              </a:rPr>
              <a:t> </a:t>
            </a:r>
            <a:r>
              <a:rPr dirty="0" sz="1200" spc="-125"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993008"/>
            <a:ext cx="318262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dirty="0" sz="1200" spc="-30">
                <a:latin typeface="Tahoma"/>
                <a:cs typeface="Tahoma"/>
              </a:rPr>
              <a:t>(2)	The </a:t>
            </a:r>
            <a:r>
              <a:rPr dirty="0" sz="1200" spc="-85">
                <a:latin typeface="Tahoma"/>
                <a:cs typeface="Tahoma"/>
              </a:rPr>
              <a:t>mouse </a:t>
            </a: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sz="1200" spc="-25">
                <a:latin typeface="Tahoma"/>
                <a:cs typeface="Tahoma"/>
              </a:rPr>
              <a:t>that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30">
                <a:latin typeface="Tahoma"/>
                <a:cs typeface="Tahoma"/>
              </a:rPr>
              <a:t>cat </a:t>
            </a:r>
            <a:r>
              <a:rPr dirty="0" sz="1200" spc="-75">
                <a:latin typeface="Tahoma"/>
                <a:cs typeface="Tahoma"/>
              </a:rPr>
              <a:t>chased </a:t>
            </a:r>
            <a:r>
              <a:rPr dirty="0" sz="1200" spc="-125">
                <a:latin typeface="Tahoma"/>
                <a:cs typeface="Tahoma"/>
              </a:rPr>
              <a:t>] </a:t>
            </a:r>
            <a:r>
              <a:rPr dirty="0" sz="1200" spc="-100">
                <a:latin typeface="Tahoma"/>
                <a:cs typeface="Tahoma"/>
              </a:rPr>
              <a:t>was </a:t>
            </a:r>
            <a:r>
              <a:rPr dirty="0" sz="1200" spc="-70">
                <a:latin typeface="Tahoma"/>
                <a:cs typeface="Tahoma"/>
              </a:rPr>
              <a:t>very  </a:t>
            </a:r>
            <a:r>
              <a:rPr dirty="0" sz="1200" spc="-65">
                <a:latin typeface="Tahoma"/>
                <a:cs typeface="Tahoma"/>
              </a:rPr>
              <a:t>mischievous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0715" cy="6851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7785" marR="5080" indent="-1651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5880">
              <a:lnSpc>
                <a:spcPts val="700"/>
              </a:lnSpc>
              <a:spcBef>
                <a:spcPts val="385"/>
              </a:spcBef>
            </a:pP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13935"/>
            <a:ext cx="62166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952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463438"/>
            <a:ext cx="56705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097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825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112929"/>
            <a:ext cx="495300" cy="5429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Expository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Discourse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Language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1158847"/>
            <a:ext cx="18700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0">
                <a:latin typeface="Tahoma"/>
                <a:cs typeface="Tahoma"/>
              </a:rPr>
              <a:t>Complexity </a:t>
            </a:r>
            <a:r>
              <a:rPr dirty="0" sz="1200" spc="-25">
                <a:latin typeface="Tahoma"/>
                <a:cs typeface="Tahoma"/>
              </a:rPr>
              <a:t>at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65">
                <a:latin typeface="Tahoma"/>
                <a:cs typeface="Tahoma"/>
              </a:rPr>
              <a:t>clause</a:t>
            </a:r>
            <a:r>
              <a:rPr dirty="0" sz="1200" spc="155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level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3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97" y="1557525"/>
            <a:ext cx="3413125" cy="544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0700" indent="-458470">
              <a:lnSpc>
                <a:spcPct val="100000"/>
              </a:lnSpc>
              <a:spcBef>
                <a:spcPts val="95"/>
              </a:spcBef>
              <a:buAutoNum type="arabicParenBoth" startAt="3"/>
              <a:tabLst>
                <a:tab pos="520700" algn="l"/>
                <a:tab pos="521334" algn="l"/>
              </a:tabLst>
            </a:pPr>
            <a:r>
              <a:rPr dirty="0" sz="1200" spc="-40">
                <a:latin typeface="Tahoma"/>
                <a:cs typeface="Tahoma"/>
              </a:rPr>
              <a:t>There’s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30">
                <a:latin typeface="Tahoma"/>
                <a:cs typeface="Tahoma"/>
              </a:rPr>
              <a:t>cat </a:t>
            </a: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baseline="-13888" sz="1200" spc="15">
                <a:latin typeface="Arial"/>
                <a:cs typeface="Arial"/>
              </a:rPr>
              <a:t>Obj. </a:t>
            </a:r>
            <a:r>
              <a:rPr dirty="0" baseline="-13888" sz="1200" spc="-7">
                <a:latin typeface="Arial"/>
                <a:cs typeface="Arial"/>
              </a:rPr>
              <a:t>rel. </a:t>
            </a:r>
            <a:r>
              <a:rPr dirty="0" sz="1200" spc="-25">
                <a:latin typeface="Tahoma"/>
                <a:cs typeface="Tahoma"/>
              </a:rPr>
              <a:t>that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70">
                <a:latin typeface="Tahoma"/>
                <a:cs typeface="Tahoma"/>
              </a:rPr>
              <a:t>dog </a:t>
            </a:r>
            <a:r>
              <a:rPr dirty="0" sz="1200" spc="-75">
                <a:latin typeface="Tahoma"/>
                <a:cs typeface="Tahoma"/>
              </a:rPr>
              <a:t>chased</a:t>
            </a:r>
            <a:r>
              <a:rPr dirty="0" sz="1200" spc="170">
                <a:latin typeface="Tahoma"/>
                <a:cs typeface="Tahoma"/>
              </a:rPr>
              <a:t> </a:t>
            </a:r>
            <a:r>
              <a:rPr dirty="0" sz="1200" spc="-125"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AutoNum type="arabicParenBoth" startAt="3"/>
            </a:pPr>
            <a:endParaRPr sz="1000">
              <a:latin typeface="Tahoma"/>
              <a:cs typeface="Tahoma"/>
            </a:endParaRPr>
          </a:p>
          <a:p>
            <a:pPr marL="520700" indent="-457834">
              <a:lnSpc>
                <a:spcPct val="100000"/>
              </a:lnSpc>
              <a:buAutoNum type="arabicParenBoth" startAt="3"/>
              <a:tabLst>
                <a:tab pos="520700" algn="l"/>
                <a:tab pos="521334" algn="l"/>
              </a:tabLst>
            </a:pPr>
            <a:r>
              <a:rPr dirty="0" sz="1200" spc="-30">
                <a:latin typeface="Tahoma"/>
                <a:cs typeface="Tahoma"/>
              </a:rPr>
              <a:t>The cat </a:t>
            </a:r>
            <a:r>
              <a:rPr dirty="0" sz="1200" spc="-100">
                <a:latin typeface="Tahoma"/>
                <a:cs typeface="Tahoma"/>
              </a:rPr>
              <a:t>was </a:t>
            </a:r>
            <a:r>
              <a:rPr dirty="0" sz="1200" spc="-75">
                <a:latin typeface="Tahoma"/>
                <a:cs typeface="Tahoma"/>
              </a:rPr>
              <a:t>chased </a:t>
            </a:r>
            <a:r>
              <a:rPr dirty="0" baseline="-13888" sz="1200" spc="-60">
                <a:latin typeface="Arial"/>
                <a:cs typeface="Arial"/>
              </a:rPr>
              <a:t>Passive </a:t>
            </a:r>
            <a:r>
              <a:rPr dirty="0" sz="1200" spc="-85">
                <a:latin typeface="Tahoma"/>
                <a:cs typeface="Tahoma"/>
              </a:rPr>
              <a:t>by </a:t>
            </a:r>
            <a:r>
              <a:rPr dirty="0" sz="1200" spc="-55">
                <a:latin typeface="Tahoma"/>
                <a:cs typeface="Tahoma"/>
              </a:rPr>
              <a:t>the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dog.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0715" cy="6851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7785" marR="5080" indent="-1651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5880">
              <a:lnSpc>
                <a:spcPts val="700"/>
              </a:lnSpc>
              <a:spcBef>
                <a:spcPts val="38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13935"/>
            <a:ext cx="62166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952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463438"/>
            <a:ext cx="56705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097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825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112929"/>
            <a:ext cx="495300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Expository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Discourse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Language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538900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799068"/>
            <a:ext cx="15741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What </a:t>
            </a: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is </a:t>
            </a:r>
            <a:r>
              <a:rPr dirty="0" sz="1200" spc="-6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complex</a:t>
            </a:r>
            <a:r>
              <a:rPr dirty="0" sz="1200" spc="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syntax?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3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115133"/>
            <a:ext cx="28911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In </a:t>
            </a:r>
            <a:r>
              <a:rPr dirty="0" sz="1200" spc="-5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which </a:t>
            </a:r>
            <a:r>
              <a:rPr dirty="0" sz="1200" spc="-5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contexts </a:t>
            </a:r>
            <a:r>
              <a:rPr dirty="0" sz="1200" spc="-7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does </a:t>
            </a:r>
            <a:r>
              <a:rPr dirty="0" sz="1200" spc="-6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complex </a:t>
            </a:r>
            <a:r>
              <a:rPr dirty="0" sz="1200" spc="-5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syntax</a:t>
            </a:r>
            <a:r>
              <a:rPr dirty="0" sz="1200" spc="10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200" spc="-4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occur?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431198"/>
            <a:ext cx="21405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What </a:t>
            </a:r>
            <a:r>
              <a:rPr dirty="0" sz="12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drives </a:t>
            </a:r>
            <a:r>
              <a:rPr dirty="0" sz="12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syntactic</a:t>
            </a:r>
            <a:r>
              <a:rPr dirty="0" sz="1200" spc="9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2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complexity?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747263"/>
            <a:ext cx="297688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Expository </a:t>
            </a:r>
            <a:r>
              <a:rPr dirty="0" sz="1200" spc="-5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Discourse </a:t>
            </a:r>
            <a:r>
              <a:rPr dirty="0" sz="1200" spc="-7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and </a:t>
            </a:r>
            <a:r>
              <a:rPr dirty="0" sz="1200" spc="-6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Language Impairment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063328"/>
            <a:ext cx="7969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Bibliography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2448" y="85095"/>
            <a:ext cx="6115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8575" marR="5080" indent="-1651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1665" cy="2313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37465">
              <a:lnSpc>
                <a:spcPts val="700"/>
              </a:lnSpc>
              <a:spcBef>
                <a:spcPts val="390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9525">
              <a:lnSpc>
                <a:spcPts val="7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96215">
              <a:lnSpc>
                <a:spcPts val="700"/>
              </a:lnSpc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5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63500">
              <a:lnSpc>
                <a:spcPct val="103800"/>
              </a:lnSpc>
              <a:spcBef>
                <a:spcPts val="234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969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131445">
              <a:lnSpc>
                <a:spcPts val="700"/>
              </a:lnSpc>
              <a:spcBef>
                <a:spcPts val="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Expository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Discourse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Language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68541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0">
                <a:hlinkClick r:id="rId5" action="ppaction://hlinksldjump"/>
              </a:rPr>
              <a:t>Complex </a:t>
            </a:r>
            <a:r>
              <a:rPr dirty="0" spc="-95">
                <a:hlinkClick r:id="rId5" action="ppaction://hlinksldjump"/>
              </a:rPr>
              <a:t>syntax </a:t>
            </a:r>
            <a:r>
              <a:rPr dirty="0" spc="-65">
                <a:hlinkClick r:id="rId5" action="ppaction://hlinksldjump"/>
              </a:rPr>
              <a:t>in </a:t>
            </a:r>
            <a:r>
              <a:rPr dirty="0" spc="-90">
                <a:hlinkClick r:id="rId5" action="ppaction://hlinksldjump"/>
              </a:rPr>
              <a:t>school</a:t>
            </a:r>
            <a:r>
              <a:rPr dirty="0" spc="275">
                <a:hlinkClick r:id="rId5" action="ppaction://hlinksldjump"/>
              </a:rPr>
              <a:t> </a:t>
            </a:r>
            <a:r>
              <a:rPr dirty="0" spc="-80">
                <a:hlinkClick r:id="rId5" action="ppaction://hlinksldjump"/>
              </a:rPr>
              <a:t>texts</a:t>
            </a:r>
          </a:p>
        </p:txBody>
      </p:sp>
      <p:sp>
        <p:nvSpPr>
          <p:cNvPr id="6" name="object 6"/>
          <p:cNvSpPr/>
          <p:nvPr/>
        </p:nvSpPr>
        <p:spPr>
          <a:xfrm>
            <a:off x="755434" y="345262"/>
            <a:ext cx="2377147" cy="31107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01020" y="3341243"/>
            <a:ext cx="2393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4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2448" y="85095"/>
            <a:ext cx="6115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8575" marR="5080" indent="-1651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58928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13935"/>
            <a:ext cx="62166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952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63438"/>
            <a:ext cx="56705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097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825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112929"/>
            <a:ext cx="495300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Expository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Discourse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Language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538900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68541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0">
                <a:hlinkClick r:id="rId5" action="ppaction://hlinksldjump"/>
              </a:rPr>
              <a:t>Complex </a:t>
            </a:r>
            <a:r>
              <a:rPr dirty="0" spc="-95">
                <a:hlinkClick r:id="rId5" action="ppaction://hlinksldjump"/>
              </a:rPr>
              <a:t>syntax </a:t>
            </a:r>
            <a:r>
              <a:rPr dirty="0" spc="-65">
                <a:hlinkClick r:id="rId5" action="ppaction://hlinksldjump"/>
              </a:rPr>
              <a:t>in </a:t>
            </a:r>
            <a:r>
              <a:rPr dirty="0" spc="-90">
                <a:hlinkClick r:id="rId5" action="ppaction://hlinksldjump"/>
              </a:rPr>
              <a:t>school</a:t>
            </a:r>
            <a:r>
              <a:rPr dirty="0" spc="275">
                <a:hlinkClick r:id="rId5" action="ppaction://hlinksldjump"/>
              </a:rPr>
              <a:t> </a:t>
            </a:r>
            <a:r>
              <a:rPr dirty="0" spc="-80">
                <a:hlinkClick r:id="rId5" action="ppaction://hlinksldjump"/>
              </a:rPr>
              <a:t>texts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301020" y="3341243"/>
            <a:ext cx="2393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5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624934"/>
            <a:ext cx="187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(5)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495" y="624934"/>
            <a:ext cx="2897505" cy="30988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ts val="1040"/>
              </a:lnSpc>
              <a:spcBef>
                <a:spcPts val="265"/>
              </a:spcBef>
            </a:pPr>
            <a:r>
              <a:rPr dirty="0" sz="1000" spc="-20">
                <a:latin typeface="Tahoma"/>
                <a:cs typeface="Tahoma"/>
              </a:rPr>
              <a:t>Botanists claim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65">
                <a:latin typeface="Tahoma"/>
                <a:cs typeface="Tahoma"/>
              </a:rPr>
              <a:t>some </a:t>
            </a:r>
            <a:r>
              <a:rPr dirty="0" sz="1000" spc="-40">
                <a:latin typeface="Tahoma"/>
                <a:cs typeface="Tahoma"/>
              </a:rPr>
              <a:t>wildflowers, </a:t>
            </a:r>
            <a:r>
              <a:rPr dirty="0" sz="1000" spc="-45">
                <a:latin typeface="Tahoma"/>
                <a:cs typeface="Tahoma"/>
              </a:rPr>
              <a:t>such </a:t>
            </a:r>
            <a:r>
              <a:rPr dirty="0" sz="1000" spc="-60">
                <a:latin typeface="Tahoma"/>
                <a:cs typeface="Tahoma"/>
              </a:rPr>
              <a:t>as </a:t>
            </a:r>
            <a:r>
              <a:rPr dirty="0" sz="1000" spc="-30">
                <a:latin typeface="Tahoma"/>
                <a:cs typeface="Tahoma"/>
              </a:rPr>
              <a:t>blazing  </a:t>
            </a:r>
            <a:r>
              <a:rPr dirty="0" sz="1000" spc="-40">
                <a:latin typeface="Tahoma"/>
                <a:cs typeface="Tahoma"/>
              </a:rPr>
              <a:t>stars, </a:t>
            </a:r>
            <a:r>
              <a:rPr dirty="0" sz="1000" spc="-55">
                <a:latin typeface="Tahoma"/>
                <a:cs typeface="Tahoma"/>
              </a:rPr>
              <a:t>grow </a:t>
            </a:r>
            <a:r>
              <a:rPr dirty="0" sz="1000" spc="-40">
                <a:latin typeface="Tahoma"/>
                <a:cs typeface="Tahoma"/>
              </a:rPr>
              <a:t>well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04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grasslands.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104435"/>
            <a:ext cx="187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(6)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5495" y="1104435"/>
            <a:ext cx="3131820" cy="83121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ct val="85800"/>
              </a:lnSpc>
              <a:spcBef>
                <a:spcPts val="265"/>
              </a:spcBef>
            </a:pPr>
            <a:r>
              <a:rPr dirty="0" sz="1000">
                <a:latin typeface="Tahoma"/>
                <a:cs typeface="Tahoma"/>
              </a:rPr>
              <a:t>Most </a:t>
            </a:r>
            <a:r>
              <a:rPr dirty="0" sz="1000" spc="-45">
                <a:latin typeface="Tahoma"/>
                <a:cs typeface="Tahoma"/>
              </a:rPr>
              <a:t>grasslands </a:t>
            </a:r>
            <a:r>
              <a:rPr dirty="0" sz="1000" spc="-65">
                <a:latin typeface="Tahoma"/>
                <a:cs typeface="Tahoma"/>
              </a:rPr>
              <a:t>are </a:t>
            </a:r>
            <a:r>
              <a:rPr dirty="0" sz="1000" spc="-35">
                <a:latin typeface="Tahoma"/>
                <a:cs typeface="Tahoma"/>
              </a:rPr>
              <a:t>populated </a:t>
            </a:r>
            <a:r>
              <a:rPr dirty="0" sz="1000" spc="-55">
                <a:latin typeface="Tahoma"/>
                <a:cs typeface="Tahoma"/>
              </a:rPr>
              <a:t>by </a:t>
            </a:r>
            <a:r>
              <a:rPr dirty="0" sz="1000" spc="-50">
                <a:latin typeface="Tahoma"/>
                <a:cs typeface="Tahoma"/>
              </a:rPr>
              <a:t>large </a:t>
            </a:r>
            <a:r>
              <a:rPr dirty="0" sz="1000" spc="-55">
                <a:latin typeface="Tahoma"/>
                <a:cs typeface="Tahoma"/>
              </a:rPr>
              <a:t>herds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-35">
                <a:latin typeface="Tahoma"/>
                <a:cs typeface="Tahoma"/>
              </a:rPr>
              <a:t>grazing  animals, </a:t>
            </a:r>
            <a:r>
              <a:rPr dirty="0" sz="1000" spc="-45">
                <a:latin typeface="Tahoma"/>
                <a:cs typeface="Tahoma"/>
              </a:rPr>
              <a:t>such </a:t>
            </a:r>
            <a:r>
              <a:rPr dirty="0" sz="1000" spc="-60">
                <a:latin typeface="Tahoma"/>
                <a:cs typeface="Tahoma"/>
              </a:rPr>
              <a:t>as </a:t>
            </a:r>
            <a:r>
              <a:rPr dirty="0" sz="1000" spc="-35">
                <a:latin typeface="Tahoma"/>
                <a:cs typeface="Tahoma"/>
              </a:rPr>
              <a:t>bison, </a:t>
            </a:r>
            <a:r>
              <a:rPr dirty="0" sz="1000" spc="-50">
                <a:latin typeface="Tahoma"/>
                <a:cs typeface="Tahoma"/>
              </a:rPr>
              <a:t>a species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-40">
                <a:latin typeface="Tahoma"/>
                <a:cs typeface="Tahoma"/>
              </a:rPr>
              <a:t>mammal </a:t>
            </a:r>
            <a:r>
              <a:rPr dirty="0" sz="1000" spc="-30">
                <a:latin typeface="Tahoma"/>
                <a:cs typeface="Tahoma"/>
              </a:rPr>
              <a:t>native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35">
                <a:latin typeface="Tahoma"/>
                <a:cs typeface="Tahoma"/>
              </a:rPr>
              <a:t>the  </a:t>
            </a:r>
            <a:r>
              <a:rPr dirty="0" sz="1000" spc="-25">
                <a:latin typeface="Tahoma"/>
                <a:cs typeface="Tahoma"/>
              </a:rPr>
              <a:t>American </a:t>
            </a:r>
            <a:r>
              <a:rPr dirty="0" sz="1000" spc="-40">
                <a:latin typeface="Tahoma"/>
                <a:cs typeface="Tahoma"/>
              </a:rPr>
              <a:t>prairies. </a:t>
            </a:r>
            <a:r>
              <a:rPr dirty="0" sz="1000" spc="-30">
                <a:latin typeface="Tahoma"/>
                <a:cs typeface="Tahoma"/>
              </a:rPr>
              <a:t>. . </a:t>
            </a:r>
            <a:r>
              <a:rPr dirty="0" sz="1000" spc="-5">
                <a:latin typeface="Tahoma"/>
                <a:cs typeface="Tahoma"/>
              </a:rPr>
              <a:t>Millions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-35">
                <a:latin typeface="Tahoma"/>
                <a:cs typeface="Tahoma"/>
              </a:rPr>
              <a:t>bison, commonly </a:t>
            </a:r>
            <a:r>
              <a:rPr dirty="0" sz="1000" spc="-50">
                <a:latin typeface="Tahoma"/>
                <a:cs typeface="Tahoma"/>
              </a:rPr>
              <a:t>known </a:t>
            </a:r>
            <a:r>
              <a:rPr dirty="0" sz="1000" spc="-60">
                <a:latin typeface="Tahoma"/>
                <a:cs typeface="Tahoma"/>
              </a:rPr>
              <a:t>as  </a:t>
            </a:r>
            <a:r>
              <a:rPr dirty="0" sz="1000" spc="-35">
                <a:latin typeface="Tahoma"/>
                <a:cs typeface="Tahoma"/>
              </a:rPr>
              <a:t>buffalo, </a:t>
            </a:r>
            <a:r>
              <a:rPr dirty="0" sz="1000" spc="-50">
                <a:latin typeface="Tahoma"/>
                <a:cs typeface="Tahoma"/>
              </a:rPr>
              <a:t>once ranged over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25">
                <a:latin typeface="Tahoma"/>
                <a:cs typeface="Tahoma"/>
              </a:rPr>
              <a:t>American </a:t>
            </a:r>
            <a:r>
              <a:rPr dirty="0" sz="1000" spc="-35">
                <a:latin typeface="Tahoma"/>
                <a:cs typeface="Tahoma"/>
              </a:rPr>
              <a:t>prairie, </a:t>
            </a:r>
            <a:r>
              <a:rPr dirty="0" sz="1000" spc="-60">
                <a:latin typeface="Tahoma"/>
                <a:cs typeface="Tahoma"/>
              </a:rPr>
              <a:t>where </a:t>
            </a:r>
            <a:r>
              <a:rPr dirty="0" sz="1000" spc="-40">
                <a:latin typeface="Tahoma"/>
                <a:cs typeface="Tahoma"/>
              </a:rPr>
              <a:t>they  </a:t>
            </a:r>
            <a:r>
              <a:rPr dirty="0" sz="1000" spc="-75">
                <a:latin typeface="Tahoma"/>
                <a:cs typeface="Tahoma"/>
              </a:rPr>
              <a:t>were </a:t>
            </a:r>
            <a:r>
              <a:rPr dirty="0" sz="1000" spc="-65">
                <a:latin typeface="Tahoma"/>
                <a:cs typeface="Tahoma"/>
              </a:rPr>
              <a:t>preyed </a:t>
            </a:r>
            <a:r>
              <a:rPr dirty="0" sz="1000" spc="-40">
                <a:latin typeface="Tahoma"/>
                <a:cs typeface="Tahoma"/>
              </a:rPr>
              <a:t>upon </a:t>
            </a:r>
            <a:r>
              <a:rPr dirty="0" sz="1000" spc="-55">
                <a:latin typeface="Tahoma"/>
                <a:cs typeface="Tahoma"/>
              </a:rPr>
              <a:t>by </a:t>
            </a:r>
            <a:r>
              <a:rPr dirty="0" sz="1000" spc="-50">
                <a:latin typeface="Tahoma"/>
                <a:cs typeface="Tahoma"/>
              </a:rPr>
              <a:t>wolves, </a:t>
            </a:r>
            <a:r>
              <a:rPr dirty="0" sz="1000" spc="-45">
                <a:latin typeface="Tahoma"/>
                <a:cs typeface="Tahoma"/>
              </a:rPr>
              <a:t>coyotes, and </a:t>
            </a:r>
            <a:r>
              <a:rPr dirty="0" sz="1000" spc="-50">
                <a:latin typeface="Tahoma"/>
                <a:cs typeface="Tahoma"/>
              </a:rPr>
              <a:t>humans. </a:t>
            </a:r>
            <a:r>
              <a:rPr dirty="0" sz="1000" spc="-15">
                <a:latin typeface="Tahoma"/>
                <a:cs typeface="Tahoma"/>
              </a:rPr>
              <a:t>(Biggs  </a:t>
            </a:r>
            <a:r>
              <a:rPr dirty="0" sz="1000" spc="-30">
                <a:latin typeface="Tahoma"/>
                <a:cs typeface="Tahoma"/>
              </a:rPr>
              <a:t>et </a:t>
            </a:r>
            <a:r>
              <a:rPr dirty="0" sz="1000" spc="-25">
                <a:latin typeface="Tahoma"/>
                <a:cs typeface="Tahoma"/>
              </a:rPr>
              <a:t>al., </a:t>
            </a:r>
            <a:r>
              <a:rPr dirty="0" sz="1000" spc="-45">
                <a:latin typeface="Tahoma"/>
                <a:cs typeface="Tahoma"/>
              </a:rPr>
              <a:t>2002, </a:t>
            </a:r>
            <a:r>
              <a:rPr dirty="0" sz="1000" spc="-35">
                <a:latin typeface="Tahoma"/>
                <a:cs typeface="Tahoma"/>
              </a:rPr>
              <a:t>p.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83)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112535"/>
            <a:ext cx="187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(7)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5495" y="2112535"/>
            <a:ext cx="3136265" cy="70612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ct val="86700"/>
              </a:lnSpc>
              <a:spcBef>
                <a:spcPts val="254"/>
              </a:spcBef>
            </a:pPr>
            <a:r>
              <a:rPr dirty="0" sz="1000" spc="-25">
                <a:latin typeface="Tahoma"/>
                <a:cs typeface="Tahoma"/>
              </a:rPr>
              <a:t>Other important </a:t>
            </a:r>
            <a:r>
              <a:rPr dirty="0" sz="1000" spc="-35">
                <a:latin typeface="Tahoma"/>
                <a:cs typeface="Tahoma"/>
              </a:rPr>
              <a:t>prairie animals include prairie </a:t>
            </a:r>
            <a:r>
              <a:rPr dirty="0" sz="1000" spc="-50">
                <a:latin typeface="Tahoma"/>
                <a:cs typeface="Tahoma"/>
              </a:rPr>
              <a:t>dogs, </a:t>
            </a:r>
            <a:r>
              <a:rPr dirty="0" sz="1000" spc="-35">
                <a:latin typeface="Tahoma"/>
                <a:cs typeface="Tahoma"/>
              </a:rPr>
              <a:t>which  </a:t>
            </a:r>
            <a:r>
              <a:rPr dirty="0" sz="1000" spc="-65">
                <a:latin typeface="Tahoma"/>
                <a:cs typeface="Tahoma"/>
              </a:rPr>
              <a:t>are </a:t>
            </a:r>
            <a:r>
              <a:rPr dirty="0" sz="1000" spc="-50">
                <a:latin typeface="Tahoma"/>
                <a:cs typeface="Tahoma"/>
              </a:rPr>
              <a:t>seed-eating </a:t>
            </a:r>
            <a:r>
              <a:rPr dirty="0" sz="1000" spc="-40">
                <a:latin typeface="Tahoma"/>
                <a:cs typeface="Tahoma"/>
              </a:rPr>
              <a:t>rodents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25">
                <a:latin typeface="Tahoma"/>
                <a:cs typeface="Tahoma"/>
              </a:rPr>
              <a:t>build </a:t>
            </a:r>
            <a:r>
              <a:rPr dirty="0" sz="1000" spc="-45">
                <a:latin typeface="Tahoma"/>
                <a:cs typeface="Tahoma"/>
              </a:rPr>
              <a:t>underground </a:t>
            </a:r>
            <a:r>
              <a:rPr dirty="0" sz="1000" spc="-15">
                <a:latin typeface="Tahoma"/>
                <a:cs typeface="Tahoma"/>
              </a:rPr>
              <a:t>‘towns’  </a:t>
            </a:r>
            <a:r>
              <a:rPr dirty="0" sz="1000" spc="-50">
                <a:latin typeface="Tahoma"/>
                <a:cs typeface="Tahoma"/>
              </a:rPr>
              <a:t>known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30">
                <a:latin typeface="Tahoma"/>
                <a:cs typeface="Tahoma"/>
              </a:rPr>
              <a:t>stretch </a:t>
            </a:r>
            <a:r>
              <a:rPr dirty="0" sz="1000" spc="-45">
                <a:latin typeface="Tahoma"/>
                <a:cs typeface="Tahoma"/>
              </a:rPr>
              <a:t>across </a:t>
            </a:r>
            <a:r>
              <a:rPr dirty="0" sz="1000" spc="-30">
                <a:latin typeface="Tahoma"/>
                <a:cs typeface="Tahoma"/>
              </a:rPr>
              <a:t>mile after mile of </a:t>
            </a:r>
            <a:r>
              <a:rPr dirty="0" sz="1000" spc="-40">
                <a:latin typeface="Tahoma"/>
                <a:cs typeface="Tahoma"/>
              </a:rPr>
              <a:t>grassland, </a:t>
            </a:r>
            <a:r>
              <a:rPr dirty="0" sz="1000" spc="-45">
                <a:latin typeface="Tahoma"/>
                <a:cs typeface="Tahoma"/>
              </a:rPr>
              <a:t>and 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55">
                <a:latin typeface="Tahoma"/>
                <a:cs typeface="Tahoma"/>
              </a:rPr>
              <a:t>foxes </a:t>
            </a:r>
            <a:r>
              <a:rPr dirty="0" sz="1000" spc="-45">
                <a:latin typeface="Tahoma"/>
                <a:cs typeface="Tahoma"/>
              </a:rPr>
              <a:t>and </a:t>
            </a:r>
            <a:r>
              <a:rPr dirty="0" sz="1000" spc="-40">
                <a:latin typeface="Tahoma"/>
                <a:cs typeface="Tahoma"/>
              </a:rPr>
              <a:t>ferrets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55">
                <a:latin typeface="Tahoma"/>
                <a:cs typeface="Tahoma"/>
              </a:rPr>
              <a:t>prey </a:t>
            </a:r>
            <a:r>
              <a:rPr dirty="0" sz="1000" spc="-45">
                <a:latin typeface="Tahoma"/>
                <a:cs typeface="Tahoma"/>
              </a:rPr>
              <a:t>on </a:t>
            </a:r>
            <a:r>
              <a:rPr dirty="0" sz="1000" spc="-40">
                <a:latin typeface="Tahoma"/>
                <a:cs typeface="Tahoma"/>
              </a:rPr>
              <a:t>them. </a:t>
            </a:r>
            <a:r>
              <a:rPr dirty="0" sz="1000" spc="-15">
                <a:latin typeface="Tahoma"/>
                <a:cs typeface="Tahoma"/>
              </a:rPr>
              <a:t>(Biggs </a:t>
            </a:r>
            <a:r>
              <a:rPr dirty="0" sz="1000" spc="-30">
                <a:latin typeface="Tahoma"/>
                <a:cs typeface="Tahoma"/>
              </a:rPr>
              <a:t>et </a:t>
            </a:r>
            <a:r>
              <a:rPr dirty="0" sz="1000" spc="-25">
                <a:latin typeface="Tahoma"/>
                <a:cs typeface="Tahoma"/>
              </a:rPr>
              <a:t>al,  </a:t>
            </a:r>
            <a:r>
              <a:rPr dirty="0" sz="1000" spc="-45">
                <a:latin typeface="Tahoma"/>
                <a:cs typeface="Tahoma"/>
              </a:rPr>
              <a:t>2002, </a:t>
            </a:r>
            <a:r>
              <a:rPr dirty="0" sz="1000" spc="-35">
                <a:latin typeface="Tahoma"/>
                <a:cs typeface="Tahoma"/>
              </a:rPr>
              <a:t>p.</a:t>
            </a:r>
            <a:r>
              <a:rPr dirty="0" sz="1000" spc="18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83)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3001847"/>
            <a:ext cx="25825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latin typeface="Arial"/>
                <a:cs typeface="Arial"/>
              </a:rPr>
              <a:t>(source: </a:t>
            </a:r>
            <a:r>
              <a:rPr dirty="0" sz="800" spc="-10">
                <a:latin typeface="Arial"/>
                <a:cs typeface="Arial"/>
              </a:rPr>
              <a:t>presentation </a:t>
            </a:r>
            <a:r>
              <a:rPr dirty="0" sz="800" spc="-25">
                <a:latin typeface="Arial"/>
                <a:cs typeface="Arial"/>
              </a:rPr>
              <a:t>by </a:t>
            </a:r>
            <a:r>
              <a:rPr dirty="0" sz="800" spc="5">
                <a:latin typeface="Arial"/>
                <a:cs typeface="Arial"/>
              </a:rPr>
              <a:t>Marilyn Nippold </a:t>
            </a:r>
            <a:r>
              <a:rPr dirty="0" sz="800" spc="20">
                <a:latin typeface="Arial"/>
                <a:cs typeface="Arial"/>
              </a:rPr>
              <a:t>at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-100">
                <a:latin typeface="Arial"/>
                <a:cs typeface="Arial"/>
              </a:rPr>
              <a:t> </a:t>
            </a:r>
            <a:r>
              <a:rPr dirty="0" sz="800" spc="5">
                <a:latin typeface="Arial"/>
                <a:cs typeface="Arial"/>
              </a:rPr>
              <a:t>RCLST)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2448" y="85095"/>
            <a:ext cx="6115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8575" marR="5080" indent="-1651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1665" cy="1081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37465">
              <a:lnSpc>
                <a:spcPts val="700"/>
              </a:lnSpc>
              <a:spcBef>
                <a:spcPts val="390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9525">
              <a:lnSpc>
                <a:spcPts val="7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463438"/>
            <a:ext cx="56705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097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825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112929"/>
            <a:ext cx="495300" cy="5429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Expository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Discourse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and 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Language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68541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0">
                <a:hlinkClick r:id="rId5" action="ppaction://hlinksldjump"/>
              </a:rPr>
              <a:t>Complex </a:t>
            </a:r>
            <a:r>
              <a:rPr dirty="0" spc="-95">
                <a:hlinkClick r:id="rId5" action="ppaction://hlinksldjump"/>
              </a:rPr>
              <a:t>syntax </a:t>
            </a:r>
            <a:r>
              <a:rPr dirty="0" spc="-65">
                <a:hlinkClick r:id="rId5" action="ppaction://hlinksldjump"/>
              </a:rPr>
              <a:t>in </a:t>
            </a:r>
            <a:r>
              <a:rPr dirty="0" spc="-90">
                <a:hlinkClick r:id="rId5" action="ppaction://hlinksldjump"/>
              </a:rPr>
              <a:t>school</a:t>
            </a:r>
            <a:r>
              <a:rPr dirty="0" spc="275">
                <a:hlinkClick r:id="rId5" action="ppaction://hlinksldjump"/>
              </a:rPr>
              <a:t> </a:t>
            </a:r>
            <a:r>
              <a:rPr dirty="0" spc="-80">
                <a:hlinkClick r:id="rId5" action="ppaction://hlinksldjump"/>
              </a:rPr>
              <a:t>texts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01020" y="3341243"/>
            <a:ext cx="2393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6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97" y="1434716"/>
            <a:ext cx="324104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Botanists </a:t>
            </a:r>
            <a:r>
              <a:rPr dirty="0" sz="1200" spc="-40">
                <a:latin typeface="Tahoma"/>
                <a:cs typeface="Tahoma"/>
              </a:rPr>
              <a:t>claim </a:t>
            </a:r>
            <a:r>
              <a:rPr dirty="0" sz="1200" spc="-125">
                <a:latin typeface="Tahoma"/>
                <a:cs typeface="Tahoma"/>
              </a:rPr>
              <a:t>[ </a:t>
            </a:r>
            <a:r>
              <a:rPr dirty="0" baseline="-13888" sz="1200" spc="-7">
                <a:latin typeface="Arial"/>
                <a:cs typeface="Arial"/>
              </a:rPr>
              <a:t>Od </a:t>
            </a:r>
            <a:r>
              <a:rPr dirty="0" sz="1200" spc="-25">
                <a:latin typeface="Tahoma"/>
                <a:cs typeface="Tahoma"/>
              </a:rPr>
              <a:t>that </a:t>
            </a:r>
            <a:r>
              <a:rPr dirty="0" sz="1200" spc="-90">
                <a:latin typeface="Tahoma"/>
                <a:cs typeface="Tahoma"/>
              </a:rPr>
              <a:t>some </a:t>
            </a:r>
            <a:r>
              <a:rPr dirty="0" sz="1200" spc="-60">
                <a:latin typeface="Tahoma"/>
                <a:cs typeface="Tahoma"/>
              </a:rPr>
              <a:t>wildflowers, </a:t>
            </a:r>
            <a:r>
              <a:rPr dirty="0" sz="1200" spc="-65">
                <a:latin typeface="Tahoma"/>
                <a:cs typeface="Tahoma"/>
              </a:rPr>
              <a:t>such </a:t>
            </a:r>
            <a:r>
              <a:rPr dirty="0" sz="1200" spc="-80">
                <a:latin typeface="Tahoma"/>
                <a:cs typeface="Tahoma"/>
              </a:rPr>
              <a:t>as  </a:t>
            </a:r>
            <a:r>
              <a:rPr dirty="0" sz="1200" spc="-45">
                <a:latin typeface="Tahoma"/>
                <a:cs typeface="Tahoma"/>
              </a:rPr>
              <a:t>blazing </a:t>
            </a:r>
            <a:r>
              <a:rPr dirty="0" sz="1200" spc="-60">
                <a:latin typeface="Tahoma"/>
                <a:cs typeface="Tahoma"/>
              </a:rPr>
              <a:t>stars, </a:t>
            </a:r>
            <a:r>
              <a:rPr dirty="0" sz="1200" spc="-80">
                <a:latin typeface="Tahoma"/>
                <a:cs typeface="Tahoma"/>
              </a:rPr>
              <a:t>grow </a:t>
            </a:r>
            <a:r>
              <a:rPr dirty="0" sz="1200" spc="-65">
                <a:latin typeface="Tahoma"/>
                <a:cs typeface="Tahoma"/>
              </a:rPr>
              <a:t>well </a:t>
            </a:r>
            <a:r>
              <a:rPr dirty="0" sz="1200" spc="-35">
                <a:latin typeface="Tahoma"/>
                <a:cs typeface="Tahoma"/>
              </a:rPr>
              <a:t>in </a:t>
            </a:r>
            <a:r>
              <a:rPr dirty="0" sz="1200" spc="-65">
                <a:latin typeface="Tahoma"/>
                <a:cs typeface="Tahoma"/>
              </a:rPr>
              <a:t>grasslands</a:t>
            </a:r>
            <a:r>
              <a:rPr dirty="0" sz="1200" spc="70">
                <a:latin typeface="Tahoma"/>
                <a:cs typeface="Tahoma"/>
              </a:rPr>
              <a:t> </a:t>
            </a:r>
            <a:r>
              <a:rPr dirty="0" sz="1200" spc="-85">
                <a:latin typeface="Tahoma"/>
                <a:cs typeface="Tahoma"/>
              </a:rPr>
              <a:t>].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2448" y="85095"/>
            <a:ext cx="61150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8575" marR="5080" indent="-16510">
              <a:lnSpc>
                <a:spcPts val="700"/>
              </a:lnSpc>
              <a:spcBef>
                <a:spcPts val="135"/>
              </a:spcBef>
            </a:pP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Why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worry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about 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complex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589280" cy="428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390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What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is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complex  syntax?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13935"/>
            <a:ext cx="62166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952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which contexts  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does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complex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occur?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15">
                <a:latin typeface="Arial"/>
                <a:cs typeface="Arial"/>
                <a:hlinkClick r:id="rId5" action="ppaction://hlinksldjump"/>
              </a:rPr>
              <a:t>Complex </a:t>
            </a:r>
            <a:r>
              <a:rPr dirty="0" sz="400" spc="-5">
                <a:latin typeface="Arial"/>
                <a:cs typeface="Arial"/>
                <a:hlinkClick r:id="rId5" action="ppaction://hlinksldjump"/>
              </a:rPr>
              <a:t>syntax 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400" spc="-10">
                <a:latin typeface="Arial"/>
                <a:cs typeface="Arial"/>
                <a:hlinkClick r:id="rId5" action="ppaction://hlinksldjump"/>
              </a:rPr>
              <a:t>school  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texts</a:t>
            </a:r>
            <a:endParaRPr sz="400">
              <a:latin typeface="Arial"/>
              <a:cs typeface="Arial"/>
            </a:endParaRPr>
          </a:p>
          <a:p>
            <a:pPr marL="37465" marR="28575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Complex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syntax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in other  texts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63438"/>
            <a:ext cx="567055" cy="609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0970">
              <a:lnSpc>
                <a:spcPts val="700"/>
              </a:lnSpc>
              <a:spcBef>
                <a:spcPts val="135"/>
              </a:spcBef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What</a:t>
            </a:r>
            <a:r>
              <a:rPr dirty="0" sz="600" spc="-4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drives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syntactic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complexity?</a:t>
            </a:r>
            <a:endParaRPr sz="600">
              <a:latin typeface="Arial"/>
              <a:cs typeface="Arial"/>
            </a:endParaRPr>
          </a:p>
          <a:p>
            <a:pPr marL="37465" marR="8255">
              <a:lnSpc>
                <a:spcPct val="103800"/>
              </a:lnSpc>
              <a:spcBef>
                <a:spcPts val="23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Talking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about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complex 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things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expository 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discourse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12929"/>
            <a:ext cx="3771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Ex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p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osit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o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5875" y="2290069"/>
            <a:ext cx="2641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nguage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5963" y="2232343"/>
            <a:ext cx="10858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65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Dis</a:t>
            </a:r>
            <a:endParaRPr sz="600">
              <a:latin typeface="Arial"/>
              <a:cs typeface="Arial"/>
            </a:endParaRPr>
          </a:p>
          <a:p>
            <a:pPr>
              <a:lnSpc>
                <a:spcPts val="710"/>
              </a:lnSpc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La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378639"/>
            <a:ext cx="4095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Impairment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538900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89890"/>
          </a:xfrm>
          <a:custGeom>
            <a:avLst/>
            <a:gdLst/>
            <a:ahLst/>
            <a:cxnLst/>
            <a:rect l="l" t="t" r="r" b="b"/>
            <a:pathLst>
              <a:path w="3888104" h="389890">
                <a:moveTo>
                  <a:pt x="0" y="389623"/>
                </a:moveTo>
                <a:lnTo>
                  <a:pt x="3888003" y="389623"/>
                </a:lnTo>
                <a:lnTo>
                  <a:pt x="3888003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68541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0">
                <a:hlinkClick r:id="rId5" action="ppaction://hlinksldjump"/>
              </a:rPr>
              <a:t>Complex </a:t>
            </a:r>
            <a:r>
              <a:rPr dirty="0" spc="-95">
                <a:hlinkClick r:id="rId5" action="ppaction://hlinksldjump"/>
              </a:rPr>
              <a:t>syntax </a:t>
            </a:r>
            <a:r>
              <a:rPr dirty="0" spc="-65">
                <a:hlinkClick r:id="rId5" action="ppaction://hlinksldjump"/>
              </a:rPr>
              <a:t>in </a:t>
            </a:r>
            <a:r>
              <a:rPr dirty="0" spc="-90">
                <a:hlinkClick r:id="rId5" action="ppaction://hlinksldjump"/>
              </a:rPr>
              <a:t>school</a:t>
            </a:r>
            <a:r>
              <a:rPr dirty="0" spc="275">
                <a:hlinkClick r:id="rId5" action="ppaction://hlinksldjump"/>
              </a:rPr>
              <a:t> </a:t>
            </a:r>
            <a:r>
              <a:rPr dirty="0" spc="-80">
                <a:hlinkClick r:id="rId5" action="ppaction://hlinksldjump"/>
              </a:rPr>
              <a:t>texts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9997" y="956764"/>
            <a:ext cx="941069" cy="21971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Tahoma"/>
                <a:cs typeface="Tahoma"/>
              </a:rPr>
              <a:t>PASSIVES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and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8189" y="992873"/>
            <a:ext cx="1353185" cy="18351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5">
                <a:latin typeface="Tahoma"/>
                <a:cs typeface="Tahoma"/>
              </a:rPr>
              <a:t>RELATIVE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CLAUSES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234348"/>
            <a:ext cx="34804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">
                <a:latin typeface="Tahoma"/>
                <a:cs typeface="Tahoma"/>
              </a:rPr>
              <a:t>Most </a:t>
            </a:r>
            <a:r>
              <a:rPr dirty="0" sz="1200" spc="-65">
                <a:latin typeface="Tahoma"/>
                <a:cs typeface="Tahoma"/>
              </a:rPr>
              <a:t>grasslands </a:t>
            </a:r>
            <a:r>
              <a:rPr dirty="0" sz="1200" spc="-85">
                <a:latin typeface="Tahoma"/>
                <a:cs typeface="Tahoma"/>
              </a:rPr>
              <a:t>are </a:t>
            </a:r>
            <a:r>
              <a:rPr dirty="0" sz="1200" spc="-55">
                <a:latin typeface="Tahoma"/>
                <a:cs typeface="Tahoma"/>
              </a:rPr>
              <a:t>populated </a:t>
            </a:r>
            <a:r>
              <a:rPr dirty="0" sz="1200" spc="-85">
                <a:latin typeface="Tahoma"/>
                <a:cs typeface="Tahoma"/>
              </a:rPr>
              <a:t>by </a:t>
            </a:r>
            <a:r>
              <a:rPr dirty="0" sz="1200" spc="-70">
                <a:latin typeface="Tahoma"/>
                <a:cs typeface="Tahoma"/>
              </a:rPr>
              <a:t>large </a:t>
            </a:r>
            <a:r>
              <a:rPr dirty="0" sz="1200" spc="-75">
                <a:latin typeface="Tahoma"/>
                <a:cs typeface="Tahoma"/>
              </a:rPr>
              <a:t>herds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of </a:t>
            </a:r>
            <a:r>
              <a:rPr dirty="0" sz="1200" spc="-55">
                <a:latin typeface="Tahoma"/>
                <a:cs typeface="Tahoma"/>
              </a:rPr>
              <a:t>grazing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417812"/>
            <a:ext cx="3386454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latin typeface="Tahoma"/>
                <a:cs typeface="Tahoma"/>
              </a:rPr>
              <a:t>animals, </a:t>
            </a:r>
            <a:r>
              <a:rPr dirty="0" sz="1200" spc="-65">
                <a:latin typeface="Tahoma"/>
                <a:cs typeface="Tahoma"/>
              </a:rPr>
              <a:t>such </a:t>
            </a:r>
            <a:r>
              <a:rPr dirty="0" sz="1200" spc="-80">
                <a:latin typeface="Tahoma"/>
                <a:cs typeface="Tahoma"/>
              </a:rPr>
              <a:t>as </a:t>
            </a:r>
            <a:r>
              <a:rPr dirty="0" sz="1200" spc="-55">
                <a:latin typeface="Tahoma"/>
                <a:cs typeface="Tahoma"/>
              </a:rPr>
              <a:t>bison, </a:t>
            </a:r>
            <a:r>
              <a:rPr dirty="0" sz="1200" spc="-75">
                <a:latin typeface="Tahoma"/>
                <a:cs typeface="Tahoma"/>
              </a:rPr>
              <a:t>a </a:t>
            </a:r>
            <a:r>
              <a:rPr dirty="0" sz="1200" spc="-70">
                <a:latin typeface="Tahoma"/>
                <a:cs typeface="Tahoma"/>
              </a:rPr>
              <a:t>species </a:t>
            </a:r>
            <a:r>
              <a:rPr dirty="0" sz="1200" spc="-50">
                <a:latin typeface="Tahoma"/>
                <a:cs typeface="Tahoma"/>
              </a:rPr>
              <a:t>of </a:t>
            </a:r>
            <a:r>
              <a:rPr dirty="0" sz="1200" spc="-65">
                <a:latin typeface="Tahoma"/>
                <a:cs typeface="Tahoma"/>
              </a:rPr>
              <a:t>mammal </a:t>
            </a:r>
            <a:r>
              <a:rPr dirty="0" sz="1200" spc="-50">
                <a:latin typeface="Tahoma"/>
                <a:cs typeface="Tahoma"/>
              </a:rPr>
              <a:t>native </a:t>
            </a:r>
            <a:r>
              <a:rPr dirty="0" sz="1200" spc="-25">
                <a:latin typeface="Tahoma"/>
                <a:cs typeface="Tahoma"/>
              </a:rPr>
              <a:t>to  </a:t>
            </a: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45">
                <a:latin typeface="Tahoma"/>
                <a:cs typeface="Tahoma"/>
              </a:rPr>
              <a:t>American </a:t>
            </a:r>
            <a:r>
              <a:rPr dirty="0" sz="1200" spc="-55">
                <a:latin typeface="Tahoma"/>
                <a:cs typeface="Tahoma"/>
              </a:rPr>
              <a:t>prairies. </a:t>
            </a:r>
            <a:r>
              <a:rPr dirty="0" sz="1200" spc="-40">
                <a:latin typeface="Tahoma"/>
                <a:cs typeface="Tahoma"/>
              </a:rPr>
              <a:t>. . </a:t>
            </a:r>
            <a:r>
              <a:rPr dirty="0" sz="1200" spc="-20">
                <a:latin typeface="Tahoma"/>
                <a:cs typeface="Tahoma"/>
              </a:rPr>
              <a:t>Millions </a:t>
            </a:r>
            <a:r>
              <a:rPr dirty="0" sz="1200" spc="-50">
                <a:latin typeface="Tahoma"/>
                <a:cs typeface="Tahoma"/>
              </a:rPr>
              <a:t>of</a:t>
            </a:r>
            <a:r>
              <a:rPr dirty="0" sz="1200" spc="-235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bison,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997" y="1820837"/>
            <a:ext cx="653415" cy="18351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00" spc="-25">
                <a:latin typeface="Tahoma"/>
                <a:cs typeface="Tahoma"/>
              </a:rPr>
              <a:t>(that </a:t>
            </a:r>
            <a:r>
              <a:rPr dirty="0" sz="1200" spc="-65">
                <a:latin typeface="Tahoma"/>
                <a:cs typeface="Tahoma"/>
              </a:rPr>
              <a:t>are)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3183" y="1784728"/>
            <a:ext cx="2880995" cy="21971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-60">
                <a:latin typeface="Tahoma"/>
                <a:cs typeface="Tahoma"/>
              </a:rPr>
              <a:t>commonly </a:t>
            </a:r>
            <a:r>
              <a:rPr dirty="0" sz="1200" spc="-75">
                <a:latin typeface="Tahoma"/>
                <a:cs typeface="Tahoma"/>
              </a:rPr>
              <a:t>known </a:t>
            </a:r>
            <a:r>
              <a:rPr dirty="0" sz="1200" spc="-80">
                <a:latin typeface="Tahoma"/>
                <a:cs typeface="Tahoma"/>
              </a:rPr>
              <a:t>as </a:t>
            </a:r>
            <a:r>
              <a:rPr dirty="0" sz="1200" spc="-50">
                <a:latin typeface="Tahoma"/>
                <a:cs typeface="Tahoma"/>
              </a:rPr>
              <a:t>buffalo, </a:t>
            </a:r>
            <a:r>
              <a:rPr dirty="0" sz="1200" spc="-75">
                <a:latin typeface="Tahoma"/>
                <a:cs typeface="Tahoma"/>
              </a:rPr>
              <a:t>once ranged</a:t>
            </a:r>
            <a:r>
              <a:rPr dirty="0" sz="1200" spc="114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over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1968192"/>
            <a:ext cx="132270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latin typeface="Tahoma"/>
                <a:cs typeface="Tahoma"/>
              </a:rPr>
              <a:t>the </a:t>
            </a:r>
            <a:r>
              <a:rPr dirty="0" sz="1200" spc="-45">
                <a:latin typeface="Tahoma"/>
                <a:cs typeface="Tahoma"/>
              </a:rPr>
              <a:t>American</a:t>
            </a:r>
            <a:r>
              <a:rPr dirty="0" sz="1200" spc="4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prairie,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73719" y="2187765"/>
            <a:ext cx="1828164" cy="183515"/>
          </a:xfrm>
          <a:custGeom>
            <a:avLst/>
            <a:gdLst/>
            <a:ahLst/>
            <a:cxnLst/>
            <a:rect l="l" t="t" r="r" b="b"/>
            <a:pathLst>
              <a:path w="1828164" h="183514">
                <a:moveTo>
                  <a:pt x="0" y="183464"/>
                </a:moveTo>
                <a:lnTo>
                  <a:pt x="1827542" y="183464"/>
                </a:lnTo>
                <a:lnTo>
                  <a:pt x="1827542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9997" y="2187765"/>
            <a:ext cx="409575" cy="183515"/>
          </a:xfrm>
          <a:custGeom>
            <a:avLst/>
            <a:gdLst/>
            <a:ahLst/>
            <a:cxnLst/>
            <a:rect l="l" t="t" r="r" b="b"/>
            <a:pathLst>
              <a:path w="409575" h="183514">
                <a:moveTo>
                  <a:pt x="0" y="183464"/>
                </a:moveTo>
                <a:lnTo>
                  <a:pt x="409536" y="183464"/>
                </a:lnTo>
                <a:lnTo>
                  <a:pt x="409536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9533" y="2187765"/>
            <a:ext cx="1584325" cy="183515"/>
          </a:xfrm>
          <a:custGeom>
            <a:avLst/>
            <a:gdLst/>
            <a:ahLst/>
            <a:cxnLst/>
            <a:rect l="l" t="t" r="r" b="b"/>
            <a:pathLst>
              <a:path w="1584325" h="183514">
                <a:moveTo>
                  <a:pt x="0" y="183464"/>
                </a:moveTo>
                <a:lnTo>
                  <a:pt x="1584185" y="183464"/>
                </a:lnTo>
                <a:lnTo>
                  <a:pt x="1584185" y="0"/>
                </a:lnTo>
                <a:lnTo>
                  <a:pt x="0" y="0"/>
                </a:lnTo>
                <a:lnTo>
                  <a:pt x="0" y="183464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41897" y="2151657"/>
            <a:ext cx="42919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85">
                <a:latin typeface="Tahoma"/>
                <a:cs typeface="Tahoma"/>
              </a:rPr>
              <a:t>where </a:t>
            </a:r>
            <a:r>
              <a:rPr dirty="0" sz="1200" spc="-60">
                <a:latin typeface="Tahoma"/>
                <a:cs typeface="Tahoma"/>
              </a:rPr>
              <a:t>they </a:t>
            </a:r>
            <a:r>
              <a:rPr dirty="0" sz="1200" spc="-100">
                <a:latin typeface="Tahoma"/>
                <a:cs typeface="Tahoma"/>
              </a:rPr>
              <a:t>were </a:t>
            </a:r>
            <a:r>
              <a:rPr dirty="0" sz="1200" spc="-90">
                <a:latin typeface="Tahoma"/>
                <a:cs typeface="Tahoma"/>
              </a:rPr>
              <a:t>preyed </a:t>
            </a:r>
            <a:r>
              <a:rPr dirty="0" sz="1200" spc="-60">
                <a:latin typeface="Tahoma"/>
                <a:cs typeface="Tahoma"/>
              </a:rPr>
              <a:t>upon </a:t>
            </a:r>
            <a:r>
              <a:rPr dirty="0" sz="1200" spc="-85">
                <a:latin typeface="Tahoma"/>
                <a:cs typeface="Tahoma"/>
              </a:rPr>
              <a:t>by </a:t>
            </a:r>
            <a:r>
              <a:rPr dirty="0" sz="1200" spc="-75">
                <a:latin typeface="Tahoma"/>
                <a:cs typeface="Tahoma"/>
              </a:rPr>
              <a:t>wolves, </a:t>
            </a:r>
            <a:r>
              <a:rPr dirty="0" sz="1200" spc="-65">
                <a:latin typeface="Tahoma"/>
                <a:cs typeface="Tahoma"/>
              </a:rPr>
              <a:t>coyotes, </a:t>
            </a:r>
            <a:r>
              <a:rPr dirty="0" sz="1200" spc="-70">
                <a:latin typeface="Tahoma"/>
                <a:cs typeface="Tahoma"/>
              </a:rPr>
              <a:t>and</a:t>
            </a:r>
            <a:r>
              <a:rPr dirty="0" sz="1200" spc="21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humans</a:t>
            </a:r>
            <a:r>
              <a:rPr dirty="0" sz="1200" spc="-55">
                <a:latin typeface="Tahoma"/>
                <a:cs typeface="Tahoma"/>
                <a:hlinkClick r:id="rId10" action="ppaction://hlinksldjump"/>
              </a:rPr>
              <a:t>.</a:t>
            </a:r>
            <a:r>
              <a:rPr dirty="0" baseline="18518" sz="900" spc="-82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course </a:t>
            </a:r>
            <a:r>
              <a:rPr dirty="0" baseline="18518" sz="900" spc="-22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and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01020" y="3341243"/>
            <a:ext cx="2393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7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297" y="2335121"/>
            <a:ext cx="16579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Tahoma"/>
                <a:cs typeface="Tahoma"/>
              </a:rPr>
              <a:t>(Biggs </a:t>
            </a:r>
            <a:r>
              <a:rPr dirty="0" sz="1200" spc="-50">
                <a:latin typeface="Tahoma"/>
                <a:cs typeface="Tahoma"/>
              </a:rPr>
              <a:t>et </a:t>
            </a:r>
            <a:r>
              <a:rPr dirty="0" sz="1200" spc="-40">
                <a:latin typeface="Tahoma"/>
                <a:cs typeface="Tahoma"/>
              </a:rPr>
              <a:t>al., </a:t>
            </a:r>
            <a:r>
              <a:rPr dirty="0" sz="1200" spc="-65">
                <a:latin typeface="Tahoma"/>
                <a:cs typeface="Tahoma"/>
              </a:rPr>
              <a:t>2002, </a:t>
            </a:r>
            <a:r>
              <a:rPr dirty="0" sz="1200" spc="-55">
                <a:latin typeface="Tahoma"/>
                <a:cs typeface="Tahoma"/>
              </a:rPr>
              <a:t>p.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83)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Nick Riches</dc:creator>
  <dc:title>Why worry about complex syntax?</dc:title>
  <dcterms:created xsi:type="dcterms:W3CDTF">2020-04-30T12:23:54Z</dcterms:created>
  <dcterms:modified xsi:type="dcterms:W3CDTF">2020-04-30T12:23:54Z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2020-04-30T00:00:00Z</vt:filetime>
  </property>
</Properties>
</file>