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jpg" ContentType="image/jp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1103272"/>
            <a:ext cx="4275505" cy="1038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6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Relationship Id="rId26" Type="http://schemas.openxmlformats.org/officeDocument/2006/relationships/image" Target="../media/image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image" Target="../media/image4.jpg"/><Relationship Id="rId23" Type="http://schemas.openxmlformats.org/officeDocument/2006/relationships/slide" Target="slide40.xml"/><Relationship Id="rId24" Type="http://schemas.openxmlformats.org/officeDocument/2006/relationships/slide" Target="slide41.xml"/><Relationship Id="rId25" Type="http://schemas.openxmlformats.org/officeDocument/2006/relationships/slide" Target="slide43.xml"/><Relationship Id="rId26" Type="http://schemas.openxmlformats.org/officeDocument/2006/relationships/slide" Target="slide4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image" Target="../media/image5.png"/><Relationship Id="rId22" Type="http://schemas.openxmlformats.org/officeDocument/2006/relationships/slide" Target="slide33.xml"/><Relationship Id="rId23" Type="http://schemas.openxmlformats.org/officeDocument/2006/relationships/slide" Target="slide40.xml"/><Relationship Id="rId24" Type="http://schemas.openxmlformats.org/officeDocument/2006/relationships/slide" Target="slide41.xml"/><Relationship Id="rId25" Type="http://schemas.openxmlformats.org/officeDocument/2006/relationships/slide" Target="slide43.xml"/><Relationship Id="rId26" Type="http://schemas.openxmlformats.org/officeDocument/2006/relationships/slide" Target="slide4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image" Target="../media/image6.jpg"/><Relationship Id="rId22" Type="http://schemas.openxmlformats.org/officeDocument/2006/relationships/slide" Target="slide33.xml"/><Relationship Id="rId23" Type="http://schemas.openxmlformats.org/officeDocument/2006/relationships/slide" Target="slide40.xml"/><Relationship Id="rId24" Type="http://schemas.openxmlformats.org/officeDocument/2006/relationships/slide" Target="slide41.xml"/><Relationship Id="rId25" Type="http://schemas.openxmlformats.org/officeDocument/2006/relationships/slide" Target="slide43.xml"/><Relationship Id="rId26" Type="http://schemas.openxmlformats.org/officeDocument/2006/relationships/slide" Target="slide4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3.xml"/><Relationship Id="rId21" Type="http://schemas.openxmlformats.org/officeDocument/2006/relationships/slide" Target="slide32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3.xml"/><Relationship Id="rId20" Type="http://schemas.openxmlformats.org/officeDocument/2006/relationships/slide" Target="slide31.xml"/><Relationship Id="rId21" Type="http://schemas.openxmlformats.org/officeDocument/2006/relationships/slide" Target="slide32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Relationship Id="rId26" Type="http://schemas.openxmlformats.org/officeDocument/2006/relationships/image" Target="../media/image7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Relationship Id="rId26" Type="http://schemas.openxmlformats.org/officeDocument/2006/relationships/image" Target="../media/image8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Relationship Id="rId26" Type="http://schemas.openxmlformats.org/officeDocument/2006/relationships/image" Target="../media/image6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Relationship Id="rId26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image" Target="../media/image6.jpg"/><Relationship Id="rId24" Type="http://schemas.openxmlformats.org/officeDocument/2006/relationships/slide" Target="slide41.xml"/><Relationship Id="rId25" Type="http://schemas.openxmlformats.org/officeDocument/2006/relationships/slide" Target="slide43.xml"/><Relationship Id="rId26" Type="http://schemas.openxmlformats.org/officeDocument/2006/relationships/slide" Target="slide4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hyperlink" Target="https://doi.org/10.1016/j.cognition.2008.06.011" TargetMode="External"/><Relationship Id="rId22" Type="http://schemas.openxmlformats.org/officeDocument/2006/relationships/slide" Target="slide33.xml"/><Relationship Id="rId23" Type="http://schemas.openxmlformats.org/officeDocument/2006/relationships/slide" Target="slide40.xml"/><Relationship Id="rId24" Type="http://schemas.openxmlformats.org/officeDocument/2006/relationships/slide" Target="slide41.xml"/><Relationship Id="rId25" Type="http://schemas.openxmlformats.org/officeDocument/2006/relationships/slide" Target="slide43.xml"/><Relationship Id="rId26" Type="http://schemas.openxmlformats.org/officeDocument/2006/relationships/slide" Target="slide4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3.xml"/><Relationship Id="rId23" Type="http://schemas.openxmlformats.org/officeDocument/2006/relationships/slide" Target="slide45.xml"/><Relationship Id="rId24" Type="http://schemas.openxmlformats.org/officeDocument/2006/relationships/slide" Target="slide40.xml"/><Relationship Id="rId25" Type="http://schemas.openxmlformats.org/officeDocument/2006/relationships/slide" Target="slide4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9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2.xml"/><Relationship Id="rId14" Type="http://schemas.openxmlformats.org/officeDocument/2006/relationships/slide" Target="slide23.xml"/><Relationship Id="rId15" Type="http://schemas.openxmlformats.org/officeDocument/2006/relationships/slide" Target="slide25.xml"/><Relationship Id="rId16" Type="http://schemas.openxmlformats.org/officeDocument/2006/relationships/slide" Target="slide26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40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5.xml"/><Relationship Id="rId26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484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7145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algn="ctr" marL="4445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997" y="750620"/>
            <a:ext cx="3528060" cy="59245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35560" rIns="0" bIns="0" rtlCol="0" vert="horz">
            <a:spAutoFit/>
          </a:bodyPr>
          <a:lstStyle/>
          <a:p>
            <a:pPr marL="1384300" marR="341630" indent="-1034415">
              <a:lnSpc>
                <a:spcPct val="106700"/>
              </a:lnSpc>
              <a:spcBef>
                <a:spcPts val="280"/>
              </a:spcBef>
            </a:pPr>
            <a:r>
              <a:rPr dirty="0" sz="1400" spc="-65">
                <a:latin typeface="Tahoma"/>
                <a:cs typeface="Tahoma"/>
              </a:rPr>
              <a:t>05 </a:t>
            </a:r>
            <a:r>
              <a:rPr dirty="0" sz="1400" spc="-45">
                <a:latin typeface="Tahoma"/>
                <a:cs typeface="Tahoma"/>
              </a:rPr>
              <a:t>- </a:t>
            </a:r>
            <a:r>
              <a:rPr dirty="0" sz="1400" spc="-30">
                <a:latin typeface="Tahoma"/>
                <a:cs typeface="Tahoma"/>
              </a:rPr>
              <a:t>Morphological </a:t>
            </a:r>
            <a:r>
              <a:rPr dirty="0" sz="1400" spc="-55">
                <a:latin typeface="Tahoma"/>
                <a:cs typeface="Tahoma"/>
              </a:rPr>
              <a:t>representation </a:t>
            </a:r>
            <a:r>
              <a:rPr dirty="0" sz="1400" spc="-60">
                <a:latin typeface="Tahoma"/>
                <a:cs typeface="Tahoma"/>
              </a:rPr>
              <a:t>and  processing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732" y="154015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9110" y="1862860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Arial"/>
                <a:cs typeface="Arial"/>
              </a:rPr>
              <a:t>Newcastle</a:t>
            </a:r>
            <a:r>
              <a:rPr dirty="0" sz="800" spc="-5">
                <a:latin typeface="Arial"/>
                <a:cs typeface="Arial"/>
              </a:rPr>
              <a:t> University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4457" y="2156522"/>
            <a:ext cx="1038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October </a:t>
            </a:r>
            <a:r>
              <a:rPr dirty="0" sz="1100" spc="-50">
                <a:latin typeface="Tahoma"/>
                <a:cs typeface="Tahoma"/>
              </a:rPr>
              <a:t>30,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53657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71425"/>
            <a:ext cx="6464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3342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8" action="ppaction://hlinksldjump"/>
              </a:rPr>
              <a:t>2. </a:t>
            </a:r>
            <a:r>
              <a:rPr dirty="0" spc="-30">
                <a:hlinkClick r:id="rId8" action="ppaction://hlinksldjump"/>
              </a:rPr>
              <a:t>Morphological </a:t>
            </a:r>
            <a:r>
              <a:rPr dirty="0" spc="-60">
                <a:hlinkClick r:id="rId8" action="ppaction://hlinksldjump"/>
              </a:rPr>
              <a:t>movement, </a:t>
            </a:r>
            <a:r>
              <a:rPr dirty="0" spc="-45">
                <a:hlinkClick r:id="rId8" action="ppaction://hlinksldjump"/>
              </a:rPr>
              <a:t>stranding </a:t>
            </a:r>
            <a:r>
              <a:rPr dirty="0" spc="-60">
                <a:hlinkClick r:id="rId8" action="ppaction://hlinksldjump"/>
              </a:rPr>
              <a:t>and </a:t>
            </a:r>
            <a:r>
              <a:rPr dirty="0" spc="-60">
                <a:hlinkClick r:id="rId8" action="ppaction://hlinksldjump"/>
              </a:rPr>
              <a:t> </a:t>
            </a:r>
            <a:r>
              <a:rPr dirty="0" spc="-30">
                <a:hlinkClick r:id="rId8" action="ppaction://hlinksldjump"/>
              </a:rPr>
              <a:t>substitution</a:t>
            </a:r>
            <a:r>
              <a:rPr dirty="0" spc="25">
                <a:hlinkClick r:id="rId8" action="ppaction://hlinksldjump"/>
              </a:rPr>
              <a:t> </a:t>
            </a:r>
            <a:r>
              <a:rPr dirty="0" spc="-65">
                <a:hlinkClick r:id="rId8" action="ppaction://hlinksldjump"/>
              </a:rPr>
              <a:t>errors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610044"/>
            <a:ext cx="61976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  <a:p>
            <a:pPr marL="12700" marR="35687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7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65743"/>
            <a:ext cx="267271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75">
                <a:latin typeface="Tahoma"/>
                <a:cs typeface="Tahoma"/>
              </a:rPr>
              <a:t>wash </a:t>
            </a:r>
            <a:r>
              <a:rPr dirty="0" sz="1100" spc="-45">
                <a:latin typeface="Tahoma"/>
                <a:cs typeface="Tahoma"/>
              </a:rPr>
              <a:t>upp</a:t>
            </a:r>
            <a:r>
              <a:rPr dirty="0" sz="1100" spc="-45" b="1">
                <a:latin typeface="Trebuchet MS"/>
                <a:cs typeface="Trebuchet MS"/>
              </a:rPr>
              <a:t>-ed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dishes.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I’d </a:t>
            </a:r>
            <a:r>
              <a:rPr dirty="0" sz="1100" spc="-40">
                <a:latin typeface="Tahoma"/>
                <a:cs typeface="Tahoma"/>
              </a:rPr>
              <a:t>forgot </a:t>
            </a:r>
            <a:r>
              <a:rPr dirty="0" sz="1100" spc="-35">
                <a:latin typeface="Tahoma"/>
                <a:cs typeface="Tahoma"/>
              </a:rPr>
              <a:t>about</a:t>
            </a:r>
            <a:r>
              <a:rPr dirty="0" sz="1100" spc="-35" b="1">
                <a:latin typeface="Trebuchet MS"/>
                <a:cs typeface="Trebuchet MS"/>
              </a:rPr>
              <a:t>-en</a:t>
            </a:r>
            <a:r>
              <a:rPr dirty="0" sz="1100" spc="-120" b="1">
                <a:latin typeface="Trebuchet MS"/>
                <a:cs typeface="Trebuchet MS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10">
                <a:latin typeface="Tahoma"/>
                <a:cs typeface="Tahoma"/>
              </a:rPr>
              <a:t>lot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church</a:t>
            </a:r>
            <a:r>
              <a:rPr dirty="0" sz="1100" spc="-40" b="1">
                <a:solidFill>
                  <a:srgbClr val="0000FF"/>
                </a:solidFill>
                <a:latin typeface="Trebuchet MS"/>
                <a:cs typeface="Trebuchet MS"/>
              </a:rPr>
              <a:t>-es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our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FF"/>
                </a:solidFill>
                <a:latin typeface="Tahoma"/>
                <a:cs typeface="Tahoma"/>
              </a:rPr>
              <a:t>minister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always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pack</a:t>
            </a:r>
            <a:r>
              <a:rPr dirty="0" sz="1100" spc="-30" b="1">
                <a:solidFill>
                  <a:srgbClr val="0000FF"/>
                </a:solidFill>
                <a:latin typeface="Trebuchet MS"/>
                <a:cs typeface="Trebuchet MS"/>
              </a:rPr>
              <a:t>-s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20"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0000FF"/>
                </a:solidFill>
                <a:latin typeface="Tahoma"/>
                <a:cs typeface="Tahoma"/>
              </a:rPr>
              <a:t>keep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70">
                <a:latin typeface="Tahoma"/>
                <a:cs typeface="Tahoma"/>
              </a:rPr>
              <a:t>some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-210">
                <a:latin typeface="Tahoma"/>
                <a:cs typeface="Tahoma"/>
              </a:rPr>
              <a:t> </a:t>
            </a:r>
            <a:r>
              <a:rPr dirty="0" sz="1100" spc="-40" b="1">
                <a:latin typeface="Trebuchet MS"/>
                <a:cs typeface="Trebuchet MS"/>
              </a:rPr>
              <a:t>de-</a:t>
            </a:r>
            <a:r>
              <a:rPr dirty="0" sz="1100" spc="-40">
                <a:latin typeface="Tahoma"/>
                <a:cs typeface="Tahoma"/>
              </a:rPr>
              <a:t>vice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53657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71425"/>
            <a:ext cx="6464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986268"/>
            <a:ext cx="34239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Tahoma"/>
                <a:cs typeface="Tahoma"/>
              </a:rPr>
              <a:t>Speeded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0">
                <a:latin typeface="Tahoma"/>
                <a:cs typeface="Tahoma"/>
              </a:rPr>
              <a:t>judgement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male and </a:t>
            </a:r>
            <a:r>
              <a:rPr dirty="0" sz="1100" spc="-55">
                <a:latin typeface="Tahoma"/>
                <a:cs typeface="Tahoma"/>
              </a:rPr>
              <a:t>female  </a:t>
            </a:r>
            <a:r>
              <a:rPr dirty="0" sz="1100" spc="-50">
                <a:latin typeface="Tahoma"/>
                <a:cs typeface="Tahoma"/>
              </a:rPr>
              <a:t>voices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7117" y="1562176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 h="0">
                <a:moveTo>
                  <a:pt x="0" y="0"/>
                </a:moveTo>
                <a:lnTo>
                  <a:pt x="1753768" y="0"/>
                </a:lnTo>
              </a:path>
            </a:pathLst>
          </a:custGeom>
          <a:ln w="14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54417" y="1591156"/>
            <a:ext cx="30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T</a:t>
            </a:r>
            <a:r>
              <a:rPr dirty="0" sz="1100" spc="-45">
                <a:latin typeface="Tahoma"/>
                <a:cs typeface="Tahoma"/>
              </a:rPr>
              <a:t>y</a:t>
            </a:r>
            <a:r>
              <a:rPr dirty="0" sz="1100" spc="-25">
                <a:latin typeface="Tahoma"/>
                <a:cs typeface="Tahoma"/>
              </a:rPr>
              <a:t>p</a:t>
            </a:r>
            <a:r>
              <a:rPr dirty="0" sz="1100" spc="-95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5441" y="1591156"/>
            <a:ext cx="923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7075" algn="l"/>
              </a:tabLst>
            </a:pPr>
            <a:r>
              <a:rPr dirty="0" sz="1100" spc="-40">
                <a:latin typeface="Tahoma"/>
                <a:cs typeface="Tahoma"/>
              </a:rPr>
              <a:t>Example</a:t>
            </a:r>
            <a:r>
              <a:rPr dirty="0" sz="1100" spc="-40">
                <a:latin typeface="Tahoma"/>
                <a:cs typeface="Tahoma"/>
              </a:rPr>
              <a:t>	</a:t>
            </a:r>
            <a:r>
              <a:rPr dirty="0" sz="1100" spc="60">
                <a:latin typeface="Tahoma"/>
                <a:cs typeface="Tahoma"/>
              </a:rPr>
              <a:t>RT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7117" y="1830882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 h="0">
                <a:moveTo>
                  <a:pt x="0" y="0"/>
                </a:moveTo>
                <a:lnTo>
                  <a:pt x="1753768" y="0"/>
                </a:lnTo>
              </a:path>
            </a:pathLst>
          </a:custGeom>
          <a:ln w="89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54417" y="1857183"/>
            <a:ext cx="70548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Real </a:t>
            </a:r>
            <a:r>
              <a:rPr dirty="0" sz="1100" spc="-20">
                <a:latin typeface="Tahoma"/>
                <a:cs typeface="Tahoma"/>
              </a:rPr>
              <a:t>infl.  </a:t>
            </a:r>
            <a:r>
              <a:rPr dirty="0" sz="1100" spc="-40">
                <a:latin typeface="Tahoma"/>
                <a:cs typeface="Tahoma"/>
              </a:rPr>
              <a:t>Pseudo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infl.  </a:t>
            </a:r>
            <a:r>
              <a:rPr dirty="0" sz="1100" spc="-30">
                <a:latin typeface="Tahoma"/>
                <a:cs typeface="Tahoma"/>
              </a:rPr>
              <a:t>Novel </a:t>
            </a:r>
            <a:r>
              <a:rPr dirty="0" sz="1100" spc="-20">
                <a:latin typeface="Tahoma"/>
                <a:cs typeface="Tahoma"/>
              </a:rPr>
              <a:t>infl.  </a:t>
            </a:r>
            <a:r>
              <a:rPr dirty="0" sz="1100" spc="-10">
                <a:latin typeface="Tahoma"/>
                <a:cs typeface="Tahoma"/>
              </a:rPr>
              <a:t>No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infl.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5566" y="1857183"/>
            <a:ext cx="58864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Fill</a:t>
            </a:r>
            <a:r>
              <a:rPr dirty="0" sz="1100" spc="-10" b="1">
                <a:latin typeface="Trebuchet MS"/>
                <a:cs typeface="Trebuchet MS"/>
              </a:rPr>
              <a:t>ed</a:t>
            </a:r>
            <a:r>
              <a:rPr dirty="0" sz="1100" spc="-10">
                <a:latin typeface="Tahoma"/>
                <a:cs typeface="Tahoma"/>
              </a:rPr>
              <a:t>-fill  </a:t>
            </a:r>
            <a:r>
              <a:rPr dirty="0" sz="1100" spc="50">
                <a:latin typeface="Tahoma"/>
                <a:cs typeface="Tahoma"/>
              </a:rPr>
              <a:t>Mi</a:t>
            </a:r>
            <a:r>
              <a:rPr dirty="0" sz="1100" spc="15">
                <a:latin typeface="Tahoma"/>
                <a:cs typeface="Tahoma"/>
              </a:rPr>
              <a:t>l</a:t>
            </a:r>
            <a:r>
              <a:rPr dirty="0" sz="1100" spc="-30" b="1">
                <a:latin typeface="Trebuchet MS"/>
                <a:cs typeface="Trebuchet MS"/>
              </a:rPr>
              <a:t>d</a:t>
            </a:r>
            <a:r>
              <a:rPr dirty="0" sz="1100" spc="-35">
                <a:latin typeface="Tahoma"/>
                <a:cs typeface="Tahoma"/>
              </a:rPr>
              <a:t>-mile  </a:t>
            </a:r>
            <a:r>
              <a:rPr dirty="0" sz="1100" spc="15">
                <a:latin typeface="Tahoma"/>
                <a:cs typeface="Tahoma"/>
              </a:rPr>
              <a:t>Nill</a:t>
            </a:r>
            <a:r>
              <a:rPr dirty="0" sz="1100" spc="-55" b="1">
                <a:latin typeface="Trebuchet MS"/>
                <a:cs typeface="Trebuchet MS"/>
              </a:rPr>
              <a:t>ed</a:t>
            </a:r>
            <a:r>
              <a:rPr dirty="0" sz="1100" spc="-15">
                <a:latin typeface="Tahoma"/>
                <a:cs typeface="Tahoma"/>
              </a:rPr>
              <a:t>-nill  </a:t>
            </a:r>
            <a:r>
              <a:rPr dirty="0" sz="1100" spc="-20">
                <a:latin typeface="Tahoma"/>
                <a:cs typeface="Tahoma"/>
              </a:rPr>
              <a:t>Bel</a:t>
            </a:r>
            <a:r>
              <a:rPr dirty="0" sz="1100" spc="-20" b="1">
                <a:latin typeface="Trebuchet MS"/>
                <a:cs typeface="Trebuchet MS"/>
              </a:rPr>
              <a:t>t</a:t>
            </a:r>
            <a:r>
              <a:rPr dirty="0" sz="1100" spc="-20">
                <a:latin typeface="Tahoma"/>
                <a:cs typeface="Tahoma"/>
              </a:rPr>
              <a:t>-bell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7117" y="2615793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 h="0">
                <a:moveTo>
                  <a:pt x="0" y="0"/>
                </a:moveTo>
                <a:lnTo>
                  <a:pt x="1753768" y="0"/>
                </a:lnTo>
              </a:path>
            </a:pathLst>
          </a:custGeom>
          <a:ln w="14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38561" y="2610044"/>
            <a:ext cx="61976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  <a:p>
            <a:pPr marL="12700" marR="35687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8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53657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954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10044"/>
            <a:ext cx="61976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  <a:p>
            <a:pPr marL="12700" marR="35687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8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986268"/>
            <a:ext cx="34239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Tahoma"/>
                <a:cs typeface="Tahoma"/>
              </a:rPr>
              <a:t>Speeded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0">
                <a:latin typeface="Tahoma"/>
                <a:cs typeface="Tahoma"/>
              </a:rPr>
              <a:t>judgement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male and </a:t>
            </a:r>
            <a:r>
              <a:rPr dirty="0" sz="1100" spc="-55">
                <a:latin typeface="Tahoma"/>
                <a:cs typeface="Tahoma"/>
              </a:rPr>
              <a:t>female  </a:t>
            </a:r>
            <a:r>
              <a:rPr dirty="0" sz="1100" spc="-50">
                <a:latin typeface="Tahoma"/>
                <a:cs typeface="Tahoma"/>
              </a:rPr>
              <a:t>voices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7117" y="1562176"/>
          <a:ext cx="1753870" cy="106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714375"/>
                <a:gridCol w="283844"/>
              </a:tblGrid>
              <a:tr h="268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Type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Example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60">
                          <a:latin typeface="Tahoma"/>
                          <a:cs typeface="Tahoma"/>
                        </a:rPr>
                        <a:t>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784910">
                <a:tc>
                  <a:txBody>
                    <a:bodyPr/>
                    <a:lstStyle/>
                    <a:p>
                      <a:pPr marR="67945">
                        <a:lnSpc>
                          <a:spcPct val="102600"/>
                        </a:lnSpc>
                        <a:spcBef>
                          <a:spcPts val="260"/>
                        </a:spcBef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Real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 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Pseudo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 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Novel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 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75565" marR="67945">
                        <a:lnSpc>
                          <a:spcPct val="102600"/>
                        </a:lnSpc>
                        <a:spcBef>
                          <a:spcPts val="260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Fill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-fill 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Mi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100" b="1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-mile 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Nill</a:t>
                      </a:r>
                      <a:r>
                        <a:rPr dirty="0" sz="110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-nill 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Bel</a:t>
                      </a:r>
                      <a:r>
                        <a:rPr dirty="0" sz="1100" spc="-2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-bell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53657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954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10044"/>
            <a:ext cx="61976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  <a:p>
            <a:pPr marL="12700" marR="35687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8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986268"/>
            <a:ext cx="34239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Tahoma"/>
                <a:cs typeface="Tahoma"/>
              </a:rPr>
              <a:t>Speeded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0">
                <a:latin typeface="Tahoma"/>
                <a:cs typeface="Tahoma"/>
              </a:rPr>
              <a:t>judgement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male and </a:t>
            </a:r>
            <a:r>
              <a:rPr dirty="0" sz="1100" spc="-55">
                <a:latin typeface="Tahoma"/>
                <a:cs typeface="Tahoma"/>
              </a:rPr>
              <a:t>female  </a:t>
            </a:r>
            <a:r>
              <a:rPr dirty="0" sz="1100" spc="-50">
                <a:latin typeface="Tahoma"/>
                <a:cs typeface="Tahoma"/>
              </a:rPr>
              <a:t>voices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7117" y="1562176"/>
          <a:ext cx="1753870" cy="106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714375"/>
                <a:gridCol w="283844"/>
              </a:tblGrid>
              <a:tr h="268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Type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Example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60">
                          <a:latin typeface="Tahoma"/>
                          <a:cs typeface="Tahoma"/>
                        </a:rPr>
                        <a:t>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226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Real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Fill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-fill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</a:tr>
              <a:tr h="558043"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Pseudo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R="157480">
                        <a:lnSpc>
                          <a:spcPct val="102600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Novel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 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8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Mil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-mile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 marR="67945" indent="-635">
                        <a:lnSpc>
                          <a:spcPct val="10260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Nill</a:t>
                      </a:r>
                      <a:r>
                        <a:rPr dirty="0" sz="110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-nill 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Bel</a:t>
                      </a:r>
                      <a:r>
                        <a:rPr dirty="0" sz="1100" spc="-2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-bell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ts val="118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932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53657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954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610044"/>
            <a:ext cx="61976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  <a:p>
            <a:pPr marL="12700" marR="35687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8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986268"/>
            <a:ext cx="34239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Tahoma"/>
                <a:cs typeface="Tahoma"/>
              </a:rPr>
              <a:t>Speeded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0">
                <a:latin typeface="Tahoma"/>
                <a:cs typeface="Tahoma"/>
              </a:rPr>
              <a:t>judgement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male and </a:t>
            </a:r>
            <a:r>
              <a:rPr dirty="0" sz="1100" spc="-55">
                <a:latin typeface="Tahoma"/>
                <a:cs typeface="Tahoma"/>
              </a:rPr>
              <a:t>female  </a:t>
            </a:r>
            <a:r>
              <a:rPr dirty="0" sz="1100" spc="-50">
                <a:latin typeface="Tahoma"/>
                <a:cs typeface="Tahoma"/>
              </a:rPr>
              <a:t>voices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7117" y="1562176"/>
          <a:ext cx="1753870" cy="106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714375"/>
                <a:gridCol w="283844"/>
              </a:tblGrid>
              <a:tr h="268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Type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Example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60">
                          <a:latin typeface="Tahoma"/>
                          <a:cs typeface="Tahoma"/>
                        </a:rPr>
                        <a:t>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226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Real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Fill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-fill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Pseudo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8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Mil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-mile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ts val="118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932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  <a:tr h="385970"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Novel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8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Nill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-nill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Bel</a:t>
                      </a:r>
                      <a:r>
                        <a:rPr dirty="0" sz="1100" spc="-2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-bell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ts val="118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908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53657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797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986268"/>
            <a:ext cx="34239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Tahoma"/>
                <a:cs typeface="Tahoma"/>
              </a:rPr>
              <a:t>Speeded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0">
                <a:latin typeface="Tahoma"/>
                <a:cs typeface="Tahoma"/>
              </a:rPr>
              <a:t>judgement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male and </a:t>
            </a:r>
            <a:r>
              <a:rPr dirty="0" sz="1100" spc="-55">
                <a:latin typeface="Tahoma"/>
                <a:cs typeface="Tahoma"/>
              </a:rPr>
              <a:t>female  </a:t>
            </a:r>
            <a:r>
              <a:rPr dirty="0" sz="1100" spc="-50">
                <a:latin typeface="Tahoma"/>
                <a:cs typeface="Tahoma"/>
              </a:rPr>
              <a:t>voices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7117" y="1562176"/>
          <a:ext cx="1753870" cy="82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714375"/>
                <a:gridCol w="283844"/>
              </a:tblGrid>
              <a:tr h="268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Type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Example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60">
                          <a:latin typeface="Tahoma"/>
                          <a:cs typeface="Tahoma"/>
                        </a:rPr>
                        <a:t>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226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Real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Fill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-fill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3746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Pseudo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8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Mil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-mile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ts val="118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932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  <a:tr h="157387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Novel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infl.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4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Nill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-nill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ts val="114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908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067117" y="2615793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 h="0">
                <a:moveTo>
                  <a:pt x="0" y="0"/>
                </a:moveTo>
                <a:lnTo>
                  <a:pt x="1753768" y="0"/>
                </a:lnTo>
              </a:path>
            </a:pathLst>
          </a:custGeom>
          <a:ln w="14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54417" y="2406789"/>
            <a:ext cx="4572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10">
                <a:latin typeface="Tahoma"/>
                <a:cs typeface="Tahoma"/>
              </a:rPr>
              <a:t>No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infl.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5718" y="2403880"/>
            <a:ext cx="51752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Bel</a:t>
            </a:r>
            <a:r>
              <a:rPr dirty="0" sz="1100" spc="-20" b="1">
                <a:latin typeface="Trebuchet MS"/>
                <a:cs typeface="Trebuchet MS"/>
              </a:rPr>
              <a:t>t</a:t>
            </a:r>
            <a:r>
              <a:rPr dirty="0" sz="1100" spc="-20">
                <a:latin typeface="Tahoma"/>
                <a:cs typeface="Tahoma"/>
              </a:rPr>
              <a:t>-bell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0363" y="2406789"/>
            <a:ext cx="23367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5">
                <a:latin typeface="Tahoma"/>
                <a:cs typeface="Tahoma"/>
              </a:rPr>
              <a:t>806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489568"/>
            <a:ext cx="64643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8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679450" cy="17773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7" name="object 7"/>
          <p:cNvSpPr/>
          <p:nvPr/>
        </p:nvSpPr>
        <p:spPr>
          <a:xfrm>
            <a:off x="179997" y="888382"/>
            <a:ext cx="3528060" cy="2021205"/>
          </a:xfrm>
          <a:custGeom>
            <a:avLst/>
            <a:gdLst/>
            <a:ahLst/>
            <a:cxnLst/>
            <a:rect l="l" t="t" r="r" b="b"/>
            <a:pathLst>
              <a:path w="3528060" h="2021205">
                <a:moveTo>
                  <a:pt x="0" y="0"/>
                </a:moveTo>
                <a:lnTo>
                  <a:pt x="3527928" y="0"/>
                </a:lnTo>
                <a:lnTo>
                  <a:pt x="3527928" y="2020920"/>
                </a:lnTo>
                <a:lnTo>
                  <a:pt x="0" y="2020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167" y="140849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30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9530" y="140849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29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793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4" y="65954"/>
                </a:lnTo>
                <a:lnTo>
                  <a:pt x="1212857" y="51177"/>
                </a:lnTo>
                <a:lnTo>
                  <a:pt x="1160510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793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135" y="205916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135" y="205916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3639" y="22845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3639" y="22845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2429" y="22894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62429" y="22894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6938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6938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33926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33926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97865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3" y="65954"/>
                </a:lnTo>
                <a:lnTo>
                  <a:pt x="1212857" y="51177"/>
                </a:lnTo>
                <a:lnTo>
                  <a:pt x="1160509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97865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96102" y="20885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96102" y="20885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09009" y="22551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9009" y="22551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00106" y="2475660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0106" y="2475661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72229" y="1583876"/>
            <a:ext cx="250190" cy="142240"/>
          </a:xfrm>
          <a:custGeom>
            <a:avLst/>
            <a:gdLst/>
            <a:ahLst/>
            <a:cxnLst/>
            <a:rect l="l" t="t" r="r" b="b"/>
            <a:pathLst>
              <a:path w="250190" h="142239">
                <a:moveTo>
                  <a:pt x="0" y="0"/>
                </a:moveTo>
                <a:lnTo>
                  <a:pt x="249895" y="0"/>
                </a:lnTo>
                <a:lnTo>
                  <a:pt x="2498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72229" y="1583876"/>
            <a:ext cx="250190" cy="142240"/>
          </a:xfrm>
          <a:custGeom>
            <a:avLst/>
            <a:gdLst/>
            <a:ahLst/>
            <a:cxnLst/>
            <a:rect l="l" t="t" r="r" b="b"/>
            <a:pathLst>
              <a:path w="250190" h="142239">
                <a:moveTo>
                  <a:pt x="0" y="0"/>
                </a:moveTo>
                <a:lnTo>
                  <a:pt x="249895" y="0"/>
                </a:lnTo>
                <a:lnTo>
                  <a:pt x="2498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3038" y="1583876"/>
            <a:ext cx="220979" cy="142240"/>
          </a:xfrm>
          <a:custGeom>
            <a:avLst/>
            <a:gdLst/>
            <a:ahLst/>
            <a:cxnLst/>
            <a:rect l="l" t="t" r="r" b="b"/>
            <a:pathLst>
              <a:path w="220980" h="142239">
                <a:moveTo>
                  <a:pt x="0" y="0"/>
                </a:moveTo>
                <a:lnTo>
                  <a:pt x="220496" y="0"/>
                </a:lnTo>
                <a:lnTo>
                  <a:pt x="220496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3038" y="1583876"/>
            <a:ext cx="220979" cy="142240"/>
          </a:xfrm>
          <a:custGeom>
            <a:avLst/>
            <a:gdLst/>
            <a:ahLst/>
            <a:cxnLst/>
            <a:rect l="l" t="t" r="r" b="b"/>
            <a:pathLst>
              <a:path w="220980" h="142239">
                <a:moveTo>
                  <a:pt x="0" y="0"/>
                </a:moveTo>
                <a:lnTo>
                  <a:pt x="220496" y="0"/>
                </a:lnTo>
                <a:lnTo>
                  <a:pt x="220496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85717" y="1250490"/>
          <a:ext cx="3230245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234315"/>
                <a:gridCol w="601344"/>
                <a:gridCol w="611505"/>
                <a:gridCol w="998855"/>
              </a:tblGrid>
              <a:tr h="155551">
                <a:tc gridSpan="3"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b="1">
                          <a:latin typeface="Calibri"/>
                          <a:cs typeface="Calibri"/>
                        </a:rPr>
                        <a:t>Computational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-10" b="1">
                          <a:latin typeface="Calibri"/>
                          <a:cs typeface="Calibri"/>
                        </a:rPr>
                        <a:t>Whole-entry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fill-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miss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fill-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book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/d/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-ed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filled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5720" marR="572770" indent="115570">
                        <a:lnSpc>
                          <a:spcPct val="3646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untie  book</a:t>
                      </a:r>
                      <a:r>
                        <a:rPr dirty="0" sz="7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1277577" y="1728424"/>
            <a:ext cx="0" cy="552450"/>
          </a:xfrm>
          <a:custGeom>
            <a:avLst/>
            <a:gdLst/>
            <a:ahLst/>
            <a:cxnLst/>
            <a:rect l="l" t="t" r="r" b="b"/>
            <a:pathLst>
              <a:path w="0" h="552450">
                <a:moveTo>
                  <a:pt x="0" y="0"/>
                </a:moveTo>
                <a:lnTo>
                  <a:pt x="0" y="552057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44383" y="236541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 h="0">
                <a:moveTo>
                  <a:pt x="0" y="0"/>
                </a:moveTo>
                <a:lnTo>
                  <a:pt x="218185" y="0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3887" y="1723524"/>
            <a:ext cx="0" cy="556260"/>
          </a:xfrm>
          <a:custGeom>
            <a:avLst/>
            <a:gdLst/>
            <a:ahLst/>
            <a:cxnLst/>
            <a:rect l="l" t="t" r="r" b="b"/>
            <a:pathLst>
              <a:path w="0" h="556260">
                <a:moveTo>
                  <a:pt x="0" y="0"/>
                </a:moveTo>
                <a:lnTo>
                  <a:pt x="0" y="555642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913263" y="2489568"/>
            <a:ext cx="64643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9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679450" cy="265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8" name="object 8"/>
          <p:cNvSpPr/>
          <p:nvPr/>
        </p:nvSpPr>
        <p:spPr>
          <a:xfrm>
            <a:off x="179997" y="888382"/>
            <a:ext cx="3528060" cy="2021205"/>
          </a:xfrm>
          <a:custGeom>
            <a:avLst/>
            <a:gdLst/>
            <a:ahLst/>
            <a:cxnLst/>
            <a:rect l="l" t="t" r="r" b="b"/>
            <a:pathLst>
              <a:path w="3528060" h="2021205">
                <a:moveTo>
                  <a:pt x="0" y="0"/>
                </a:moveTo>
                <a:lnTo>
                  <a:pt x="3527928" y="0"/>
                </a:lnTo>
                <a:lnTo>
                  <a:pt x="3527928" y="2020920"/>
                </a:lnTo>
                <a:lnTo>
                  <a:pt x="0" y="2020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167" y="140849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30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99530" y="140849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29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793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4" y="65954"/>
                </a:lnTo>
                <a:lnTo>
                  <a:pt x="1212857" y="51177"/>
                </a:lnTo>
                <a:lnTo>
                  <a:pt x="1160510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793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135" y="205916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135" y="205916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3639" y="22845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3639" y="22845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62429" y="22894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62429" y="22894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6938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6938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33926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33926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97865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3" y="65954"/>
                </a:lnTo>
                <a:lnTo>
                  <a:pt x="1212857" y="51177"/>
                </a:lnTo>
                <a:lnTo>
                  <a:pt x="1160509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97865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96102" y="20885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96102" y="20885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9009" y="22551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09009" y="22551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0106" y="2475660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00106" y="2475661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72229" y="1583876"/>
            <a:ext cx="250190" cy="142240"/>
          </a:xfrm>
          <a:custGeom>
            <a:avLst/>
            <a:gdLst/>
            <a:ahLst/>
            <a:cxnLst/>
            <a:rect l="l" t="t" r="r" b="b"/>
            <a:pathLst>
              <a:path w="250190" h="142239">
                <a:moveTo>
                  <a:pt x="0" y="0"/>
                </a:moveTo>
                <a:lnTo>
                  <a:pt x="249895" y="0"/>
                </a:lnTo>
                <a:lnTo>
                  <a:pt x="2498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72229" y="1583876"/>
            <a:ext cx="250190" cy="142240"/>
          </a:xfrm>
          <a:custGeom>
            <a:avLst/>
            <a:gdLst/>
            <a:ahLst/>
            <a:cxnLst/>
            <a:rect l="l" t="t" r="r" b="b"/>
            <a:pathLst>
              <a:path w="250190" h="142239">
                <a:moveTo>
                  <a:pt x="0" y="0"/>
                </a:moveTo>
                <a:lnTo>
                  <a:pt x="249895" y="0"/>
                </a:lnTo>
                <a:lnTo>
                  <a:pt x="2498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3038" y="1583876"/>
            <a:ext cx="274955" cy="142240"/>
          </a:xfrm>
          <a:custGeom>
            <a:avLst/>
            <a:gdLst/>
            <a:ahLst/>
            <a:cxnLst/>
            <a:rect l="l" t="t" r="r" b="b"/>
            <a:pathLst>
              <a:path w="274955" h="142239">
                <a:moveTo>
                  <a:pt x="0" y="0"/>
                </a:moveTo>
                <a:lnTo>
                  <a:pt x="274395" y="0"/>
                </a:lnTo>
                <a:lnTo>
                  <a:pt x="2743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3038" y="1583876"/>
            <a:ext cx="274955" cy="142240"/>
          </a:xfrm>
          <a:custGeom>
            <a:avLst/>
            <a:gdLst/>
            <a:ahLst/>
            <a:cxnLst/>
            <a:rect l="l" t="t" r="r" b="b"/>
            <a:pathLst>
              <a:path w="274955" h="142239">
                <a:moveTo>
                  <a:pt x="0" y="0"/>
                </a:moveTo>
                <a:lnTo>
                  <a:pt x="274395" y="0"/>
                </a:lnTo>
                <a:lnTo>
                  <a:pt x="2743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77577" y="1728424"/>
            <a:ext cx="374650" cy="382270"/>
          </a:xfrm>
          <a:custGeom>
            <a:avLst/>
            <a:gdLst/>
            <a:ahLst/>
            <a:cxnLst/>
            <a:rect l="l" t="t" r="r" b="b"/>
            <a:pathLst>
              <a:path w="374650" h="382269">
                <a:moveTo>
                  <a:pt x="0" y="0"/>
                </a:moveTo>
                <a:lnTo>
                  <a:pt x="374264" y="381779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44383" y="236541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 h="0">
                <a:moveTo>
                  <a:pt x="0" y="0"/>
                </a:moveTo>
                <a:lnTo>
                  <a:pt x="218185" y="0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3887" y="1723524"/>
            <a:ext cx="0" cy="556260"/>
          </a:xfrm>
          <a:custGeom>
            <a:avLst/>
            <a:gdLst/>
            <a:ahLst/>
            <a:cxnLst/>
            <a:rect l="l" t="t" r="r" b="b"/>
            <a:pathLst>
              <a:path w="0" h="556260">
                <a:moveTo>
                  <a:pt x="0" y="0"/>
                </a:moveTo>
                <a:lnTo>
                  <a:pt x="0" y="555642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85824" y="21130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85824" y="21130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85717" y="1250490"/>
          <a:ext cx="3230245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234315"/>
                <a:gridCol w="601344"/>
                <a:gridCol w="612140"/>
                <a:gridCol w="998855"/>
              </a:tblGrid>
              <a:tr h="155551">
                <a:tc gridSpan="3"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b="1">
                          <a:latin typeface="Calibri"/>
                          <a:cs typeface="Calibri"/>
                        </a:rPr>
                        <a:t>Computational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-10" b="1">
                          <a:latin typeface="Calibri"/>
                          <a:cs typeface="Calibri"/>
                        </a:rPr>
                        <a:t>Whole-entry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mile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miss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mile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book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/d/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-ed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970" marR="260985" indent="156845">
                        <a:lnSpc>
                          <a:spcPct val="36800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mild 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filled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5720" marR="572770" indent="115570">
                        <a:lnSpc>
                          <a:spcPct val="3646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untie  book</a:t>
                      </a:r>
                      <a:r>
                        <a:rPr dirty="0" sz="7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1277577" y="1728424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8106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9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679450" cy="265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041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50">
                <a:hlinkClick r:id="rId9" action="ppaction://hlinksldjump"/>
              </a:rPr>
              <a:t>3. </a:t>
            </a:r>
            <a:r>
              <a:rPr dirty="0" spc="-40">
                <a:hlinkClick r:id="rId9" action="ppaction://hlinksldjump"/>
              </a:rPr>
              <a:t>Morpho-phonological </a:t>
            </a:r>
            <a:r>
              <a:rPr dirty="0" spc="-60">
                <a:hlinkClick r:id="rId9" action="ppaction://hlinksldjump"/>
              </a:rPr>
              <a:t>parsing </a:t>
            </a:r>
            <a:r>
              <a:rPr dirty="0" spc="-5">
                <a:hlinkClick r:id="rId9" action="ppaction://hlinksldjump"/>
              </a:rPr>
              <a:t>(Post </a:t>
            </a:r>
            <a:r>
              <a:rPr dirty="0" spc="-40">
                <a:hlinkClick r:id="rId9" action="ppaction://hlinksldjump"/>
              </a:rPr>
              <a:t>et </a:t>
            </a:r>
            <a:r>
              <a:rPr dirty="0" spc="-30">
                <a:hlinkClick r:id="rId9" action="ppaction://hlinksldjump"/>
              </a:rPr>
              <a:t>al. </a:t>
            </a:r>
            <a:r>
              <a:rPr dirty="0" spc="-30">
                <a:hlinkClick r:id="rId9" action="ppaction://hlinksldjump"/>
              </a:rPr>
              <a:t> </a:t>
            </a:r>
            <a:r>
              <a:rPr dirty="0" spc="-50">
                <a:hlinkClick r:id="rId9" action="ppaction://hlinksldjump"/>
              </a:rPr>
              <a:t>2008)</a:t>
            </a:r>
          </a:p>
        </p:txBody>
      </p:sp>
      <p:sp>
        <p:nvSpPr>
          <p:cNvPr id="8" name="object 8"/>
          <p:cNvSpPr/>
          <p:nvPr/>
        </p:nvSpPr>
        <p:spPr>
          <a:xfrm>
            <a:off x="179997" y="888382"/>
            <a:ext cx="3528060" cy="2021205"/>
          </a:xfrm>
          <a:custGeom>
            <a:avLst/>
            <a:gdLst/>
            <a:ahLst/>
            <a:cxnLst/>
            <a:rect l="l" t="t" r="r" b="b"/>
            <a:pathLst>
              <a:path w="3528060" h="2021205">
                <a:moveTo>
                  <a:pt x="0" y="0"/>
                </a:moveTo>
                <a:lnTo>
                  <a:pt x="3527928" y="0"/>
                </a:lnTo>
                <a:lnTo>
                  <a:pt x="3527928" y="2020920"/>
                </a:lnTo>
                <a:lnTo>
                  <a:pt x="0" y="2020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167" y="140849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30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99530" y="140849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29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793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4" y="65954"/>
                </a:lnTo>
                <a:lnTo>
                  <a:pt x="1212857" y="51177"/>
                </a:lnTo>
                <a:lnTo>
                  <a:pt x="1160510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793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135" y="205916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135" y="205916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3639" y="22845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3639" y="22845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62429" y="22894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62429" y="22894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6938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6938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33926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33926" y="2505060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97865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3" y="65954"/>
                </a:lnTo>
                <a:lnTo>
                  <a:pt x="1212857" y="51177"/>
                </a:lnTo>
                <a:lnTo>
                  <a:pt x="1160509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97865" y="194892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96102" y="20885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96102" y="2088567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9009" y="22551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09009" y="225516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0106" y="2475660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00106" y="2475661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3038" y="1583876"/>
            <a:ext cx="274955" cy="142240"/>
          </a:xfrm>
          <a:custGeom>
            <a:avLst/>
            <a:gdLst/>
            <a:ahLst/>
            <a:cxnLst/>
            <a:rect l="l" t="t" r="r" b="b"/>
            <a:pathLst>
              <a:path w="274955" h="142239">
                <a:moveTo>
                  <a:pt x="0" y="0"/>
                </a:moveTo>
                <a:lnTo>
                  <a:pt x="274395" y="0"/>
                </a:lnTo>
                <a:lnTo>
                  <a:pt x="2743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3038" y="1583876"/>
            <a:ext cx="274955" cy="142240"/>
          </a:xfrm>
          <a:custGeom>
            <a:avLst/>
            <a:gdLst/>
            <a:ahLst/>
            <a:cxnLst/>
            <a:rect l="l" t="t" r="r" b="b"/>
            <a:pathLst>
              <a:path w="274955" h="142239">
                <a:moveTo>
                  <a:pt x="0" y="0"/>
                </a:moveTo>
                <a:lnTo>
                  <a:pt x="274395" y="0"/>
                </a:lnTo>
                <a:lnTo>
                  <a:pt x="2743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85717" y="1250490"/>
          <a:ext cx="3230245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238125"/>
                <a:gridCol w="601979"/>
                <a:gridCol w="612775"/>
                <a:gridCol w="999489"/>
              </a:tblGrid>
              <a:tr h="155551">
                <a:tc gridSpan="3"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b="1">
                          <a:latin typeface="Calibri"/>
                          <a:cs typeface="Calibri"/>
                        </a:rPr>
                        <a:t>Computational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-10" b="1">
                          <a:latin typeface="Calibri"/>
                          <a:cs typeface="Calibri"/>
                        </a:rPr>
                        <a:t>Whole-entry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belt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1028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ll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belt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book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-ed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filled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5720" marR="572770" indent="115570">
                        <a:lnSpc>
                          <a:spcPct val="3646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untie  book</a:t>
                      </a:r>
                      <a:r>
                        <a:rPr dirty="0" sz="7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748387" y="1733324"/>
            <a:ext cx="0" cy="556260"/>
          </a:xfrm>
          <a:custGeom>
            <a:avLst/>
            <a:gdLst/>
            <a:ahLst/>
            <a:cxnLst/>
            <a:rect l="l" t="t" r="r" b="b"/>
            <a:pathLst>
              <a:path w="0" h="556260">
                <a:moveTo>
                  <a:pt x="0" y="0"/>
                </a:moveTo>
                <a:lnTo>
                  <a:pt x="0" y="555642"/>
                </a:lnTo>
              </a:path>
            </a:pathLst>
          </a:custGeom>
          <a:ln w="97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9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646430" cy="797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3589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67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4. </a:t>
            </a:r>
            <a:r>
              <a:rPr dirty="0" spc="-15">
                <a:hlinkClick r:id="rId10" action="ppaction://hlinksldjump"/>
              </a:rPr>
              <a:t>Phonotactic</a:t>
            </a:r>
            <a:r>
              <a:rPr dirty="0" spc="-155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evidence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10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04516"/>
            <a:ext cx="2247900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7060">
              <a:lnSpc>
                <a:spcPct val="150900"/>
              </a:lnSpc>
              <a:spcBef>
                <a:spcPts val="100"/>
              </a:spcBef>
            </a:pPr>
            <a:r>
              <a:rPr dirty="0" sz="1100" spc="-25">
                <a:latin typeface="Tahoma"/>
                <a:cs typeface="Tahoma"/>
              </a:rPr>
              <a:t>lost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ahoma"/>
                <a:cs typeface="Tahoma"/>
              </a:rPr>
              <a:t>frost, </a:t>
            </a:r>
            <a:r>
              <a:rPr dirty="0" sz="1100" spc="-35">
                <a:latin typeface="Tahoma"/>
                <a:cs typeface="Tahoma"/>
              </a:rPr>
              <a:t>accost, </a:t>
            </a:r>
            <a:r>
              <a:rPr dirty="0" sz="1100" spc="-145">
                <a:latin typeface="Tahoma"/>
                <a:cs typeface="Tahoma"/>
              </a:rPr>
              <a:t>riposte  </a:t>
            </a:r>
            <a:r>
              <a:rPr dirty="0" sz="1100" spc="-75">
                <a:latin typeface="Tahoma"/>
                <a:cs typeface="Tahoma"/>
              </a:rPr>
              <a:t>swam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ahoma"/>
                <a:cs typeface="Tahoma"/>
              </a:rPr>
              <a:t>dam, </a:t>
            </a:r>
            <a:r>
              <a:rPr dirty="0" sz="1100" spc="-30">
                <a:latin typeface="Tahoma"/>
                <a:cs typeface="Tahoma"/>
              </a:rPr>
              <a:t>tram,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35">
                <a:latin typeface="Tahoma"/>
                <a:cs typeface="Tahoma"/>
              </a:rPr>
              <a:t>turn</a:t>
            </a:r>
            <a:r>
              <a:rPr dirty="0" sz="1100" spc="-35" b="1">
                <a:latin typeface="Trebuchet MS"/>
                <a:cs typeface="Trebuchet MS"/>
              </a:rPr>
              <a:t>ed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ahoma"/>
                <a:cs typeface="Tahoma"/>
              </a:rPr>
              <a:t>spurn</a:t>
            </a:r>
            <a:r>
              <a:rPr dirty="0" sz="1100" spc="-45" b="1">
                <a:latin typeface="Trebuchet MS"/>
                <a:cs typeface="Trebuchet MS"/>
              </a:rPr>
              <a:t>-ed</a:t>
            </a:r>
            <a:r>
              <a:rPr dirty="0" sz="1100" spc="-45">
                <a:latin typeface="Tahoma"/>
                <a:cs typeface="Tahoma"/>
              </a:rPr>
              <a:t>, learn</a:t>
            </a:r>
            <a:r>
              <a:rPr dirty="0" sz="1100" spc="-45" b="1">
                <a:latin typeface="Trebuchet MS"/>
                <a:cs typeface="Trebuchet MS"/>
              </a:rPr>
              <a:t>-ed</a:t>
            </a:r>
            <a:r>
              <a:rPr dirty="0" sz="1100" spc="-45">
                <a:latin typeface="Tahoma"/>
                <a:cs typeface="Tahoma"/>
              </a:rPr>
              <a:t>,</a:t>
            </a:r>
            <a:r>
              <a:rPr dirty="0" sz="1100" spc="170">
                <a:latin typeface="Tahoma"/>
                <a:cs typeface="Tahoma"/>
              </a:rPr>
              <a:t> </a:t>
            </a:r>
            <a:r>
              <a:rPr dirty="0" sz="1100" spc="-150">
                <a:latin typeface="Tahoma"/>
                <a:cs typeface="Tahoma"/>
              </a:rPr>
              <a:t>earn</a:t>
            </a:r>
            <a:r>
              <a:rPr dirty="0" sz="1100" spc="-150" b="1">
                <a:latin typeface="Trebuchet MS"/>
                <a:cs typeface="Trebuchet MS"/>
              </a:rPr>
              <a:t>-ed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1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10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646430" cy="7048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3589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7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2" action="ppaction://hlinksldjump"/>
              </a:rPr>
              <a:t>1. </a:t>
            </a:r>
            <a:r>
              <a:rPr dirty="0" spc="-55">
                <a:hlinkClick r:id="rId12" action="ppaction://hlinksldjump"/>
              </a:rPr>
              <a:t>Non-word</a:t>
            </a:r>
            <a:r>
              <a:rPr dirty="0" spc="-175">
                <a:hlinkClick r:id="rId12" action="ppaction://hlinksldjump"/>
              </a:rPr>
              <a:t> </a:t>
            </a:r>
            <a:r>
              <a:rPr dirty="0" spc="-35">
                <a:hlinkClick r:id="rId12" action="ppaction://hlinksldjump"/>
              </a:rPr>
              <a:t>roots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11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297124"/>
            <a:ext cx="218376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Un-re-</a:t>
            </a:r>
            <a:r>
              <a:rPr dirty="0" sz="1100" spc="-30" b="1">
                <a:latin typeface="Trebuchet MS"/>
                <a:cs typeface="Trebuchet MS"/>
              </a:rPr>
              <a:t>mitt</a:t>
            </a:r>
            <a:r>
              <a:rPr dirty="0" sz="1100" spc="-30">
                <a:latin typeface="Tahoma"/>
                <a:cs typeface="Tahoma"/>
              </a:rPr>
              <a:t>-ing-ly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It’s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in-</a:t>
            </a:r>
            <a:r>
              <a:rPr dirty="0" sz="1100" spc="-40" b="1">
                <a:latin typeface="Trebuchet MS"/>
                <a:cs typeface="Trebuchet MS"/>
              </a:rPr>
              <a:t>evit</a:t>
            </a:r>
            <a:r>
              <a:rPr dirty="0" sz="1100" spc="-40">
                <a:latin typeface="Tahoma"/>
                <a:cs typeface="Tahoma"/>
              </a:rPr>
              <a:t>-able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50">
                <a:latin typeface="Tahoma"/>
                <a:cs typeface="Tahoma"/>
              </a:rPr>
              <a:t>supplies </a:t>
            </a:r>
            <a:r>
              <a:rPr dirty="0" sz="1100" spc="-80">
                <a:latin typeface="Tahoma"/>
                <a:cs typeface="Tahoma"/>
              </a:rPr>
              <a:t>were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de-</a:t>
            </a:r>
            <a:r>
              <a:rPr dirty="0" sz="1100" spc="-50" b="1">
                <a:latin typeface="Trebuchet MS"/>
                <a:cs typeface="Trebuchet MS"/>
              </a:rPr>
              <a:t>plet</a:t>
            </a:r>
            <a:r>
              <a:rPr dirty="0" sz="1100" spc="-50">
                <a:latin typeface="Tahoma"/>
                <a:cs typeface="Tahoma"/>
              </a:rPr>
              <a:t>-ed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18288"/>
            <a:ext cx="64643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4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8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3" action="ppaction://hlinksldjump"/>
              </a:rPr>
              <a:t>2. </a:t>
            </a:r>
            <a:r>
              <a:rPr dirty="0" spc="-5">
                <a:hlinkClick r:id="rId13" action="ppaction://hlinksldjump"/>
              </a:rPr>
              <a:t>Multiple</a:t>
            </a:r>
            <a:r>
              <a:rPr dirty="0" spc="-185">
                <a:hlinkClick r:id="rId13" action="ppaction://hlinksldjump"/>
              </a:rPr>
              <a:t> </a:t>
            </a:r>
            <a:r>
              <a:rPr dirty="0" spc="-65">
                <a:hlinkClick r:id="rId13" action="ppaction://hlinksldjump"/>
              </a:rPr>
              <a:t>meanings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114067"/>
            <a:ext cx="1764664" cy="103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25">
                <a:latin typeface="Tahoma"/>
                <a:cs typeface="Tahoma"/>
              </a:rPr>
              <a:t>Agent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35">
                <a:latin typeface="Tahoma"/>
                <a:cs typeface="Tahoma"/>
              </a:rPr>
              <a:t>instrument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ambiguity  </a:t>
            </a:r>
            <a:r>
              <a:rPr dirty="0" sz="1100" spc="-30">
                <a:latin typeface="Tahoma"/>
                <a:cs typeface="Tahoma"/>
              </a:rPr>
              <a:t>Stripp</a:t>
            </a:r>
            <a:r>
              <a:rPr dirty="0" sz="1100" spc="-30" b="1">
                <a:latin typeface="Trebuchet MS"/>
                <a:cs typeface="Trebuchet MS"/>
              </a:rPr>
              <a:t>er</a:t>
            </a:r>
            <a:endParaRPr sz="1100">
              <a:latin typeface="Trebuchet MS"/>
              <a:cs typeface="Trebuchet MS"/>
            </a:endParaRPr>
          </a:p>
          <a:p>
            <a:pPr marL="12700" marR="1214120">
              <a:lnSpc>
                <a:spcPct val="151000"/>
              </a:lnSpc>
            </a:pPr>
            <a:r>
              <a:rPr dirty="0" sz="1100" spc="-40">
                <a:latin typeface="Tahoma"/>
                <a:cs typeface="Tahoma"/>
              </a:rPr>
              <a:t>G</a:t>
            </a:r>
            <a:r>
              <a:rPr dirty="0" sz="1100" spc="-65">
                <a:latin typeface="Tahoma"/>
                <a:cs typeface="Tahoma"/>
              </a:rPr>
              <a:t>a</a:t>
            </a:r>
            <a:r>
              <a:rPr dirty="0" sz="1100" spc="-55">
                <a:latin typeface="Tahoma"/>
                <a:cs typeface="Tahoma"/>
              </a:rPr>
              <a:t>rden</a:t>
            </a:r>
            <a:r>
              <a:rPr dirty="0" sz="1100" spc="-60" b="1">
                <a:latin typeface="Trebuchet MS"/>
                <a:cs typeface="Trebuchet MS"/>
              </a:rPr>
              <a:t>er  </a:t>
            </a:r>
            <a:r>
              <a:rPr dirty="0" sz="1100" spc="-35">
                <a:latin typeface="Tahoma"/>
                <a:cs typeface="Tahoma"/>
              </a:rPr>
              <a:t>Cook</a:t>
            </a:r>
            <a:r>
              <a:rPr dirty="0" sz="1100" spc="-35" b="1">
                <a:latin typeface="Trebuchet MS"/>
                <a:cs typeface="Trebuchet MS"/>
              </a:rPr>
              <a:t>er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12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646430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3589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4" action="ppaction://hlinksldjump"/>
              </a:rPr>
              <a:t>3. </a:t>
            </a:r>
            <a:r>
              <a:rPr dirty="0" spc="-25">
                <a:hlinkClick r:id="rId14" action="ppaction://hlinksldjump"/>
              </a:rPr>
              <a:t>Psycholinguistic</a:t>
            </a:r>
            <a:r>
              <a:rPr dirty="0" spc="-165">
                <a:hlinkClick r:id="rId14" action="ppaction://hlinksldjump"/>
              </a:rPr>
              <a:t> </a:t>
            </a:r>
            <a:r>
              <a:rPr dirty="0" spc="-70">
                <a:hlinkClick r:id="rId14" action="ppaction://hlinksldjump"/>
              </a:rPr>
              <a:t>evidence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702831"/>
            <a:ext cx="619760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13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10854"/>
            <a:ext cx="1378585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Losiewicz </a:t>
            </a:r>
            <a:r>
              <a:rPr dirty="0" sz="1100" spc="-40">
                <a:latin typeface="Tahoma"/>
                <a:cs typeface="Tahoma"/>
              </a:rPr>
              <a:t>(1995)  </a:t>
            </a:r>
            <a:r>
              <a:rPr dirty="0" sz="1100" spc="-55">
                <a:latin typeface="Tahoma"/>
                <a:cs typeface="Tahoma"/>
              </a:rPr>
              <a:t>lap</a:t>
            </a:r>
            <a:r>
              <a:rPr dirty="0" sz="1100" spc="-55" b="1">
                <a:latin typeface="Trebuchet MS"/>
                <a:cs typeface="Trebuchet MS"/>
              </a:rPr>
              <a:t>s</a:t>
            </a:r>
            <a:r>
              <a:rPr dirty="0" sz="1100" spc="-55" i="1">
                <a:latin typeface="Meiryo"/>
                <a:cs typeface="Meiryo"/>
              </a:rPr>
              <a:t>−→</a:t>
            </a:r>
            <a:r>
              <a:rPr dirty="0" sz="1100" spc="-55" i="1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ahoma"/>
                <a:cs typeface="Tahoma"/>
              </a:rPr>
              <a:t>lap</a:t>
            </a:r>
            <a:r>
              <a:rPr dirty="0" sz="1100" spc="-35" b="1">
                <a:latin typeface="Trebuchet MS"/>
                <a:cs typeface="Trebuchet MS"/>
              </a:rPr>
              <a:t>se</a:t>
            </a:r>
            <a:r>
              <a:rPr dirty="0" sz="1100" spc="-35" i="1">
                <a:latin typeface="Meiryo"/>
                <a:cs typeface="Meiryo"/>
              </a:rPr>
              <a:t>→ 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ahoma"/>
                <a:cs typeface="Tahoma"/>
              </a:rPr>
              <a:t>hov</a:t>
            </a:r>
            <a:r>
              <a:rPr dirty="0" sz="1100" spc="-65" b="1">
                <a:latin typeface="Trebuchet MS"/>
                <a:cs typeface="Trebuchet MS"/>
              </a:rPr>
              <a:t>ered</a:t>
            </a:r>
            <a:r>
              <a:rPr dirty="0" sz="1100" spc="-65" i="1">
                <a:latin typeface="Meiryo"/>
                <a:cs typeface="Meiryo"/>
              </a:rPr>
              <a:t>−→</a:t>
            </a:r>
            <a:r>
              <a:rPr dirty="0" sz="1100" spc="-65" i="1">
                <a:latin typeface="Times New Roman"/>
                <a:cs typeface="Times New Roman"/>
              </a:rPr>
              <a:t> </a:t>
            </a:r>
            <a:r>
              <a:rPr dirty="0" sz="1100" spc="-170">
                <a:latin typeface="Tahoma"/>
                <a:cs typeface="Tahoma"/>
              </a:rPr>
              <a:t>cov</a:t>
            </a:r>
            <a:r>
              <a:rPr dirty="0" sz="1100" spc="-170" b="1">
                <a:latin typeface="Trebuchet MS"/>
                <a:cs typeface="Trebuchet MS"/>
              </a:rPr>
              <a:t>ered</a:t>
            </a:r>
            <a:r>
              <a:rPr dirty="0" sz="1100" spc="-170" i="1">
                <a:latin typeface="Meiryo"/>
                <a:cs typeface="Meiryo"/>
              </a:rPr>
              <a:t>→ 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ahoma"/>
                <a:cs typeface="Tahoma"/>
              </a:rPr>
              <a:t>knea</a:t>
            </a:r>
            <a:r>
              <a:rPr dirty="0" sz="1100" spc="-65" b="1">
                <a:latin typeface="Trebuchet MS"/>
                <a:cs typeface="Trebuchet MS"/>
              </a:rPr>
              <a:t>ded</a:t>
            </a:r>
            <a:r>
              <a:rPr dirty="0" sz="1100" spc="-65" i="1">
                <a:latin typeface="Meiryo"/>
                <a:cs typeface="Meiryo"/>
              </a:rPr>
              <a:t>−→</a:t>
            </a:r>
            <a:r>
              <a:rPr dirty="0" sz="1100" spc="140" i="1">
                <a:latin typeface="Times New Roman"/>
                <a:cs typeface="Times New Roman"/>
              </a:rPr>
              <a:t> </a:t>
            </a:r>
            <a:r>
              <a:rPr dirty="0" sz="1100" spc="-165">
                <a:latin typeface="Tahoma"/>
                <a:cs typeface="Tahoma"/>
              </a:rPr>
              <a:t>nee</a:t>
            </a:r>
            <a:r>
              <a:rPr dirty="0" sz="1100" spc="-165" b="1">
                <a:latin typeface="Trebuchet MS"/>
                <a:cs typeface="Trebuchet MS"/>
              </a:rPr>
              <a:t>ded</a:t>
            </a:r>
            <a:r>
              <a:rPr dirty="0" sz="1100" spc="-165" i="1">
                <a:latin typeface="Meiryo"/>
                <a:cs typeface="Meiryo"/>
              </a:rPr>
              <a:t>→</a:t>
            </a:r>
            <a:endParaRPr sz="11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4" action="ppaction://hlinksldjump"/>
              </a:rPr>
              <a:t>3. </a:t>
            </a:r>
            <a:r>
              <a:rPr dirty="0" spc="-25">
                <a:hlinkClick r:id="rId14" action="ppaction://hlinksldjump"/>
              </a:rPr>
              <a:t>Psycholinguistic</a:t>
            </a:r>
            <a:r>
              <a:rPr dirty="0" spc="-165">
                <a:hlinkClick r:id="rId14" action="ppaction://hlinksldjump"/>
              </a:rPr>
              <a:t> </a:t>
            </a:r>
            <a:r>
              <a:rPr dirty="0" spc="-70">
                <a:hlinkClick r:id="rId14" action="ppaction://hlinksldjump"/>
              </a:rPr>
              <a:t>evidence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702831"/>
            <a:ext cx="619760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13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10854"/>
            <a:ext cx="3554729" cy="201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80590">
              <a:lnSpc>
                <a:spcPct val="150900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Losiewicz </a:t>
            </a:r>
            <a:r>
              <a:rPr dirty="0" sz="1100" spc="-40">
                <a:latin typeface="Tahoma"/>
                <a:cs typeface="Tahoma"/>
              </a:rPr>
              <a:t>(1995)  </a:t>
            </a:r>
            <a:r>
              <a:rPr dirty="0" sz="1100" spc="-55">
                <a:latin typeface="Tahoma"/>
                <a:cs typeface="Tahoma"/>
              </a:rPr>
              <a:t>lap</a:t>
            </a:r>
            <a:r>
              <a:rPr dirty="0" sz="1100" spc="-55" b="1">
                <a:latin typeface="Trebuchet MS"/>
                <a:cs typeface="Trebuchet MS"/>
              </a:rPr>
              <a:t>s</a:t>
            </a:r>
            <a:r>
              <a:rPr dirty="0" sz="1100" spc="-55" i="1">
                <a:latin typeface="Meiryo"/>
                <a:cs typeface="Meiryo"/>
              </a:rPr>
              <a:t>−→</a:t>
            </a:r>
            <a:r>
              <a:rPr dirty="0" sz="1100" spc="-55" i="1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ahoma"/>
                <a:cs typeface="Tahoma"/>
              </a:rPr>
              <a:t>lap</a:t>
            </a:r>
            <a:r>
              <a:rPr dirty="0" sz="1100" spc="-35" b="1">
                <a:latin typeface="Trebuchet MS"/>
                <a:cs typeface="Trebuchet MS"/>
              </a:rPr>
              <a:t>se</a:t>
            </a:r>
            <a:r>
              <a:rPr dirty="0" sz="1100" spc="-35" i="1">
                <a:latin typeface="Meiryo"/>
                <a:cs typeface="Meiryo"/>
              </a:rPr>
              <a:t>→ 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ahoma"/>
                <a:cs typeface="Tahoma"/>
              </a:rPr>
              <a:t>hov</a:t>
            </a:r>
            <a:r>
              <a:rPr dirty="0" sz="1100" spc="-65" b="1">
                <a:latin typeface="Trebuchet MS"/>
                <a:cs typeface="Trebuchet MS"/>
              </a:rPr>
              <a:t>ered</a:t>
            </a:r>
            <a:r>
              <a:rPr dirty="0" sz="1100" spc="-65" i="1">
                <a:latin typeface="Meiryo"/>
                <a:cs typeface="Meiryo"/>
              </a:rPr>
              <a:t>−→</a:t>
            </a:r>
            <a:r>
              <a:rPr dirty="0" sz="1100" spc="-65" i="1">
                <a:latin typeface="Times New Roman"/>
                <a:cs typeface="Times New Roman"/>
              </a:rPr>
              <a:t> </a:t>
            </a:r>
            <a:r>
              <a:rPr dirty="0" sz="1100" spc="-170">
                <a:latin typeface="Tahoma"/>
                <a:cs typeface="Tahoma"/>
              </a:rPr>
              <a:t>cov</a:t>
            </a:r>
            <a:r>
              <a:rPr dirty="0" sz="1100" spc="-170" b="1">
                <a:latin typeface="Trebuchet MS"/>
                <a:cs typeface="Trebuchet MS"/>
              </a:rPr>
              <a:t>ered</a:t>
            </a:r>
            <a:r>
              <a:rPr dirty="0" sz="1100" spc="-170" i="1">
                <a:latin typeface="Meiryo"/>
                <a:cs typeface="Meiryo"/>
              </a:rPr>
              <a:t>→ 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ahoma"/>
                <a:cs typeface="Tahoma"/>
              </a:rPr>
              <a:t>knea</a:t>
            </a:r>
            <a:r>
              <a:rPr dirty="0" sz="1100" spc="-65" b="1">
                <a:latin typeface="Trebuchet MS"/>
                <a:cs typeface="Trebuchet MS"/>
              </a:rPr>
              <a:t>ded</a:t>
            </a:r>
            <a:r>
              <a:rPr dirty="0" sz="1100" spc="-65" i="1">
                <a:latin typeface="Meiryo"/>
                <a:cs typeface="Meiryo"/>
              </a:rPr>
              <a:t>−→</a:t>
            </a:r>
            <a:r>
              <a:rPr dirty="0" sz="1100" spc="-65" i="1">
                <a:latin typeface="Times New Roman"/>
                <a:cs typeface="Times New Roman"/>
              </a:rPr>
              <a:t>   </a:t>
            </a:r>
            <a:r>
              <a:rPr dirty="0" sz="1100" spc="140" i="1">
                <a:latin typeface="Times New Roman"/>
                <a:cs typeface="Times New Roman"/>
              </a:rPr>
              <a:t> </a:t>
            </a:r>
            <a:r>
              <a:rPr dirty="0" sz="1100" spc="-165">
                <a:latin typeface="Tahoma"/>
                <a:cs typeface="Tahoma"/>
              </a:rPr>
              <a:t>nee</a:t>
            </a:r>
            <a:r>
              <a:rPr dirty="0" sz="1100" spc="-165" b="1">
                <a:latin typeface="Trebuchet MS"/>
                <a:cs typeface="Trebuchet MS"/>
              </a:rPr>
              <a:t>ded</a:t>
            </a:r>
            <a:r>
              <a:rPr dirty="0" sz="1100" spc="-165" i="1">
                <a:latin typeface="Meiryo"/>
                <a:cs typeface="Meiryo"/>
              </a:rPr>
              <a:t>→</a:t>
            </a:r>
            <a:endParaRPr sz="11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1100" spc="-35">
                <a:latin typeface="Tahoma"/>
                <a:cs typeface="Tahoma"/>
              </a:rPr>
              <a:t>Alegre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5">
                <a:latin typeface="Tahoma"/>
                <a:cs typeface="Tahoma"/>
              </a:rPr>
              <a:t>Gordon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(1999)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25">
                <a:latin typeface="Tahoma"/>
                <a:cs typeface="Tahoma"/>
              </a:rPr>
              <a:t>Relation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65">
                <a:latin typeface="Tahoma"/>
                <a:cs typeface="Tahoma"/>
              </a:rPr>
              <a:t>speed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lexicality </a:t>
            </a:r>
            <a:r>
              <a:rPr dirty="0" sz="1100" spc="-50">
                <a:latin typeface="Tahoma"/>
                <a:cs typeface="Tahoma"/>
              </a:rPr>
              <a:t>judgement and frequency  </a:t>
            </a:r>
            <a:r>
              <a:rPr dirty="0" sz="1100" spc="-35">
                <a:latin typeface="Tahoma"/>
                <a:cs typeface="Tahoma"/>
              </a:rPr>
              <a:t>of inflected </a:t>
            </a:r>
            <a:r>
              <a:rPr dirty="0" sz="1100" spc="-50">
                <a:latin typeface="Tahoma"/>
                <a:cs typeface="Tahoma"/>
              </a:rPr>
              <a:t>form </a:t>
            </a:r>
            <a:r>
              <a:rPr dirty="0" sz="1100" spc="-40" b="1">
                <a:latin typeface="Trebuchet MS"/>
                <a:cs typeface="Trebuchet MS"/>
              </a:rPr>
              <a:t>only </a:t>
            </a:r>
            <a:r>
              <a:rPr dirty="0" sz="1100" spc="-55" b="1">
                <a:latin typeface="Trebuchet MS"/>
                <a:cs typeface="Trebuchet MS"/>
              </a:rPr>
              <a:t>when </a:t>
            </a:r>
            <a:r>
              <a:rPr dirty="0" sz="1100" spc="-45" b="1">
                <a:latin typeface="Trebuchet MS"/>
                <a:cs typeface="Trebuchet MS"/>
              </a:rPr>
              <a:t>inflected form </a:t>
            </a:r>
            <a:r>
              <a:rPr dirty="0" sz="1100" spc="-55" b="1">
                <a:latin typeface="Trebuchet MS"/>
                <a:cs typeface="Trebuchet MS"/>
              </a:rPr>
              <a:t>exceeds </a:t>
            </a:r>
            <a:r>
              <a:rPr dirty="0" sz="1100" spc="-15" b="1">
                <a:latin typeface="Trebuchet MS"/>
                <a:cs typeface="Trebuchet MS"/>
              </a:rPr>
              <a:t>a  </a:t>
            </a:r>
            <a:r>
              <a:rPr dirty="0" sz="1100" spc="-40" b="1">
                <a:latin typeface="Trebuchet MS"/>
                <a:cs typeface="Trebuchet MS"/>
              </a:rPr>
              <a:t>specific </a:t>
            </a:r>
            <a:r>
              <a:rPr dirty="0" sz="1100" spc="-50" b="1">
                <a:latin typeface="Trebuchet MS"/>
                <a:cs typeface="Trebuchet MS"/>
              </a:rPr>
              <a:t>frequency </a:t>
            </a:r>
            <a:r>
              <a:rPr dirty="0" sz="1100" spc="-40" b="1">
                <a:latin typeface="Trebuchet MS"/>
                <a:cs typeface="Trebuchet MS"/>
              </a:rPr>
              <a:t>threshold </a:t>
            </a:r>
            <a:r>
              <a:rPr dirty="0" sz="1100" spc="5" b="1">
                <a:latin typeface="Trebuchet MS"/>
                <a:cs typeface="Trebuchet MS"/>
              </a:rPr>
              <a:t>(1 </a:t>
            </a:r>
            <a:r>
              <a:rPr dirty="0" sz="1100" spc="-60" b="1">
                <a:latin typeface="Trebuchet MS"/>
                <a:cs typeface="Trebuchet MS"/>
              </a:rPr>
              <a:t>word </a:t>
            </a:r>
            <a:r>
              <a:rPr dirty="0" sz="1100" spc="-50" b="1">
                <a:latin typeface="Trebuchet MS"/>
                <a:cs typeface="Trebuchet MS"/>
              </a:rPr>
              <a:t>per </a:t>
            </a:r>
            <a:r>
              <a:rPr dirty="0" sz="1100" spc="-45" b="1">
                <a:latin typeface="Trebuchet MS"/>
                <a:cs typeface="Trebuchet MS"/>
              </a:rPr>
              <a:t>7</a:t>
            </a:r>
            <a:r>
              <a:rPr dirty="0" sz="1100" spc="-140" b="1">
                <a:latin typeface="Trebuchet MS"/>
                <a:cs typeface="Trebuchet MS"/>
              </a:rPr>
              <a:t> </a:t>
            </a:r>
            <a:r>
              <a:rPr dirty="0" sz="1100" spc="-25" b="1">
                <a:latin typeface="Trebuchet MS"/>
                <a:cs typeface="Trebuchet MS"/>
              </a:rPr>
              <a:t>million)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3333B2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13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646430" cy="7048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3589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17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6" action="ppaction://hlinksldjump"/>
              </a:rPr>
              <a:t>Strong </a:t>
            </a:r>
            <a:r>
              <a:rPr dirty="0" spc="-70">
                <a:hlinkClick r:id="rId16" action="ppaction://hlinksldjump"/>
              </a:rPr>
              <a:t>evidence </a:t>
            </a:r>
            <a:r>
              <a:rPr dirty="0" spc="-50">
                <a:hlinkClick r:id="rId16" action="ppaction://hlinksldjump"/>
              </a:rPr>
              <a:t>for </a:t>
            </a:r>
            <a:r>
              <a:rPr dirty="0" spc="-65">
                <a:hlinkClick r:id="rId16" action="ppaction://hlinksldjump"/>
              </a:rPr>
              <a:t>two</a:t>
            </a:r>
            <a:r>
              <a:rPr dirty="0" spc="290">
                <a:hlinkClick r:id="rId16" action="ppaction://hlinksldjump"/>
              </a:rPr>
              <a:t> </a:t>
            </a:r>
            <a:r>
              <a:rPr dirty="0" spc="-70">
                <a:hlinkClick r:id="rId16" action="ppaction://hlinksldjump"/>
              </a:rPr>
              <a:t>systems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14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5735"/>
            <a:ext cx="2221230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0">
                <a:latin typeface="Tahoma"/>
                <a:cs typeface="Tahoma"/>
              </a:rPr>
              <a:t>Novel </a:t>
            </a:r>
            <a:r>
              <a:rPr dirty="0" sz="1100" spc="-35">
                <a:latin typeface="Tahoma"/>
                <a:cs typeface="Tahoma"/>
              </a:rPr>
              <a:t>inflected </a:t>
            </a:r>
            <a:r>
              <a:rPr dirty="0" sz="1100" spc="-50">
                <a:latin typeface="Tahoma"/>
                <a:cs typeface="Tahoma"/>
              </a:rPr>
              <a:t>forms, </a:t>
            </a:r>
            <a:r>
              <a:rPr dirty="0" sz="1100" spc="-55">
                <a:latin typeface="Tahoma"/>
                <a:cs typeface="Tahoma"/>
              </a:rPr>
              <a:t>e.g.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meek</a:t>
            </a:r>
            <a:r>
              <a:rPr dirty="0" sz="1100" spc="-45" b="1">
                <a:latin typeface="Trebuchet MS"/>
                <a:cs typeface="Trebuchet MS"/>
              </a:rPr>
              <a:t>-ed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45">
                <a:latin typeface="Tahoma"/>
                <a:cs typeface="Tahoma"/>
              </a:rPr>
              <a:t>Non-word </a:t>
            </a:r>
            <a:r>
              <a:rPr dirty="0" sz="1100" spc="-30">
                <a:latin typeface="Tahoma"/>
                <a:cs typeface="Tahoma"/>
              </a:rPr>
              <a:t>roots,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45" i="1">
                <a:latin typeface="Trebuchet MS"/>
                <a:cs typeface="Trebuchet MS"/>
              </a:rPr>
              <a:t>un-</a:t>
            </a:r>
            <a:r>
              <a:rPr dirty="0" sz="1100" spc="-45" b="1">
                <a:latin typeface="Trebuchet MS"/>
                <a:cs typeface="Trebuchet MS"/>
              </a:rPr>
              <a:t>remitt</a:t>
            </a:r>
            <a:r>
              <a:rPr dirty="0" sz="1100" spc="-45" i="1">
                <a:latin typeface="Trebuchet MS"/>
                <a:cs typeface="Trebuchet MS"/>
              </a:rPr>
              <a:t>-ing-ly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64643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3589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4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17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6" action="ppaction://hlinksldjump"/>
              </a:rPr>
              <a:t>Strong </a:t>
            </a:r>
            <a:r>
              <a:rPr dirty="0" spc="-70">
                <a:hlinkClick r:id="rId16" action="ppaction://hlinksldjump"/>
              </a:rPr>
              <a:t>evidence </a:t>
            </a:r>
            <a:r>
              <a:rPr dirty="0" spc="-50">
                <a:hlinkClick r:id="rId16" action="ppaction://hlinksldjump"/>
              </a:rPr>
              <a:t>for </a:t>
            </a:r>
            <a:r>
              <a:rPr dirty="0" spc="-65">
                <a:hlinkClick r:id="rId16" action="ppaction://hlinksldjump"/>
              </a:rPr>
              <a:t>two</a:t>
            </a:r>
            <a:r>
              <a:rPr dirty="0" spc="290">
                <a:hlinkClick r:id="rId16" action="ppaction://hlinksldjump"/>
              </a:rPr>
              <a:t> </a:t>
            </a:r>
            <a:r>
              <a:rPr dirty="0" spc="-70">
                <a:hlinkClick r:id="rId16" action="ppaction://hlinksldjump"/>
              </a:rPr>
              <a:t>systems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8896" y="1407421"/>
            <a:ext cx="25038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0">
                <a:latin typeface="Calibri"/>
                <a:cs typeface="Calibri"/>
              </a:rPr>
              <a:t>processing </a:t>
            </a:r>
            <a:r>
              <a:rPr dirty="0" sz="1700" spc="20" i="1">
                <a:latin typeface="Meiryo"/>
                <a:cs typeface="Meiryo"/>
              </a:rPr>
              <a:t>⇐</a:t>
            </a:r>
            <a:r>
              <a:rPr dirty="0" sz="1700" spc="20" i="1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Meiryo"/>
                <a:cs typeface="Meiryo"/>
              </a:rPr>
              <a:t>⇒</a:t>
            </a:r>
            <a:r>
              <a:rPr dirty="0" sz="1700" spc="85" i="1">
                <a:latin typeface="Times New Roman"/>
                <a:cs typeface="Times New Roman"/>
              </a:rPr>
              <a:t> </a:t>
            </a:r>
            <a:r>
              <a:rPr dirty="0" sz="1700" spc="-235">
                <a:latin typeface="Calibri"/>
                <a:cs typeface="Calibri"/>
              </a:rPr>
              <a:t>expressivity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15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679450" cy="25444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4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582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Gradient</a:t>
            </a:r>
            <a:r>
              <a:rPr dirty="0" spc="-20">
                <a:hlinkClick r:id="rId17" action="ppaction://hlinksldjump"/>
              </a:rPr>
              <a:t> </a:t>
            </a:r>
            <a:r>
              <a:rPr dirty="0" spc="-75">
                <a:hlinkClick r:id="rId17" action="ppaction://hlinksldjump"/>
              </a:rPr>
              <a:t>phenomena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594003"/>
            <a:ext cx="2242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Aitchison, </a:t>
            </a:r>
            <a:r>
              <a:rPr dirty="0" sz="1100" spc="-30">
                <a:latin typeface="Tahoma"/>
                <a:cs typeface="Tahoma"/>
              </a:rPr>
              <a:t>‘Words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15">
                <a:latin typeface="Tahoma"/>
                <a:cs typeface="Tahoma"/>
              </a:rPr>
              <a:t>Mind’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(2002)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997" y="873527"/>
            <a:ext cx="3527952" cy="214800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16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12363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582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Gradient</a:t>
            </a:r>
            <a:r>
              <a:rPr dirty="0" spc="-20">
                <a:hlinkClick r:id="rId17" action="ppaction://hlinksldjump"/>
              </a:rPr>
              <a:t> </a:t>
            </a:r>
            <a:r>
              <a:rPr dirty="0" spc="-75">
                <a:hlinkClick r:id="rId17" action="ppaction://hlinksldjump"/>
              </a:rPr>
              <a:t>phenomena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786890"/>
            <a:ext cx="1391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i="1">
                <a:latin typeface="Trebuchet MS"/>
                <a:cs typeface="Trebuchet MS"/>
              </a:rPr>
              <a:t>Chicken</a:t>
            </a:r>
            <a:r>
              <a:rPr dirty="0" sz="1100" spc="-45" b="1">
                <a:latin typeface="Trebuchet MS"/>
                <a:cs typeface="Trebuchet MS"/>
              </a:rPr>
              <a:t>less </a:t>
            </a:r>
            <a:r>
              <a:rPr dirty="0" sz="1100" spc="-45" i="1">
                <a:latin typeface="Trebuchet MS"/>
                <a:cs typeface="Trebuchet MS"/>
              </a:rPr>
              <a:t>nuggets</a:t>
            </a:r>
            <a:r>
              <a:rPr dirty="0" sz="1100" spc="14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958975"/>
            <a:ext cx="1241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latin typeface="Trebuchet MS"/>
                <a:cs typeface="Trebuchet MS"/>
              </a:rPr>
              <a:t>A </a:t>
            </a:r>
            <a:r>
              <a:rPr dirty="0" sz="1100" spc="-50" i="1">
                <a:latin typeface="Trebuchet MS"/>
                <a:cs typeface="Trebuchet MS"/>
              </a:rPr>
              <a:t>care</a:t>
            </a:r>
            <a:r>
              <a:rPr dirty="0" sz="1100" spc="-50" b="1">
                <a:latin typeface="Trebuchet MS"/>
                <a:cs typeface="Trebuchet MS"/>
              </a:rPr>
              <a:t>less </a:t>
            </a:r>
            <a:r>
              <a:rPr dirty="0" sz="1100" spc="-55" i="1">
                <a:latin typeface="Trebuchet MS"/>
                <a:cs typeface="Trebuchet MS"/>
              </a:rPr>
              <a:t>person</a:t>
            </a:r>
            <a:r>
              <a:rPr dirty="0" sz="1100" spc="5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31048"/>
            <a:ext cx="1641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latin typeface="Trebuchet MS"/>
                <a:cs typeface="Trebuchet MS"/>
              </a:rPr>
              <a:t>A </a:t>
            </a:r>
            <a:r>
              <a:rPr dirty="0" sz="1100" spc="-45" i="1">
                <a:latin typeface="Trebuchet MS"/>
                <a:cs typeface="Trebuchet MS"/>
              </a:rPr>
              <a:t>gorm</a:t>
            </a:r>
            <a:r>
              <a:rPr dirty="0" sz="1100" spc="-45" b="1">
                <a:latin typeface="Trebuchet MS"/>
                <a:cs typeface="Trebuchet MS"/>
              </a:rPr>
              <a:t>less</a:t>
            </a:r>
            <a:r>
              <a:rPr dirty="0" sz="1100" spc="-45" i="1">
                <a:latin typeface="Trebuchet MS"/>
                <a:cs typeface="Trebuchet MS"/>
              </a:rPr>
              <a:t>/ruth</a:t>
            </a:r>
            <a:r>
              <a:rPr dirty="0" sz="1100" spc="-45" b="1">
                <a:latin typeface="Trebuchet MS"/>
                <a:cs typeface="Trebuchet MS"/>
              </a:rPr>
              <a:t>less</a:t>
            </a:r>
            <a:r>
              <a:rPr dirty="0" sz="1100" spc="-70" b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person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1410497"/>
            <a:ext cx="2354580" cy="1321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6" action="ppaction://hlinksldjump"/>
              </a:rPr>
              <a:t>17</a:t>
            </a:r>
            <a:r>
              <a:rPr dirty="0" sz="600" spc="-95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6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6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484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7145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algn="ctr" marL="4445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18288"/>
            <a:ext cx="6464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937690"/>
            <a:ext cx="31819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Look at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55">
                <a:latin typeface="Tahoma"/>
                <a:cs typeface="Tahoma"/>
              </a:rPr>
              <a:t>examples.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40">
                <a:latin typeface="Tahoma"/>
                <a:cs typeface="Tahoma"/>
              </a:rPr>
              <a:t>the suffix </a:t>
            </a:r>
            <a:r>
              <a:rPr dirty="0" sz="1100" spc="-10">
                <a:latin typeface="Tahoma"/>
                <a:cs typeface="Tahoma"/>
              </a:rPr>
              <a:t>‘mouth’  </a:t>
            </a:r>
            <a:r>
              <a:rPr dirty="0" sz="1100" spc="-55">
                <a:latin typeface="Tahoma"/>
                <a:cs typeface="Tahoma"/>
              </a:rPr>
              <a:t>mean? </a:t>
            </a: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55">
                <a:latin typeface="Tahoma"/>
                <a:cs typeface="Tahoma"/>
              </a:rPr>
              <a:t>pronounce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word?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394953"/>
            <a:ext cx="98298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Portsmouth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Plymouth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Tynemouth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Grangemouth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Cockermouth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17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679450" cy="20161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625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9" action="ppaction://hlinksldjump"/>
              </a:rPr>
              <a:t>Procedural </a:t>
            </a:r>
            <a:r>
              <a:rPr dirty="0" spc="-75">
                <a:hlinkClick r:id="rId19" action="ppaction://hlinksldjump"/>
              </a:rPr>
              <a:t>versus </a:t>
            </a:r>
            <a:r>
              <a:rPr dirty="0" spc="-35">
                <a:hlinkClick r:id="rId19" action="ppaction://hlinksldjump"/>
              </a:rPr>
              <a:t>Declarative</a:t>
            </a:r>
            <a:r>
              <a:rPr dirty="0" spc="180">
                <a:hlinkClick r:id="rId19" action="ppaction://hlinksldjump"/>
              </a:rPr>
              <a:t> </a:t>
            </a:r>
            <a:r>
              <a:rPr dirty="0" spc="-75">
                <a:hlinkClick r:id="rId19" action="ppaction://hlinksldjump"/>
              </a:rPr>
              <a:t>memory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549959"/>
            <a:ext cx="1454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Tulving’s </a:t>
            </a:r>
            <a:r>
              <a:rPr dirty="0" sz="1100" spc="-35">
                <a:latin typeface="Tahoma"/>
                <a:cs typeface="Tahoma"/>
              </a:rPr>
              <a:t>Memory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21784"/>
            <a:ext cx="3528048" cy="226581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18</a:t>
            </a:r>
            <a:r>
              <a:rPr dirty="0" sz="600" spc="-95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6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6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679450" cy="225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4795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261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0" action="ppaction://hlinksldjump"/>
              </a:rPr>
              <a:t>The</a:t>
            </a:r>
            <a:r>
              <a:rPr dirty="0" spc="-35">
                <a:hlinkClick r:id="rId20" action="ppaction://hlinksldjump"/>
              </a:rPr>
              <a:t> </a:t>
            </a:r>
            <a:r>
              <a:rPr dirty="0" spc="-50">
                <a:hlinkClick r:id="rId20" action="ppaction://hlinksldjump"/>
              </a:rPr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8561" y="2702831"/>
            <a:ext cx="619760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latin typeface="Arial"/>
                <a:cs typeface="Arial"/>
                <a:hlinkClick r:id="rId22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19</a:t>
            </a:r>
            <a:r>
              <a:rPr dirty="0" sz="600" spc="-95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6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6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18288"/>
            <a:ext cx="6464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0" action="ppaction://hlinksldjump"/>
              </a:rPr>
              <a:t>Evidence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702831"/>
            <a:ext cx="619760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The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latin typeface="Arial"/>
                <a:cs typeface="Arial"/>
                <a:hlinkClick r:id="rId2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20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65973"/>
            <a:ext cx="344360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Pinker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20">
                <a:latin typeface="Tahoma"/>
                <a:cs typeface="Tahoma"/>
              </a:rPr>
              <a:t>Ullman </a:t>
            </a:r>
            <a:r>
              <a:rPr dirty="0" sz="1100" spc="-40">
                <a:latin typeface="Tahoma"/>
                <a:cs typeface="Tahoma"/>
              </a:rPr>
              <a:t>(2002) - </a:t>
            </a:r>
            <a:r>
              <a:rPr dirty="0" sz="1100" spc="-50">
                <a:latin typeface="Tahoma"/>
                <a:cs typeface="Tahoma"/>
              </a:rPr>
              <a:t>Frequency effects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45">
                <a:latin typeface="Tahoma"/>
                <a:cs typeface="Tahoma"/>
              </a:rPr>
              <a:t>found 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irregular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267014"/>
            <a:ext cx="3348990" cy="14344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0">
                <a:latin typeface="Tahoma"/>
                <a:cs typeface="Tahoma"/>
              </a:rPr>
              <a:t>Children’s </a:t>
            </a:r>
            <a:r>
              <a:rPr dirty="0" sz="1100" spc="-45">
                <a:latin typeface="Tahoma"/>
                <a:cs typeface="Tahoma"/>
              </a:rPr>
              <a:t>overregularisation </a:t>
            </a:r>
            <a:r>
              <a:rPr dirty="0" sz="1100" spc="-55">
                <a:latin typeface="Tahoma"/>
                <a:cs typeface="Tahoma"/>
              </a:rPr>
              <a:t>errors, e.g. </a:t>
            </a:r>
            <a:r>
              <a:rPr dirty="0" sz="1100" spc="-65" i="1">
                <a:latin typeface="Trebuchet MS"/>
                <a:cs typeface="Trebuchet MS"/>
              </a:rPr>
              <a:t>she swammed 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determined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density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irregular  </a:t>
            </a:r>
            <a:r>
              <a:rPr dirty="0" sz="1100" spc="-45">
                <a:latin typeface="Tahoma"/>
                <a:cs typeface="Tahoma"/>
              </a:rPr>
              <a:t>neighbourhood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110">
                <a:solidFill>
                  <a:srgbClr val="0000FF"/>
                </a:solidFill>
                <a:latin typeface="Tahoma"/>
                <a:cs typeface="Tahoma"/>
              </a:rPr>
              <a:t>[ </a:t>
            </a:r>
            <a:r>
              <a:rPr dirty="0" sz="1100" spc="-60" i="1">
                <a:solidFill>
                  <a:srgbClr val="0000FF"/>
                </a:solidFill>
                <a:latin typeface="Trebuchet MS"/>
                <a:cs typeface="Trebuchet MS"/>
              </a:rPr>
              <a:t>swim </a:t>
            </a:r>
            <a:r>
              <a:rPr dirty="0" sz="1100" spc="-10" i="1">
                <a:solidFill>
                  <a:srgbClr val="0000FF"/>
                </a:solidFill>
                <a:latin typeface="Meiryo"/>
                <a:cs typeface="Meiryo"/>
              </a:rPr>
              <a:t>→</a:t>
            </a:r>
            <a:r>
              <a:rPr dirty="0" sz="1100" spc="-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 spc="-70" i="1">
                <a:solidFill>
                  <a:srgbClr val="0000FF"/>
                </a:solidFill>
                <a:latin typeface="Trebuchet MS"/>
                <a:cs typeface="Trebuchet MS"/>
              </a:rPr>
              <a:t>swam, </a:t>
            </a:r>
            <a:r>
              <a:rPr dirty="0" sz="1100" spc="-40" i="1">
                <a:solidFill>
                  <a:srgbClr val="0000FF"/>
                </a:solidFill>
                <a:latin typeface="Trebuchet MS"/>
                <a:cs typeface="Trebuchet MS"/>
              </a:rPr>
              <a:t>sing </a:t>
            </a:r>
            <a:r>
              <a:rPr dirty="0" sz="1100" spc="-10" i="1">
                <a:solidFill>
                  <a:srgbClr val="0000FF"/>
                </a:solidFill>
                <a:latin typeface="Meiryo"/>
                <a:cs typeface="Meiryo"/>
              </a:rPr>
              <a:t>→</a:t>
            </a:r>
            <a:r>
              <a:rPr dirty="0" sz="1100" spc="-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 spc="-35" i="1">
                <a:solidFill>
                  <a:srgbClr val="0000FF"/>
                </a:solidFill>
                <a:latin typeface="Trebuchet MS"/>
                <a:cs typeface="Trebuchet MS"/>
              </a:rPr>
              <a:t>sang </a:t>
            </a:r>
            <a:r>
              <a:rPr dirty="0" sz="1100" spc="-11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dirty="0" sz="11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versus</a:t>
            </a:r>
            <a:endParaRPr sz="1100">
              <a:latin typeface="Tahoma"/>
              <a:cs typeface="Tahoma"/>
            </a:endParaRPr>
          </a:p>
          <a:p>
            <a:pPr marL="189230" marR="186055">
              <a:lnSpc>
                <a:spcPct val="102699"/>
              </a:lnSpc>
            </a:pPr>
            <a:r>
              <a:rPr dirty="0" sz="1100" spc="-110">
                <a:solidFill>
                  <a:srgbClr val="0000FF"/>
                </a:solidFill>
                <a:latin typeface="Tahoma"/>
                <a:cs typeface="Tahoma"/>
              </a:rPr>
              <a:t>[ </a:t>
            </a:r>
            <a:r>
              <a:rPr dirty="0" sz="1100" spc="-60" i="1">
                <a:solidFill>
                  <a:srgbClr val="0000FF"/>
                </a:solidFill>
                <a:latin typeface="Trebuchet MS"/>
                <a:cs typeface="Trebuchet MS"/>
              </a:rPr>
              <a:t>bring </a:t>
            </a:r>
            <a:r>
              <a:rPr dirty="0" sz="1100" spc="-10" i="1">
                <a:solidFill>
                  <a:srgbClr val="0000FF"/>
                </a:solidFill>
                <a:latin typeface="Meiryo"/>
                <a:cs typeface="Meiryo"/>
              </a:rPr>
              <a:t>→</a:t>
            </a:r>
            <a:r>
              <a:rPr dirty="0" sz="1100" spc="-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 spc="-65" i="1">
                <a:solidFill>
                  <a:srgbClr val="0000FF"/>
                </a:solidFill>
                <a:latin typeface="Trebuchet MS"/>
                <a:cs typeface="Trebuchet MS"/>
              </a:rPr>
              <a:t>brought, </a:t>
            </a:r>
            <a:r>
              <a:rPr dirty="0" sz="1100" spc="-50" i="1">
                <a:solidFill>
                  <a:srgbClr val="0000FF"/>
                </a:solidFill>
                <a:latin typeface="Trebuchet MS"/>
                <a:cs typeface="Trebuchet MS"/>
              </a:rPr>
              <a:t>buy </a:t>
            </a:r>
            <a:r>
              <a:rPr dirty="0" sz="1100" spc="-10" i="1">
                <a:solidFill>
                  <a:srgbClr val="0000FF"/>
                </a:solidFill>
                <a:latin typeface="Meiryo"/>
                <a:cs typeface="Meiryo"/>
              </a:rPr>
              <a:t>→</a:t>
            </a:r>
            <a:r>
              <a:rPr dirty="0" sz="1100" spc="-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 spc="-50" i="1">
                <a:solidFill>
                  <a:srgbClr val="0000FF"/>
                </a:solidFill>
                <a:latin typeface="Trebuchet MS"/>
                <a:cs typeface="Trebuchet MS"/>
              </a:rPr>
              <a:t>bought, </a:t>
            </a:r>
            <a:r>
              <a:rPr dirty="0" sz="1100" spc="-70" i="1">
                <a:solidFill>
                  <a:srgbClr val="0000FF"/>
                </a:solidFill>
                <a:latin typeface="Trebuchet MS"/>
                <a:cs typeface="Trebuchet MS"/>
              </a:rPr>
              <a:t>seek </a:t>
            </a:r>
            <a:r>
              <a:rPr dirty="0" sz="1100" spc="-10" i="1">
                <a:solidFill>
                  <a:srgbClr val="0000FF"/>
                </a:solidFill>
                <a:latin typeface="Meiryo"/>
                <a:cs typeface="Meiryo"/>
              </a:rPr>
              <a:t>→</a:t>
            </a:r>
            <a:r>
              <a:rPr dirty="0" sz="1100" spc="-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 spc="-365" i="1">
                <a:solidFill>
                  <a:srgbClr val="0000FF"/>
                </a:solidFill>
                <a:latin typeface="Trebuchet MS"/>
                <a:cs typeface="Trebuchet MS"/>
              </a:rPr>
              <a:t>sought, </a:t>
            </a:r>
            <a:r>
              <a:rPr dirty="0" sz="1100" spc="-145" i="1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65" i="1">
                <a:solidFill>
                  <a:srgbClr val="0000FF"/>
                </a:solidFill>
                <a:latin typeface="Trebuchet MS"/>
                <a:cs typeface="Trebuchet MS"/>
              </a:rPr>
              <a:t>teach </a:t>
            </a:r>
            <a:r>
              <a:rPr dirty="0" sz="1100" spc="-10" i="1">
                <a:solidFill>
                  <a:srgbClr val="0000FF"/>
                </a:solidFill>
                <a:latin typeface="Meiryo"/>
                <a:cs typeface="Meiryo"/>
              </a:rPr>
              <a:t>→</a:t>
            </a:r>
            <a:r>
              <a:rPr dirty="0" sz="1100" spc="-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 spc="-60" i="1">
                <a:solidFill>
                  <a:srgbClr val="0000FF"/>
                </a:solidFill>
                <a:latin typeface="Trebuchet MS"/>
                <a:cs typeface="Trebuchet MS"/>
              </a:rPr>
              <a:t>taught, </a:t>
            </a:r>
            <a:r>
              <a:rPr dirty="0" sz="1100" spc="-65" i="1">
                <a:solidFill>
                  <a:srgbClr val="0000FF"/>
                </a:solidFill>
                <a:latin typeface="Trebuchet MS"/>
                <a:cs typeface="Trebuchet MS"/>
              </a:rPr>
              <a:t>fight </a:t>
            </a:r>
            <a:r>
              <a:rPr dirty="0" sz="1100" spc="-10" i="1">
                <a:solidFill>
                  <a:srgbClr val="0000FF"/>
                </a:solidFill>
                <a:latin typeface="Meiryo"/>
                <a:cs typeface="Meiryo"/>
              </a:rPr>
              <a:t>→</a:t>
            </a:r>
            <a:r>
              <a:rPr dirty="0" sz="1100" spc="-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Trebuchet MS"/>
                <a:cs typeface="Trebuchet MS"/>
              </a:rPr>
              <a:t>fought</a:t>
            </a:r>
            <a:r>
              <a:rPr dirty="0" sz="1100" spc="150" i="1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11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marR="29209" indent="-17716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>
                <a:latin typeface="Tahoma"/>
                <a:cs typeface="Tahoma"/>
              </a:rPr>
              <a:t>Adult </a:t>
            </a:r>
            <a:r>
              <a:rPr dirty="0" sz="1100" spc="-45">
                <a:latin typeface="Tahoma"/>
                <a:cs typeface="Tahoma"/>
              </a:rPr>
              <a:t>generation </a:t>
            </a:r>
            <a:r>
              <a:rPr dirty="0" sz="1100" spc="-35">
                <a:latin typeface="Tahoma"/>
                <a:cs typeface="Tahoma"/>
              </a:rPr>
              <a:t>of inflected </a:t>
            </a:r>
            <a:r>
              <a:rPr dirty="0" sz="1100" spc="-50">
                <a:latin typeface="Tahoma"/>
                <a:cs typeface="Tahoma"/>
              </a:rPr>
              <a:t>form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affected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25">
                <a:latin typeface="Tahoma"/>
                <a:cs typeface="Tahoma"/>
              </a:rPr>
              <a:t>input  </a:t>
            </a:r>
            <a:r>
              <a:rPr dirty="0" sz="1100" spc="-50">
                <a:latin typeface="Tahoma"/>
                <a:cs typeface="Tahoma"/>
              </a:rPr>
              <a:t>frequency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irregular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system.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79450" cy="15214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604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9" action="ppaction://hlinksldjump"/>
              </a:rPr>
              <a:t>Evidence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610044"/>
            <a:ext cx="61976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vs.</a:t>
            </a:r>
            <a:r>
              <a:rPr dirty="0" sz="400" spc="3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Decl.</a:t>
            </a:r>
            <a:endParaRPr sz="400">
              <a:latin typeface="Arial"/>
              <a:cs typeface="Arial"/>
            </a:endParaRPr>
          </a:p>
          <a:p>
            <a:pPr marL="12700" marR="35687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The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model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19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21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552130"/>
            <a:ext cx="2334260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Analogy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mapping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relationships 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tring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79450" cy="2238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604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Evidence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552130"/>
            <a:ext cx="2334260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Analogy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mapping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relationships 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tring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997" y="1163787"/>
            <a:ext cx="3528035" cy="179034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21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679450" cy="287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4795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0808F"/>
              </a:buClr>
              <a:buFont typeface="Arial"/>
              <a:buAutoNum type="arabicPeriod"/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lvl="1"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lvl="1"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Evidence</a:t>
            </a:r>
          </a:p>
        </p:txBody>
      </p:sp>
      <p:sp>
        <p:nvSpPr>
          <p:cNvPr id="7" name="object 7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22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64643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3589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4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Evidence</a:t>
            </a:r>
          </a:p>
        </p:txBody>
      </p:sp>
      <p:sp>
        <p:nvSpPr>
          <p:cNvPr id="10" name="object 10"/>
          <p:cNvSpPr/>
          <p:nvPr/>
        </p:nvSpPr>
        <p:spPr>
          <a:xfrm>
            <a:off x="179997" y="1273708"/>
            <a:ext cx="3540125" cy="0"/>
          </a:xfrm>
          <a:custGeom>
            <a:avLst/>
            <a:gdLst/>
            <a:ahLst/>
            <a:cxnLst/>
            <a:rect l="l" t="t" r="r" b="b"/>
            <a:pathLst>
              <a:path w="3540125" h="0">
                <a:moveTo>
                  <a:pt x="0" y="0"/>
                </a:moveTo>
                <a:lnTo>
                  <a:pt x="3539655" y="0"/>
                </a:lnTo>
              </a:path>
            </a:pathLst>
          </a:custGeom>
          <a:ln w="14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1302675"/>
            <a:ext cx="1652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Procedural </a:t>
            </a:r>
            <a:r>
              <a:rPr dirty="0" sz="1100" spc="-65">
                <a:latin typeface="Tahoma"/>
                <a:cs typeface="Tahoma"/>
              </a:rPr>
              <a:t>memory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affected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3236" y="1302675"/>
            <a:ext cx="1671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Declarative </a:t>
            </a:r>
            <a:r>
              <a:rPr dirty="0" sz="1100" spc="-65">
                <a:latin typeface="Tahoma"/>
                <a:cs typeface="Tahoma"/>
              </a:rPr>
              <a:t>memory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affected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97" y="1542402"/>
            <a:ext cx="3540125" cy="0"/>
          </a:xfrm>
          <a:custGeom>
            <a:avLst/>
            <a:gdLst/>
            <a:ahLst/>
            <a:cxnLst/>
            <a:rect l="l" t="t" r="r" b="b"/>
            <a:pathLst>
              <a:path w="3540125" h="0">
                <a:moveTo>
                  <a:pt x="0" y="0"/>
                </a:moveTo>
                <a:lnTo>
                  <a:pt x="3539655" y="0"/>
                </a:lnTo>
              </a:path>
            </a:pathLst>
          </a:custGeom>
          <a:ln w="89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9997" y="1599501"/>
            <a:ext cx="170688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IRREG. </a:t>
            </a:r>
            <a:r>
              <a:rPr dirty="0" sz="1100" spc="-35" i="1">
                <a:latin typeface="Verdana"/>
                <a:cs typeface="Verdana"/>
              </a:rPr>
              <a:t>&gt;</a:t>
            </a:r>
            <a:r>
              <a:rPr dirty="0" sz="1100" spc="-35">
                <a:latin typeface="Tahoma"/>
                <a:cs typeface="Tahoma"/>
              </a:rPr>
              <a:t>better than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&gt;</a:t>
            </a:r>
            <a:r>
              <a:rPr dirty="0" sz="1100" spc="-10">
                <a:latin typeface="Tahoma"/>
                <a:cs typeface="Tahoma"/>
              </a:rPr>
              <a:t>REG.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738" y="1599501"/>
            <a:ext cx="170688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>
                <a:latin typeface="Tahoma"/>
                <a:cs typeface="Tahoma"/>
              </a:rPr>
              <a:t>REG. </a:t>
            </a:r>
            <a:r>
              <a:rPr dirty="0" sz="1100" spc="-35" i="1">
                <a:latin typeface="Verdana"/>
                <a:cs typeface="Verdana"/>
              </a:rPr>
              <a:t>&gt;</a:t>
            </a:r>
            <a:r>
              <a:rPr dirty="0" sz="1100" spc="-35">
                <a:latin typeface="Tahoma"/>
                <a:cs typeface="Tahoma"/>
              </a:rPr>
              <a:t>better than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20" i="1">
                <a:latin typeface="Verdana"/>
                <a:cs typeface="Verdana"/>
              </a:rPr>
              <a:t>&gt;</a:t>
            </a:r>
            <a:r>
              <a:rPr dirty="0" sz="1100" spc="-20">
                <a:latin typeface="Tahoma"/>
                <a:cs typeface="Tahoma"/>
              </a:rPr>
              <a:t>IRREG.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2931" y="1740775"/>
            <a:ext cx="14135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Alzheimmers  Wernicke’s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aphasia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740775"/>
            <a:ext cx="122682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8415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Dev. Lang. </a:t>
            </a:r>
            <a:r>
              <a:rPr dirty="0" sz="1100" spc="-40">
                <a:latin typeface="Tahoma"/>
                <a:cs typeface="Tahoma"/>
              </a:rPr>
              <a:t>Disorder  Parkinsons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ahoma"/>
                <a:cs typeface="Tahoma"/>
              </a:rPr>
              <a:t>Broca’s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aphasia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997" y="2327313"/>
            <a:ext cx="3540125" cy="0"/>
          </a:xfrm>
          <a:custGeom>
            <a:avLst/>
            <a:gdLst/>
            <a:ahLst/>
            <a:cxnLst/>
            <a:rect l="l" t="t" r="r" b="b"/>
            <a:pathLst>
              <a:path w="3540125" h="0">
                <a:moveTo>
                  <a:pt x="0" y="0"/>
                </a:moveTo>
                <a:lnTo>
                  <a:pt x="3539655" y="0"/>
                </a:lnTo>
              </a:path>
            </a:pathLst>
          </a:custGeom>
          <a:ln w="14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23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679450" cy="287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4795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0808F"/>
              </a:buClr>
              <a:buFont typeface="Arial"/>
              <a:buAutoNum type="arabicPeriod"/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lvl="1"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lvl="1"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Evidence</a:t>
            </a:r>
          </a:p>
        </p:txBody>
      </p:sp>
      <p:sp>
        <p:nvSpPr>
          <p:cNvPr id="7" name="object 7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24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679450" cy="287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4795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0808F"/>
              </a:buClr>
              <a:buFont typeface="Arial"/>
              <a:buAutoNum type="arabicPeriod"/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lvl="1"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lvl="1"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Evidence</a:t>
            </a:r>
          </a:p>
        </p:txBody>
      </p:sp>
      <p:sp>
        <p:nvSpPr>
          <p:cNvPr id="7" name="object 7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25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2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18288"/>
            <a:ext cx="64643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4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8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2" action="ppaction://hlinksldjump"/>
              </a:rPr>
              <a:t>Criticism </a:t>
            </a:r>
            <a:r>
              <a:rPr dirty="0" spc="-40">
                <a:hlinkClick r:id="rId22" action="ppaction://hlinksldjump"/>
              </a:rPr>
              <a:t>of </a:t>
            </a:r>
            <a:r>
              <a:rPr dirty="0" spc="-50">
                <a:hlinkClick r:id="rId22" action="ppaction://hlinksldjump"/>
              </a:rPr>
              <a:t>the </a:t>
            </a:r>
            <a:r>
              <a:rPr dirty="0" spc="-45">
                <a:hlinkClick r:id="rId22" action="ppaction://hlinksldjump"/>
              </a:rPr>
              <a:t>dual </a:t>
            </a:r>
            <a:r>
              <a:rPr dirty="0" spc="-50">
                <a:hlinkClick r:id="rId22" action="ppaction://hlinksldjump"/>
              </a:rPr>
              <a:t>route</a:t>
            </a:r>
            <a:r>
              <a:rPr dirty="0" spc="270">
                <a:hlinkClick r:id="rId22" action="ppaction://hlinksldjump"/>
              </a:rPr>
              <a:t> </a:t>
            </a:r>
            <a:r>
              <a:rPr dirty="0" spc="-50">
                <a:hlinkClick r:id="rId22" action="ppaction://hlinksldjump"/>
              </a:rPr>
              <a:t>model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103272"/>
            <a:ext cx="3222625" cy="10382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5">
                <a:latin typeface="Tahoma"/>
                <a:cs typeface="Tahoma"/>
              </a:rPr>
              <a:t>Joanisse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50">
                <a:latin typeface="Tahoma"/>
                <a:cs typeface="Tahoma"/>
              </a:rPr>
              <a:t>Seidenberg,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1999.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0900"/>
              </a:lnSpc>
            </a:pPr>
            <a:r>
              <a:rPr dirty="0" sz="1100" spc="-55">
                <a:latin typeface="Tahoma"/>
                <a:cs typeface="Tahoma"/>
              </a:rPr>
              <a:t>Irregular system </a:t>
            </a:r>
            <a:r>
              <a:rPr dirty="0" sz="1100" spc="-75">
                <a:latin typeface="Tahoma"/>
                <a:cs typeface="Tahoma"/>
              </a:rPr>
              <a:t>shows </a:t>
            </a:r>
            <a:r>
              <a:rPr dirty="0" sz="1100" spc="-35">
                <a:latin typeface="Tahoma"/>
                <a:cs typeface="Tahoma"/>
              </a:rPr>
              <a:t>characteristics of </a:t>
            </a:r>
            <a:r>
              <a:rPr dirty="0" sz="1100" spc="-50">
                <a:latin typeface="Tahoma"/>
                <a:cs typeface="Tahoma"/>
              </a:rPr>
              <a:t>regular </a:t>
            </a:r>
            <a:r>
              <a:rPr dirty="0" sz="1100" spc="-55">
                <a:latin typeface="Tahoma"/>
                <a:cs typeface="Tahoma"/>
              </a:rPr>
              <a:t>system  </a:t>
            </a:r>
            <a:r>
              <a:rPr dirty="0" sz="1100" spc="-85" i="1">
                <a:latin typeface="Trebuchet MS"/>
                <a:cs typeface="Trebuchet MS"/>
              </a:rPr>
              <a:t>meet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85" i="1">
                <a:latin typeface="Trebuchet MS"/>
                <a:cs typeface="Trebuchet MS"/>
              </a:rPr>
              <a:t>met, </a:t>
            </a:r>
            <a:r>
              <a:rPr dirty="0" sz="1100" spc="-90" i="1">
                <a:latin typeface="Trebuchet MS"/>
                <a:cs typeface="Trebuchet MS"/>
              </a:rPr>
              <a:t>let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95" i="1">
                <a:latin typeface="Trebuchet MS"/>
                <a:cs typeface="Trebuchet MS"/>
              </a:rPr>
              <a:t>let, </a:t>
            </a:r>
            <a:r>
              <a:rPr dirty="0" sz="1100" spc="-60" i="1">
                <a:latin typeface="Trebuchet MS"/>
                <a:cs typeface="Trebuchet MS"/>
              </a:rPr>
              <a:t>put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put, </a:t>
            </a:r>
            <a:r>
              <a:rPr dirty="0" sz="1100" spc="-50" i="1">
                <a:latin typeface="Trebuchet MS"/>
                <a:cs typeface="Trebuchet MS"/>
              </a:rPr>
              <a:t>shut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95" i="1">
                <a:latin typeface="Trebuchet MS"/>
                <a:cs typeface="Trebuchet MS"/>
              </a:rPr>
              <a:t>shut  </a:t>
            </a:r>
            <a:r>
              <a:rPr dirty="0" sz="1100" spc="-40" i="1">
                <a:latin typeface="Trebuchet MS"/>
                <a:cs typeface="Trebuchet MS"/>
              </a:rPr>
              <a:t>goose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geese, </a:t>
            </a:r>
            <a:r>
              <a:rPr dirty="0" sz="1100" spc="-60" i="1">
                <a:latin typeface="Trebuchet MS"/>
                <a:cs typeface="Trebuchet MS"/>
              </a:rPr>
              <a:t>mouse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mice, </a:t>
            </a:r>
            <a:r>
              <a:rPr dirty="0" sz="1100" spc="-50" i="1">
                <a:latin typeface="Trebuchet MS"/>
                <a:cs typeface="Trebuchet MS"/>
              </a:rPr>
              <a:t>moose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moose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26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64643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3589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4"/>
              </a:spcBef>
              <a:buAutoNum type="arabicParenBoth"/>
              <a:tabLst>
                <a:tab pos="150495" algn="l"/>
              </a:tabLst>
            </a:pPr>
            <a:r>
              <a:rPr dirty="0" sz="400"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60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8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2" action="ppaction://hlinksldjump"/>
              </a:rPr>
              <a:t>Criticism </a:t>
            </a:r>
            <a:r>
              <a:rPr dirty="0" spc="-40">
                <a:hlinkClick r:id="rId22" action="ppaction://hlinksldjump"/>
              </a:rPr>
              <a:t>of </a:t>
            </a:r>
            <a:r>
              <a:rPr dirty="0" spc="-50">
                <a:hlinkClick r:id="rId22" action="ppaction://hlinksldjump"/>
              </a:rPr>
              <a:t>the </a:t>
            </a:r>
            <a:r>
              <a:rPr dirty="0" spc="-45">
                <a:hlinkClick r:id="rId22" action="ppaction://hlinksldjump"/>
              </a:rPr>
              <a:t>dual </a:t>
            </a:r>
            <a:r>
              <a:rPr dirty="0" spc="-50">
                <a:hlinkClick r:id="rId22" action="ppaction://hlinksldjump"/>
              </a:rPr>
              <a:t>route</a:t>
            </a:r>
            <a:r>
              <a:rPr dirty="0" spc="270">
                <a:hlinkClick r:id="rId22" action="ppaction://hlinksldjump"/>
              </a:rPr>
              <a:t> </a:t>
            </a:r>
            <a:r>
              <a:rPr dirty="0" spc="-50">
                <a:hlinkClick r:id="rId22" action="ppaction://hlinksldjump"/>
              </a:rPr>
              <a:t>model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305735"/>
            <a:ext cx="3251200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50">
                <a:latin typeface="Tahoma"/>
                <a:cs typeface="Tahoma"/>
              </a:rPr>
              <a:t>Frequency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 b="1">
                <a:latin typeface="Trebuchet MS"/>
                <a:cs typeface="Trebuchet MS"/>
              </a:rPr>
              <a:t>does</a:t>
            </a:r>
            <a:r>
              <a:rPr dirty="0" sz="1100" spc="30" b="1">
                <a:latin typeface="Trebuchet MS"/>
                <a:cs typeface="Trebuchet MS"/>
              </a:rPr>
              <a:t> </a:t>
            </a:r>
            <a:r>
              <a:rPr dirty="0" sz="1100" spc="-45">
                <a:latin typeface="Tahoma"/>
                <a:cs typeface="Tahoma"/>
              </a:rPr>
              <a:t>play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role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regular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morphology.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Losiewicz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Alegre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5">
                <a:latin typeface="Tahoma"/>
                <a:cs typeface="Tahoma"/>
              </a:rPr>
              <a:t>Gordon studies </a:t>
            </a:r>
            <a:r>
              <a:rPr dirty="0" sz="1100" spc="-30">
                <a:latin typeface="Tahoma"/>
                <a:cs typeface="Tahoma"/>
              </a:rPr>
              <a:t>cited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above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27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679450" cy="2439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4795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8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2" action="ppaction://hlinksldjump"/>
              </a:rPr>
              <a:t>Criticism </a:t>
            </a:r>
            <a:r>
              <a:rPr dirty="0" spc="-40">
                <a:hlinkClick r:id="rId22" action="ppaction://hlinksldjump"/>
              </a:rPr>
              <a:t>of </a:t>
            </a:r>
            <a:r>
              <a:rPr dirty="0" spc="-50">
                <a:hlinkClick r:id="rId22" action="ppaction://hlinksldjump"/>
              </a:rPr>
              <a:t>the </a:t>
            </a:r>
            <a:r>
              <a:rPr dirty="0" spc="-45">
                <a:hlinkClick r:id="rId22" action="ppaction://hlinksldjump"/>
              </a:rPr>
              <a:t>dual </a:t>
            </a:r>
            <a:r>
              <a:rPr dirty="0" spc="-50">
                <a:hlinkClick r:id="rId22" action="ppaction://hlinksldjump"/>
              </a:rPr>
              <a:t>route</a:t>
            </a:r>
            <a:r>
              <a:rPr dirty="0" spc="270">
                <a:hlinkClick r:id="rId22" action="ppaction://hlinksldjump"/>
              </a:rPr>
              <a:t> </a:t>
            </a:r>
            <a:r>
              <a:rPr dirty="0" spc="-50">
                <a:hlinkClick r:id="rId22" action="ppaction://hlinksldjump"/>
              </a:rPr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5" action="ppaction://hlinksldjump"/>
              </a:rPr>
              <a:t>5-minute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5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6" action="ppaction://hlinksldjump"/>
              </a:rPr>
              <a:t>28</a:t>
            </a:r>
            <a:r>
              <a:rPr dirty="0" sz="600" spc="-95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6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6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28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4845" cy="941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7145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0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18288"/>
            <a:ext cx="6464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036877"/>
            <a:ext cx="352297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these sentences </a:t>
            </a:r>
            <a:r>
              <a:rPr dirty="0" sz="1100" spc="-30">
                <a:latin typeface="Tahoma"/>
                <a:cs typeface="Tahoma"/>
              </a:rPr>
              <a:t>did Yoda </a:t>
            </a:r>
            <a:r>
              <a:rPr dirty="0" sz="1100" spc="-70">
                <a:latin typeface="Tahoma"/>
                <a:cs typeface="Tahoma"/>
              </a:rPr>
              <a:t>say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Star </a:t>
            </a:r>
            <a:r>
              <a:rPr dirty="0" sz="1100" spc="-45">
                <a:latin typeface="Tahoma"/>
                <a:cs typeface="Tahoma"/>
              </a:rPr>
              <a:t>Wars  </a:t>
            </a:r>
            <a:r>
              <a:rPr dirty="0" sz="1100" spc="-20">
                <a:latin typeface="Tahoma"/>
                <a:cs typeface="Tahoma"/>
              </a:rPr>
              <a:t>trilogy? </a:t>
            </a: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explain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reasons </a:t>
            </a:r>
            <a:r>
              <a:rPr dirty="0" sz="1100" spc="-45">
                <a:latin typeface="Tahoma"/>
                <a:cs typeface="Tahoma"/>
              </a:rPr>
              <a:t>behind </a:t>
            </a:r>
            <a:r>
              <a:rPr dirty="0" sz="1100" spc="-55">
                <a:latin typeface="Tahoma"/>
                <a:cs typeface="Tahoma"/>
              </a:rPr>
              <a:t>your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choice?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29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494140"/>
            <a:ext cx="3453129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Have </a:t>
            </a:r>
            <a:r>
              <a:rPr dirty="0" sz="1100" spc="-60">
                <a:latin typeface="Tahoma"/>
                <a:cs typeface="Tahoma"/>
              </a:rPr>
              <a:t>become </a:t>
            </a:r>
            <a:r>
              <a:rPr dirty="0" sz="1100" spc="-50">
                <a:latin typeface="Tahoma"/>
                <a:cs typeface="Tahoma"/>
              </a:rPr>
              <a:t>powerful </a:t>
            </a:r>
            <a:r>
              <a:rPr dirty="0" sz="1100" spc="-55">
                <a:latin typeface="Tahoma"/>
                <a:cs typeface="Tahoma"/>
              </a:rPr>
              <a:t>you. </a:t>
            </a: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55">
                <a:latin typeface="Tahoma"/>
                <a:cs typeface="Tahoma"/>
              </a:rPr>
              <a:t>side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sense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Powerful </a:t>
            </a:r>
            <a:r>
              <a:rPr dirty="0" sz="1100" spc="-65">
                <a:latin typeface="Tahoma"/>
                <a:cs typeface="Tahoma"/>
              </a:rPr>
              <a:t>you have </a:t>
            </a:r>
            <a:r>
              <a:rPr dirty="0" sz="1100" spc="-55">
                <a:latin typeface="Tahoma"/>
                <a:cs typeface="Tahoma"/>
              </a:rPr>
              <a:t>become.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55">
                <a:latin typeface="Tahoma"/>
                <a:cs typeface="Tahoma"/>
              </a:rPr>
              <a:t>side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sense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endParaRPr sz="1100">
              <a:latin typeface="Tahoma"/>
              <a:cs typeface="Tahoma"/>
            </a:endParaRPr>
          </a:p>
          <a:p>
            <a:pPr marL="189230" marR="255270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Become </a:t>
            </a:r>
            <a:r>
              <a:rPr dirty="0" sz="1100" spc="-50">
                <a:latin typeface="Tahoma"/>
                <a:cs typeface="Tahoma"/>
              </a:rPr>
              <a:t>powerful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55">
                <a:latin typeface="Tahoma"/>
                <a:cs typeface="Tahoma"/>
              </a:rPr>
              <a:t>have.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sense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5">
                <a:latin typeface="Tahoma"/>
                <a:cs typeface="Tahoma"/>
              </a:rPr>
              <a:t>you  </a:t>
            </a:r>
            <a:r>
              <a:rPr dirty="0" sz="1100" spc="-50">
                <a:latin typeface="Tahoma"/>
                <a:cs typeface="Tahoma"/>
              </a:rPr>
              <a:t>side.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29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484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7145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algn="ctr" marL="4445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18288"/>
            <a:ext cx="6464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817110"/>
            <a:ext cx="324358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</a:rPr>
              <a:t>Aitchison, J. </a:t>
            </a:r>
            <a:r>
              <a:rPr dirty="0" sz="600" spc="5">
                <a:latin typeface="Arial"/>
                <a:cs typeface="Arial"/>
              </a:rPr>
              <a:t>(2002). </a:t>
            </a:r>
            <a:r>
              <a:rPr dirty="0" u="sng" sz="6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Words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Mind: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Introduction </a:t>
            </a:r>
            <a:r>
              <a:rPr dirty="0" u="sng" sz="600" spc="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Mental </a:t>
            </a:r>
            <a:r>
              <a:rPr dirty="0" u="sng" sz="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Lexicon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10">
                <a:latin typeface="Arial"/>
                <a:cs typeface="Arial"/>
              </a:rPr>
              <a:t>(3rd Edition).  </a:t>
            </a:r>
            <a:r>
              <a:rPr dirty="0" sz="600" spc="-5">
                <a:latin typeface="Arial"/>
                <a:cs typeface="Arial"/>
              </a:rPr>
              <a:t>Wiley-Blackwell.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6" action="ppaction://hlinksldjump"/>
              </a:rPr>
              <a:t>30</a:t>
            </a:r>
            <a:r>
              <a:rPr dirty="0" sz="600" spc="-95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6" action="ppaction://hlinksldjump"/>
              </a:rPr>
              <a:t>/</a:t>
            </a:r>
            <a:r>
              <a:rPr dirty="0" sz="600" spc="-90"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6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6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75225"/>
            <a:ext cx="3554729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latin typeface="Arial"/>
                <a:cs typeface="Arial"/>
              </a:rPr>
              <a:t>Alegre, </a:t>
            </a:r>
            <a:r>
              <a:rPr dirty="0" sz="600" spc="20">
                <a:latin typeface="Arial"/>
                <a:cs typeface="Arial"/>
              </a:rPr>
              <a:t>M., </a:t>
            </a:r>
            <a:r>
              <a:rPr dirty="0" sz="600" spc="80">
                <a:latin typeface="Arial"/>
                <a:cs typeface="Arial"/>
              </a:rPr>
              <a:t>&amp; </a:t>
            </a:r>
            <a:r>
              <a:rPr dirty="0" sz="600" spc="-15">
                <a:latin typeface="Arial"/>
                <a:cs typeface="Arial"/>
              </a:rPr>
              <a:t>Gordon, </a:t>
            </a:r>
            <a:r>
              <a:rPr dirty="0" sz="600" spc="-25">
                <a:latin typeface="Arial"/>
                <a:cs typeface="Arial"/>
              </a:rPr>
              <a:t>P. </a:t>
            </a:r>
            <a:r>
              <a:rPr dirty="0" sz="600" spc="5">
                <a:latin typeface="Arial"/>
                <a:cs typeface="Arial"/>
              </a:rPr>
              <a:t>(1999). </a:t>
            </a:r>
            <a:r>
              <a:rPr dirty="0" sz="600" spc="-20">
                <a:latin typeface="Arial"/>
                <a:cs typeface="Arial"/>
              </a:rPr>
              <a:t>Frequency </a:t>
            </a:r>
            <a:r>
              <a:rPr dirty="0" sz="600" spc="-15">
                <a:latin typeface="Arial"/>
                <a:cs typeface="Arial"/>
              </a:rPr>
              <a:t>effects and </a:t>
            </a:r>
            <a:r>
              <a:rPr dirty="0" sz="600">
                <a:latin typeface="Arial"/>
                <a:cs typeface="Arial"/>
              </a:rPr>
              <a:t>the </a:t>
            </a:r>
            <a:r>
              <a:rPr dirty="0" sz="600" spc="-10">
                <a:latin typeface="Arial"/>
                <a:cs typeface="Arial"/>
              </a:rPr>
              <a:t>representational </a:t>
            </a:r>
            <a:r>
              <a:rPr dirty="0" sz="600" spc="-5">
                <a:latin typeface="Arial"/>
                <a:cs typeface="Arial"/>
              </a:rPr>
              <a:t>status </a:t>
            </a:r>
            <a:r>
              <a:rPr dirty="0" sz="600" spc="5">
                <a:latin typeface="Arial"/>
                <a:cs typeface="Arial"/>
              </a:rPr>
              <a:t>of </a:t>
            </a:r>
            <a:r>
              <a:rPr dirty="0" sz="600" spc="-15">
                <a:latin typeface="Arial"/>
                <a:cs typeface="Arial"/>
              </a:rPr>
              <a:t>regular </a:t>
            </a:r>
            <a:r>
              <a:rPr dirty="0" sz="600" spc="-5">
                <a:latin typeface="Arial"/>
                <a:cs typeface="Arial"/>
              </a:rPr>
              <a:t>inflections. 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Journal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</a:t>
            </a:r>
            <a:r>
              <a:rPr dirty="0" u="sng" sz="6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Language</a:t>
            </a:r>
            <a:r>
              <a:rPr dirty="0" sz="600" spc="-15">
                <a:latin typeface="Arial"/>
                <a:cs typeface="Arial"/>
              </a:rPr>
              <a:t>, </a:t>
            </a:r>
            <a:r>
              <a:rPr dirty="0" u="sng" sz="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40</a:t>
            </a:r>
            <a:r>
              <a:rPr dirty="0" sz="600" spc="-10">
                <a:latin typeface="Arial"/>
                <a:cs typeface="Arial"/>
              </a:rPr>
              <a:t>, </a:t>
            </a:r>
            <a:r>
              <a:rPr dirty="0" sz="600" spc="-15">
                <a:latin typeface="Arial"/>
                <a:cs typeface="Arial"/>
              </a:rPr>
              <a:t>41–61.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33327"/>
            <a:ext cx="355346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latin typeface="Arial"/>
                <a:cs typeface="Arial"/>
              </a:rPr>
              <a:t>Joanisse, </a:t>
            </a:r>
            <a:r>
              <a:rPr dirty="0" sz="600" spc="30">
                <a:latin typeface="Arial"/>
                <a:cs typeface="Arial"/>
              </a:rPr>
              <a:t>M. </a:t>
            </a:r>
            <a:r>
              <a:rPr dirty="0" sz="600" spc="5">
                <a:latin typeface="Arial"/>
                <a:cs typeface="Arial"/>
              </a:rPr>
              <a:t>F., </a:t>
            </a:r>
            <a:r>
              <a:rPr dirty="0" sz="600" spc="80">
                <a:latin typeface="Arial"/>
                <a:cs typeface="Arial"/>
              </a:rPr>
              <a:t>&amp; </a:t>
            </a:r>
            <a:r>
              <a:rPr dirty="0" sz="600" spc="-20">
                <a:latin typeface="Arial"/>
                <a:cs typeface="Arial"/>
              </a:rPr>
              <a:t>Seidenberg, </a:t>
            </a:r>
            <a:r>
              <a:rPr dirty="0" sz="600" spc="30">
                <a:latin typeface="Arial"/>
                <a:cs typeface="Arial"/>
              </a:rPr>
              <a:t>M. </a:t>
            </a:r>
            <a:r>
              <a:rPr dirty="0" sz="600" spc="-20">
                <a:latin typeface="Arial"/>
                <a:cs typeface="Arial"/>
              </a:rPr>
              <a:t>S. </a:t>
            </a:r>
            <a:r>
              <a:rPr dirty="0" sz="600" spc="5">
                <a:latin typeface="Arial"/>
                <a:cs typeface="Arial"/>
              </a:rPr>
              <a:t>(1999). </a:t>
            </a:r>
            <a:r>
              <a:rPr dirty="0" sz="600" spc="-5">
                <a:latin typeface="Arial"/>
                <a:cs typeface="Arial"/>
              </a:rPr>
              <a:t>Impairments </a:t>
            </a:r>
            <a:r>
              <a:rPr dirty="0" sz="600" spc="5">
                <a:latin typeface="Arial"/>
                <a:cs typeface="Arial"/>
              </a:rPr>
              <a:t>in </a:t>
            </a:r>
            <a:r>
              <a:rPr dirty="0" sz="600" spc="-15">
                <a:latin typeface="Arial"/>
                <a:cs typeface="Arial"/>
              </a:rPr>
              <a:t>verb </a:t>
            </a:r>
            <a:r>
              <a:rPr dirty="0" sz="600" spc="-10">
                <a:latin typeface="Arial"/>
                <a:cs typeface="Arial"/>
              </a:rPr>
              <a:t>morphology </a:t>
            </a:r>
            <a:r>
              <a:rPr dirty="0" sz="600" spc="5">
                <a:latin typeface="Arial"/>
                <a:cs typeface="Arial"/>
              </a:rPr>
              <a:t>after </a:t>
            </a:r>
            <a:r>
              <a:rPr dirty="0" sz="600" spc="-10">
                <a:latin typeface="Arial"/>
                <a:cs typeface="Arial"/>
              </a:rPr>
              <a:t>brain </a:t>
            </a:r>
            <a:r>
              <a:rPr dirty="0" sz="600" spc="5">
                <a:latin typeface="Arial"/>
                <a:cs typeface="Arial"/>
              </a:rPr>
              <a:t>injury: </a:t>
            </a:r>
            <a:r>
              <a:rPr dirty="0" sz="600" spc="20">
                <a:latin typeface="Arial"/>
                <a:cs typeface="Arial"/>
              </a:rPr>
              <a:t>A  </a:t>
            </a:r>
            <a:r>
              <a:rPr dirty="0" sz="600" spc="-5">
                <a:latin typeface="Arial"/>
                <a:cs typeface="Arial"/>
              </a:rPr>
              <a:t>connectionist model. </a:t>
            </a:r>
            <a:r>
              <a:rPr dirty="0" u="sng" sz="6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Proceedings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National </a:t>
            </a:r>
            <a:r>
              <a:rPr dirty="0" u="sng" sz="6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Academy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6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Sciences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United </a:t>
            </a:r>
            <a:r>
              <a:rPr dirty="0" u="sng" sz="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States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America</a:t>
            </a:r>
            <a:r>
              <a:rPr dirty="0" sz="600" spc="-5">
                <a:latin typeface="Arial"/>
                <a:cs typeface="Arial"/>
              </a:rPr>
              <a:t>, 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96</a:t>
            </a:r>
            <a:r>
              <a:rPr dirty="0" sz="600" spc="5">
                <a:latin typeface="Arial"/>
                <a:cs typeface="Arial"/>
              </a:rPr>
              <a:t>(13),</a:t>
            </a:r>
            <a:r>
              <a:rPr dirty="0" sz="600" spc="40">
                <a:latin typeface="Arial"/>
                <a:cs typeface="Arial"/>
              </a:rPr>
              <a:t> </a:t>
            </a:r>
            <a:r>
              <a:rPr dirty="0" sz="600" spc="-15">
                <a:latin typeface="Arial"/>
                <a:cs typeface="Arial"/>
              </a:rPr>
              <a:t>7592.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80011"/>
            <a:ext cx="35534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latin typeface="Arial"/>
                <a:cs typeface="Arial"/>
              </a:rPr>
              <a:t>Losiewicz, </a:t>
            </a:r>
            <a:r>
              <a:rPr dirty="0" sz="600" spc="15">
                <a:latin typeface="Arial"/>
                <a:cs typeface="Arial"/>
              </a:rPr>
              <a:t>B. </a:t>
            </a:r>
            <a:r>
              <a:rPr dirty="0" sz="600" spc="10">
                <a:latin typeface="Arial"/>
                <a:cs typeface="Arial"/>
              </a:rPr>
              <a:t>L. </a:t>
            </a:r>
            <a:r>
              <a:rPr dirty="0" sz="600" spc="5">
                <a:latin typeface="Arial"/>
                <a:cs typeface="Arial"/>
              </a:rPr>
              <a:t>(1992).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effect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6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frequency on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linguistic </a:t>
            </a:r>
            <a:r>
              <a:rPr dirty="0" u="sng" sz="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morphology</a:t>
            </a:r>
            <a:r>
              <a:rPr dirty="0" sz="600" spc="-10">
                <a:latin typeface="Arial"/>
                <a:cs typeface="Arial"/>
              </a:rPr>
              <a:t>. </a:t>
            </a:r>
            <a:r>
              <a:rPr dirty="0" sz="600" spc="-5">
                <a:latin typeface="Arial"/>
                <a:cs typeface="Arial"/>
              </a:rPr>
              <a:t>University </a:t>
            </a:r>
            <a:r>
              <a:rPr dirty="0" sz="600" spc="5">
                <a:latin typeface="Arial"/>
                <a:cs typeface="Arial"/>
              </a:rPr>
              <a:t>of </a:t>
            </a:r>
            <a:r>
              <a:rPr dirty="0" sz="600" spc="-30">
                <a:latin typeface="Arial"/>
                <a:cs typeface="Arial"/>
              </a:rPr>
              <a:t>Texas </a:t>
            </a:r>
            <a:r>
              <a:rPr dirty="0" sz="600" spc="15">
                <a:latin typeface="Arial"/>
                <a:cs typeface="Arial"/>
              </a:rPr>
              <a:t>at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5">
                <a:latin typeface="Arial"/>
                <a:cs typeface="Arial"/>
              </a:rPr>
              <a:t>Austin.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49557"/>
            <a:ext cx="351853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latin typeface="Arial"/>
                <a:cs typeface="Arial"/>
              </a:rPr>
              <a:t>Pinker, </a:t>
            </a:r>
            <a:r>
              <a:rPr dirty="0" sz="600" spc="-10">
                <a:latin typeface="Arial"/>
                <a:cs typeface="Arial"/>
              </a:rPr>
              <a:t>S., </a:t>
            </a:r>
            <a:r>
              <a:rPr dirty="0" sz="600" spc="80">
                <a:latin typeface="Arial"/>
                <a:cs typeface="Arial"/>
              </a:rPr>
              <a:t>&amp; </a:t>
            </a:r>
            <a:r>
              <a:rPr dirty="0" sz="600">
                <a:latin typeface="Arial"/>
                <a:cs typeface="Arial"/>
              </a:rPr>
              <a:t>Ullman, </a:t>
            </a:r>
            <a:r>
              <a:rPr dirty="0" sz="600" spc="30">
                <a:latin typeface="Arial"/>
                <a:cs typeface="Arial"/>
              </a:rPr>
              <a:t>M. </a:t>
            </a:r>
            <a:r>
              <a:rPr dirty="0" sz="600" spc="35">
                <a:latin typeface="Arial"/>
                <a:cs typeface="Arial"/>
              </a:rPr>
              <a:t>T. </a:t>
            </a:r>
            <a:r>
              <a:rPr dirty="0" sz="600">
                <a:latin typeface="Arial"/>
                <a:cs typeface="Arial"/>
              </a:rPr>
              <a:t>(2002). The </a:t>
            </a:r>
            <a:r>
              <a:rPr dirty="0" sz="600" spc="-10">
                <a:latin typeface="Arial"/>
                <a:cs typeface="Arial"/>
              </a:rPr>
              <a:t>past </a:t>
            </a:r>
            <a:r>
              <a:rPr dirty="0" sz="600" spc="-15">
                <a:latin typeface="Arial"/>
                <a:cs typeface="Arial"/>
              </a:rPr>
              <a:t>and </a:t>
            </a:r>
            <a:r>
              <a:rPr dirty="0" sz="600" spc="5">
                <a:latin typeface="Arial"/>
                <a:cs typeface="Arial"/>
              </a:rPr>
              <a:t>future of </a:t>
            </a:r>
            <a:r>
              <a:rPr dirty="0" sz="600">
                <a:latin typeface="Arial"/>
                <a:cs typeface="Arial"/>
              </a:rPr>
              <a:t>the </a:t>
            </a:r>
            <a:r>
              <a:rPr dirty="0" sz="600" spc="-10">
                <a:latin typeface="Arial"/>
                <a:cs typeface="Arial"/>
              </a:rPr>
              <a:t>past </a:t>
            </a:r>
            <a:r>
              <a:rPr dirty="0" sz="600" spc="-25">
                <a:latin typeface="Arial"/>
                <a:cs typeface="Arial"/>
              </a:rPr>
              <a:t>tense </a:t>
            </a:r>
            <a:r>
              <a:rPr dirty="0" sz="600" spc="-15">
                <a:latin typeface="Arial"/>
                <a:cs typeface="Arial"/>
              </a:rPr>
              <a:t>debate. </a:t>
            </a:r>
            <a:r>
              <a:rPr dirty="0" u="sng" sz="6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Trends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dirty="0" u="sng" sz="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Cognitive 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u="sng" sz="6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Sciences</a:t>
            </a:r>
            <a:r>
              <a:rPr dirty="0" sz="600" spc="-25">
                <a:latin typeface="Arial"/>
                <a:cs typeface="Arial"/>
              </a:rPr>
              <a:t>,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dirty="0" sz="600" spc="5">
                <a:latin typeface="Arial"/>
                <a:cs typeface="Arial"/>
              </a:rPr>
              <a:t>(11),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15">
                <a:latin typeface="Arial"/>
                <a:cs typeface="Arial"/>
              </a:rPr>
              <a:t>456–463.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07671"/>
            <a:ext cx="3503929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latin typeface="Arial"/>
                <a:cs typeface="Arial"/>
              </a:rPr>
              <a:t>Post, </a:t>
            </a:r>
            <a:r>
              <a:rPr dirty="0" sz="600" spc="10">
                <a:latin typeface="Arial"/>
                <a:cs typeface="Arial"/>
              </a:rPr>
              <a:t>B., </a:t>
            </a:r>
            <a:r>
              <a:rPr dirty="0" sz="600" spc="-5">
                <a:latin typeface="Arial"/>
                <a:cs typeface="Arial"/>
              </a:rPr>
              <a:t>Marslen-Wilson, </a:t>
            </a:r>
            <a:r>
              <a:rPr dirty="0" sz="600" spc="20">
                <a:latin typeface="Arial"/>
                <a:cs typeface="Arial"/>
              </a:rPr>
              <a:t>W. </a:t>
            </a:r>
            <a:r>
              <a:rPr dirty="0" sz="600" spc="10">
                <a:latin typeface="Arial"/>
                <a:cs typeface="Arial"/>
              </a:rPr>
              <a:t>D., </a:t>
            </a:r>
            <a:r>
              <a:rPr dirty="0" sz="600" spc="-10">
                <a:latin typeface="Arial"/>
                <a:cs typeface="Arial"/>
              </a:rPr>
              <a:t>Randall, </a:t>
            </a:r>
            <a:r>
              <a:rPr dirty="0" sz="600" spc="10">
                <a:latin typeface="Arial"/>
                <a:cs typeface="Arial"/>
              </a:rPr>
              <a:t>B., </a:t>
            </a:r>
            <a:r>
              <a:rPr dirty="0" sz="600" spc="80">
                <a:latin typeface="Arial"/>
                <a:cs typeface="Arial"/>
              </a:rPr>
              <a:t>&amp; </a:t>
            </a:r>
            <a:r>
              <a:rPr dirty="0" sz="600" spc="-5">
                <a:latin typeface="Arial"/>
                <a:cs typeface="Arial"/>
              </a:rPr>
              <a:t>Tyler, </a:t>
            </a:r>
            <a:r>
              <a:rPr dirty="0" sz="600" spc="10">
                <a:latin typeface="Arial"/>
                <a:cs typeface="Arial"/>
              </a:rPr>
              <a:t>L. </a:t>
            </a:r>
            <a:r>
              <a:rPr dirty="0" sz="600" spc="25">
                <a:latin typeface="Arial"/>
                <a:cs typeface="Arial"/>
              </a:rPr>
              <a:t>K. </a:t>
            </a:r>
            <a:r>
              <a:rPr dirty="0" sz="600">
                <a:latin typeface="Arial"/>
                <a:cs typeface="Arial"/>
              </a:rPr>
              <a:t>(2008). The </a:t>
            </a:r>
            <a:r>
              <a:rPr dirty="0" sz="600" spc="-20">
                <a:latin typeface="Arial"/>
                <a:cs typeface="Arial"/>
              </a:rPr>
              <a:t>processing </a:t>
            </a:r>
            <a:r>
              <a:rPr dirty="0" sz="600" spc="5">
                <a:latin typeface="Arial"/>
                <a:cs typeface="Arial"/>
              </a:rPr>
              <a:t>of </a:t>
            </a:r>
            <a:r>
              <a:rPr dirty="0" sz="600" spc="-10">
                <a:latin typeface="Arial"/>
                <a:cs typeface="Arial"/>
              </a:rPr>
              <a:t>English </a:t>
            </a:r>
            <a:r>
              <a:rPr dirty="0" sz="600" spc="-15">
                <a:latin typeface="Arial"/>
                <a:cs typeface="Arial"/>
              </a:rPr>
              <a:t>regular  </a:t>
            </a:r>
            <a:r>
              <a:rPr dirty="0" sz="600" spc="-5">
                <a:latin typeface="Arial"/>
                <a:cs typeface="Arial"/>
              </a:rPr>
              <a:t>inflections: </a:t>
            </a:r>
            <a:r>
              <a:rPr dirty="0" sz="600" spc="-10">
                <a:latin typeface="Arial"/>
                <a:cs typeface="Arial"/>
              </a:rPr>
              <a:t>Phonological </a:t>
            </a:r>
            <a:r>
              <a:rPr dirty="0" sz="600" spc="-35">
                <a:latin typeface="Arial"/>
                <a:cs typeface="Arial"/>
              </a:rPr>
              <a:t>cues </a:t>
            </a:r>
            <a:r>
              <a:rPr dirty="0" sz="600" spc="20">
                <a:latin typeface="Arial"/>
                <a:cs typeface="Arial"/>
              </a:rPr>
              <a:t>to </a:t>
            </a:r>
            <a:r>
              <a:rPr dirty="0" sz="600" spc="-10">
                <a:latin typeface="Arial"/>
                <a:cs typeface="Arial"/>
              </a:rPr>
              <a:t>morphological </a:t>
            </a:r>
            <a:r>
              <a:rPr dirty="0" sz="600">
                <a:latin typeface="Arial"/>
                <a:cs typeface="Arial"/>
              </a:rPr>
              <a:t>structure.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Cognition</a:t>
            </a:r>
            <a:r>
              <a:rPr dirty="0" sz="600" spc="-5">
                <a:latin typeface="Arial"/>
                <a:cs typeface="Arial"/>
              </a:rPr>
              <a:t>,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109</a:t>
            </a:r>
            <a:r>
              <a:rPr dirty="0" sz="600" spc="5">
                <a:latin typeface="Arial"/>
                <a:cs typeface="Arial"/>
              </a:rPr>
              <a:t>(1), </a:t>
            </a:r>
            <a:r>
              <a:rPr dirty="0" sz="600" spc="-15">
                <a:latin typeface="Arial"/>
                <a:cs typeface="Arial"/>
              </a:rPr>
              <a:t>1–17.  </a:t>
            </a:r>
            <a:r>
              <a:rPr dirty="0" sz="600" spc="85">
                <a:latin typeface="PMingLiU"/>
                <a:cs typeface="PMingLiU"/>
                <a:hlinkClick r:id="rId21"/>
              </a:rPr>
              <a:t>https://doi.org/10.1016/j.cognition.2008.06.011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54343"/>
            <a:ext cx="349948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</a:rPr>
              <a:t>Ullman, </a:t>
            </a:r>
            <a:r>
              <a:rPr dirty="0" sz="600" spc="30">
                <a:latin typeface="Arial"/>
                <a:cs typeface="Arial"/>
              </a:rPr>
              <a:t>M. </a:t>
            </a:r>
            <a:r>
              <a:rPr dirty="0" sz="600" spc="25">
                <a:latin typeface="Arial"/>
                <a:cs typeface="Arial"/>
              </a:rPr>
              <a:t>T., </a:t>
            </a:r>
            <a:r>
              <a:rPr dirty="0" sz="600" spc="80">
                <a:latin typeface="Arial"/>
                <a:cs typeface="Arial"/>
              </a:rPr>
              <a:t>&amp; </a:t>
            </a:r>
            <a:r>
              <a:rPr dirty="0" sz="600" spc="5">
                <a:latin typeface="Arial"/>
                <a:cs typeface="Arial"/>
              </a:rPr>
              <a:t>Pierpont, </a:t>
            </a:r>
            <a:r>
              <a:rPr dirty="0" sz="600" spc="-5">
                <a:latin typeface="Arial"/>
                <a:cs typeface="Arial"/>
              </a:rPr>
              <a:t>E. </a:t>
            </a:r>
            <a:r>
              <a:rPr dirty="0" sz="600" spc="5">
                <a:latin typeface="Arial"/>
                <a:cs typeface="Arial"/>
              </a:rPr>
              <a:t>I. (2005). </a:t>
            </a:r>
            <a:r>
              <a:rPr dirty="0" sz="600" spc="-10">
                <a:latin typeface="Arial"/>
                <a:cs typeface="Arial"/>
              </a:rPr>
              <a:t>Specific </a:t>
            </a:r>
            <a:r>
              <a:rPr dirty="0" sz="600" spc="-20">
                <a:latin typeface="Arial"/>
                <a:cs typeface="Arial"/>
              </a:rPr>
              <a:t>language </a:t>
            </a:r>
            <a:r>
              <a:rPr dirty="0" sz="600">
                <a:latin typeface="Arial"/>
                <a:cs typeface="Arial"/>
              </a:rPr>
              <a:t>impairment </a:t>
            </a:r>
            <a:r>
              <a:rPr dirty="0" sz="600" spc="-20">
                <a:latin typeface="Arial"/>
                <a:cs typeface="Arial"/>
              </a:rPr>
              <a:t>is </a:t>
            </a:r>
            <a:r>
              <a:rPr dirty="0" sz="600" spc="10">
                <a:latin typeface="Arial"/>
                <a:cs typeface="Arial"/>
              </a:rPr>
              <a:t>not </a:t>
            </a:r>
            <a:r>
              <a:rPr dirty="0" sz="600" spc="-10">
                <a:latin typeface="Arial"/>
                <a:cs typeface="Arial"/>
              </a:rPr>
              <a:t>specific </a:t>
            </a:r>
            <a:r>
              <a:rPr dirty="0" sz="600" spc="20">
                <a:latin typeface="Arial"/>
                <a:cs typeface="Arial"/>
              </a:rPr>
              <a:t>to </a:t>
            </a:r>
            <a:r>
              <a:rPr dirty="0" sz="600" spc="-15">
                <a:latin typeface="Arial"/>
                <a:cs typeface="Arial"/>
              </a:rPr>
              <a:t>language: </a:t>
            </a:r>
            <a:r>
              <a:rPr dirty="0" sz="600">
                <a:latin typeface="Arial"/>
                <a:cs typeface="Arial"/>
              </a:rPr>
              <a:t>the  </a:t>
            </a:r>
            <a:r>
              <a:rPr dirty="0" sz="600" spc="-10">
                <a:latin typeface="Arial"/>
                <a:cs typeface="Arial"/>
              </a:rPr>
              <a:t>procedural </a:t>
            </a:r>
            <a:r>
              <a:rPr dirty="0" sz="600" spc="5">
                <a:latin typeface="Arial"/>
                <a:cs typeface="Arial"/>
              </a:rPr>
              <a:t>deficit </a:t>
            </a:r>
            <a:r>
              <a:rPr dirty="0" sz="600" spc="-10">
                <a:latin typeface="Arial"/>
                <a:cs typeface="Arial"/>
              </a:rPr>
              <a:t>hypothesis. </a:t>
            </a:r>
            <a:r>
              <a:rPr dirty="0" u="sng" sz="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Cortex</a:t>
            </a:r>
            <a:r>
              <a:rPr dirty="0" sz="600" spc="-10">
                <a:latin typeface="Arial"/>
                <a:cs typeface="Arial"/>
              </a:rPr>
              <a:t>,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41</a:t>
            </a:r>
            <a:r>
              <a:rPr dirty="0" sz="600" spc="5">
                <a:latin typeface="Arial"/>
                <a:cs typeface="Arial"/>
              </a:rPr>
              <a:t>(3),</a:t>
            </a:r>
            <a:r>
              <a:rPr dirty="0" sz="600" spc="155">
                <a:latin typeface="Arial"/>
                <a:cs typeface="Arial"/>
              </a:rPr>
              <a:t> </a:t>
            </a:r>
            <a:r>
              <a:rPr dirty="0" sz="600" spc="-15">
                <a:latin typeface="Arial"/>
                <a:cs typeface="Arial"/>
              </a:rPr>
              <a:t>399–433.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18288"/>
            <a:ext cx="6464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9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5" action="ppaction://hlinksldjump"/>
              </a:rPr>
              <a:t>Computational </a:t>
            </a:r>
            <a:r>
              <a:rPr dirty="0" spc="-65">
                <a:hlinkClick r:id="rId5" action="ppaction://hlinksldjump"/>
              </a:rPr>
              <a:t>system </a:t>
            </a:r>
            <a:r>
              <a:rPr dirty="0" spc="-75">
                <a:hlinkClick r:id="rId5" action="ppaction://hlinksldjump"/>
              </a:rPr>
              <a:t>versus </a:t>
            </a:r>
            <a:r>
              <a:rPr dirty="0" spc="-35">
                <a:hlinkClick r:id="rId5" action="ppaction://hlinksldjump"/>
              </a:rPr>
              <a:t>lexical</a:t>
            </a:r>
            <a:r>
              <a:rPr dirty="0" spc="275">
                <a:hlinkClick r:id="rId5" action="ppaction://hlinksldjump"/>
              </a:rPr>
              <a:t> </a:t>
            </a:r>
            <a:r>
              <a:rPr dirty="0" spc="-65">
                <a:hlinkClick r:id="rId5" action="ppaction://hlinksldjump"/>
              </a:rPr>
              <a:t>storage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3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022717"/>
            <a:ext cx="3329304" cy="1434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25" b="1">
                <a:latin typeface="Trebuchet MS"/>
                <a:cs typeface="Trebuchet MS"/>
              </a:rPr>
              <a:t>computational</a:t>
            </a:r>
            <a:r>
              <a:rPr dirty="0" sz="1100" spc="-85" b="1">
                <a:latin typeface="Trebuchet MS"/>
                <a:cs typeface="Trebuchet MS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  <a:p>
            <a:pPr marL="189230" marR="91440">
              <a:lnSpc>
                <a:spcPct val="102600"/>
              </a:lnSpc>
            </a:pPr>
            <a:r>
              <a:rPr dirty="0" sz="1100" spc="-50">
                <a:latin typeface="Tahoma"/>
                <a:cs typeface="Tahoma"/>
              </a:rPr>
              <a:t>Words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generated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25">
                <a:latin typeface="Tahoma"/>
                <a:cs typeface="Tahoma"/>
              </a:rPr>
              <a:t>taking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0">
                <a:latin typeface="Tahoma"/>
                <a:cs typeface="Tahoma"/>
              </a:rPr>
              <a:t>root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adding </a:t>
            </a:r>
            <a:r>
              <a:rPr dirty="0" sz="1100" spc="-55">
                <a:latin typeface="Tahoma"/>
                <a:cs typeface="Tahoma"/>
              </a:rPr>
              <a:t>an  </a:t>
            </a:r>
            <a:r>
              <a:rPr dirty="0" sz="1100" spc="-35">
                <a:latin typeface="Tahoma"/>
                <a:cs typeface="Tahoma"/>
              </a:rPr>
              <a:t>affix </a:t>
            </a:r>
            <a:r>
              <a:rPr dirty="0" sz="1100" spc="-30">
                <a:latin typeface="Tahoma"/>
                <a:cs typeface="Tahoma"/>
              </a:rPr>
              <a:t>(combinatoric </a:t>
            </a:r>
            <a:r>
              <a:rPr dirty="0" sz="1100" spc="-35">
                <a:latin typeface="Tahoma"/>
                <a:cs typeface="Tahoma"/>
              </a:rPr>
              <a:t>symbolic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rule)</a:t>
            </a:r>
            <a:endParaRPr sz="1100">
              <a:latin typeface="Tahoma"/>
              <a:cs typeface="Tahoma"/>
            </a:endParaRPr>
          </a:p>
          <a:p>
            <a:pPr marL="189230" marR="186055">
              <a:lnSpc>
                <a:spcPct val="102600"/>
              </a:lnSpc>
            </a:pPr>
            <a:r>
              <a:rPr dirty="0" sz="1100" spc="-55">
                <a:latin typeface="Tahoma"/>
                <a:cs typeface="Tahoma"/>
              </a:rPr>
              <a:t>e.g. meaning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 i="1">
                <a:latin typeface="Trebuchet MS"/>
                <a:cs typeface="Trebuchet MS"/>
              </a:rPr>
              <a:t>laughed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composed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two </a:t>
            </a:r>
            <a:r>
              <a:rPr dirty="0" sz="1100" spc="-50">
                <a:latin typeface="Tahoma"/>
                <a:cs typeface="Tahoma"/>
              </a:rPr>
              <a:t>parts:  </a:t>
            </a:r>
            <a:r>
              <a:rPr dirty="0" sz="1100" spc="25">
                <a:latin typeface="Tahoma"/>
                <a:cs typeface="Tahoma"/>
              </a:rPr>
              <a:t>LAUGH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35">
                <a:latin typeface="Tahoma"/>
                <a:cs typeface="Tahoma"/>
              </a:rPr>
              <a:t>PAST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0" b="1">
                <a:latin typeface="Trebuchet MS"/>
                <a:cs typeface="Trebuchet MS"/>
              </a:rPr>
              <a:t>lexical</a:t>
            </a:r>
            <a:r>
              <a:rPr dirty="0" sz="1100" spc="-75" b="1">
                <a:latin typeface="Trebuchet MS"/>
                <a:cs typeface="Trebuchet MS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  <a:p>
            <a:pPr marL="189230" marR="5080">
              <a:lnSpc>
                <a:spcPct val="102699"/>
              </a:lnSpc>
            </a:pPr>
            <a:r>
              <a:rPr dirty="0" sz="1100" spc="-25">
                <a:latin typeface="Tahoma"/>
                <a:cs typeface="Tahoma"/>
              </a:rPr>
              <a:t>Morphologically </a:t>
            </a:r>
            <a:r>
              <a:rPr dirty="0" sz="1100" spc="-45">
                <a:latin typeface="Tahoma"/>
                <a:cs typeface="Tahoma"/>
              </a:rPr>
              <a:t>complex </a:t>
            </a:r>
            <a:r>
              <a:rPr dirty="0" sz="1100" spc="-70">
                <a:latin typeface="Tahoma"/>
                <a:cs typeface="Tahoma"/>
              </a:rPr>
              <a:t>words are </a:t>
            </a:r>
            <a:r>
              <a:rPr dirty="0" sz="1100" spc="-50">
                <a:latin typeface="Tahoma"/>
                <a:cs typeface="Tahoma"/>
              </a:rPr>
              <a:t>stored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60">
                <a:latin typeface="Tahoma"/>
                <a:cs typeface="Tahoma"/>
              </a:rPr>
              <a:t>processed 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60">
                <a:latin typeface="Tahoma"/>
                <a:cs typeface="Tahoma"/>
              </a:rPr>
              <a:t>wholes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0" b="1">
                <a:latin typeface="Trebuchet MS"/>
                <a:cs typeface="Trebuchet MS"/>
              </a:rPr>
              <a:t>lexicon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679450" cy="2439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4795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9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5" action="ppaction://hlinksldjump"/>
              </a:rPr>
              <a:t>Computational </a:t>
            </a:r>
            <a:r>
              <a:rPr dirty="0" spc="-65">
                <a:hlinkClick r:id="rId5" action="ppaction://hlinksldjump"/>
              </a:rPr>
              <a:t>system </a:t>
            </a:r>
            <a:r>
              <a:rPr dirty="0" spc="-75">
                <a:hlinkClick r:id="rId5" action="ppaction://hlinksldjump"/>
              </a:rPr>
              <a:t>versus </a:t>
            </a:r>
            <a:r>
              <a:rPr dirty="0" spc="-35">
                <a:hlinkClick r:id="rId5" action="ppaction://hlinksldjump"/>
              </a:rPr>
              <a:t>lexical</a:t>
            </a:r>
            <a:r>
              <a:rPr dirty="0" spc="275">
                <a:hlinkClick r:id="rId5" action="ppaction://hlinksldjump"/>
              </a:rPr>
              <a:t> </a:t>
            </a:r>
            <a:r>
              <a:rPr dirty="0" spc="-65">
                <a:hlinkClick r:id="rId5" action="ppaction://hlinksldjump"/>
              </a:rPr>
              <a:t>storage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51743"/>
            <a:ext cx="3528060" cy="2021205"/>
          </a:xfrm>
          <a:custGeom>
            <a:avLst/>
            <a:gdLst/>
            <a:ahLst/>
            <a:cxnLst/>
            <a:rect l="l" t="t" r="r" b="b"/>
            <a:pathLst>
              <a:path w="3528060" h="2021205">
                <a:moveTo>
                  <a:pt x="0" y="0"/>
                </a:moveTo>
                <a:lnTo>
                  <a:pt x="3527928" y="0"/>
                </a:lnTo>
                <a:lnTo>
                  <a:pt x="3527928" y="2020920"/>
                </a:lnTo>
                <a:lnTo>
                  <a:pt x="0" y="2020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8167" y="127185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30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99530" y="1271853"/>
            <a:ext cx="1611630" cy="1289685"/>
          </a:xfrm>
          <a:custGeom>
            <a:avLst/>
            <a:gdLst/>
            <a:ahLst/>
            <a:cxnLst/>
            <a:rect l="l" t="t" r="r" b="b"/>
            <a:pathLst>
              <a:path w="1611629" h="1289685">
                <a:moveTo>
                  <a:pt x="0" y="0"/>
                </a:moveTo>
                <a:lnTo>
                  <a:pt x="1611363" y="0"/>
                </a:lnTo>
                <a:lnTo>
                  <a:pt x="1611363" y="1289118"/>
                </a:lnTo>
                <a:lnTo>
                  <a:pt x="0" y="12891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793" y="181228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4" y="65954"/>
                </a:lnTo>
                <a:lnTo>
                  <a:pt x="1212857" y="51177"/>
                </a:lnTo>
                <a:lnTo>
                  <a:pt x="1160510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793" y="181228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6032" y="195192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6032" y="195192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3639" y="2147925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3639" y="2147925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62429" y="215282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2429" y="2152824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1533" y="2373321"/>
            <a:ext cx="333375" cy="147320"/>
          </a:xfrm>
          <a:custGeom>
            <a:avLst/>
            <a:gdLst/>
            <a:ahLst/>
            <a:cxnLst/>
            <a:rect l="l" t="t" r="r" b="b"/>
            <a:pathLst>
              <a:path w="333375" h="147319">
                <a:moveTo>
                  <a:pt x="0" y="0"/>
                </a:moveTo>
                <a:lnTo>
                  <a:pt x="333194" y="0"/>
                </a:lnTo>
                <a:lnTo>
                  <a:pt x="333194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1533" y="2373321"/>
            <a:ext cx="333375" cy="147320"/>
          </a:xfrm>
          <a:custGeom>
            <a:avLst/>
            <a:gdLst/>
            <a:ahLst/>
            <a:cxnLst/>
            <a:rect l="l" t="t" r="r" b="b"/>
            <a:pathLst>
              <a:path w="333375" h="147319">
                <a:moveTo>
                  <a:pt x="0" y="0"/>
                </a:moveTo>
                <a:lnTo>
                  <a:pt x="333194" y="0"/>
                </a:lnTo>
                <a:lnTo>
                  <a:pt x="333194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33926" y="2368421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33926" y="2368421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7865" y="181228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806035" y="0"/>
                </a:moveTo>
                <a:lnTo>
                  <a:pt x="743044" y="1127"/>
                </a:lnTo>
                <a:lnTo>
                  <a:pt x="681379" y="4455"/>
                </a:lnTo>
                <a:lnTo>
                  <a:pt x="621219" y="9899"/>
                </a:lnTo>
                <a:lnTo>
                  <a:pt x="562743" y="17377"/>
                </a:lnTo>
                <a:lnTo>
                  <a:pt x="506131" y="26805"/>
                </a:lnTo>
                <a:lnTo>
                  <a:pt x="451561" y="38099"/>
                </a:lnTo>
                <a:lnTo>
                  <a:pt x="399214" y="51177"/>
                </a:lnTo>
                <a:lnTo>
                  <a:pt x="349267" y="65954"/>
                </a:lnTo>
                <a:lnTo>
                  <a:pt x="301901" y="82348"/>
                </a:lnTo>
                <a:lnTo>
                  <a:pt x="257295" y="100276"/>
                </a:lnTo>
                <a:lnTo>
                  <a:pt x="215627" y="119653"/>
                </a:lnTo>
                <a:lnTo>
                  <a:pt x="177077" y="140397"/>
                </a:lnTo>
                <a:lnTo>
                  <a:pt x="141824" y="162425"/>
                </a:lnTo>
                <a:lnTo>
                  <a:pt x="110047" y="185652"/>
                </a:lnTo>
                <a:lnTo>
                  <a:pt x="57640" y="235374"/>
                </a:lnTo>
                <a:lnTo>
                  <a:pt x="21287" y="288895"/>
                </a:lnTo>
                <a:lnTo>
                  <a:pt x="2425" y="345549"/>
                </a:lnTo>
                <a:lnTo>
                  <a:pt x="0" y="374843"/>
                </a:lnTo>
                <a:lnTo>
                  <a:pt x="0" y="749686"/>
                </a:lnTo>
                <a:lnTo>
                  <a:pt x="1612071" y="749686"/>
                </a:lnTo>
                <a:lnTo>
                  <a:pt x="1612071" y="374843"/>
                </a:lnTo>
                <a:lnTo>
                  <a:pt x="1602490" y="316872"/>
                </a:lnTo>
                <a:lnTo>
                  <a:pt x="1574704" y="261701"/>
                </a:lnTo>
                <a:lnTo>
                  <a:pt x="1530145" y="209996"/>
                </a:lnTo>
                <a:lnTo>
                  <a:pt x="1470247" y="162425"/>
                </a:lnTo>
                <a:lnTo>
                  <a:pt x="1434994" y="140397"/>
                </a:lnTo>
                <a:lnTo>
                  <a:pt x="1396444" y="119653"/>
                </a:lnTo>
                <a:lnTo>
                  <a:pt x="1354776" y="100276"/>
                </a:lnTo>
                <a:lnTo>
                  <a:pt x="1310170" y="82348"/>
                </a:lnTo>
                <a:lnTo>
                  <a:pt x="1262803" y="65954"/>
                </a:lnTo>
                <a:lnTo>
                  <a:pt x="1212857" y="51177"/>
                </a:lnTo>
                <a:lnTo>
                  <a:pt x="1160509" y="38099"/>
                </a:lnTo>
                <a:lnTo>
                  <a:pt x="1105940" y="26805"/>
                </a:lnTo>
                <a:lnTo>
                  <a:pt x="1049328" y="17377"/>
                </a:lnTo>
                <a:lnTo>
                  <a:pt x="990852" y="9899"/>
                </a:lnTo>
                <a:lnTo>
                  <a:pt x="930692" y="4455"/>
                </a:lnTo>
                <a:lnTo>
                  <a:pt x="869027" y="1127"/>
                </a:lnTo>
                <a:lnTo>
                  <a:pt x="806035" y="0"/>
                </a:lnTo>
                <a:close/>
              </a:path>
            </a:pathLst>
          </a:custGeom>
          <a:solidFill>
            <a:srgbClr val="D7E4BD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97865" y="1812280"/>
            <a:ext cx="1612265" cy="749935"/>
          </a:xfrm>
          <a:custGeom>
            <a:avLst/>
            <a:gdLst/>
            <a:ahLst/>
            <a:cxnLst/>
            <a:rect l="l" t="t" r="r" b="b"/>
            <a:pathLst>
              <a:path w="1612264" h="749935">
                <a:moveTo>
                  <a:pt x="0" y="749686"/>
                </a:moveTo>
                <a:lnTo>
                  <a:pt x="0" y="374843"/>
                </a:lnTo>
                <a:lnTo>
                  <a:pt x="2425" y="345549"/>
                </a:lnTo>
                <a:lnTo>
                  <a:pt x="21287" y="288895"/>
                </a:lnTo>
                <a:lnTo>
                  <a:pt x="57639" y="235374"/>
                </a:lnTo>
                <a:lnTo>
                  <a:pt x="110047" y="185652"/>
                </a:lnTo>
                <a:lnTo>
                  <a:pt x="141824" y="162425"/>
                </a:lnTo>
                <a:lnTo>
                  <a:pt x="177077" y="140398"/>
                </a:lnTo>
                <a:lnTo>
                  <a:pt x="215627" y="119653"/>
                </a:lnTo>
                <a:lnTo>
                  <a:pt x="257294" y="100276"/>
                </a:lnTo>
                <a:lnTo>
                  <a:pt x="301901" y="82348"/>
                </a:lnTo>
                <a:lnTo>
                  <a:pt x="349267" y="65954"/>
                </a:lnTo>
                <a:lnTo>
                  <a:pt x="399214" y="51177"/>
                </a:lnTo>
                <a:lnTo>
                  <a:pt x="451561" y="38099"/>
                </a:lnTo>
                <a:lnTo>
                  <a:pt x="506131" y="26805"/>
                </a:lnTo>
                <a:lnTo>
                  <a:pt x="562743" y="17377"/>
                </a:lnTo>
                <a:lnTo>
                  <a:pt x="621219" y="9899"/>
                </a:lnTo>
                <a:lnTo>
                  <a:pt x="681379" y="4455"/>
                </a:lnTo>
                <a:lnTo>
                  <a:pt x="743044" y="1127"/>
                </a:lnTo>
                <a:lnTo>
                  <a:pt x="806035" y="0"/>
                </a:lnTo>
                <a:lnTo>
                  <a:pt x="869027" y="1127"/>
                </a:lnTo>
                <a:lnTo>
                  <a:pt x="930692" y="4455"/>
                </a:lnTo>
                <a:lnTo>
                  <a:pt x="990852" y="9899"/>
                </a:lnTo>
                <a:lnTo>
                  <a:pt x="1049328" y="17377"/>
                </a:lnTo>
                <a:lnTo>
                  <a:pt x="1105940" y="26805"/>
                </a:lnTo>
                <a:lnTo>
                  <a:pt x="1160510" y="38099"/>
                </a:lnTo>
                <a:lnTo>
                  <a:pt x="1212857" y="51177"/>
                </a:lnTo>
                <a:lnTo>
                  <a:pt x="1262804" y="65954"/>
                </a:lnTo>
                <a:lnTo>
                  <a:pt x="1310170" y="82348"/>
                </a:lnTo>
                <a:lnTo>
                  <a:pt x="1354776" y="100276"/>
                </a:lnTo>
                <a:lnTo>
                  <a:pt x="1396444" y="119653"/>
                </a:lnTo>
                <a:lnTo>
                  <a:pt x="1434994" y="140398"/>
                </a:lnTo>
                <a:lnTo>
                  <a:pt x="1470247" y="162425"/>
                </a:lnTo>
                <a:lnTo>
                  <a:pt x="1502024" y="185652"/>
                </a:lnTo>
                <a:lnTo>
                  <a:pt x="1554431" y="235374"/>
                </a:lnTo>
                <a:lnTo>
                  <a:pt x="1590783" y="288895"/>
                </a:lnTo>
                <a:lnTo>
                  <a:pt x="1609646" y="345549"/>
                </a:lnTo>
                <a:lnTo>
                  <a:pt x="1612071" y="374843"/>
                </a:lnTo>
                <a:lnTo>
                  <a:pt x="1612071" y="749686"/>
                </a:lnTo>
                <a:lnTo>
                  <a:pt x="0" y="749686"/>
                </a:lnTo>
                <a:close/>
              </a:path>
            </a:pathLst>
          </a:custGeom>
          <a:ln w="9799">
            <a:solidFill>
              <a:srgbClr val="7793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96102" y="195192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96102" y="1951928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09009" y="2118525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09009" y="2118525"/>
            <a:ext cx="333375" cy="142240"/>
          </a:xfrm>
          <a:custGeom>
            <a:avLst/>
            <a:gdLst/>
            <a:ahLst/>
            <a:cxnLst/>
            <a:rect l="l" t="t" r="r" b="b"/>
            <a:pathLst>
              <a:path w="333375" h="142239">
                <a:moveTo>
                  <a:pt x="0" y="0"/>
                </a:moveTo>
                <a:lnTo>
                  <a:pt x="333194" y="0"/>
                </a:lnTo>
                <a:lnTo>
                  <a:pt x="333194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00106" y="2339021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00106" y="2339021"/>
            <a:ext cx="695960" cy="147320"/>
          </a:xfrm>
          <a:custGeom>
            <a:avLst/>
            <a:gdLst/>
            <a:ahLst/>
            <a:cxnLst/>
            <a:rect l="l" t="t" r="r" b="b"/>
            <a:pathLst>
              <a:path w="695960" h="147319">
                <a:moveTo>
                  <a:pt x="0" y="0"/>
                </a:moveTo>
                <a:lnTo>
                  <a:pt x="695787" y="0"/>
                </a:lnTo>
                <a:lnTo>
                  <a:pt x="695787" y="146997"/>
                </a:lnTo>
                <a:lnTo>
                  <a:pt x="0" y="1469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4440" y="1947028"/>
            <a:ext cx="240665" cy="142240"/>
          </a:xfrm>
          <a:custGeom>
            <a:avLst/>
            <a:gdLst/>
            <a:ahLst/>
            <a:cxnLst/>
            <a:rect l="l" t="t" r="r" b="b"/>
            <a:pathLst>
              <a:path w="240665" h="142239">
                <a:moveTo>
                  <a:pt x="0" y="0"/>
                </a:moveTo>
                <a:lnTo>
                  <a:pt x="240095" y="0"/>
                </a:lnTo>
                <a:lnTo>
                  <a:pt x="2400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4440" y="1947028"/>
            <a:ext cx="240665" cy="142240"/>
          </a:xfrm>
          <a:custGeom>
            <a:avLst/>
            <a:gdLst/>
            <a:ahLst/>
            <a:cxnLst/>
            <a:rect l="l" t="t" r="r" b="b"/>
            <a:pathLst>
              <a:path w="240665" h="142239">
                <a:moveTo>
                  <a:pt x="0" y="0"/>
                </a:moveTo>
                <a:lnTo>
                  <a:pt x="240095" y="0"/>
                </a:lnTo>
                <a:lnTo>
                  <a:pt x="240095" y="142097"/>
                </a:lnTo>
                <a:lnTo>
                  <a:pt x="0" y="142097"/>
                </a:lnTo>
                <a:lnTo>
                  <a:pt x="0" y="0"/>
                </a:lnTo>
                <a:close/>
              </a:path>
            </a:pathLst>
          </a:custGeom>
          <a:ln w="4899">
            <a:solidFill>
              <a:srgbClr val="4F62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5717" y="1113851"/>
          <a:ext cx="3230245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/>
                <a:gridCol w="302895"/>
                <a:gridCol w="156209"/>
                <a:gridCol w="601979"/>
                <a:gridCol w="612139"/>
                <a:gridCol w="999489"/>
              </a:tblGrid>
              <a:tr h="155551">
                <a:tc gridSpan="4"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b="1">
                          <a:latin typeface="Calibri"/>
                          <a:cs typeface="Calibri"/>
                        </a:rPr>
                        <a:t>Computational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-10" b="1">
                          <a:latin typeface="Calibri"/>
                          <a:cs typeface="Calibri"/>
                        </a:rPr>
                        <a:t>Whole-entry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571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un-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fill-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7155" marR="20955" indent="71755">
                        <a:lnSpc>
                          <a:spcPct val="398500"/>
                        </a:lnSpc>
                        <a:spcBef>
                          <a:spcPts val="495"/>
                        </a:spcBef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tie 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book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-ed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filled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5720" marR="572770" indent="115570">
                        <a:lnSpc>
                          <a:spcPct val="364600"/>
                        </a:lnSpc>
                      </a:pPr>
                      <a:r>
                        <a:rPr dirty="0" sz="700" spc="-5">
                          <a:latin typeface="Times New Roman"/>
                          <a:cs typeface="Times New Roman"/>
                        </a:rPr>
                        <a:t>untie  book</a:t>
                      </a:r>
                      <a:r>
                        <a:rPr dirty="0" sz="7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shelf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4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438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60798"/>
            <a:ext cx="53657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8288"/>
            <a:ext cx="6464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90942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888403"/>
            <a:ext cx="6197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3" action="ppaction://hlinksldjump"/>
              </a:rPr>
              <a:t>4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3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3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3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750060"/>
            <a:ext cx="9029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big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36115"/>
            <a:ext cx="215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Evidence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for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computational</a:t>
            </a:r>
            <a:r>
              <a:rPr dirty="0" sz="1100" spc="17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322157"/>
            <a:ext cx="22352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whole-word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storage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of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morphologically-complex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80297"/>
            <a:ext cx="81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hybrid</a:t>
            </a:r>
            <a:r>
              <a:rPr dirty="0" sz="1100" spc="-9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66339"/>
            <a:ext cx="347726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Morphology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language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impairments -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Ullman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and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Pinker’s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Dual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Route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2453640">
              <a:lnSpc>
                <a:spcPts val="2039"/>
              </a:lnSpc>
              <a:spcBef>
                <a:spcPts val="17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5-minute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exercise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30535"/>
            <a:ext cx="544830" cy="59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3335">
              <a:lnSpc>
                <a:spcPct val="175300"/>
              </a:lnSpc>
              <a:spcBef>
                <a:spcPts val="4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Lex.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66982"/>
            <a:ext cx="66929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33821"/>
            <a:ext cx="67945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72422"/>
            <a:ext cx="5149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18288"/>
            <a:ext cx="6464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5717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14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7" action="ppaction://hlinksldjump"/>
              </a:rPr>
              <a:t>1. </a:t>
            </a:r>
            <a:r>
              <a:rPr dirty="0" spc="-20">
                <a:hlinkClick r:id="rId7" action="ppaction://hlinksldjump"/>
              </a:rPr>
              <a:t>Productive</a:t>
            </a:r>
            <a:r>
              <a:rPr dirty="0" spc="-200">
                <a:hlinkClick r:id="rId7" action="ppaction://hlinksldjump"/>
              </a:rPr>
              <a:t> </a:t>
            </a:r>
            <a:r>
              <a:rPr dirty="0" spc="-80">
                <a:hlinkClick r:id="rId7" action="ppaction://hlinksldjump"/>
              </a:rPr>
              <a:t>usage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795617"/>
            <a:ext cx="61976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(1)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(2)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06547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5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66808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129091"/>
            <a:ext cx="313372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5">
                <a:latin typeface="Tahoma"/>
                <a:cs typeface="Tahoma"/>
              </a:rPr>
              <a:t>merengu</a:t>
            </a:r>
            <a:r>
              <a:rPr dirty="0" sz="1100" spc="-55" b="1">
                <a:latin typeface="Trebuchet MS"/>
                <a:cs typeface="Trebuchet MS"/>
              </a:rPr>
              <a:t>-ed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35">
                <a:latin typeface="Tahoma"/>
                <a:cs typeface="Tahoma"/>
              </a:rPr>
              <a:t>onto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dance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floor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50">
                <a:latin typeface="Tahoma"/>
                <a:cs typeface="Tahoma"/>
              </a:rPr>
              <a:t>angry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30">
                <a:latin typeface="Tahoma"/>
                <a:cs typeface="Tahoma"/>
              </a:rPr>
              <a:t>crutch</a:t>
            </a:r>
            <a:r>
              <a:rPr dirty="0" sz="1100" spc="-30" b="1">
                <a:latin typeface="Trebuchet MS"/>
                <a:cs typeface="Trebuchet MS"/>
              </a:rPr>
              <a:t>-ed </a:t>
            </a:r>
            <a:r>
              <a:rPr dirty="0" sz="1100" spc="-60">
                <a:latin typeface="Tahoma"/>
                <a:cs typeface="Tahoma"/>
              </a:rPr>
              <a:t>her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boyfriend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There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two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wug</a:t>
            </a:r>
            <a:r>
              <a:rPr dirty="0" sz="1100" spc="-40" b="1">
                <a:latin typeface="Trebuchet MS"/>
                <a:cs typeface="Trebuchet MS"/>
              </a:rPr>
              <a:t>-s</a:t>
            </a:r>
            <a:endParaRPr sz="1100">
              <a:latin typeface="Trebuchet MS"/>
              <a:cs typeface="Trebuchet MS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Look! 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meek</a:t>
            </a:r>
            <a:r>
              <a:rPr dirty="0" sz="1100" spc="-40" b="1">
                <a:latin typeface="Trebuchet MS"/>
                <a:cs typeface="Trebuchet MS"/>
              </a:rPr>
              <a:t>-ing</a:t>
            </a:r>
            <a:endParaRPr sz="1100">
              <a:latin typeface="Trebuchet MS"/>
              <a:cs typeface="Trebuchet MS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45" b="1">
                <a:latin typeface="Trebuchet MS"/>
                <a:cs typeface="Trebuchet MS"/>
              </a:rPr>
              <a:t>un-</a:t>
            </a:r>
            <a:r>
              <a:rPr dirty="0" sz="1100" spc="-45">
                <a:latin typeface="Tahoma"/>
                <a:cs typeface="Tahoma"/>
              </a:rPr>
              <a:t>meek</a:t>
            </a:r>
            <a:r>
              <a:rPr dirty="0" sz="1100" spc="-45" b="1">
                <a:latin typeface="Trebuchet MS"/>
                <a:cs typeface="Trebuchet MS"/>
              </a:rPr>
              <a:t>-able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8318" y="85095"/>
            <a:ext cx="659765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05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Morphological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representation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processing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3053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3674"/>
            <a:ext cx="679450" cy="265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big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versus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Lex.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604">
              <a:lnSpc>
                <a:spcPts val="7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Evidence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for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comp.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6" action="ppaction://hlinksldjump"/>
              </a:rPr>
              <a:t>sys.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>
                <a:latin typeface="Arial"/>
                <a:cs typeface="Arial"/>
                <a:hlinkClick r:id="rId7" action="ppaction://hlinksldjump"/>
              </a:rPr>
              <a:t>Productive</a:t>
            </a:r>
            <a:r>
              <a:rPr dirty="0" sz="400" spc="20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400" spc="-25">
                <a:latin typeface="Arial"/>
                <a:cs typeface="Arial"/>
                <a:hlinkClick r:id="rId7" action="ppaction://hlinksldjump"/>
              </a:rPr>
              <a:t>usage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Morph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errors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Morpho-phon.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parsing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Phonotactic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Whole-wd.</a:t>
            </a:r>
            <a:r>
              <a:rPr dirty="0" sz="600" spc="9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storage</a:t>
            </a:r>
            <a:endParaRPr sz="6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Non-word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roots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Multiple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meanings</a:t>
            </a:r>
            <a:endParaRPr sz="400">
              <a:latin typeface="Arial"/>
              <a:cs typeface="Arial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Psycholinguistic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20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hybrid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5" action="ppaction://hlinksldjump"/>
              </a:rPr>
              <a:t>view</a:t>
            </a:r>
            <a:endParaRPr sz="600">
              <a:latin typeface="Arial"/>
              <a:cs typeface="Arial"/>
            </a:endParaRPr>
          </a:p>
          <a:p>
            <a:pPr marL="37465" marR="169545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Evidence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for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2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sys.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Gradient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phenomena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Dual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Route</a:t>
            </a:r>
            <a:r>
              <a:rPr dirty="0" sz="600" spc="5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37465" marR="290830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Proc.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vs.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Decl.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The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model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Evidence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Crit.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DR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model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Pseudo-regularity</a:t>
            </a:r>
            <a:endParaRPr sz="400">
              <a:latin typeface="Arial"/>
              <a:cs typeface="Arial"/>
            </a:endParaRPr>
          </a:p>
          <a:p>
            <a:pPr marL="149860" indent="-87630">
              <a:lnSpc>
                <a:spcPct val="100000"/>
              </a:lnSpc>
              <a:spcBef>
                <a:spcPts val="250"/>
              </a:spcBef>
              <a:buAutoNum type="arabicParenBoth"/>
              <a:tabLst>
                <a:tab pos="150495" algn="l"/>
              </a:tabLst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role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of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frequency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5-minute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exercise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3348664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Bib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14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7" action="ppaction://hlinksldjump"/>
              </a:rPr>
              <a:t>1. </a:t>
            </a:r>
            <a:r>
              <a:rPr dirty="0" spc="-20">
                <a:hlinkClick r:id="rId7" action="ppaction://hlinksldjump"/>
              </a:rPr>
              <a:t>Productive</a:t>
            </a:r>
            <a:r>
              <a:rPr dirty="0" spc="-200">
                <a:hlinkClick r:id="rId7" action="ppaction://hlinksldjump"/>
              </a:rPr>
              <a:t> </a:t>
            </a:r>
            <a:r>
              <a:rPr dirty="0" spc="-80">
                <a:hlinkClick r:id="rId7" action="ppaction://hlinksldjump"/>
              </a:rPr>
              <a:t>usage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1597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Berko-Gleason’s </a:t>
            </a:r>
            <a:r>
              <a:rPr dirty="0" sz="1100" spc="-10">
                <a:latin typeface="Tahoma"/>
                <a:cs typeface="Tahoma"/>
              </a:rPr>
              <a:t>‘Wug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test’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3066" y="677319"/>
            <a:ext cx="2061871" cy="26434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  <a:hlinkClick r:id="rId25" action="ppaction://hlinksldjump"/>
              </a:rPr>
              <a:t>6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150">
                <a:latin typeface="Arial"/>
                <a:cs typeface="Arial"/>
                <a:hlinkClick r:id="rId25" action="ppaction://hlinksldjump"/>
              </a:rPr>
              <a:t>/</a:t>
            </a:r>
            <a:r>
              <a:rPr dirty="0" sz="600" spc="-95"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5" action="ppaction://hlinksldjump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2020-03-24T09:43:09Z</dcterms:created>
  <dcterms:modified xsi:type="dcterms:W3CDTF">2020-03-24T09:43:09Z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