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04"/>
            <a:ext cx="441949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497" y="823262"/>
            <a:ext cx="4377105" cy="1462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4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61.xml"/><Relationship Id="rId24" Type="http://schemas.openxmlformats.org/officeDocument/2006/relationships/slide" Target="slide63.xml"/><Relationship Id="rId25" Type="http://schemas.openxmlformats.org/officeDocument/2006/relationships/slide" Target="slide58.xml"/><Relationship Id="rId26" Type="http://schemas.openxmlformats.org/officeDocument/2006/relationships/slide" Target="slide59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61.xml"/><Relationship Id="rId24" Type="http://schemas.openxmlformats.org/officeDocument/2006/relationships/slide" Target="slide63.xml"/><Relationship Id="rId25" Type="http://schemas.openxmlformats.org/officeDocument/2006/relationships/slide" Target="slide58.xml"/><Relationship Id="rId26" Type="http://schemas.openxmlformats.org/officeDocument/2006/relationships/slide" Target="slide59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61.xml"/><Relationship Id="rId24" Type="http://schemas.openxmlformats.org/officeDocument/2006/relationships/slide" Target="slide63.xml"/><Relationship Id="rId25" Type="http://schemas.openxmlformats.org/officeDocument/2006/relationships/slide" Target="slide58.xml"/><Relationship Id="rId26" Type="http://schemas.openxmlformats.org/officeDocument/2006/relationships/slide" Target="slide59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image" Target="../media/image2.jpg"/><Relationship Id="rId25" Type="http://schemas.openxmlformats.org/officeDocument/2006/relationships/hyperlink" Target="http://www.youtube.com/watch?v=gONQCIevSN0&amp;t=0m36s" TargetMode="External"/><Relationship Id="rId26" Type="http://schemas.openxmlformats.org/officeDocument/2006/relationships/slide" Target="slide59.xml"/><Relationship Id="rId27" Type="http://schemas.openxmlformats.org/officeDocument/2006/relationships/slide" Target="slide61.xml"/><Relationship Id="rId28" Type="http://schemas.openxmlformats.org/officeDocument/2006/relationships/slide" Target="slide63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6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hyperlink" Target="http://www.youtube.com/watch?v=gONQCIevSN0&amp;t=0m36s" TargetMode="External"/><Relationship Id="rId24" Type="http://schemas.openxmlformats.org/officeDocument/2006/relationships/slide" Target="slide58.xml"/><Relationship Id="rId25" Type="http://schemas.openxmlformats.org/officeDocument/2006/relationships/slide" Target="slide59.xml"/><Relationship Id="rId26" Type="http://schemas.openxmlformats.org/officeDocument/2006/relationships/slide" Target="slide61.xml"/><Relationship Id="rId27" Type="http://schemas.openxmlformats.org/officeDocument/2006/relationships/slide" Target="slide63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61.xml"/><Relationship Id="rId24" Type="http://schemas.openxmlformats.org/officeDocument/2006/relationships/slide" Target="slide63.xml"/><Relationship Id="rId25" Type="http://schemas.openxmlformats.org/officeDocument/2006/relationships/slide" Target="slide58.xml"/><Relationship Id="rId26" Type="http://schemas.openxmlformats.org/officeDocument/2006/relationships/slide" Target="slide59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61.xml"/><Relationship Id="rId24" Type="http://schemas.openxmlformats.org/officeDocument/2006/relationships/slide" Target="slide63.xml"/><Relationship Id="rId25" Type="http://schemas.openxmlformats.org/officeDocument/2006/relationships/slide" Target="slide58.xml"/><Relationship Id="rId26" Type="http://schemas.openxmlformats.org/officeDocument/2006/relationships/slide" Target="slide59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61.xml"/><Relationship Id="rId24" Type="http://schemas.openxmlformats.org/officeDocument/2006/relationships/slide" Target="slide63.xml"/><Relationship Id="rId25" Type="http://schemas.openxmlformats.org/officeDocument/2006/relationships/slide" Target="slide58.xml"/><Relationship Id="rId26" Type="http://schemas.openxmlformats.org/officeDocument/2006/relationships/slide" Target="slide59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6.xml"/><Relationship Id="rId22" Type="http://schemas.openxmlformats.org/officeDocument/2006/relationships/slide" Target="slide55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6.xml"/><Relationship Id="rId22" Type="http://schemas.openxmlformats.org/officeDocument/2006/relationships/slide" Target="slide55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8.xml"/><Relationship Id="rId22" Type="http://schemas.openxmlformats.org/officeDocument/2006/relationships/image" Target="../media/image3.png"/><Relationship Id="rId23" Type="http://schemas.openxmlformats.org/officeDocument/2006/relationships/slide" Target="slide55.xml"/><Relationship Id="rId24" Type="http://schemas.openxmlformats.org/officeDocument/2006/relationships/slide" Target="slide56.xml"/><Relationship Id="rId25" Type="http://schemas.openxmlformats.org/officeDocument/2006/relationships/slide" Target="slide59.xml"/><Relationship Id="rId26" Type="http://schemas.openxmlformats.org/officeDocument/2006/relationships/slide" Target="slide61.xml"/><Relationship Id="rId27" Type="http://schemas.openxmlformats.org/officeDocument/2006/relationships/slide" Target="slide63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9.xml"/><Relationship Id="rId22" Type="http://schemas.openxmlformats.org/officeDocument/2006/relationships/slide" Target="slide55.xml"/><Relationship Id="rId23" Type="http://schemas.openxmlformats.org/officeDocument/2006/relationships/slide" Target="slide56.xml"/><Relationship Id="rId24" Type="http://schemas.openxmlformats.org/officeDocument/2006/relationships/slide" Target="slide58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9.xml"/><Relationship Id="rId22" Type="http://schemas.openxmlformats.org/officeDocument/2006/relationships/slide" Target="slide55.xml"/><Relationship Id="rId23" Type="http://schemas.openxmlformats.org/officeDocument/2006/relationships/slide" Target="slide56.xml"/><Relationship Id="rId24" Type="http://schemas.openxmlformats.org/officeDocument/2006/relationships/slide" Target="slide58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61.xml"/><Relationship Id="rId24" Type="http://schemas.openxmlformats.org/officeDocument/2006/relationships/slide" Target="slide63.xml"/><Relationship Id="rId25" Type="http://schemas.openxmlformats.org/officeDocument/2006/relationships/slide" Target="slide58.xml"/><Relationship Id="rId26" Type="http://schemas.openxmlformats.org/officeDocument/2006/relationships/slide" Target="slide59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hyperlink" Target="https://www.youtube.com/watch?v=M1Vqlk_ZsHg" TargetMode="External"/><Relationship Id="rId25" Type="http://schemas.openxmlformats.org/officeDocument/2006/relationships/slide" Target="slide59.xml"/><Relationship Id="rId26" Type="http://schemas.openxmlformats.org/officeDocument/2006/relationships/slide" Target="slide61.xml"/><Relationship Id="rId27" Type="http://schemas.openxmlformats.org/officeDocument/2006/relationships/slide" Target="slide63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61.xml"/><Relationship Id="rId24" Type="http://schemas.openxmlformats.org/officeDocument/2006/relationships/slide" Target="slide63.xml"/><Relationship Id="rId25" Type="http://schemas.openxmlformats.org/officeDocument/2006/relationships/slide" Target="slide58.xml"/><Relationship Id="rId26" Type="http://schemas.openxmlformats.org/officeDocument/2006/relationships/slide" Target="slide59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hyperlink" Target="http://www.youtube.com/watch?v=gONQCIevSN0&amp;t=0m36s" TargetMode="External"/><Relationship Id="rId24" Type="http://schemas.openxmlformats.org/officeDocument/2006/relationships/slide" Target="slide58.xml"/><Relationship Id="rId25" Type="http://schemas.openxmlformats.org/officeDocument/2006/relationships/slide" Target="slide59.xml"/><Relationship Id="rId26" Type="http://schemas.openxmlformats.org/officeDocument/2006/relationships/slide" Target="slide61.xml"/><Relationship Id="rId27" Type="http://schemas.openxmlformats.org/officeDocument/2006/relationships/slide" Target="slide63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7.xml"/><Relationship Id="rId11" Type="http://schemas.openxmlformats.org/officeDocument/2006/relationships/slide" Target="slide35.xml"/><Relationship Id="rId12" Type="http://schemas.openxmlformats.org/officeDocument/2006/relationships/slide" Target="slide36.xml"/><Relationship Id="rId13" Type="http://schemas.openxmlformats.org/officeDocument/2006/relationships/slide" Target="slide37.xml"/><Relationship Id="rId14" Type="http://schemas.openxmlformats.org/officeDocument/2006/relationships/slide" Target="slide45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48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5.xml"/><Relationship Id="rId22" Type="http://schemas.openxmlformats.org/officeDocument/2006/relationships/slide" Target="slide56.xml"/><Relationship Id="rId23" Type="http://schemas.openxmlformats.org/officeDocument/2006/relationships/slide" Target="slide58.xml"/><Relationship Id="rId24" Type="http://schemas.openxmlformats.org/officeDocument/2006/relationships/slide" Target="slide59.xml"/><Relationship Id="rId25" Type="http://schemas.openxmlformats.org/officeDocument/2006/relationships/slide" Target="slide61.xml"/><Relationship Id="rId26" Type="http://schemas.openxmlformats.org/officeDocument/2006/relationships/slide" Target="slide6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56895" cy="625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marL="137160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8561" y="2913701"/>
            <a:ext cx="53530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344895"/>
            <a:ext cx="655955" cy="550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0541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997" y="839685"/>
            <a:ext cx="3528060" cy="354330"/>
          </a:xfrm>
          <a:prstGeom prst="rect">
            <a:avLst/>
          </a:prstGeom>
          <a:solidFill>
            <a:srgbClr val="D6D6EF"/>
          </a:solidFill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1700" spc="-120">
                <a:latin typeface="Tahoma"/>
                <a:cs typeface="Tahoma"/>
              </a:rPr>
              <a:t>06 </a:t>
            </a:r>
            <a:r>
              <a:rPr dirty="0" sz="1700" spc="-80">
                <a:latin typeface="Tahoma"/>
                <a:cs typeface="Tahoma"/>
              </a:rPr>
              <a:t>-</a:t>
            </a:r>
            <a:r>
              <a:rPr dirty="0" sz="1700" spc="125">
                <a:latin typeface="Tahoma"/>
                <a:cs typeface="Tahoma"/>
              </a:rPr>
              <a:t> </a:t>
            </a:r>
            <a:r>
              <a:rPr dirty="0" sz="1700" spc="-95">
                <a:latin typeface="Tahoma"/>
                <a:cs typeface="Tahoma"/>
              </a:rPr>
              <a:t>Phrases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9796" y="1397391"/>
            <a:ext cx="7486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">
                <a:latin typeface="Tahoma"/>
                <a:cs typeface="Tahoma"/>
              </a:rPr>
              <a:t>Nick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Riches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9110" y="1733396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>
                <a:latin typeface="Verdana"/>
                <a:cs typeface="Verdana"/>
              </a:rPr>
              <a:t>Newcastle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University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4508" y="2022993"/>
            <a:ext cx="12388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5">
                <a:latin typeface="Tahoma"/>
                <a:cs typeface="Tahoma"/>
              </a:rPr>
              <a:t>November 12,</a:t>
            </a:r>
            <a:r>
              <a:rPr dirty="0" sz="1200" spc="60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2019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3355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4" action="ppaction://hlinksldjump"/>
              </a:rPr>
              <a:t>Yoda-speak</a:t>
            </a:r>
            <a:r>
              <a:rPr dirty="0" spc="-40">
                <a:hlinkClick r:id="rId4" action="ppaction://hlinksldjump"/>
              </a:rPr>
              <a:t> </a:t>
            </a:r>
            <a:r>
              <a:rPr dirty="0" spc="-114">
                <a:hlinkClick r:id="rId4" action="ppaction://hlinksldjump"/>
              </a:rPr>
              <a:t>exercise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900592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(16)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191" y="900592"/>
            <a:ext cx="283400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No. </a:t>
            </a:r>
            <a:r>
              <a:rPr dirty="0" sz="1200" spc="-10">
                <a:latin typeface="Tahoma"/>
                <a:cs typeface="Tahoma"/>
              </a:rPr>
              <a:t>Not </a:t>
            </a:r>
            <a:r>
              <a:rPr dirty="0" sz="1200" spc="-60">
                <a:latin typeface="Tahoma"/>
                <a:cs typeface="Tahoma"/>
              </a:rPr>
              <a:t>yet. One </a:t>
            </a:r>
            <a:r>
              <a:rPr dirty="0" sz="1200" spc="-40">
                <a:latin typeface="Tahoma"/>
                <a:cs typeface="Tahoma"/>
              </a:rPr>
              <a:t>thing </a:t>
            </a:r>
            <a:r>
              <a:rPr dirty="0" sz="1200" spc="-65">
                <a:latin typeface="Tahoma"/>
                <a:cs typeface="Tahoma"/>
              </a:rPr>
              <a:t>remains. </a:t>
            </a:r>
            <a:r>
              <a:rPr dirty="0" sz="1200" spc="-50">
                <a:latin typeface="Tahoma"/>
                <a:cs typeface="Tahoma"/>
              </a:rPr>
              <a:t>Vader. </a:t>
            </a:r>
            <a:r>
              <a:rPr dirty="0" sz="1200" spc="-55">
                <a:latin typeface="Tahoma"/>
                <a:cs typeface="Tahoma"/>
              </a:rPr>
              <a:t>You  must </a:t>
            </a:r>
            <a:r>
              <a:rPr dirty="0" sz="1200" spc="-45">
                <a:latin typeface="Tahoma"/>
                <a:cs typeface="Tahoma"/>
              </a:rPr>
              <a:t>confront</a:t>
            </a:r>
            <a:r>
              <a:rPr dirty="0" sz="1200" spc="8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Vader.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763011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(17)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485" y="1662846"/>
            <a:ext cx="10534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Then, </a:t>
            </a:r>
            <a:r>
              <a:rPr dirty="0" sz="1200" spc="-50">
                <a:latin typeface="Tahoma"/>
                <a:cs typeface="Tahoma"/>
              </a:rPr>
              <a:t>only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then,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0229" y="1698955"/>
            <a:ext cx="349885" cy="1835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75">
                <a:latin typeface="Tahoma"/>
                <a:cs typeface="Tahoma"/>
              </a:rPr>
              <a:t>a</a:t>
            </a:r>
            <a:r>
              <a:rPr dirty="0" sz="1200" spc="-55">
                <a:latin typeface="Tahoma"/>
                <a:cs typeface="Tahoma"/>
              </a:rPr>
              <a:t> jedi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5169" y="1698955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282139" y="1662846"/>
            <a:ext cx="8128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Tahoma"/>
                <a:cs typeface="Tahoma"/>
              </a:rPr>
              <a:t>you </a:t>
            </a:r>
            <a:r>
              <a:rPr dirty="0" sz="1200" spc="-25">
                <a:latin typeface="Tahoma"/>
                <a:cs typeface="Tahoma"/>
              </a:rPr>
              <a:t>will </a:t>
            </a:r>
            <a:r>
              <a:rPr dirty="0" sz="1200" spc="-75">
                <a:latin typeface="Tahoma"/>
                <a:cs typeface="Tahoma"/>
              </a:rPr>
              <a:t>be</a:t>
            </a:r>
            <a:r>
              <a:rPr dirty="0" sz="1200" spc="210">
                <a:latin typeface="Tahoma"/>
                <a:cs typeface="Tahoma"/>
              </a:rPr>
              <a:t> </a:t>
            </a:r>
            <a:r>
              <a:rPr dirty="0" sz="1200" spc="20" i="1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67675" y="1487441"/>
            <a:ext cx="937260" cy="202565"/>
          </a:xfrm>
          <a:custGeom>
            <a:avLst/>
            <a:gdLst/>
            <a:ahLst/>
            <a:cxnLst/>
            <a:rect l="l" t="t" r="r" b="b"/>
            <a:pathLst>
              <a:path w="937260" h="202564">
                <a:moveTo>
                  <a:pt x="936906" y="202442"/>
                </a:moveTo>
                <a:lnTo>
                  <a:pt x="906419" y="39847"/>
                </a:lnTo>
                <a:lnTo>
                  <a:pt x="874807" y="3131"/>
                </a:lnTo>
                <a:lnTo>
                  <a:pt x="858460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35142" y="1607076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291143" y="1392077"/>
            <a:ext cx="48133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479926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(18)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2485" y="2379761"/>
            <a:ext cx="2762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3421" y="2415870"/>
            <a:ext cx="795655" cy="1835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45">
                <a:latin typeface="Tahoma"/>
                <a:cs typeface="Tahoma"/>
              </a:rPr>
              <a:t>confront</a:t>
            </a:r>
            <a:r>
              <a:rPr dirty="0" sz="1200" spc="-55">
                <a:latin typeface="Tahoma"/>
                <a:cs typeface="Tahoma"/>
              </a:rPr>
              <a:t> him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40463" y="241587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963458" y="2379761"/>
            <a:ext cx="6165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Tahoma"/>
                <a:cs typeface="Tahoma"/>
              </a:rPr>
              <a:t>you </a:t>
            </a:r>
            <a:r>
              <a:rPr dirty="0" sz="1200" spc="-25">
                <a:latin typeface="Tahoma"/>
                <a:cs typeface="Tahoma"/>
              </a:rPr>
              <a:t>will</a:t>
            </a:r>
            <a:r>
              <a:rPr dirty="0" sz="1200" spc="170">
                <a:latin typeface="Tahoma"/>
                <a:cs typeface="Tahoma"/>
              </a:rPr>
              <a:t> </a:t>
            </a:r>
            <a:r>
              <a:rPr dirty="0" sz="1200" spc="20" i="1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19928" y="2204356"/>
            <a:ext cx="970280" cy="202565"/>
          </a:xfrm>
          <a:custGeom>
            <a:avLst/>
            <a:gdLst/>
            <a:ahLst/>
            <a:cxnLst/>
            <a:rect l="l" t="t" r="r" b="b"/>
            <a:pathLst>
              <a:path w="970280" h="202564">
                <a:moveTo>
                  <a:pt x="969943" y="202442"/>
                </a:moveTo>
                <a:lnTo>
                  <a:pt x="939456" y="39847"/>
                </a:lnTo>
                <a:lnTo>
                  <a:pt x="907844" y="3131"/>
                </a:lnTo>
                <a:lnTo>
                  <a:pt x="891497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87396" y="2323991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759915" y="2108992"/>
            <a:ext cx="48133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9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30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593726"/>
            <a:ext cx="6559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545741"/>
            <a:ext cx="733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Yoda-speak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913701"/>
            <a:ext cx="53530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Different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9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57454"/>
            <a:ext cx="2096770" cy="59880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Phrases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A. </a:t>
            </a: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Syntactic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for</a:t>
            </a:r>
            <a:r>
              <a:rPr dirty="0" sz="1200" spc="7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464421"/>
            <a:ext cx="2092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B.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Semantic 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for</a:t>
            </a:r>
            <a:r>
              <a:rPr dirty="0" sz="1200" spc="11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780486"/>
            <a:ext cx="23069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C. </a:t>
            </a:r>
            <a:r>
              <a:rPr dirty="0" sz="1200" spc="-4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Phonological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for</a:t>
            </a:r>
            <a:r>
              <a:rPr dirty="0" sz="1200" spc="114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96551"/>
            <a:ext cx="1647189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Exploring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the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Verb</a:t>
            </a:r>
            <a:r>
              <a:rPr dirty="0" sz="1200" spc="9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Phrase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412616"/>
            <a:ext cx="31946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Teaching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an </a:t>
            </a: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autistic </a:t>
            </a:r>
            <a:r>
              <a:rPr dirty="0" sz="12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child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about </a:t>
            </a: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sentence</a:t>
            </a:r>
            <a:r>
              <a:rPr dirty="0" sz="120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structure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726154"/>
            <a:ext cx="10985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5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minute</a:t>
            </a:r>
            <a:r>
              <a:rPr dirty="0" sz="1200" spc="4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93726"/>
            <a:ext cx="655955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93560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55">
                <a:hlinkClick r:id="rId6" action="ppaction://hlinksldjump"/>
              </a:rPr>
              <a:t>Position </a:t>
            </a:r>
            <a:r>
              <a:rPr dirty="0" spc="-65">
                <a:hlinkClick r:id="rId6" action="ppaction://hlinksldjump"/>
              </a:rPr>
              <a:t>in </a:t>
            </a:r>
            <a:r>
              <a:rPr dirty="0" spc="-95">
                <a:hlinkClick r:id="rId6" action="ppaction://hlinksldjump"/>
              </a:rPr>
              <a:t>the </a:t>
            </a:r>
            <a:r>
              <a:rPr dirty="0" spc="-60">
                <a:hlinkClick r:id="rId6" action="ppaction://hlinksldjump"/>
              </a:rPr>
              <a:t>linguistic</a:t>
            </a:r>
            <a:r>
              <a:rPr dirty="0" spc="215">
                <a:hlinkClick r:id="rId6" action="ppaction://hlinksldjump"/>
              </a:rPr>
              <a:t> </a:t>
            </a:r>
            <a:r>
              <a:rPr dirty="0" spc="-100">
                <a:hlinkClick r:id="rId6" action="ppaction://hlinksldjump"/>
              </a:rPr>
              <a:t>hierarchy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470926"/>
            <a:ext cx="345122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latin typeface="Tahoma"/>
                <a:cs typeface="Tahoma"/>
              </a:rPr>
              <a:t>A </a:t>
            </a:r>
            <a:r>
              <a:rPr dirty="0" sz="1200" spc="-95" b="1">
                <a:latin typeface="Tahoma"/>
                <a:cs typeface="Tahoma"/>
              </a:rPr>
              <a:t>phrase </a:t>
            </a:r>
            <a:r>
              <a:rPr dirty="0" sz="1200" spc="-105">
                <a:latin typeface="Tahoma"/>
                <a:cs typeface="Tahoma"/>
              </a:rPr>
              <a:t>: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65">
                <a:latin typeface="Tahoma"/>
                <a:cs typeface="Tahoma"/>
              </a:rPr>
              <a:t>group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85">
                <a:latin typeface="Tahoma"/>
                <a:cs typeface="Tahoma"/>
              </a:rPr>
              <a:t>words </a:t>
            </a:r>
            <a:r>
              <a:rPr dirty="0" sz="1200" spc="-55">
                <a:latin typeface="Tahoma"/>
                <a:cs typeface="Tahoma"/>
              </a:rPr>
              <a:t>which </a:t>
            </a:r>
            <a:r>
              <a:rPr dirty="0" sz="1200" spc="-80">
                <a:latin typeface="Tahoma"/>
                <a:cs typeface="Tahoma"/>
              </a:rPr>
              <a:t>behaves as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60">
                <a:latin typeface="Tahoma"/>
                <a:cs typeface="Tahoma"/>
              </a:rPr>
              <a:t>single  </a:t>
            </a:r>
            <a:r>
              <a:rPr dirty="0" sz="1200" spc="-30">
                <a:latin typeface="Tahoma"/>
                <a:cs typeface="Tahoma"/>
              </a:rPr>
              <a:t>unit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20308" y="1091557"/>
            <a:ext cx="474980" cy="234315"/>
          </a:xfrm>
          <a:custGeom>
            <a:avLst/>
            <a:gdLst/>
            <a:ahLst/>
            <a:cxnLst/>
            <a:rect l="l" t="t" r="r" b="b"/>
            <a:pathLst>
              <a:path w="474980" h="234315">
                <a:moveTo>
                  <a:pt x="446809" y="0"/>
                </a:moveTo>
                <a:lnTo>
                  <a:pt x="27766" y="0"/>
                </a:lnTo>
                <a:lnTo>
                  <a:pt x="16958" y="2182"/>
                </a:lnTo>
                <a:lnTo>
                  <a:pt x="8132" y="8132"/>
                </a:lnTo>
                <a:lnTo>
                  <a:pt x="2182" y="16958"/>
                </a:lnTo>
                <a:lnTo>
                  <a:pt x="0" y="27766"/>
                </a:lnTo>
                <a:lnTo>
                  <a:pt x="0" y="205929"/>
                </a:lnTo>
                <a:lnTo>
                  <a:pt x="2182" y="216737"/>
                </a:lnTo>
                <a:lnTo>
                  <a:pt x="8132" y="225563"/>
                </a:lnTo>
                <a:lnTo>
                  <a:pt x="16958" y="231513"/>
                </a:lnTo>
                <a:lnTo>
                  <a:pt x="27766" y="233695"/>
                </a:lnTo>
                <a:lnTo>
                  <a:pt x="446809" y="233695"/>
                </a:lnTo>
                <a:lnTo>
                  <a:pt x="457618" y="231513"/>
                </a:lnTo>
                <a:lnTo>
                  <a:pt x="466443" y="225563"/>
                </a:lnTo>
                <a:lnTo>
                  <a:pt x="472394" y="216737"/>
                </a:lnTo>
                <a:lnTo>
                  <a:pt x="474576" y="205929"/>
                </a:lnTo>
                <a:lnTo>
                  <a:pt x="474576" y="27766"/>
                </a:lnTo>
                <a:lnTo>
                  <a:pt x="472394" y="16958"/>
                </a:lnTo>
                <a:lnTo>
                  <a:pt x="466443" y="8132"/>
                </a:lnTo>
                <a:lnTo>
                  <a:pt x="457618" y="2182"/>
                </a:lnTo>
                <a:lnTo>
                  <a:pt x="446809" y="0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20308" y="1091557"/>
            <a:ext cx="474980" cy="234315"/>
          </a:xfrm>
          <a:custGeom>
            <a:avLst/>
            <a:gdLst/>
            <a:ahLst/>
            <a:cxnLst/>
            <a:rect l="l" t="t" r="r" b="b"/>
            <a:pathLst>
              <a:path w="474980" h="234315">
                <a:moveTo>
                  <a:pt x="446809" y="0"/>
                </a:moveTo>
                <a:lnTo>
                  <a:pt x="27766" y="0"/>
                </a:lnTo>
                <a:lnTo>
                  <a:pt x="16958" y="2182"/>
                </a:lnTo>
                <a:lnTo>
                  <a:pt x="8132" y="8132"/>
                </a:lnTo>
                <a:lnTo>
                  <a:pt x="2182" y="16958"/>
                </a:lnTo>
                <a:lnTo>
                  <a:pt x="0" y="27766"/>
                </a:lnTo>
                <a:lnTo>
                  <a:pt x="0" y="205929"/>
                </a:lnTo>
                <a:lnTo>
                  <a:pt x="2182" y="216737"/>
                </a:lnTo>
                <a:lnTo>
                  <a:pt x="8132" y="225563"/>
                </a:lnTo>
                <a:lnTo>
                  <a:pt x="16958" y="231513"/>
                </a:lnTo>
                <a:lnTo>
                  <a:pt x="27766" y="233695"/>
                </a:lnTo>
                <a:lnTo>
                  <a:pt x="446809" y="233695"/>
                </a:lnTo>
                <a:lnTo>
                  <a:pt x="457618" y="231513"/>
                </a:lnTo>
                <a:lnTo>
                  <a:pt x="466443" y="225563"/>
                </a:lnTo>
                <a:lnTo>
                  <a:pt x="472394" y="216737"/>
                </a:lnTo>
                <a:lnTo>
                  <a:pt x="474576" y="205929"/>
                </a:lnTo>
                <a:lnTo>
                  <a:pt x="474576" y="27766"/>
                </a:lnTo>
                <a:lnTo>
                  <a:pt x="472394" y="16958"/>
                </a:lnTo>
                <a:lnTo>
                  <a:pt x="466443" y="8132"/>
                </a:lnTo>
                <a:lnTo>
                  <a:pt x="457618" y="2182"/>
                </a:lnTo>
                <a:lnTo>
                  <a:pt x="4468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34796" y="1080592"/>
            <a:ext cx="445770" cy="226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 sz="650" spc="-40" b="1">
                <a:latin typeface="Tahoma"/>
                <a:cs typeface="Tahoma"/>
              </a:rPr>
              <a:t>Phonemes</a:t>
            </a:r>
            <a:r>
              <a:rPr dirty="0" sz="650" spc="-40">
                <a:latin typeface="Tahoma"/>
                <a:cs typeface="Tahoma"/>
              </a:rPr>
              <a:t>,</a:t>
            </a:r>
            <a:endParaRPr sz="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5">
                <a:latin typeface="Tahoma"/>
                <a:cs typeface="Tahoma"/>
              </a:rPr>
              <a:t>e.g.  </a:t>
            </a:r>
            <a:r>
              <a:rPr dirty="0" sz="650" spc="35">
                <a:latin typeface="Tahoma"/>
                <a:cs typeface="Tahoma"/>
              </a:rPr>
              <a:t>/p/</a:t>
            </a:r>
            <a:r>
              <a:rPr dirty="0" sz="650" spc="-120">
                <a:latin typeface="Tahoma"/>
                <a:cs typeface="Tahoma"/>
              </a:rPr>
              <a:t> </a:t>
            </a:r>
            <a:r>
              <a:rPr dirty="0" sz="650" spc="50">
                <a:latin typeface="Tahoma"/>
                <a:cs typeface="Tahoma"/>
              </a:rPr>
              <a:t>/t/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43097" y="1390135"/>
            <a:ext cx="629285" cy="229235"/>
          </a:xfrm>
          <a:custGeom>
            <a:avLst/>
            <a:gdLst/>
            <a:ahLst/>
            <a:cxnLst/>
            <a:rect l="l" t="t" r="r" b="b"/>
            <a:pathLst>
              <a:path w="629285" h="229234">
                <a:moveTo>
                  <a:pt x="601232" y="0"/>
                </a:moveTo>
                <a:lnTo>
                  <a:pt x="27766" y="0"/>
                </a:lnTo>
                <a:lnTo>
                  <a:pt x="16958" y="2182"/>
                </a:lnTo>
                <a:lnTo>
                  <a:pt x="8132" y="8132"/>
                </a:lnTo>
                <a:lnTo>
                  <a:pt x="2182" y="16958"/>
                </a:lnTo>
                <a:lnTo>
                  <a:pt x="0" y="27766"/>
                </a:lnTo>
                <a:lnTo>
                  <a:pt x="0" y="201301"/>
                </a:lnTo>
                <a:lnTo>
                  <a:pt x="2182" y="212109"/>
                </a:lnTo>
                <a:lnTo>
                  <a:pt x="8132" y="220935"/>
                </a:lnTo>
                <a:lnTo>
                  <a:pt x="16958" y="226885"/>
                </a:lnTo>
                <a:lnTo>
                  <a:pt x="27766" y="229067"/>
                </a:lnTo>
                <a:lnTo>
                  <a:pt x="601232" y="229067"/>
                </a:lnTo>
                <a:lnTo>
                  <a:pt x="612040" y="226885"/>
                </a:lnTo>
                <a:lnTo>
                  <a:pt x="620866" y="220935"/>
                </a:lnTo>
                <a:lnTo>
                  <a:pt x="626817" y="212109"/>
                </a:lnTo>
                <a:lnTo>
                  <a:pt x="628999" y="201301"/>
                </a:lnTo>
                <a:lnTo>
                  <a:pt x="628999" y="27766"/>
                </a:lnTo>
                <a:lnTo>
                  <a:pt x="626817" y="16958"/>
                </a:lnTo>
                <a:lnTo>
                  <a:pt x="620866" y="8132"/>
                </a:lnTo>
                <a:lnTo>
                  <a:pt x="612040" y="2182"/>
                </a:lnTo>
                <a:lnTo>
                  <a:pt x="601232" y="0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43097" y="1390135"/>
            <a:ext cx="629285" cy="229235"/>
          </a:xfrm>
          <a:custGeom>
            <a:avLst/>
            <a:gdLst/>
            <a:ahLst/>
            <a:cxnLst/>
            <a:rect l="l" t="t" r="r" b="b"/>
            <a:pathLst>
              <a:path w="629285" h="229234">
                <a:moveTo>
                  <a:pt x="601232" y="0"/>
                </a:moveTo>
                <a:lnTo>
                  <a:pt x="27766" y="0"/>
                </a:lnTo>
                <a:lnTo>
                  <a:pt x="16958" y="2182"/>
                </a:lnTo>
                <a:lnTo>
                  <a:pt x="8132" y="8132"/>
                </a:lnTo>
                <a:lnTo>
                  <a:pt x="2182" y="16958"/>
                </a:lnTo>
                <a:lnTo>
                  <a:pt x="0" y="27766"/>
                </a:lnTo>
                <a:lnTo>
                  <a:pt x="0" y="201301"/>
                </a:lnTo>
                <a:lnTo>
                  <a:pt x="2182" y="212109"/>
                </a:lnTo>
                <a:lnTo>
                  <a:pt x="8132" y="220935"/>
                </a:lnTo>
                <a:lnTo>
                  <a:pt x="16958" y="226885"/>
                </a:lnTo>
                <a:lnTo>
                  <a:pt x="27766" y="229067"/>
                </a:lnTo>
                <a:lnTo>
                  <a:pt x="601232" y="229067"/>
                </a:lnTo>
                <a:lnTo>
                  <a:pt x="612040" y="226885"/>
                </a:lnTo>
                <a:lnTo>
                  <a:pt x="620866" y="220935"/>
                </a:lnTo>
                <a:lnTo>
                  <a:pt x="626817" y="212109"/>
                </a:lnTo>
                <a:lnTo>
                  <a:pt x="628999" y="201301"/>
                </a:lnTo>
                <a:lnTo>
                  <a:pt x="628999" y="27766"/>
                </a:lnTo>
                <a:lnTo>
                  <a:pt x="626817" y="16958"/>
                </a:lnTo>
                <a:lnTo>
                  <a:pt x="620866" y="8132"/>
                </a:lnTo>
                <a:lnTo>
                  <a:pt x="612040" y="2182"/>
                </a:lnTo>
                <a:lnTo>
                  <a:pt x="60123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57587" y="1379161"/>
            <a:ext cx="600075" cy="226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dirty="0" sz="650" spc="-40" b="1">
                <a:latin typeface="Tahoma"/>
                <a:cs typeface="Tahoma"/>
              </a:rPr>
              <a:t>Morphemes</a:t>
            </a:r>
            <a:r>
              <a:rPr dirty="0" sz="650" spc="-40">
                <a:latin typeface="Tahoma"/>
                <a:cs typeface="Tahoma"/>
              </a:rPr>
              <a:t>,</a:t>
            </a:r>
            <a:endParaRPr sz="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5">
                <a:latin typeface="Tahoma"/>
                <a:cs typeface="Tahoma"/>
              </a:rPr>
              <a:t>e.g. </a:t>
            </a:r>
            <a:r>
              <a:rPr dirty="0" sz="650" spc="-45">
                <a:latin typeface="Tahoma"/>
                <a:cs typeface="Tahoma"/>
              </a:rPr>
              <a:t>she</a:t>
            </a:r>
            <a:r>
              <a:rPr dirty="0" sz="650" spc="-100">
                <a:latin typeface="Tahoma"/>
                <a:cs typeface="Tahoma"/>
              </a:rPr>
              <a:t> </a:t>
            </a:r>
            <a:r>
              <a:rPr dirty="0" sz="650" spc="-40">
                <a:latin typeface="Tahoma"/>
                <a:cs typeface="Tahoma"/>
              </a:rPr>
              <a:t>open-</a:t>
            </a:r>
            <a:r>
              <a:rPr dirty="0" sz="650" spc="-40" b="1">
                <a:latin typeface="Tahoma"/>
                <a:cs typeface="Tahoma"/>
              </a:rPr>
              <a:t>ed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57596" y="1326641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4">
                <a:moveTo>
                  <a:pt x="0" y="0"/>
                </a:moveTo>
                <a:lnTo>
                  <a:pt x="0" y="57176"/>
                </a:lnTo>
              </a:path>
            </a:pathLst>
          </a:custGeom>
          <a:ln w="55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43158" y="1372990"/>
            <a:ext cx="29209" cy="13970"/>
          </a:xfrm>
          <a:custGeom>
            <a:avLst/>
            <a:gdLst/>
            <a:ahLst/>
            <a:cxnLst/>
            <a:rect l="l" t="t" r="r" b="b"/>
            <a:pathLst>
              <a:path w="29210" h="13969">
                <a:moveTo>
                  <a:pt x="28876" y="0"/>
                </a:moveTo>
                <a:lnTo>
                  <a:pt x="23462" y="902"/>
                </a:lnTo>
                <a:lnTo>
                  <a:pt x="15340" y="10828"/>
                </a:lnTo>
                <a:lnTo>
                  <a:pt x="14438" y="13535"/>
                </a:lnTo>
                <a:lnTo>
                  <a:pt x="13535" y="10828"/>
                </a:lnTo>
                <a:lnTo>
                  <a:pt x="5414" y="902"/>
                </a:lnTo>
                <a:lnTo>
                  <a:pt x="0" y="0"/>
                </a:lnTo>
              </a:path>
            </a:pathLst>
          </a:custGeom>
          <a:ln w="4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62303" y="1686399"/>
            <a:ext cx="591185" cy="229235"/>
          </a:xfrm>
          <a:custGeom>
            <a:avLst/>
            <a:gdLst/>
            <a:ahLst/>
            <a:cxnLst/>
            <a:rect l="l" t="t" r="r" b="b"/>
            <a:pathLst>
              <a:path w="591185" h="229235">
                <a:moveTo>
                  <a:pt x="562820" y="0"/>
                </a:moveTo>
                <a:lnTo>
                  <a:pt x="27766" y="0"/>
                </a:lnTo>
                <a:lnTo>
                  <a:pt x="16958" y="2182"/>
                </a:lnTo>
                <a:lnTo>
                  <a:pt x="8132" y="8132"/>
                </a:lnTo>
                <a:lnTo>
                  <a:pt x="2182" y="16958"/>
                </a:lnTo>
                <a:lnTo>
                  <a:pt x="0" y="27766"/>
                </a:lnTo>
                <a:lnTo>
                  <a:pt x="0" y="201301"/>
                </a:lnTo>
                <a:lnTo>
                  <a:pt x="2182" y="212109"/>
                </a:lnTo>
                <a:lnTo>
                  <a:pt x="8132" y="220935"/>
                </a:lnTo>
                <a:lnTo>
                  <a:pt x="16958" y="226885"/>
                </a:lnTo>
                <a:lnTo>
                  <a:pt x="27766" y="229067"/>
                </a:lnTo>
                <a:lnTo>
                  <a:pt x="562820" y="229067"/>
                </a:lnTo>
                <a:lnTo>
                  <a:pt x="573629" y="226885"/>
                </a:lnTo>
                <a:lnTo>
                  <a:pt x="582454" y="220935"/>
                </a:lnTo>
                <a:lnTo>
                  <a:pt x="588405" y="212109"/>
                </a:lnTo>
                <a:lnTo>
                  <a:pt x="590587" y="201301"/>
                </a:lnTo>
                <a:lnTo>
                  <a:pt x="590587" y="27766"/>
                </a:lnTo>
                <a:lnTo>
                  <a:pt x="588405" y="16958"/>
                </a:lnTo>
                <a:lnTo>
                  <a:pt x="582454" y="8132"/>
                </a:lnTo>
                <a:lnTo>
                  <a:pt x="573629" y="2182"/>
                </a:lnTo>
                <a:lnTo>
                  <a:pt x="562820" y="0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62303" y="1686399"/>
            <a:ext cx="591185" cy="229235"/>
          </a:xfrm>
          <a:custGeom>
            <a:avLst/>
            <a:gdLst/>
            <a:ahLst/>
            <a:cxnLst/>
            <a:rect l="l" t="t" r="r" b="b"/>
            <a:pathLst>
              <a:path w="591185" h="229235">
                <a:moveTo>
                  <a:pt x="562820" y="0"/>
                </a:moveTo>
                <a:lnTo>
                  <a:pt x="27766" y="0"/>
                </a:lnTo>
                <a:lnTo>
                  <a:pt x="16958" y="2182"/>
                </a:lnTo>
                <a:lnTo>
                  <a:pt x="8132" y="8132"/>
                </a:lnTo>
                <a:lnTo>
                  <a:pt x="2182" y="16958"/>
                </a:lnTo>
                <a:lnTo>
                  <a:pt x="0" y="27766"/>
                </a:lnTo>
                <a:lnTo>
                  <a:pt x="0" y="201301"/>
                </a:lnTo>
                <a:lnTo>
                  <a:pt x="2182" y="212109"/>
                </a:lnTo>
                <a:lnTo>
                  <a:pt x="8132" y="220935"/>
                </a:lnTo>
                <a:lnTo>
                  <a:pt x="16958" y="226885"/>
                </a:lnTo>
                <a:lnTo>
                  <a:pt x="27766" y="229067"/>
                </a:lnTo>
                <a:lnTo>
                  <a:pt x="562820" y="229067"/>
                </a:lnTo>
                <a:lnTo>
                  <a:pt x="573628" y="226885"/>
                </a:lnTo>
                <a:lnTo>
                  <a:pt x="582454" y="220935"/>
                </a:lnTo>
                <a:lnTo>
                  <a:pt x="588405" y="212109"/>
                </a:lnTo>
                <a:lnTo>
                  <a:pt x="590587" y="201301"/>
                </a:lnTo>
                <a:lnTo>
                  <a:pt x="590587" y="27766"/>
                </a:lnTo>
                <a:lnTo>
                  <a:pt x="588405" y="16958"/>
                </a:lnTo>
                <a:lnTo>
                  <a:pt x="582454" y="8132"/>
                </a:lnTo>
                <a:lnTo>
                  <a:pt x="573628" y="2182"/>
                </a:lnTo>
                <a:lnTo>
                  <a:pt x="562820" y="0"/>
                </a:lnTo>
                <a:close/>
              </a:path>
            </a:pathLst>
          </a:custGeom>
          <a:ln w="55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76790" y="1675423"/>
            <a:ext cx="561975" cy="226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105"/>
              </a:spcBef>
            </a:pPr>
            <a:r>
              <a:rPr dirty="0" sz="650" spc="-40" b="1">
                <a:latin typeface="Tahoma"/>
                <a:cs typeface="Tahoma"/>
              </a:rPr>
              <a:t>Words</a:t>
            </a:r>
            <a:r>
              <a:rPr dirty="0" sz="650" spc="-40">
                <a:latin typeface="Tahoma"/>
                <a:cs typeface="Tahoma"/>
              </a:rPr>
              <a:t>,</a:t>
            </a:r>
            <a:endParaRPr sz="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5">
                <a:latin typeface="Tahoma"/>
                <a:cs typeface="Tahoma"/>
              </a:rPr>
              <a:t>e.g. </a:t>
            </a:r>
            <a:r>
              <a:rPr dirty="0" sz="650" spc="-45">
                <a:latin typeface="Tahoma"/>
                <a:cs typeface="Tahoma"/>
              </a:rPr>
              <a:t>she</a:t>
            </a:r>
            <a:r>
              <a:rPr dirty="0" sz="650" spc="-110">
                <a:latin typeface="Tahoma"/>
                <a:cs typeface="Tahoma"/>
              </a:rPr>
              <a:t> </a:t>
            </a:r>
            <a:r>
              <a:rPr dirty="0" sz="650" spc="-40">
                <a:latin typeface="Tahoma"/>
                <a:cs typeface="Tahoma"/>
              </a:rPr>
              <a:t>opened</a:t>
            </a:r>
            <a:endParaRPr sz="65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57596" y="1620591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490"/>
                </a:lnTo>
              </a:path>
            </a:pathLst>
          </a:custGeom>
          <a:ln w="55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43158" y="1669253"/>
            <a:ext cx="29209" cy="13970"/>
          </a:xfrm>
          <a:custGeom>
            <a:avLst/>
            <a:gdLst/>
            <a:ahLst/>
            <a:cxnLst/>
            <a:rect l="l" t="t" r="r" b="b"/>
            <a:pathLst>
              <a:path w="29210" h="13969">
                <a:moveTo>
                  <a:pt x="28876" y="0"/>
                </a:moveTo>
                <a:lnTo>
                  <a:pt x="23462" y="902"/>
                </a:lnTo>
                <a:lnTo>
                  <a:pt x="15340" y="10828"/>
                </a:lnTo>
                <a:lnTo>
                  <a:pt x="14438" y="13535"/>
                </a:lnTo>
                <a:lnTo>
                  <a:pt x="13535" y="10828"/>
                </a:lnTo>
                <a:lnTo>
                  <a:pt x="5414" y="902"/>
                </a:lnTo>
                <a:lnTo>
                  <a:pt x="0" y="0"/>
                </a:lnTo>
              </a:path>
            </a:pathLst>
          </a:custGeom>
          <a:ln w="4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74288" y="1980349"/>
            <a:ext cx="1367155" cy="234315"/>
          </a:xfrm>
          <a:custGeom>
            <a:avLst/>
            <a:gdLst/>
            <a:ahLst/>
            <a:cxnLst/>
            <a:rect l="l" t="t" r="r" b="b"/>
            <a:pathLst>
              <a:path w="1367155" h="234314">
                <a:moveTo>
                  <a:pt x="1338851" y="0"/>
                </a:moveTo>
                <a:lnTo>
                  <a:pt x="27766" y="0"/>
                </a:lnTo>
                <a:lnTo>
                  <a:pt x="16958" y="2182"/>
                </a:lnTo>
                <a:lnTo>
                  <a:pt x="8132" y="8132"/>
                </a:lnTo>
                <a:lnTo>
                  <a:pt x="2182" y="16958"/>
                </a:lnTo>
                <a:lnTo>
                  <a:pt x="0" y="27766"/>
                </a:lnTo>
                <a:lnTo>
                  <a:pt x="0" y="205929"/>
                </a:lnTo>
                <a:lnTo>
                  <a:pt x="2182" y="216737"/>
                </a:lnTo>
                <a:lnTo>
                  <a:pt x="8132" y="225563"/>
                </a:lnTo>
                <a:lnTo>
                  <a:pt x="16958" y="231513"/>
                </a:lnTo>
                <a:lnTo>
                  <a:pt x="27766" y="233695"/>
                </a:lnTo>
                <a:lnTo>
                  <a:pt x="1338851" y="233695"/>
                </a:lnTo>
                <a:lnTo>
                  <a:pt x="1349659" y="231513"/>
                </a:lnTo>
                <a:lnTo>
                  <a:pt x="1358485" y="225563"/>
                </a:lnTo>
                <a:lnTo>
                  <a:pt x="1364436" y="216737"/>
                </a:lnTo>
                <a:lnTo>
                  <a:pt x="1366618" y="205929"/>
                </a:lnTo>
                <a:lnTo>
                  <a:pt x="1366618" y="27766"/>
                </a:lnTo>
                <a:lnTo>
                  <a:pt x="1364436" y="16958"/>
                </a:lnTo>
                <a:lnTo>
                  <a:pt x="1358485" y="8132"/>
                </a:lnTo>
                <a:lnTo>
                  <a:pt x="1349659" y="2182"/>
                </a:lnTo>
                <a:lnTo>
                  <a:pt x="1338851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74288" y="1980349"/>
            <a:ext cx="1367155" cy="234315"/>
          </a:xfrm>
          <a:custGeom>
            <a:avLst/>
            <a:gdLst/>
            <a:ahLst/>
            <a:cxnLst/>
            <a:rect l="l" t="t" r="r" b="b"/>
            <a:pathLst>
              <a:path w="1367155" h="234314">
                <a:moveTo>
                  <a:pt x="1338851" y="0"/>
                </a:moveTo>
                <a:lnTo>
                  <a:pt x="27766" y="0"/>
                </a:lnTo>
                <a:lnTo>
                  <a:pt x="16958" y="2182"/>
                </a:lnTo>
                <a:lnTo>
                  <a:pt x="8132" y="8132"/>
                </a:lnTo>
                <a:lnTo>
                  <a:pt x="2182" y="16958"/>
                </a:lnTo>
                <a:lnTo>
                  <a:pt x="0" y="27766"/>
                </a:lnTo>
                <a:lnTo>
                  <a:pt x="0" y="205929"/>
                </a:lnTo>
                <a:lnTo>
                  <a:pt x="2182" y="216737"/>
                </a:lnTo>
                <a:lnTo>
                  <a:pt x="8132" y="225563"/>
                </a:lnTo>
                <a:lnTo>
                  <a:pt x="16958" y="231513"/>
                </a:lnTo>
                <a:lnTo>
                  <a:pt x="27766" y="233695"/>
                </a:lnTo>
                <a:lnTo>
                  <a:pt x="1338851" y="233695"/>
                </a:lnTo>
                <a:lnTo>
                  <a:pt x="1349659" y="231513"/>
                </a:lnTo>
                <a:lnTo>
                  <a:pt x="1358485" y="225563"/>
                </a:lnTo>
                <a:lnTo>
                  <a:pt x="1364436" y="216737"/>
                </a:lnTo>
                <a:lnTo>
                  <a:pt x="1366618" y="205929"/>
                </a:lnTo>
                <a:lnTo>
                  <a:pt x="1366618" y="27766"/>
                </a:lnTo>
                <a:lnTo>
                  <a:pt x="1364436" y="16958"/>
                </a:lnTo>
                <a:lnTo>
                  <a:pt x="1358485" y="8132"/>
                </a:lnTo>
                <a:lnTo>
                  <a:pt x="1349659" y="2182"/>
                </a:lnTo>
                <a:lnTo>
                  <a:pt x="1338851" y="0"/>
                </a:lnTo>
                <a:close/>
              </a:path>
            </a:pathLst>
          </a:custGeom>
          <a:ln w="55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288778" y="1969372"/>
            <a:ext cx="1337945" cy="226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10540">
              <a:lnSpc>
                <a:spcPct val="100000"/>
              </a:lnSpc>
              <a:spcBef>
                <a:spcPts val="105"/>
              </a:spcBef>
            </a:pPr>
            <a:r>
              <a:rPr dirty="0" sz="650" spc="-40" b="1">
                <a:latin typeface="Tahoma"/>
                <a:cs typeface="Tahoma"/>
              </a:rPr>
              <a:t>Phrases</a:t>
            </a:r>
            <a:r>
              <a:rPr dirty="0" sz="650" spc="-40">
                <a:latin typeface="Tahoma"/>
                <a:cs typeface="Tahoma"/>
              </a:rPr>
              <a:t>,</a:t>
            </a:r>
            <a:endParaRPr sz="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5">
                <a:latin typeface="Tahoma"/>
                <a:cs typeface="Tahoma"/>
              </a:rPr>
              <a:t>e.g.</a:t>
            </a:r>
            <a:r>
              <a:rPr dirty="0" sz="650" spc="-85">
                <a:latin typeface="Tahoma"/>
                <a:cs typeface="Tahoma"/>
              </a:rPr>
              <a:t> </a:t>
            </a:r>
            <a:r>
              <a:rPr dirty="0" sz="650" spc="-65">
                <a:solidFill>
                  <a:srgbClr val="990000"/>
                </a:solidFill>
                <a:latin typeface="Tahoma"/>
                <a:cs typeface="Tahoma"/>
              </a:rPr>
              <a:t>[ </a:t>
            </a:r>
            <a:r>
              <a:rPr dirty="0" sz="650" spc="-15">
                <a:solidFill>
                  <a:srgbClr val="990000"/>
                </a:solidFill>
                <a:latin typeface="Tahoma"/>
                <a:cs typeface="Tahoma"/>
              </a:rPr>
              <a:t>The girl </a:t>
            </a:r>
            <a:r>
              <a:rPr dirty="0" sz="650" spc="-65">
                <a:solidFill>
                  <a:srgbClr val="990000"/>
                </a:solidFill>
                <a:latin typeface="Tahoma"/>
                <a:cs typeface="Tahoma"/>
              </a:rPr>
              <a:t>] </a:t>
            </a:r>
            <a:r>
              <a:rPr dirty="0" sz="650" spc="-65">
                <a:latin typeface="Tahoma"/>
                <a:cs typeface="Tahoma"/>
              </a:rPr>
              <a:t>[ </a:t>
            </a:r>
            <a:r>
              <a:rPr dirty="0" sz="650" spc="-40">
                <a:latin typeface="Tahoma"/>
                <a:cs typeface="Tahoma"/>
              </a:rPr>
              <a:t>opened </a:t>
            </a:r>
            <a:r>
              <a:rPr dirty="0" sz="650" spc="-65">
                <a:solidFill>
                  <a:srgbClr val="000099"/>
                </a:solidFill>
                <a:latin typeface="Tahoma"/>
                <a:cs typeface="Tahoma"/>
              </a:rPr>
              <a:t>[ </a:t>
            </a:r>
            <a:r>
              <a:rPr dirty="0" sz="650" spc="-30">
                <a:solidFill>
                  <a:srgbClr val="000099"/>
                </a:solidFill>
                <a:latin typeface="Tahoma"/>
                <a:cs typeface="Tahoma"/>
              </a:rPr>
              <a:t>the door </a:t>
            </a:r>
            <a:r>
              <a:rPr dirty="0" sz="650" spc="-65">
                <a:solidFill>
                  <a:srgbClr val="000099"/>
                </a:solidFill>
                <a:latin typeface="Tahoma"/>
                <a:cs typeface="Tahoma"/>
              </a:rPr>
              <a:t>] ]</a:t>
            </a:r>
            <a:endParaRPr sz="65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57597" y="1916855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176"/>
                </a:lnTo>
              </a:path>
            </a:pathLst>
          </a:custGeom>
          <a:ln w="55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43159" y="1963204"/>
            <a:ext cx="29209" cy="13970"/>
          </a:xfrm>
          <a:custGeom>
            <a:avLst/>
            <a:gdLst/>
            <a:ahLst/>
            <a:cxnLst/>
            <a:rect l="l" t="t" r="r" b="b"/>
            <a:pathLst>
              <a:path w="29210" h="13969">
                <a:moveTo>
                  <a:pt x="28876" y="0"/>
                </a:moveTo>
                <a:lnTo>
                  <a:pt x="23462" y="902"/>
                </a:lnTo>
                <a:lnTo>
                  <a:pt x="15340" y="10828"/>
                </a:lnTo>
                <a:lnTo>
                  <a:pt x="14438" y="13535"/>
                </a:lnTo>
                <a:lnTo>
                  <a:pt x="13535" y="10828"/>
                </a:lnTo>
                <a:lnTo>
                  <a:pt x="5414" y="902"/>
                </a:lnTo>
                <a:lnTo>
                  <a:pt x="0" y="0"/>
                </a:lnTo>
              </a:path>
            </a:pathLst>
          </a:custGeom>
          <a:ln w="4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35367" y="2276613"/>
            <a:ext cx="1844675" cy="234315"/>
          </a:xfrm>
          <a:custGeom>
            <a:avLst/>
            <a:gdLst/>
            <a:ahLst/>
            <a:cxnLst/>
            <a:rect l="l" t="t" r="r" b="b"/>
            <a:pathLst>
              <a:path w="1844675" h="234314">
                <a:moveTo>
                  <a:pt x="1816693" y="0"/>
                </a:moveTo>
                <a:lnTo>
                  <a:pt x="27766" y="0"/>
                </a:lnTo>
                <a:lnTo>
                  <a:pt x="16958" y="2182"/>
                </a:lnTo>
                <a:lnTo>
                  <a:pt x="8132" y="8132"/>
                </a:lnTo>
                <a:lnTo>
                  <a:pt x="2182" y="16958"/>
                </a:lnTo>
                <a:lnTo>
                  <a:pt x="0" y="27766"/>
                </a:lnTo>
                <a:lnTo>
                  <a:pt x="0" y="205929"/>
                </a:lnTo>
                <a:lnTo>
                  <a:pt x="2182" y="216737"/>
                </a:lnTo>
                <a:lnTo>
                  <a:pt x="8132" y="225563"/>
                </a:lnTo>
                <a:lnTo>
                  <a:pt x="16958" y="231513"/>
                </a:lnTo>
                <a:lnTo>
                  <a:pt x="27766" y="233695"/>
                </a:lnTo>
                <a:lnTo>
                  <a:pt x="1816693" y="233695"/>
                </a:lnTo>
                <a:lnTo>
                  <a:pt x="1827502" y="231513"/>
                </a:lnTo>
                <a:lnTo>
                  <a:pt x="1836328" y="225563"/>
                </a:lnTo>
                <a:lnTo>
                  <a:pt x="1842278" y="216737"/>
                </a:lnTo>
                <a:lnTo>
                  <a:pt x="1844460" y="205929"/>
                </a:lnTo>
                <a:lnTo>
                  <a:pt x="1844460" y="27766"/>
                </a:lnTo>
                <a:lnTo>
                  <a:pt x="1842278" y="16958"/>
                </a:lnTo>
                <a:lnTo>
                  <a:pt x="1836328" y="8132"/>
                </a:lnTo>
                <a:lnTo>
                  <a:pt x="1827502" y="2182"/>
                </a:lnTo>
                <a:lnTo>
                  <a:pt x="1816693" y="0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35367" y="2276613"/>
            <a:ext cx="1844675" cy="234315"/>
          </a:xfrm>
          <a:custGeom>
            <a:avLst/>
            <a:gdLst/>
            <a:ahLst/>
            <a:cxnLst/>
            <a:rect l="l" t="t" r="r" b="b"/>
            <a:pathLst>
              <a:path w="1844675" h="234314">
                <a:moveTo>
                  <a:pt x="1816693" y="0"/>
                </a:moveTo>
                <a:lnTo>
                  <a:pt x="27766" y="0"/>
                </a:lnTo>
                <a:lnTo>
                  <a:pt x="16958" y="2182"/>
                </a:lnTo>
                <a:lnTo>
                  <a:pt x="8132" y="8132"/>
                </a:lnTo>
                <a:lnTo>
                  <a:pt x="2182" y="16958"/>
                </a:lnTo>
                <a:lnTo>
                  <a:pt x="0" y="27766"/>
                </a:lnTo>
                <a:lnTo>
                  <a:pt x="0" y="205929"/>
                </a:lnTo>
                <a:lnTo>
                  <a:pt x="2182" y="216737"/>
                </a:lnTo>
                <a:lnTo>
                  <a:pt x="8132" y="225563"/>
                </a:lnTo>
                <a:lnTo>
                  <a:pt x="16958" y="231513"/>
                </a:lnTo>
                <a:lnTo>
                  <a:pt x="27766" y="233695"/>
                </a:lnTo>
                <a:lnTo>
                  <a:pt x="1816693" y="233695"/>
                </a:lnTo>
                <a:lnTo>
                  <a:pt x="1827502" y="231513"/>
                </a:lnTo>
                <a:lnTo>
                  <a:pt x="1836327" y="225563"/>
                </a:lnTo>
                <a:lnTo>
                  <a:pt x="1842278" y="216737"/>
                </a:lnTo>
                <a:lnTo>
                  <a:pt x="1844460" y="205929"/>
                </a:lnTo>
                <a:lnTo>
                  <a:pt x="1844460" y="27766"/>
                </a:lnTo>
                <a:lnTo>
                  <a:pt x="1842278" y="16958"/>
                </a:lnTo>
                <a:lnTo>
                  <a:pt x="1836327" y="8132"/>
                </a:lnTo>
                <a:lnTo>
                  <a:pt x="1827502" y="2182"/>
                </a:lnTo>
                <a:lnTo>
                  <a:pt x="1816693" y="0"/>
                </a:lnTo>
                <a:close/>
              </a:path>
            </a:pathLst>
          </a:custGeom>
          <a:ln w="55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049859" y="2265628"/>
            <a:ext cx="1815464" cy="226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54380">
              <a:lnSpc>
                <a:spcPct val="100000"/>
              </a:lnSpc>
              <a:spcBef>
                <a:spcPts val="105"/>
              </a:spcBef>
            </a:pPr>
            <a:r>
              <a:rPr dirty="0" sz="650" spc="-40" b="1">
                <a:latin typeface="Tahoma"/>
                <a:cs typeface="Tahoma"/>
              </a:rPr>
              <a:t>Clauses</a:t>
            </a:r>
            <a:r>
              <a:rPr dirty="0" sz="650" spc="-40">
                <a:latin typeface="Tahoma"/>
                <a:cs typeface="Tahoma"/>
              </a:rPr>
              <a:t>,</a:t>
            </a:r>
            <a:endParaRPr sz="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5">
                <a:latin typeface="Tahoma"/>
                <a:cs typeface="Tahoma"/>
              </a:rPr>
              <a:t>e.g. </a:t>
            </a:r>
            <a:r>
              <a:rPr dirty="0" sz="650" spc="-30">
                <a:latin typeface="Tahoma"/>
                <a:cs typeface="Tahoma"/>
              </a:rPr>
              <a:t>When </a:t>
            </a:r>
            <a:r>
              <a:rPr dirty="0" sz="650" spc="-60">
                <a:latin typeface="Tahoma"/>
                <a:cs typeface="Tahoma"/>
              </a:rPr>
              <a:t>[</a:t>
            </a:r>
            <a:r>
              <a:rPr dirty="0" sz="650" spc="-60" b="1">
                <a:latin typeface="Tahoma"/>
                <a:cs typeface="Tahoma"/>
              </a:rPr>
              <a:t>1 </a:t>
            </a:r>
            <a:r>
              <a:rPr dirty="0" sz="650" spc="-45">
                <a:latin typeface="Tahoma"/>
                <a:cs typeface="Tahoma"/>
              </a:rPr>
              <a:t>she </a:t>
            </a:r>
            <a:r>
              <a:rPr dirty="0" sz="650" spc="-40">
                <a:latin typeface="Tahoma"/>
                <a:cs typeface="Tahoma"/>
              </a:rPr>
              <a:t>opened </a:t>
            </a:r>
            <a:r>
              <a:rPr dirty="0" sz="650" spc="-30">
                <a:latin typeface="Tahoma"/>
                <a:cs typeface="Tahoma"/>
              </a:rPr>
              <a:t>the </a:t>
            </a:r>
            <a:r>
              <a:rPr dirty="0" sz="650" spc="-40">
                <a:latin typeface="Tahoma"/>
                <a:cs typeface="Tahoma"/>
              </a:rPr>
              <a:t>door] </a:t>
            </a:r>
            <a:r>
              <a:rPr dirty="0" sz="650" spc="-60">
                <a:latin typeface="Tahoma"/>
                <a:cs typeface="Tahoma"/>
              </a:rPr>
              <a:t>[</a:t>
            </a:r>
            <a:r>
              <a:rPr dirty="0" sz="650" spc="-60" b="1">
                <a:latin typeface="Tahoma"/>
                <a:cs typeface="Tahoma"/>
              </a:rPr>
              <a:t>2 </a:t>
            </a:r>
            <a:r>
              <a:rPr dirty="0" sz="650" spc="-45">
                <a:latin typeface="Tahoma"/>
                <a:cs typeface="Tahoma"/>
              </a:rPr>
              <a:t>she</a:t>
            </a:r>
            <a:r>
              <a:rPr dirty="0" sz="650" spc="-85">
                <a:latin typeface="Tahoma"/>
                <a:cs typeface="Tahoma"/>
              </a:rPr>
              <a:t> </a:t>
            </a:r>
            <a:r>
              <a:rPr dirty="0" sz="650" spc="-40">
                <a:latin typeface="Tahoma"/>
                <a:cs typeface="Tahoma"/>
              </a:rPr>
              <a:t>screamed]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57597" y="221543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0"/>
                </a:moveTo>
                <a:lnTo>
                  <a:pt x="0" y="54862"/>
                </a:lnTo>
              </a:path>
            </a:pathLst>
          </a:custGeom>
          <a:ln w="55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43159" y="2259467"/>
            <a:ext cx="29209" cy="13970"/>
          </a:xfrm>
          <a:custGeom>
            <a:avLst/>
            <a:gdLst/>
            <a:ahLst/>
            <a:cxnLst/>
            <a:rect l="l" t="t" r="r" b="b"/>
            <a:pathLst>
              <a:path w="29210" h="13969">
                <a:moveTo>
                  <a:pt x="28876" y="0"/>
                </a:moveTo>
                <a:lnTo>
                  <a:pt x="23462" y="902"/>
                </a:lnTo>
                <a:lnTo>
                  <a:pt x="15340" y="10828"/>
                </a:lnTo>
                <a:lnTo>
                  <a:pt x="14438" y="13535"/>
                </a:lnTo>
                <a:lnTo>
                  <a:pt x="13535" y="10828"/>
                </a:lnTo>
                <a:lnTo>
                  <a:pt x="5414" y="902"/>
                </a:lnTo>
                <a:lnTo>
                  <a:pt x="0" y="0"/>
                </a:lnTo>
              </a:path>
            </a:pathLst>
          </a:custGeom>
          <a:ln w="4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31942" y="2572877"/>
            <a:ext cx="1651635" cy="234315"/>
          </a:xfrm>
          <a:custGeom>
            <a:avLst/>
            <a:gdLst/>
            <a:ahLst/>
            <a:cxnLst/>
            <a:rect l="l" t="t" r="r" b="b"/>
            <a:pathLst>
              <a:path w="1651635" h="234314">
                <a:moveTo>
                  <a:pt x="1623542" y="0"/>
                </a:moveTo>
                <a:lnTo>
                  <a:pt x="27766" y="0"/>
                </a:lnTo>
                <a:lnTo>
                  <a:pt x="16958" y="2182"/>
                </a:lnTo>
                <a:lnTo>
                  <a:pt x="8132" y="8132"/>
                </a:lnTo>
                <a:lnTo>
                  <a:pt x="2182" y="16958"/>
                </a:lnTo>
                <a:lnTo>
                  <a:pt x="0" y="27766"/>
                </a:lnTo>
                <a:lnTo>
                  <a:pt x="0" y="205929"/>
                </a:lnTo>
                <a:lnTo>
                  <a:pt x="2182" y="216737"/>
                </a:lnTo>
                <a:lnTo>
                  <a:pt x="8132" y="225563"/>
                </a:lnTo>
                <a:lnTo>
                  <a:pt x="16958" y="231513"/>
                </a:lnTo>
                <a:lnTo>
                  <a:pt x="27766" y="233695"/>
                </a:lnTo>
                <a:lnTo>
                  <a:pt x="1623542" y="233695"/>
                </a:lnTo>
                <a:lnTo>
                  <a:pt x="1634350" y="231513"/>
                </a:lnTo>
                <a:lnTo>
                  <a:pt x="1643176" y="225563"/>
                </a:lnTo>
                <a:lnTo>
                  <a:pt x="1649127" y="216737"/>
                </a:lnTo>
                <a:lnTo>
                  <a:pt x="1651309" y="205929"/>
                </a:lnTo>
                <a:lnTo>
                  <a:pt x="1651309" y="27766"/>
                </a:lnTo>
                <a:lnTo>
                  <a:pt x="1649127" y="16958"/>
                </a:lnTo>
                <a:lnTo>
                  <a:pt x="1643176" y="8132"/>
                </a:lnTo>
                <a:lnTo>
                  <a:pt x="1634350" y="2182"/>
                </a:lnTo>
                <a:lnTo>
                  <a:pt x="1623542" y="0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31942" y="2572877"/>
            <a:ext cx="1651635" cy="234315"/>
          </a:xfrm>
          <a:custGeom>
            <a:avLst/>
            <a:gdLst/>
            <a:ahLst/>
            <a:cxnLst/>
            <a:rect l="l" t="t" r="r" b="b"/>
            <a:pathLst>
              <a:path w="1651635" h="234314">
                <a:moveTo>
                  <a:pt x="1623542" y="0"/>
                </a:moveTo>
                <a:lnTo>
                  <a:pt x="27766" y="0"/>
                </a:lnTo>
                <a:lnTo>
                  <a:pt x="16958" y="2182"/>
                </a:lnTo>
                <a:lnTo>
                  <a:pt x="8132" y="8132"/>
                </a:lnTo>
                <a:lnTo>
                  <a:pt x="2182" y="16958"/>
                </a:lnTo>
                <a:lnTo>
                  <a:pt x="0" y="27766"/>
                </a:lnTo>
                <a:lnTo>
                  <a:pt x="0" y="205929"/>
                </a:lnTo>
                <a:lnTo>
                  <a:pt x="2182" y="216737"/>
                </a:lnTo>
                <a:lnTo>
                  <a:pt x="8132" y="225563"/>
                </a:lnTo>
                <a:lnTo>
                  <a:pt x="16958" y="231513"/>
                </a:lnTo>
                <a:lnTo>
                  <a:pt x="27766" y="233695"/>
                </a:lnTo>
                <a:lnTo>
                  <a:pt x="1623542" y="233695"/>
                </a:lnTo>
                <a:lnTo>
                  <a:pt x="1634350" y="231513"/>
                </a:lnTo>
                <a:lnTo>
                  <a:pt x="1643176" y="225563"/>
                </a:lnTo>
                <a:lnTo>
                  <a:pt x="1649127" y="216737"/>
                </a:lnTo>
                <a:lnTo>
                  <a:pt x="1651309" y="205929"/>
                </a:lnTo>
                <a:lnTo>
                  <a:pt x="1651309" y="27766"/>
                </a:lnTo>
                <a:lnTo>
                  <a:pt x="1649127" y="16958"/>
                </a:lnTo>
                <a:lnTo>
                  <a:pt x="1643176" y="8132"/>
                </a:lnTo>
                <a:lnTo>
                  <a:pt x="1634350" y="2182"/>
                </a:lnTo>
                <a:lnTo>
                  <a:pt x="1623542" y="0"/>
                </a:lnTo>
                <a:close/>
              </a:path>
            </a:pathLst>
          </a:custGeom>
          <a:ln w="55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46437" y="2561890"/>
            <a:ext cx="1622425" cy="226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dirty="0" sz="650" spc="-40" b="1">
                <a:latin typeface="Tahoma"/>
                <a:cs typeface="Tahoma"/>
              </a:rPr>
              <a:t>Sentences</a:t>
            </a:r>
            <a:r>
              <a:rPr dirty="0" sz="650" spc="-40">
                <a:latin typeface="Tahoma"/>
                <a:cs typeface="Tahoma"/>
              </a:rPr>
              <a:t>,</a:t>
            </a:r>
            <a:endParaRPr sz="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5">
                <a:latin typeface="Tahoma"/>
                <a:cs typeface="Tahoma"/>
              </a:rPr>
              <a:t>e.g. [When </a:t>
            </a:r>
            <a:r>
              <a:rPr dirty="0" sz="650" spc="-45">
                <a:latin typeface="Tahoma"/>
                <a:cs typeface="Tahoma"/>
              </a:rPr>
              <a:t>she </a:t>
            </a:r>
            <a:r>
              <a:rPr dirty="0" sz="650" spc="-40">
                <a:latin typeface="Tahoma"/>
                <a:cs typeface="Tahoma"/>
              </a:rPr>
              <a:t>opened </a:t>
            </a:r>
            <a:r>
              <a:rPr dirty="0" sz="650" spc="-30">
                <a:latin typeface="Tahoma"/>
                <a:cs typeface="Tahoma"/>
              </a:rPr>
              <a:t>the door </a:t>
            </a:r>
            <a:r>
              <a:rPr dirty="0" sz="650" spc="-45">
                <a:latin typeface="Tahoma"/>
                <a:cs typeface="Tahoma"/>
              </a:rPr>
              <a:t>she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-40">
                <a:latin typeface="Tahoma"/>
                <a:cs typeface="Tahoma"/>
              </a:rPr>
              <a:t>screamed]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57597" y="2511697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0"/>
                </a:moveTo>
                <a:lnTo>
                  <a:pt x="0" y="54862"/>
                </a:lnTo>
              </a:path>
            </a:pathLst>
          </a:custGeom>
          <a:ln w="55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43159" y="2555731"/>
            <a:ext cx="29209" cy="13970"/>
          </a:xfrm>
          <a:custGeom>
            <a:avLst/>
            <a:gdLst/>
            <a:ahLst/>
            <a:cxnLst/>
            <a:rect l="l" t="t" r="r" b="b"/>
            <a:pathLst>
              <a:path w="29210" h="13969">
                <a:moveTo>
                  <a:pt x="28876" y="0"/>
                </a:moveTo>
                <a:lnTo>
                  <a:pt x="23462" y="902"/>
                </a:lnTo>
                <a:lnTo>
                  <a:pt x="15340" y="10828"/>
                </a:lnTo>
                <a:lnTo>
                  <a:pt x="14438" y="13535"/>
                </a:lnTo>
                <a:lnTo>
                  <a:pt x="13535" y="10828"/>
                </a:lnTo>
                <a:lnTo>
                  <a:pt x="5414" y="902"/>
                </a:lnTo>
                <a:lnTo>
                  <a:pt x="0" y="0"/>
                </a:lnTo>
              </a:path>
            </a:pathLst>
          </a:custGeom>
          <a:ln w="4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07950" y="2871455"/>
            <a:ext cx="1299845" cy="229235"/>
          </a:xfrm>
          <a:custGeom>
            <a:avLst/>
            <a:gdLst/>
            <a:ahLst/>
            <a:cxnLst/>
            <a:rect l="l" t="t" r="r" b="b"/>
            <a:pathLst>
              <a:path w="1299845" h="229235">
                <a:moveTo>
                  <a:pt x="1271527" y="0"/>
                </a:moveTo>
                <a:lnTo>
                  <a:pt x="27766" y="0"/>
                </a:lnTo>
                <a:lnTo>
                  <a:pt x="16958" y="2182"/>
                </a:lnTo>
                <a:lnTo>
                  <a:pt x="8132" y="8132"/>
                </a:lnTo>
                <a:lnTo>
                  <a:pt x="2182" y="16958"/>
                </a:lnTo>
                <a:lnTo>
                  <a:pt x="0" y="27766"/>
                </a:lnTo>
                <a:lnTo>
                  <a:pt x="0" y="201301"/>
                </a:lnTo>
                <a:lnTo>
                  <a:pt x="2182" y="212109"/>
                </a:lnTo>
                <a:lnTo>
                  <a:pt x="8132" y="220935"/>
                </a:lnTo>
                <a:lnTo>
                  <a:pt x="16958" y="226885"/>
                </a:lnTo>
                <a:lnTo>
                  <a:pt x="27766" y="229067"/>
                </a:lnTo>
                <a:lnTo>
                  <a:pt x="1271527" y="229067"/>
                </a:lnTo>
                <a:lnTo>
                  <a:pt x="1282335" y="226885"/>
                </a:lnTo>
                <a:lnTo>
                  <a:pt x="1291161" y="220935"/>
                </a:lnTo>
                <a:lnTo>
                  <a:pt x="1297112" y="212109"/>
                </a:lnTo>
                <a:lnTo>
                  <a:pt x="1299294" y="201301"/>
                </a:lnTo>
                <a:lnTo>
                  <a:pt x="1299294" y="27766"/>
                </a:lnTo>
                <a:lnTo>
                  <a:pt x="1297112" y="16958"/>
                </a:lnTo>
                <a:lnTo>
                  <a:pt x="1291161" y="8132"/>
                </a:lnTo>
                <a:lnTo>
                  <a:pt x="1282335" y="2182"/>
                </a:lnTo>
                <a:lnTo>
                  <a:pt x="1271527" y="0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07950" y="2871455"/>
            <a:ext cx="1299845" cy="229235"/>
          </a:xfrm>
          <a:custGeom>
            <a:avLst/>
            <a:gdLst/>
            <a:ahLst/>
            <a:cxnLst/>
            <a:rect l="l" t="t" r="r" b="b"/>
            <a:pathLst>
              <a:path w="1299845" h="229235">
                <a:moveTo>
                  <a:pt x="1271527" y="0"/>
                </a:moveTo>
                <a:lnTo>
                  <a:pt x="27766" y="0"/>
                </a:lnTo>
                <a:lnTo>
                  <a:pt x="16958" y="2182"/>
                </a:lnTo>
                <a:lnTo>
                  <a:pt x="8132" y="8132"/>
                </a:lnTo>
                <a:lnTo>
                  <a:pt x="2182" y="16958"/>
                </a:lnTo>
                <a:lnTo>
                  <a:pt x="0" y="27766"/>
                </a:lnTo>
                <a:lnTo>
                  <a:pt x="0" y="201301"/>
                </a:lnTo>
                <a:lnTo>
                  <a:pt x="2182" y="212109"/>
                </a:lnTo>
                <a:lnTo>
                  <a:pt x="8132" y="220935"/>
                </a:lnTo>
                <a:lnTo>
                  <a:pt x="16958" y="226885"/>
                </a:lnTo>
                <a:lnTo>
                  <a:pt x="27766" y="229067"/>
                </a:lnTo>
                <a:lnTo>
                  <a:pt x="1271527" y="229067"/>
                </a:lnTo>
                <a:lnTo>
                  <a:pt x="1282335" y="226885"/>
                </a:lnTo>
                <a:lnTo>
                  <a:pt x="1291161" y="220935"/>
                </a:lnTo>
                <a:lnTo>
                  <a:pt x="1297112" y="212109"/>
                </a:lnTo>
                <a:lnTo>
                  <a:pt x="1299294" y="201301"/>
                </a:lnTo>
                <a:lnTo>
                  <a:pt x="1299294" y="27766"/>
                </a:lnTo>
                <a:lnTo>
                  <a:pt x="1297112" y="16958"/>
                </a:lnTo>
                <a:lnTo>
                  <a:pt x="1291161" y="8132"/>
                </a:lnTo>
                <a:lnTo>
                  <a:pt x="1282335" y="2182"/>
                </a:lnTo>
                <a:lnTo>
                  <a:pt x="1271527" y="0"/>
                </a:lnTo>
                <a:close/>
              </a:path>
            </a:pathLst>
          </a:custGeom>
          <a:ln w="55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751281" y="2860466"/>
            <a:ext cx="412750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40" b="1">
                <a:latin typeface="Tahoma"/>
                <a:cs typeface="Tahoma"/>
              </a:rPr>
              <a:t>Discourse</a:t>
            </a:r>
            <a:r>
              <a:rPr dirty="0" sz="650" spc="-40">
                <a:latin typeface="Tahoma"/>
                <a:cs typeface="Tahoma"/>
              </a:rPr>
              <a:t>;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57597" y="2807961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176"/>
                </a:lnTo>
              </a:path>
            </a:pathLst>
          </a:custGeom>
          <a:ln w="55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943159" y="2854309"/>
            <a:ext cx="29209" cy="13970"/>
          </a:xfrm>
          <a:custGeom>
            <a:avLst/>
            <a:gdLst/>
            <a:ahLst/>
            <a:cxnLst/>
            <a:rect l="l" t="t" r="r" b="b"/>
            <a:pathLst>
              <a:path w="29210" h="13969">
                <a:moveTo>
                  <a:pt x="28876" y="0"/>
                </a:moveTo>
                <a:lnTo>
                  <a:pt x="23462" y="902"/>
                </a:lnTo>
                <a:lnTo>
                  <a:pt x="15340" y="10828"/>
                </a:lnTo>
                <a:lnTo>
                  <a:pt x="14438" y="13535"/>
                </a:lnTo>
                <a:lnTo>
                  <a:pt x="13535" y="10828"/>
                </a:lnTo>
                <a:lnTo>
                  <a:pt x="5414" y="902"/>
                </a:lnTo>
                <a:lnTo>
                  <a:pt x="0" y="0"/>
                </a:lnTo>
              </a:path>
            </a:pathLst>
          </a:custGeom>
          <a:ln w="4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322439" y="2981278"/>
            <a:ext cx="1270635" cy="109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25"/>
              </a:lnSpc>
            </a:pPr>
            <a:r>
              <a:rPr dirty="0" sz="650" spc="-35">
                <a:latin typeface="Tahoma"/>
                <a:cs typeface="Tahoma"/>
              </a:rPr>
              <a:t>a set </a:t>
            </a:r>
            <a:r>
              <a:rPr dirty="0" sz="650" spc="-25">
                <a:latin typeface="Tahoma"/>
                <a:cs typeface="Tahoma"/>
              </a:rPr>
              <a:t>of </a:t>
            </a:r>
            <a:r>
              <a:rPr dirty="0" sz="650" spc="-35">
                <a:latin typeface="Tahoma"/>
                <a:cs typeface="Tahoma"/>
              </a:rPr>
              <a:t>sentences,e.g. a horror</a:t>
            </a:r>
            <a:r>
              <a:rPr dirty="0" sz="650" spc="100">
                <a:latin typeface="Tahoma"/>
                <a:cs typeface="Tahoma"/>
              </a:rPr>
              <a:t> </a:t>
            </a:r>
            <a:r>
              <a:rPr dirty="0" sz="650" spc="-30">
                <a:latin typeface="Tahoma"/>
                <a:cs typeface="Tahoma"/>
              </a:rPr>
              <a:t>story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38561" y="3006487"/>
            <a:ext cx="53530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10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55955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162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05410">
              <a:lnSpc>
                <a:spcPts val="700"/>
              </a:lnSpc>
              <a:buAutoNum type="alphaUcPeriod" startAt="3"/>
              <a:tabLst>
                <a:tab pos="113664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4508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80">
                <a:hlinkClick r:id="rId7" action="ppaction://hlinksldjump"/>
              </a:rPr>
              <a:t>Describing </a:t>
            </a:r>
            <a:r>
              <a:rPr dirty="0" spc="-95">
                <a:hlinkClick r:id="rId7" action="ppaction://hlinksldjump"/>
              </a:rPr>
              <a:t>the type </a:t>
            </a:r>
            <a:r>
              <a:rPr dirty="0" spc="-85">
                <a:hlinkClick r:id="rId7" action="ppaction://hlinksldjump"/>
              </a:rPr>
              <a:t>of</a:t>
            </a:r>
            <a:r>
              <a:rPr dirty="0" spc="245">
                <a:hlinkClick r:id="rId7" action="ppaction://hlinksldjump"/>
              </a:rPr>
              <a:t> </a:t>
            </a:r>
            <a:r>
              <a:rPr dirty="0" spc="-125">
                <a:hlinkClick r:id="rId7" action="ppaction://hlinksldjump"/>
              </a:rPr>
              <a:t>phrase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38561" y="3006487"/>
            <a:ext cx="53530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11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438094"/>
            <a:ext cx="3488054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75">
                <a:latin typeface="Tahoma"/>
                <a:cs typeface="Tahoma"/>
              </a:rPr>
              <a:t>phrase </a:t>
            </a:r>
            <a:r>
              <a:rPr dirty="0" sz="1200" spc="-65">
                <a:latin typeface="Tahoma"/>
                <a:cs typeface="Tahoma"/>
              </a:rPr>
              <a:t>tends </a:t>
            </a:r>
            <a:r>
              <a:rPr dirty="0" sz="1200" spc="-25">
                <a:latin typeface="Tahoma"/>
                <a:cs typeface="Tahoma"/>
              </a:rPr>
              <a:t>to </a:t>
            </a:r>
            <a:r>
              <a:rPr dirty="0" sz="1200" spc="-60">
                <a:latin typeface="Tahoma"/>
                <a:cs typeface="Tahoma"/>
              </a:rPr>
              <a:t>take </a:t>
            </a:r>
            <a:r>
              <a:rPr dirty="0" sz="1200" spc="-25">
                <a:latin typeface="Tahoma"/>
                <a:cs typeface="Tahoma"/>
              </a:rPr>
              <a:t>its </a:t>
            </a:r>
            <a:r>
              <a:rPr dirty="0" sz="1200" spc="-85">
                <a:latin typeface="Tahoma"/>
                <a:cs typeface="Tahoma"/>
              </a:rPr>
              <a:t>name </a:t>
            </a:r>
            <a:r>
              <a:rPr dirty="0" sz="1200" spc="-55">
                <a:latin typeface="Tahoma"/>
                <a:cs typeface="Tahoma"/>
              </a:rPr>
              <a:t>from the </a:t>
            </a:r>
            <a:r>
              <a:rPr dirty="0" sz="1200" spc="-85">
                <a:latin typeface="Tahoma"/>
                <a:cs typeface="Tahoma"/>
              </a:rPr>
              <a:t>word </a:t>
            </a:r>
            <a:r>
              <a:rPr dirty="0" sz="1200" spc="-55">
                <a:latin typeface="Tahoma"/>
                <a:cs typeface="Tahoma"/>
              </a:rPr>
              <a:t>which  </a:t>
            </a:r>
            <a:r>
              <a:rPr dirty="0" sz="1200" spc="-90">
                <a:latin typeface="Tahoma"/>
                <a:cs typeface="Tahoma"/>
              </a:rPr>
              <a:t>expresses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70">
                <a:latin typeface="Tahoma"/>
                <a:cs typeface="Tahoma"/>
              </a:rPr>
              <a:t>meaning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55">
                <a:latin typeface="Tahoma"/>
                <a:cs typeface="Tahoma"/>
              </a:rPr>
              <a:t>the</a:t>
            </a:r>
            <a:r>
              <a:rPr dirty="0" sz="1200" spc="45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phrase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4508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80">
                <a:hlinkClick r:id="rId7" action="ppaction://hlinksldjump"/>
              </a:rPr>
              <a:t>Describing </a:t>
            </a:r>
            <a:r>
              <a:rPr dirty="0" spc="-95">
                <a:hlinkClick r:id="rId7" action="ppaction://hlinksldjump"/>
              </a:rPr>
              <a:t>the type </a:t>
            </a:r>
            <a:r>
              <a:rPr dirty="0" spc="-85">
                <a:hlinkClick r:id="rId7" action="ppaction://hlinksldjump"/>
              </a:rPr>
              <a:t>of</a:t>
            </a:r>
            <a:r>
              <a:rPr dirty="0" spc="245">
                <a:hlinkClick r:id="rId7" action="ppaction://hlinksldjump"/>
              </a:rPr>
              <a:t> </a:t>
            </a:r>
            <a:r>
              <a:rPr dirty="0" spc="-125">
                <a:hlinkClick r:id="rId7" action="ppaction://hlinksldjump"/>
              </a:rPr>
              <a:t>phrase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711616"/>
            <a:ext cx="3545204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75">
                <a:latin typeface="Tahoma"/>
                <a:cs typeface="Tahoma"/>
              </a:rPr>
              <a:t>phrase </a:t>
            </a:r>
            <a:r>
              <a:rPr dirty="0" sz="1200" spc="-65">
                <a:latin typeface="Tahoma"/>
                <a:cs typeface="Tahoma"/>
              </a:rPr>
              <a:t>tends </a:t>
            </a:r>
            <a:r>
              <a:rPr dirty="0" sz="1200" spc="-25">
                <a:latin typeface="Tahoma"/>
                <a:cs typeface="Tahoma"/>
              </a:rPr>
              <a:t>to </a:t>
            </a:r>
            <a:r>
              <a:rPr dirty="0" sz="1200" spc="-65">
                <a:latin typeface="Tahoma"/>
                <a:cs typeface="Tahoma"/>
              </a:rPr>
              <a:t>takes </a:t>
            </a:r>
            <a:r>
              <a:rPr dirty="0" sz="1200" spc="-25">
                <a:latin typeface="Tahoma"/>
                <a:cs typeface="Tahoma"/>
              </a:rPr>
              <a:t>its </a:t>
            </a:r>
            <a:r>
              <a:rPr dirty="0" sz="1200" spc="-85">
                <a:latin typeface="Tahoma"/>
                <a:cs typeface="Tahoma"/>
              </a:rPr>
              <a:t>name </a:t>
            </a:r>
            <a:r>
              <a:rPr dirty="0" sz="1200" spc="-55">
                <a:latin typeface="Tahoma"/>
                <a:cs typeface="Tahoma"/>
              </a:rPr>
              <a:t>from the </a:t>
            </a:r>
            <a:r>
              <a:rPr dirty="0" sz="1200" spc="-85">
                <a:latin typeface="Tahoma"/>
                <a:cs typeface="Tahoma"/>
              </a:rPr>
              <a:t>word </a:t>
            </a:r>
            <a:r>
              <a:rPr dirty="0" sz="1200" spc="-55">
                <a:latin typeface="Tahoma"/>
                <a:cs typeface="Tahoma"/>
              </a:rPr>
              <a:t>which  </a:t>
            </a:r>
            <a:r>
              <a:rPr dirty="0" sz="1200" spc="-90">
                <a:latin typeface="Tahoma"/>
                <a:cs typeface="Tahoma"/>
              </a:rPr>
              <a:t>expresses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70">
                <a:latin typeface="Tahoma"/>
                <a:cs typeface="Tahoma"/>
              </a:rPr>
              <a:t>meaning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70">
                <a:latin typeface="Tahoma"/>
                <a:cs typeface="Tahoma"/>
              </a:rPr>
              <a:t>phrase,</a:t>
            </a:r>
            <a:r>
              <a:rPr dirty="0" sz="1200" spc="114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e.g.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675" y="1248572"/>
            <a:ext cx="26797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200" spc="-25">
                <a:latin typeface="Tahoma"/>
                <a:cs typeface="Tahoma"/>
              </a:rPr>
              <a:t>Jack </a:t>
            </a:r>
            <a:r>
              <a:rPr dirty="0" sz="1200" spc="-100">
                <a:latin typeface="Tahoma"/>
                <a:cs typeface="Tahoma"/>
              </a:rPr>
              <a:t>saw [a </a:t>
            </a:r>
            <a:r>
              <a:rPr dirty="0" sz="1200" spc="-45">
                <a:latin typeface="Tahoma"/>
                <a:cs typeface="Tahoma"/>
              </a:rPr>
              <a:t>fascinating </a:t>
            </a:r>
            <a:r>
              <a:rPr dirty="0" sz="1200" spc="75">
                <a:latin typeface="Tahoma"/>
                <a:cs typeface="Tahoma"/>
              </a:rPr>
              <a:t>TV</a:t>
            </a:r>
            <a:r>
              <a:rPr dirty="0" sz="1200" spc="254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programme]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5163" y="2038710"/>
            <a:ext cx="706755" cy="1359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536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543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18110">
              <a:lnSpc>
                <a:spcPts val="700"/>
              </a:lnSpc>
              <a:buAutoNum type="alphaUcPeriod" startAt="3"/>
              <a:tabLst>
                <a:tab pos="151765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75565" marR="3873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50800" marR="46355">
              <a:lnSpc>
                <a:spcPts val="1260"/>
              </a:lnSpc>
              <a:spcBef>
                <a:spcPts val="110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12 </a:t>
            </a:r>
            <a:r>
              <a:rPr dirty="0" baseline="-32407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-32407" sz="900" spc="-7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42</a:t>
            </a:r>
            <a:endParaRPr baseline="-3240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4508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80">
                <a:hlinkClick r:id="rId7" action="ppaction://hlinksldjump"/>
              </a:rPr>
              <a:t>Describing </a:t>
            </a:r>
            <a:r>
              <a:rPr dirty="0" spc="-95">
                <a:hlinkClick r:id="rId7" action="ppaction://hlinksldjump"/>
              </a:rPr>
              <a:t>the type </a:t>
            </a:r>
            <a:r>
              <a:rPr dirty="0" spc="-85">
                <a:hlinkClick r:id="rId7" action="ppaction://hlinksldjump"/>
              </a:rPr>
              <a:t>of</a:t>
            </a:r>
            <a:r>
              <a:rPr dirty="0" spc="245">
                <a:hlinkClick r:id="rId7" action="ppaction://hlinksldjump"/>
              </a:rPr>
              <a:t> </a:t>
            </a:r>
            <a:r>
              <a:rPr dirty="0" spc="-125">
                <a:hlinkClick r:id="rId7" action="ppaction://hlinksldjump"/>
              </a:rPr>
              <a:t>phrase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711616"/>
            <a:ext cx="3545204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75">
                <a:latin typeface="Tahoma"/>
                <a:cs typeface="Tahoma"/>
              </a:rPr>
              <a:t>phrase </a:t>
            </a:r>
            <a:r>
              <a:rPr dirty="0" sz="1200" spc="-65">
                <a:latin typeface="Tahoma"/>
                <a:cs typeface="Tahoma"/>
              </a:rPr>
              <a:t>tends </a:t>
            </a:r>
            <a:r>
              <a:rPr dirty="0" sz="1200" spc="-25">
                <a:latin typeface="Tahoma"/>
                <a:cs typeface="Tahoma"/>
              </a:rPr>
              <a:t>to </a:t>
            </a:r>
            <a:r>
              <a:rPr dirty="0" sz="1200" spc="-65">
                <a:latin typeface="Tahoma"/>
                <a:cs typeface="Tahoma"/>
              </a:rPr>
              <a:t>takes </a:t>
            </a:r>
            <a:r>
              <a:rPr dirty="0" sz="1200" spc="-25">
                <a:latin typeface="Tahoma"/>
                <a:cs typeface="Tahoma"/>
              </a:rPr>
              <a:t>its </a:t>
            </a:r>
            <a:r>
              <a:rPr dirty="0" sz="1200" spc="-85">
                <a:latin typeface="Tahoma"/>
                <a:cs typeface="Tahoma"/>
              </a:rPr>
              <a:t>name </a:t>
            </a:r>
            <a:r>
              <a:rPr dirty="0" sz="1200" spc="-55">
                <a:latin typeface="Tahoma"/>
                <a:cs typeface="Tahoma"/>
              </a:rPr>
              <a:t>from the </a:t>
            </a:r>
            <a:r>
              <a:rPr dirty="0" sz="1200" spc="-85">
                <a:latin typeface="Tahoma"/>
                <a:cs typeface="Tahoma"/>
              </a:rPr>
              <a:t>word </a:t>
            </a:r>
            <a:r>
              <a:rPr dirty="0" sz="1200" spc="-55">
                <a:latin typeface="Tahoma"/>
                <a:cs typeface="Tahoma"/>
              </a:rPr>
              <a:t>which  </a:t>
            </a:r>
            <a:r>
              <a:rPr dirty="0" sz="1200" spc="-90">
                <a:latin typeface="Tahoma"/>
                <a:cs typeface="Tahoma"/>
              </a:rPr>
              <a:t>expresses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70">
                <a:latin typeface="Tahoma"/>
                <a:cs typeface="Tahoma"/>
              </a:rPr>
              <a:t>meaning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70">
                <a:latin typeface="Tahoma"/>
                <a:cs typeface="Tahoma"/>
              </a:rPr>
              <a:t>phrase,</a:t>
            </a:r>
            <a:r>
              <a:rPr dirty="0" sz="1200" spc="114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e.g.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675" y="1248572"/>
            <a:ext cx="33464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200" spc="-25">
                <a:latin typeface="Tahoma"/>
                <a:cs typeface="Tahoma"/>
              </a:rPr>
              <a:t>Jack </a:t>
            </a:r>
            <a:r>
              <a:rPr dirty="0" sz="1200" spc="-100">
                <a:latin typeface="Tahoma"/>
                <a:cs typeface="Tahoma"/>
              </a:rPr>
              <a:t>saw [a </a:t>
            </a:r>
            <a:r>
              <a:rPr dirty="0" sz="1200" spc="-45">
                <a:latin typeface="Tahoma"/>
                <a:cs typeface="Tahoma"/>
              </a:rPr>
              <a:t>fascinating </a:t>
            </a:r>
            <a:r>
              <a:rPr dirty="0" sz="1200" spc="75">
                <a:latin typeface="Tahoma"/>
                <a:cs typeface="Tahoma"/>
              </a:rPr>
              <a:t>TV </a:t>
            </a:r>
            <a:r>
              <a:rPr dirty="0" sz="1200" spc="-80">
                <a:latin typeface="Tahoma"/>
                <a:cs typeface="Tahoma"/>
              </a:rPr>
              <a:t>programme] </a:t>
            </a:r>
            <a:r>
              <a:rPr dirty="0" sz="1200" spc="-5" i="1">
                <a:latin typeface="Arial"/>
                <a:cs typeface="Arial"/>
              </a:rPr>
              <a:t>→</a:t>
            </a:r>
            <a:r>
              <a:rPr dirty="0" sz="1200" spc="-215" i="1">
                <a:latin typeface="Arial"/>
                <a:cs typeface="Arial"/>
              </a:rPr>
              <a:t> </a:t>
            </a:r>
            <a:r>
              <a:rPr dirty="0" sz="1200" spc="-50">
                <a:latin typeface="Tahoma"/>
                <a:cs typeface="Tahoma"/>
              </a:rPr>
              <a:t>Phrase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629" y="1432036"/>
            <a:ext cx="282892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is about </a:t>
            </a:r>
            <a:r>
              <a:rPr dirty="0" sz="1200" spc="-75">
                <a:latin typeface="Tahoma"/>
                <a:cs typeface="Tahoma"/>
              </a:rPr>
              <a:t>a programme, </a:t>
            </a:r>
            <a:r>
              <a:rPr dirty="0" u="sng" sz="12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programme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is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65">
                <a:latin typeface="Tahoma"/>
                <a:cs typeface="Tahoma"/>
              </a:rPr>
              <a:t>noun,  therefore </a:t>
            </a:r>
            <a:r>
              <a:rPr dirty="0" sz="1200" spc="10">
                <a:latin typeface="Tahoma"/>
                <a:cs typeface="Tahoma"/>
              </a:rPr>
              <a:t>it </a:t>
            </a:r>
            <a:r>
              <a:rPr dirty="0" sz="1200" spc="-45">
                <a:latin typeface="Tahoma"/>
                <a:cs typeface="Tahoma"/>
              </a:rPr>
              <a:t>is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15">
                <a:latin typeface="Tahoma"/>
                <a:cs typeface="Tahoma"/>
              </a:rPr>
              <a:t>NOUN</a:t>
            </a:r>
            <a:r>
              <a:rPr dirty="0" sz="1200" spc="229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PHRASE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5163" y="2038710"/>
            <a:ext cx="706755" cy="1359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536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543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18110">
              <a:lnSpc>
                <a:spcPts val="700"/>
              </a:lnSpc>
              <a:buAutoNum type="alphaUcPeriod" startAt="3"/>
              <a:tabLst>
                <a:tab pos="151765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75565" marR="3873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50800" marR="46355">
              <a:lnSpc>
                <a:spcPts val="1260"/>
              </a:lnSpc>
              <a:spcBef>
                <a:spcPts val="110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12 </a:t>
            </a:r>
            <a:r>
              <a:rPr dirty="0" baseline="-32407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-32407" sz="900" spc="-7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42</a:t>
            </a:r>
            <a:endParaRPr baseline="-3240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51180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162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0485">
              <a:lnSpc>
                <a:spcPts val="700"/>
              </a:lnSpc>
              <a:buAutoNum type="alphaUcPeriod" startAt="3"/>
              <a:tabLst>
                <a:tab pos="113664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4508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80">
                <a:hlinkClick r:id="rId7" action="ppaction://hlinksldjump"/>
              </a:rPr>
              <a:t>Describing </a:t>
            </a:r>
            <a:r>
              <a:rPr dirty="0" spc="-95">
                <a:hlinkClick r:id="rId7" action="ppaction://hlinksldjump"/>
              </a:rPr>
              <a:t>the type </a:t>
            </a:r>
            <a:r>
              <a:rPr dirty="0" spc="-85">
                <a:hlinkClick r:id="rId7" action="ppaction://hlinksldjump"/>
              </a:rPr>
              <a:t>of</a:t>
            </a:r>
            <a:r>
              <a:rPr dirty="0" spc="245">
                <a:hlinkClick r:id="rId7" action="ppaction://hlinksldjump"/>
              </a:rPr>
              <a:t> </a:t>
            </a:r>
            <a:r>
              <a:rPr dirty="0" spc="-125">
                <a:hlinkClick r:id="rId7" action="ppaction://hlinksldjump"/>
              </a:rPr>
              <a:t>phrase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12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11616"/>
            <a:ext cx="3545204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75">
                <a:latin typeface="Tahoma"/>
                <a:cs typeface="Tahoma"/>
              </a:rPr>
              <a:t>phrase </a:t>
            </a:r>
            <a:r>
              <a:rPr dirty="0" sz="1200" spc="-65">
                <a:latin typeface="Tahoma"/>
                <a:cs typeface="Tahoma"/>
              </a:rPr>
              <a:t>tends </a:t>
            </a:r>
            <a:r>
              <a:rPr dirty="0" sz="1200" spc="-25">
                <a:latin typeface="Tahoma"/>
                <a:cs typeface="Tahoma"/>
              </a:rPr>
              <a:t>to </a:t>
            </a:r>
            <a:r>
              <a:rPr dirty="0" sz="1200" spc="-65">
                <a:latin typeface="Tahoma"/>
                <a:cs typeface="Tahoma"/>
              </a:rPr>
              <a:t>takes </a:t>
            </a:r>
            <a:r>
              <a:rPr dirty="0" sz="1200" spc="-25">
                <a:latin typeface="Tahoma"/>
                <a:cs typeface="Tahoma"/>
              </a:rPr>
              <a:t>its </a:t>
            </a:r>
            <a:r>
              <a:rPr dirty="0" sz="1200" spc="-85">
                <a:latin typeface="Tahoma"/>
                <a:cs typeface="Tahoma"/>
              </a:rPr>
              <a:t>name </a:t>
            </a:r>
            <a:r>
              <a:rPr dirty="0" sz="1200" spc="-55">
                <a:latin typeface="Tahoma"/>
                <a:cs typeface="Tahoma"/>
              </a:rPr>
              <a:t>from the </a:t>
            </a:r>
            <a:r>
              <a:rPr dirty="0" sz="1200" spc="-85">
                <a:latin typeface="Tahoma"/>
                <a:cs typeface="Tahoma"/>
              </a:rPr>
              <a:t>word </a:t>
            </a:r>
            <a:r>
              <a:rPr dirty="0" sz="1200" spc="-55">
                <a:latin typeface="Tahoma"/>
                <a:cs typeface="Tahoma"/>
              </a:rPr>
              <a:t>which  </a:t>
            </a:r>
            <a:r>
              <a:rPr dirty="0" sz="1200" spc="-90">
                <a:latin typeface="Tahoma"/>
                <a:cs typeface="Tahoma"/>
              </a:rPr>
              <a:t>expresses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70">
                <a:latin typeface="Tahoma"/>
                <a:cs typeface="Tahoma"/>
              </a:rPr>
              <a:t>meaning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70">
                <a:latin typeface="Tahoma"/>
                <a:cs typeface="Tahoma"/>
              </a:rPr>
              <a:t>phrase,</a:t>
            </a:r>
            <a:r>
              <a:rPr dirty="0" sz="1200" spc="114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e.g.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675" y="1248572"/>
            <a:ext cx="33464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200" spc="-25">
                <a:latin typeface="Tahoma"/>
                <a:cs typeface="Tahoma"/>
              </a:rPr>
              <a:t>Jack </a:t>
            </a:r>
            <a:r>
              <a:rPr dirty="0" sz="1200" spc="-100">
                <a:latin typeface="Tahoma"/>
                <a:cs typeface="Tahoma"/>
              </a:rPr>
              <a:t>saw [a </a:t>
            </a:r>
            <a:r>
              <a:rPr dirty="0" sz="1200" spc="-45">
                <a:latin typeface="Tahoma"/>
                <a:cs typeface="Tahoma"/>
              </a:rPr>
              <a:t>fascinating </a:t>
            </a:r>
            <a:r>
              <a:rPr dirty="0" sz="1200" spc="75">
                <a:latin typeface="Tahoma"/>
                <a:cs typeface="Tahoma"/>
              </a:rPr>
              <a:t>TV </a:t>
            </a:r>
            <a:r>
              <a:rPr dirty="0" sz="1200" spc="-80">
                <a:latin typeface="Tahoma"/>
                <a:cs typeface="Tahoma"/>
              </a:rPr>
              <a:t>programme] </a:t>
            </a:r>
            <a:r>
              <a:rPr dirty="0" sz="1200" spc="-5" i="1">
                <a:latin typeface="Arial"/>
                <a:cs typeface="Arial"/>
              </a:rPr>
              <a:t>→</a:t>
            </a:r>
            <a:r>
              <a:rPr dirty="0" sz="1200" spc="-215" i="1">
                <a:latin typeface="Arial"/>
                <a:cs typeface="Arial"/>
              </a:rPr>
              <a:t> </a:t>
            </a:r>
            <a:r>
              <a:rPr dirty="0" sz="1200" spc="-50">
                <a:latin typeface="Tahoma"/>
                <a:cs typeface="Tahoma"/>
              </a:rPr>
              <a:t>Phrase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675" y="1432036"/>
            <a:ext cx="3018790" cy="61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2565" marR="508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is about </a:t>
            </a:r>
            <a:r>
              <a:rPr dirty="0" sz="1200" spc="-75">
                <a:latin typeface="Tahoma"/>
                <a:cs typeface="Tahoma"/>
              </a:rPr>
              <a:t>a programme, </a:t>
            </a:r>
            <a:r>
              <a:rPr dirty="0" u="sng" sz="12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programme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is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65">
                <a:latin typeface="Tahoma"/>
                <a:cs typeface="Tahoma"/>
              </a:rPr>
              <a:t>noun,  therefore </a:t>
            </a:r>
            <a:r>
              <a:rPr dirty="0" sz="1200" spc="10">
                <a:latin typeface="Tahoma"/>
                <a:cs typeface="Tahoma"/>
              </a:rPr>
              <a:t>it </a:t>
            </a:r>
            <a:r>
              <a:rPr dirty="0" sz="1200" spc="-45">
                <a:latin typeface="Tahoma"/>
                <a:cs typeface="Tahoma"/>
              </a:rPr>
              <a:t>is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15">
                <a:latin typeface="Tahoma"/>
                <a:cs typeface="Tahoma"/>
              </a:rPr>
              <a:t>NOUN</a:t>
            </a:r>
            <a:r>
              <a:rPr dirty="0" sz="1200" spc="229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PHRASE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200" spc="-50">
                <a:latin typeface="Tahoma"/>
                <a:cs typeface="Tahoma"/>
              </a:rPr>
              <a:t>Rufus </a:t>
            </a:r>
            <a:r>
              <a:rPr dirty="0" sz="1200" spc="-55">
                <a:latin typeface="Tahoma"/>
                <a:cs typeface="Tahoma"/>
              </a:rPr>
              <a:t>likes </a:t>
            </a:r>
            <a:r>
              <a:rPr dirty="0" sz="1200" spc="-45">
                <a:latin typeface="Tahoma"/>
                <a:cs typeface="Tahoma"/>
              </a:rPr>
              <a:t>drinking </a:t>
            </a:r>
            <a:r>
              <a:rPr dirty="0" sz="1200" spc="-75">
                <a:latin typeface="Tahoma"/>
                <a:cs typeface="Tahoma"/>
              </a:rPr>
              <a:t>beer </a:t>
            </a:r>
            <a:r>
              <a:rPr dirty="0" sz="1200" spc="-65">
                <a:latin typeface="Tahoma"/>
                <a:cs typeface="Tahoma"/>
              </a:rPr>
              <a:t>[in </a:t>
            </a:r>
            <a:r>
              <a:rPr dirty="0" sz="1200" spc="-55">
                <a:latin typeface="Tahoma"/>
                <a:cs typeface="Tahoma"/>
              </a:rPr>
              <a:t>his </a:t>
            </a:r>
            <a:r>
              <a:rPr dirty="0" sz="1200" spc="-30">
                <a:latin typeface="Tahoma"/>
                <a:cs typeface="Tahoma"/>
              </a:rPr>
              <a:t>local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pub]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4508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80">
                <a:hlinkClick r:id="rId7" action="ppaction://hlinksldjump"/>
              </a:rPr>
              <a:t>Describing </a:t>
            </a:r>
            <a:r>
              <a:rPr dirty="0" spc="-95">
                <a:hlinkClick r:id="rId7" action="ppaction://hlinksldjump"/>
              </a:rPr>
              <a:t>the type </a:t>
            </a:r>
            <a:r>
              <a:rPr dirty="0" spc="-85">
                <a:hlinkClick r:id="rId7" action="ppaction://hlinksldjump"/>
              </a:rPr>
              <a:t>of</a:t>
            </a:r>
            <a:r>
              <a:rPr dirty="0" spc="245">
                <a:hlinkClick r:id="rId7" action="ppaction://hlinksldjump"/>
              </a:rPr>
              <a:t> </a:t>
            </a:r>
            <a:r>
              <a:rPr dirty="0" spc="-125">
                <a:hlinkClick r:id="rId7" action="ppaction://hlinksldjump"/>
              </a:rPr>
              <a:t>phrase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12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11616"/>
            <a:ext cx="3545204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75">
                <a:latin typeface="Tahoma"/>
                <a:cs typeface="Tahoma"/>
              </a:rPr>
              <a:t>phrase </a:t>
            </a:r>
            <a:r>
              <a:rPr dirty="0" sz="1200" spc="-65">
                <a:latin typeface="Tahoma"/>
                <a:cs typeface="Tahoma"/>
              </a:rPr>
              <a:t>tends </a:t>
            </a:r>
            <a:r>
              <a:rPr dirty="0" sz="1200" spc="-25">
                <a:latin typeface="Tahoma"/>
                <a:cs typeface="Tahoma"/>
              </a:rPr>
              <a:t>to </a:t>
            </a:r>
            <a:r>
              <a:rPr dirty="0" sz="1200" spc="-65">
                <a:latin typeface="Tahoma"/>
                <a:cs typeface="Tahoma"/>
              </a:rPr>
              <a:t>takes </a:t>
            </a:r>
            <a:r>
              <a:rPr dirty="0" sz="1200" spc="-25">
                <a:latin typeface="Tahoma"/>
                <a:cs typeface="Tahoma"/>
              </a:rPr>
              <a:t>its </a:t>
            </a:r>
            <a:r>
              <a:rPr dirty="0" sz="1200" spc="-85">
                <a:latin typeface="Tahoma"/>
                <a:cs typeface="Tahoma"/>
              </a:rPr>
              <a:t>name </a:t>
            </a:r>
            <a:r>
              <a:rPr dirty="0" sz="1200" spc="-55">
                <a:latin typeface="Tahoma"/>
                <a:cs typeface="Tahoma"/>
              </a:rPr>
              <a:t>from the </a:t>
            </a:r>
            <a:r>
              <a:rPr dirty="0" sz="1200" spc="-85">
                <a:latin typeface="Tahoma"/>
                <a:cs typeface="Tahoma"/>
              </a:rPr>
              <a:t>word </a:t>
            </a:r>
            <a:r>
              <a:rPr dirty="0" sz="1200" spc="-55">
                <a:latin typeface="Tahoma"/>
                <a:cs typeface="Tahoma"/>
              </a:rPr>
              <a:t>which  </a:t>
            </a:r>
            <a:r>
              <a:rPr dirty="0" sz="1200" spc="-90">
                <a:latin typeface="Tahoma"/>
                <a:cs typeface="Tahoma"/>
              </a:rPr>
              <a:t>expresses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70">
                <a:latin typeface="Tahoma"/>
                <a:cs typeface="Tahoma"/>
              </a:rPr>
              <a:t>meaning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70">
                <a:latin typeface="Tahoma"/>
                <a:cs typeface="Tahoma"/>
              </a:rPr>
              <a:t>phrase,</a:t>
            </a:r>
            <a:r>
              <a:rPr dirty="0" sz="1200" spc="114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e.g.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675" y="1248572"/>
            <a:ext cx="33464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200" spc="-25">
                <a:latin typeface="Tahoma"/>
                <a:cs typeface="Tahoma"/>
              </a:rPr>
              <a:t>Jack </a:t>
            </a:r>
            <a:r>
              <a:rPr dirty="0" sz="1200" spc="-100">
                <a:latin typeface="Tahoma"/>
                <a:cs typeface="Tahoma"/>
              </a:rPr>
              <a:t>saw [a </a:t>
            </a:r>
            <a:r>
              <a:rPr dirty="0" sz="1200" spc="-45">
                <a:latin typeface="Tahoma"/>
                <a:cs typeface="Tahoma"/>
              </a:rPr>
              <a:t>fascinating </a:t>
            </a:r>
            <a:r>
              <a:rPr dirty="0" sz="1200" spc="75">
                <a:latin typeface="Tahoma"/>
                <a:cs typeface="Tahoma"/>
              </a:rPr>
              <a:t>TV </a:t>
            </a:r>
            <a:r>
              <a:rPr dirty="0" sz="1200" spc="-80">
                <a:latin typeface="Tahoma"/>
                <a:cs typeface="Tahoma"/>
              </a:rPr>
              <a:t>programme] </a:t>
            </a:r>
            <a:r>
              <a:rPr dirty="0" sz="1200" spc="-5" i="1">
                <a:latin typeface="Arial"/>
                <a:cs typeface="Arial"/>
              </a:rPr>
              <a:t>→</a:t>
            </a:r>
            <a:r>
              <a:rPr dirty="0" sz="1200" spc="-215" i="1">
                <a:latin typeface="Arial"/>
                <a:cs typeface="Arial"/>
              </a:rPr>
              <a:t> </a:t>
            </a:r>
            <a:r>
              <a:rPr dirty="0" sz="1200" spc="-50">
                <a:latin typeface="Tahoma"/>
                <a:cs typeface="Tahoma"/>
              </a:rPr>
              <a:t>Phrase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675" y="1432036"/>
            <a:ext cx="3018790" cy="61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2565" marR="508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is about </a:t>
            </a:r>
            <a:r>
              <a:rPr dirty="0" sz="1200" spc="-75">
                <a:latin typeface="Tahoma"/>
                <a:cs typeface="Tahoma"/>
              </a:rPr>
              <a:t>a programme, </a:t>
            </a:r>
            <a:r>
              <a:rPr dirty="0" u="sng" sz="12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programme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is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65">
                <a:latin typeface="Tahoma"/>
                <a:cs typeface="Tahoma"/>
              </a:rPr>
              <a:t>noun,  therefore </a:t>
            </a:r>
            <a:r>
              <a:rPr dirty="0" sz="1200" spc="10">
                <a:latin typeface="Tahoma"/>
                <a:cs typeface="Tahoma"/>
              </a:rPr>
              <a:t>it </a:t>
            </a:r>
            <a:r>
              <a:rPr dirty="0" sz="1200" spc="-45">
                <a:latin typeface="Tahoma"/>
                <a:cs typeface="Tahoma"/>
              </a:rPr>
              <a:t>is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15">
                <a:latin typeface="Tahoma"/>
                <a:cs typeface="Tahoma"/>
              </a:rPr>
              <a:t>NOUN</a:t>
            </a:r>
            <a:r>
              <a:rPr dirty="0" sz="1200" spc="229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PHRASE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200" spc="-50">
                <a:latin typeface="Tahoma"/>
                <a:cs typeface="Tahoma"/>
              </a:rPr>
              <a:t>Rufus </a:t>
            </a:r>
            <a:r>
              <a:rPr dirty="0" sz="1200" spc="-55">
                <a:latin typeface="Tahoma"/>
                <a:cs typeface="Tahoma"/>
              </a:rPr>
              <a:t>likes </a:t>
            </a:r>
            <a:r>
              <a:rPr dirty="0" sz="1200" spc="-45">
                <a:latin typeface="Tahoma"/>
                <a:cs typeface="Tahoma"/>
              </a:rPr>
              <a:t>drinking </a:t>
            </a:r>
            <a:r>
              <a:rPr dirty="0" sz="1200" spc="-75">
                <a:latin typeface="Tahoma"/>
                <a:cs typeface="Tahoma"/>
              </a:rPr>
              <a:t>beer </a:t>
            </a:r>
            <a:r>
              <a:rPr dirty="0" sz="1200" spc="-65">
                <a:latin typeface="Tahoma"/>
                <a:cs typeface="Tahoma"/>
              </a:rPr>
              <a:t>[in </a:t>
            </a:r>
            <a:r>
              <a:rPr dirty="0" sz="1200" spc="-55">
                <a:latin typeface="Tahoma"/>
                <a:cs typeface="Tahoma"/>
              </a:rPr>
              <a:t>his </a:t>
            </a:r>
            <a:r>
              <a:rPr dirty="0" sz="1200" spc="-30">
                <a:latin typeface="Tahoma"/>
                <a:cs typeface="Tahoma"/>
              </a:rPr>
              <a:t>local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pub]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629" y="2020377"/>
            <a:ext cx="28174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→</a:t>
            </a:r>
            <a:r>
              <a:rPr dirty="0" sz="1200" spc="50" i="1">
                <a:latin typeface="Arial"/>
                <a:cs typeface="Arial"/>
              </a:rPr>
              <a:t> </a:t>
            </a:r>
            <a:r>
              <a:rPr dirty="0" sz="1200" spc="-50">
                <a:latin typeface="Tahoma"/>
                <a:cs typeface="Tahoma"/>
              </a:rPr>
              <a:t>Phrase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is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about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a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location,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the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location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is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629" y="2203841"/>
            <a:ext cx="293497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90">
                <a:latin typeface="Tahoma"/>
                <a:cs typeface="Tahoma"/>
              </a:rPr>
              <a:t>expressed </a:t>
            </a:r>
            <a:r>
              <a:rPr dirty="0" sz="1200" spc="-85">
                <a:latin typeface="Tahoma"/>
                <a:cs typeface="Tahoma"/>
              </a:rPr>
              <a:t>by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preposition, </a:t>
            </a:r>
            <a:r>
              <a:rPr dirty="0" sz="1200" spc="-65">
                <a:latin typeface="Tahoma"/>
                <a:cs typeface="Tahoma"/>
              </a:rPr>
              <a:t>therefore </a:t>
            </a:r>
            <a:r>
              <a:rPr dirty="0" sz="1200" spc="-35">
                <a:latin typeface="Tahoma"/>
                <a:cs typeface="Tahoma"/>
              </a:rPr>
              <a:t>this </a:t>
            </a:r>
            <a:r>
              <a:rPr dirty="0" sz="1200" spc="-45">
                <a:latin typeface="Tahoma"/>
                <a:cs typeface="Tahoma"/>
              </a:rPr>
              <a:t>is </a:t>
            </a:r>
            <a:r>
              <a:rPr dirty="0" sz="1200" spc="-75">
                <a:latin typeface="Tahoma"/>
                <a:cs typeface="Tahoma"/>
              </a:rPr>
              <a:t>a  </a:t>
            </a:r>
            <a:r>
              <a:rPr dirty="0" sz="1200" spc="10">
                <a:latin typeface="Tahoma"/>
                <a:cs typeface="Tahoma"/>
              </a:rPr>
              <a:t>PREPOSITIONAL </a:t>
            </a:r>
            <a:r>
              <a:rPr dirty="0" sz="1200" spc="15">
                <a:latin typeface="Tahoma"/>
                <a:cs typeface="Tahoma"/>
              </a:rPr>
              <a:t>PHRASE.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93726"/>
            <a:ext cx="6559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4508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80">
                <a:hlinkClick r:id="rId7" action="ppaction://hlinksldjump"/>
              </a:rPr>
              <a:t>Describing </a:t>
            </a:r>
            <a:r>
              <a:rPr dirty="0" spc="-95">
                <a:hlinkClick r:id="rId7" action="ppaction://hlinksldjump"/>
              </a:rPr>
              <a:t>the type </a:t>
            </a:r>
            <a:r>
              <a:rPr dirty="0" spc="-85">
                <a:hlinkClick r:id="rId7" action="ppaction://hlinksldjump"/>
              </a:rPr>
              <a:t>of</a:t>
            </a:r>
            <a:r>
              <a:rPr dirty="0" spc="245">
                <a:hlinkClick r:id="rId7" action="ppaction://hlinksldjump"/>
              </a:rPr>
              <a:t> </a:t>
            </a:r>
            <a:r>
              <a:rPr dirty="0" spc="-125">
                <a:hlinkClick r:id="rId7" action="ppaction://hlinksldjump"/>
              </a:rPr>
              <a:t>phrase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938561" y="2913701"/>
            <a:ext cx="53530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12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711616"/>
            <a:ext cx="3545204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75">
                <a:latin typeface="Tahoma"/>
                <a:cs typeface="Tahoma"/>
              </a:rPr>
              <a:t>phrase </a:t>
            </a:r>
            <a:r>
              <a:rPr dirty="0" sz="1200" spc="-65">
                <a:latin typeface="Tahoma"/>
                <a:cs typeface="Tahoma"/>
              </a:rPr>
              <a:t>tends </a:t>
            </a:r>
            <a:r>
              <a:rPr dirty="0" sz="1200" spc="-25">
                <a:latin typeface="Tahoma"/>
                <a:cs typeface="Tahoma"/>
              </a:rPr>
              <a:t>to </a:t>
            </a:r>
            <a:r>
              <a:rPr dirty="0" sz="1200" spc="-65">
                <a:latin typeface="Tahoma"/>
                <a:cs typeface="Tahoma"/>
              </a:rPr>
              <a:t>takes </a:t>
            </a:r>
            <a:r>
              <a:rPr dirty="0" sz="1200" spc="-25">
                <a:latin typeface="Tahoma"/>
                <a:cs typeface="Tahoma"/>
              </a:rPr>
              <a:t>its </a:t>
            </a:r>
            <a:r>
              <a:rPr dirty="0" sz="1200" spc="-85">
                <a:latin typeface="Tahoma"/>
                <a:cs typeface="Tahoma"/>
              </a:rPr>
              <a:t>name </a:t>
            </a:r>
            <a:r>
              <a:rPr dirty="0" sz="1200" spc="-55">
                <a:latin typeface="Tahoma"/>
                <a:cs typeface="Tahoma"/>
              </a:rPr>
              <a:t>from the </a:t>
            </a:r>
            <a:r>
              <a:rPr dirty="0" sz="1200" spc="-85">
                <a:latin typeface="Tahoma"/>
                <a:cs typeface="Tahoma"/>
              </a:rPr>
              <a:t>word </a:t>
            </a:r>
            <a:r>
              <a:rPr dirty="0" sz="1200" spc="-55">
                <a:latin typeface="Tahoma"/>
                <a:cs typeface="Tahoma"/>
              </a:rPr>
              <a:t>which  </a:t>
            </a:r>
            <a:r>
              <a:rPr dirty="0" sz="1200" spc="-90">
                <a:latin typeface="Tahoma"/>
                <a:cs typeface="Tahoma"/>
              </a:rPr>
              <a:t>expresses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70">
                <a:latin typeface="Tahoma"/>
                <a:cs typeface="Tahoma"/>
              </a:rPr>
              <a:t>meaning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70">
                <a:latin typeface="Tahoma"/>
                <a:cs typeface="Tahoma"/>
              </a:rPr>
              <a:t>phrase,</a:t>
            </a:r>
            <a:r>
              <a:rPr dirty="0" sz="1200" spc="114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e.g.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675" y="1248572"/>
            <a:ext cx="33464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200" spc="-25">
                <a:latin typeface="Tahoma"/>
                <a:cs typeface="Tahoma"/>
              </a:rPr>
              <a:t>Jack </a:t>
            </a:r>
            <a:r>
              <a:rPr dirty="0" sz="1200" spc="-100">
                <a:latin typeface="Tahoma"/>
                <a:cs typeface="Tahoma"/>
              </a:rPr>
              <a:t>saw [a </a:t>
            </a:r>
            <a:r>
              <a:rPr dirty="0" sz="1200" spc="-45">
                <a:latin typeface="Tahoma"/>
                <a:cs typeface="Tahoma"/>
              </a:rPr>
              <a:t>fascinating </a:t>
            </a:r>
            <a:r>
              <a:rPr dirty="0" sz="1200" spc="75">
                <a:latin typeface="Tahoma"/>
                <a:cs typeface="Tahoma"/>
              </a:rPr>
              <a:t>TV </a:t>
            </a:r>
            <a:r>
              <a:rPr dirty="0" sz="1200" spc="-80">
                <a:latin typeface="Tahoma"/>
                <a:cs typeface="Tahoma"/>
              </a:rPr>
              <a:t>programme] </a:t>
            </a:r>
            <a:r>
              <a:rPr dirty="0" sz="1200" spc="-5" i="1">
                <a:latin typeface="Arial"/>
                <a:cs typeface="Arial"/>
              </a:rPr>
              <a:t>→</a:t>
            </a:r>
            <a:r>
              <a:rPr dirty="0" sz="1200" spc="-215" i="1">
                <a:latin typeface="Arial"/>
                <a:cs typeface="Arial"/>
              </a:rPr>
              <a:t> </a:t>
            </a:r>
            <a:r>
              <a:rPr dirty="0" sz="1200" spc="-50">
                <a:latin typeface="Tahoma"/>
                <a:cs typeface="Tahoma"/>
              </a:rPr>
              <a:t>Phrase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675" y="1432036"/>
            <a:ext cx="3018790" cy="61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2565" marR="508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is about </a:t>
            </a:r>
            <a:r>
              <a:rPr dirty="0" sz="1200" spc="-75">
                <a:latin typeface="Tahoma"/>
                <a:cs typeface="Tahoma"/>
              </a:rPr>
              <a:t>a programme, </a:t>
            </a:r>
            <a:r>
              <a:rPr dirty="0" u="sng" sz="12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programme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is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65">
                <a:latin typeface="Tahoma"/>
                <a:cs typeface="Tahoma"/>
              </a:rPr>
              <a:t>noun,  therefore </a:t>
            </a:r>
            <a:r>
              <a:rPr dirty="0" sz="1200" spc="10">
                <a:latin typeface="Tahoma"/>
                <a:cs typeface="Tahoma"/>
              </a:rPr>
              <a:t>it </a:t>
            </a:r>
            <a:r>
              <a:rPr dirty="0" sz="1200" spc="-45">
                <a:latin typeface="Tahoma"/>
                <a:cs typeface="Tahoma"/>
              </a:rPr>
              <a:t>is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15">
                <a:latin typeface="Tahoma"/>
                <a:cs typeface="Tahoma"/>
              </a:rPr>
              <a:t>NOUN</a:t>
            </a:r>
            <a:r>
              <a:rPr dirty="0" sz="1200" spc="229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PHRASE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200" spc="-50">
                <a:latin typeface="Tahoma"/>
                <a:cs typeface="Tahoma"/>
              </a:rPr>
              <a:t>Rufus </a:t>
            </a:r>
            <a:r>
              <a:rPr dirty="0" sz="1200" spc="-55">
                <a:latin typeface="Tahoma"/>
                <a:cs typeface="Tahoma"/>
              </a:rPr>
              <a:t>likes </a:t>
            </a:r>
            <a:r>
              <a:rPr dirty="0" sz="1200" spc="-45">
                <a:latin typeface="Tahoma"/>
                <a:cs typeface="Tahoma"/>
              </a:rPr>
              <a:t>drinking </a:t>
            </a:r>
            <a:r>
              <a:rPr dirty="0" sz="1200" spc="-75">
                <a:latin typeface="Tahoma"/>
                <a:cs typeface="Tahoma"/>
              </a:rPr>
              <a:t>beer </a:t>
            </a:r>
            <a:r>
              <a:rPr dirty="0" sz="1200" spc="-65">
                <a:latin typeface="Tahoma"/>
                <a:cs typeface="Tahoma"/>
              </a:rPr>
              <a:t>[in </a:t>
            </a:r>
            <a:r>
              <a:rPr dirty="0" sz="1200" spc="-55">
                <a:latin typeface="Tahoma"/>
                <a:cs typeface="Tahoma"/>
              </a:rPr>
              <a:t>his </a:t>
            </a:r>
            <a:r>
              <a:rPr dirty="0" sz="1200" spc="-30">
                <a:latin typeface="Tahoma"/>
                <a:cs typeface="Tahoma"/>
              </a:rPr>
              <a:t>local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pub]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629" y="2020377"/>
            <a:ext cx="28174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→</a:t>
            </a:r>
            <a:r>
              <a:rPr dirty="0" sz="1200" spc="50" i="1">
                <a:latin typeface="Arial"/>
                <a:cs typeface="Arial"/>
              </a:rPr>
              <a:t> </a:t>
            </a:r>
            <a:r>
              <a:rPr dirty="0" sz="1200" spc="-50">
                <a:latin typeface="Tahoma"/>
                <a:cs typeface="Tahoma"/>
              </a:rPr>
              <a:t>Phrase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is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about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a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location,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the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location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is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629" y="2203841"/>
            <a:ext cx="293497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90">
                <a:latin typeface="Tahoma"/>
                <a:cs typeface="Tahoma"/>
              </a:rPr>
              <a:t>expressed </a:t>
            </a:r>
            <a:r>
              <a:rPr dirty="0" sz="1200" spc="-85">
                <a:latin typeface="Tahoma"/>
                <a:cs typeface="Tahoma"/>
              </a:rPr>
              <a:t>by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preposition, </a:t>
            </a:r>
            <a:r>
              <a:rPr dirty="0" sz="1200" spc="-65">
                <a:latin typeface="Tahoma"/>
                <a:cs typeface="Tahoma"/>
              </a:rPr>
              <a:t>therefore </a:t>
            </a:r>
            <a:r>
              <a:rPr dirty="0" sz="1200" spc="-35">
                <a:latin typeface="Tahoma"/>
                <a:cs typeface="Tahoma"/>
              </a:rPr>
              <a:t>this </a:t>
            </a:r>
            <a:r>
              <a:rPr dirty="0" sz="1200" spc="-45">
                <a:latin typeface="Tahoma"/>
                <a:cs typeface="Tahoma"/>
              </a:rPr>
              <a:t>is </a:t>
            </a:r>
            <a:r>
              <a:rPr dirty="0" sz="1200" spc="-75">
                <a:latin typeface="Tahoma"/>
                <a:cs typeface="Tahoma"/>
              </a:rPr>
              <a:t>a  </a:t>
            </a:r>
            <a:r>
              <a:rPr dirty="0" sz="1200" spc="10">
                <a:latin typeface="Tahoma"/>
                <a:cs typeface="Tahoma"/>
              </a:rPr>
              <a:t>PREPOSITIONAL </a:t>
            </a:r>
            <a:r>
              <a:rPr dirty="0" sz="1200" spc="15">
                <a:latin typeface="Tahoma"/>
                <a:cs typeface="Tahoma"/>
              </a:rPr>
              <a:t>PHRASE.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740797"/>
            <a:ext cx="348107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Tahoma"/>
                <a:cs typeface="Tahoma"/>
              </a:rPr>
              <a:t>Phrases </a:t>
            </a:r>
            <a:r>
              <a:rPr dirty="0" sz="1200" spc="-85">
                <a:latin typeface="Tahoma"/>
                <a:cs typeface="Tahoma"/>
              </a:rPr>
              <a:t>are </a:t>
            </a:r>
            <a:r>
              <a:rPr dirty="0" sz="1200" spc="-60">
                <a:latin typeface="Tahoma"/>
                <a:cs typeface="Tahoma"/>
              </a:rPr>
              <a:t>also </a:t>
            </a:r>
            <a:r>
              <a:rPr dirty="0" sz="1200" spc="-70">
                <a:latin typeface="Tahoma"/>
                <a:cs typeface="Tahoma"/>
              </a:rPr>
              <a:t>sometimes referred </a:t>
            </a:r>
            <a:r>
              <a:rPr dirty="0" sz="1200" spc="-25">
                <a:latin typeface="Tahoma"/>
                <a:cs typeface="Tahoma"/>
              </a:rPr>
              <a:t>to </a:t>
            </a:r>
            <a:r>
              <a:rPr dirty="0" sz="1200" spc="-80">
                <a:latin typeface="Tahoma"/>
                <a:cs typeface="Tahoma"/>
              </a:rPr>
              <a:t>as</a:t>
            </a:r>
            <a:r>
              <a:rPr dirty="0" sz="1200" spc="190">
                <a:latin typeface="Tahoma"/>
                <a:cs typeface="Tahoma"/>
              </a:rPr>
              <a:t> </a:t>
            </a:r>
            <a:r>
              <a:rPr dirty="0" sz="1200" spc="-75" b="1">
                <a:latin typeface="Tahoma"/>
                <a:cs typeface="Tahoma"/>
              </a:rPr>
              <a:t>constituents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55955" cy="7600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162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05410">
              <a:lnSpc>
                <a:spcPts val="700"/>
              </a:lnSpc>
              <a:buAutoNum type="alphaUcPeriod" startAt="3"/>
              <a:tabLst>
                <a:tab pos="113664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4508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80">
                <a:hlinkClick r:id="rId7" action="ppaction://hlinksldjump"/>
              </a:rPr>
              <a:t>Describing </a:t>
            </a:r>
            <a:r>
              <a:rPr dirty="0" spc="-95">
                <a:hlinkClick r:id="rId7" action="ppaction://hlinksldjump"/>
              </a:rPr>
              <a:t>the type </a:t>
            </a:r>
            <a:r>
              <a:rPr dirty="0" spc="-85">
                <a:hlinkClick r:id="rId7" action="ppaction://hlinksldjump"/>
              </a:rPr>
              <a:t>of</a:t>
            </a:r>
            <a:r>
              <a:rPr dirty="0" spc="245">
                <a:hlinkClick r:id="rId7" action="ppaction://hlinksldjump"/>
              </a:rPr>
              <a:t> </a:t>
            </a:r>
            <a:r>
              <a:rPr dirty="0" spc="-125">
                <a:hlinkClick r:id="rId7" action="ppaction://hlinksldjump"/>
              </a:rPr>
              <a:t>phrase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38561" y="2820915"/>
            <a:ext cx="60960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  <a:p>
            <a:pPr marL="12700" marR="7874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13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438094"/>
            <a:ext cx="324167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70">
                <a:latin typeface="Tahoma"/>
                <a:cs typeface="Tahoma"/>
              </a:rPr>
              <a:t>groups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85">
                <a:latin typeface="Tahoma"/>
                <a:cs typeface="Tahoma"/>
              </a:rPr>
              <a:t>words </a:t>
            </a:r>
            <a:r>
              <a:rPr dirty="0" sz="1200" spc="-55">
                <a:latin typeface="Tahoma"/>
                <a:cs typeface="Tahoma"/>
              </a:rPr>
              <a:t>which </a:t>
            </a:r>
            <a:r>
              <a:rPr dirty="0" sz="1200" spc="-65">
                <a:latin typeface="Tahoma"/>
                <a:cs typeface="Tahoma"/>
              </a:rPr>
              <a:t>form </a:t>
            </a:r>
            <a:r>
              <a:rPr dirty="0" sz="1200" spc="-75">
                <a:latin typeface="Tahoma"/>
                <a:cs typeface="Tahoma"/>
              </a:rPr>
              <a:t>a phrase </a:t>
            </a:r>
            <a:r>
              <a:rPr dirty="0" sz="1200" spc="-85">
                <a:latin typeface="Tahoma"/>
                <a:cs typeface="Tahoma"/>
              </a:rPr>
              <a:t>may </a:t>
            </a:r>
            <a:r>
              <a:rPr dirty="0" sz="1200" spc="-55">
                <a:latin typeface="Tahoma"/>
                <a:cs typeface="Tahoma"/>
              </a:rPr>
              <a:t>for</a:t>
            </a:r>
            <a:r>
              <a:rPr dirty="0" sz="1200" spc="150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65" b="1">
                <a:latin typeface="Tahoma"/>
                <a:cs typeface="Tahoma"/>
              </a:rPr>
              <a:t>syntactic</a:t>
            </a:r>
            <a:r>
              <a:rPr dirty="0" sz="1200" spc="-65">
                <a:latin typeface="Tahoma"/>
                <a:cs typeface="Tahoma"/>
              </a:rPr>
              <a:t>, </a:t>
            </a:r>
            <a:r>
              <a:rPr dirty="0" sz="1200" spc="-80" b="1">
                <a:latin typeface="Tahoma"/>
                <a:cs typeface="Tahoma"/>
              </a:rPr>
              <a:t>semantic</a:t>
            </a:r>
            <a:r>
              <a:rPr dirty="0" sz="1200" spc="-80">
                <a:latin typeface="Tahoma"/>
                <a:cs typeface="Tahoma"/>
              </a:rPr>
              <a:t>, </a:t>
            </a:r>
            <a:r>
              <a:rPr dirty="0" sz="1200" spc="-70">
                <a:latin typeface="Tahoma"/>
                <a:cs typeface="Tahoma"/>
              </a:rPr>
              <a:t>or </a:t>
            </a:r>
            <a:r>
              <a:rPr dirty="0" sz="1200" spc="-80" b="1">
                <a:latin typeface="Tahoma"/>
                <a:cs typeface="Tahoma"/>
              </a:rPr>
              <a:t>phonological</a:t>
            </a:r>
            <a:r>
              <a:rPr dirty="0" sz="1200" spc="40" b="1">
                <a:latin typeface="Tahoma"/>
                <a:cs typeface="Tahoma"/>
              </a:rPr>
              <a:t> </a:t>
            </a:r>
            <a:r>
              <a:rPr dirty="0" sz="1200" spc="-30">
                <a:latin typeface="Tahoma"/>
                <a:cs typeface="Tahoma"/>
              </a:rPr>
              <a:t>unit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30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593726"/>
            <a:ext cx="6559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545741"/>
            <a:ext cx="733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Yoda-speak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913701"/>
            <a:ext cx="53530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Different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1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57454"/>
            <a:ext cx="2096770" cy="59880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Phrases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A. </a:t>
            </a: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Syntactic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for</a:t>
            </a:r>
            <a:r>
              <a:rPr dirty="0" sz="1200" spc="7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464421"/>
            <a:ext cx="2092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B.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Semantic 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for</a:t>
            </a:r>
            <a:r>
              <a:rPr dirty="0" sz="1200" spc="11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780486"/>
            <a:ext cx="23069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C. </a:t>
            </a:r>
            <a:r>
              <a:rPr dirty="0" sz="1200" spc="-4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Phonological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for</a:t>
            </a:r>
            <a:r>
              <a:rPr dirty="0" sz="1200" spc="114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96551"/>
            <a:ext cx="1647189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Exploring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the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Verb</a:t>
            </a:r>
            <a:r>
              <a:rPr dirty="0" sz="1200" spc="9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Phrase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412616"/>
            <a:ext cx="31946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Teaching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an </a:t>
            </a: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autistic </a:t>
            </a:r>
            <a:r>
              <a:rPr dirty="0" sz="12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child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about </a:t>
            </a: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sentence</a:t>
            </a:r>
            <a:r>
              <a:rPr dirty="0" sz="120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structure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726154"/>
            <a:ext cx="10985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5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minute</a:t>
            </a:r>
            <a:r>
              <a:rPr dirty="0" sz="1200" spc="4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30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593726"/>
            <a:ext cx="6559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545741"/>
            <a:ext cx="733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Yoda-speak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913701"/>
            <a:ext cx="53530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Different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13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57454"/>
            <a:ext cx="2096770" cy="59880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Phrases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5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A. </a:t>
            </a:r>
            <a:r>
              <a:rPr dirty="0" sz="1200" spc="-30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Syntactic </a:t>
            </a:r>
            <a:r>
              <a:rPr dirty="0" sz="1200" spc="-50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tests </a:t>
            </a:r>
            <a:r>
              <a:rPr dirty="0" sz="1200" spc="-55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for</a:t>
            </a:r>
            <a:r>
              <a:rPr dirty="0" sz="1200" spc="75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200" spc="-65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464421"/>
            <a:ext cx="2092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B.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Semantic 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for</a:t>
            </a:r>
            <a:r>
              <a:rPr dirty="0" sz="1200" spc="11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780486"/>
            <a:ext cx="23069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C. </a:t>
            </a:r>
            <a:r>
              <a:rPr dirty="0" sz="1200" spc="-4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Phonological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for</a:t>
            </a:r>
            <a:r>
              <a:rPr dirty="0" sz="1200" spc="114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96551"/>
            <a:ext cx="1647189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Exploring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the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Verb</a:t>
            </a:r>
            <a:r>
              <a:rPr dirty="0" sz="1200" spc="9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Phrase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412616"/>
            <a:ext cx="31946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Teaching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an </a:t>
            </a: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autistic </a:t>
            </a:r>
            <a:r>
              <a:rPr dirty="0" sz="12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child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about </a:t>
            </a: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sentence</a:t>
            </a:r>
            <a:r>
              <a:rPr dirty="0" sz="120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structure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726154"/>
            <a:ext cx="10985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5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minute</a:t>
            </a:r>
            <a:r>
              <a:rPr dirty="0" sz="1200" spc="4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55955" cy="7600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162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05410">
              <a:lnSpc>
                <a:spcPts val="700"/>
              </a:lnSpc>
              <a:buAutoNum type="alphaUcPeriod" startAt="3"/>
              <a:tabLst>
                <a:tab pos="113664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570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9" action="ppaction://hlinksldjump"/>
              </a:rPr>
              <a:t>1. </a:t>
            </a:r>
            <a:r>
              <a:rPr dirty="0" spc="-100">
                <a:hlinkClick r:id="rId9" action="ppaction://hlinksldjump"/>
              </a:rPr>
              <a:t>Replacement</a:t>
            </a:r>
            <a:r>
              <a:rPr dirty="0" spc="-215">
                <a:hlinkClick r:id="rId9" action="ppaction://hlinksldjump"/>
              </a:rPr>
              <a:t> </a:t>
            </a:r>
            <a:r>
              <a:rPr dirty="0" spc="-75">
                <a:hlinkClick r:id="rId9" action="ppaction://hlinksldjump"/>
              </a:rPr>
              <a:t>test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820915"/>
            <a:ext cx="60960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  <a:p>
            <a:pPr marL="12700" marR="7874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14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445716"/>
            <a:ext cx="340106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latin typeface="Tahoma"/>
                <a:cs typeface="Tahoma"/>
              </a:rPr>
              <a:t>A </a:t>
            </a:r>
            <a:r>
              <a:rPr dirty="0" sz="1200" spc="-75">
                <a:latin typeface="Tahoma"/>
                <a:cs typeface="Tahoma"/>
              </a:rPr>
              <a:t>phrase </a:t>
            </a:r>
            <a:r>
              <a:rPr dirty="0" sz="1200" spc="-60">
                <a:latin typeface="Tahoma"/>
                <a:cs typeface="Tahoma"/>
              </a:rPr>
              <a:t>can </a:t>
            </a:r>
            <a:r>
              <a:rPr dirty="0" sz="1200" spc="-75">
                <a:latin typeface="Tahoma"/>
                <a:cs typeface="Tahoma"/>
              </a:rPr>
              <a:t>be </a:t>
            </a:r>
            <a:r>
              <a:rPr dirty="0" sz="1200" spc="-65">
                <a:latin typeface="Tahoma"/>
                <a:cs typeface="Tahoma"/>
              </a:rPr>
              <a:t>replaced </a:t>
            </a:r>
            <a:r>
              <a:rPr dirty="0" sz="1200" spc="-40">
                <a:latin typeface="Tahoma"/>
                <a:cs typeface="Tahoma"/>
              </a:rPr>
              <a:t>with ‘placeholder’ </a:t>
            </a:r>
            <a:r>
              <a:rPr dirty="0" sz="1200" spc="-75">
                <a:latin typeface="Tahoma"/>
                <a:cs typeface="Tahoma"/>
              </a:rPr>
              <a:t>expression  </a:t>
            </a:r>
            <a:r>
              <a:rPr dirty="0" sz="1200" spc="-55">
                <a:latin typeface="Tahoma"/>
                <a:cs typeface="Tahoma"/>
              </a:rPr>
              <a:t>(e.g. </a:t>
            </a:r>
            <a:r>
              <a:rPr dirty="0" sz="1200" spc="-75">
                <a:latin typeface="Tahoma"/>
                <a:cs typeface="Tahoma"/>
              </a:rPr>
              <a:t>a</a:t>
            </a:r>
            <a:r>
              <a:rPr dirty="0" sz="1200" spc="8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pronoun)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897" y="1027846"/>
            <a:ext cx="31705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9595" algn="l"/>
              </a:tabLst>
            </a:pPr>
            <a:r>
              <a:rPr dirty="0" sz="1200" spc="-40">
                <a:latin typeface="Tahoma"/>
                <a:cs typeface="Tahoma"/>
              </a:rPr>
              <a:t>(19)	</a:t>
            </a:r>
            <a:r>
              <a:rPr dirty="0" sz="1200" spc="-45" b="1">
                <a:latin typeface="Tahoma"/>
                <a:cs typeface="Tahoma"/>
              </a:rPr>
              <a:t>Elliot </a:t>
            </a:r>
            <a:r>
              <a:rPr dirty="0" baseline="-13888" sz="1200" spc="37">
                <a:solidFill>
                  <a:srgbClr val="0000FF"/>
                </a:solidFill>
                <a:latin typeface="Verdana"/>
                <a:cs typeface="Verdana"/>
              </a:rPr>
              <a:t>NP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75" b="1">
                <a:latin typeface="Tahoma"/>
                <a:cs typeface="Tahoma"/>
              </a:rPr>
              <a:t>the </a:t>
            </a:r>
            <a:r>
              <a:rPr dirty="0" sz="1200" spc="-70" b="1">
                <a:latin typeface="Tahoma"/>
                <a:cs typeface="Tahoma"/>
              </a:rPr>
              <a:t>cute </a:t>
            </a:r>
            <a:r>
              <a:rPr dirty="0" sz="1200" spc="-95" b="1">
                <a:latin typeface="Tahoma"/>
                <a:cs typeface="Tahoma"/>
              </a:rPr>
              <a:t>green </a:t>
            </a:r>
            <a:r>
              <a:rPr dirty="0" sz="1200" spc="-85" b="1">
                <a:latin typeface="Tahoma"/>
                <a:cs typeface="Tahoma"/>
              </a:rPr>
              <a:t>alien</a:t>
            </a:r>
            <a:r>
              <a:rPr dirty="0" sz="1200" spc="15" b="1">
                <a:latin typeface="Tahoma"/>
                <a:cs typeface="Tahoma"/>
              </a:rPr>
              <a:t> </a:t>
            </a:r>
            <a:r>
              <a:rPr dirty="0" baseline="-13888" sz="1200" spc="37">
                <a:solidFill>
                  <a:srgbClr val="0000FF"/>
                </a:solidFill>
                <a:latin typeface="Verdana"/>
                <a:cs typeface="Verdana"/>
              </a:rPr>
              <a:t>NP</a:t>
            </a:r>
            <a:endParaRPr baseline="-13888" sz="12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570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9" action="ppaction://hlinksldjump"/>
              </a:rPr>
              <a:t>1. </a:t>
            </a:r>
            <a:r>
              <a:rPr dirty="0" spc="-100">
                <a:hlinkClick r:id="rId9" action="ppaction://hlinksldjump"/>
              </a:rPr>
              <a:t>Replacement</a:t>
            </a:r>
            <a:r>
              <a:rPr dirty="0" spc="-215">
                <a:hlinkClick r:id="rId9" action="ppaction://hlinksldjump"/>
              </a:rPr>
              <a:t> </a:t>
            </a:r>
            <a:r>
              <a:rPr dirty="0" spc="-75">
                <a:hlinkClick r:id="rId9" action="ppaction://hlinksldjump"/>
              </a:rPr>
              <a:t>test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445716"/>
            <a:ext cx="340106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latin typeface="Tahoma"/>
                <a:cs typeface="Tahoma"/>
              </a:rPr>
              <a:t>A </a:t>
            </a:r>
            <a:r>
              <a:rPr dirty="0" sz="1200" spc="-75">
                <a:latin typeface="Tahoma"/>
                <a:cs typeface="Tahoma"/>
              </a:rPr>
              <a:t>phrase </a:t>
            </a:r>
            <a:r>
              <a:rPr dirty="0" sz="1200" spc="-60">
                <a:latin typeface="Tahoma"/>
                <a:cs typeface="Tahoma"/>
              </a:rPr>
              <a:t>can </a:t>
            </a:r>
            <a:r>
              <a:rPr dirty="0" sz="1200" spc="-75">
                <a:latin typeface="Tahoma"/>
                <a:cs typeface="Tahoma"/>
              </a:rPr>
              <a:t>be </a:t>
            </a:r>
            <a:r>
              <a:rPr dirty="0" sz="1200" spc="-65">
                <a:latin typeface="Tahoma"/>
                <a:cs typeface="Tahoma"/>
              </a:rPr>
              <a:t>replaced </a:t>
            </a:r>
            <a:r>
              <a:rPr dirty="0" sz="1200" spc="-40">
                <a:latin typeface="Tahoma"/>
                <a:cs typeface="Tahoma"/>
              </a:rPr>
              <a:t>with ‘placeholder’ </a:t>
            </a:r>
            <a:r>
              <a:rPr dirty="0" sz="1200" spc="-75">
                <a:latin typeface="Tahoma"/>
                <a:cs typeface="Tahoma"/>
              </a:rPr>
              <a:t>expression  </a:t>
            </a:r>
            <a:r>
              <a:rPr dirty="0" sz="1200" spc="-55">
                <a:latin typeface="Tahoma"/>
                <a:cs typeface="Tahoma"/>
              </a:rPr>
              <a:t>(e.g. </a:t>
            </a:r>
            <a:r>
              <a:rPr dirty="0" sz="1200" spc="-75">
                <a:latin typeface="Tahoma"/>
                <a:cs typeface="Tahoma"/>
              </a:rPr>
              <a:t>a</a:t>
            </a:r>
            <a:r>
              <a:rPr dirty="0" sz="1200" spc="8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pronoun)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897" y="1027846"/>
            <a:ext cx="31705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9595" algn="l"/>
              </a:tabLst>
            </a:pPr>
            <a:r>
              <a:rPr dirty="0" sz="1200" spc="-40">
                <a:latin typeface="Tahoma"/>
                <a:cs typeface="Tahoma"/>
              </a:rPr>
              <a:t>(19)	</a:t>
            </a:r>
            <a:r>
              <a:rPr dirty="0" sz="1200" spc="-45" b="1">
                <a:latin typeface="Tahoma"/>
                <a:cs typeface="Tahoma"/>
              </a:rPr>
              <a:t>Elliot </a:t>
            </a:r>
            <a:r>
              <a:rPr dirty="0" baseline="-13888" sz="1200" spc="37">
                <a:solidFill>
                  <a:srgbClr val="0000FF"/>
                </a:solidFill>
                <a:latin typeface="Verdana"/>
                <a:cs typeface="Verdana"/>
              </a:rPr>
              <a:t>NP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75" b="1">
                <a:latin typeface="Tahoma"/>
                <a:cs typeface="Tahoma"/>
              </a:rPr>
              <a:t>the </a:t>
            </a:r>
            <a:r>
              <a:rPr dirty="0" sz="1200" spc="-70" b="1">
                <a:latin typeface="Tahoma"/>
                <a:cs typeface="Tahoma"/>
              </a:rPr>
              <a:t>cute </a:t>
            </a:r>
            <a:r>
              <a:rPr dirty="0" sz="1200" spc="-95" b="1">
                <a:latin typeface="Tahoma"/>
                <a:cs typeface="Tahoma"/>
              </a:rPr>
              <a:t>green </a:t>
            </a:r>
            <a:r>
              <a:rPr dirty="0" sz="1200" spc="-85" b="1">
                <a:latin typeface="Tahoma"/>
                <a:cs typeface="Tahoma"/>
              </a:rPr>
              <a:t>alien</a:t>
            </a:r>
            <a:r>
              <a:rPr dirty="0" sz="1200" spc="15" b="1">
                <a:latin typeface="Tahoma"/>
                <a:cs typeface="Tahoma"/>
              </a:rPr>
              <a:t> </a:t>
            </a:r>
            <a:r>
              <a:rPr dirty="0" baseline="-13888" sz="1200" spc="37">
                <a:solidFill>
                  <a:srgbClr val="0000FF"/>
                </a:solidFill>
                <a:latin typeface="Verdana"/>
                <a:cs typeface="Verdana"/>
              </a:rPr>
              <a:t>NP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452712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(20)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0864" y="1579283"/>
            <a:ext cx="142875" cy="183515"/>
          </a:xfrm>
          <a:custGeom>
            <a:avLst/>
            <a:gdLst/>
            <a:ahLst/>
            <a:cxnLst/>
            <a:rect l="l" t="t" r="r" b="b"/>
            <a:pathLst>
              <a:path w="142875" h="183514">
                <a:moveTo>
                  <a:pt x="0" y="183464"/>
                </a:moveTo>
                <a:lnTo>
                  <a:pt x="142341" y="183464"/>
                </a:lnTo>
                <a:lnTo>
                  <a:pt x="142341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09027" y="1452712"/>
            <a:ext cx="3454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5">
                <a:latin typeface="Tahoma"/>
                <a:cs typeface="Tahoma"/>
              </a:rPr>
              <a:t>loved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9198" y="1238628"/>
            <a:ext cx="1118870" cy="20764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58470" algn="l"/>
                <a:tab pos="991235" algn="l"/>
              </a:tabLst>
            </a:pPr>
            <a:r>
              <a:rPr dirty="0" sz="1200" spc="560">
                <a:latin typeface="Arial"/>
                <a:cs typeface="Arial"/>
              </a:rPr>
              <a:t> </a:t>
            </a:r>
            <a:r>
              <a:rPr dirty="0" sz="1200" spc="560">
                <a:latin typeface="Arial"/>
                <a:cs typeface="Arial"/>
              </a:rPr>
              <a:t>	</a:t>
            </a:r>
            <a:r>
              <a:rPr dirty="0" sz="1200" spc="560">
                <a:latin typeface="Arial"/>
                <a:cs typeface="Arial"/>
              </a:rPr>
              <a:t> </a:t>
            </a:r>
            <a:r>
              <a:rPr dirty="0" sz="1200" spc="560">
                <a:latin typeface="Arial"/>
                <a:cs typeface="Arial"/>
              </a:rPr>
              <a:t>	</a:t>
            </a:r>
            <a:r>
              <a:rPr dirty="0" sz="1200" spc="560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3066" y="1359710"/>
            <a:ext cx="22529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1235" algn="l"/>
              </a:tabLst>
            </a:pPr>
            <a:r>
              <a:rPr dirty="0" sz="1200" spc="15" i="1">
                <a:latin typeface="Calibri"/>
                <a:cs typeface="Calibri"/>
              </a:rPr>
              <a:t>Elliot	</a:t>
            </a:r>
            <a:r>
              <a:rPr dirty="0" sz="1200" spc="-20" i="1">
                <a:latin typeface="Calibri"/>
                <a:cs typeface="Calibri"/>
              </a:rPr>
              <a:t>the </a:t>
            </a:r>
            <a:r>
              <a:rPr dirty="0" sz="1200" spc="-10" i="1">
                <a:latin typeface="Calibri"/>
                <a:cs typeface="Calibri"/>
              </a:rPr>
              <a:t>cute </a:t>
            </a:r>
            <a:r>
              <a:rPr dirty="0" sz="1200" spc="-35" i="1">
                <a:latin typeface="Calibri"/>
                <a:cs typeface="Calibri"/>
              </a:rPr>
              <a:t>green</a:t>
            </a:r>
            <a:r>
              <a:rPr dirty="0" sz="1200" spc="5" i="1">
                <a:latin typeface="Calibri"/>
                <a:cs typeface="Calibri"/>
              </a:rPr>
              <a:t> </a:t>
            </a:r>
            <a:r>
              <a:rPr dirty="0" sz="1200" spc="-30" i="1">
                <a:latin typeface="Calibri"/>
                <a:cs typeface="Calibri"/>
              </a:rPr>
              <a:t>alien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8164" y="1543174"/>
            <a:ext cx="15665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77645" algn="l"/>
              </a:tabLst>
            </a:pPr>
            <a:r>
              <a:rPr dirty="0" sz="1200" spc="-95">
                <a:latin typeface="Tahoma"/>
                <a:cs typeface="Tahoma"/>
              </a:rPr>
              <a:t>he</a:t>
            </a:r>
            <a:r>
              <a:rPr dirty="0" sz="1200" spc="-95">
                <a:latin typeface="Tahoma"/>
                <a:cs typeface="Tahoma"/>
              </a:rPr>
              <a:t>	</a:t>
            </a:r>
            <a:r>
              <a:rPr dirty="0" sz="1200" spc="10">
                <a:latin typeface="Tahoma"/>
                <a:cs typeface="Tahoma"/>
              </a:rPr>
              <a:t>it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2881" y="1238628"/>
            <a:ext cx="1397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60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75163" y="2038710"/>
            <a:ext cx="706755" cy="1359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536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543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18110">
              <a:lnSpc>
                <a:spcPts val="700"/>
              </a:lnSpc>
              <a:buAutoNum type="alphaUcPeriod" startAt="3"/>
              <a:tabLst>
                <a:tab pos="151765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75565" marR="3873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50800" marR="46355">
              <a:lnSpc>
                <a:spcPts val="1260"/>
              </a:lnSpc>
              <a:spcBef>
                <a:spcPts val="110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14 </a:t>
            </a:r>
            <a:r>
              <a:rPr dirty="0" baseline="-32407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-32407" sz="900" spc="-7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42</a:t>
            </a:r>
            <a:endParaRPr baseline="-3240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655955" cy="8928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0541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570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9" action="ppaction://hlinksldjump"/>
              </a:rPr>
              <a:t>1. </a:t>
            </a:r>
            <a:r>
              <a:rPr dirty="0" spc="-100">
                <a:hlinkClick r:id="rId9" action="ppaction://hlinksldjump"/>
              </a:rPr>
              <a:t>Replacement</a:t>
            </a:r>
            <a:r>
              <a:rPr dirty="0" spc="-215">
                <a:hlinkClick r:id="rId9" action="ppaction://hlinksldjump"/>
              </a:rPr>
              <a:t> </a:t>
            </a:r>
            <a:r>
              <a:rPr dirty="0" spc="-75">
                <a:hlinkClick r:id="rId9" action="ppaction://hlinksldjump"/>
              </a:rPr>
              <a:t>test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445716"/>
            <a:ext cx="340106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latin typeface="Tahoma"/>
                <a:cs typeface="Tahoma"/>
              </a:rPr>
              <a:t>A </a:t>
            </a:r>
            <a:r>
              <a:rPr dirty="0" sz="1200" spc="-75">
                <a:latin typeface="Tahoma"/>
                <a:cs typeface="Tahoma"/>
              </a:rPr>
              <a:t>phrase </a:t>
            </a:r>
            <a:r>
              <a:rPr dirty="0" sz="1200" spc="-60">
                <a:latin typeface="Tahoma"/>
                <a:cs typeface="Tahoma"/>
              </a:rPr>
              <a:t>can </a:t>
            </a:r>
            <a:r>
              <a:rPr dirty="0" sz="1200" spc="-75">
                <a:latin typeface="Tahoma"/>
                <a:cs typeface="Tahoma"/>
              </a:rPr>
              <a:t>be </a:t>
            </a:r>
            <a:r>
              <a:rPr dirty="0" sz="1200" spc="-65">
                <a:latin typeface="Tahoma"/>
                <a:cs typeface="Tahoma"/>
              </a:rPr>
              <a:t>replaced </a:t>
            </a:r>
            <a:r>
              <a:rPr dirty="0" sz="1200" spc="-40">
                <a:latin typeface="Tahoma"/>
                <a:cs typeface="Tahoma"/>
              </a:rPr>
              <a:t>with ‘placeholder’ </a:t>
            </a:r>
            <a:r>
              <a:rPr dirty="0" sz="1200" spc="-75">
                <a:latin typeface="Tahoma"/>
                <a:cs typeface="Tahoma"/>
              </a:rPr>
              <a:t>expression  </a:t>
            </a:r>
            <a:r>
              <a:rPr dirty="0" sz="1200" spc="-55">
                <a:latin typeface="Tahoma"/>
                <a:cs typeface="Tahoma"/>
              </a:rPr>
              <a:t>(e.g. </a:t>
            </a:r>
            <a:r>
              <a:rPr dirty="0" sz="1200" spc="-75">
                <a:latin typeface="Tahoma"/>
                <a:cs typeface="Tahoma"/>
              </a:rPr>
              <a:t>a</a:t>
            </a:r>
            <a:r>
              <a:rPr dirty="0" sz="1200" spc="8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pronoun)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897" y="1027846"/>
            <a:ext cx="31705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9595" algn="l"/>
              </a:tabLst>
            </a:pPr>
            <a:r>
              <a:rPr dirty="0" sz="1200" spc="-40">
                <a:latin typeface="Tahoma"/>
                <a:cs typeface="Tahoma"/>
              </a:rPr>
              <a:t>(19)	</a:t>
            </a:r>
            <a:r>
              <a:rPr dirty="0" sz="1200" spc="-45" b="1">
                <a:latin typeface="Tahoma"/>
                <a:cs typeface="Tahoma"/>
              </a:rPr>
              <a:t>Elliot </a:t>
            </a:r>
            <a:r>
              <a:rPr dirty="0" baseline="-13888" sz="1200" spc="37">
                <a:solidFill>
                  <a:srgbClr val="0000FF"/>
                </a:solidFill>
                <a:latin typeface="Verdana"/>
                <a:cs typeface="Verdana"/>
              </a:rPr>
              <a:t>NP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75" b="1">
                <a:latin typeface="Tahoma"/>
                <a:cs typeface="Tahoma"/>
              </a:rPr>
              <a:t>the </a:t>
            </a:r>
            <a:r>
              <a:rPr dirty="0" sz="1200" spc="-70" b="1">
                <a:latin typeface="Tahoma"/>
                <a:cs typeface="Tahoma"/>
              </a:rPr>
              <a:t>cute </a:t>
            </a:r>
            <a:r>
              <a:rPr dirty="0" sz="1200" spc="-95" b="1">
                <a:latin typeface="Tahoma"/>
                <a:cs typeface="Tahoma"/>
              </a:rPr>
              <a:t>green </a:t>
            </a:r>
            <a:r>
              <a:rPr dirty="0" sz="1200" spc="-85" b="1">
                <a:latin typeface="Tahoma"/>
                <a:cs typeface="Tahoma"/>
              </a:rPr>
              <a:t>alien</a:t>
            </a:r>
            <a:r>
              <a:rPr dirty="0" sz="1200" spc="15" b="1">
                <a:latin typeface="Tahoma"/>
                <a:cs typeface="Tahoma"/>
              </a:rPr>
              <a:t> </a:t>
            </a:r>
            <a:r>
              <a:rPr dirty="0" baseline="-13888" sz="1200" spc="37">
                <a:solidFill>
                  <a:srgbClr val="0000FF"/>
                </a:solidFill>
                <a:latin typeface="Verdana"/>
                <a:cs typeface="Verdana"/>
              </a:rPr>
              <a:t>NP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452712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(20)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0864" y="1579283"/>
            <a:ext cx="142875" cy="183515"/>
          </a:xfrm>
          <a:custGeom>
            <a:avLst/>
            <a:gdLst/>
            <a:ahLst/>
            <a:cxnLst/>
            <a:rect l="l" t="t" r="r" b="b"/>
            <a:pathLst>
              <a:path w="142875" h="183514">
                <a:moveTo>
                  <a:pt x="0" y="183464"/>
                </a:moveTo>
                <a:lnTo>
                  <a:pt x="142341" y="183464"/>
                </a:lnTo>
                <a:lnTo>
                  <a:pt x="142341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09027" y="1452712"/>
            <a:ext cx="3454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5">
                <a:latin typeface="Tahoma"/>
                <a:cs typeface="Tahoma"/>
              </a:rPr>
              <a:t>loved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14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9198" y="1238628"/>
            <a:ext cx="1118870" cy="20764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58470" algn="l"/>
                <a:tab pos="991235" algn="l"/>
              </a:tabLst>
            </a:pPr>
            <a:r>
              <a:rPr dirty="0" sz="1200" spc="560">
                <a:latin typeface="Arial"/>
                <a:cs typeface="Arial"/>
              </a:rPr>
              <a:t> </a:t>
            </a:r>
            <a:r>
              <a:rPr dirty="0" sz="1200" spc="560">
                <a:latin typeface="Arial"/>
                <a:cs typeface="Arial"/>
              </a:rPr>
              <a:t>	</a:t>
            </a:r>
            <a:r>
              <a:rPr dirty="0" sz="1200" spc="560">
                <a:latin typeface="Arial"/>
                <a:cs typeface="Arial"/>
              </a:rPr>
              <a:t> </a:t>
            </a:r>
            <a:r>
              <a:rPr dirty="0" sz="1200" spc="560">
                <a:latin typeface="Arial"/>
                <a:cs typeface="Arial"/>
              </a:rPr>
              <a:t>	</a:t>
            </a:r>
            <a:r>
              <a:rPr dirty="0" sz="1200" spc="560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3066" y="1359710"/>
            <a:ext cx="22529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1235" algn="l"/>
              </a:tabLst>
            </a:pPr>
            <a:r>
              <a:rPr dirty="0" sz="1200" spc="15" i="1">
                <a:latin typeface="Calibri"/>
                <a:cs typeface="Calibri"/>
              </a:rPr>
              <a:t>Elliot	</a:t>
            </a:r>
            <a:r>
              <a:rPr dirty="0" sz="1200" spc="-20" i="1">
                <a:latin typeface="Calibri"/>
                <a:cs typeface="Calibri"/>
              </a:rPr>
              <a:t>the </a:t>
            </a:r>
            <a:r>
              <a:rPr dirty="0" sz="1200" spc="-10" i="1">
                <a:latin typeface="Calibri"/>
                <a:cs typeface="Calibri"/>
              </a:rPr>
              <a:t>cute </a:t>
            </a:r>
            <a:r>
              <a:rPr dirty="0" sz="1200" spc="-35" i="1">
                <a:latin typeface="Calibri"/>
                <a:cs typeface="Calibri"/>
              </a:rPr>
              <a:t>green</a:t>
            </a:r>
            <a:r>
              <a:rPr dirty="0" sz="1200" spc="5" i="1">
                <a:latin typeface="Calibri"/>
                <a:cs typeface="Calibri"/>
              </a:rPr>
              <a:t> </a:t>
            </a:r>
            <a:r>
              <a:rPr dirty="0" sz="1200" spc="-30" i="1">
                <a:latin typeface="Calibri"/>
                <a:cs typeface="Calibri"/>
              </a:rPr>
              <a:t>alien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8164" y="1543174"/>
            <a:ext cx="15665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77645" algn="l"/>
              </a:tabLst>
            </a:pPr>
            <a:r>
              <a:rPr dirty="0" sz="1200" spc="-95">
                <a:latin typeface="Tahoma"/>
                <a:cs typeface="Tahoma"/>
              </a:rPr>
              <a:t>he</a:t>
            </a:r>
            <a:r>
              <a:rPr dirty="0" sz="1200" spc="-95">
                <a:latin typeface="Tahoma"/>
                <a:cs typeface="Tahoma"/>
              </a:rPr>
              <a:t>	</a:t>
            </a:r>
            <a:r>
              <a:rPr dirty="0" sz="1200" spc="10">
                <a:latin typeface="Tahoma"/>
                <a:cs typeface="Tahoma"/>
              </a:rPr>
              <a:t>it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2881" y="1238628"/>
            <a:ext cx="1397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60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897" y="1877565"/>
            <a:ext cx="342646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69595" marR="30480" indent="-532130">
              <a:lnSpc>
                <a:spcPct val="100000"/>
              </a:lnSpc>
              <a:spcBef>
                <a:spcPts val="95"/>
              </a:spcBef>
              <a:tabLst>
                <a:tab pos="569595" algn="l"/>
              </a:tabLst>
            </a:pPr>
            <a:r>
              <a:rPr dirty="0" sz="1200" spc="-40">
                <a:latin typeface="Tahoma"/>
                <a:cs typeface="Tahoma"/>
              </a:rPr>
              <a:t>(21)	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100" b="1">
                <a:latin typeface="Tahoma"/>
                <a:cs typeface="Tahoma"/>
              </a:rPr>
              <a:t>hugged </a:t>
            </a:r>
            <a:r>
              <a:rPr dirty="0" sz="1200" spc="-75" b="1">
                <a:latin typeface="Tahoma"/>
                <a:cs typeface="Tahoma"/>
              </a:rPr>
              <a:t>the </a:t>
            </a:r>
            <a:r>
              <a:rPr dirty="0" sz="1200" spc="-70" b="1">
                <a:latin typeface="Tahoma"/>
                <a:cs typeface="Tahoma"/>
              </a:rPr>
              <a:t>cute </a:t>
            </a:r>
            <a:r>
              <a:rPr dirty="0" sz="1200" spc="-95" b="1">
                <a:latin typeface="Tahoma"/>
                <a:cs typeface="Tahoma"/>
              </a:rPr>
              <a:t>green </a:t>
            </a:r>
            <a:r>
              <a:rPr dirty="0" sz="1200" spc="-75" b="1">
                <a:latin typeface="Tahoma"/>
                <a:cs typeface="Tahoma"/>
              </a:rPr>
              <a:t>alien</a:t>
            </a:r>
            <a:r>
              <a:rPr dirty="0" sz="1200" spc="-75">
                <a:latin typeface="Tahoma"/>
                <a:cs typeface="Tahoma"/>
              </a:rPr>
              <a:t>, </a:t>
            </a:r>
            <a:r>
              <a:rPr dirty="0" sz="1200" spc="-70">
                <a:latin typeface="Tahoma"/>
                <a:cs typeface="Tahoma"/>
              </a:rPr>
              <a:t>and  </a:t>
            </a:r>
            <a:r>
              <a:rPr dirty="0" sz="1200" spc="-50">
                <a:latin typeface="Tahoma"/>
                <a:cs typeface="Tahoma"/>
              </a:rPr>
              <a:t>Gertie </a:t>
            </a:r>
            <a:r>
              <a:rPr dirty="0" sz="1200" spc="-100" b="1">
                <a:latin typeface="Tahoma"/>
                <a:cs typeface="Tahoma"/>
              </a:rPr>
              <a:t>hugged </a:t>
            </a:r>
            <a:r>
              <a:rPr dirty="0" sz="1200" spc="-75" b="1">
                <a:latin typeface="Tahoma"/>
                <a:cs typeface="Tahoma"/>
              </a:rPr>
              <a:t>the </a:t>
            </a:r>
            <a:r>
              <a:rPr dirty="0" sz="1200" spc="-70" b="1">
                <a:latin typeface="Tahoma"/>
                <a:cs typeface="Tahoma"/>
              </a:rPr>
              <a:t>cute </a:t>
            </a:r>
            <a:r>
              <a:rPr dirty="0" sz="1200" spc="-95" b="1">
                <a:latin typeface="Tahoma"/>
                <a:cs typeface="Tahoma"/>
              </a:rPr>
              <a:t>green </a:t>
            </a:r>
            <a:r>
              <a:rPr dirty="0" sz="1200" spc="-85" b="1">
                <a:latin typeface="Tahoma"/>
                <a:cs typeface="Tahoma"/>
              </a:rPr>
              <a:t>alien </a:t>
            </a:r>
            <a:r>
              <a:rPr dirty="0" baseline="-13888" sz="1200" spc="52">
                <a:solidFill>
                  <a:srgbClr val="0000FF"/>
                </a:solidFill>
                <a:latin typeface="Verdana"/>
                <a:cs typeface="Verdana"/>
              </a:rPr>
              <a:t>VP</a:t>
            </a:r>
            <a:r>
              <a:rPr dirty="0" baseline="-13888" sz="1200" spc="-67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200" spc="-30">
                <a:latin typeface="Tahoma"/>
                <a:cs typeface="Tahoma"/>
              </a:rPr>
              <a:t>too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93726"/>
            <a:ext cx="6559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120915"/>
            <a:ext cx="5943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570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9" action="ppaction://hlinksldjump"/>
              </a:rPr>
              <a:t>1. </a:t>
            </a:r>
            <a:r>
              <a:rPr dirty="0" spc="-100">
                <a:hlinkClick r:id="rId9" action="ppaction://hlinksldjump"/>
              </a:rPr>
              <a:t>Replacement</a:t>
            </a:r>
            <a:r>
              <a:rPr dirty="0" spc="-215">
                <a:hlinkClick r:id="rId9" action="ppaction://hlinksldjump"/>
              </a:rPr>
              <a:t> </a:t>
            </a:r>
            <a:r>
              <a:rPr dirty="0" spc="-75">
                <a:hlinkClick r:id="rId9" action="ppaction://hlinksldjump"/>
              </a:rPr>
              <a:t>test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7297" y="445716"/>
            <a:ext cx="340106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latin typeface="Tahoma"/>
                <a:cs typeface="Tahoma"/>
              </a:rPr>
              <a:t>A </a:t>
            </a:r>
            <a:r>
              <a:rPr dirty="0" sz="1200" spc="-75">
                <a:latin typeface="Tahoma"/>
                <a:cs typeface="Tahoma"/>
              </a:rPr>
              <a:t>phrase </a:t>
            </a:r>
            <a:r>
              <a:rPr dirty="0" sz="1200" spc="-60">
                <a:latin typeface="Tahoma"/>
                <a:cs typeface="Tahoma"/>
              </a:rPr>
              <a:t>can </a:t>
            </a:r>
            <a:r>
              <a:rPr dirty="0" sz="1200" spc="-75">
                <a:latin typeface="Tahoma"/>
                <a:cs typeface="Tahoma"/>
              </a:rPr>
              <a:t>be </a:t>
            </a:r>
            <a:r>
              <a:rPr dirty="0" sz="1200" spc="-65">
                <a:latin typeface="Tahoma"/>
                <a:cs typeface="Tahoma"/>
              </a:rPr>
              <a:t>replaced </a:t>
            </a:r>
            <a:r>
              <a:rPr dirty="0" sz="1200" spc="-40">
                <a:latin typeface="Tahoma"/>
                <a:cs typeface="Tahoma"/>
              </a:rPr>
              <a:t>with ‘placeholder’ </a:t>
            </a:r>
            <a:r>
              <a:rPr dirty="0" sz="1200" spc="-75">
                <a:latin typeface="Tahoma"/>
                <a:cs typeface="Tahoma"/>
              </a:rPr>
              <a:t>expression  </a:t>
            </a:r>
            <a:r>
              <a:rPr dirty="0" sz="1200" spc="-55">
                <a:latin typeface="Tahoma"/>
                <a:cs typeface="Tahoma"/>
              </a:rPr>
              <a:t>(e.g. </a:t>
            </a:r>
            <a:r>
              <a:rPr dirty="0" sz="1200" spc="-75">
                <a:latin typeface="Tahoma"/>
                <a:cs typeface="Tahoma"/>
              </a:rPr>
              <a:t>a</a:t>
            </a:r>
            <a:r>
              <a:rPr dirty="0" sz="1200" spc="8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pronoun)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897" y="1027846"/>
            <a:ext cx="31705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9595" algn="l"/>
              </a:tabLst>
            </a:pPr>
            <a:r>
              <a:rPr dirty="0" sz="1200" spc="-40">
                <a:latin typeface="Tahoma"/>
                <a:cs typeface="Tahoma"/>
              </a:rPr>
              <a:t>(19)	</a:t>
            </a:r>
            <a:r>
              <a:rPr dirty="0" sz="1200" spc="-45" b="1">
                <a:latin typeface="Tahoma"/>
                <a:cs typeface="Tahoma"/>
              </a:rPr>
              <a:t>Elliot </a:t>
            </a:r>
            <a:r>
              <a:rPr dirty="0" baseline="-13888" sz="1200" spc="37">
                <a:solidFill>
                  <a:srgbClr val="0000FF"/>
                </a:solidFill>
                <a:latin typeface="Verdana"/>
                <a:cs typeface="Verdana"/>
              </a:rPr>
              <a:t>NP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75" b="1">
                <a:latin typeface="Tahoma"/>
                <a:cs typeface="Tahoma"/>
              </a:rPr>
              <a:t>the </a:t>
            </a:r>
            <a:r>
              <a:rPr dirty="0" sz="1200" spc="-70" b="1">
                <a:latin typeface="Tahoma"/>
                <a:cs typeface="Tahoma"/>
              </a:rPr>
              <a:t>cute </a:t>
            </a:r>
            <a:r>
              <a:rPr dirty="0" sz="1200" spc="-95" b="1">
                <a:latin typeface="Tahoma"/>
                <a:cs typeface="Tahoma"/>
              </a:rPr>
              <a:t>green </a:t>
            </a:r>
            <a:r>
              <a:rPr dirty="0" sz="1200" spc="-85" b="1">
                <a:latin typeface="Tahoma"/>
                <a:cs typeface="Tahoma"/>
              </a:rPr>
              <a:t>alien</a:t>
            </a:r>
            <a:r>
              <a:rPr dirty="0" sz="1200" spc="15" b="1">
                <a:latin typeface="Tahoma"/>
                <a:cs typeface="Tahoma"/>
              </a:rPr>
              <a:t> </a:t>
            </a:r>
            <a:r>
              <a:rPr dirty="0" baseline="-13888" sz="1200" spc="37">
                <a:solidFill>
                  <a:srgbClr val="0000FF"/>
                </a:solidFill>
                <a:latin typeface="Verdana"/>
                <a:cs typeface="Verdana"/>
              </a:rPr>
              <a:t>NP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452712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(20)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0864" y="1579283"/>
            <a:ext cx="142875" cy="183515"/>
          </a:xfrm>
          <a:custGeom>
            <a:avLst/>
            <a:gdLst/>
            <a:ahLst/>
            <a:cxnLst/>
            <a:rect l="l" t="t" r="r" b="b"/>
            <a:pathLst>
              <a:path w="142875" h="183514">
                <a:moveTo>
                  <a:pt x="0" y="183464"/>
                </a:moveTo>
                <a:lnTo>
                  <a:pt x="142341" y="183464"/>
                </a:lnTo>
                <a:lnTo>
                  <a:pt x="142341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309027" y="1452712"/>
            <a:ext cx="3454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5">
                <a:latin typeface="Tahoma"/>
                <a:cs typeface="Tahoma"/>
              </a:rPr>
              <a:t>loved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14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9198" y="1238628"/>
            <a:ext cx="1118870" cy="20764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58470" algn="l"/>
                <a:tab pos="991235" algn="l"/>
              </a:tabLst>
            </a:pPr>
            <a:r>
              <a:rPr dirty="0" sz="1200" spc="560">
                <a:latin typeface="Arial"/>
                <a:cs typeface="Arial"/>
              </a:rPr>
              <a:t> </a:t>
            </a:r>
            <a:r>
              <a:rPr dirty="0" sz="1200" spc="560">
                <a:latin typeface="Arial"/>
                <a:cs typeface="Arial"/>
              </a:rPr>
              <a:t>	</a:t>
            </a:r>
            <a:r>
              <a:rPr dirty="0" sz="1200" spc="560">
                <a:latin typeface="Arial"/>
                <a:cs typeface="Arial"/>
              </a:rPr>
              <a:t> </a:t>
            </a:r>
            <a:r>
              <a:rPr dirty="0" sz="1200" spc="560">
                <a:latin typeface="Arial"/>
                <a:cs typeface="Arial"/>
              </a:rPr>
              <a:t>	</a:t>
            </a:r>
            <a:r>
              <a:rPr dirty="0" sz="1200" spc="560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3066" y="1359710"/>
            <a:ext cx="22529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1235" algn="l"/>
              </a:tabLst>
            </a:pPr>
            <a:r>
              <a:rPr dirty="0" sz="1200" spc="15" i="1">
                <a:latin typeface="Calibri"/>
                <a:cs typeface="Calibri"/>
              </a:rPr>
              <a:t>Elliot	</a:t>
            </a:r>
            <a:r>
              <a:rPr dirty="0" sz="1200" spc="-20" i="1">
                <a:latin typeface="Calibri"/>
                <a:cs typeface="Calibri"/>
              </a:rPr>
              <a:t>the </a:t>
            </a:r>
            <a:r>
              <a:rPr dirty="0" sz="1200" spc="-10" i="1">
                <a:latin typeface="Calibri"/>
                <a:cs typeface="Calibri"/>
              </a:rPr>
              <a:t>cute </a:t>
            </a:r>
            <a:r>
              <a:rPr dirty="0" sz="1200" spc="-35" i="1">
                <a:latin typeface="Calibri"/>
                <a:cs typeface="Calibri"/>
              </a:rPr>
              <a:t>green</a:t>
            </a:r>
            <a:r>
              <a:rPr dirty="0" sz="1200" spc="5" i="1">
                <a:latin typeface="Calibri"/>
                <a:cs typeface="Calibri"/>
              </a:rPr>
              <a:t> </a:t>
            </a:r>
            <a:r>
              <a:rPr dirty="0" sz="1200" spc="-30" i="1">
                <a:latin typeface="Calibri"/>
                <a:cs typeface="Calibri"/>
              </a:rPr>
              <a:t>alien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8164" y="1543174"/>
            <a:ext cx="15665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77645" algn="l"/>
              </a:tabLst>
            </a:pPr>
            <a:r>
              <a:rPr dirty="0" sz="1200" spc="-95">
                <a:latin typeface="Tahoma"/>
                <a:cs typeface="Tahoma"/>
              </a:rPr>
              <a:t>he</a:t>
            </a:r>
            <a:r>
              <a:rPr dirty="0" sz="1200" spc="-95">
                <a:latin typeface="Tahoma"/>
                <a:cs typeface="Tahoma"/>
              </a:rPr>
              <a:t>	</a:t>
            </a:r>
            <a:r>
              <a:rPr dirty="0" sz="1200" spc="10">
                <a:latin typeface="Tahoma"/>
                <a:cs typeface="Tahoma"/>
              </a:rPr>
              <a:t>it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2881" y="1238628"/>
            <a:ext cx="1397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60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1897" y="1877565"/>
            <a:ext cx="342646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69595" marR="30480" indent="-532130">
              <a:lnSpc>
                <a:spcPct val="100000"/>
              </a:lnSpc>
              <a:spcBef>
                <a:spcPts val="95"/>
              </a:spcBef>
              <a:tabLst>
                <a:tab pos="569595" algn="l"/>
              </a:tabLst>
            </a:pPr>
            <a:r>
              <a:rPr dirty="0" sz="1200" spc="-40">
                <a:latin typeface="Tahoma"/>
                <a:cs typeface="Tahoma"/>
              </a:rPr>
              <a:t>(21)	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100" b="1">
                <a:latin typeface="Tahoma"/>
                <a:cs typeface="Tahoma"/>
              </a:rPr>
              <a:t>hugged </a:t>
            </a:r>
            <a:r>
              <a:rPr dirty="0" sz="1200" spc="-75" b="1">
                <a:latin typeface="Tahoma"/>
                <a:cs typeface="Tahoma"/>
              </a:rPr>
              <a:t>the </a:t>
            </a:r>
            <a:r>
              <a:rPr dirty="0" sz="1200" spc="-70" b="1">
                <a:latin typeface="Tahoma"/>
                <a:cs typeface="Tahoma"/>
              </a:rPr>
              <a:t>cute </a:t>
            </a:r>
            <a:r>
              <a:rPr dirty="0" sz="1200" spc="-95" b="1">
                <a:latin typeface="Tahoma"/>
                <a:cs typeface="Tahoma"/>
              </a:rPr>
              <a:t>green </a:t>
            </a:r>
            <a:r>
              <a:rPr dirty="0" sz="1200" spc="-75" b="1">
                <a:latin typeface="Tahoma"/>
                <a:cs typeface="Tahoma"/>
              </a:rPr>
              <a:t>alien</a:t>
            </a:r>
            <a:r>
              <a:rPr dirty="0" sz="1200" spc="-75">
                <a:latin typeface="Tahoma"/>
                <a:cs typeface="Tahoma"/>
              </a:rPr>
              <a:t>, </a:t>
            </a:r>
            <a:r>
              <a:rPr dirty="0" sz="1200" spc="-70">
                <a:latin typeface="Tahoma"/>
                <a:cs typeface="Tahoma"/>
              </a:rPr>
              <a:t>and  </a:t>
            </a:r>
            <a:r>
              <a:rPr dirty="0" sz="1200" spc="-50">
                <a:latin typeface="Tahoma"/>
                <a:cs typeface="Tahoma"/>
              </a:rPr>
              <a:t>Gertie </a:t>
            </a:r>
            <a:r>
              <a:rPr dirty="0" sz="1200" spc="-100" b="1">
                <a:latin typeface="Tahoma"/>
                <a:cs typeface="Tahoma"/>
              </a:rPr>
              <a:t>hugged </a:t>
            </a:r>
            <a:r>
              <a:rPr dirty="0" sz="1200" spc="-75" b="1">
                <a:latin typeface="Tahoma"/>
                <a:cs typeface="Tahoma"/>
              </a:rPr>
              <a:t>the </a:t>
            </a:r>
            <a:r>
              <a:rPr dirty="0" sz="1200" spc="-70" b="1">
                <a:latin typeface="Tahoma"/>
                <a:cs typeface="Tahoma"/>
              </a:rPr>
              <a:t>cute </a:t>
            </a:r>
            <a:r>
              <a:rPr dirty="0" sz="1200" spc="-95" b="1">
                <a:latin typeface="Tahoma"/>
                <a:cs typeface="Tahoma"/>
              </a:rPr>
              <a:t>green </a:t>
            </a:r>
            <a:r>
              <a:rPr dirty="0" sz="1200" spc="-85" b="1">
                <a:latin typeface="Tahoma"/>
                <a:cs typeface="Tahoma"/>
              </a:rPr>
              <a:t>alien </a:t>
            </a:r>
            <a:r>
              <a:rPr dirty="0" baseline="-13888" sz="1200" spc="52">
                <a:solidFill>
                  <a:srgbClr val="0000FF"/>
                </a:solidFill>
                <a:latin typeface="Verdana"/>
                <a:cs typeface="Verdana"/>
              </a:rPr>
              <a:t>VP</a:t>
            </a:r>
            <a:r>
              <a:rPr dirty="0" baseline="-13888" sz="1200" spc="-67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200" spc="-30">
                <a:latin typeface="Tahoma"/>
                <a:cs typeface="Tahoma"/>
              </a:rPr>
              <a:t>too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297" y="2397325"/>
            <a:ext cx="318897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4195" algn="l"/>
              </a:tabLst>
            </a:pPr>
            <a:r>
              <a:rPr dirty="0" sz="1200" spc="-40">
                <a:latin typeface="Tahoma"/>
                <a:cs typeface="Tahoma"/>
              </a:rPr>
              <a:t>(22)	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100" b="1">
                <a:latin typeface="Tahoma"/>
                <a:cs typeface="Tahoma"/>
              </a:rPr>
              <a:t>hugged </a:t>
            </a:r>
            <a:r>
              <a:rPr dirty="0" sz="1200" spc="-75" b="1">
                <a:latin typeface="Tahoma"/>
                <a:cs typeface="Tahoma"/>
              </a:rPr>
              <a:t>the </a:t>
            </a:r>
            <a:r>
              <a:rPr dirty="0" sz="1200" spc="-70" b="1">
                <a:latin typeface="Tahoma"/>
                <a:cs typeface="Tahoma"/>
              </a:rPr>
              <a:t>cute </a:t>
            </a:r>
            <a:r>
              <a:rPr dirty="0" sz="1200" spc="-95" b="1">
                <a:latin typeface="Tahoma"/>
                <a:cs typeface="Tahoma"/>
              </a:rPr>
              <a:t>green </a:t>
            </a:r>
            <a:r>
              <a:rPr dirty="0" sz="1200" spc="-75" b="1">
                <a:latin typeface="Tahoma"/>
                <a:cs typeface="Tahoma"/>
              </a:rPr>
              <a:t>alien</a:t>
            </a:r>
            <a:r>
              <a:rPr dirty="0" sz="1200" spc="-75">
                <a:latin typeface="Tahoma"/>
                <a:cs typeface="Tahoma"/>
              </a:rPr>
              <a:t>,</a:t>
            </a:r>
            <a:r>
              <a:rPr dirty="0" sz="1200" spc="175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9198" y="2669359"/>
            <a:ext cx="3956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0">
                <a:latin typeface="Tahoma"/>
                <a:cs typeface="Tahoma"/>
              </a:rPr>
              <a:t>Gertie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40928" y="2795930"/>
            <a:ext cx="368935" cy="18351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45">
                <a:latin typeface="Tahoma"/>
                <a:cs typeface="Tahoma"/>
              </a:rPr>
              <a:t>did</a:t>
            </a:r>
            <a:r>
              <a:rPr dirty="0" sz="1200" spc="-70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so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93787" y="2576357"/>
            <a:ext cx="206311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43981" sz="1800" spc="839">
                <a:latin typeface="Arial"/>
                <a:cs typeface="Arial"/>
              </a:rPr>
              <a:t> </a:t>
            </a:r>
            <a:r>
              <a:rPr dirty="0" sz="1200" spc="-30" i="1">
                <a:latin typeface="Calibri"/>
                <a:cs typeface="Calibri"/>
              </a:rPr>
              <a:t>hugged </a:t>
            </a:r>
            <a:r>
              <a:rPr dirty="0" sz="1200" spc="-20" i="1">
                <a:latin typeface="Calibri"/>
                <a:cs typeface="Calibri"/>
              </a:rPr>
              <a:t>the </a:t>
            </a:r>
            <a:r>
              <a:rPr dirty="0" sz="1200" spc="-10" i="1">
                <a:latin typeface="Calibri"/>
                <a:cs typeface="Calibri"/>
              </a:rPr>
              <a:t>cute </a:t>
            </a:r>
            <a:r>
              <a:rPr dirty="0" sz="1200" spc="-35" i="1">
                <a:latin typeface="Calibri"/>
                <a:cs typeface="Calibri"/>
              </a:rPr>
              <a:t>green</a:t>
            </a:r>
            <a:r>
              <a:rPr dirty="0" sz="1200" spc="45" i="1">
                <a:latin typeface="Calibri"/>
                <a:cs typeface="Calibri"/>
              </a:rPr>
              <a:t> </a:t>
            </a:r>
            <a:r>
              <a:rPr dirty="0" sz="1200" spc="-25" i="1">
                <a:latin typeface="Calibri"/>
                <a:cs typeface="Calibri"/>
              </a:rPr>
              <a:t>alien</a:t>
            </a:r>
            <a:r>
              <a:rPr dirty="0" baseline="43981" sz="1800" spc="839">
                <a:latin typeface="Arial"/>
                <a:cs typeface="Arial"/>
              </a:rPr>
              <a:t> </a:t>
            </a:r>
            <a:endParaRPr baseline="43981"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55213" y="2669359"/>
            <a:ext cx="2317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0">
                <a:latin typeface="Tahoma"/>
                <a:cs typeface="Tahoma"/>
              </a:rPr>
              <a:t>t</a:t>
            </a:r>
            <a:r>
              <a:rPr dirty="0" sz="1200">
                <a:latin typeface="Tahoma"/>
                <a:cs typeface="Tahoma"/>
              </a:rPr>
              <a:t>o</a:t>
            </a:r>
            <a:r>
              <a:rPr dirty="0" sz="1200" spc="-70">
                <a:latin typeface="Tahoma"/>
                <a:cs typeface="Tahoma"/>
              </a:rPr>
              <a:t>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297" y="3156595"/>
            <a:ext cx="26708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latin typeface="Tahoma"/>
                <a:cs typeface="Tahoma"/>
              </a:rPr>
              <a:t>(NB </a:t>
            </a:r>
            <a:r>
              <a:rPr dirty="0" sz="1200" spc="-40">
                <a:latin typeface="Tahoma"/>
                <a:cs typeface="Tahoma"/>
              </a:rPr>
              <a:t>. . . </a:t>
            </a:r>
            <a:r>
              <a:rPr dirty="0" sz="1200" spc="-35" i="1">
                <a:latin typeface="Calibri"/>
                <a:cs typeface="Calibri"/>
              </a:rPr>
              <a:t>and </a:t>
            </a:r>
            <a:r>
              <a:rPr dirty="0" sz="1200" spc="-25" i="1">
                <a:latin typeface="Calibri"/>
                <a:cs typeface="Calibri"/>
              </a:rPr>
              <a:t>so </a:t>
            </a:r>
            <a:r>
              <a:rPr dirty="0" sz="1200" spc="-15" i="1">
                <a:latin typeface="Calibri"/>
                <a:cs typeface="Calibri"/>
              </a:rPr>
              <a:t>did Gertie. </a:t>
            </a:r>
            <a:r>
              <a:rPr dirty="0" sz="1200" spc="-45">
                <a:latin typeface="Tahoma"/>
                <a:cs typeface="Tahoma"/>
              </a:rPr>
              <a:t>is </a:t>
            </a:r>
            <a:r>
              <a:rPr dirty="0" sz="1200" spc="-60">
                <a:latin typeface="Tahoma"/>
                <a:cs typeface="Tahoma"/>
              </a:rPr>
              <a:t>also</a:t>
            </a:r>
            <a:r>
              <a:rPr dirty="0" sz="1200" spc="9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possible)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55955" cy="11988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162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05410">
              <a:lnSpc>
                <a:spcPts val="700"/>
              </a:lnSpc>
              <a:buAutoNum type="alphaUcPeriod" startAt="3"/>
              <a:tabLst>
                <a:tab pos="113664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570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9" action="ppaction://hlinksldjump"/>
              </a:rPr>
              <a:t>1. </a:t>
            </a:r>
            <a:r>
              <a:rPr dirty="0" spc="-100">
                <a:hlinkClick r:id="rId9" action="ppaction://hlinksldjump"/>
              </a:rPr>
              <a:t>Replacement</a:t>
            </a:r>
            <a:r>
              <a:rPr dirty="0" spc="-215">
                <a:hlinkClick r:id="rId9" action="ppaction://hlinksldjump"/>
              </a:rPr>
              <a:t> </a:t>
            </a:r>
            <a:r>
              <a:rPr dirty="0" spc="-75">
                <a:hlinkClick r:id="rId9" action="ppaction://hlinksldjump"/>
              </a:rPr>
              <a:t>test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15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897" y="1317559"/>
            <a:ext cx="355155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9595" algn="l"/>
              </a:tabLst>
            </a:pPr>
            <a:r>
              <a:rPr dirty="0" sz="1200" spc="-40">
                <a:latin typeface="Tahoma"/>
                <a:cs typeface="Tahoma"/>
              </a:rPr>
              <a:t>(23)	</a:t>
            </a:r>
            <a:r>
              <a:rPr dirty="0" sz="1200" spc="-50">
                <a:latin typeface="Tahoma"/>
                <a:cs typeface="Tahoma"/>
              </a:rPr>
              <a:t>Jake </a:t>
            </a:r>
            <a:r>
              <a:rPr dirty="0" sz="1200" spc="-55">
                <a:latin typeface="Tahoma"/>
                <a:cs typeface="Tahoma"/>
              </a:rPr>
              <a:t>ate the popcorn </a:t>
            </a:r>
            <a:r>
              <a:rPr dirty="0" sz="1200" spc="-80" b="1">
                <a:latin typeface="Tahoma"/>
                <a:cs typeface="Tahoma"/>
              </a:rPr>
              <a:t>in </a:t>
            </a:r>
            <a:r>
              <a:rPr dirty="0" sz="1200" spc="-75" b="1">
                <a:latin typeface="Tahoma"/>
                <a:cs typeface="Tahoma"/>
              </a:rPr>
              <a:t>the </a:t>
            </a:r>
            <a:r>
              <a:rPr dirty="0" sz="1200" spc="-85" b="1">
                <a:latin typeface="Tahoma"/>
                <a:cs typeface="Tahoma"/>
              </a:rPr>
              <a:t>cinema </a:t>
            </a:r>
            <a:r>
              <a:rPr dirty="0" baseline="-13888" sz="1200" spc="-67">
                <a:solidFill>
                  <a:srgbClr val="0000FF"/>
                </a:solidFill>
                <a:latin typeface="Verdana"/>
                <a:cs typeface="Verdana"/>
              </a:rPr>
              <a:t>Prep.</a:t>
            </a:r>
            <a:r>
              <a:rPr dirty="0" baseline="-13888" sz="1200" spc="-37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570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9" action="ppaction://hlinksldjump"/>
              </a:rPr>
              <a:t>1. </a:t>
            </a:r>
            <a:r>
              <a:rPr dirty="0" spc="-100">
                <a:hlinkClick r:id="rId9" action="ppaction://hlinksldjump"/>
              </a:rPr>
              <a:t>Replacement</a:t>
            </a:r>
            <a:r>
              <a:rPr dirty="0" spc="-215">
                <a:hlinkClick r:id="rId9" action="ppaction://hlinksldjump"/>
              </a:rPr>
              <a:t> </a:t>
            </a:r>
            <a:r>
              <a:rPr dirty="0" spc="-75">
                <a:hlinkClick r:id="rId9" action="ppaction://hlinksldjump"/>
              </a:rPr>
              <a:t>test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317559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(23)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791" y="1317559"/>
            <a:ext cx="3019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0">
                <a:latin typeface="Tahoma"/>
                <a:cs typeface="Tahoma"/>
              </a:rPr>
              <a:t>Jake </a:t>
            </a:r>
            <a:r>
              <a:rPr dirty="0" sz="1200" spc="-55">
                <a:latin typeface="Tahoma"/>
                <a:cs typeface="Tahoma"/>
              </a:rPr>
              <a:t>ate the popcorn </a:t>
            </a:r>
            <a:r>
              <a:rPr dirty="0" sz="1200" spc="-80" b="1">
                <a:latin typeface="Tahoma"/>
                <a:cs typeface="Tahoma"/>
              </a:rPr>
              <a:t>in </a:t>
            </a:r>
            <a:r>
              <a:rPr dirty="0" sz="1200" spc="-75" b="1">
                <a:latin typeface="Tahoma"/>
                <a:cs typeface="Tahoma"/>
              </a:rPr>
              <a:t>the </a:t>
            </a:r>
            <a:r>
              <a:rPr dirty="0" sz="1200" spc="-85" b="1">
                <a:latin typeface="Tahoma"/>
                <a:cs typeface="Tahoma"/>
              </a:rPr>
              <a:t>cinema </a:t>
            </a:r>
            <a:r>
              <a:rPr dirty="0" baseline="-13888" sz="1200" spc="-67">
                <a:solidFill>
                  <a:srgbClr val="0000FF"/>
                </a:solidFill>
                <a:latin typeface="Verdana"/>
                <a:cs typeface="Verdana"/>
              </a:rPr>
              <a:t>Prep.</a:t>
            </a:r>
            <a:r>
              <a:rPr dirty="0" baseline="-13888" sz="1200" spc="-37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46920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(24)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191" y="1746920"/>
            <a:ext cx="12687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0">
                <a:latin typeface="Tahoma"/>
                <a:cs typeface="Tahoma"/>
              </a:rPr>
              <a:t>Jake </a:t>
            </a:r>
            <a:r>
              <a:rPr dirty="0" sz="1200" spc="-25">
                <a:latin typeface="Tahoma"/>
                <a:cs typeface="Tahoma"/>
              </a:rPr>
              <a:t>at </a:t>
            </a:r>
            <a:r>
              <a:rPr dirty="0" sz="1200" spc="-55">
                <a:latin typeface="Tahoma"/>
                <a:cs typeface="Tahoma"/>
              </a:rPr>
              <a:t>the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popcorn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8844" y="1873491"/>
            <a:ext cx="325755" cy="18351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65">
                <a:latin typeface="Tahoma"/>
                <a:cs typeface="Tahoma"/>
              </a:rPr>
              <a:t>there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6099" y="1653918"/>
            <a:ext cx="11582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43981" sz="1800" spc="839">
                <a:latin typeface="Arial"/>
                <a:cs typeface="Arial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in </a:t>
            </a:r>
            <a:r>
              <a:rPr dirty="0" sz="1200" spc="-20" i="1">
                <a:latin typeface="Calibri"/>
                <a:cs typeface="Calibri"/>
              </a:rPr>
              <a:t>the</a:t>
            </a:r>
            <a:r>
              <a:rPr dirty="0" sz="1200" spc="55" i="1">
                <a:latin typeface="Calibri"/>
                <a:cs typeface="Calibri"/>
              </a:rPr>
              <a:t> </a:t>
            </a:r>
            <a:r>
              <a:rPr dirty="0" sz="1200" spc="-20" i="1">
                <a:latin typeface="Calibri"/>
                <a:cs typeface="Calibri"/>
              </a:rPr>
              <a:t>cinema</a:t>
            </a:r>
            <a:r>
              <a:rPr dirty="0" baseline="43981" sz="1800" spc="839">
                <a:latin typeface="Arial"/>
                <a:cs typeface="Arial"/>
              </a:rPr>
              <a:t> </a:t>
            </a:r>
            <a:endParaRPr baseline="43981"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5163" y="2038710"/>
            <a:ext cx="706755" cy="1359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536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543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18110">
              <a:lnSpc>
                <a:spcPts val="700"/>
              </a:lnSpc>
              <a:buAutoNum type="alphaUcPeriod" startAt="3"/>
              <a:tabLst>
                <a:tab pos="151765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75565" marR="3873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50800" marR="46355">
              <a:lnSpc>
                <a:spcPts val="1260"/>
              </a:lnSpc>
              <a:spcBef>
                <a:spcPts val="110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15 </a:t>
            </a:r>
            <a:r>
              <a:rPr dirty="0" baseline="-32407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-32407" sz="900" spc="-7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42</a:t>
            </a:r>
            <a:endParaRPr baseline="-3240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47256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0" action="ppaction://hlinksldjump"/>
              </a:rPr>
              <a:t>2. </a:t>
            </a:r>
            <a:r>
              <a:rPr dirty="0" spc="-85">
                <a:hlinkClick r:id="rId10" action="ppaction://hlinksldjump"/>
              </a:rPr>
              <a:t>Question</a:t>
            </a:r>
            <a:r>
              <a:rPr dirty="0" spc="-215">
                <a:hlinkClick r:id="rId10" action="ppaction://hlinksldjump"/>
              </a:rPr>
              <a:t> </a:t>
            </a:r>
            <a:r>
              <a:rPr dirty="0" spc="-85">
                <a:hlinkClick r:id="rId10" action="ppaction://hlinksldjump"/>
              </a:rPr>
              <a:t>Test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688439"/>
            <a:ext cx="17443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Tahoma"/>
                <a:cs typeface="Tahoma"/>
              </a:rPr>
              <a:t>Phrases </a:t>
            </a:r>
            <a:r>
              <a:rPr dirty="0" sz="1200" spc="-85">
                <a:latin typeface="Tahoma"/>
                <a:cs typeface="Tahoma"/>
              </a:rPr>
              <a:t>may </a:t>
            </a:r>
            <a:r>
              <a:rPr dirty="0" sz="1200" spc="-75">
                <a:latin typeface="Tahoma"/>
                <a:cs typeface="Tahoma"/>
              </a:rPr>
              <a:t>be</a:t>
            </a:r>
            <a:r>
              <a:rPr dirty="0" sz="1200" spc="105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questioned.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275" y="1041943"/>
            <a:ext cx="28517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2">
                <a:solidFill>
                  <a:srgbClr val="0000FF"/>
                </a:solidFill>
                <a:latin typeface="Verdana"/>
                <a:cs typeface="Verdana"/>
              </a:rPr>
              <a:t>Noun</a:t>
            </a:r>
            <a:r>
              <a:rPr dirty="0" baseline="-13888" sz="1200" spc="82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5163" y="2038710"/>
            <a:ext cx="706755" cy="1359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536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543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18110">
              <a:lnSpc>
                <a:spcPts val="700"/>
              </a:lnSpc>
              <a:buAutoNum type="alphaUcPeriod" startAt="3"/>
              <a:tabLst>
                <a:tab pos="151765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75565" marR="3873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50800" marR="46355">
              <a:lnSpc>
                <a:spcPts val="1260"/>
              </a:lnSpc>
              <a:spcBef>
                <a:spcPts val="110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16 </a:t>
            </a:r>
            <a:r>
              <a:rPr dirty="0" baseline="-32407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-32407" sz="900" spc="-7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42</a:t>
            </a:r>
            <a:endParaRPr baseline="-3240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47256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0" action="ppaction://hlinksldjump"/>
              </a:rPr>
              <a:t>2. </a:t>
            </a:r>
            <a:r>
              <a:rPr dirty="0" spc="-85">
                <a:hlinkClick r:id="rId10" action="ppaction://hlinksldjump"/>
              </a:rPr>
              <a:t>Question</a:t>
            </a:r>
            <a:r>
              <a:rPr dirty="0" spc="-215">
                <a:hlinkClick r:id="rId10" action="ppaction://hlinksldjump"/>
              </a:rPr>
              <a:t> </a:t>
            </a:r>
            <a:r>
              <a:rPr dirty="0" spc="-85">
                <a:hlinkClick r:id="rId10" action="ppaction://hlinksldjump"/>
              </a:rPr>
              <a:t>Test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688439"/>
            <a:ext cx="17443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Tahoma"/>
                <a:cs typeface="Tahoma"/>
              </a:rPr>
              <a:t>Phrases </a:t>
            </a:r>
            <a:r>
              <a:rPr dirty="0" sz="1200" spc="-85">
                <a:latin typeface="Tahoma"/>
                <a:cs typeface="Tahoma"/>
              </a:rPr>
              <a:t>may </a:t>
            </a:r>
            <a:r>
              <a:rPr dirty="0" sz="1200" spc="-75">
                <a:latin typeface="Tahoma"/>
                <a:cs typeface="Tahoma"/>
              </a:rPr>
              <a:t>be</a:t>
            </a:r>
            <a:r>
              <a:rPr dirty="0" sz="1200" spc="105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questioned.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275" y="1041943"/>
            <a:ext cx="28517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2">
                <a:solidFill>
                  <a:srgbClr val="0000FF"/>
                </a:solidFill>
                <a:latin typeface="Verdana"/>
                <a:cs typeface="Verdana"/>
              </a:rPr>
              <a:t>Noun</a:t>
            </a:r>
            <a:r>
              <a:rPr dirty="0" baseline="-13888" sz="1200" spc="82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229" y="1225407"/>
            <a:ext cx="215836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Q: Who did </a:t>
            </a:r>
            <a:r>
              <a:rPr dirty="0" sz="1200" spc="-5">
                <a:latin typeface="Tahoma"/>
                <a:cs typeface="Tahoma"/>
              </a:rPr>
              <a:t>Elliot</a:t>
            </a:r>
            <a:r>
              <a:rPr dirty="0" sz="1200" spc="18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love?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latin typeface="Tahoma"/>
                <a:cs typeface="Tahoma"/>
              </a:rPr>
              <a:t>A: </a:t>
            </a: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2">
                <a:solidFill>
                  <a:srgbClr val="0000FF"/>
                </a:solidFill>
                <a:latin typeface="Verdana"/>
                <a:cs typeface="Verdana"/>
              </a:rPr>
              <a:t>Noun</a:t>
            </a:r>
            <a:r>
              <a:rPr dirty="0" baseline="-13888" sz="120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5163" y="2038710"/>
            <a:ext cx="706755" cy="1359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536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543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18110">
              <a:lnSpc>
                <a:spcPts val="700"/>
              </a:lnSpc>
              <a:buAutoNum type="alphaUcPeriod" startAt="3"/>
              <a:tabLst>
                <a:tab pos="151765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75565" marR="3873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50800" marR="46355">
              <a:lnSpc>
                <a:spcPts val="1260"/>
              </a:lnSpc>
              <a:spcBef>
                <a:spcPts val="110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16 </a:t>
            </a:r>
            <a:r>
              <a:rPr dirty="0" baseline="-32407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-32407" sz="900" spc="-7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42</a:t>
            </a:r>
            <a:endParaRPr baseline="-3240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47256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0" action="ppaction://hlinksldjump"/>
              </a:rPr>
              <a:t>2. </a:t>
            </a:r>
            <a:r>
              <a:rPr dirty="0" spc="-85">
                <a:hlinkClick r:id="rId10" action="ppaction://hlinksldjump"/>
              </a:rPr>
              <a:t>Question</a:t>
            </a:r>
            <a:r>
              <a:rPr dirty="0" spc="-215">
                <a:hlinkClick r:id="rId10" action="ppaction://hlinksldjump"/>
              </a:rPr>
              <a:t> </a:t>
            </a:r>
            <a:r>
              <a:rPr dirty="0" spc="-85">
                <a:hlinkClick r:id="rId10" action="ppaction://hlinksldjump"/>
              </a:rPr>
              <a:t>Test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688439"/>
            <a:ext cx="17443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Tahoma"/>
                <a:cs typeface="Tahoma"/>
              </a:rPr>
              <a:t>Phrases </a:t>
            </a:r>
            <a:r>
              <a:rPr dirty="0" sz="1200" spc="-85">
                <a:latin typeface="Tahoma"/>
                <a:cs typeface="Tahoma"/>
              </a:rPr>
              <a:t>may </a:t>
            </a:r>
            <a:r>
              <a:rPr dirty="0" sz="1200" spc="-75">
                <a:latin typeface="Tahoma"/>
                <a:cs typeface="Tahoma"/>
              </a:rPr>
              <a:t>be</a:t>
            </a:r>
            <a:r>
              <a:rPr dirty="0" sz="1200" spc="105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questioned.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275" y="1041943"/>
            <a:ext cx="28517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2">
                <a:solidFill>
                  <a:srgbClr val="0000FF"/>
                </a:solidFill>
                <a:latin typeface="Verdana"/>
                <a:cs typeface="Verdana"/>
              </a:rPr>
              <a:t>Noun</a:t>
            </a:r>
            <a:r>
              <a:rPr dirty="0" baseline="-13888" sz="1200" spc="82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229" y="1225407"/>
            <a:ext cx="215836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Q: Who did </a:t>
            </a:r>
            <a:r>
              <a:rPr dirty="0" sz="1200" spc="-5">
                <a:latin typeface="Tahoma"/>
                <a:cs typeface="Tahoma"/>
              </a:rPr>
              <a:t>Elliot</a:t>
            </a:r>
            <a:r>
              <a:rPr dirty="0" sz="1200" spc="18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love?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latin typeface="Tahoma"/>
                <a:cs typeface="Tahoma"/>
              </a:rPr>
              <a:t>A: </a:t>
            </a: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2">
                <a:solidFill>
                  <a:srgbClr val="0000FF"/>
                </a:solidFill>
                <a:latin typeface="Verdana"/>
                <a:cs typeface="Verdana"/>
              </a:rPr>
              <a:t>Noun</a:t>
            </a:r>
            <a:r>
              <a:rPr dirty="0" baseline="-13888" sz="120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275" y="1659811"/>
            <a:ext cx="28295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60">
                <a:latin typeface="Tahoma"/>
                <a:cs typeface="Tahoma"/>
              </a:rPr>
              <a:t>found </a:t>
            </a:r>
            <a:r>
              <a:rPr dirty="0" sz="1200" spc="60">
                <a:latin typeface="Tahoma"/>
                <a:cs typeface="Tahoma"/>
              </a:rPr>
              <a:t>ET </a:t>
            </a:r>
            <a:r>
              <a:rPr dirty="0" sz="1200" spc="-35">
                <a:latin typeface="Tahoma"/>
                <a:cs typeface="Tahoma"/>
              </a:rPr>
              <a:t>in </a:t>
            </a:r>
            <a:r>
              <a:rPr dirty="0" sz="1200" spc="-55">
                <a:latin typeface="Tahoma"/>
                <a:cs typeface="Tahoma"/>
              </a:rPr>
              <a:t>the toolshed </a:t>
            </a:r>
            <a:r>
              <a:rPr dirty="0" baseline="-13888" sz="1200" spc="-67">
                <a:solidFill>
                  <a:srgbClr val="0000FF"/>
                </a:solidFill>
                <a:latin typeface="Verdana"/>
                <a:cs typeface="Verdana"/>
              </a:rPr>
              <a:t>Prep.</a:t>
            </a:r>
            <a:r>
              <a:rPr dirty="0" baseline="-13888" sz="1200" spc="44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5163" y="2038710"/>
            <a:ext cx="706755" cy="1359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536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543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18110">
              <a:lnSpc>
                <a:spcPts val="700"/>
              </a:lnSpc>
              <a:buAutoNum type="alphaUcPeriod" startAt="3"/>
              <a:tabLst>
                <a:tab pos="151765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75565" marR="3873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50800" marR="46355">
              <a:lnSpc>
                <a:spcPts val="1260"/>
              </a:lnSpc>
              <a:spcBef>
                <a:spcPts val="110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16 </a:t>
            </a:r>
            <a:r>
              <a:rPr dirty="0" baseline="-32407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-32407" sz="900" spc="-7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42</a:t>
            </a:r>
            <a:endParaRPr baseline="-3240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593726"/>
            <a:ext cx="655955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3355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4" action="ppaction://hlinksldjump"/>
              </a:rPr>
              <a:t>Yoda-speak</a:t>
            </a:r>
            <a:r>
              <a:rPr dirty="0" spc="-40">
                <a:hlinkClick r:id="rId4" action="ppaction://hlinksldjump"/>
              </a:rPr>
              <a:t> </a:t>
            </a:r>
            <a:r>
              <a:rPr dirty="0" spc="-114">
                <a:hlinkClick r:id="rId4" action="ppaction://hlinksldjump"/>
              </a:rPr>
              <a:t>exercise</a:t>
            </a:r>
          </a:p>
        </p:txBody>
      </p:sp>
      <p:sp>
        <p:nvSpPr>
          <p:cNvPr id="11" name="object 11"/>
          <p:cNvSpPr/>
          <p:nvPr/>
        </p:nvSpPr>
        <p:spPr>
          <a:xfrm>
            <a:off x="1358150" y="569710"/>
            <a:ext cx="1171725" cy="132166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4263" y="1903977"/>
            <a:ext cx="3219450" cy="521334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dirty="0" sz="1000">
                <a:solidFill>
                  <a:srgbClr val="0000FF"/>
                </a:solidFill>
                <a:latin typeface="Tahoma"/>
                <a:cs typeface="Tahoma"/>
                <a:hlinkClick r:id="rId25"/>
              </a:rPr>
              <a:t>Click </a:t>
            </a:r>
            <a:r>
              <a:rPr dirty="0" sz="1000" spc="-60">
                <a:solidFill>
                  <a:srgbClr val="0000FF"/>
                </a:solidFill>
                <a:latin typeface="Tahoma"/>
                <a:cs typeface="Tahoma"/>
                <a:hlinkClick r:id="rId25"/>
              </a:rPr>
              <a:t>here </a:t>
            </a:r>
            <a:r>
              <a:rPr dirty="0" sz="1000" spc="-40">
                <a:solidFill>
                  <a:srgbClr val="0000FF"/>
                </a:solidFill>
                <a:latin typeface="Tahoma"/>
                <a:cs typeface="Tahoma"/>
                <a:hlinkClick r:id="rId25"/>
              </a:rPr>
              <a:t>for </a:t>
            </a:r>
            <a:r>
              <a:rPr dirty="0" sz="1000" spc="-35">
                <a:solidFill>
                  <a:srgbClr val="0000FF"/>
                </a:solidFill>
                <a:latin typeface="Tahoma"/>
                <a:cs typeface="Tahoma"/>
                <a:hlinkClick r:id="rId25"/>
              </a:rPr>
              <a:t>YouTube</a:t>
            </a:r>
            <a:r>
              <a:rPr dirty="0" sz="1000" spc="-90">
                <a:solidFill>
                  <a:srgbClr val="0000FF"/>
                </a:solidFill>
                <a:latin typeface="Tahoma"/>
                <a:cs typeface="Tahoma"/>
                <a:hlinkClick r:id="rId25"/>
              </a:rPr>
              <a:t> </a:t>
            </a:r>
            <a:r>
              <a:rPr dirty="0" sz="1000" spc="-45">
                <a:solidFill>
                  <a:srgbClr val="0000FF"/>
                </a:solidFill>
                <a:latin typeface="Tahoma"/>
                <a:cs typeface="Tahoma"/>
                <a:hlinkClick r:id="rId25"/>
              </a:rPr>
              <a:t>video</a:t>
            </a:r>
            <a:endParaRPr sz="1000">
              <a:latin typeface="Tahoma"/>
              <a:cs typeface="Tahoma"/>
            </a:endParaRPr>
          </a:p>
          <a:p>
            <a:pPr algn="ctr" marL="12700" marR="5080">
              <a:lnSpc>
                <a:spcPts val="990"/>
              </a:lnSpc>
              <a:spcBef>
                <a:spcPts val="465"/>
              </a:spcBef>
            </a:pPr>
            <a:r>
              <a:rPr dirty="0" sz="1000" spc="-15">
                <a:latin typeface="Tahoma"/>
                <a:cs typeface="Tahoma"/>
              </a:rPr>
              <a:t>Which </a:t>
            </a:r>
            <a:r>
              <a:rPr dirty="0" sz="1000" spc="-60">
                <a:latin typeface="Tahoma"/>
                <a:cs typeface="Tahoma"/>
              </a:rPr>
              <a:t>one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55">
                <a:latin typeface="Tahoma"/>
                <a:cs typeface="Tahoma"/>
              </a:rPr>
              <a:t>these sentences </a:t>
            </a:r>
            <a:r>
              <a:rPr dirty="0" sz="1000" spc="-25">
                <a:latin typeface="Tahoma"/>
                <a:cs typeface="Tahoma"/>
              </a:rPr>
              <a:t>did </a:t>
            </a:r>
            <a:r>
              <a:rPr dirty="0" sz="1000" spc="-30">
                <a:latin typeface="Tahoma"/>
                <a:cs typeface="Tahoma"/>
              </a:rPr>
              <a:t>Yoda </a:t>
            </a:r>
            <a:r>
              <a:rPr dirty="0" sz="1000" spc="-65">
                <a:latin typeface="Tahoma"/>
                <a:cs typeface="Tahoma"/>
              </a:rPr>
              <a:t>say </a:t>
            </a:r>
            <a:r>
              <a:rPr dirty="0" sz="1000" spc="-20">
                <a:latin typeface="Tahoma"/>
                <a:cs typeface="Tahoma"/>
              </a:rPr>
              <a:t>in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20">
                <a:latin typeface="Tahoma"/>
                <a:cs typeface="Tahoma"/>
              </a:rPr>
              <a:t>Star </a:t>
            </a:r>
            <a:r>
              <a:rPr dirty="0" sz="1000" spc="-40">
                <a:latin typeface="Tahoma"/>
                <a:cs typeface="Tahoma"/>
              </a:rPr>
              <a:t>Wars  </a:t>
            </a:r>
            <a:r>
              <a:rPr dirty="0" sz="1000" spc="-15">
                <a:latin typeface="Tahoma"/>
                <a:cs typeface="Tahoma"/>
              </a:rPr>
              <a:t>trilogy? </a:t>
            </a:r>
            <a:r>
              <a:rPr dirty="0" sz="1000" spc="-25">
                <a:latin typeface="Tahoma"/>
                <a:cs typeface="Tahoma"/>
              </a:rPr>
              <a:t>Can </a:t>
            </a:r>
            <a:r>
              <a:rPr dirty="0" sz="1000" spc="-55">
                <a:latin typeface="Tahoma"/>
                <a:cs typeface="Tahoma"/>
              </a:rPr>
              <a:t>you </a:t>
            </a:r>
            <a:r>
              <a:rPr dirty="0" sz="1000" spc="-35">
                <a:latin typeface="Tahoma"/>
                <a:cs typeface="Tahoma"/>
              </a:rPr>
              <a:t>explain </a:t>
            </a:r>
            <a:r>
              <a:rPr dirty="0" sz="1000" spc="-40">
                <a:latin typeface="Tahoma"/>
                <a:cs typeface="Tahoma"/>
              </a:rPr>
              <a:t>the </a:t>
            </a:r>
            <a:r>
              <a:rPr dirty="0" sz="1000" spc="-55">
                <a:latin typeface="Tahoma"/>
                <a:cs typeface="Tahoma"/>
              </a:rPr>
              <a:t>reasons </a:t>
            </a:r>
            <a:r>
              <a:rPr dirty="0" sz="1000" spc="-40">
                <a:latin typeface="Tahoma"/>
                <a:cs typeface="Tahoma"/>
              </a:rPr>
              <a:t>behind </a:t>
            </a:r>
            <a:r>
              <a:rPr dirty="0" sz="1000" spc="-45">
                <a:latin typeface="Tahoma"/>
                <a:cs typeface="Tahoma"/>
              </a:rPr>
              <a:t>your</a:t>
            </a:r>
            <a:r>
              <a:rPr dirty="0" sz="1000" spc="2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choice?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561" y="3006487"/>
            <a:ext cx="53530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8" action="ppaction://hlinksldjump"/>
              </a:rPr>
              <a:t>2</a:t>
            </a:r>
            <a:r>
              <a:rPr dirty="0" sz="600" spc="-140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8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884" y="2531624"/>
            <a:ext cx="3215005" cy="51498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85"/>
              </a:spcBef>
              <a:buClr>
                <a:srgbClr val="3333B2"/>
              </a:buClr>
              <a:buAutoNum type="arabicPeriod"/>
              <a:tabLst>
                <a:tab pos="185420" algn="l"/>
              </a:tabLst>
            </a:pPr>
            <a:r>
              <a:rPr dirty="0" sz="1000" spc="-35">
                <a:latin typeface="Tahoma"/>
                <a:cs typeface="Tahoma"/>
              </a:rPr>
              <a:t>Have </a:t>
            </a:r>
            <a:r>
              <a:rPr dirty="0" sz="1000" spc="-50">
                <a:latin typeface="Tahoma"/>
                <a:cs typeface="Tahoma"/>
              </a:rPr>
              <a:t>become </a:t>
            </a:r>
            <a:r>
              <a:rPr dirty="0" sz="1000" spc="-45">
                <a:latin typeface="Tahoma"/>
                <a:cs typeface="Tahoma"/>
              </a:rPr>
              <a:t>powerful </a:t>
            </a:r>
            <a:r>
              <a:rPr dirty="0" sz="1000" spc="-50">
                <a:latin typeface="Tahoma"/>
                <a:cs typeface="Tahoma"/>
              </a:rPr>
              <a:t>you. </a:t>
            </a:r>
            <a:r>
              <a:rPr dirty="0" sz="1000" spc="-30">
                <a:latin typeface="Tahoma"/>
                <a:cs typeface="Tahoma"/>
              </a:rPr>
              <a:t>You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dark </a:t>
            </a:r>
            <a:r>
              <a:rPr dirty="0" sz="1000" spc="-45">
                <a:latin typeface="Tahoma"/>
                <a:cs typeface="Tahoma"/>
              </a:rPr>
              <a:t>side </a:t>
            </a:r>
            <a:r>
              <a:rPr dirty="0" sz="1000" spc="-100">
                <a:latin typeface="Tahoma"/>
                <a:cs typeface="Tahoma"/>
              </a:rPr>
              <a:t>I </a:t>
            </a:r>
            <a:r>
              <a:rPr dirty="0" sz="1000" spc="-70">
                <a:latin typeface="Tahoma"/>
                <a:cs typeface="Tahoma"/>
              </a:rPr>
              <a:t>sense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in.</a:t>
            </a:r>
            <a:endParaRPr sz="10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80"/>
              </a:spcBef>
              <a:buClr>
                <a:srgbClr val="3333B2"/>
              </a:buClr>
              <a:buAutoNum type="arabicPeriod"/>
              <a:tabLst>
                <a:tab pos="185420" algn="l"/>
              </a:tabLst>
            </a:pPr>
            <a:r>
              <a:rPr dirty="0" sz="1000" spc="-35">
                <a:latin typeface="Tahoma"/>
                <a:cs typeface="Tahoma"/>
              </a:rPr>
              <a:t>Powerful </a:t>
            </a:r>
            <a:r>
              <a:rPr dirty="0" sz="1000" spc="-55">
                <a:latin typeface="Tahoma"/>
                <a:cs typeface="Tahoma"/>
              </a:rPr>
              <a:t>you have </a:t>
            </a:r>
            <a:r>
              <a:rPr dirty="0" sz="1000" spc="-50">
                <a:latin typeface="Tahoma"/>
                <a:cs typeface="Tahoma"/>
              </a:rPr>
              <a:t>become.  </a:t>
            </a: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dark </a:t>
            </a:r>
            <a:r>
              <a:rPr dirty="0" sz="1000" spc="-45">
                <a:latin typeface="Tahoma"/>
                <a:cs typeface="Tahoma"/>
              </a:rPr>
              <a:t>side </a:t>
            </a:r>
            <a:r>
              <a:rPr dirty="0" sz="1000" spc="-100">
                <a:latin typeface="Tahoma"/>
                <a:cs typeface="Tahoma"/>
              </a:rPr>
              <a:t>I  </a:t>
            </a:r>
            <a:r>
              <a:rPr dirty="0" sz="1000" spc="-70">
                <a:latin typeface="Tahoma"/>
                <a:cs typeface="Tahoma"/>
              </a:rPr>
              <a:t>sense 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5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you.</a:t>
            </a:r>
            <a:endParaRPr sz="10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85"/>
              </a:spcBef>
              <a:buClr>
                <a:srgbClr val="3333B2"/>
              </a:buClr>
              <a:buAutoNum type="arabicPeriod"/>
              <a:tabLst>
                <a:tab pos="185420" algn="l"/>
              </a:tabLst>
            </a:pPr>
            <a:r>
              <a:rPr dirty="0" sz="1000" spc="-40">
                <a:latin typeface="Tahoma"/>
                <a:cs typeface="Tahoma"/>
              </a:rPr>
              <a:t>Become </a:t>
            </a:r>
            <a:r>
              <a:rPr dirty="0" sz="1000" spc="-45">
                <a:latin typeface="Tahoma"/>
                <a:cs typeface="Tahoma"/>
              </a:rPr>
              <a:t>powerful </a:t>
            </a:r>
            <a:r>
              <a:rPr dirty="0" sz="1000" spc="-55">
                <a:latin typeface="Tahoma"/>
                <a:cs typeface="Tahoma"/>
              </a:rPr>
              <a:t>you </a:t>
            </a:r>
            <a:r>
              <a:rPr dirty="0" sz="1000" spc="-50">
                <a:latin typeface="Tahoma"/>
                <a:cs typeface="Tahoma"/>
              </a:rPr>
              <a:t>have.  </a:t>
            </a: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dark </a:t>
            </a:r>
            <a:r>
              <a:rPr dirty="0" sz="1000" spc="-100">
                <a:latin typeface="Tahoma"/>
                <a:cs typeface="Tahoma"/>
              </a:rPr>
              <a:t>I  </a:t>
            </a:r>
            <a:r>
              <a:rPr dirty="0" sz="1000" spc="-70">
                <a:latin typeface="Tahoma"/>
                <a:cs typeface="Tahoma"/>
              </a:rPr>
              <a:t>sense  </a:t>
            </a:r>
            <a:r>
              <a:rPr dirty="0" sz="1000" spc="-20">
                <a:latin typeface="Tahoma"/>
                <a:cs typeface="Tahoma"/>
              </a:rPr>
              <a:t>in </a:t>
            </a:r>
            <a:r>
              <a:rPr dirty="0" sz="1000" spc="-55">
                <a:latin typeface="Tahoma"/>
                <a:cs typeface="Tahoma"/>
              </a:rPr>
              <a:t>you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side.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47256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0" action="ppaction://hlinksldjump"/>
              </a:rPr>
              <a:t>2. </a:t>
            </a:r>
            <a:r>
              <a:rPr dirty="0" spc="-85">
                <a:hlinkClick r:id="rId10" action="ppaction://hlinksldjump"/>
              </a:rPr>
              <a:t>Question</a:t>
            </a:r>
            <a:r>
              <a:rPr dirty="0" spc="-215">
                <a:hlinkClick r:id="rId10" action="ppaction://hlinksldjump"/>
              </a:rPr>
              <a:t> </a:t>
            </a:r>
            <a:r>
              <a:rPr dirty="0" spc="-85">
                <a:hlinkClick r:id="rId10" action="ppaction://hlinksldjump"/>
              </a:rPr>
              <a:t>Test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688439"/>
            <a:ext cx="17443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Tahoma"/>
                <a:cs typeface="Tahoma"/>
              </a:rPr>
              <a:t>Phrases </a:t>
            </a:r>
            <a:r>
              <a:rPr dirty="0" sz="1200" spc="-85">
                <a:latin typeface="Tahoma"/>
                <a:cs typeface="Tahoma"/>
              </a:rPr>
              <a:t>may </a:t>
            </a:r>
            <a:r>
              <a:rPr dirty="0" sz="1200" spc="-75">
                <a:latin typeface="Tahoma"/>
                <a:cs typeface="Tahoma"/>
              </a:rPr>
              <a:t>be</a:t>
            </a:r>
            <a:r>
              <a:rPr dirty="0" sz="1200" spc="105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questioned.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275" y="1041943"/>
            <a:ext cx="28517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2">
                <a:solidFill>
                  <a:srgbClr val="0000FF"/>
                </a:solidFill>
                <a:latin typeface="Verdana"/>
                <a:cs typeface="Verdana"/>
              </a:rPr>
              <a:t>Noun</a:t>
            </a:r>
            <a:r>
              <a:rPr dirty="0" baseline="-13888" sz="1200" spc="82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229" y="1225407"/>
            <a:ext cx="215836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Q: Who did </a:t>
            </a:r>
            <a:r>
              <a:rPr dirty="0" sz="1200" spc="-5">
                <a:latin typeface="Tahoma"/>
                <a:cs typeface="Tahoma"/>
              </a:rPr>
              <a:t>Elliot</a:t>
            </a:r>
            <a:r>
              <a:rPr dirty="0" sz="1200" spc="18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love?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latin typeface="Tahoma"/>
                <a:cs typeface="Tahoma"/>
              </a:rPr>
              <a:t>A: </a:t>
            </a: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2">
                <a:solidFill>
                  <a:srgbClr val="0000FF"/>
                </a:solidFill>
                <a:latin typeface="Verdana"/>
                <a:cs typeface="Verdana"/>
              </a:rPr>
              <a:t>Noun</a:t>
            </a:r>
            <a:r>
              <a:rPr dirty="0" baseline="-13888" sz="120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275" y="1659811"/>
            <a:ext cx="28295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60">
                <a:latin typeface="Tahoma"/>
                <a:cs typeface="Tahoma"/>
              </a:rPr>
              <a:t>found </a:t>
            </a:r>
            <a:r>
              <a:rPr dirty="0" sz="1200" spc="60">
                <a:latin typeface="Tahoma"/>
                <a:cs typeface="Tahoma"/>
              </a:rPr>
              <a:t>ET </a:t>
            </a:r>
            <a:r>
              <a:rPr dirty="0" sz="1200" spc="-35">
                <a:latin typeface="Tahoma"/>
                <a:cs typeface="Tahoma"/>
              </a:rPr>
              <a:t>in </a:t>
            </a:r>
            <a:r>
              <a:rPr dirty="0" sz="1200" spc="-55">
                <a:latin typeface="Tahoma"/>
                <a:cs typeface="Tahoma"/>
              </a:rPr>
              <a:t>the toolshed </a:t>
            </a:r>
            <a:r>
              <a:rPr dirty="0" baseline="-13888" sz="1200" spc="-67">
                <a:solidFill>
                  <a:srgbClr val="0000FF"/>
                </a:solidFill>
                <a:latin typeface="Verdana"/>
                <a:cs typeface="Verdana"/>
              </a:rPr>
              <a:t>Prep.</a:t>
            </a:r>
            <a:r>
              <a:rPr dirty="0" baseline="-13888" sz="1200" spc="44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419" y="1879371"/>
            <a:ext cx="422909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250"/>
              </a:lnSpc>
            </a:pPr>
            <a:r>
              <a:rPr dirty="0" sz="1200" spc="-65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629" y="1843275"/>
            <a:ext cx="182435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61035" algn="l"/>
              </a:tabLst>
            </a:pPr>
            <a:r>
              <a:rPr dirty="0" sz="1200" spc="-45">
                <a:latin typeface="Tahoma"/>
                <a:cs typeface="Tahoma"/>
              </a:rPr>
              <a:t>Q:	did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45">
                <a:latin typeface="Tahoma"/>
                <a:cs typeface="Tahoma"/>
              </a:rPr>
              <a:t>find </a:t>
            </a:r>
            <a:r>
              <a:rPr dirty="0" sz="1200" spc="30">
                <a:latin typeface="Tahoma"/>
                <a:cs typeface="Tahoma"/>
              </a:rPr>
              <a:t>ET?  </a:t>
            </a:r>
            <a:r>
              <a:rPr dirty="0" sz="1200" spc="-25">
                <a:latin typeface="Tahoma"/>
                <a:cs typeface="Tahoma"/>
              </a:rPr>
              <a:t>A: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419" y="2062835"/>
            <a:ext cx="1572895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100">
                <a:latin typeface="Tahoma"/>
                <a:cs typeface="Tahoma"/>
              </a:rPr>
              <a:t>In </a:t>
            </a:r>
            <a:r>
              <a:rPr dirty="0" sz="1200" spc="-55">
                <a:latin typeface="Tahoma"/>
                <a:cs typeface="Tahoma"/>
              </a:rPr>
              <a:t>the toolshed </a:t>
            </a:r>
            <a:r>
              <a:rPr dirty="0" baseline="-13888" sz="1200" spc="-67">
                <a:solidFill>
                  <a:srgbClr val="0000FF"/>
                </a:solidFill>
                <a:latin typeface="Verdana"/>
                <a:cs typeface="Verdana"/>
              </a:rPr>
              <a:t>Prep.</a:t>
            </a:r>
            <a:r>
              <a:rPr dirty="0" baseline="-13888" sz="1200" spc="67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5163" y="2344895"/>
            <a:ext cx="706755" cy="10528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11811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75565" marR="38735">
              <a:lnSpc>
                <a:spcPct val="152200"/>
              </a:lnSpc>
              <a:spcBef>
                <a:spcPts val="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50800" marR="46355">
              <a:lnSpc>
                <a:spcPts val="1260"/>
              </a:lnSpc>
              <a:spcBef>
                <a:spcPts val="10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16 </a:t>
            </a:r>
            <a:r>
              <a:rPr dirty="0" baseline="-32407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-32407" sz="900" spc="-7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42</a:t>
            </a:r>
            <a:endParaRPr baseline="-3240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93726"/>
            <a:ext cx="65595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47256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0" action="ppaction://hlinksldjump"/>
              </a:rPr>
              <a:t>2. </a:t>
            </a:r>
            <a:r>
              <a:rPr dirty="0" spc="-85">
                <a:hlinkClick r:id="rId10" action="ppaction://hlinksldjump"/>
              </a:rPr>
              <a:t>Question</a:t>
            </a:r>
            <a:r>
              <a:rPr dirty="0" spc="-215">
                <a:hlinkClick r:id="rId10" action="ppaction://hlinksldjump"/>
              </a:rPr>
              <a:t> </a:t>
            </a:r>
            <a:r>
              <a:rPr dirty="0" spc="-85">
                <a:hlinkClick r:id="rId10" action="ppaction://hlinksldjump"/>
              </a:rPr>
              <a:t>Test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938561" y="2820915"/>
            <a:ext cx="60960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  <a:p>
            <a:pPr marL="12700" marR="7874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16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688439"/>
            <a:ext cx="17443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Tahoma"/>
                <a:cs typeface="Tahoma"/>
              </a:rPr>
              <a:t>Phrases </a:t>
            </a:r>
            <a:r>
              <a:rPr dirty="0" sz="1200" spc="-85">
                <a:latin typeface="Tahoma"/>
                <a:cs typeface="Tahoma"/>
              </a:rPr>
              <a:t>may </a:t>
            </a:r>
            <a:r>
              <a:rPr dirty="0" sz="1200" spc="-75">
                <a:latin typeface="Tahoma"/>
                <a:cs typeface="Tahoma"/>
              </a:rPr>
              <a:t>be</a:t>
            </a:r>
            <a:r>
              <a:rPr dirty="0" sz="1200" spc="105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questioned.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275" y="1041943"/>
            <a:ext cx="28517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2">
                <a:solidFill>
                  <a:srgbClr val="0000FF"/>
                </a:solidFill>
                <a:latin typeface="Verdana"/>
                <a:cs typeface="Verdana"/>
              </a:rPr>
              <a:t>Noun</a:t>
            </a:r>
            <a:r>
              <a:rPr dirty="0" baseline="-13888" sz="1200" spc="82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229" y="1225407"/>
            <a:ext cx="215836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Q: Who did </a:t>
            </a:r>
            <a:r>
              <a:rPr dirty="0" sz="1200" spc="-5">
                <a:latin typeface="Tahoma"/>
                <a:cs typeface="Tahoma"/>
              </a:rPr>
              <a:t>Elliot</a:t>
            </a:r>
            <a:r>
              <a:rPr dirty="0" sz="1200" spc="18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love?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latin typeface="Tahoma"/>
                <a:cs typeface="Tahoma"/>
              </a:rPr>
              <a:t>A: </a:t>
            </a: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2">
                <a:solidFill>
                  <a:srgbClr val="0000FF"/>
                </a:solidFill>
                <a:latin typeface="Verdana"/>
                <a:cs typeface="Verdana"/>
              </a:rPr>
              <a:t>Noun</a:t>
            </a:r>
            <a:r>
              <a:rPr dirty="0" baseline="-13888" sz="120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275" y="1659811"/>
            <a:ext cx="28295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60">
                <a:latin typeface="Tahoma"/>
                <a:cs typeface="Tahoma"/>
              </a:rPr>
              <a:t>found </a:t>
            </a:r>
            <a:r>
              <a:rPr dirty="0" sz="1200" spc="60">
                <a:latin typeface="Tahoma"/>
                <a:cs typeface="Tahoma"/>
              </a:rPr>
              <a:t>ET </a:t>
            </a:r>
            <a:r>
              <a:rPr dirty="0" sz="1200" spc="-35">
                <a:latin typeface="Tahoma"/>
                <a:cs typeface="Tahoma"/>
              </a:rPr>
              <a:t>in </a:t>
            </a:r>
            <a:r>
              <a:rPr dirty="0" sz="1200" spc="-55">
                <a:latin typeface="Tahoma"/>
                <a:cs typeface="Tahoma"/>
              </a:rPr>
              <a:t>the toolshed </a:t>
            </a:r>
            <a:r>
              <a:rPr dirty="0" baseline="-13888" sz="1200" spc="-67">
                <a:solidFill>
                  <a:srgbClr val="0000FF"/>
                </a:solidFill>
                <a:latin typeface="Verdana"/>
                <a:cs typeface="Verdana"/>
              </a:rPr>
              <a:t>Prep.</a:t>
            </a:r>
            <a:r>
              <a:rPr dirty="0" baseline="-13888" sz="1200" spc="44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419" y="1879371"/>
            <a:ext cx="422909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250"/>
              </a:lnSpc>
            </a:pPr>
            <a:r>
              <a:rPr dirty="0" sz="1200" spc="-65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629" y="1843275"/>
            <a:ext cx="182435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61035" algn="l"/>
              </a:tabLst>
            </a:pPr>
            <a:r>
              <a:rPr dirty="0" sz="1200" spc="-45">
                <a:latin typeface="Tahoma"/>
                <a:cs typeface="Tahoma"/>
              </a:rPr>
              <a:t>Q:	did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45">
                <a:latin typeface="Tahoma"/>
                <a:cs typeface="Tahoma"/>
              </a:rPr>
              <a:t>find </a:t>
            </a:r>
            <a:r>
              <a:rPr dirty="0" sz="1200" spc="30">
                <a:latin typeface="Tahoma"/>
                <a:cs typeface="Tahoma"/>
              </a:rPr>
              <a:t>ET?  </a:t>
            </a:r>
            <a:r>
              <a:rPr dirty="0" sz="1200" spc="-25">
                <a:latin typeface="Tahoma"/>
                <a:cs typeface="Tahoma"/>
              </a:rPr>
              <a:t>A: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419" y="2062835"/>
            <a:ext cx="1572895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100">
                <a:latin typeface="Tahoma"/>
                <a:cs typeface="Tahoma"/>
              </a:rPr>
              <a:t>In </a:t>
            </a:r>
            <a:r>
              <a:rPr dirty="0" sz="1200" spc="-55">
                <a:latin typeface="Tahoma"/>
                <a:cs typeface="Tahoma"/>
              </a:rPr>
              <a:t>the toolshed </a:t>
            </a:r>
            <a:r>
              <a:rPr dirty="0" baseline="-13888" sz="1200" spc="-67">
                <a:solidFill>
                  <a:srgbClr val="0000FF"/>
                </a:solidFill>
                <a:latin typeface="Verdana"/>
                <a:cs typeface="Verdana"/>
              </a:rPr>
              <a:t>Prep.</a:t>
            </a:r>
            <a:r>
              <a:rPr dirty="0" baseline="-13888" sz="1200" spc="67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675" y="2277679"/>
            <a:ext cx="6788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200" spc="-5">
                <a:latin typeface="Tahoma"/>
                <a:cs typeface="Tahoma"/>
              </a:rPr>
              <a:t>Elliot</a:t>
            </a:r>
            <a:r>
              <a:rPr dirty="0" sz="1200" spc="-12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is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9888" y="2313775"/>
            <a:ext cx="2362200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65">
                <a:latin typeface="Tahoma"/>
                <a:cs typeface="Tahoma"/>
              </a:rPr>
              <a:t>hugging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Verb</a:t>
            </a:r>
            <a:r>
              <a:rPr dirty="0" baseline="-13888" sz="1200" spc="112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93726"/>
            <a:ext cx="65595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47256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0" action="ppaction://hlinksldjump"/>
              </a:rPr>
              <a:t>2. </a:t>
            </a:r>
            <a:r>
              <a:rPr dirty="0" spc="-85">
                <a:hlinkClick r:id="rId10" action="ppaction://hlinksldjump"/>
              </a:rPr>
              <a:t>Question</a:t>
            </a:r>
            <a:r>
              <a:rPr dirty="0" spc="-215">
                <a:hlinkClick r:id="rId10" action="ppaction://hlinksldjump"/>
              </a:rPr>
              <a:t> </a:t>
            </a:r>
            <a:r>
              <a:rPr dirty="0" spc="-85">
                <a:hlinkClick r:id="rId10" action="ppaction://hlinksldjump"/>
              </a:rPr>
              <a:t>Test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938561" y="2820915"/>
            <a:ext cx="60960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  <a:p>
            <a:pPr marL="12700" marR="7874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16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688439"/>
            <a:ext cx="17443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Tahoma"/>
                <a:cs typeface="Tahoma"/>
              </a:rPr>
              <a:t>Phrases </a:t>
            </a:r>
            <a:r>
              <a:rPr dirty="0" sz="1200" spc="-85">
                <a:latin typeface="Tahoma"/>
                <a:cs typeface="Tahoma"/>
              </a:rPr>
              <a:t>may </a:t>
            </a:r>
            <a:r>
              <a:rPr dirty="0" sz="1200" spc="-75">
                <a:latin typeface="Tahoma"/>
                <a:cs typeface="Tahoma"/>
              </a:rPr>
              <a:t>be</a:t>
            </a:r>
            <a:r>
              <a:rPr dirty="0" sz="1200" spc="105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questioned.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275" y="1041943"/>
            <a:ext cx="28517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2">
                <a:solidFill>
                  <a:srgbClr val="0000FF"/>
                </a:solidFill>
                <a:latin typeface="Verdana"/>
                <a:cs typeface="Verdana"/>
              </a:rPr>
              <a:t>Noun</a:t>
            </a:r>
            <a:r>
              <a:rPr dirty="0" baseline="-13888" sz="1200" spc="82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229" y="1225407"/>
            <a:ext cx="215836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Q: Who did </a:t>
            </a:r>
            <a:r>
              <a:rPr dirty="0" sz="1200" spc="-5">
                <a:latin typeface="Tahoma"/>
                <a:cs typeface="Tahoma"/>
              </a:rPr>
              <a:t>Elliot</a:t>
            </a:r>
            <a:r>
              <a:rPr dirty="0" sz="1200" spc="18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love?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latin typeface="Tahoma"/>
                <a:cs typeface="Tahoma"/>
              </a:rPr>
              <a:t>A: </a:t>
            </a: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2">
                <a:solidFill>
                  <a:srgbClr val="0000FF"/>
                </a:solidFill>
                <a:latin typeface="Verdana"/>
                <a:cs typeface="Verdana"/>
              </a:rPr>
              <a:t>Noun</a:t>
            </a:r>
            <a:r>
              <a:rPr dirty="0" baseline="-13888" sz="120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275" y="1659811"/>
            <a:ext cx="28295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60">
                <a:latin typeface="Tahoma"/>
                <a:cs typeface="Tahoma"/>
              </a:rPr>
              <a:t>found </a:t>
            </a:r>
            <a:r>
              <a:rPr dirty="0" sz="1200" spc="60">
                <a:latin typeface="Tahoma"/>
                <a:cs typeface="Tahoma"/>
              </a:rPr>
              <a:t>ET </a:t>
            </a:r>
            <a:r>
              <a:rPr dirty="0" sz="1200" spc="-35">
                <a:latin typeface="Tahoma"/>
                <a:cs typeface="Tahoma"/>
              </a:rPr>
              <a:t>in </a:t>
            </a:r>
            <a:r>
              <a:rPr dirty="0" sz="1200" spc="-55">
                <a:latin typeface="Tahoma"/>
                <a:cs typeface="Tahoma"/>
              </a:rPr>
              <a:t>the toolshed </a:t>
            </a:r>
            <a:r>
              <a:rPr dirty="0" baseline="-13888" sz="1200" spc="-67">
                <a:solidFill>
                  <a:srgbClr val="0000FF"/>
                </a:solidFill>
                <a:latin typeface="Verdana"/>
                <a:cs typeface="Verdana"/>
              </a:rPr>
              <a:t>Prep.</a:t>
            </a:r>
            <a:r>
              <a:rPr dirty="0" baseline="-13888" sz="1200" spc="44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419" y="1879371"/>
            <a:ext cx="422909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250"/>
              </a:lnSpc>
            </a:pPr>
            <a:r>
              <a:rPr dirty="0" sz="1200" spc="-65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629" y="1843275"/>
            <a:ext cx="182435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61035" algn="l"/>
              </a:tabLst>
            </a:pPr>
            <a:r>
              <a:rPr dirty="0" sz="1200" spc="-45">
                <a:latin typeface="Tahoma"/>
                <a:cs typeface="Tahoma"/>
              </a:rPr>
              <a:t>Q:	did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45">
                <a:latin typeface="Tahoma"/>
                <a:cs typeface="Tahoma"/>
              </a:rPr>
              <a:t>find </a:t>
            </a:r>
            <a:r>
              <a:rPr dirty="0" sz="1200" spc="30">
                <a:latin typeface="Tahoma"/>
                <a:cs typeface="Tahoma"/>
              </a:rPr>
              <a:t>ET?  </a:t>
            </a:r>
            <a:r>
              <a:rPr dirty="0" sz="1200" spc="-25">
                <a:latin typeface="Tahoma"/>
                <a:cs typeface="Tahoma"/>
              </a:rPr>
              <a:t>A: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419" y="2062835"/>
            <a:ext cx="1572895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100">
                <a:latin typeface="Tahoma"/>
                <a:cs typeface="Tahoma"/>
              </a:rPr>
              <a:t>In </a:t>
            </a:r>
            <a:r>
              <a:rPr dirty="0" sz="1200" spc="-55">
                <a:latin typeface="Tahoma"/>
                <a:cs typeface="Tahoma"/>
              </a:rPr>
              <a:t>the toolshed </a:t>
            </a:r>
            <a:r>
              <a:rPr dirty="0" baseline="-13888" sz="1200" spc="-67">
                <a:solidFill>
                  <a:srgbClr val="0000FF"/>
                </a:solidFill>
                <a:latin typeface="Verdana"/>
                <a:cs typeface="Verdana"/>
              </a:rPr>
              <a:t>Prep.</a:t>
            </a:r>
            <a:r>
              <a:rPr dirty="0" baseline="-13888" sz="1200" spc="67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675" y="2277679"/>
            <a:ext cx="8045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45">
                <a:latin typeface="Tahoma"/>
                <a:cs typeface="Tahoma"/>
              </a:rPr>
              <a:t>is</a:t>
            </a:r>
            <a:r>
              <a:rPr dirty="0" sz="1200" spc="-100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8489" y="2313775"/>
            <a:ext cx="2333625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ts val="1250"/>
              </a:lnSpc>
            </a:pPr>
            <a:r>
              <a:rPr dirty="0" sz="1200" spc="-65">
                <a:latin typeface="Tahoma"/>
                <a:cs typeface="Tahoma"/>
              </a:rPr>
              <a:t>ugging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Verb</a:t>
            </a:r>
            <a:r>
              <a:rPr dirty="0" baseline="-13888" sz="1200" spc="112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6419" y="2497239"/>
            <a:ext cx="365125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250"/>
              </a:lnSpc>
            </a:pPr>
            <a:r>
              <a:rPr dirty="0" sz="1200" spc="-30">
                <a:latin typeface="Tahoma"/>
                <a:cs typeface="Tahoma"/>
              </a:rPr>
              <a:t>What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5494" y="2461130"/>
            <a:ext cx="94424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Elliot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doing?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629" y="2461130"/>
            <a:ext cx="17653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Q: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latin typeface="Tahoma"/>
                <a:cs typeface="Tahoma"/>
              </a:rPr>
              <a:t>A: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6419" y="2680703"/>
            <a:ext cx="2390140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55">
                <a:latin typeface="Tahoma"/>
                <a:cs typeface="Tahoma"/>
              </a:rPr>
              <a:t>Hugging 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Verb</a:t>
            </a:r>
            <a:r>
              <a:rPr dirty="0" baseline="-13888" sz="1200" spc="97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55955" cy="6718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162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05410">
              <a:lnSpc>
                <a:spcPts val="700"/>
              </a:lnSpc>
              <a:buAutoNum type="alphaUcPeriod" startAt="3"/>
              <a:tabLst>
                <a:tab pos="113664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47256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0" action="ppaction://hlinksldjump"/>
              </a:rPr>
              <a:t>2. </a:t>
            </a:r>
            <a:r>
              <a:rPr dirty="0" spc="-85">
                <a:hlinkClick r:id="rId10" action="ppaction://hlinksldjump"/>
              </a:rPr>
              <a:t>Question</a:t>
            </a:r>
            <a:r>
              <a:rPr dirty="0" spc="-215">
                <a:hlinkClick r:id="rId10" action="ppaction://hlinksldjump"/>
              </a:rPr>
              <a:t> </a:t>
            </a:r>
            <a:r>
              <a:rPr dirty="0" spc="-85">
                <a:hlinkClick r:id="rId10" action="ppaction://hlinksldjump"/>
              </a:rPr>
              <a:t>Test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13263" y="2700439"/>
            <a:ext cx="63436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17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79205"/>
            <a:ext cx="10941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60">
                <a:latin typeface="Tahoma"/>
                <a:cs typeface="Tahoma"/>
              </a:rPr>
              <a:t>ET </a:t>
            </a:r>
            <a:r>
              <a:rPr dirty="0" sz="1200" spc="-75">
                <a:latin typeface="Tahoma"/>
                <a:cs typeface="Tahoma"/>
              </a:rPr>
              <a:t>phoned</a:t>
            </a:r>
            <a:r>
              <a:rPr dirty="0" sz="1200" spc="-105">
                <a:latin typeface="Tahoma"/>
                <a:cs typeface="Tahoma"/>
              </a:rPr>
              <a:t> </a:t>
            </a:r>
            <a:r>
              <a:rPr dirty="0" sz="1200" spc="-85">
                <a:latin typeface="Tahoma"/>
                <a:cs typeface="Tahoma"/>
              </a:rPr>
              <a:t>home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333" y="1315313"/>
            <a:ext cx="1938020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40">
                <a:latin typeface="Tahoma"/>
                <a:cs typeface="Tahoma"/>
              </a:rPr>
              <a:t>with </a:t>
            </a:r>
            <a:r>
              <a:rPr dirty="0" sz="1200" spc="-55">
                <a:latin typeface="Tahoma"/>
                <a:cs typeface="Tahoma"/>
              </a:rPr>
              <a:t>his magic finger </a:t>
            </a:r>
            <a:r>
              <a:rPr dirty="0" baseline="-13888" sz="1200" spc="-67">
                <a:solidFill>
                  <a:srgbClr val="0000FF"/>
                </a:solidFill>
                <a:latin typeface="Verdana"/>
                <a:cs typeface="Verdana"/>
              </a:rPr>
              <a:t>Prep.</a:t>
            </a:r>
            <a:r>
              <a:rPr dirty="0" baseline="-13888" sz="1200" spc="157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55955" cy="8566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162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05410">
              <a:lnSpc>
                <a:spcPts val="700"/>
              </a:lnSpc>
              <a:buAutoNum type="alphaUcPeriod" startAt="3"/>
              <a:tabLst>
                <a:tab pos="113664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47256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0" action="ppaction://hlinksldjump"/>
              </a:rPr>
              <a:t>2. </a:t>
            </a:r>
            <a:r>
              <a:rPr dirty="0" spc="-85">
                <a:hlinkClick r:id="rId10" action="ppaction://hlinksldjump"/>
              </a:rPr>
              <a:t>Question</a:t>
            </a:r>
            <a:r>
              <a:rPr dirty="0" spc="-215">
                <a:hlinkClick r:id="rId10" action="ppaction://hlinksldjump"/>
              </a:rPr>
              <a:t> </a:t>
            </a:r>
            <a:r>
              <a:rPr dirty="0" spc="-85">
                <a:hlinkClick r:id="rId10" action="ppaction://hlinksldjump"/>
              </a:rPr>
              <a:t>Test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913701"/>
            <a:ext cx="53530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17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197" y="1183818"/>
            <a:ext cx="3145155" cy="58102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844"/>
              </a:spcBef>
            </a:pPr>
            <a:r>
              <a:rPr dirty="0" sz="1200" spc="60">
                <a:latin typeface="Tahoma"/>
                <a:cs typeface="Tahoma"/>
              </a:rPr>
              <a:t>ET </a:t>
            </a:r>
            <a:r>
              <a:rPr dirty="0" sz="1200" spc="-75">
                <a:latin typeface="Tahoma"/>
                <a:cs typeface="Tahoma"/>
              </a:rPr>
              <a:t>phoned </a:t>
            </a:r>
            <a:r>
              <a:rPr dirty="0" sz="1200" spc="-85">
                <a:latin typeface="Tahoma"/>
                <a:cs typeface="Tahoma"/>
              </a:rPr>
              <a:t>home </a:t>
            </a:r>
            <a:r>
              <a:rPr dirty="0" sz="1200" spc="-40">
                <a:latin typeface="Tahoma"/>
                <a:cs typeface="Tahoma"/>
              </a:rPr>
              <a:t>with </a:t>
            </a:r>
            <a:r>
              <a:rPr dirty="0" sz="1200" spc="-55">
                <a:latin typeface="Tahoma"/>
                <a:cs typeface="Tahoma"/>
              </a:rPr>
              <a:t>his magic finger </a:t>
            </a:r>
            <a:r>
              <a:rPr dirty="0" baseline="-13888" sz="1200" spc="-67">
                <a:solidFill>
                  <a:srgbClr val="0000FF"/>
                </a:solidFill>
                <a:latin typeface="Verdana"/>
                <a:cs typeface="Verdana"/>
              </a:rPr>
              <a:t>Prep.</a:t>
            </a:r>
            <a:r>
              <a:rPr dirty="0" baseline="-13888" sz="1200" spc="-37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745"/>
              </a:spcBef>
            </a:pPr>
            <a:r>
              <a:rPr dirty="0" sz="1200" spc="-65">
                <a:latin typeface="Tahoma"/>
                <a:cs typeface="Tahoma"/>
              </a:rPr>
              <a:t>How </a:t>
            </a:r>
            <a:r>
              <a:rPr dirty="0" sz="1200" spc="-45">
                <a:latin typeface="Tahoma"/>
                <a:cs typeface="Tahoma"/>
              </a:rPr>
              <a:t>did </a:t>
            </a:r>
            <a:r>
              <a:rPr dirty="0" sz="1200" spc="60">
                <a:latin typeface="Tahoma"/>
                <a:cs typeface="Tahoma"/>
              </a:rPr>
              <a:t>ET </a:t>
            </a:r>
            <a:r>
              <a:rPr dirty="0" sz="1200" spc="-80">
                <a:latin typeface="Tahoma"/>
                <a:cs typeface="Tahoma"/>
              </a:rPr>
              <a:t>phone</a:t>
            </a:r>
            <a:r>
              <a:rPr dirty="0" sz="1200" spc="100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home?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997" y="1870481"/>
            <a:ext cx="1332230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10">
                <a:latin typeface="Tahoma"/>
                <a:cs typeface="Tahoma"/>
              </a:rPr>
              <a:t>With </a:t>
            </a:r>
            <a:r>
              <a:rPr dirty="0" sz="1200" spc="-55">
                <a:latin typeface="Tahoma"/>
                <a:cs typeface="Tahoma"/>
              </a:rPr>
              <a:t>his magic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finger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93726"/>
            <a:ext cx="6559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0909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1" action="ppaction://hlinksldjump"/>
              </a:rPr>
              <a:t>3. Standalone</a:t>
            </a:r>
            <a:r>
              <a:rPr dirty="0" spc="-190">
                <a:hlinkClick r:id="rId11" action="ppaction://hlinksldjump"/>
              </a:rPr>
              <a:t> </a:t>
            </a:r>
            <a:r>
              <a:rPr dirty="0" spc="-75">
                <a:hlinkClick r:id="rId11" action="ppaction://hlinksldjump"/>
              </a:rPr>
              <a:t>test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938561" y="2913701"/>
            <a:ext cx="53530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18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615058"/>
            <a:ext cx="321881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60">
                <a:latin typeface="Tahoma"/>
                <a:cs typeface="Tahoma"/>
              </a:rPr>
              <a:t>When questioned,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75">
                <a:latin typeface="Tahoma"/>
                <a:cs typeface="Tahoma"/>
              </a:rPr>
              <a:t>phrase </a:t>
            </a:r>
            <a:r>
              <a:rPr dirty="0" sz="1200" spc="-60">
                <a:latin typeface="Tahoma"/>
                <a:cs typeface="Tahoma"/>
              </a:rPr>
              <a:t>can </a:t>
            </a:r>
            <a:r>
              <a:rPr dirty="0" sz="1200" spc="-55">
                <a:latin typeface="Tahoma"/>
                <a:cs typeface="Tahoma"/>
              </a:rPr>
              <a:t>stand </a:t>
            </a:r>
            <a:r>
              <a:rPr dirty="0" sz="1200" spc="-65">
                <a:latin typeface="Tahoma"/>
                <a:cs typeface="Tahoma"/>
              </a:rPr>
              <a:t>alone </a:t>
            </a:r>
            <a:r>
              <a:rPr dirty="0" sz="1200" spc="-80">
                <a:latin typeface="Tahoma"/>
                <a:cs typeface="Tahoma"/>
              </a:rPr>
              <a:t>as </a:t>
            </a:r>
            <a:r>
              <a:rPr dirty="0" sz="1200" spc="-70">
                <a:latin typeface="Tahoma"/>
                <a:cs typeface="Tahoma"/>
              </a:rPr>
              <a:t>an  </a:t>
            </a:r>
            <a:r>
              <a:rPr dirty="0" sz="1200" spc="-85">
                <a:latin typeface="Tahoma"/>
                <a:cs typeface="Tahoma"/>
              </a:rPr>
              <a:t>answer </a:t>
            </a:r>
            <a:r>
              <a:rPr dirty="0" sz="1200" spc="-80">
                <a:latin typeface="Tahoma"/>
                <a:cs typeface="Tahoma"/>
              </a:rPr>
              <a:t>(see</a:t>
            </a:r>
            <a:r>
              <a:rPr dirty="0" sz="1200" spc="-180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above)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275" y="1152014"/>
            <a:ext cx="28517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2">
                <a:solidFill>
                  <a:srgbClr val="0000FF"/>
                </a:solidFill>
                <a:latin typeface="Verdana"/>
                <a:cs typeface="Verdana"/>
              </a:rPr>
              <a:t>Noun</a:t>
            </a:r>
            <a:r>
              <a:rPr dirty="0" baseline="-13888" sz="1200" spc="82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229" y="1335478"/>
            <a:ext cx="215836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Q: Who did </a:t>
            </a:r>
            <a:r>
              <a:rPr dirty="0" sz="1200" spc="-5">
                <a:latin typeface="Tahoma"/>
                <a:cs typeface="Tahoma"/>
              </a:rPr>
              <a:t>Elliot</a:t>
            </a:r>
            <a:r>
              <a:rPr dirty="0" sz="1200" spc="18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love?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latin typeface="Tahoma"/>
                <a:cs typeface="Tahoma"/>
              </a:rPr>
              <a:t>A: </a:t>
            </a: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2">
                <a:solidFill>
                  <a:srgbClr val="0000FF"/>
                </a:solidFill>
                <a:latin typeface="Verdana"/>
                <a:cs typeface="Verdana"/>
              </a:rPr>
              <a:t>Noun</a:t>
            </a:r>
            <a:r>
              <a:rPr dirty="0" baseline="-13888" sz="120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275" y="1769882"/>
            <a:ext cx="28295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60">
                <a:latin typeface="Tahoma"/>
                <a:cs typeface="Tahoma"/>
              </a:rPr>
              <a:t>found </a:t>
            </a:r>
            <a:r>
              <a:rPr dirty="0" sz="1200" spc="60">
                <a:latin typeface="Tahoma"/>
                <a:cs typeface="Tahoma"/>
              </a:rPr>
              <a:t>ET </a:t>
            </a:r>
            <a:r>
              <a:rPr dirty="0" sz="1200" spc="-35">
                <a:latin typeface="Tahoma"/>
                <a:cs typeface="Tahoma"/>
              </a:rPr>
              <a:t>in </a:t>
            </a:r>
            <a:r>
              <a:rPr dirty="0" sz="1200" spc="-55">
                <a:latin typeface="Tahoma"/>
                <a:cs typeface="Tahoma"/>
              </a:rPr>
              <a:t>the toolshed </a:t>
            </a:r>
            <a:r>
              <a:rPr dirty="0" baseline="-13888" sz="1200" spc="-67">
                <a:solidFill>
                  <a:srgbClr val="0000FF"/>
                </a:solidFill>
                <a:latin typeface="Verdana"/>
                <a:cs typeface="Verdana"/>
              </a:rPr>
              <a:t>Prep.</a:t>
            </a:r>
            <a:r>
              <a:rPr dirty="0" baseline="-13888" sz="1200" spc="44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419" y="1989455"/>
            <a:ext cx="422909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250"/>
              </a:lnSpc>
            </a:pPr>
            <a:r>
              <a:rPr dirty="0" sz="1200" spc="-65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629" y="1953346"/>
            <a:ext cx="182435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61035" algn="l"/>
              </a:tabLst>
            </a:pPr>
            <a:r>
              <a:rPr dirty="0" sz="1200" spc="-45">
                <a:latin typeface="Tahoma"/>
                <a:cs typeface="Tahoma"/>
              </a:rPr>
              <a:t>Q:	did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45">
                <a:latin typeface="Tahoma"/>
                <a:cs typeface="Tahoma"/>
              </a:rPr>
              <a:t>find </a:t>
            </a:r>
            <a:r>
              <a:rPr dirty="0" sz="1200" spc="30">
                <a:latin typeface="Tahoma"/>
                <a:cs typeface="Tahoma"/>
              </a:rPr>
              <a:t>ET?  </a:t>
            </a:r>
            <a:r>
              <a:rPr dirty="0" sz="1200" spc="-25">
                <a:latin typeface="Tahoma"/>
                <a:cs typeface="Tahoma"/>
              </a:rPr>
              <a:t>A: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419" y="2172919"/>
            <a:ext cx="941705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100">
                <a:latin typeface="Tahoma"/>
                <a:cs typeface="Tahoma"/>
              </a:rPr>
              <a:t>In </a:t>
            </a:r>
            <a:r>
              <a:rPr dirty="0" sz="1200" spc="-55">
                <a:latin typeface="Tahoma"/>
                <a:cs typeface="Tahoma"/>
              </a:rPr>
              <a:t>the</a:t>
            </a:r>
            <a:r>
              <a:rPr dirty="0" sz="1200" spc="-21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toolshed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675" y="2387749"/>
            <a:ext cx="8045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45">
                <a:latin typeface="Tahoma"/>
                <a:cs typeface="Tahoma"/>
              </a:rPr>
              <a:t>is</a:t>
            </a:r>
            <a:r>
              <a:rPr dirty="0" sz="1200" spc="-100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8489" y="2423858"/>
            <a:ext cx="2333625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ts val="1250"/>
              </a:lnSpc>
            </a:pPr>
            <a:r>
              <a:rPr dirty="0" sz="1200" spc="-65">
                <a:latin typeface="Tahoma"/>
                <a:cs typeface="Tahoma"/>
              </a:rPr>
              <a:t>ugging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Verb</a:t>
            </a:r>
            <a:r>
              <a:rPr dirty="0" baseline="-13888" sz="1200" spc="112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-13888" sz="1200" spc="-89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6419" y="2607322"/>
            <a:ext cx="365125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250"/>
              </a:lnSpc>
            </a:pPr>
            <a:r>
              <a:rPr dirty="0" sz="1200" spc="-30">
                <a:latin typeface="Tahoma"/>
                <a:cs typeface="Tahoma"/>
              </a:rPr>
              <a:t>What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5494" y="2571214"/>
            <a:ext cx="94424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Elliot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doing?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629" y="2571214"/>
            <a:ext cx="17653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Q: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latin typeface="Tahoma"/>
                <a:cs typeface="Tahoma"/>
              </a:rPr>
              <a:t>A: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6419" y="2790787"/>
            <a:ext cx="1800860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55">
                <a:latin typeface="Tahoma"/>
                <a:cs typeface="Tahoma"/>
              </a:rPr>
              <a:t>Hugging 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</a:t>
            </a:r>
            <a:r>
              <a:rPr dirty="0" sz="1200" spc="17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alien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6085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2" action="ppaction://hlinksldjump"/>
              </a:rPr>
              <a:t>4. </a:t>
            </a:r>
            <a:r>
              <a:rPr dirty="0" spc="-75">
                <a:hlinkClick r:id="rId2" action="ppaction://hlinksldjump"/>
              </a:rPr>
              <a:t>Coordination</a:t>
            </a:r>
            <a:r>
              <a:rPr dirty="0" spc="-185">
                <a:hlinkClick r:id="rId2" action="ppaction://hlinksldjump"/>
              </a:rPr>
              <a:t> </a:t>
            </a:r>
            <a:r>
              <a:rPr dirty="0" spc="-75">
                <a:hlinkClick r:id="rId2" action="ppaction://hlinksldjump"/>
              </a:rPr>
              <a:t>test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633" y="1287493"/>
            <a:ext cx="4166870" cy="5175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5400" marR="17780">
              <a:lnSpc>
                <a:spcPts val="1040"/>
              </a:lnSpc>
              <a:spcBef>
                <a:spcPts val="265"/>
              </a:spcBef>
            </a:pPr>
            <a:r>
              <a:rPr dirty="0" sz="1000" spc="-35">
                <a:latin typeface="Tahoma"/>
                <a:cs typeface="Tahoma"/>
              </a:rPr>
              <a:t>Phrases </a:t>
            </a:r>
            <a:r>
              <a:rPr dirty="0" sz="1000" spc="-55">
                <a:latin typeface="Tahoma"/>
                <a:cs typeface="Tahoma"/>
              </a:rPr>
              <a:t>may </a:t>
            </a:r>
            <a:r>
              <a:rPr dirty="0" sz="1000" spc="-50">
                <a:latin typeface="Tahoma"/>
                <a:cs typeface="Tahoma"/>
              </a:rPr>
              <a:t>be </a:t>
            </a:r>
            <a:r>
              <a:rPr dirty="0" sz="1000" spc="-35">
                <a:latin typeface="Tahoma"/>
                <a:cs typeface="Tahoma"/>
              </a:rPr>
              <a:t>coordinated, i.e. </a:t>
            </a:r>
            <a:r>
              <a:rPr dirty="0" sz="1000" spc="-40">
                <a:latin typeface="Tahoma"/>
                <a:cs typeface="Tahoma"/>
              </a:rPr>
              <a:t>they </a:t>
            </a:r>
            <a:r>
              <a:rPr dirty="0" sz="1000" spc="-55">
                <a:latin typeface="Tahoma"/>
                <a:cs typeface="Tahoma"/>
              </a:rPr>
              <a:t>may </a:t>
            </a:r>
            <a:r>
              <a:rPr dirty="0" sz="1000" spc="-50">
                <a:latin typeface="Tahoma"/>
                <a:cs typeface="Tahoma"/>
              </a:rPr>
              <a:t>be </a:t>
            </a:r>
            <a:r>
              <a:rPr dirty="0" sz="1000" spc="-45">
                <a:latin typeface="Tahoma"/>
                <a:cs typeface="Tahoma"/>
              </a:rPr>
              <a:t>produced </a:t>
            </a:r>
            <a:r>
              <a:rPr dirty="0" sz="1000" spc="-20">
                <a:latin typeface="Tahoma"/>
                <a:cs typeface="Tahoma"/>
              </a:rPr>
              <a:t>in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55">
                <a:latin typeface="Tahoma"/>
                <a:cs typeface="Tahoma"/>
              </a:rPr>
              <a:t>series </a:t>
            </a:r>
            <a:r>
              <a:rPr dirty="0" sz="1000" spc="-35">
                <a:latin typeface="Tahoma"/>
                <a:cs typeface="Tahoma"/>
              </a:rPr>
              <a:t>linked </a:t>
            </a:r>
            <a:r>
              <a:rPr dirty="0" sz="1000" spc="-55">
                <a:latin typeface="Tahoma"/>
                <a:cs typeface="Tahoma"/>
              </a:rPr>
              <a:t>by </a:t>
            </a:r>
            <a:r>
              <a:rPr dirty="0" sz="1000" spc="-50">
                <a:latin typeface="Tahoma"/>
                <a:cs typeface="Tahoma"/>
              </a:rPr>
              <a:t>a  </a:t>
            </a:r>
            <a:r>
              <a:rPr dirty="0" sz="1000" spc="-30">
                <a:latin typeface="Tahoma"/>
                <a:cs typeface="Tahoma"/>
              </a:rPr>
              <a:t>coordinator </a:t>
            </a:r>
            <a:r>
              <a:rPr dirty="0" sz="1000" spc="-15">
                <a:latin typeface="Tahoma"/>
                <a:cs typeface="Tahoma"/>
              </a:rPr>
              <a:t>(</a:t>
            </a:r>
            <a:r>
              <a:rPr dirty="0" sz="1000" spc="-15" i="1">
                <a:latin typeface="Calibri"/>
                <a:cs typeface="Calibri"/>
              </a:rPr>
              <a:t>and</a:t>
            </a:r>
            <a:r>
              <a:rPr dirty="0" sz="1000" spc="-15">
                <a:latin typeface="Tahoma"/>
                <a:cs typeface="Tahoma"/>
              </a:rPr>
              <a:t>, </a:t>
            </a:r>
            <a:r>
              <a:rPr dirty="0" sz="1000" spc="-5" i="1">
                <a:latin typeface="Calibri"/>
                <a:cs typeface="Calibri"/>
              </a:rPr>
              <a:t>but</a:t>
            </a:r>
            <a:r>
              <a:rPr dirty="0" sz="1000" spc="-5">
                <a:latin typeface="Tahoma"/>
                <a:cs typeface="Tahoma"/>
              </a:rPr>
              <a:t>, </a:t>
            </a:r>
            <a:r>
              <a:rPr dirty="0" sz="1000" spc="-25" i="1">
                <a:latin typeface="Calibri"/>
                <a:cs typeface="Calibri"/>
              </a:rPr>
              <a:t>or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e.g.</a:t>
            </a:r>
            <a:endParaRPr sz="1000">
              <a:latin typeface="Tahoma"/>
              <a:cs typeface="Tahoma"/>
            </a:endParaRPr>
          </a:p>
          <a:p>
            <a:pPr marL="149860">
              <a:lnSpc>
                <a:spcPct val="100000"/>
              </a:lnSpc>
              <a:spcBef>
                <a:spcPts val="430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000" spc="5">
                <a:latin typeface="Tahoma"/>
                <a:cs typeface="Tahoma"/>
              </a:rPr>
              <a:t>Elliot </a:t>
            </a:r>
            <a:r>
              <a:rPr dirty="0" sz="1000" spc="-80" b="1">
                <a:latin typeface="Tahoma"/>
                <a:cs typeface="Tahoma"/>
              </a:rPr>
              <a:t>and </a:t>
            </a:r>
            <a:r>
              <a:rPr dirty="0" sz="1000" spc="-35">
                <a:latin typeface="Tahoma"/>
                <a:cs typeface="Tahoma"/>
              </a:rPr>
              <a:t>Gertie </a:t>
            </a:r>
            <a:r>
              <a:rPr dirty="0" baseline="-11904" sz="1050" spc="37">
                <a:solidFill>
                  <a:srgbClr val="0000FF"/>
                </a:solidFill>
                <a:latin typeface="Verdana"/>
                <a:cs typeface="Verdana"/>
              </a:rPr>
              <a:t>NP</a:t>
            </a:r>
            <a:r>
              <a:rPr dirty="0" baseline="-11904" sz="1050" spc="209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000" spc="-40">
                <a:latin typeface="Tahoma"/>
                <a:cs typeface="Tahoma"/>
              </a:rPr>
              <a:t>loved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365" y="1806918"/>
            <a:ext cx="2640330" cy="115570"/>
          </a:xfrm>
          <a:prstGeom prst="rect">
            <a:avLst/>
          </a:prstGeom>
          <a:solidFill>
            <a:srgbClr val="F2CCD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-35">
                <a:latin typeface="Tahoma"/>
                <a:cs typeface="Tahoma"/>
              </a:rPr>
              <a:t>the cute </a:t>
            </a:r>
            <a:r>
              <a:rPr dirty="0" sz="1000" spc="-60">
                <a:latin typeface="Tahoma"/>
                <a:cs typeface="Tahoma"/>
              </a:rPr>
              <a:t>green </a:t>
            </a:r>
            <a:r>
              <a:rPr dirty="0" sz="1000" spc="-35">
                <a:latin typeface="Tahoma"/>
                <a:cs typeface="Tahoma"/>
              </a:rPr>
              <a:t>alien </a:t>
            </a:r>
            <a:r>
              <a:rPr dirty="0" sz="1000" spc="-80" b="1">
                <a:latin typeface="Tahoma"/>
                <a:cs typeface="Tahoma"/>
              </a:rPr>
              <a:t>and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soft </a:t>
            </a:r>
            <a:r>
              <a:rPr dirty="0" sz="1000" spc="-55">
                <a:latin typeface="Tahoma"/>
                <a:cs typeface="Tahoma"/>
              </a:rPr>
              <a:t>brown </a:t>
            </a:r>
            <a:r>
              <a:rPr dirty="0" sz="1000" spc="-40">
                <a:latin typeface="Tahoma"/>
                <a:cs typeface="Tahoma"/>
              </a:rPr>
              <a:t>Teddy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baseline="-11904" sz="1050" spc="37">
                <a:solidFill>
                  <a:srgbClr val="0000FF"/>
                </a:solidFill>
                <a:latin typeface="Verdana"/>
                <a:cs typeface="Verdana"/>
              </a:rPr>
              <a:t>NP</a:t>
            </a:r>
            <a:endParaRPr baseline="-11904"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520" y="1921350"/>
            <a:ext cx="40576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000" spc="5">
                <a:latin typeface="Tahoma"/>
                <a:cs typeface="Tahoma"/>
              </a:rPr>
              <a:t>Elliot </a:t>
            </a:r>
            <a:r>
              <a:rPr dirty="0" sz="1000" spc="-55">
                <a:latin typeface="Tahoma"/>
                <a:cs typeface="Tahoma"/>
              </a:rPr>
              <a:t>hugged </a:t>
            </a:r>
            <a:r>
              <a:rPr dirty="0" sz="1000" spc="-35">
                <a:latin typeface="Tahoma"/>
                <a:cs typeface="Tahoma"/>
              </a:rPr>
              <a:t>the cute </a:t>
            </a:r>
            <a:r>
              <a:rPr dirty="0" sz="1000" spc="-60">
                <a:latin typeface="Tahoma"/>
                <a:cs typeface="Tahoma"/>
              </a:rPr>
              <a:t>green </a:t>
            </a:r>
            <a:r>
              <a:rPr dirty="0" sz="1000" spc="-35">
                <a:latin typeface="Tahoma"/>
                <a:cs typeface="Tahoma"/>
              </a:rPr>
              <a:t>alien </a:t>
            </a:r>
            <a:r>
              <a:rPr dirty="0" sz="1000" spc="-80" b="1">
                <a:latin typeface="Tahoma"/>
                <a:cs typeface="Tahoma"/>
              </a:rPr>
              <a:t>and </a:t>
            </a:r>
            <a:r>
              <a:rPr dirty="0" sz="1000" spc="-40">
                <a:latin typeface="Tahoma"/>
                <a:cs typeface="Tahoma"/>
              </a:rPr>
              <a:t>cuddled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soft </a:t>
            </a:r>
            <a:r>
              <a:rPr dirty="0" sz="1000" spc="-55">
                <a:latin typeface="Tahoma"/>
                <a:cs typeface="Tahoma"/>
              </a:rPr>
              <a:t>brown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Teddy </a:t>
            </a:r>
            <a:r>
              <a:rPr dirty="0" baseline="-11904" sz="1050" spc="44">
                <a:solidFill>
                  <a:srgbClr val="0000FF"/>
                </a:solidFill>
                <a:latin typeface="Verdana"/>
                <a:cs typeface="Verdana"/>
              </a:rPr>
              <a:t>VP</a:t>
            </a:r>
            <a:endParaRPr baseline="-11904" sz="10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55955" cy="6718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162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05410">
              <a:lnSpc>
                <a:spcPts val="700"/>
              </a:lnSpc>
              <a:buAutoNum type="alphaUcPeriod" startAt="3"/>
              <a:tabLst>
                <a:tab pos="113664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5665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3" action="ppaction://hlinksldjump"/>
              </a:rPr>
              <a:t>5. </a:t>
            </a:r>
            <a:r>
              <a:rPr dirty="0" spc="-90">
                <a:hlinkClick r:id="rId13" action="ppaction://hlinksldjump"/>
              </a:rPr>
              <a:t>Movement</a:t>
            </a:r>
            <a:r>
              <a:rPr dirty="0" spc="-225">
                <a:hlinkClick r:id="rId13" action="ppaction://hlinksldjump"/>
              </a:rPr>
              <a:t> </a:t>
            </a:r>
            <a:r>
              <a:rPr dirty="0" spc="-75">
                <a:hlinkClick r:id="rId13" action="ppaction://hlinksldjump"/>
              </a:rPr>
              <a:t>test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13263" y="2700439"/>
            <a:ext cx="63436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20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438094"/>
            <a:ext cx="352361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60">
                <a:latin typeface="Tahoma"/>
                <a:cs typeface="Tahoma"/>
              </a:rPr>
              <a:t>When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65">
                <a:latin typeface="Tahoma"/>
                <a:cs typeface="Tahoma"/>
              </a:rPr>
              <a:t>group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85">
                <a:latin typeface="Tahoma"/>
                <a:cs typeface="Tahoma"/>
              </a:rPr>
              <a:t>words </a:t>
            </a:r>
            <a:r>
              <a:rPr dirty="0" sz="1200" spc="-60">
                <a:latin typeface="Tahoma"/>
                <a:cs typeface="Tahoma"/>
              </a:rPr>
              <a:t>can </a:t>
            </a:r>
            <a:r>
              <a:rPr dirty="0" sz="1200" spc="-75">
                <a:latin typeface="Tahoma"/>
                <a:cs typeface="Tahoma"/>
              </a:rPr>
              <a:t>be moved, </a:t>
            </a:r>
            <a:r>
              <a:rPr dirty="0" sz="1200" spc="-60">
                <a:latin typeface="Tahoma"/>
                <a:cs typeface="Tahoma"/>
              </a:rPr>
              <a:t>they </a:t>
            </a:r>
            <a:r>
              <a:rPr dirty="0" sz="1200" spc="-40">
                <a:latin typeface="Tahoma"/>
                <a:cs typeface="Tahoma"/>
              </a:rPr>
              <a:t>constitute </a:t>
            </a:r>
            <a:r>
              <a:rPr dirty="0" sz="1200" spc="-75">
                <a:latin typeface="Tahoma"/>
                <a:cs typeface="Tahoma"/>
              </a:rPr>
              <a:t>a  phrase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93726"/>
            <a:ext cx="6559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5665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3" action="ppaction://hlinksldjump"/>
              </a:rPr>
              <a:t>5. </a:t>
            </a:r>
            <a:r>
              <a:rPr dirty="0" spc="-90">
                <a:hlinkClick r:id="rId13" action="ppaction://hlinksldjump"/>
              </a:rPr>
              <a:t>Movement</a:t>
            </a:r>
            <a:r>
              <a:rPr dirty="0" spc="-225">
                <a:hlinkClick r:id="rId13" action="ppaction://hlinksldjump"/>
              </a:rPr>
              <a:t> </a:t>
            </a:r>
            <a:r>
              <a:rPr dirty="0" spc="-75">
                <a:hlinkClick r:id="rId13" action="ppaction://hlinksldjump"/>
              </a:rPr>
              <a:t>test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1164384"/>
            <a:ext cx="2159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(1)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0851" y="1100340"/>
            <a:ext cx="530860" cy="1835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45">
                <a:latin typeface="Tahoma"/>
                <a:cs typeface="Tahoma"/>
              </a:rPr>
              <a:t>P</a:t>
            </a:r>
            <a:r>
              <a:rPr dirty="0" sz="1200" spc="-105">
                <a:latin typeface="Tahoma"/>
                <a:cs typeface="Tahoma"/>
              </a:rPr>
              <a:t>o</a:t>
            </a:r>
            <a:r>
              <a:rPr dirty="0" sz="1200" spc="-135">
                <a:latin typeface="Tahoma"/>
                <a:cs typeface="Tahoma"/>
              </a:rPr>
              <a:t>w</a:t>
            </a:r>
            <a:r>
              <a:rPr dirty="0" sz="1200" spc="-50">
                <a:latin typeface="Tahoma"/>
                <a:cs typeface="Tahoma"/>
              </a:rPr>
              <a:t>erful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79046" y="110034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5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06410" y="1064232"/>
            <a:ext cx="12122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Tahoma"/>
                <a:cs typeface="Tahoma"/>
              </a:rPr>
              <a:t>you have </a:t>
            </a:r>
            <a:r>
              <a:rPr dirty="0" sz="1200" spc="-75">
                <a:latin typeface="Tahoma"/>
                <a:cs typeface="Tahoma"/>
              </a:rPr>
              <a:t>become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20" i="1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95104" y="888827"/>
            <a:ext cx="1433830" cy="202565"/>
          </a:xfrm>
          <a:custGeom>
            <a:avLst/>
            <a:gdLst/>
            <a:ahLst/>
            <a:cxnLst/>
            <a:rect l="l" t="t" r="r" b="b"/>
            <a:pathLst>
              <a:path w="1433830" h="202565">
                <a:moveTo>
                  <a:pt x="1433344" y="202442"/>
                </a:moveTo>
                <a:lnTo>
                  <a:pt x="1402857" y="39847"/>
                </a:lnTo>
                <a:lnTo>
                  <a:pt x="1371245" y="3131"/>
                </a:lnTo>
                <a:lnTo>
                  <a:pt x="1354898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62572" y="1008461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4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66799" y="793462"/>
            <a:ext cx="48133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1881299"/>
            <a:ext cx="2159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(2)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87314" y="1817255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59268" y="1605742"/>
            <a:ext cx="1177925" cy="202565"/>
          </a:xfrm>
          <a:custGeom>
            <a:avLst/>
            <a:gdLst/>
            <a:ahLst/>
            <a:cxnLst/>
            <a:rect l="l" t="t" r="r" b="b"/>
            <a:pathLst>
              <a:path w="1177925" h="202564">
                <a:moveTo>
                  <a:pt x="1177437" y="202442"/>
                </a:moveTo>
                <a:lnTo>
                  <a:pt x="1146950" y="39847"/>
                </a:lnTo>
                <a:lnTo>
                  <a:pt x="1115338" y="3131"/>
                </a:lnTo>
                <a:lnTo>
                  <a:pt x="1098991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26736" y="1725376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20851" y="1510377"/>
            <a:ext cx="1805939" cy="478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94715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200" spc="-60">
                <a:latin typeface="Tahoma"/>
                <a:cs typeface="Tahoma"/>
              </a:rPr>
              <a:t>Become </a:t>
            </a:r>
            <a:r>
              <a:rPr dirty="0" sz="1200" spc="-65">
                <a:latin typeface="Tahoma"/>
                <a:cs typeface="Tahoma"/>
              </a:rPr>
              <a:t>powerful </a:t>
            </a:r>
            <a:r>
              <a:rPr dirty="0" sz="1200" spc="-80">
                <a:latin typeface="Tahoma"/>
                <a:cs typeface="Tahoma"/>
              </a:rPr>
              <a:t>you have</a:t>
            </a:r>
            <a:r>
              <a:rPr dirty="0" sz="1200" spc="180">
                <a:latin typeface="Tahoma"/>
                <a:cs typeface="Tahoma"/>
              </a:rPr>
              <a:t> </a:t>
            </a:r>
            <a:r>
              <a:rPr dirty="0" sz="1200" spc="20" i="1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97" y="2598214"/>
            <a:ext cx="2159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(3)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8151" y="2498062"/>
            <a:ext cx="958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0"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7122" y="2534170"/>
            <a:ext cx="1400175" cy="1835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60">
                <a:latin typeface="Tahoma"/>
                <a:cs typeface="Tahoma"/>
              </a:rPr>
              <a:t>Have </a:t>
            </a:r>
            <a:r>
              <a:rPr dirty="0" sz="1200" spc="-75">
                <a:latin typeface="Tahoma"/>
                <a:cs typeface="Tahoma"/>
              </a:rPr>
              <a:t>become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powerful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33249" y="253417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311755" y="2498062"/>
            <a:ext cx="3613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Tahoma"/>
                <a:cs typeface="Tahoma"/>
              </a:rPr>
              <a:t>you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sz="1200" spc="20" i="1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97780" y="2322657"/>
            <a:ext cx="1085215" cy="202565"/>
          </a:xfrm>
          <a:custGeom>
            <a:avLst/>
            <a:gdLst/>
            <a:ahLst/>
            <a:cxnLst/>
            <a:rect l="l" t="t" r="r" b="b"/>
            <a:pathLst>
              <a:path w="1085214" h="202564">
                <a:moveTo>
                  <a:pt x="1084872" y="202442"/>
                </a:moveTo>
                <a:lnTo>
                  <a:pt x="1054384" y="39847"/>
                </a:lnTo>
                <a:lnTo>
                  <a:pt x="1022772" y="3131"/>
                </a:lnTo>
                <a:lnTo>
                  <a:pt x="1006425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7" y="11671"/>
                </a:lnTo>
                <a:lnTo>
                  <a:pt x="27705" y="24337"/>
                </a:lnTo>
                <a:lnTo>
                  <a:pt x="21616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65248" y="2442291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795233" y="2227292"/>
            <a:ext cx="48133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13263" y="2700439"/>
            <a:ext cx="63436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21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5665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3" action="ppaction://hlinksldjump"/>
              </a:rPr>
              <a:t>5. </a:t>
            </a:r>
            <a:r>
              <a:rPr dirty="0" spc="-90">
                <a:hlinkClick r:id="rId13" action="ppaction://hlinksldjump"/>
              </a:rPr>
              <a:t>Movement</a:t>
            </a:r>
            <a:r>
              <a:rPr dirty="0" spc="-225">
                <a:hlinkClick r:id="rId13" action="ppaction://hlinksldjump"/>
              </a:rPr>
              <a:t> </a:t>
            </a:r>
            <a:r>
              <a:rPr dirty="0" spc="-75">
                <a:hlinkClick r:id="rId13" action="ppaction://hlinksldjump"/>
              </a:rPr>
              <a:t>test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1164384"/>
            <a:ext cx="2159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(4)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38127" y="110034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5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1272" y="888827"/>
            <a:ext cx="936625" cy="202565"/>
          </a:xfrm>
          <a:custGeom>
            <a:avLst/>
            <a:gdLst/>
            <a:ahLst/>
            <a:cxnLst/>
            <a:rect l="l" t="t" r="r" b="b"/>
            <a:pathLst>
              <a:path w="936625" h="202565">
                <a:moveTo>
                  <a:pt x="936248" y="202442"/>
                </a:moveTo>
                <a:lnTo>
                  <a:pt x="905760" y="39847"/>
                </a:lnTo>
                <a:lnTo>
                  <a:pt x="874148" y="3131"/>
                </a:lnTo>
                <a:lnTo>
                  <a:pt x="857801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18740" y="1008461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4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1881299"/>
            <a:ext cx="2159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(5)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14302" y="1817255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08151" y="1781147"/>
            <a:ext cx="19888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5">
                <a:latin typeface="Tahoma"/>
                <a:cs typeface="Tahoma"/>
              </a:rPr>
              <a:t>* </a:t>
            </a:r>
            <a:r>
              <a:rPr dirty="0" sz="1200" spc="-60">
                <a:latin typeface="Tahoma"/>
                <a:cs typeface="Tahoma"/>
              </a:rPr>
              <a:t>dark </a:t>
            </a:r>
            <a:r>
              <a:rPr dirty="0" sz="1200" spc="-70">
                <a:latin typeface="Tahoma"/>
                <a:cs typeface="Tahoma"/>
              </a:rPr>
              <a:t>side </a:t>
            </a:r>
            <a:r>
              <a:rPr dirty="0" sz="1200" spc="-130">
                <a:latin typeface="Tahoma"/>
                <a:cs typeface="Tahoma"/>
              </a:rPr>
              <a:t>I </a:t>
            </a:r>
            <a:r>
              <a:rPr dirty="0" sz="1200" spc="-95">
                <a:latin typeface="Tahoma"/>
                <a:cs typeface="Tahoma"/>
              </a:rPr>
              <a:t>sense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20" i="1">
                <a:latin typeface="Calibri"/>
                <a:cs typeface="Calibri"/>
              </a:rPr>
              <a:t>t </a:t>
            </a:r>
            <a:r>
              <a:rPr dirty="0" sz="1200" spc="-35">
                <a:latin typeface="Tahoma"/>
                <a:cs typeface="Tahoma"/>
              </a:rPr>
              <a:t>in</a:t>
            </a:r>
            <a:r>
              <a:rPr dirty="0" sz="1200" spc="-105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you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6568" y="1605742"/>
            <a:ext cx="1097280" cy="202565"/>
          </a:xfrm>
          <a:custGeom>
            <a:avLst/>
            <a:gdLst/>
            <a:ahLst/>
            <a:cxnLst/>
            <a:rect l="l" t="t" r="r" b="b"/>
            <a:pathLst>
              <a:path w="1097280" h="202564">
                <a:moveTo>
                  <a:pt x="1097129" y="202442"/>
                </a:moveTo>
                <a:lnTo>
                  <a:pt x="1066642" y="39847"/>
                </a:lnTo>
                <a:lnTo>
                  <a:pt x="1035030" y="3131"/>
                </a:lnTo>
                <a:lnTo>
                  <a:pt x="1018683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34035" y="1725376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20851" y="793462"/>
            <a:ext cx="1899920" cy="8699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103505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60">
                <a:latin typeface="Tahoma"/>
                <a:cs typeface="Tahoma"/>
              </a:rPr>
              <a:t>dark </a:t>
            </a:r>
            <a:r>
              <a:rPr dirty="0" sz="1200" spc="-70">
                <a:latin typeface="Tahoma"/>
                <a:cs typeface="Tahoma"/>
              </a:rPr>
              <a:t>side </a:t>
            </a:r>
            <a:r>
              <a:rPr dirty="0" sz="1200" spc="-130">
                <a:latin typeface="Tahoma"/>
                <a:cs typeface="Tahoma"/>
              </a:rPr>
              <a:t>I </a:t>
            </a:r>
            <a:r>
              <a:rPr dirty="0" sz="1200" spc="-95">
                <a:latin typeface="Tahoma"/>
                <a:cs typeface="Tahoma"/>
              </a:rPr>
              <a:t>sense </a:t>
            </a:r>
            <a:r>
              <a:rPr dirty="0" sz="1200" spc="20" i="1">
                <a:latin typeface="Calibri"/>
                <a:cs typeface="Calibri"/>
              </a:rPr>
              <a:t>t </a:t>
            </a:r>
            <a:r>
              <a:rPr dirty="0" sz="1200" spc="-35">
                <a:latin typeface="Tahoma"/>
                <a:cs typeface="Tahoma"/>
              </a:rPr>
              <a:t>in</a:t>
            </a:r>
            <a:r>
              <a:rPr dirty="0" sz="1200" spc="-190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you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 algn="ctr" marR="111760">
              <a:lnSpc>
                <a:spcPct val="100000"/>
              </a:lnSpc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4740" y="2534170"/>
            <a:ext cx="234315" cy="183515"/>
          </a:xfrm>
          <a:custGeom>
            <a:avLst/>
            <a:gdLst/>
            <a:ahLst/>
            <a:cxnLst/>
            <a:rect l="l" t="t" r="r" b="b"/>
            <a:pathLst>
              <a:path w="234315" h="183514">
                <a:moveTo>
                  <a:pt x="0" y="183464"/>
                </a:moveTo>
                <a:lnTo>
                  <a:pt x="234302" y="183464"/>
                </a:lnTo>
                <a:lnTo>
                  <a:pt x="234302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14302" y="253417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08806" y="2322657"/>
            <a:ext cx="1255395" cy="202565"/>
          </a:xfrm>
          <a:custGeom>
            <a:avLst/>
            <a:gdLst/>
            <a:ahLst/>
            <a:cxnLst/>
            <a:rect l="l" t="t" r="r" b="b"/>
            <a:pathLst>
              <a:path w="1255395" h="202564">
                <a:moveTo>
                  <a:pt x="1254891" y="202442"/>
                </a:moveTo>
                <a:lnTo>
                  <a:pt x="1224403" y="39847"/>
                </a:lnTo>
                <a:lnTo>
                  <a:pt x="1192792" y="3131"/>
                </a:lnTo>
                <a:lnTo>
                  <a:pt x="1176444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6274" y="2442291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291272" y="2227292"/>
            <a:ext cx="48133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8151" y="2534805"/>
            <a:ext cx="1988820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5"/>
              </a:lnSpc>
            </a:pPr>
            <a:r>
              <a:rPr dirty="0" sz="1200" spc="-75">
                <a:latin typeface="Tahoma"/>
                <a:cs typeface="Tahoma"/>
              </a:rPr>
              <a:t>* </a:t>
            </a:r>
            <a:r>
              <a:rPr dirty="0" sz="1200" spc="-70">
                <a:latin typeface="Tahoma"/>
                <a:cs typeface="Tahoma"/>
              </a:rPr>
              <a:t>side </a:t>
            </a:r>
            <a:r>
              <a:rPr dirty="0" sz="1200" spc="-130">
                <a:latin typeface="Tahoma"/>
                <a:cs typeface="Tahoma"/>
              </a:rPr>
              <a:t>I </a:t>
            </a:r>
            <a:r>
              <a:rPr dirty="0" sz="1200" spc="-95">
                <a:latin typeface="Tahoma"/>
                <a:cs typeface="Tahoma"/>
              </a:rPr>
              <a:t>sense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60">
                <a:latin typeface="Tahoma"/>
                <a:cs typeface="Tahoma"/>
              </a:rPr>
              <a:t>dark </a:t>
            </a:r>
            <a:r>
              <a:rPr dirty="0" sz="1200" spc="20" i="1">
                <a:latin typeface="Calibri"/>
                <a:cs typeface="Calibri"/>
              </a:rPr>
              <a:t>t </a:t>
            </a:r>
            <a:r>
              <a:rPr dirty="0" sz="1200" spc="-35">
                <a:latin typeface="Tahoma"/>
                <a:cs typeface="Tahoma"/>
              </a:rPr>
              <a:t>in</a:t>
            </a:r>
            <a:r>
              <a:rPr dirty="0" sz="1200" spc="-100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you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297" y="2634957"/>
            <a:ext cx="215900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5"/>
              </a:lnSpc>
            </a:pPr>
            <a:r>
              <a:rPr dirty="0" sz="1200" spc="-30">
                <a:latin typeface="Tahoma"/>
                <a:cs typeface="Tahoma"/>
              </a:rPr>
              <a:t>(6)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22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3355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4" action="ppaction://hlinksldjump"/>
              </a:rPr>
              <a:t>Yoda-speak</a:t>
            </a:r>
            <a:r>
              <a:rPr dirty="0" spc="-40">
                <a:hlinkClick r:id="rId4" action="ppaction://hlinksldjump"/>
              </a:rPr>
              <a:t> </a:t>
            </a:r>
            <a:r>
              <a:rPr dirty="0" spc="-114">
                <a:hlinkClick r:id="rId4" action="ppaction://hlinksldjump"/>
              </a:rPr>
              <a:t>exercise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1164384"/>
            <a:ext cx="2159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(1)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0851" y="1100340"/>
            <a:ext cx="530860" cy="1835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45">
                <a:latin typeface="Tahoma"/>
                <a:cs typeface="Tahoma"/>
              </a:rPr>
              <a:t>P</a:t>
            </a:r>
            <a:r>
              <a:rPr dirty="0" sz="1200" spc="-105">
                <a:latin typeface="Tahoma"/>
                <a:cs typeface="Tahoma"/>
              </a:rPr>
              <a:t>o</a:t>
            </a:r>
            <a:r>
              <a:rPr dirty="0" sz="1200" spc="-135">
                <a:latin typeface="Tahoma"/>
                <a:cs typeface="Tahoma"/>
              </a:rPr>
              <a:t>w</a:t>
            </a:r>
            <a:r>
              <a:rPr dirty="0" sz="1200" spc="-50">
                <a:latin typeface="Tahoma"/>
                <a:cs typeface="Tahoma"/>
              </a:rPr>
              <a:t>erful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79046" y="110034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5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06410" y="1064232"/>
            <a:ext cx="12122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Tahoma"/>
                <a:cs typeface="Tahoma"/>
              </a:rPr>
              <a:t>you have </a:t>
            </a:r>
            <a:r>
              <a:rPr dirty="0" sz="1200" spc="-75">
                <a:latin typeface="Tahoma"/>
                <a:cs typeface="Tahoma"/>
              </a:rPr>
              <a:t>become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20" i="1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5104" y="888827"/>
            <a:ext cx="1433830" cy="202565"/>
          </a:xfrm>
          <a:custGeom>
            <a:avLst/>
            <a:gdLst/>
            <a:ahLst/>
            <a:cxnLst/>
            <a:rect l="l" t="t" r="r" b="b"/>
            <a:pathLst>
              <a:path w="1433830" h="202565">
                <a:moveTo>
                  <a:pt x="1433344" y="202442"/>
                </a:moveTo>
                <a:lnTo>
                  <a:pt x="1402857" y="39847"/>
                </a:lnTo>
                <a:lnTo>
                  <a:pt x="1371245" y="3131"/>
                </a:lnTo>
                <a:lnTo>
                  <a:pt x="1354898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62572" y="1008461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4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466799" y="793462"/>
            <a:ext cx="48133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1881299"/>
            <a:ext cx="2159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(2)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7314" y="1817255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59268" y="1605742"/>
            <a:ext cx="1177925" cy="202565"/>
          </a:xfrm>
          <a:custGeom>
            <a:avLst/>
            <a:gdLst/>
            <a:ahLst/>
            <a:cxnLst/>
            <a:rect l="l" t="t" r="r" b="b"/>
            <a:pathLst>
              <a:path w="1177925" h="202564">
                <a:moveTo>
                  <a:pt x="1177437" y="202442"/>
                </a:moveTo>
                <a:lnTo>
                  <a:pt x="1146950" y="39847"/>
                </a:lnTo>
                <a:lnTo>
                  <a:pt x="1115338" y="3131"/>
                </a:lnTo>
                <a:lnTo>
                  <a:pt x="1098991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26736" y="1725376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20851" y="1510377"/>
            <a:ext cx="1805939" cy="478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94715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200" spc="-60">
                <a:latin typeface="Tahoma"/>
                <a:cs typeface="Tahoma"/>
              </a:rPr>
              <a:t>Become </a:t>
            </a:r>
            <a:r>
              <a:rPr dirty="0" sz="1200" spc="-65">
                <a:latin typeface="Tahoma"/>
                <a:cs typeface="Tahoma"/>
              </a:rPr>
              <a:t>powerful </a:t>
            </a:r>
            <a:r>
              <a:rPr dirty="0" sz="1200" spc="-80">
                <a:latin typeface="Tahoma"/>
                <a:cs typeface="Tahoma"/>
              </a:rPr>
              <a:t>you have</a:t>
            </a:r>
            <a:r>
              <a:rPr dirty="0" sz="1200" spc="180">
                <a:latin typeface="Tahoma"/>
                <a:cs typeface="Tahoma"/>
              </a:rPr>
              <a:t> </a:t>
            </a:r>
            <a:r>
              <a:rPr dirty="0" sz="1200" spc="20" i="1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7122" y="2534170"/>
            <a:ext cx="1400175" cy="183515"/>
          </a:xfrm>
          <a:custGeom>
            <a:avLst/>
            <a:gdLst/>
            <a:ahLst/>
            <a:cxnLst/>
            <a:rect l="l" t="t" r="r" b="b"/>
            <a:pathLst>
              <a:path w="1400175" h="183514">
                <a:moveTo>
                  <a:pt x="0" y="183464"/>
                </a:moveTo>
                <a:lnTo>
                  <a:pt x="1399844" y="183464"/>
                </a:lnTo>
                <a:lnTo>
                  <a:pt x="1399844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33249" y="253417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97780" y="2322657"/>
            <a:ext cx="1085215" cy="202565"/>
          </a:xfrm>
          <a:custGeom>
            <a:avLst/>
            <a:gdLst/>
            <a:ahLst/>
            <a:cxnLst/>
            <a:rect l="l" t="t" r="r" b="b"/>
            <a:pathLst>
              <a:path w="1085214" h="202564">
                <a:moveTo>
                  <a:pt x="1084872" y="202442"/>
                </a:moveTo>
                <a:lnTo>
                  <a:pt x="1054384" y="39847"/>
                </a:lnTo>
                <a:lnTo>
                  <a:pt x="1022772" y="3131"/>
                </a:lnTo>
                <a:lnTo>
                  <a:pt x="1006425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7" y="11671"/>
                </a:lnTo>
                <a:lnTo>
                  <a:pt x="27705" y="24337"/>
                </a:lnTo>
                <a:lnTo>
                  <a:pt x="21616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65248" y="2442291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795233" y="2227292"/>
            <a:ext cx="48133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8151" y="2534805"/>
            <a:ext cx="1964689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5"/>
              </a:lnSpc>
            </a:pPr>
            <a:r>
              <a:rPr dirty="0" sz="1200" spc="-20">
                <a:latin typeface="Tahoma"/>
                <a:cs typeface="Tahoma"/>
              </a:rPr>
              <a:t>? </a:t>
            </a:r>
            <a:r>
              <a:rPr dirty="0" sz="1200" spc="-60">
                <a:latin typeface="Tahoma"/>
                <a:cs typeface="Tahoma"/>
              </a:rPr>
              <a:t>Have </a:t>
            </a:r>
            <a:r>
              <a:rPr dirty="0" sz="1200" spc="-75">
                <a:latin typeface="Tahoma"/>
                <a:cs typeface="Tahoma"/>
              </a:rPr>
              <a:t>become </a:t>
            </a:r>
            <a:r>
              <a:rPr dirty="0" sz="1200" spc="-65">
                <a:latin typeface="Tahoma"/>
                <a:cs typeface="Tahoma"/>
              </a:rPr>
              <a:t>powerful </a:t>
            </a:r>
            <a:r>
              <a:rPr dirty="0" sz="1200" spc="-80">
                <a:latin typeface="Tahoma"/>
                <a:cs typeface="Tahoma"/>
              </a:rPr>
              <a:t>you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20" i="1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7297" y="2634957"/>
            <a:ext cx="215900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5"/>
              </a:lnSpc>
            </a:pPr>
            <a:r>
              <a:rPr dirty="0" sz="1200" spc="-30">
                <a:latin typeface="Tahoma"/>
                <a:cs typeface="Tahoma"/>
              </a:rPr>
              <a:t>(3)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5665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3" action="ppaction://hlinksldjump"/>
              </a:rPr>
              <a:t>5. </a:t>
            </a:r>
            <a:r>
              <a:rPr dirty="0" spc="-90">
                <a:hlinkClick r:id="rId13" action="ppaction://hlinksldjump"/>
              </a:rPr>
              <a:t>Movement</a:t>
            </a:r>
            <a:r>
              <a:rPr dirty="0" spc="-225">
                <a:hlinkClick r:id="rId13" action="ppaction://hlinksldjump"/>
              </a:rPr>
              <a:t> </a:t>
            </a:r>
            <a:r>
              <a:rPr dirty="0" spc="-75">
                <a:hlinkClick r:id="rId13" action="ppaction://hlinksldjump"/>
              </a:rPr>
              <a:t>test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1316632"/>
            <a:ext cx="2159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(7)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28158" y="125258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5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50259" y="1041074"/>
            <a:ext cx="827405" cy="202565"/>
          </a:xfrm>
          <a:custGeom>
            <a:avLst/>
            <a:gdLst/>
            <a:ahLst/>
            <a:cxnLst/>
            <a:rect l="l" t="t" r="r" b="b"/>
            <a:pathLst>
              <a:path w="827405" h="202565">
                <a:moveTo>
                  <a:pt x="827304" y="202442"/>
                </a:moveTo>
                <a:lnTo>
                  <a:pt x="796817" y="39847"/>
                </a:lnTo>
                <a:lnTo>
                  <a:pt x="765205" y="3131"/>
                </a:lnTo>
                <a:lnTo>
                  <a:pt x="748858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17726" y="1160709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4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2033546"/>
            <a:ext cx="2159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(8)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6606" y="1969503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14470" y="1757989"/>
            <a:ext cx="891540" cy="202565"/>
          </a:xfrm>
          <a:custGeom>
            <a:avLst/>
            <a:gdLst/>
            <a:ahLst/>
            <a:cxnLst/>
            <a:rect l="l" t="t" r="r" b="b"/>
            <a:pathLst>
              <a:path w="891539" h="202564">
                <a:moveTo>
                  <a:pt x="891525" y="202442"/>
                </a:moveTo>
                <a:lnTo>
                  <a:pt x="861038" y="39847"/>
                </a:lnTo>
                <a:lnTo>
                  <a:pt x="829426" y="3131"/>
                </a:lnTo>
                <a:lnTo>
                  <a:pt x="813078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81937" y="1877624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20851" y="945710"/>
            <a:ext cx="1375410" cy="11957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1054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200" spc="-25">
                <a:latin typeface="Tahoma"/>
                <a:cs typeface="Tahoma"/>
              </a:rPr>
              <a:t>Miss </a:t>
            </a:r>
            <a:r>
              <a:rPr dirty="0" sz="1200" spc="-65">
                <a:latin typeface="Tahoma"/>
                <a:cs typeface="Tahoma"/>
              </a:rPr>
              <a:t>them do </a:t>
            </a:r>
            <a:r>
              <a:rPr dirty="0" sz="1200" spc="-40">
                <a:latin typeface="Tahoma"/>
                <a:cs typeface="Tahoma"/>
              </a:rPr>
              <a:t>not</a:t>
            </a:r>
            <a:r>
              <a:rPr dirty="0" sz="1200" spc="140">
                <a:latin typeface="Tahoma"/>
                <a:cs typeface="Tahoma"/>
              </a:rPr>
              <a:t> </a:t>
            </a:r>
            <a:r>
              <a:rPr dirty="0" sz="1200" spc="20" i="1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200" spc="-30">
                <a:latin typeface="Tahoma"/>
                <a:cs typeface="Tahoma"/>
              </a:rPr>
              <a:t>Mourn </a:t>
            </a:r>
            <a:r>
              <a:rPr dirty="0" sz="1200" spc="-65">
                <a:latin typeface="Tahoma"/>
                <a:cs typeface="Tahoma"/>
              </a:rPr>
              <a:t>them do </a:t>
            </a:r>
            <a:r>
              <a:rPr dirty="0" sz="1200" spc="-40">
                <a:latin typeface="Tahoma"/>
                <a:cs typeface="Tahoma"/>
              </a:rPr>
              <a:t>not</a:t>
            </a:r>
            <a:r>
              <a:rPr dirty="0" sz="1200" spc="114">
                <a:latin typeface="Tahoma"/>
                <a:cs typeface="Tahoma"/>
              </a:rPr>
              <a:t> </a:t>
            </a:r>
            <a:r>
              <a:rPr dirty="0" sz="1200" spc="20" i="1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406586"/>
            <a:ext cx="215900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5"/>
              </a:lnSpc>
            </a:pPr>
            <a:r>
              <a:rPr dirty="0" sz="1200" spc="-30">
                <a:latin typeface="Tahoma"/>
                <a:cs typeface="Tahoma"/>
              </a:rPr>
              <a:t>(9)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4824" y="2406586"/>
            <a:ext cx="1823720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5"/>
              </a:lnSpc>
            </a:pPr>
            <a:r>
              <a:rPr dirty="0" sz="1200" spc="-40">
                <a:latin typeface="Tahoma"/>
                <a:cs typeface="Tahoma"/>
              </a:rPr>
              <a:t>Attachment </a:t>
            </a:r>
            <a:r>
              <a:rPr dirty="0" sz="1200" spc="-70">
                <a:latin typeface="Tahoma"/>
                <a:cs typeface="Tahoma"/>
              </a:rPr>
              <a:t>leads </a:t>
            </a:r>
            <a:r>
              <a:rPr dirty="0" sz="1200" spc="-25">
                <a:latin typeface="Tahoma"/>
                <a:cs typeface="Tahoma"/>
              </a:rPr>
              <a:t>to</a:t>
            </a:r>
            <a:r>
              <a:rPr dirty="0" sz="1200" spc="14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jealousy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2451608"/>
            <a:ext cx="18161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23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42290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162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13030" indent="-100965">
              <a:lnSpc>
                <a:spcPct val="100000"/>
              </a:lnSpc>
              <a:buAutoNum type="alphaUcPeriod" startAt="3"/>
              <a:tabLst>
                <a:tab pos="113664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5665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3" action="ppaction://hlinksldjump"/>
              </a:rPr>
              <a:t>5. </a:t>
            </a:r>
            <a:r>
              <a:rPr dirty="0" spc="-90">
                <a:hlinkClick r:id="rId13" action="ppaction://hlinksldjump"/>
              </a:rPr>
              <a:t>Movement</a:t>
            </a:r>
            <a:r>
              <a:rPr dirty="0" spc="-225">
                <a:hlinkClick r:id="rId13" action="ppaction://hlinksldjump"/>
              </a:rPr>
              <a:t> </a:t>
            </a:r>
            <a:r>
              <a:rPr dirty="0" spc="-75">
                <a:hlinkClick r:id="rId13" action="ppaction://hlinksldjump"/>
              </a:rPr>
              <a:t>test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737916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(10)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485" y="1637764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5">
                <a:latin typeface="Tahoma"/>
                <a:cs typeface="Tahoma"/>
              </a:rPr>
              <a:t>*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073" y="1673872"/>
            <a:ext cx="924560" cy="1835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10">
                <a:latin typeface="Tahoma"/>
                <a:cs typeface="Tahoma"/>
              </a:rPr>
              <a:t>Not </a:t>
            </a:r>
            <a:r>
              <a:rPr dirty="0" sz="1200" spc="-65">
                <a:latin typeface="Tahoma"/>
                <a:cs typeface="Tahoma"/>
              </a:rPr>
              <a:t>miss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them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42902" y="1673872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85276" y="1637764"/>
            <a:ext cx="2971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5">
                <a:latin typeface="Tahoma"/>
                <a:cs typeface="Tahoma"/>
              </a:rPr>
              <a:t>do</a:t>
            </a:r>
            <a:r>
              <a:rPr dirty="0" sz="1200" spc="70">
                <a:latin typeface="Tahoma"/>
                <a:cs typeface="Tahoma"/>
              </a:rPr>
              <a:t> </a:t>
            </a:r>
            <a:r>
              <a:rPr dirty="0" sz="1200" spc="20" i="1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1719" y="1462359"/>
            <a:ext cx="770890" cy="202565"/>
          </a:xfrm>
          <a:custGeom>
            <a:avLst/>
            <a:gdLst/>
            <a:ahLst/>
            <a:cxnLst/>
            <a:rect l="l" t="t" r="r" b="b"/>
            <a:pathLst>
              <a:path w="770889" h="202564">
                <a:moveTo>
                  <a:pt x="770587" y="202442"/>
                </a:moveTo>
                <a:lnTo>
                  <a:pt x="740100" y="39847"/>
                </a:lnTo>
                <a:lnTo>
                  <a:pt x="708488" y="3131"/>
                </a:lnTo>
                <a:lnTo>
                  <a:pt x="692141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89186" y="1581993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62024" y="1366994"/>
            <a:ext cx="48133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451608"/>
            <a:ext cx="18161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24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93726"/>
            <a:ext cx="6559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5665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3" action="ppaction://hlinksldjump"/>
              </a:rPr>
              <a:t>5. </a:t>
            </a:r>
            <a:r>
              <a:rPr dirty="0" spc="-90">
                <a:hlinkClick r:id="rId13" action="ppaction://hlinksldjump"/>
              </a:rPr>
              <a:t>Movement</a:t>
            </a:r>
            <a:r>
              <a:rPr dirty="0" spc="-225">
                <a:hlinkClick r:id="rId13" action="ppaction://hlinksldjump"/>
              </a:rPr>
              <a:t> </a:t>
            </a:r>
            <a:r>
              <a:rPr dirty="0" spc="-75">
                <a:hlinkClick r:id="rId13" action="ppaction://hlinksldjump"/>
              </a:rPr>
              <a:t>test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592147"/>
            <a:ext cx="3055620" cy="606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">
                <a:solidFill>
                  <a:srgbClr val="0000FF"/>
                </a:solidFill>
                <a:latin typeface="Tahoma"/>
                <a:cs typeface="Tahoma"/>
                <a:hlinkClick r:id="rId23"/>
              </a:rPr>
              <a:t>Click </a:t>
            </a:r>
            <a:r>
              <a:rPr dirty="0" sz="1200" spc="-85">
                <a:solidFill>
                  <a:srgbClr val="0000FF"/>
                </a:solidFill>
                <a:latin typeface="Tahoma"/>
                <a:cs typeface="Tahoma"/>
                <a:hlinkClick r:id="rId23"/>
              </a:rPr>
              <a:t>here </a:t>
            </a:r>
            <a:r>
              <a:rPr dirty="0" sz="1200" spc="-55">
                <a:solidFill>
                  <a:srgbClr val="0000FF"/>
                </a:solidFill>
                <a:latin typeface="Tahoma"/>
                <a:cs typeface="Tahoma"/>
                <a:hlinkClick r:id="rId23"/>
              </a:rPr>
              <a:t>for YouTube</a:t>
            </a:r>
            <a:r>
              <a:rPr dirty="0" sz="1200" spc="-85">
                <a:solidFill>
                  <a:srgbClr val="0000FF"/>
                </a:solidFill>
                <a:latin typeface="Tahoma"/>
                <a:cs typeface="Tahoma"/>
                <a:hlinkClick r:id="rId23"/>
              </a:rPr>
              <a:t> </a:t>
            </a:r>
            <a:r>
              <a:rPr dirty="0" sz="1200" spc="-65">
                <a:solidFill>
                  <a:srgbClr val="0000FF"/>
                </a:solidFill>
                <a:latin typeface="Tahoma"/>
                <a:cs typeface="Tahoma"/>
                <a:hlinkClick r:id="rId23"/>
              </a:rPr>
              <a:t>video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4195" algn="l"/>
              </a:tabLst>
            </a:pPr>
            <a:r>
              <a:rPr dirty="0" sz="1200" spc="-40">
                <a:latin typeface="Tahoma"/>
                <a:cs typeface="Tahoma"/>
              </a:rPr>
              <a:t>(11)	</a:t>
            </a:r>
            <a:r>
              <a:rPr dirty="0" sz="1200" spc="-80">
                <a:latin typeface="Tahoma"/>
                <a:cs typeface="Tahoma"/>
              </a:rPr>
              <a:t>If </a:t>
            </a:r>
            <a:r>
              <a:rPr dirty="0" sz="1200" spc="-75">
                <a:latin typeface="Tahoma"/>
                <a:cs typeface="Tahoma"/>
              </a:rPr>
              <a:t>once </a:t>
            </a:r>
            <a:r>
              <a:rPr dirty="0" sz="1200" spc="-80">
                <a:latin typeface="Tahoma"/>
                <a:cs typeface="Tahoma"/>
              </a:rPr>
              <a:t>you </a:t>
            </a:r>
            <a:r>
              <a:rPr dirty="0" sz="1200" spc="-40">
                <a:latin typeface="Tahoma"/>
                <a:cs typeface="Tahoma"/>
              </a:rPr>
              <a:t>start </a:t>
            </a:r>
            <a:r>
              <a:rPr dirty="0" sz="1200" spc="-85">
                <a:latin typeface="Tahoma"/>
                <a:cs typeface="Tahoma"/>
              </a:rPr>
              <a:t>down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60">
                <a:latin typeface="Tahoma"/>
                <a:cs typeface="Tahoma"/>
              </a:rPr>
              <a:t>dark </a:t>
            </a:r>
            <a:r>
              <a:rPr dirty="0" sz="1200" spc="-50">
                <a:latin typeface="Tahoma"/>
                <a:cs typeface="Tahoma"/>
              </a:rPr>
              <a:t>path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. . 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707741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(12)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5185" y="1643684"/>
            <a:ext cx="429895" cy="1835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35">
                <a:latin typeface="Tahoma"/>
                <a:cs typeface="Tahoma"/>
              </a:rPr>
              <a:t>f</a:t>
            </a:r>
            <a:r>
              <a:rPr dirty="0" sz="1200" spc="-95">
                <a:latin typeface="Tahoma"/>
                <a:cs typeface="Tahoma"/>
              </a:rPr>
              <a:t>o</a:t>
            </a:r>
            <a:r>
              <a:rPr dirty="0" sz="1200" spc="-75">
                <a:latin typeface="Tahoma"/>
                <a:cs typeface="Tahoma"/>
              </a:rPr>
              <a:t>rever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4213" y="1643684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66786" y="1607576"/>
            <a:ext cx="21482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latin typeface="Tahoma"/>
                <a:cs typeface="Tahoma"/>
              </a:rPr>
              <a:t>it </a:t>
            </a:r>
            <a:r>
              <a:rPr dirty="0" sz="1200" spc="-25">
                <a:latin typeface="Tahoma"/>
                <a:cs typeface="Tahoma"/>
              </a:rPr>
              <a:t>will </a:t>
            </a:r>
            <a:r>
              <a:rPr dirty="0" sz="1200" spc="-60">
                <a:latin typeface="Tahoma"/>
                <a:cs typeface="Tahoma"/>
              </a:rPr>
              <a:t>dominate </a:t>
            </a:r>
            <a:r>
              <a:rPr dirty="0" sz="1200" spc="-70">
                <a:latin typeface="Tahoma"/>
                <a:cs typeface="Tahoma"/>
              </a:rPr>
              <a:t>your </a:t>
            </a:r>
            <a:r>
              <a:rPr dirty="0" sz="1200" spc="-55">
                <a:latin typeface="Tahoma"/>
                <a:cs typeface="Tahoma"/>
              </a:rPr>
              <a:t>destiny </a:t>
            </a:r>
            <a:r>
              <a:rPr dirty="0" sz="1200" spc="20" i="1">
                <a:latin typeface="Calibri"/>
                <a:cs typeface="Calibri"/>
              </a:rPr>
              <a:t>t </a:t>
            </a:r>
            <a:r>
              <a:rPr dirty="0" sz="1200" spc="-40">
                <a:latin typeface="Tahoma"/>
                <a:cs typeface="Tahoma"/>
              </a:rPr>
              <a:t>. .</a:t>
            </a:r>
            <a:r>
              <a:rPr dirty="0" sz="1200" spc="-310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2450" y="1432171"/>
            <a:ext cx="2071370" cy="202565"/>
          </a:xfrm>
          <a:custGeom>
            <a:avLst/>
            <a:gdLst/>
            <a:ahLst/>
            <a:cxnLst/>
            <a:rect l="l" t="t" r="r" b="b"/>
            <a:pathLst>
              <a:path w="2071370" h="202564">
                <a:moveTo>
                  <a:pt x="2071164" y="202442"/>
                </a:moveTo>
                <a:lnTo>
                  <a:pt x="2040677" y="39847"/>
                </a:lnTo>
                <a:lnTo>
                  <a:pt x="2009065" y="3131"/>
                </a:lnTo>
                <a:lnTo>
                  <a:pt x="1992718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9918" y="1551805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03057" y="1336819"/>
            <a:ext cx="48133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424656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(13)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27649" y="2360599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17305" y="2149086"/>
            <a:ext cx="859790" cy="202565"/>
          </a:xfrm>
          <a:custGeom>
            <a:avLst/>
            <a:gdLst/>
            <a:ahLst/>
            <a:cxnLst/>
            <a:rect l="l" t="t" r="r" b="b"/>
            <a:pathLst>
              <a:path w="859789" h="202564">
                <a:moveTo>
                  <a:pt x="859743" y="202442"/>
                </a:moveTo>
                <a:lnTo>
                  <a:pt x="829255" y="39847"/>
                </a:lnTo>
                <a:lnTo>
                  <a:pt x="797643" y="3131"/>
                </a:lnTo>
                <a:lnTo>
                  <a:pt x="781296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84773" y="2268721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7297" y="2760939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(14)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38561" y="2913701"/>
            <a:ext cx="53530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Different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25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9191" y="2053734"/>
            <a:ext cx="1981835" cy="915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8636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 marL="95885">
              <a:lnSpc>
                <a:spcPct val="100000"/>
              </a:lnSpc>
            </a:pPr>
            <a:r>
              <a:rPr dirty="0" sz="1200" spc="-70">
                <a:latin typeface="Tahoma"/>
                <a:cs typeface="Tahoma"/>
              </a:rPr>
              <a:t>Consume </a:t>
            </a:r>
            <a:r>
              <a:rPr dirty="0" sz="1200" spc="-80">
                <a:latin typeface="Tahoma"/>
                <a:cs typeface="Tahoma"/>
              </a:rPr>
              <a:t>you </a:t>
            </a:r>
            <a:r>
              <a:rPr dirty="0" sz="1200" spc="10">
                <a:latin typeface="Tahoma"/>
                <a:cs typeface="Tahoma"/>
              </a:rPr>
              <a:t>it </a:t>
            </a:r>
            <a:r>
              <a:rPr dirty="0" sz="1200" spc="-25">
                <a:latin typeface="Tahoma"/>
                <a:cs typeface="Tahoma"/>
              </a:rPr>
              <a:t>will </a:t>
            </a:r>
            <a:r>
              <a:rPr dirty="0" sz="1200" spc="20" i="1">
                <a:latin typeface="Calibri"/>
                <a:cs typeface="Calibri"/>
              </a:rPr>
              <a:t>t </a:t>
            </a:r>
            <a:r>
              <a:rPr dirty="0" sz="1200" spc="-40">
                <a:latin typeface="Tahoma"/>
                <a:cs typeface="Tahoma"/>
              </a:rPr>
              <a:t>. .</a:t>
            </a:r>
            <a:r>
              <a:rPr dirty="0" sz="1200" spc="-210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20">
                <a:latin typeface="Tahoma"/>
                <a:cs typeface="Tahoma"/>
              </a:rPr>
              <a:t>As </a:t>
            </a:r>
            <a:r>
              <a:rPr dirty="0" sz="1200" spc="10">
                <a:latin typeface="Tahoma"/>
                <a:cs typeface="Tahoma"/>
              </a:rPr>
              <a:t>it </a:t>
            </a:r>
            <a:r>
              <a:rPr dirty="0" sz="1200" spc="-45">
                <a:latin typeface="Tahoma"/>
                <a:cs typeface="Tahoma"/>
              </a:rPr>
              <a:t>did </a:t>
            </a:r>
            <a:r>
              <a:rPr dirty="0" sz="1200" spc="-20">
                <a:latin typeface="Tahoma"/>
                <a:cs typeface="Tahoma"/>
              </a:rPr>
              <a:t>Obi </a:t>
            </a:r>
            <a:r>
              <a:rPr dirty="0" sz="1200" spc="-40">
                <a:latin typeface="Tahoma"/>
                <a:cs typeface="Tahoma"/>
              </a:rPr>
              <a:t>Wan’s</a:t>
            </a:r>
            <a:r>
              <a:rPr dirty="0" sz="1200" spc="150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apprentice.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42290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162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13030" indent="-100965">
              <a:lnSpc>
                <a:spcPct val="100000"/>
              </a:lnSpc>
              <a:buAutoNum type="alphaUcPeriod" startAt="3"/>
              <a:tabLst>
                <a:tab pos="113664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5665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3" action="ppaction://hlinksldjump"/>
              </a:rPr>
              <a:t>5. </a:t>
            </a:r>
            <a:r>
              <a:rPr dirty="0" spc="-90">
                <a:hlinkClick r:id="rId13" action="ppaction://hlinksldjump"/>
              </a:rPr>
              <a:t>Movement</a:t>
            </a:r>
            <a:r>
              <a:rPr dirty="0" spc="-225">
                <a:hlinkClick r:id="rId13" action="ppaction://hlinksldjump"/>
              </a:rPr>
              <a:t> </a:t>
            </a:r>
            <a:r>
              <a:rPr dirty="0" spc="-75">
                <a:hlinkClick r:id="rId13" action="ppaction://hlinksldjump"/>
              </a:rPr>
              <a:t>test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737916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(15)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485" y="1637764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5">
                <a:latin typeface="Tahoma"/>
                <a:cs typeface="Tahoma"/>
              </a:rPr>
              <a:t>*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073" y="1673872"/>
            <a:ext cx="1104900" cy="1835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>
                <a:latin typeface="Tahoma"/>
                <a:cs typeface="Tahoma"/>
              </a:rPr>
              <a:t>Will </a:t>
            </a:r>
            <a:r>
              <a:rPr dirty="0" sz="1200" spc="-75">
                <a:latin typeface="Tahoma"/>
                <a:cs typeface="Tahoma"/>
              </a:rPr>
              <a:t>consume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you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61114" y="1673872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065439" y="1637764"/>
            <a:ext cx="4762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latin typeface="Tahoma"/>
                <a:cs typeface="Tahoma"/>
              </a:rPr>
              <a:t>it </a:t>
            </a:r>
            <a:r>
              <a:rPr dirty="0" sz="1200" spc="20" i="1">
                <a:latin typeface="Calibri"/>
                <a:cs typeface="Calibri"/>
              </a:rPr>
              <a:t>t </a:t>
            </a:r>
            <a:r>
              <a:rPr dirty="0" sz="1200" spc="-40">
                <a:latin typeface="Tahoma"/>
                <a:cs typeface="Tahoma"/>
              </a:rPr>
              <a:t>. .</a:t>
            </a:r>
            <a:r>
              <a:rPr dirty="0" sz="1200" spc="-320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1786" y="1462359"/>
            <a:ext cx="798830" cy="202565"/>
          </a:xfrm>
          <a:custGeom>
            <a:avLst/>
            <a:gdLst/>
            <a:ahLst/>
            <a:cxnLst/>
            <a:rect l="l" t="t" r="r" b="b"/>
            <a:pathLst>
              <a:path w="798830" h="202564">
                <a:moveTo>
                  <a:pt x="798721" y="202442"/>
                </a:moveTo>
                <a:lnTo>
                  <a:pt x="768234" y="39847"/>
                </a:lnTo>
                <a:lnTo>
                  <a:pt x="736622" y="3131"/>
                </a:lnTo>
                <a:lnTo>
                  <a:pt x="720275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79254" y="1581993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66163" y="1366994"/>
            <a:ext cx="48133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451608"/>
            <a:ext cx="18161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26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93726"/>
            <a:ext cx="65595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5665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3" action="ppaction://hlinksldjump"/>
              </a:rPr>
              <a:t>5. </a:t>
            </a:r>
            <a:r>
              <a:rPr dirty="0" spc="-90">
                <a:hlinkClick r:id="rId13" action="ppaction://hlinksldjump"/>
              </a:rPr>
              <a:t>Movement</a:t>
            </a:r>
            <a:r>
              <a:rPr dirty="0" spc="-225">
                <a:hlinkClick r:id="rId13" action="ppaction://hlinksldjump"/>
              </a:rPr>
              <a:t> </a:t>
            </a:r>
            <a:r>
              <a:rPr dirty="0" spc="-75">
                <a:hlinkClick r:id="rId13" action="ppaction://hlinksldjump"/>
              </a:rPr>
              <a:t>test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900592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(16)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9191" y="900592"/>
            <a:ext cx="283400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No. </a:t>
            </a:r>
            <a:r>
              <a:rPr dirty="0" sz="1200" spc="-10">
                <a:latin typeface="Tahoma"/>
                <a:cs typeface="Tahoma"/>
              </a:rPr>
              <a:t>Not </a:t>
            </a:r>
            <a:r>
              <a:rPr dirty="0" sz="1200" spc="-60">
                <a:latin typeface="Tahoma"/>
                <a:cs typeface="Tahoma"/>
              </a:rPr>
              <a:t>yet. One </a:t>
            </a:r>
            <a:r>
              <a:rPr dirty="0" sz="1200" spc="-40">
                <a:latin typeface="Tahoma"/>
                <a:cs typeface="Tahoma"/>
              </a:rPr>
              <a:t>thing </a:t>
            </a:r>
            <a:r>
              <a:rPr dirty="0" sz="1200" spc="-65">
                <a:latin typeface="Tahoma"/>
                <a:cs typeface="Tahoma"/>
              </a:rPr>
              <a:t>remains. </a:t>
            </a:r>
            <a:r>
              <a:rPr dirty="0" sz="1200" spc="-50">
                <a:latin typeface="Tahoma"/>
                <a:cs typeface="Tahoma"/>
              </a:rPr>
              <a:t>Vader. </a:t>
            </a:r>
            <a:r>
              <a:rPr dirty="0" sz="1200" spc="-55">
                <a:latin typeface="Tahoma"/>
                <a:cs typeface="Tahoma"/>
              </a:rPr>
              <a:t>You  must </a:t>
            </a:r>
            <a:r>
              <a:rPr dirty="0" sz="1200" spc="-45">
                <a:latin typeface="Tahoma"/>
                <a:cs typeface="Tahoma"/>
              </a:rPr>
              <a:t>confront</a:t>
            </a:r>
            <a:r>
              <a:rPr dirty="0" sz="1200" spc="8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Vader.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763011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(17)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2485" y="1662846"/>
            <a:ext cx="10534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Then, </a:t>
            </a:r>
            <a:r>
              <a:rPr dirty="0" sz="1200" spc="-50">
                <a:latin typeface="Tahoma"/>
                <a:cs typeface="Tahoma"/>
              </a:rPr>
              <a:t>only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then,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90229" y="1698955"/>
            <a:ext cx="349885" cy="1835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75">
                <a:latin typeface="Tahoma"/>
                <a:cs typeface="Tahoma"/>
              </a:rPr>
              <a:t>a</a:t>
            </a:r>
            <a:r>
              <a:rPr dirty="0" sz="1200" spc="-55">
                <a:latin typeface="Tahoma"/>
                <a:cs typeface="Tahoma"/>
              </a:rPr>
              <a:t> jedi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169" y="1698955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282139" y="1662846"/>
            <a:ext cx="8128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Tahoma"/>
                <a:cs typeface="Tahoma"/>
              </a:rPr>
              <a:t>you </a:t>
            </a:r>
            <a:r>
              <a:rPr dirty="0" sz="1200" spc="-25">
                <a:latin typeface="Tahoma"/>
                <a:cs typeface="Tahoma"/>
              </a:rPr>
              <a:t>will </a:t>
            </a:r>
            <a:r>
              <a:rPr dirty="0" sz="1200" spc="-75">
                <a:latin typeface="Tahoma"/>
                <a:cs typeface="Tahoma"/>
              </a:rPr>
              <a:t>be</a:t>
            </a:r>
            <a:r>
              <a:rPr dirty="0" sz="1200" spc="210">
                <a:latin typeface="Tahoma"/>
                <a:cs typeface="Tahoma"/>
              </a:rPr>
              <a:t> </a:t>
            </a:r>
            <a:r>
              <a:rPr dirty="0" sz="1200" spc="20" i="1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67675" y="1487441"/>
            <a:ext cx="937260" cy="202565"/>
          </a:xfrm>
          <a:custGeom>
            <a:avLst/>
            <a:gdLst/>
            <a:ahLst/>
            <a:cxnLst/>
            <a:rect l="l" t="t" r="r" b="b"/>
            <a:pathLst>
              <a:path w="937260" h="202564">
                <a:moveTo>
                  <a:pt x="936906" y="202442"/>
                </a:moveTo>
                <a:lnTo>
                  <a:pt x="906419" y="39847"/>
                </a:lnTo>
                <a:lnTo>
                  <a:pt x="874807" y="3131"/>
                </a:lnTo>
                <a:lnTo>
                  <a:pt x="858460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35142" y="1607076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291143" y="1392077"/>
            <a:ext cx="48133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297" y="2479926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(18)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2485" y="2379761"/>
            <a:ext cx="2762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3421" y="2415870"/>
            <a:ext cx="795655" cy="1835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45">
                <a:latin typeface="Tahoma"/>
                <a:cs typeface="Tahoma"/>
              </a:rPr>
              <a:t>confront</a:t>
            </a:r>
            <a:r>
              <a:rPr dirty="0" sz="1200" spc="-55">
                <a:latin typeface="Tahoma"/>
                <a:cs typeface="Tahoma"/>
              </a:rPr>
              <a:t> him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40463" y="241587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963458" y="2379761"/>
            <a:ext cx="6165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Tahoma"/>
                <a:cs typeface="Tahoma"/>
              </a:rPr>
              <a:t>you </a:t>
            </a:r>
            <a:r>
              <a:rPr dirty="0" sz="1200" spc="-25">
                <a:latin typeface="Tahoma"/>
                <a:cs typeface="Tahoma"/>
              </a:rPr>
              <a:t>will</a:t>
            </a:r>
            <a:r>
              <a:rPr dirty="0" sz="1200" spc="170">
                <a:latin typeface="Tahoma"/>
                <a:cs typeface="Tahoma"/>
              </a:rPr>
              <a:t> </a:t>
            </a:r>
            <a:r>
              <a:rPr dirty="0" sz="1200" spc="20" i="1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19928" y="2204356"/>
            <a:ext cx="970280" cy="202565"/>
          </a:xfrm>
          <a:custGeom>
            <a:avLst/>
            <a:gdLst/>
            <a:ahLst/>
            <a:cxnLst/>
            <a:rect l="l" t="t" r="r" b="b"/>
            <a:pathLst>
              <a:path w="970280" h="202564">
                <a:moveTo>
                  <a:pt x="969943" y="202442"/>
                </a:moveTo>
                <a:lnTo>
                  <a:pt x="939456" y="39847"/>
                </a:lnTo>
                <a:lnTo>
                  <a:pt x="907844" y="3131"/>
                </a:lnTo>
                <a:lnTo>
                  <a:pt x="891497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87396" y="2323991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759915" y="2108992"/>
            <a:ext cx="48133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38561" y="2820915"/>
            <a:ext cx="60960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  <a:p>
            <a:pPr marL="12700" marR="7874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27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93726"/>
            <a:ext cx="65595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4427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4" action="ppaction://hlinksldjump"/>
              </a:rPr>
              <a:t>6. </a:t>
            </a:r>
            <a:r>
              <a:rPr dirty="0" spc="-85">
                <a:hlinkClick r:id="rId14" action="ppaction://hlinksldjump"/>
              </a:rPr>
              <a:t>Omission</a:t>
            </a:r>
            <a:r>
              <a:rPr dirty="0" spc="-225">
                <a:hlinkClick r:id="rId14" action="ppaction://hlinksldjump"/>
              </a:rPr>
              <a:t> </a:t>
            </a:r>
            <a:r>
              <a:rPr dirty="0" spc="-75">
                <a:hlinkClick r:id="rId14" action="ppaction://hlinksldjump"/>
              </a:rPr>
              <a:t>test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38561" y="2820915"/>
            <a:ext cx="60960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  <a:p>
            <a:pPr marL="12700" marR="7874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28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984196"/>
            <a:ext cx="3554095" cy="789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Tahoma"/>
                <a:cs typeface="Tahoma"/>
              </a:rPr>
              <a:t>If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65">
                <a:latin typeface="Tahoma"/>
                <a:cs typeface="Tahoma"/>
              </a:rPr>
              <a:t>group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85">
                <a:latin typeface="Tahoma"/>
                <a:cs typeface="Tahoma"/>
              </a:rPr>
              <a:t>words </a:t>
            </a:r>
            <a:r>
              <a:rPr dirty="0" sz="1200" spc="-60">
                <a:latin typeface="Tahoma"/>
                <a:cs typeface="Tahoma"/>
              </a:rPr>
              <a:t>can </a:t>
            </a:r>
            <a:r>
              <a:rPr dirty="0" sz="1200" spc="-75">
                <a:latin typeface="Tahoma"/>
                <a:cs typeface="Tahoma"/>
              </a:rPr>
              <a:t>be </a:t>
            </a:r>
            <a:r>
              <a:rPr dirty="0" sz="1200" spc="-45">
                <a:latin typeface="Tahoma"/>
                <a:cs typeface="Tahoma"/>
              </a:rPr>
              <a:t>omitted </a:t>
            </a:r>
            <a:r>
              <a:rPr dirty="0" sz="1200" spc="-60">
                <a:latin typeface="Tahoma"/>
                <a:cs typeface="Tahoma"/>
              </a:rPr>
              <a:t>they </a:t>
            </a:r>
            <a:r>
              <a:rPr dirty="0" sz="1200" spc="-85">
                <a:latin typeface="Tahoma"/>
                <a:cs typeface="Tahoma"/>
              </a:rPr>
              <a:t>are </a:t>
            </a:r>
            <a:r>
              <a:rPr dirty="0" sz="1200" spc="-40">
                <a:latin typeface="Tahoma"/>
                <a:cs typeface="Tahoma"/>
              </a:rPr>
              <a:t>likely </a:t>
            </a:r>
            <a:r>
              <a:rPr dirty="0" sz="1200" spc="-25">
                <a:latin typeface="Tahoma"/>
                <a:cs typeface="Tahoma"/>
              </a:rPr>
              <a:t>to </a:t>
            </a:r>
            <a:r>
              <a:rPr dirty="0" sz="1200" spc="-75">
                <a:latin typeface="Tahoma"/>
                <a:cs typeface="Tahoma"/>
              </a:rPr>
              <a:t>be a  phrase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4195" algn="l"/>
              </a:tabLst>
            </a:pPr>
            <a:r>
              <a:rPr dirty="0" sz="1200" spc="-40">
                <a:latin typeface="Tahoma"/>
                <a:cs typeface="Tahoma"/>
              </a:rPr>
              <a:t>(25)	</a:t>
            </a: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75">
                <a:latin typeface="Tahoma"/>
                <a:cs typeface="Tahoma"/>
              </a:rPr>
              <a:t>man 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35">
                <a:latin typeface="Tahoma"/>
                <a:cs typeface="Tahoma"/>
              </a:rPr>
              <a:t>in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65">
                <a:latin typeface="Tahoma"/>
                <a:cs typeface="Tahoma"/>
              </a:rPr>
              <a:t>moon </a:t>
            </a:r>
            <a:r>
              <a:rPr dirty="0" sz="1200" spc="-125">
                <a:latin typeface="Tahoma"/>
                <a:cs typeface="Tahoma"/>
              </a:rPr>
              <a:t>] </a:t>
            </a:r>
            <a:r>
              <a:rPr dirty="0" sz="1200" spc="-75">
                <a:latin typeface="Tahoma"/>
                <a:cs typeface="Tahoma"/>
              </a:rPr>
              <a:t>came</a:t>
            </a:r>
            <a:r>
              <a:rPr dirty="0" sz="1200" spc="100">
                <a:latin typeface="Tahoma"/>
                <a:cs typeface="Tahoma"/>
              </a:rPr>
              <a:t> </a:t>
            </a:r>
            <a:r>
              <a:rPr dirty="0" sz="1200" spc="-85">
                <a:latin typeface="Tahoma"/>
                <a:cs typeface="Tahoma"/>
              </a:rPr>
              <a:t>down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898" y="1785899"/>
            <a:ext cx="727710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30">
                <a:latin typeface="Tahoma"/>
                <a:cs typeface="Tahoma"/>
              </a:rPr>
              <a:t>too </a:t>
            </a:r>
            <a:r>
              <a:rPr dirty="0" sz="1200" spc="-65">
                <a:latin typeface="Tahoma"/>
                <a:cs typeface="Tahoma"/>
              </a:rPr>
              <a:t>soon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-125"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148456"/>
            <a:ext cx="3291204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latin typeface="Tahoma"/>
                <a:cs typeface="Tahoma"/>
              </a:rPr>
              <a:t>Probably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80">
                <a:latin typeface="Tahoma"/>
                <a:cs typeface="Tahoma"/>
              </a:rPr>
              <a:t>weakest </a:t>
            </a:r>
            <a:r>
              <a:rPr dirty="0" sz="1200" spc="-40">
                <a:latin typeface="Tahoma"/>
                <a:cs typeface="Tahoma"/>
              </a:rPr>
              <a:t>test, </a:t>
            </a:r>
            <a:r>
              <a:rPr dirty="0" sz="1200" spc="-80">
                <a:latin typeface="Tahoma"/>
                <a:cs typeface="Tahoma"/>
              </a:rPr>
              <a:t>as </a:t>
            </a:r>
            <a:r>
              <a:rPr dirty="0" sz="1200" spc="-40">
                <a:latin typeface="Tahoma"/>
                <a:cs typeface="Tahoma"/>
              </a:rPr>
              <a:t>not </a:t>
            </a:r>
            <a:r>
              <a:rPr dirty="0" sz="1200" spc="-25">
                <a:latin typeface="Tahoma"/>
                <a:cs typeface="Tahoma"/>
              </a:rPr>
              <a:t>all </a:t>
            </a:r>
            <a:r>
              <a:rPr dirty="0" sz="1200" spc="-75">
                <a:latin typeface="Tahoma"/>
                <a:cs typeface="Tahoma"/>
              </a:rPr>
              <a:t>phrases </a:t>
            </a:r>
            <a:r>
              <a:rPr dirty="0" sz="1200" spc="-85">
                <a:latin typeface="Tahoma"/>
                <a:cs typeface="Tahoma"/>
              </a:rPr>
              <a:t>may </a:t>
            </a:r>
            <a:r>
              <a:rPr dirty="0" sz="1200" spc="-75">
                <a:latin typeface="Tahoma"/>
                <a:cs typeface="Tahoma"/>
              </a:rPr>
              <a:t>be  </a:t>
            </a:r>
            <a:r>
              <a:rPr dirty="0" sz="1200" spc="-45">
                <a:latin typeface="Tahoma"/>
                <a:cs typeface="Tahoma"/>
              </a:rPr>
              <a:t>omitted.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55955" cy="7600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162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05410">
              <a:lnSpc>
                <a:spcPts val="700"/>
              </a:lnSpc>
              <a:buAutoNum type="alphaUcPeriod" startAt="3"/>
              <a:tabLst>
                <a:tab pos="113664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0890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15" action="ppaction://hlinksldjump"/>
              </a:rPr>
              <a:t>7. </a:t>
            </a:r>
            <a:r>
              <a:rPr dirty="0" spc="-40">
                <a:hlinkClick r:id="rId15" action="ppaction://hlinksldjump"/>
              </a:rPr>
              <a:t>Filler</a:t>
            </a:r>
            <a:r>
              <a:rPr dirty="0" spc="-215">
                <a:hlinkClick r:id="rId15" action="ppaction://hlinksldjump"/>
              </a:rPr>
              <a:t> </a:t>
            </a:r>
            <a:r>
              <a:rPr dirty="0" spc="-75">
                <a:hlinkClick r:id="rId15" action="ppaction://hlinksldjump"/>
              </a:rPr>
              <a:t>test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240939"/>
            <a:ext cx="24206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Fillers </a:t>
            </a:r>
            <a:r>
              <a:rPr dirty="0" sz="1200" spc="-85">
                <a:latin typeface="Tahoma"/>
                <a:cs typeface="Tahoma"/>
              </a:rPr>
              <a:t>are words used </a:t>
            </a:r>
            <a:r>
              <a:rPr dirty="0" sz="1200" spc="-25">
                <a:latin typeface="Tahoma"/>
                <a:cs typeface="Tahoma"/>
              </a:rPr>
              <a:t>to </a:t>
            </a:r>
            <a:r>
              <a:rPr dirty="0" sz="1200" spc="5">
                <a:latin typeface="Tahoma"/>
                <a:cs typeface="Tahoma"/>
              </a:rPr>
              <a:t>‘fill </a:t>
            </a:r>
            <a:r>
              <a:rPr dirty="0" sz="1200">
                <a:latin typeface="Tahoma"/>
                <a:cs typeface="Tahoma"/>
              </a:rPr>
              <a:t>in’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85">
                <a:latin typeface="Tahoma"/>
                <a:cs typeface="Tahoma"/>
              </a:rPr>
              <a:t>pauses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74724" y="1630540"/>
            <a:ext cx="204470" cy="183515"/>
          </a:xfrm>
          <a:custGeom>
            <a:avLst/>
            <a:gdLst/>
            <a:ahLst/>
            <a:cxnLst/>
            <a:rect l="l" t="t" r="r" b="b"/>
            <a:pathLst>
              <a:path w="204469" h="183514">
                <a:moveTo>
                  <a:pt x="0" y="183464"/>
                </a:moveTo>
                <a:lnTo>
                  <a:pt x="204025" y="183464"/>
                </a:lnTo>
                <a:lnTo>
                  <a:pt x="204025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18296" y="1851964"/>
            <a:ext cx="204470" cy="183515"/>
          </a:xfrm>
          <a:custGeom>
            <a:avLst/>
            <a:gdLst/>
            <a:ahLst/>
            <a:cxnLst/>
            <a:rect l="l" t="t" r="r" b="b"/>
            <a:pathLst>
              <a:path w="204469" h="183514">
                <a:moveTo>
                  <a:pt x="0" y="183464"/>
                </a:moveTo>
                <a:lnTo>
                  <a:pt x="204025" y="183464"/>
                </a:lnTo>
                <a:lnTo>
                  <a:pt x="204025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4675" y="1555204"/>
            <a:ext cx="3168015" cy="46863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4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85">
                <a:latin typeface="Tahoma"/>
                <a:cs typeface="Tahoma"/>
              </a:rPr>
              <a:t>], </a:t>
            </a:r>
            <a:r>
              <a:rPr dirty="0" sz="1200" spc="-45">
                <a:latin typeface="Tahoma"/>
                <a:cs typeface="Tahoma"/>
              </a:rPr>
              <a:t>like, 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 </a:t>
            </a:r>
            <a:r>
              <a:rPr dirty="0" sz="1200" spc="-85">
                <a:latin typeface="Tahoma"/>
                <a:cs typeface="Tahoma"/>
              </a:rPr>
              <a:t>],</a:t>
            </a:r>
            <a:r>
              <a:rPr dirty="0" sz="1200" spc="-24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like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20">
                <a:latin typeface="Tahoma"/>
                <a:cs typeface="Tahoma"/>
              </a:rPr>
              <a:t>? 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125">
                <a:latin typeface="Tahoma"/>
                <a:cs typeface="Tahoma"/>
              </a:rPr>
              <a:t>] [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50">
                <a:latin typeface="Tahoma"/>
                <a:cs typeface="Tahoma"/>
              </a:rPr>
              <a:t>the, </a:t>
            </a:r>
            <a:r>
              <a:rPr dirty="0" sz="1200" spc="-45">
                <a:latin typeface="Tahoma"/>
                <a:cs typeface="Tahoma"/>
              </a:rPr>
              <a:t>like,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-125"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8561" y="2820915"/>
            <a:ext cx="60960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  <a:p>
            <a:pPr marL="12700" marR="7874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29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06299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35">
                <a:hlinkClick r:id="rId16" action="ppaction://hlinksldjump"/>
              </a:rPr>
              <a:t>An</a:t>
            </a:r>
            <a:r>
              <a:rPr dirty="0" spc="-65">
                <a:hlinkClick r:id="rId16" action="ppaction://hlinksldjump"/>
              </a:rPr>
              <a:t> </a:t>
            </a:r>
            <a:r>
              <a:rPr dirty="0" spc="-105">
                <a:hlinkClick r:id="rId16" action="ppaction://hlinksldjump"/>
              </a:rPr>
              <a:t>acronym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675" y="2648952"/>
            <a:ext cx="801370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5"/>
              </a:lnSpc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7. </a:t>
            </a:r>
            <a:r>
              <a:rPr dirty="0" sz="1200" spc="-20">
                <a:latin typeface="Tahoma"/>
                <a:cs typeface="Tahoma"/>
              </a:rPr>
              <a:t>Filler</a:t>
            </a:r>
            <a:r>
              <a:rPr dirty="0" sz="1200" spc="-120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test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30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46732"/>
            <a:ext cx="312864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Really </a:t>
            </a:r>
            <a:r>
              <a:rPr dirty="0" sz="1200" spc="-65">
                <a:latin typeface="Tahoma"/>
                <a:cs typeface="Tahoma"/>
              </a:rPr>
              <a:t>Quarrelsome </a:t>
            </a:r>
            <a:r>
              <a:rPr dirty="0" sz="1200" spc="-75">
                <a:latin typeface="Tahoma"/>
                <a:cs typeface="Tahoma"/>
              </a:rPr>
              <a:t>Snakes </a:t>
            </a:r>
            <a:r>
              <a:rPr dirty="0" sz="1200" spc="-45">
                <a:latin typeface="Tahoma"/>
                <a:cs typeface="Tahoma"/>
              </a:rPr>
              <a:t>Can </a:t>
            </a:r>
            <a:r>
              <a:rPr dirty="0" sz="1200" spc="-40">
                <a:latin typeface="Tahoma"/>
                <a:cs typeface="Tahoma"/>
              </a:rPr>
              <a:t>Make </a:t>
            </a:r>
            <a:r>
              <a:rPr dirty="0" sz="1200" spc="-55">
                <a:latin typeface="Tahoma"/>
                <a:cs typeface="Tahoma"/>
              </a:rPr>
              <a:t>Orangutans  Frightened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675" y="1244460"/>
            <a:ext cx="1288415" cy="135445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4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60">
                <a:latin typeface="Tahoma"/>
                <a:cs typeface="Tahoma"/>
              </a:rPr>
              <a:t>Replacement</a:t>
            </a:r>
            <a:r>
              <a:rPr dirty="0" sz="1200" spc="-40">
                <a:latin typeface="Tahoma"/>
                <a:cs typeface="Tahoma"/>
              </a:rPr>
              <a:t> test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50">
                <a:latin typeface="Tahoma"/>
                <a:cs typeface="Tahoma"/>
              </a:rPr>
              <a:t>Question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test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55">
                <a:latin typeface="Tahoma"/>
                <a:cs typeface="Tahoma"/>
              </a:rPr>
              <a:t>Standalone </a:t>
            </a:r>
            <a:r>
              <a:rPr dirty="0" sz="1200" spc="-40">
                <a:latin typeface="Tahoma"/>
                <a:cs typeface="Tahoma"/>
              </a:rPr>
              <a:t>test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40">
                <a:latin typeface="Tahoma"/>
                <a:cs typeface="Tahoma"/>
              </a:rPr>
              <a:t>Coordination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test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50">
                <a:latin typeface="Tahoma"/>
                <a:cs typeface="Tahoma"/>
              </a:rPr>
              <a:t>Movement</a:t>
            </a:r>
            <a:r>
              <a:rPr dirty="0" sz="1200" spc="-85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test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50">
                <a:latin typeface="Tahoma"/>
                <a:cs typeface="Tahoma"/>
              </a:rPr>
              <a:t>Omission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test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51180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162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70485">
              <a:lnSpc>
                <a:spcPts val="700"/>
              </a:lnSpc>
              <a:buAutoNum type="alphaUcPeriod" startAt="3"/>
              <a:tabLst>
                <a:tab pos="113664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96456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5">
                <a:hlinkClick r:id="rId17" action="ppaction://hlinksldjump"/>
              </a:rPr>
              <a:t>EXERCISE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31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45740"/>
            <a:ext cx="28359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0">
                <a:latin typeface="Tahoma"/>
                <a:cs typeface="Tahoma"/>
              </a:rPr>
              <a:t>Do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60">
                <a:latin typeface="Tahoma"/>
                <a:cs typeface="Tahoma"/>
              </a:rPr>
              <a:t>underlined </a:t>
            </a:r>
            <a:r>
              <a:rPr dirty="0" sz="1200" spc="-85">
                <a:latin typeface="Tahoma"/>
                <a:cs typeface="Tahoma"/>
              </a:rPr>
              <a:t>words </a:t>
            </a:r>
            <a:r>
              <a:rPr dirty="0" sz="1200" spc="-40">
                <a:latin typeface="Tahoma"/>
                <a:cs typeface="Tahoma"/>
              </a:rPr>
              <a:t>constitute </a:t>
            </a:r>
            <a:r>
              <a:rPr dirty="0" sz="1200" spc="-75">
                <a:latin typeface="Tahoma"/>
                <a:cs typeface="Tahoma"/>
              </a:rPr>
              <a:t>a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phrase?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675" y="1560017"/>
            <a:ext cx="3168650" cy="46863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4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130">
                <a:latin typeface="Tahoma"/>
                <a:cs typeface="Tahoma"/>
              </a:rPr>
              <a:t>I </a:t>
            </a:r>
            <a:r>
              <a:rPr dirty="0" sz="1200" spc="-100">
                <a:latin typeface="Tahoma"/>
                <a:cs typeface="Tahoma"/>
              </a:rPr>
              <a:t>saw </a:t>
            </a:r>
            <a:r>
              <a:rPr dirty="0" u="sng" sz="1200" spc="-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several large</a:t>
            </a:r>
            <a:r>
              <a:rPr dirty="0" u="sng" sz="1200" spc="-1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2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cats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70">
                <a:latin typeface="Tahoma"/>
                <a:cs typeface="Tahoma"/>
              </a:rPr>
              <a:t>She </a:t>
            </a:r>
            <a:r>
              <a:rPr dirty="0" sz="1200" spc="-45">
                <a:latin typeface="Tahoma"/>
                <a:cs typeface="Tahoma"/>
              </a:rPr>
              <a:t>burnt </a:t>
            </a:r>
            <a:r>
              <a:rPr dirty="0" sz="1200" spc="-75">
                <a:latin typeface="Tahoma"/>
                <a:cs typeface="Tahoma"/>
              </a:rPr>
              <a:t>her</a:t>
            </a:r>
            <a:r>
              <a:rPr dirty="0" sz="1200" spc="9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mouth </a:t>
            </a:r>
            <a:r>
              <a:rPr dirty="0" u="sng" sz="12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while eating </a:t>
            </a:r>
            <a:r>
              <a:rPr dirty="0" u="sng" sz="12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hot </a:t>
            </a:r>
            <a:r>
              <a:rPr dirty="0" u="sng" sz="1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spaghetti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96456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5">
                <a:hlinkClick r:id="rId17" action="ppaction://hlinksldjump"/>
              </a:rPr>
              <a:t>EXERCISE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4675" y="1127760"/>
            <a:ext cx="3078480" cy="11328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4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130">
                <a:latin typeface="Tahoma"/>
                <a:cs typeface="Tahoma"/>
              </a:rPr>
              <a:t>I </a:t>
            </a:r>
            <a:r>
              <a:rPr dirty="0" sz="1200" spc="-100">
                <a:latin typeface="Tahoma"/>
                <a:cs typeface="Tahoma"/>
              </a:rPr>
              <a:t>saw</a:t>
            </a:r>
            <a:r>
              <a:rPr dirty="0" sz="1200" spc="-90">
                <a:latin typeface="Tahoma"/>
                <a:cs typeface="Tahoma"/>
              </a:rPr>
              <a:t> </a:t>
            </a:r>
            <a:r>
              <a:rPr dirty="0" u="sng" sz="1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them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45">
                <a:latin typeface="Tahoma"/>
                <a:cs typeface="Tahoma"/>
              </a:rPr>
              <a:t>Q: </a:t>
            </a:r>
            <a:r>
              <a:rPr dirty="0" u="sng" sz="12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What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did </a:t>
            </a:r>
            <a:r>
              <a:rPr dirty="0" sz="1200" spc="-80">
                <a:latin typeface="Tahoma"/>
                <a:cs typeface="Tahoma"/>
              </a:rPr>
              <a:t>you</a:t>
            </a:r>
            <a:r>
              <a:rPr dirty="0" sz="1200" spc="165">
                <a:latin typeface="Tahoma"/>
                <a:cs typeface="Tahoma"/>
              </a:rPr>
              <a:t> </a:t>
            </a:r>
            <a:r>
              <a:rPr dirty="0" sz="1200" spc="-85">
                <a:latin typeface="Tahoma"/>
                <a:cs typeface="Tahoma"/>
              </a:rPr>
              <a:t>see?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30">
                <a:latin typeface="Tahoma"/>
                <a:cs typeface="Tahoma"/>
              </a:rPr>
              <a:t>A: </a:t>
            </a:r>
            <a:r>
              <a:rPr dirty="0" u="sng" sz="12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Several </a:t>
            </a:r>
            <a:r>
              <a:rPr dirty="0" u="sng" sz="1200" spc="-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large</a:t>
            </a:r>
            <a:r>
              <a:rPr dirty="0" u="sng" sz="1200" spc="1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2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cats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130">
                <a:latin typeface="Tahoma"/>
                <a:cs typeface="Tahoma"/>
              </a:rPr>
              <a:t>I </a:t>
            </a:r>
            <a:r>
              <a:rPr dirty="0" sz="1200" spc="-100">
                <a:latin typeface="Tahoma"/>
                <a:cs typeface="Tahoma"/>
              </a:rPr>
              <a:t>saw </a:t>
            </a:r>
            <a:r>
              <a:rPr dirty="0" u="sng" sz="1200" spc="-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several large </a:t>
            </a:r>
            <a:r>
              <a:rPr dirty="0" u="sng" sz="12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cats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and </a:t>
            </a:r>
            <a:r>
              <a:rPr dirty="0" u="sng" sz="12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 </a:t>
            </a:r>
            <a:r>
              <a:rPr dirty="0" u="sng" sz="12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few </a:t>
            </a:r>
            <a:r>
              <a:rPr dirty="0" u="sng" sz="12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mangy</a:t>
            </a:r>
            <a:r>
              <a:rPr dirty="0" u="sng" sz="12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2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dogs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03200" algn="l"/>
                <a:tab pos="2338705" algn="l"/>
              </a:tabLst>
            </a:pPr>
            <a:r>
              <a:rPr dirty="0" u="sng" sz="12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Several </a:t>
            </a:r>
            <a:r>
              <a:rPr dirty="0" u="sng" sz="12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mangy dogs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100">
                <a:latin typeface="Tahoma"/>
                <a:cs typeface="Tahoma"/>
              </a:rPr>
              <a:t>were 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 spc="-100">
                <a:latin typeface="Tahoma"/>
                <a:cs typeface="Tahoma"/>
              </a:rPr>
              <a:t>seen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5163" y="2344895"/>
            <a:ext cx="706755" cy="10528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11811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75565" marR="38735">
              <a:lnSpc>
                <a:spcPct val="152200"/>
              </a:lnSpc>
              <a:spcBef>
                <a:spcPts val="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50800" marR="46355">
              <a:lnSpc>
                <a:spcPts val="1260"/>
              </a:lnSpc>
              <a:spcBef>
                <a:spcPts val="10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32 </a:t>
            </a:r>
            <a:r>
              <a:rPr dirty="0" baseline="-32407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-32407" sz="900" spc="-7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-32407" sz="900" spc="-97">
                <a:latin typeface="Verdana"/>
                <a:cs typeface="Verdana"/>
                <a:hlinkClick r:id="rId26" action="ppaction://hlinksldjump"/>
              </a:rPr>
              <a:t>42</a:t>
            </a:r>
            <a:endParaRPr baseline="-3240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3355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4" action="ppaction://hlinksldjump"/>
              </a:rPr>
              <a:t>Yoda-speak</a:t>
            </a:r>
            <a:r>
              <a:rPr dirty="0" spc="-40">
                <a:hlinkClick r:id="rId4" action="ppaction://hlinksldjump"/>
              </a:rPr>
              <a:t> </a:t>
            </a:r>
            <a:r>
              <a:rPr dirty="0" spc="-114">
                <a:hlinkClick r:id="rId4" action="ppaction://hlinksldjump"/>
              </a:rPr>
              <a:t>exercise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1164384"/>
            <a:ext cx="2159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(4)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38127" y="110034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5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1272" y="888827"/>
            <a:ext cx="936625" cy="202565"/>
          </a:xfrm>
          <a:custGeom>
            <a:avLst/>
            <a:gdLst/>
            <a:ahLst/>
            <a:cxnLst/>
            <a:rect l="l" t="t" r="r" b="b"/>
            <a:pathLst>
              <a:path w="936625" h="202565">
                <a:moveTo>
                  <a:pt x="936248" y="202442"/>
                </a:moveTo>
                <a:lnTo>
                  <a:pt x="905760" y="39847"/>
                </a:lnTo>
                <a:lnTo>
                  <a:pt x="874148" y="3131"/>
                </a:lnTo>
                <a:lnTo>
                  <a:pt x="857801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18740" y="1008461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4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1881299"/>
            <a:ext cx="2159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(5)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14302" y="1817255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08151" y="1781147"/>
            <a:ext cx="19888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5">
                <a:latin typeface="Tahoma"/>
                <a:cs typeface="Tahoma"/>
              </a:rPr>
              <a:t>* </a:t>
            </a:r>
            <a:r>
              <a:rPr dirty="0" sz="1200" spc="-60">
                <a:latin typeface="Tahoma"/>
                <a:cs typeface="Tahoma"/>
              </a:rPr>
              <a:t>dark </a:t>
            </a:r>
            <a:r>
              <a:rPr dirty="0" sz="1200" spc="-70">
                <a:latin typeface="Tahoma"/>
                <a:cs typeface="Tahoma"/>
              </a:rPr>
              <a:t>side </a:t>
            </a:r>
            <a:r>
              <a:rPr dirty="0" sz="1200" spc="-130">
                <a:latin typeface="Tahoma"/>
                <a:cs typeface="Tahoma"/>
              </a:rPr>
              <a:t>I </a:t>
            </a:r>
            <a:r>
              <a:rPr dirty="0" sz="1200" spc="-95">
                <a:latin typeface="Tahoma"/>
                <a:cs typeface="Tahoma"/>
              </a:rPr>
              <a:t>sense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20" i="1">
                <a:latin typeface="Calibri"/>
                <a:cs typeface="Calibri"/>
              </a:rPr>
              <a:t>t </a:t>
            </a:r>
            <a:r>
              <a:rPr dirty="0" sz="1200" spc="-35">
                <a:latin typeface="Tahoma"/>
                <a:cs typeface="Tahoma"/>
              </a:rPr>
              <a:t>in</a:t>
            </a:r>
            <a:r>
              <a:rPr dirty="0" sz="1200" spc="-105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you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6568" y="1605742"/>
            <a:ext cx="1097280" cy="202565"/>
          </a:xfrm>
          <a:custGeom>
            <a:avLst/>
            <a:gdLst/>
            <a:ahLst/>
            <a:cxnLst/>
            <a:rect l="l" t="t" r="r" b="b"/>
            <a:pathLst>
              <a:path w="1097280" h="202564">
                <a:moveTo>
                  <a:pt x="1097129" y="202442"/>
                </a:moveTo>
                <a:lnTo>
                  <a:pt x="1066642" y="39847"/>
                </a:lnTo>
                <a:lnTo>
                  <a:pt x="1035030" y="3131"/>
                </a:lnTo>
                <a:lnTo>
                  <a:pt x="1018683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34035" y="1725376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20851" y="793462"/>
            <a:ext cx="1899920" cy="8699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103505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60">
                <a:latin typeface="Tahoma"/>
                <a:cs typeface="Tahoma"/>
              </a:rPr>
              <a:t>dark </a:t>
            </a:r>
            <a:r>
              <a:rPr dirty="0" sz="1200" spc="-70">
                <a:latin typeface="Tahoma"/>
                <a:cs typeface="Tahoma"/>
              </a:rPr>
              <a:t>side </a:t>
            </a:r>
            <a:r>
              <a:rPr dirty="0" sz="1200" spc="-130">
                <a:latin typeface="Tahoma"/>
                <a:cs typeface="Tahoma"/>
              </a:rPr>
              <a:t>I </a:t>
            </a:r>
            <a:r>
              <a:rPr dirty="0" sz="1200" spc="-95">
                <a:latin typeface="Tahoma"/>
                <a:cs typeface="Tahoma"/>
              </a:rPr>
              <a:t>sense </a:t>
            </a:r>
            <a:r>
              <a:rPr dirty="0" sz="1200" spc="20" i="1">
                <a:latin typeface="Calibri"/>
                <a:cs typeface="Calibri"/>
              </a:rPr>
              <a:t>t </a:t>
            </a:r>
            <a:r>
              <a:rPr dirty="0" sz="1200" spc="-35">
                <a:latin typeface="Tahoma"/>
                <a:cs typeface="Tahoma"/>
              </a:rPr>
              <a:t>in</a:t>
            </a:r>
            <a:r>
              <a:rPr dirty="0" sz="1200" spc="-190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you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 algn="ctr" marR="111760">
              <a:lnSpc>
                <a:spcPct val="100000"/>
              </a:lnSpc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4740" y="2534170"/>
            <a:ext cx="234315" cy="183515"/>
          </a:xfrm>
          <a:custGeom>
            <a:avLst/>
            <a:gdLst/>
            <a:ahLst/>
            <a:cxnLst/>
            <a:rect l="l" t="t" r="r" b="b"/>
            <a:pathLst>
              <a:path w="234315" h="183514">
                <a:moveTo>
                  <a:pt x="0" y="183464"/>
                </a:moveTo>
                <a:lnTo>
                  <a:pt x="234302" y="183464"/>
                </a:lnTo>
                <a:lnTo>
                  <a:pt x="234302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14302" y="253417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08806" y="2322657"/>
            <a:ext cx="1255395" cy="202565"/>
          </a:xfrm>
          <a:custGeom>
            <a:avLst/>
            <a:gdLst/>
            <a:ahLst/>
            <a:cxnLst/>
            <a:rect l="l" t="t" r="r" b="b"/>
            <a:pathLst>
              <a:path w="1255395" h="202564">
                <a:moveTo>
                  <a:pt x="1254891" y="202442"/>
                </a:moveTo>
                <a:lnTo>
                  <a:pt x="1224403" y="39847"/>
                </a:lnTo>
                <a:lnTo>
                  <a:pt x="1192792" y="3131"/>
                </a:lnTo>
                <a:lnTo>
                  <a:pt x="1176444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6274" y="2442291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291272" y="2227292"/>
            <a:ext cx="48133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8151" y="2534805"/>
            <a:ext cx="1988820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5"/>
              </a:lnSpc>
            </a:pPr>
            <a:r>
              <a:rPr dirty="0" sz="1200" spc="-75">
                <a:latin typeface="Tahoma"/>
                <a:cs typeface="Tahoma"/>
              </a:rPr>
              <a:t>* </a:t>
            </a:r>
            <a:r>
              <a:rPr dirty="0" sz="1200" spc="-70">
                <a:latin typeface="Tahoma"/>
                <a:cs typeface="Tahoma"/>
              </a:rPr>
              <a:t>side </a:t>
            </a:r>
            <a:r>
              <a:rPr dirty="0" sz="1200" spc="-130">
                <a:latin typeface="Tahoma"/>
                <a:cs typeface="Tahoma"/>
              </a:rPr>
              <a:t>I </a:t>
            </a:r>
            <a:r>
              <a:rPr dirty="0" sz="1200" spc="-95">
                <a:latin typeface="Tahoma"/>
                <a:cs typeface="Tahoma"/>
              </a:rPr>
              <a:t>sense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60">
                <a:latin typeface="Tahoma"/>
                <a:cs typeface="Tahoma"/>
              </a:rPr>
              <a:t>dark </a:t>
            </a:r>
            <a:r>
              <a:rPr dirty="0" sz="1200" spc="20" i="1">
                <a:latin typeface="Calibri"/>
                <a:cs typeface="Calibri"/>
              </a:rPr>
              <a:t>t </a:t>
            </a:r>
            <a:r>
              <a:rPr dirty="0" sz="1200" spc="-35">
                <a:latin typeface="Tahoma"/>
                <a:cs typeface="Tahoma"/>
              </a:rPr>
              <a:t>in</a:t>
            </a:r>
            <a:r>
              <a:rPr dirty="0" sz="1200" spc="-100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you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297" y="2634957"/>
            <a:ext cx="215900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5"/>
              </a:lnSpc>
            </a:pPr>
            <a:r>
              <a:rPr dirty="0" sz="1200" spc="-30">
                <a:latin typeface="Tahoma"/>
                <a:cs typeface="Tahoma"/>
              </a:rPr>
              <a:t>(6)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44895"/>
            <a:ext cx="655955" cy="550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0541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96456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5">
                <a:hlinkClick r:id="rId17" action="ppaction://hlinksldjump"/>
              </a:rPr>
              <a:t>EXERCISE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913701"/>
            <a:ext cx="53530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675" y="1054380"/>
            <a:ext cx="3192145" cy="131635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4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70">
                <a:latin typeface="Tahoma"/>
                <a:cs typeface="Tahoma"/>
              </a:rPr>
              <a:t>She </a:t>
            </a:r>
            <a:r>
              <a:rPr dirty="0" sz="1200" spc="-45">
                <a:latin typeface="Tahoma"/>
                <a:cs typeface="Tahoma"/>
              </a:rPr>
              <a:t>burnt </a:t>
            </a:r>
            <a:r>
              <a:rPr dirty="0" sz="1200" spc="-75">
                <a:latin typeface="Tahoma"/>
                <a:cs typeface="Tahoma"/>
              </a:rPr>
              <a:t>her </a:t>
            </a:r>
            <a:r>
              <a:rPr dirty="0" sz="1200" spc="-55">
                <a:latin typeface="Tahoma"/>
                <a:cs typeface="Tahoma"/>
              </a:rPr>
              <a:t>mouth</a:t>
            </a:r>
            <a:r>
              <a:rPr dirty="0" sz="1200" spc="240">
                <a:latin typeface="Tahoma"/>
                <a:cs typeface="Tahoma"/>
              </a:rPr>
              <a:t> </a:t>
            </a:r>
            <a:r>
              <a:rPr dirty="0" u="sng" sz="12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then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45">
                <a:latin typeface="Tahoma"/>
                <a:cs typeface="Tahoma"/>
              </a:rPr>
              <a:t>Q: </a:t>
            </a:r>
            <a:r>
              <a:rPr dirty="0" u="sng" sz="12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When</a:t>
            </a:r>
            <a:r>
              <a:rPr dirty="0" sz="1200" spc="-6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did </a:t>
            </a:r>
            <a:r>
              <a:rPr dirty="0" sz="1200" spc="-80">
                <a:latin typeface="Tahoma"/>
                <a:cs typeface="Tahoma"/>
              </a:rPr>
              <a:t>you </a:t>
            </a:r>
            <a:r>
              <a:rPr dirty="0" sz="1200" spc="-105">
                <a:latin typeface="Tahoma"/>
                <a:cs typeface="Tahoma"/>
              </a:rPr>
              <a:t>see </a:t>
            </a:r>
            <a:r>
              <a:rPr dirty="0" sz="1200" spc="-60">
                <a:latin typeface="Tahoma"/>
                <a:cs typeface="Tahoma"/>
              </a:rPr>
              <a:t>burn </a:t>
            </a:r>
            <a:r>
              <a:rPr dirty="0" sz="1200" spc="-75">
                <a:latin typeface="Tahoma"/>
                <a:cs typeface="Tahoma"/>
              </a:rPr>
              <a:t>her</a:t>
            </a:r>
            <a:r>
              <a:rPr dirty="0" sz="1200" spc="-8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mouth?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30">
                <a:latin typeface="Tahoma"/>
                <a:cs typeface="Tahoma"/>
              </a:rPr>
              <a:t>A: </a:t>
            </a:r>
            <a:r>
              <a:rPr dirty="0" u="sng" sz="12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While </a:t>
            </a:r>
            <a:r>
              <a:rPr dirty="0" u="sng" sz="12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eating</a:t>
            </a:r>
            <a:r>
              <a:rPr dirty="0" u="sng" sz="1200" spc="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spaghetti</a:t>
            </a:r>
            <a:endParaRPr sz="1200">
              <a:latin typeface="Tahoma"/>
              <a:cs typeface="Tahoma"/>
            </a:endParaRPr>
          </a:p>
          <a:p>
            <a:pPr marL="202565" marR="8890" indent="-19050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70">
                <a:latin typeface="Tahoma"/>
                <a:cs typeface="Tahoma"/>
              </a:rPr>
              <a:t>She </a:t>
            </a:r>
            <a:r>
              <a:rPr dirty="0" sz="1200" spc="-45">
                <a:latin typeface="Tahoma"/>
                <a:cs typeface="Tahoma"/>
              </a:rPr>
              <a:t>burnt </a:t>
            </a:r>
            <a:r>
              <a:rPr dirty="0" sz="1200" spc="-75">
                <a:latin typeface="Tahoma"/>
                <a:cs typeface="Tahoma"/>
              </a:rPr>
              <a:t>her </a:t>
            </a:r>
            <a:r>
              <a:rPr dirty="0" sz="1200" spc="-55">
                <a:latin typeface="Tahoma"/>
                <a:cs typeface="Tahoma"/>
              </a:rPr>
              <a:t>mouth </a:t>
            </a:r>
            <a:r>
              <a:rPr dirty="0" u="sng" sz="12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while eating </a:t>
            </a:r>
            <a:r>
              <a:rPr dirty="0" u="sng" sz="1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spaghetti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and </a:t>
            </a:r>
            <a:r>
              <a:rPr dirty="0" u="sng" sz="1200" spc="-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2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after </a:t>
            </a:r>
            <a:r>
              <a:rPr dirty="0" u="sng" sz="12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eating </a:t>
            </a:r>
            <a:r>
              <a:rPr dirty="0" u="sng" sz="12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dirty="0" u="sng" sz="1200" spc="1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2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salad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AutoNum type="arabicPeriod"/>
              <a:tabLst>
                <a:tab pos="203200" algn="l"/>
                <a:tab pos="3178810" algn="l"/>
              </a:tabLst>
            </a:pPr>
            <a:r>
              <a:rPr dirty="0" u="sng" sz="12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While </a:t>
            </a:r>
            <a:r>
              <a:rPr dirty="0" u="sng" sz="12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eating </a:t>
            </a:r>
            <a:r>
              <a:rPr dirty="0" u="sng" sz="1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spaghetti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90">
                <a:latin typeface="Tahoma"/>
                <a:cs typeface="Tahoma"/>
              </a:rPr>
              <a:t>she  </a:t>
            </a:r>
            <a:r>
              <a:rPr dirty="0" sz="1200" spc="-45">
                <a:latin typeface="Tahoma"/>
                <a:cs typeface="Tahoma"/>
              </a:rPr>
              <a:t>burnt </a:t>
            </a:r>
            <a:r>
              <a:rPr dirty="0" sz="1200" spc="-75">
                <a:latin typeface="Tahoma"/>
                <a:cs typeface="Tahoma"/>
              </a:rPr>
              <a:t>her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mouth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30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593726"/>
            <a:ext cx="6559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545741"/>
            <a:ext cx="733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Yoda-speak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913701"/>
            <a:ext cx="53530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Different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33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57454"/>
            <a:ext cx="2096770" cy="59880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Phrases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A. </a:t>
            </a: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Syntactic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for</a:t>
            </a:r>
            <a:r>
              <a:rPr dirty="0" sz="1200" spc="7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464421"/>
            <a:ext cx="2092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B. </a:t>
            </a:r>
            <a:r>
              <a:rPr dirty="0" sz="1200" spc="-5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Semantic tests </a:t>
            </a:r>
            <a:r>
              <a:rPr dirty="0" sz="1200" spc="-5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for</a:t>
            </a:r>
            <a:r>
              <a:rPr dirty="0" sz="1200" spc="11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200" spc="-6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780486"/>
            <a:ext cx="23069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C. </a:t>
            </a:r>
            <a:r>
              <a:rPr dirty="0" sz="1200" spc="-4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Phonological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for</a:t>
            </a:r>
            <a:r>
              <a:rPr dirty="0" sz="1200" spc="114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96551"/>
            <a:ext cx="1647189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Exploring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the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Verb</a:t>
            </a:r>
            <a:r>
              <a:rPr dirty="0" sz="1200" spc="9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Phrase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412616"/>
            <a:ext cx="31946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Teaching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an </a:t>
            </a: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autistic </a:t>
            </a:r>
            <a:r>
              <a:rPr dirty="0" sz="12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child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about </a:t>
            </a: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sentence</a:t>
            </a:r>
            <a:r>
              <a:rPr dirty="0" sz="120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structure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726154"/>
            <a:ext cx="10985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5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minute</a:t>
            </a:r>
            <a:r>
              <a:rPr dirty="0" sz="1200" spc="4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93726"/>
            <a:ext cx="65595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1144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0">
                <a:hlinkClick r:id="rId19" action="ppaction://hlinksldjump"/>
              </a:rPr>
              <a:t>Phrase</a:t>
            </a:r>
            <a:r>
              <a:rPr dirty="0" spc="-50">
                <a:hlinkClick r:id="rId19" action="ppaction://hlinksldjump"/>
              </a:rPr>
              <a:t> </a:t>
            </a:r>
            <a:r>
              <a:rPr dirty="0" spc="-105">
                <a:hlinkClick r:id="rId19" action="ppaction://hlinksldjump"/>
              </a:rPr>
              <a:t>types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38561" y="2820915"/>
            <a:ext cx="60960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  <a:p>
            <a:pPr marL="12700" marR="7874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34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997252"/>
            <a:ext cx="305879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75">
                <a:latin typeface="Tahoma"/>
                <a:cs typeface="Tahoma"/>
              </a:rPr>
              <a:t>phrase </a:t>
            </a:r>
            <a:r>
              <a:rPr dirty="0" sz="1200" spc="-45">
                <a:latin typeface="Tahoma"/>
                <a:cs typeface="Tahoma"/>
              </a:rPr>
              <a:t>is about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60">
                <a:latin typeface="Tahoma"/>
                <a:cs typeface="Tahoma"/>
              </a:rPr>
              <a:t>single </a:t>
            </a:r>
            <a:r>
              <a:rPr dirty="0" sz="1200" spc="-40">
                <a:latin typeface="Tahoma"/>
                <a:cs typeface="Tahoma"/>
              </a:rPr>
              <a:t>thing. </a:t>
            </a:r>
            <a:r>
              <a:rPr dirty="0" sz="1200" spc="-10">
                <a:latin typeface="Tahoma"/>
                <a:cs typeface="Tahoma"/>
              </a:rPr>
              <a:t>That </a:t>
            </a:r>
            <a:r>
              <a:rPr dirty="0" sz="1200" spc="-40">
                <a:latin typeface="Tahoma"/>
                <a:cs typeface="Tahoma"/>
              </a:rPr>
              <a:t>thing </a:t>
            </a:r>
            <a:r>
              <a:rPr dirty="0" sz="1200" spc="-45">
                <a:latin typeface="Tahoma"/>
                <a:cs typeface="Tahoma"/>
              </a:rPr>
              <a:t>is  </a:t>
            </a:r>
            <a:r>
              <a:rPr dirty="0" sz="1200" spc="-90">
                <a:latin typeface="Tahoma"/>
                <a:cs typeface="Tahoma"/>
              </a:rPr>
              <a:t>expressed </a:t>
            </a:r>
            <a:r>
              <a:rPr dirty="0" sz="1200" spc="-85">
                <a:latin typeface="Tahoma"/>
                <a:cs typeface="Tahoma"/>
              </a:rPr>
              <a:t>by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30">
                <a:latin typeface="Tahoma"/>
                <a:cs typeface="Tahoma"/>
              </a:rPr>
              <a:t>‘head’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55">
                <a:latin typeface="Tahoma"/>
                <a:cs typeface="Tahoma"/>
              </a:rPr>
              <a:t>the</a:t>
            </a:r>
            <a:r>
              <a:rPr dirty="0" sz="1200" spc="-180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phrase.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675" y="1494980"/>
            <a:ext cx="3097530" cy="91122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4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130">
                <a:latin typeface="Tahoma"/>
                <a:cs typeface="Tahoma"/>
              </a:rPr>
              <a:t>I </a:t>
            </a:r>
            <a:r>
              <a:rPr dirty="0" sz="1200" spc="-65">
                <a:latin typeface="Tahoma"/>
                <a:cs typeface="Tahoma"/>
              </a:rPr>
              <a:t>stepped </a:t>
            </a:r>
            <a:r>
              <a:rPr dirty="0" sz="1200" spc="-35">
                <a:latin typeface="Tahoma"/>
                <a:cs typeface="Tahoma"/>
              </a:rPr>
              <a:t>in </a:t>
            </a:r>
            <a:r>
              <a:rPr dirty="0" sz="1200" spc="-100">
                <a:latin typeface="Tahoma"/>
                <a:cs typeface="Tahoma"/>
              </a:rPr>
              <a:t>[a </a:t>
            </a:r>
            <a:r>
              <a:rPr dirty="0" sz="1200" spc="-70">
                <a:latin typeface="Tahoma"/>
                <a:cs typeface="Tahoma"/>
              </a:rPr>
              <a:t>large </a:t>
            </a:r>
            <a:r>
              <a:rPr dirty="0" sz="1200" spc="-80">
                <a:latin typeface="Tahoma"/>
                <a:cs typeface="Tahoma"/>
              </a:rPr>
              <a:t>heap </a:t>
            </a:r>
            <a:r>
              <a:rPr dirty="0" sz="1200" spc="-50">
                <a:latin typeface="Tahoma"/>
                <a:cs typeface="Tahoma"/>
              </a:rPr>
              <a:t>of</a:t>
            </a:r>
            <a:r>
              <a:rPr dirty="0" sz="1200" spc="-240">
                <a:latin typeface="Tahoma"/>
                <a:cs typeface="Tahoma"/>
              </a:rPr>
              <a:t> </a:t>
            </a:r>
            <a:r>
              <a:rPr dirty="0" sz="1200" spc="-85">
                <a:latin typeface="Tahoma"/>
                <a:cs typeface="Tahoma"/>
              </a:rPr>
              <a:t>dung]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40">
                <a:latin typeface="Tahoma"/>
                <a:cs typeface="Tahoma"/>
              </a:rPr>
              <a:t>They </a:t>
            </a:r>
            <a:r>
              <a:rPr dirty="0" sz="1200" spc="-75">
                <a:latin typeface="Tahoma"/>
                <a:cs typeface="Tahoma"/>
              </a:rPr>
              <a:t>played a </a:t>
            </a:r>
            <a:r>
              <a:rPr dirty="0" sz="1200" spc="-90">
                <a:latin typeface="Tahoma"/>
                <a:cs typeface="Tahoma"/>
              </a:rPr>
              <a:t>game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55">
                <a:latin typeface="Tahoma"/>
                <a:cs typeface="Tahoma"/>
              </a:rPr>
              <a:t>basketball </a:t>
            </a:r>
            <a:r>
              <a:rPr dirty="0" sz="1200" spc="-65">
                <a:latin typeface="Tahoma"/>
                <a:cs typeface="Tahoma"/>
              </a:rPr>
              <a:t>[in </a:t>
            </a:r>
            <a:r>
              <a:rPr dirty="0" sz="1200" spc="-55">
                <a:latin typeface="Tahoma"/>
                <a:cs typeface="Tahoma"/>
              </a:rPr>
              <a:t>the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park]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55">
                <a:latin typeface="Tahoma"/>
                <a:cs typeface="Tahoma"/>
              </a:rPr>
              <a:t>He </a:t>
            </a:r>
            <a:r>
              <a:rPr dirty="0" sz="1200" spc="-45">
                <a:latin typeface="Tahoma"/>
                <a:cs typeface="Tahoma"/>
              </a:rPr>
              <a:t>is </a:t>
            </a:r>
            <a:r>
              <a:rPr dirty="0" sz="1200" spc="-70">
                <a:latin typeface="Tahoma"/>
                <a:cs typeface="Tahoma"/>
              </a:rPr>
              <a:t>[good </a:t>
            </a:r>
            <a:r>
              <a:rPr dirty="0" sz="1200" spc="-25">
                <a:latin typeface="Tahoma"/>
                <a:cs typeface="Tahoma"/>
              </a:rPr>
              <a:t>at </a:t>
            </a:r>
            <a:r>
              <a:rPr dirty="0" sz="1200" spc="-55">
                <a:latin typeface="Tahoma"/>
                <a:cs typeface="Tahoma"/>
              </a:rPr>
              <a:t>playing</a:t>
            </a:r>
            <a:r>
              <a:rPr dirty="0" sz="1200" spc="260">
                <a:latin typeface="Tahoma"/>
                <a:cs typeface="Tahoma"/>
              </a:rPr>
              <a:t> </a:t>
            </a:r>
            <a:r>
              <a:rPr dirty="0" sz="1200" spc="-90">
                <a:latin typeface="Tahoma"/>
                <a:cs typeface="Tahoma"/>
              </a:rPr>
              <a:t>chess]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25">
                <a:latin typeface="Tahoma"/>
                <a:cs typeface="Tahoma"/>
              </a:rPr>
              <a:t>Jack </a:t>
            </a:r>
            <a:r>
              <a:rPr dirty="0" sz="1200" spc="-60">
                <a:latin typeface="Tahoma"/>
                <a:cs typeface="Tahoma"/>
              </a:rPr>
              <a:t>can run [really</a:t>
            </a:r>
            <a:r>
              <a:rPr dirty="0" sz="1200" spc="19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quickly]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30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593726"/>
            <a:ext cx="6559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545741"/>
            <a:ext cx="733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Yoda-speak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913701"/>
            <a:ext cx="53530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Different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34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57454"/>
            <a:ext cx="2096770" cy="59880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Phrases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A. </a:t>
            </a: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Syntactic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for</a:t>
            </a:r>
            <a:r>
              <a:rPr dirty="0" sz="1200" spc="7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464421"/>
            <a:ext cx="2092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B.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Semantic 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for</a:t>
            </a:r>
            <a:r>
              <a:rPr dirty="0" sz="1200" spc="11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780486"/>
            <a:ext cx="23069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C. </a:t>
            </a:r>
            <a:r>
              <a:rPr dirty="0" sz="1200" spc="-40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Phonological </a:t>
            </a:r>
            <a:r>
              <a:rPr dirty="0" sz="1200" spc="-50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tests </a:t>
            </a:r>
            <a:r>
              <a:rPr dirty="0" sz="1200" spc="-55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for</a:t>
            </a:r>
            <a:r>
              <a:rPr dirty="0" sz="1200" spc="114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200" spc="-65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96551"/>
            <a:ext cx="1647189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Exploring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the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Verb</a:t>
            </a:r>
            <a:r>
              <a:rPr dirty="0" sz="1200" spc="9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Phrase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412616"/>
            <a:ext cx="31946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Teaching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an </a:t>
            </a: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autistic </a:t>
            </a:r>
            <a:r>
              <a:rPr dirty="0" sz="12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child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about </a:t>
            </a: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sentence</a:t>
            </a:r>
            <a:r>
              <a:rPr dirty="0" sz="120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structure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726154"/>
            <a:ext cx="10985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5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minute</a:t>
            </a:r>
            <a:r>
              <a:rPr dirty="0" sz="1200" spc="4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56895" cy="971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marL="137160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13335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2038710"/>
            <a:ext cx="655955" cy="7600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162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05410">
              <a:lnSpc>
                <a:spcPts val="700"/>
              </a:lnSpc>
              <a:buAutoNum type="alphaUcPeriod" startAt="3"/>
              <a:tabLst>
                <a:tab pos="113664" algn="l"/>
              </a:tabLst>
            </a:pP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1240939"/>
            <a:ext cx="29641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5">
                <a:latin typeface="Tahoma"/>
                <a:cs typeface="Tahoma"/>
              </a:rPr>
              <a:t>Pauses </a:t>
            </a:r>
            <a:r>
              <a:rPr dirty="0" sz="1200" spc="-75">
                <a:latin typeface="Tahoma"/>
                <a:cs typeface="Tahoma"/>
              </a:rPr>
              <a:t>sound </a:t>
            </a:r>
            <a:r>
              <a:rPr dirty="0" sz="1200" spc="-55">
                <a:latin typeface="Tahoma"/>
                <a:cs typeface="Tahoma"/>
              </a:rPr>
              <a:t>odd </a:t>
            </a:r>
            <a:r>
              <a:rPr dirty="0" sz="1200" spc="-90">
                <a:latin typeface="Tahoma"/>
                <a:cs typeface="Tahoma"/>
              </a:rPr>
              <a:t>when </a:t>
            </a:r>
            <a:r>
              <a:rPr dirty="0" sz="1200" spc="-60">
                <a:latin typeface="Tahoma"/>
                <a:cs typeface="Tahoma"/>
              </a:rPr>
              <a:t>inserted </a:t>
            </a:r>
            <a:r>
              <a:rPr dirty="0" sz="1200" spc="-40">
                <a:latin typeface="Tahoma"/>
                <a:cs typeface="Tahoma"/>
              </a:rPr>
              <a:t>within</a:t>
            </a:r>
            <a:r>
              <a:rPr dirty="0" sz="1200" spc="-150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phrases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4724" y="1630540"/>
            <a:ext cx="448945" cy="183515"/>
          </a:xfrm>
          <a:custGeom>
            <a:avLst/>
            <a:gdLst/>
            <a:ahLst/>
            <a:cxnLst/>
            <a:rect l="l" t="t" r="r" b="b"/>
            <a:pathLst>
              <a:path w="448944" h="183514">
                <a:moveTo>
                  <a:pt x="0" y="183464"/>
                </a:moveTo>
                <a:lnTo>
                  <a:pt x="448627" y="183464"/>
                </a:lnTo>
                <a:lnTo>
                  <a:pt x="448627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4675" y="1594431"/>
            <a:ext cx="31305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85">
                <a:latin typeface="Tahoma"/>
                <a:cs typeface="Tahoma"/>
              </a:rPr>
              <a:t>], </a:t>
            </a:r>
            <a:r>
              <a:rPr dirty="0" sz="1200" spc="-5">
                <a:latin typeface="Tahoma"/>
                <a:cs typeface="Tahoma"/>
              </a:rPr>
              <a:t>PAUSE, 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</a:t>
            </a:r>
            <a:r>
              <a:rPr dirty="0" sz="1200" spc="175">
                <a:latin typeface="Tahoma"/>
                <a:cs typeface="Tahoma"/>
              </a:rPr>
              <a:t> </a:t>
            </a:r>
            <a:r>
              <a:rPr dirty="0" sz="1200" spc="-125"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8296" y="1851964"/>
            <a:ext cx="448945" cy="183515"/>
          </a:xfrm>
          <a:custGeom>
            <a:avLst/>
            <a:gdLst/>
            <a:ahLst/>
            <a:cxnLst/>
            <a:rect l="l" t="t" r="r" b="b"/>
            <a:pathLst>
              <a:path w="448944" h="183514">
                <a:moveTo>
                  <a:pt x="0" y="183464"/>
                </a:moveTo>
                <a:lnTo>
                  <a:pt x="448627" y="183464"/>
                </a:lnTo>
                <a:lnTo>
                  <a:pt x="448627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4675" y="1815856"/>
            <a:ext cx="32670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200" spc="-20">
                <a:latin typeface="Tahoma"/>
                <a:cs typeface="Tahoma"/>
              </a:rPr>
              <a:t>? 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5">
                <a:latin typeface="Tahoma"/>
                <a:cs typeface="Tahoma"/>
              </a:rPr>
              <a:t>Elliot </a:t>
            </a:r>
            <a:r>
              <a:rPr dirty="0" sz="1200" spc="-125">
                <a:latin typeface="Tahoma"/>
                <a:cs typeface="Tahoma"/>
              </a:rPr>
              <a:t>] [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50">
                <a:latin typeface="Tahoma"/>
                <a:cs typeface="Tahoma"/>
              </a:rPr>
              <a:t>the, </a:t>
            </a:r>
            <a:r>
              <a:rPr dirty="0" sz="1200" spc="-5">
                <a:latin typeface="Tahoma"/>
                <a:cs typeface="Tahoma"/>
              </a:rPr>
              <a:t>PAUSE,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85">
                <a:latin typeface="Tahoma"/>
                <a:cs typeface="Tahoma"/>
              </a:rPr>
              <a:t>green </a:t>
            </a:r>
            <a:r>
              <a:rPr dirty="0" sz="1200" spc="-50">
                <a:latin typeface="Tahoma"/>
                <a:cs typeface="Tahoma"/>
              </a:rPr>
              <a:t>alien</a:t>
            </a:r>
            <a:r>
              <a:rPr dirty="0" sz="1200" spc="-240">
                <a:latin typeface="Tahoma"/>
                <a:cs typeface="Tahoma"/>
              </a:rPr>
              <a:t> </a:t>
            </a:r>
            <a:r>
              <a:rPr dirty="0" sz="1200" spc="-125"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8561" y="2820915"/>
            <a:ext cx="60960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  <a:p>
            <a:pPr marL="12700" marR="7874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35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30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593726"/>
            <a:ext cx="6559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545741"/>
            <a:ext cx="733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Yoda-speak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913701"/>
            <a:ext cx="53530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Different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35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57454"/>
            <a:ext cx="2096770" cy="59880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Phrases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A. </a:t>
            </a: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Syntactic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for</a:t>
            </a:r>
            <a:r>
              <a:rPr dirty="0" sz="1200" spc="7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464421"/>
            <a:ext cx="2092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B.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Semantic 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for</a:t>
            </a:r>
            <a:r>
              <a:rPr dirty="0" sz="1200" spc="11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780486"/>
            <a:ext cx="23069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C. </a:t>
            </a:r>
            <a:r>
              <a:rPr dirty="0" sz="1200" spc="-4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Phonological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for</a:t>
            </a:r>
            <a:r>
              <a:rPr dirty="0" sz="1200" spc="114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96551"/>
            <a:ext cx="1647189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Exploring </a:t>
            </a:r>
            <a:r>
              <a:rPr dirty="0" sz="1200" spc="-55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the </a:t>
            </a:r>
            <a:r>
              <a:rPr dirty="0" sz="1200" spc="-50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Verb</a:t>
            </a:r>
            <a:r>
              <a:rPr dirty="0" sz="1200" spc="95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200" spc="-50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Phrase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412616"/>
            <a:ext cx="31946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Teaching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an </a:t>
            </a: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autistic </a:t>
            </a:r>
            <a:r>
              <a:rPr dirty="0" sz="12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child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about </a:t>
            </a: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sentence</a:t>
            </a:r>
            <a:r>
              <a:rPr dirty="0" sz="120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structure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726154"/>
            <a:ext cx="10985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5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minute</a:t>
            </a:r>
            <a:r>
              <a:rPr dirty="0" sz="1200" spc="4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44895"/>
            <a:ext cx="555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2548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10">
                <a:hlinkClick r:id="rId21" action="ppaction://hlinksldjump"/>
              </a:rPr>
              <a:t>Where </a:t>
            </a:r>
            <a:r>
              <a:rPr dirty="0" spc="-125">
                <a:hlinkClick r:id="rId21" action="ppaction://hlinksldjump"/>
              </a:rPr>
              <a:t>does </a:t>
            </a:r>
            <a:r>
              <a:rPr dirty="0">
                <a:hlinkClick r:id="rId21" action="ppaction://hlinksldjump"/>
              </a:rPr>
              <a:t>it</a:t>
            </a:r>
            <a:r>
              <a:rPr dirty="0" spc="204">
                <a:hlinkClick r:id="rId21" action="ppaction://hlinksldjump"/>
              </a:rPr>
              <a:t> </a:t>
            </a:r>
            <a:r>
              <a:rPr dirty="0" spc="-80">
                <a:hlinkClick r:id="rId21" action="ppaction://hlinksldjump"/>
              </a:rPr>
              <a:t>begin/end?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13263" y="2451608"/>
            <a:ext cx="18161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latin typeface="Verdana"/>
                <a:cs typeface="Verdana"/>
                <a:hlinkClick r:id="rId21" action="ppaction://hlinksldjump"/>
              </a:rPr>
              <a:t>Where </a:t>
            </a:r>
            <a:r>
              <a:rPr dirty="0" sz="400" spc="-40">
                <a:latin typeface="Verdana"/>
                <a:cs typeface="Verdana"/>
                <a:hlinkClick r:id="rId21" action="ppaction://hlinksldjump"/>
              </a:rPr>
              <a:t>does </a:t>
            </a:r>
            <a:r>
              <a:rPr dirty="0" sz="400" spc="-10">
                <a:latin typeface="Verdana"/>
                <a:cs typeface="Verdana"/>
                <a:hlinkClick r:id="rId21" action="ppaction://hlinksldjump"/>
              </a:rPr>
              <a:t>it </a:t>
            </a:r>
            <a:r>
              <a:rPr dirty="0" sz="400" spc="-30">
                <a:latin typeface="Verdana"/>
                <a:cs typeface="Verdana"/>
                <a:hlinkClick r:id="rId21" action="ppaction://hlinksldjump"/>
              </a:rPr>
              <a:t>begin/end?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36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275" y="1105002"/>
            <a:ext cx="3435350" cy="820419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227965" indent="-190500">
              <a:lnSpc>
                <a:spcPct val="100000"/>
              </a:lnSpc>
              <a:spcBef>
                <a:spcPts val="284"/>
              </a:spcBef>
              <a:buClr>
                <a:srgbClr val="3333B2"/>
              </a:buClr>
              <a:buAutoNum type="arabicPeriod"/>
              <a:tabLst>
                <a:tab pos="228600" algn="l"/>
              </a:tabLst>
            </a:pPr>
            <a:r>
              <a:rPr dirty="0" sz="1200" spc="-15">
                <a:latin typeface="Tahoma"/>
                <a:cs typeface="Tahoma"/>
              </a:rPr>
              <a:t>Patrick 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fish </a:t>
            </a:r>
            <a:r>
              <a:rPr dirty="0" sz="1200" spc="-70" b="1">
                <a:latin typeface="Tahoma"/>
                <a:cs typeface="Tahoma"/>
              </a:rPr>
              <a:t>but </a:t>
            </a:r>
            <a:r>
              <a:rPr dirty="0" sz="1200" spc="-60">
                <a:latin typeface="Tahoma"/>
                <a:cs typeface="Tahoma"/>
              </a:rPr>
              <a:t>hated </a:t>
            </a:r>
            <a:r>
              <a:rPr dirty="0" sz="1200" spc="-55">
                <a:latin typeface="Tahoma"/>
                <a:cs typeface="Tahoma"/>
              </a:rPr>
              <a:t>the</a:t>
            </a:r>
            <a:r>
              <a:rPr dirty="0" sz="1200" spc="3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chips</a:t>
            </a:r>
            <a:endParaRPr sz="1200">
              <a:latin typeface="Tahoma"/>
              <a:cs typeface="Tahoma"/>
            </a:endParaRPr>
          </a:p>
          <a:p>
            <a:pPr marL="227965">
              <a:lnSpc>
                <a:spcPct val="100000"/>
              </a:lnSpc>
              <a:spcBef>
                <a:spcPts val="180"/>
              </a:spcBef>
            </a:pPr>
            <a:r>
              <a:rPr dirty="0" sz="800" spc="5">
                <a:solidFill>
                  <a:srgbClr val="0000FF"/>
                </a:solidFill>
                <a:latin typeface="Verdana"/>
                <a:cs typeface="Verdana"/>
              </a:rPr>
              <a:t>VERB </a:t>
            </a:r>
            <a:r>
              <a:rPr dirty="0" sz="800" spc="-5">
                <a:solidFill>
                  <a:srgbClr val="0000FF"/>
                </a:solidFill>
                <a:latin typeface="Verdana"/>
                <a:cs typeface="Verdana"/>
              </a:rPr>
              <a:t>PHRASE</a:t>
            </a:r>
            <a:r>
              <a:rPr dirty="0" sz="800" spc="14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9259" sz="1800" spc="-187">
                <a:latin typeface="Tahoma"/>
                <a:cs typeface="Tahoma"/>
              </a:rPr>
              <a:t>]</a:t>
            </a:r>
            <a:endParaRPr baseline="9259" sz="1800">
              <a:latin typeface="Tahoma"/>
              <a:cs typeface="Tahoma"/>
            </a:endParaRPr>
          </a:p>
          <a:p>
            <a:pPr marL="227965" marR="30480" indent="-19050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AutoNum type="arabicPeriod" startAt="2"/>
              <a:tabLst>
                <a:tab pos="228600" algn="l"/>
              </a:tabLst>
            </a:pPr>
            <a:r>
              <a:rPr dirty="0" sz="1200" spc="-30">
                <a:latin typeface="Tahoma"/>
                <a:cs typeface="Tahoma"/>
              </a:rPr>
              <a:t>Mary 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85">
                <a:latin typeface="Tahoma"/>
                <a:cs typeface="Tahoma"/>
              </a:rPr>
              <a:t>mousse </a:t>
            </a:r>
            <a:r>
              <a:rPr dirty="0" baseline="-13888" sz="1200" spc="7">
                <a:solidFill>
                  <a:srgbClr val="0000FF"/>
                </a:solidFill>
                <a:latin typeface="Verdana"/>
                <a:cs typeface="Verdana"/>
              </a:rPr>
              <a:t>VERB </a:t>
            </a:r>
            <a:r>
              <a:rPr dirty="0" baseline="-13888" sz="1200" spc="-7">
                <a:solidFill>
                  <a:srgbClr val="0000FF"/>
                </a:solidFill>
                <a:latin typeface="Verdana"/>
                <a:cs typeface="Verdana"/>
              </a:rPr>
              <a:t>PHRASE </a:t>
            </a:r>
            <a:r>
              <a:rPr dirty="0" sz="1200" spc="-85">
                <a:latin typeface="Tahoma"/>
                <a:cs typeface="Tahoma"/>
              </a:rPr>
              <a:t>], </a:t>
            </a:r>
            <a:r>
              <a:rPr dirty="0" sz="1200" spc="-70">
                <a:latin typeface="Tahoma"/>
                <a:cs typeface="Tahoma"/>
              </a:rPr>
              <a:t>and </a:t>
            </a:r>
            <a:r>
              <a:rPr dirty="0" sz="1200" spc="-50">
                <a:latin typeface="Tahoma"/>
                <a:cs typeface="Tahoma"/>
              </a:rPr>
              <a:t>Shania  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45">
                <a:latin typeface="Tahoma"/>
                <a:cs typeface="Tahoma"/>
              </a:rPr>
              <a:t>did </a:t>
            </a:r>
            <a:r>
              <a:rPr dirty="0" sz="1200" spc="-80">
                <a:latin typeface="Tahoma"/>
                <a:cs typeface="Tahoma"/>
              </a:rPr>
              <a:t>so </a:t>
            </a:r>
            <a:r>
              <a:rPr dirty="0" baseline="-13888" sz="1200" spc="7">
                <a:solidFill>
                  <a:srgbClr val="0000FF"/>
                </a:solidFill>
                <a:latin typeface="Verdana"/>
                <a:cs typeface="Verdana"/>
              </a:rPr>
              <a:t>VERB </a:t>
            </a:r>
            <a:r>
              <a:rPr dirty="0" baseline="-13888" sz="1200" spc="-7">
                <a:solidFill>
                  <a:srgbClr val="0000FF"/>
                </a:solidFill>
                <a:latin typeface="Verdana"/>
                <a:cs typeface="Verdana"/>
              </a:rPr>
              <a:t>PHRASE </a:t>
            </a:r>
            <a:r>
              <a:rPr dirty="0" sz="1200" spc="-125">
                <a:latin typeface="Tahoma"/>
                <a:cs typeface="Tahoma"/>
              </a:rPr>
              <a:t>]</a:t>
            </a:r>
            <a:r>
              <a:rPr dirty="0" sz="1200" spc="-70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too.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6222" y="2012186"/>
            <a:ext cx="19792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5625" algn="l"/>
              </a:tabLst>
            </a:pPr>
            <a:r>
              <a:rPr dirty="0" sz="800" spc="35">
                <a:solidFill>
                  <a:srgbClr val="0000FF"/>
                </a:solidFill>
                <a:latin typeface="Verdana"/>
                <a:cs typeface="Verdana"/>
              </a:rPr>
              <a:t>VP</a:t>
            </a:r>
            <a:r>
              <a:rPr dirty="0" sz="800" spc="35">
                <a:solidFill>
                  <a:srgbClr val="0000FF"/>
                </a:solidFill>
                <a:latin typeface="Verdana"/>
                <a:cs typeface="Verdana"/>
              </a:rPr>
              <a:t>	</a:t>
            </a:r>
            <a:r>
              <a:rPr dirty="0" sz="800" spc="35">
                <a:solidFill>
                  <a:srgbClr val="0000FF"/>
                </a:solidFill>
                <a:latin typeface="Verdana"/>
                <a:cs typeface="Verdana"/>
              </a:rPr>
              <a:t>VP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675" y="1938792"/>
            <a:ext cx="338010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10005" algn="l"/>
                <a:tab pos="2036445" algn="l"/>
                <a:tab pos="3123565" algn="l"/>
              </a:tabLst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3.  </a:t>
            </a:r>
            <a:r>
              <a:rPr dirty="0" sz="1200" spc="-125">
                <a:latin typeface="Tahoma"/>
                <a:cs typeface="Tahoma"/>
              </a:rPr>
              <a:t>[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30">
                <a:latin typeface="Tahoma"/>
                <a:cs typeface="Tahoma"/>
              </a:rPr>
              <a:t>Mourn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them	</a:t>
            </a:r>
            <a:r>
              <a:rPr dirty="0" sz="1200" spc="-125">
                <a:latin typeface="Tahoma"/>
                <a:cs typeface="Tahoma"/>
              </a:rPr>
              <a:t>]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do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not</a:t>
            </a:r>
            <a:r>
              <a:rPr dirty="0" u="sng" sz="12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	</a:t>
            </a:r>
            <a:r>
              <a:rPr dirty="0" sz="1200" spc="-40">
                <a:latin typeface="Tahoma"/>
                <a:cs typeface="Tahoma"/>
              </a:rPr>
              <a:t>.  </a:t>
            </a:r>
            <a:r>
              <a:rPr dirty="0" sz="1200" spc="-125">
                <a:latin typeface="Tahoma"/>
                <a:cs typeface="Tahoma"/>
              </a:rPr>
              <a:t>[</a:t>
            </a:r>
            <a:r>
              <a:rPr dirty="0" sz="1200" spc="-120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Miss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them	</a:t>
            </a:r>
            <a:r>
              <a:rPr dirty="0" sz="1200" spc="-125">
                <a:latin typeface="Tahoma"/>
                <a:cs typeface="Tahoma"/>
              </a:rPr>
              <a:t>]</a:t>
            </a:r>
            <a:r>
              <a:rPr dirty="0" sz="1200" spc="-65">
                <a:latin typeface="Tahoma"/>
                <a:cs typeface="Tahoma"/>
              </a:rPr>
              <a:t> do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629" y="2122256"/>
            <a:ext cx="24244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6405" algn="l"/>
              </a:tabLst>
            </a:pPr>
            <a:r>
              <a:rPr dirty="0" sz="1200" spc="-40">
                <a:latin typeface="Tahoma"/>
                <a:cs typeface="Tahoma"/>
              </a:rPr>
              <a:t>not</a:t>
            </a:r>
            <a:r>
              <a:rPr dirty="0" u="sng" sz="12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	</a:t>
            </a:r>
            <a:r>
              <a:rPr dirty="0" sz="1200" spc="-40">
                <a:latin typeface="Tahoma"/>
                <a:cs typeface="Tahoma"/>
              </a:rPr>
              <a:t>. Attachment </a:t>
            </a:r>
            <a:r>
              <a:rPr dirty="0" sz="1200" spc="-70">
                <a:latin typeface="Tahoma"/>
                <a:cs typeface="Tahoma"/>
              </a:rPr>
              <a:t>leads </a:t>
            </a:r>
            <a:r>
              <a:rPr dirty="0" sz="1200" spc="-25">
                <a:latin typeface="Tahoma"/>
                <a:cs typeface="Tahoma"/>
              </a:rPr>
              <a:t>to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Jealousy.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2548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10">
                <a:hlinkClick r:id="rId21" action="ppaction://hlinksldjump"/>
              </a:rPr>
              <a:t>Where </a:t>
            </a:r>
            <a:r>
              <a:rPr dirty="0" spc="-125">
                <a:hlinkClick r:id="rId21" action="ppaction://hlinksldjump"/>
              </a:rPr>
              <a:t>does </a:t>
            </a:r>
            <a:r>
              <a:rPr dirty="0">
                <a:hlinkClick r:id="rId21" action="ppaction://hlinksldjump"/>
              </a:rPr>
              <a:t>it</a:t>
            </a:r>
            <a:r>
              <a:rPr dirty="0" spc="204">
                <a:hlinkClick r:id="rId21" action="ppaction://hlinksldjump"/>
              </a:rPr>
              <a:t> </a:t>
            </a:r>
            <a:r>
              <a:rPr dirty="0" spc="-80">
                <a:hlinkClick r:id="rId21" action="ppaction://hlinksldjump"/>
              </a:rPr>
              <a:t>begin/end?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6497" y="823262"/>
            <a:ext cx="3480435" cy="146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 marR="4318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Notice </a:t>
            </a:r>
            <a:r>
              <a:rPr dirty="0" sz="1200" spc="-25">
                <a:latin typeface="Tahoma"/>
                <a:cs typeface="Tahoma"/>
              </a:rPr>
              <a:t>that </a:t>
            </a:r>
            <a:r>
              <a:rPr dirty="0" sz="1200" spc="-45">
                <a:latin typeface="Tahoma"/>
                <a:cs typeface="Tahoma"/>
              </a:rPr>
              <a:t>auxiliary </a:t>
            </a:r>
            <a:r>
              <a:rPr dirty="0" sz="1200" spc="-75">
                <a:latin typeface="Tahoma"/>
                <a:cs typeface="Tahoma"/>
              </a:rPr>
              <a:t>verbs </a:t>
            </a:r>
            <a:r>
              <a:rPr dirty="0" sz="1200" spc="-55">
                <a:latin typeface="Tahoma"/>
                <a:cs typeface="Tahoma"/>
              </a:rPr>
              <a:t>(and </a:t>
            </a:r>
            <a:r>
              <a:rPr dirty="0" sz="1200" spc="-65">
                <a:latin typeface="Tahoma"/>
                <a:cs typeface="Tahoma"/>
              </a:rPr>
              <a:t>negative </a:t>
            </a:r>
            <a:r>
              <a:rPr dirty="0" sz="1200" spc="-45">
                <a:latin typeface="Tahoma"/>
                <a:cs typeface="Tahoma"/>
              </a:rPr>
              <a:t>particles) </a:t>
            </a:r>
            <a:r>
              <a:rPr dirty="0" sz="1200" spc="-85">
                <a:latin typeface="Tahoma"/>
                <a:cs typeface="Tahoma"/>
              </a:rPr>
              <a:t>are  </a:t>
            </a:r>
            <a:r>
              <a:rPr dirty="0" sz="1200" spc="-40">
                <a:latin typeface="Tahoma"/>
                <a:cs typeface="Tahoma"/>
              </a:rPr>
              <a:t>not </a:t>
            </a:r>
            <a:r>
              <a:rPr dirty="0" sz="1200" spc="-50">
                <a:latin typeface="Tahoma"/>
                <a:cs typeface="Tahoma"/>
              </a:rPr>
              <a:t>part of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Noun</a:t>
            </a:r>
            <a:r>
              <a:rPr dirty="0" sz="1200" spc="26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Phrase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520700" indent="-457834">
              <a:lnSpc>
                <a:spcPct val="100000"/>
              </a:lnSpc>
              <a:spcBef>
                <a:spcPts val="5"/>
              </a:spcBef>
              <a:buAutoNum type="arabicParenBoth" startAt="26"/>
              <a:tabLst>
                <a:tab pos="520700" algn="l"/>
                <a:tab pos="521334" algn="l"/>
                <a:tab pos="2317750" algn="l"/>
              </a:tabLst>
            </a:pPr>
            <a:r>
              <a:rPr dirty="0" sz="1200" spc="-100">
                <a:latin typeface="Tahoma"/>
                <a:cs typeface="Tahoma"/>
              </a:rPr>
              <a:t>*[  </a:t>
            </a:r>
            <a:r>
              <a:rPr dirty="0" sz="1200" spc="-25" b="1">
                <a:latin typeface="Tahoma"/>
                <a:cs typeface="Tahoma"/>
              </a:rPr>
              <a:t>Not </a:t>
            </a:r>
            <a:r>
              <a:rPr dirty="0" sz="1200" spc="-65">
                <a:latin typeface="Tahoma"/>
                <a:cs typeface="Tahoma"/>
              </a:rPr>
              <a:t>mourn them </a:t>
            </a:r>
            <a:r>
              <a:rPr dirty="0" sz="1200" spc="-125">
                <a:latin typeface="Tahoma"/>
                <a:cs typeface="Tahoma"/>
              </a:rPr>
              <a:t>]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do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ahoma"/>
              <a:buAutoNum type="arabicParenBoth" startAt="26"/>
            </a:pPr>
            <a:endParaRPr sz="1000">
              <a:latin typeface="Times New Roman"/>
              <a:cs typeface="Times New Roman"/>
            </a:endParaRPr>
          </a:p>
          <a:p>
            <a:pPr marL="594995" indent="-532130">
              <a:lnSpc>
                <a:spcPct val="100000"/>
              </a:lnSpc>
              <a:buAutoNum type="arabicParenBoth" startAt="26"/>
              <a:tabLst>
                <a:tab pos="594995" algn="l"/>
                <a:tab pos="595630" algn="l"/>
                <a:tab pos="2489835" algn="l"/>
              </a:tabLst>
            </a:pPr>
            <a:r>
              <a:rPr dirty="0" sz="1200" spc="-125">
                <a:latin typeface="Tahoma"/>
                <a:cs typeface="Tahoma"/>
              </a:rPr>
              <a:t>[  </a:t>
            </a:r>
            <a:r>
              <a:rPr dirty="0" sz="1200" spc="-30">
                <a:latin typeface="Tahoma"/>
                <a:cs typeface="Tahoma"/>
              </a:rPr>
              <a:t>Mourn </a:t>
            </a:r>
            <a:r>
              <a:rPr dirty="0" sz="1200" spc="-65">
                <a:latin typeface="Tahoma"/>
                <a:cs typeface="Tahoma"/>
              </a:rPr>
              <a:t>them </a:t>
            </a:r>
            <a:r>
              <a:rPr dirty="0" baseline="-13888" sz="1200" spc="52">
                <a:solidFill>
                  <a:srgbClr val="0000FF"/>
                </a:solidFill>
                <a:latin typeface="Verdana"/>
                <a:cs typeface="Verdana"/>
              </a:rPr>
              <a:t>VP </a:t>
            </a:r>
            <a:r>
              <a:rPr dirty="0" sz="1200" spc="-125">
                <a:latin typeface="Tahoma"/>
                <a:cs typeface="Tahoma"/>
              </a:rPr>
              <a:t>]  </a:t>
            </a:r>
            <a:r>
              <a:rPr dirty="0" sz="1200" spc="-65">
                <a:latin typeface="Tahoma"/>
                <a:cs typeface="Tahoma"/>
              </a:rPr>
              <a:t>do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70" b="1">
                <a:latin typeface="Tahoma"/>
                <a:cs typeface="Tahoma"/>
              </a:rPr>
              <a:t>not</a:t>
            </a:r>
            <a:r>
              <a:rPr dirty="0" sz="1200" spc="35" b="1">
                <a:latin typeface="Tahoma"/>
                <a:cs typeface="Tahoma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  <a:p>
            <a:pPr marL="520700" indent="-457834">
              <a:lnSpc>
                <a:spcPct val="100000"/>
              </a:lnSpc>
              <a:spcBef>
                <a:spcPts val="1210"/>
              </a:spcBef>
              <a:buAutoNum type="arabicParenBoth" startAt="26"/>
              <a:tabLst>
                <a:tab pos="520700" algn="l"/>
                <a:tab pos="521334" algn="l"/>
              </a:tabLst>
            </a:pPr>
            <a:r>
              <a:rPr dirty="0" sz="1200" spc="-100">
                <a:latin typeface="Tahoma"/>
                <a:cs typeface="Tahoma"/>
              </a:rPr>
              <a:t>*[ </a:t>
            </a:r>
            <a:r>
              <a:rPr dirty="0" sz="1200" spc="-60" b="1">
                <a:latin typeface="Tahoma"/>
                <a:cs typeface="Tahoma"/>
              </a:rPr>
              <a:t>Has </a:t>
            </a:r>
            <a:r>
              <a:rPr dirty="0" sz="1200" spc="-70">
                <a:latin typeface="Tahoma"/>
                <a:cs typeface="Tahoma"/>
              </a:rPr>
              <a:t>eaten </a:t>
            </a:r>
            <a:r>
              <a:rPr dirty="0" sz="1200" spc="-65">
                <a:latin typeface="Tahoma"/>
                <a:cs typeface="Tahoma"/>
              </a:rPr>
              <a:t>them </a:t>
            </a:r>
            <a:r>
              <a:rPr dirty="0" sz="1200" spc="-125">
                <a:latin typeface="Tahoma"/>
                <a:cs typeface="Tahoma"/>
              </a:rPr>
              <a:t>]</a:t>
            </a:r>
            <a:r>
              <a:rPr dirty="0" sz="1200" spc="-185">
                <a:latin typeface="Tahoma"/>
                <a:cs typeface="Tahoma"/>
              </a:rPr>
              <a:t> </a:t>
            </a:r>
            <a:r>
              <a:rPr dirty="0" sz="1200" spc="-90">
                <a:latin typeface="Tahoma"/>
                <a:cs typeface="Tahoma"/>
              </a:rPr>
              <a:t>she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05697" y="226376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 h="0">
                <a:moveTo>
                  <a:pt x="0" y="0"/>
                </a:moveTo>
                <a:lnTo>
                  <a:pt x="179997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89047" y="26000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 h="0">
                <a:moveTo>
                  <a:pt x="0" y="0"/>
                </a:moveTo>
                <a:lnTo>
                  <a:pt x="179997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2451023"/>
            <a:ext cx="290195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5"/>
              </a:lnSpc>
            </a:pPr>
            <a:r>
              <a:rPr dirty="0" sz="1200" spc="-40">
                <a:latin typeface="Tahoma"/>
                <a:cs typeface="Tahoma"/>
              </a:rPr>
              <a:t>(29)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9191" y="2447683"/>
            <a:ext cx="1653539" cy="192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45">
                <a:latin typeface="Tahoma"/>
                <a:cs typeface="Tahoma"/>
              </a:rPr>
              <a:t>Eaten </a:t>
            </a:r>
            <a:r>
              <a:rPr dirty="0" sz="1200" spc="-65">
                <a:latin typeface="Tahoma"/>
                <a:cs typeface="Tahoma"/>
              </a:rPr>
              <a:t>them </a:t>
            </a:r>
            <a:r>
              <a:rPr dirty="0" baseline="-13888" sz="1200" spc="52">
                <a:solidFill>
                  <a:srgbClr val="0000FF"/>
                </a:solidFill>
                <a:latin typeface="Verdana"/>
                <a:cs typeface="Verdana"/>
              </a:rPr>
              <a:t>VP </a:t>
            </a:r>
            <a:r>
              <a:rPr dirty="0" sz="1200" spc="-125">
                <a:latin typeface="Tahoma"/>
                <a:cs typeface="Tahoma"/>
              </a:rPr>
              <a:t>] </a:t>
            </a:r>
            <a:r>
              <a:rPr dirty="0" sz="1200" spc="-90">
                <a:latin typeface="Tahoma"/>
                <a:cs typeface="Tahoma"/>
              </a:rPr>
              <a:t>she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105" b="1">
                <a:latin typeface="Tahoma"/>
                <a:cs typeface="Tahoma"/>
              </a:rPr>
              <a:t>has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2451608"/>
            <a:ext cx="18161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latin typeface="Verdana"/>
                <a:cs typeface="Verdana"/>
                <a:hlinkClick r:id="rId21" action="ppaction://hlinksldjump"/>
              </a:rPr>
              <a:t>Where </a:t>
            </a:r>
            <a:r>
              <a:rPr dirty="0" sz="400" spc="-40">
                <a:latin typeface="Verdana"/>
                <a:cs typeface="Verdana"/>
                <a:hlinkClick r:id="rId21" action="ppaction://hlinksldjump"/>
              </a:rPr>
              <a:t>does </a:t>
            </a:r>
            <a:r>
              <a:rPr dirty="0" sz="400" spc="-10">
                <a:latin typeface="Verdana"/>
                <a:cs typeface="Verdana"/>
                <a:hlinkClick r:id="rId21" action="ppaction://hlinksldjump"/>
              </a:rPr>
              <a:t>it </a:t>
            </a:r>
            <a:r>
              <a:rPr dirty="0" sz="400" spc="-30">
                <a:latin typeface="Verdana"/>
                <a:cs typeface="Verdana"/>
                <a:hlinkClick r:id="rId21" action="ppaction://hlinksldjump"/>
              </a:rPr>
              <a:t>begin/end?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37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1703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75">
                <a:hlinkClick r:id="rId21" action="ppaction://hlinksldjump"/>
              </a:rPr>
              <a:t>Different</a:t>
            </a:r>
            <a:r>
              <a:rPr dirty="0" spc="-20">
                <a:hlinkClick r:id="rId21" action="ppaction://hlinksldjump"/>
              </a:rPr>
              <a:t> </a:t>
            </a:r>
            <a:r>
              <a:rPr dirty="0" spc="-80">
                <a:hlinkClick r:id="rId21" action="ppaction://hlinksldjump"/>
              </a:rPr>
              <a:t>definitions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674977"/>
            <a:ext cx="35534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latin typeface="Tahoma"/>
                <a:cs typeface="Tahoma"/>
              </a:rPr>
              <a:t>Note </a:t>
            </a:r>
            <a:r>
              <a:rPr dirty="0" sz="1200" spc="-50">
                <a:latin typeface="Tahoma"/>
                <a:cs typeface="Tahoma"/>
              </a:rPr>
              <a:t>- </a:t>
            </a:r>
            <a:r>
              <a:rPr dirty="0" sz="1200" spc="-65">
                <a:latin typeface="Tahoma"/>
                <a:cs typeface="Tahoma"/>
              </a:rPr>
              <a:t>there </a:t>
            </a:r>
            <a:r>
              <a:rPr dirty="0" sz="1200" spc="-85">
                <a:latin typeface="Tahoma"/>
                <a:cs typeface="Tahoma"/>
              </a:rPr>
              <a:t>are </a:t>
            </a:r>
            <a:r>
              <a:rPr dirty="0" sz="1200" spc="-55">
                <a:latin typeface="Tahoma"/>
                <a:cs typeface="Tahoma"/>
              </a:rPr>
              <a:t>different </a:t>
            </a:r>
            <a:r>
              <a:rPr dirty="0" sz="1200" spc="-45">
                <a:latin typeface="Tahoma"/>
                <a:cs typeface="Tahoma"/>
              </a:rPr>
              <a:t>definitions </a:t>
            </a:r>
            <a:r>
              <a:rPr dirty="0" sz="1200" spc="-55">
                <a:latin typeface="Tahoma"/>
                <a:cs typeface="Tahoma"/>
              </a:rPr>
              <a:t>for different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groups!!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997" y="975781"/>
            <a:ext cx="3528060" cy="1985010"/>
          </a:xfrm>
          <a:custGeom>
            <a:avLst/>
            <a:gdLst/>
            <a:ahLst/>
            <a:cxnLst/>
            <a:rect l="l" t="t" r="r" b="b"/>
            <a:pathLst>
              <a:path w="3528060" h="1985010">
                <a:moveTo>
                  <a:pt x="0" y="0"/>
                </a:moveTo>
                <a:lnTo>
                  <a:pt x="3527999" y="0"/>
                </a:lnTo>
                <a:lnTo>
                  <a:pt x="3527999" y="1984499"/>
                </a:lnTo>
                <a:lnTo>
                  <a:pt x="0" y="1984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9997" y="1832852"/>
            <a:ext cx="3527998" cy="112742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9476" y="1690731"/>
            <a:ext cx="3001645" cy="264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550" spc="-5">
                <a:latin typeface="Calibri"/>
                <a:cs typeface="Calibri"/>
              </a:rPr>
              <a:t>Patrick </a:t>
            </a:r>
            <a:r>
              <a:rPr dirty="0" sz="1550" spc="5">
                <a:latin typeface="Calibri"/>
                <a:cs typeface="Calibri"/>
              </a:rPr>
              <a:t>has been </a:t>
            </a:r>
            <a:r>
              <a:rPr dirty="0" sz="1550">
                <a:latin typeface="Calibri"/>
                <a:cs typeface="Calibri"/>
              </a:rPr>
              <a:t>playing </a:t>
            </a:r>
            <a:r>
              <a:rPr dirty="0" sz="1550" spc="5">
                <a:latin typeface="Calibri"/>
                <a:cs typeface="Calibri"/>
              </a:rPr>
              <a:t>chess </a:t>
            </a:r>
            <a:r>
              <a:rPr dirty="0" sz="1550">
                <a:solidFill>
                  <a:srgbClr val="3B3838"/>
                </a:solidFill>
                <a:latin typeface="Calibri"/>
                <a:cs typeface="Calibri"/>
              </a:rPr>
              <a:t>all</a:t>
            </a:r>
            <a:r>
              <a:rPr dirty="0" sz="1550" spc="-50">
                <a:solidFill>
                  <a:srgbClr val="3B3838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3B3838"/>
                </a:solidFill>
                <a:latin typeface="Calibri"/>
                <a:cs typeface="Calibri"/>
              </a:rPr>
              <a:t>day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14010" y="1968031"/>
            <a:ext cx="1368425" cy="210185"/>
          </a:xfrm>
          <a:custGeom>
            <a:avLst/>
            <a:gdLst/>
            <a:ahLst/>
            <a:cxnLst/>
            <a:rect l="l" t="t" r="r" b="b"/>
            <a:pathLst>
              <a:path w="1368425" h="210185">
                <a:moveTo>
                  <a:pt x="1367867" y="0"/>
                </a:moveTo>
                <a:lnTo>
                  <a:pt x="1366493" y="81614"/>
                </a:lnTo>
                <a:lnTo>
                  <a:pt x="1362749" y="148260"/>
                </a:lnTo>
                <a:lnTo>
                  <a:pt x="1357195" y="193195"/>
                </a:lnTo>
                <a:lnTo>
                  <a:pt x="1350394" y="209672"/>
                </a:lnTo>
                <a:lnTo>
                  <a:pt x="17472" y="209672"/>
                </a:lnTo>
                <a:lnTo>
                  <a:pt x="10671" y="193195"/>
                </a:lnTo>
                <a:lnTo>
                  <a:pt x="5117" y="148260"/>
                </a:lnTo>
                <a:lnTo>
                  <a:pt x="1373" y="81614"/>
                </a:lnTo>
                <a:lnTo>
                  <a:pt x="0" y="0"/>
                </a:lnTo>
              </a:path>
            </a:pathLst>
          </a:custGeom>
          <a:ln w="24806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98175" y="1295298"/>
            <a:ext cx="1057910" cy="449580"/>
          </a:xfrm>
          <a:custGeom>
            <a:avLst/>
            <a:gdLst/>
            <a:ahLst/>
            <a:cxnLst/>
            <a:rect l="l" t="t" r="r" b="b"/>
            <a:pathLst>
              <a:path w="1057910" h="449580">
                <a:moveTo>
                  <a:pt x="0" y="449320"/>
                </a:moveTo>
                <a:lnTo>
                  <a:pt x="603" y="368554"/>
                </a:lnTo>
                <a:lnTo>
                  <a:pt x="2342" y="292538"/>
                </a:lnTo>
                <a:lnTo>
                  <a:pt x="5111" y="222539"/>
                </a:lnTo>
                <a:lnTo>
                  <a:pt x="8805" y="159829"/>
                </a:lnTo>
                <a:lnTo>
                  <a:pt x="13318" y="105674"/>
                </a:lnTo>
                <a:lnTo>
                  <a:pt x="18544" y="61345"/>
                </a:lnTo>
                <a:lnTo>
                  <a:pt x="30711" y="7239"/>
                </a:lnTo>
                <a:lnTo>
                  <a:pt x="37442" y="0"/>
                </a:lnTo>
                <a:lnTo>
                  <a:pt x="1020333" y="0"/>
                </a:lnTo>
                <a:lnTo>
                  <a:pt x="1039230" y="61345"/>
                </a:lnTo>
                <a:lnTo>
                  <a:pt x="1044456" y="105674"/>
                </a:lnTo>
                <a:lnTo>
                  <a:pt x="1048969" y="159829"/>
                </a:lnTo>
                <a:lnTo>
                  <a:pt x="1052663" y="222539"/>
                </a:lnTo>
                <a:lnTo>
                  <a:pt x="1055432" y="292538"/>
                </a:lnTo>
                <a:lnTo>
                  <a:pt x="1057172" y="368554"/>
                </a:lnTo>
                <a:lnTo>
                  <a:pt x="1057775" y="449320"/>
                </a:lnTo>
              </a:path>
            </a:pathLst>
          </a:custGeom>
          <a:ln w="22968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19210" y="1542446"/>
            <a:ext cx="1362710" cy="194945"/>
          </a:xfrm>
          <a:custGeom>
            <a:avLst/>
            <a:gdLst/>
            <a:ahLst/>
            <a:cxnLst/>
            <a:rect l="l" t="t" r="r" b="b"/>
            <a:pathLst>
              <a:path w="1362710" h="194944">
                <a:moveTo>
                  <a:pt x="0" y="194661"/>
                </a:moveTo>
                <a:lnTo>
                  <a:pt x="1274" y="118890"/>
                </a:lnTo>
                <a:lnTo>
                  <a:pt x="4751" y="57015"/>
                </a:lnTo>
                <a:lnTo>
                  <a:pt x="9907" y="15297"/>
                </a:lnTo>
                <a:lnTo>
                  <a:pt x="16221" y="0"/>
                </a:lnTo>
                <a:lnTo>
                  <a:pt x="1346445" y="0"/>
                </a:lnTo>
                <a:lnTo>
                  <a:pt x="1352759" y="15297"/>
                </a:lnTo>
                <a:lnTo>
                  <a:pt x="1357915" y="57015"/>
                </a:lnTo>
                <a:lnTo>
                  <a:pt x="1361391" y="118890"/>
                </a:lnTo>
                <a:lnTo>
                  <a:pt x="1362666" y="194661"/>
                </a:lnTo>
              </a:path>
            </a:pathLst>
          </a:custGeom>
          <a:ln w="18374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90324" y="1074213"/>
            <a:ext cx="750570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VERB</a:t>
            </a:r>
            <a:r>
              <a:rPr dirty="0" sz="105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PHRASE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4481" y="1383531"/>
            <a:ext cx="864235" cy="151765"/>
          </a:xfrm>
          <a:custGeom>
            <a:avLst/>
            <a:gdLst/>
            <a:ahLst/>
            <a:cxnLst/>
            <a:rect l="l" t="t" r="r" b="b"/>
            <a:pathLst>
              <a:path w="864235" h="151765">
                <a:moveTo>
                  <a:pt x="0" y="0"/>
                </a:moveTo>
                <a:lnTo>
                  <a:pt x="863693" y="0"/>
                </a:lnTo>
                <a:lnTo>
                  <a:pt x="863693" y="151404"/>
                </a:lnTo>
                <a:lnTo>
                  <a:pt x="0" y="1514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39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30268" y="1377033"/>
            <a:ext cx="6851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-5">
                <a:solidFill>
                  <a:srgbClr val="7F6000"/>
                </a:solidFill>
                <a:latin typeface="Calibri"/>
                <a:cs typeface="Calibri"/>
              </a:rPr>
              <a:t>“Verb</a:t>
            </a:r>
            <a:r>
              <a:rPr dirty="0" sz="800" spc="-30">
                <a:solidFill>
                  <a:srgbClr val="7F6000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7F6000"/>
                </a:solidFill>
                <a:latin typeface="Calibri"/>
                <a:cs typeface="Calibri"/>
              </a:rPr>
              <a:t>Complex”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3263" y="2451608"/>
            <a:ext cx="18161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7491" y="2477285"/>
            <a:ext cx="502284" cy="13335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700" spc="-10">
                <a:solidFill>
                  <a:srgbClr val="333F50"/>
                </a:solidFill>
                <a:latin typeface="Calibri"/>
                <a:cs typeface="Calibri"/>
              </a:rPr>
              <a:t>COMMUNITY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21" action="ppaction://hlinksldjump"/>
              </a:rPr>
              <a:t>Different definitions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38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1252" y="2214639"/>
            <a:ext cx="750570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10">
                <a:solidFill>
                  <a:srgbClr val="1F4E79"/>
                </a:solidFill>
                <a:latin typeface="Calibri"/>
                <a:cs typeface="Calibri"/>
              </a:rPr>
              <a:t>VERB</a:t>
            </a:r>
            <a:r>
              <a:rPr dirty="0" sz="1050" spc="-5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1F4E79"/>
                </a:solidFill>
                <a:latin typeface="Calibri"/>
                <a:cs typeface="Calibri"/>
              </a:rPr>
              <a:t>PHRASE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833" y="1187991"/>
            <a:ext cx="502284" cy="344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6350" marR="5080" indent="-6985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33F50"/>
                </a:solidFill>
                <a:latin typeface="Calibri"/>
                <a:cs typeface="Calibri"/>
              </a:rPr>
              <a:t>TH</a:t>
            </a:r>
            <a:r>
              <a:rPr dirty="0" sz="700" spc="-20">
                <a:solidFill>
                  <a:srgbClr val="333F50"/>
                </a:solidFill>
                <a:latin typeface="Calibri"/>
                <a:cs typeface="Calibri"/>
              </a:rPr>
              <a:t>E</a:t>
            </a:r>
            <a:r>
              <a:rPr dirty="0" sz="700" spc="-10">
                <a:solidFill>
                  <a:srgbClr val="333F50"/>
                </a:solidFill>
                <a:latin typeface="Calibri"/>
                <a:cs typeface="Calibri"/>
              </a:rPr>
              <a:t>OR</a:t>
            </a:r>
            <a:r>
              <a:rPr dirty="0" sz="700" spc="-5">
                <a:solidFill>
                  <a:srgbClr val="333F50"/>
                </a:solidFill>
                <a:latin typeface="Calibri"/>
                <a:cs typeface="Calibri"/>
              </a:rPr>
              <a:t>ET</a:t>
            </a:r>
            <a:r>
              <a:rPr dirty="0" sz="700" spc="-10">
                <a:solidFill>
                  <a:srgbClr val="333F50"/>
                </a:solidFill>
                <a:latin typeface="Calibri"/>
                <a:cs typeface="Calibri"/>
              </a:rPr>
              <a:t>ICA</a:t>
            </a:r>
            <a:r>
              <a:rPr dirty="0" sz="700" spc="-5">
                <a:solidFill>
                  <a:srgbClr val="333F50"/>
                </a:solidFill>
                <a:latin typeface="Calibri"/>
                <a:cs typeface="Calibri"/>
              </a:rPr>
              <a:t>L  </a:t>
            </a:r>
            <a:r>
              <a:rPr dirty="0" sz="700" spc="-10">
                <a:solidFill>
                  <a:srgbClr val="333F50"/>
                </a:solidFill>
                <a:latin typeface="Calibri"/>
                <a:cs typeface="Calibri"/>
              </a:rPr>
              <a:t>LINGUISTICS  </a:t>
            </a:r>
            <a:r>
              <a:rPr dirty="0" sz="700" spc="-15">
                <a:solidFill>
                  <a:srgbClr val="333F50"/>
                </a:solidFill>
                <a:latin typeface="Calibri"/>
                <a:cs typeface="Calibri"/>
              </a:rPr>
              <a:t>C</a:t>
            </a:r>
            <a:r>
              <a:rPr dirty="0" sz="700" spc="-10">
                <a:solidFill>
                  <a:srgbClr val="333F50"/>
                </a:solidFill>
                <a:latin typeface="Calibri"/>
                <a:cs typeface="Calibri"/>
              </a:rPr>
              <a:t>OMMU</a:t>
            </a:r>
            <a:r>
              <a:rPr dirty="0" sz="700" spc="-5">
                <a:solidFill>
                  <a:srgbClr val="333F50"/>
                </a:solidFill>
                <a:latin typeface="Calibri"/>
                <a:cs typeface="Calibri"/>
              </a:rPr>
              <a:t>N</a:t>
            </a:r>
            <a:r>
              <a:rPr dirty="0" sz="700" spc="-10">
                <a:solidFill>
                  <a:srgbClr val="333F50"/>
                </a:solidFill>
                <a:latin typeface="Calibri"/>
                <a:cs typeface="Calibri"/>
              </a:rPr>
              <a:t>I</a:t>
            </a:r>
            <a:r>
              <a:rPr dirty="0" sz="700" spc="-5">
                <a:solidFill>
                  <a:srgbClr val="333F50"/>
                </a:solidFill>
                <a:latin typeface="Calibri"/>
                <a:cs typeface="Calibri"/>
              </a:rPr>
              <a:t>TY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106" y="2152899"/>
            <a:ext cx="467995" cy="344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4765" marR="5080" indent="-254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solidFill>
                  <a:srgbClr val="333F50"/>
                </a:solidFill>
                <a:latin typeface="Calibri"/>
                <a:cs typeface="Calibri"/>
              </a:rPr>
              <a:t>SPEECH</a:t>
            </a:r>
            <a:r>
              <a:rPr dirty="0" sz="700" spc="-70">
                <a:solidFill>
                  <a:srgbClr val="333F50"/>
                </a:solidFill>
                <a:latin typeface="Calibri"/>
                <a:cs typeface="Calibri"/>
              </a:rPr>
              <a:t> </a:t>
            </a:r>
            <a:r>
              <a:rPr dirty="0" sz="700" spc="-5">
                <a:solidFill>
                  <a:srgbClr val="333F50"/>
                </a:solidFill>
                <a:latin typeface="Calibri"/>
                <a:cs typeface="Calibri"/>
              </a:rPr>
              <a:t>AND  </a:t>
            </a:r>
            <a:r>
              <a:rPr dirty="0" sz="700" spc="-10">
                <a:solidFill>
                  <a:srgbClr val="333F50"/>
                </a:solidFill>
                <a:latin typeface="Calibri"/>
                <a:cs typeface="Calibri"/>
              </a:rPr>
              <a:t>LANGUAGE  THERAPY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42290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162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13030" indent="-100965">
              <a:lnSpc>
                <a:spcPct val="100000"/>
              </a:lnSpc>
              <a:buAutoNum type="alphaUcPeriod" startAt="3"/>
              <a:tabLst>
                <a:tab pos="113664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96977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21" action="ppaction://hlinksldjump"/>
              </a:rPr>
              <a:t>Phrases </a:t>
            </a:r>
            <a:r>
              <a:rPr dirty="0" spc="-70">
                <a:hlinkClick r:id="rId21" action="ppaction://hlinksldjump"/>
              </a:rPr>
              <a:t>within</a:t>
            </a:r>
            <a:r>
              <a:rPr dirty="0" spc="65">
                <a:hlinkClick r:id="rId21" action="ppaction://hlinksldjump"/>
              </a:rPr>
              <a:t> </a:t>
            </a:r>
            <a:r>
              <a:rPr dirty="0" spc="-125">
                <a:hlinkClick r:id="rId21" action="ppaction://hlinksldjump"/>
              </a:rPr>
              <a:t>phrases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13263" y="2451608"/>
            <a:ext cx="18161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21" action="ppaction://hlinksldjump"/>
              </a:rPr>
              <a:t>Phrases </a:t>
            </a:r>
            <a:r>
              <a:rPr dirty="0" sz="400" spc="-25">
                <a:latin typeface="Verdana"/>
                <a:cs typeface="Verdana"/>
                <a:hlinkClick r:id="rId21" action="ppaction://hlinksldjump"/>
              </a:rPr>
              <a:t>within</a:t>
            </a:r>
            <a:r>
              <a:rPr dirty="0" sz="400" spc="20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336342"/>
            <a:ext cx="345567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latin typeface="Tahoma"/>
                <a:cs typeface="Tahoma"/>
              </a:rPr>
              <a:t>Note </a:t>
            </a:r>
            <a:r>
              <a:rPr dirty="0" sz="1200" spc="-25">
                <a:latin typeface="Tahoma"/>
                <a:cs typeface="Tahoma"/>
              </a:rPr>
              <a:t>that </a:t>
            </a:r>
            <a:r>
              <a:rPr dirty="0" sz="1200" spc="-125">
                <a:latin typeface="Tahoma"/>
                <a:cs typeface="Tahoma"/>
              </a:rPr>
              <a:t>we </a:t>
            </a:r>
            <a:r>
              <a:rPr dirty="0" sz="1200" spc="-80">
                <a:latin typeface="Tahoma"/>
                <a:cs typeface="Tahoma"/>
              </a:rPr>
              <a:t>have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50">
                <a:latin typeface="Tahoma"/>
                <a:cs typeface="Tahoma"/>
              </a:rPr>
              <a:t>Noun Phrase </a:t>
            </a:r>
            <a:r>
              <a:rPr dirty="0" sz="1200" spc="-90" b="1">
                <a:latin typeface="Tahoma"/>
                <a:cs typeface="Tahoma"/>
              </a:rPr>
              <a:t>inside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70">
                <a:latin typeface="Tahoma"/>
                <a:cs typeface="Tahoma"/>
              </a:rPr>
              <a:t>verb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phrase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275" y="1689834"/>
            <a:ext cx="26911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200" spc="-15">
                <a:latin typeface="Tahoma"/>
                <a:cs typeface="Tahoma"/>
              </a:rPr>
              <a:t>Patrick 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50">
                <a:latin typeface="Tahoma"/>
                <a:cs typeface="Tahoma"/>
              </a:rPr>
              <a:t>really </a:t>
            </a:r>
            <a:r>
              <a:rPr dirty="0" sz="1200" spc="-65">
                <a:latin typeface="Tahoma"/>
                <a:cs typeface="Tahoma"/>
              </a:rPr>
              <a:t>loved 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fish </a:t>
            </a:r>
            <a:r>
              <a:rPr dirty="0" baseline="-13888" sz="1200" spc="15" i="1">
                <a:latin typeface="Arial"/>
                <a:cs typeface="Arial"/>
              </a:rPr>
              <a:t>NP </a:t>
            </a:r>
            <a:r>
              <a:rPr dirty="0" sz="1200" spc="-125">
                <a:latin typeface="Tahoma"/>
                <a:cs typeface="Tahoma"/>
              </a:rPr>
              <a:t>] </a:t>
            </a:r>
            <a:r>
              <a:rPr dirty="0" baseline="-13888" sz="1200" spc="22" i="1">
                <a:latin typeface="Arial"/>
                <a:cs typeface="Arial"/>
              </a:rPr>
              <a:t>VP</a:t>
            </a:r>
            <a:r>
              <a:rPr dirty="0" baseline="-13888" sz="1200" spc="104" i="1">
                <a:latin typeface="Arial"/>
                <a:cs typeface="Arial"/>
              </a:rPr>
              <a:t> </a:t>
            </a:r>
            <a:r>
              <a:rPr dirty="0" sz="1200" spc="-125"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3355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4" action="ppaction://hlinksldjump"/>
              </a:rPr>
              <a:t>Yoda-speak</a:t>
            </a:r>
            <a:r>
              <a:rPr dirty="0" spc="-40">
                <a:hlinkClick r:id="rId4" action="ppaction://hlinksldjump"/>
              </a:rPr>
              <a:t> </a:t>
            </a:r>
            <a:r>
              <a:rPr dirty="0" spc="-114">
                <a:hlinkClick r:id="rId4" action="ppaction://hlinksldjump"/>
              </a:rPr>
              <a:t>exercise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1316632"/>
            <a:ext cx="2159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(7)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28158" y="125258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5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50259" y="1041074"/>
            <a:ext cx="827405" cy="202565"/>
          </a:xfrm>
          <a:custGeom>
            <a:avLst/>
            <a:gdLst/>
            <a:ahLst/>
            <a:cxnLst/>
            <a:rect l="l" t="t" r="r" b="b"/>
            <a:pathLst>
              <a:path w="827405" h="202565">
                <a:moveTo>
                  <a:pt x="827304" y="202442"/>
                </a:moveTo>
                <a:lnTo>
                  <a:pt x="796817" y="39847"/>
                </a:lnTo>
                <a:lnTo>
                  <a:pt x="765205" y="3131"/>
                </a:lnTo>
                <a:lnTo>
                  <a:pt x="748858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17726" y="1160709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4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2033546"/>
            <a:ext cx="2159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(8)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6606" y="1969503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14470" y="1757989"/>
            <a:ext cx="891540" cy="202565"/>
          </a:xfrm>
          <a:custGeom>
            <a:avLst/>
            <a:gdLst/>
            <a:ahLst/>
            <a:cxnLst/>
            <a:rect l="l" t="t" r="r" b="b"/>
            <a:pathLst>
              <a:path w="891539" h="202564">
                <a:moveTo>
                  <a:pt x="891525" y="202442"/>
                </a:moveTo>
                <a:lnTo>
                  <a:pt x="861038" y="39847"/>
                </a:lnTo>
                <a:lnTo>
                  <a:pt x="829426" y="3131"/>
                </a:lnTo>
                <a:lnTo>
                  <a:pt x="813078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81937" y="1877624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20851" y="945710"/>
            <a:ext cx="1375410" cy="11957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1054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200" spc="-25">
                <a:latin typeface="Tahoma"/>
                <a:cs typeface="Tahoma"/>
              </a:rPr>
              <a:t>Miss </a:t>
            </a:r>
            <a:r>
              <a:rPr dirty="0" sz="1200" spc="-65">
                <a:latin typeface="Tahoma"/>
                <a:cs typeface="Tahoma"/>
              </a:rPr>
              <a:t>them do </a:t>
            </a:r>
            <a:r>
              <a:rPr dirty="0" sz="1200" spc="-40">
                <a:latin typeface="Tahoma"/>
                <a:cs typeface="Tahoma"/>
              </a:rPr>
              <a:t>not</a:t>
            </a:r>
            <a:r>
              <a:rPr dirty="0" sz="1200" spc="140">
                <a:latin typeface="Tahoma"/>
                <a:cs typeface="Tahoma"/>
              </a:rPr>
              <a:t> </a:t>
            </a:r>
            <a:r>
              <a:rPr dirty="0" sz="1200" spc="20" i="1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200" spc="-30">
                <a:latin typeface="Tahoma"/>
                <a:cs typeface="Tahoma"/>
              </a:rPr>
              <a:t>Mourn </a:t>
            </a:r>
            <a:r>
              <a:rPr dirty="0" sz="1200" spc="-65">
                <a:latin typeface="Tahoma"/>
                <a:cs typeface="Tahoma"/>
              </a:rPr>
              <a:t>them do </a:t>
            </a:r>
            <a:r>
              <a:rPr dirty="0" sz="1200" spc="-40">
                <a:latin typeface="Tahoma"/>
                <a:cs typeface="Tahoma"/>
              </a:rPr>
              <a:t>not</a:t>
            </a:r>
            <a:r>
              <a:rPr dirty="0" sz="1200" spc="114">
                <a:latin typeface="Tahoma"/>
                <a:cs typeface="Tahoma"/>
              </a:rPr>
              <a:t> </a:t>
            </a:r>
            <a:r>
              <a:rPr dirty="0" sz="1200" spc="20" i="1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406586"/>
            <a:ext cx="215900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5"/>
              </a:lnSpc>
            </a:pPr>
            <a:r>
              <a:rPr dirty="0" sz="1200" spc="-30">
                <a:latin typeface="Tahoma"/>
                <a:cs typeface="Tahoma"/>
              </a:rPr>
              <a:t>(9)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4824" y="2406586"/>
            <a:ext cx="1823720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5"/>
              </a:lnSpc>
            </a:pPr>
            <a:r>
              <a:rPr dirty="0" sz="1200" spc="-40">
                <a:latin typeface="Tahoma"/>
                <a:cs typeface="Tahoma"/>
              </a:rPr>
              <a:t>Attachment </a:t>
            </a:r>
            <a:r>
              <a:rPr dirty="0" sz="1200" spc="-70">
                <a:latin typeface="Tahoma"/>
                <a:cs typeface="Tahoma"/>
              </a:rPr>
              <a:t>leads </a:t>
            </a:r>
            <a:r>
              <a:rPr dirty="0" sz="1200" spc="-25">
                <a:latin typeface="Tahoma"/>
                <a:cs typeface="Tahoma"/>
              </a:rPr>
              <a:t>to</a:t>
            </a:r>
            <a:r>
              <a:rPr dirty="0" sz="1200" spc="14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jealousy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2451608"/>
            <a:ext cx="18161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5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96977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>
                <a:hlinkClick r:id="rId21" action="ppaction://hlinksldjump"/>
              </a:rPr>
              <a:t>Phrases </a:t>
            </a:r>
            <a:r>
              <a:rPr dirty="0" spc="-70">
                <a:hlinkClick r:id="rId21" action="ppaction://hlinksldjump"/>
              </a:rPr>
              <a:t>within</a:t>
            </a:r>
            <a:r>
              <a:rPr dirty="0" spc="65">
                <a:hlinkClick r:id="rId21" action="ppaction://hlinksldjump"/>
              </a:rPr>
              <a:t> </a:t>
            </a:r>
            <a:r>
              <a:rPr dirty="0" spc="-125">
                <a:hlinkClick r:id="rId21" action="ppaction://hlinksldjump"/>
              </a:rPr>
              <a:t>phrases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40307" y="874837"/>
            <a:ext cx="5797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5">
                <a:latin typeface="Tahoma"/>
                <a:cs typeface="Tahoma"/>
              </a:rPr>
              <a:t>Sentence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1575" y="1417053"/>
            <a:ext cx="193040" cy="1835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65">
                <a:latin typeface="Tahoma"/>
                <a:cs typeface="Tahoma"/>
              </a:rPr>
              <a:t>VP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0007" y="1923148"/>
            <a:ext cx="198755" cy="183515"/>
          </a:xfrm>
          <a:prstGeom prst="rect">
            <a:avLst/>
          </a:prstGeom>
          <a:solidFill>
            <a:srgbClr val="CCCC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50">
                <a:latin typeface="Tahoma"/>
                <a:cs typeface="Tahoma"/>
              </a:rPr>
              <a:t>NP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7655" y="2393147"/>
            <a:ext cx="5435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5" b="1">
                <a:latin typeface="Tahoma"/>
                <a:cs typeface="Tahoma"/>
              </a:rPr>
              <a:t>the</a:t>
            </a:r>
            <a:r>
              <a:rPr dirty="0" sz="1200" spc="15" b="1">
                <a:latin typeface="Tahoma"/>
                <a:cs typeface="Tahoma"/>
              </a:rPr>
              <a:t> </a:t>
            </a:r>
            <a:r>
              <a:rPr dirty="0" sz="1200" spc="-85" b="1">
                <a:latin typeface="Tahoma"/>
                <a:cs typeface="Tahoma"/>
              </a:rPr>
              <a:t>fish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8280" y="2158704"/>
            <a:ext cx="622300" cy="241935"/>
          </a:xfrm>
          <a:custGeom>
            <a:avLst/>
            <a:gdLst/>
            <a:ahLst/>
            <a:cxnLst/>
            <a:rect l="l" t="t" r="r" b="b"/>
            <a:pathLst>
              <a:path w="622300" h="241935">
                <a:moveTo>
                  <a:pt x="311104" y="0"/>
                </a:moveTo>
                <a:lnTo>
                  <a:pt x="0" y="241467"/>
                </a:lnTo>
                <a:lnTo>
                  <a:pt x="622208" y="241467"/>
                </a:lnTo>
                <a:lnTo>
                  <a:pt x="31110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79483" y="1887057"/>
            <a:ext cx="89344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0">
                <a:latin typeface="Tahoma"/>
                <a:cs typeface="Tahoma"/>
              </a:rPr>
              <a:t>Verb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Complex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1812" y="2393165"/>
            <a:ext cx="8102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0" b="1">
                <a:latin typeface="Tahoma"/>
                <a:cs typeface="Tahoma"/>
              </a:rPr>
              <a:t>really</a:t>
            </a:r>
            <a:r>
              <a:rPr dirty="0" sz="1200" spc="10" b="1">
                <a:latin typeface="Tahoma"/>
                <a:cs typeface="Tahoma"/>
              </a:rPr>
              <a:t> </a:t>
            </a:r>
            <a:r>
              <a:rPr dirty="0" sz="1200" spc="-85" b="1">
                <a:latin typeface="Tahoma"/>
                <a:cs typeface="Tahoma"/>
              </a:rPr>
              <a:t>loved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82429" y="2133192"/>
            <a:ext cx="888365" cy="267335"/>
          </a:xfrm>
          <a:custGeom>
            <a:avLst/>
            <a:gdLst/>
            <a:ahLst/>
            <a:cxnLst/>
            <a:rect l="l" t="t" r="r" b="b"/>
            <a:pathLst>
              <a:path w="888364" h="267335">
                <a:moveTo>
                  <a:pt x="444106" y="0"/>
                </a:moveTo>
                <a:lnTo>
                  <a:pt x="0" y="266984"/>
                </a:lnTo>
                <a:lnTo>
                  <a:pt x="888212" y="266984"/>
                </a:lnTo>
                <a:lnTo>
                  <a:pt x="44410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26530" y="1652596"/>
            <a:ext cx="411480" cy="241935"/>
          </a:xfrm>
          <a:custGeom>
            <a:avLst/>
            <a:gdLst/>
            <a:ahLst/>
            <a:cxnLst/>
            <a:rect l="l" t="t" r="r" b="b"/>
            <a:pathLst>
              <a:path w="411480" h="241935">
                <a:moveTo>
                  <a:pt x="411425" y="0"/>
                </a:moveTo>
                <a:lnTo>
                  <a:pt x="0" y="24146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37955" y="1652596"/>
            <a:ext cx="411480" cy="219075"/>
          </a:xfrm>
          <a:custGeom>
            <a:avLst/>
            <a:gdLst/>
            <a:ahLst/>
            <a:cxnLst/>
            <a:rect l="l" t="t" r="r" b="b"/>
            <a:pathLst>
              <a:path w="411480" h="219075">
                <a:moveTo>
                  <a:pt x="0" y="0"/>
                </a:moveTo>
                <a:lnTo>
                  <a:pt x="411425" y="21848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09081" y="1380954"/>
            <a:ext cx="22415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latin typeface="Tahoma"/>
                <a:cs typeface="Tahoma"/>
              </a:rPr>
              <a:t>NP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1837" y="1887062"/>
            <a:ext cx="5187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 b="1">
                <a:latin typeface="Tahoma"/>
                <a:cs typeface="Tahoma"/>
              </a:rPr>
              <a:t>P</a:t>
            </a:r>
            <a:r>
              <a:rPr dirty="0" sz="1200" spc="-65" b="1">
                <a:latin typeface="Tahoma"/>
                <a:cs typeface="Tahoma"/>
              </a:rPr>
              <a:t>atrick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21158" y="1597566"/>
            <a:ext cx="0" cy="296545"/>
          </a:xfrm>
          <a:custGeom>
            <a:avLst/>
            <a:gdLst/>
            <a:ahLst/>
            <a:cxnLst/>
            <a:rect l="l" t="t" r="r" b="b"/>
            <a:pathLst>
              <a:path w="0" h="296544">
                <a:moveTo>
                  <a:pt x="0" y="0"/>
                </a:moveTo>
                <a:lnTo>
                  <a:pt x="0" y="29650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21153" y="1091448"/>
            <a:ext cx="608965" cy="296545"/>
          </a:xfrm>
          <a:custGeom>
            <a:avLst/>
            <a:gdLst/>
            <a:ahLst/>
            <a:cxnLst/>
            <a:rect l="l" t="t" r="r" b="b"/>
            <a:pathLst>
              <a:path w="608964" h="296544">
                <a:moveTo>
                  <a:pt x="608408" y="0"/>
                </a:moveTo>
                <a:lnTo>
                  <a:pt x="0" y="29650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29562" y="1091448"/>
            <a:ext cx="608965" cy="273685"/>
          </a:xfrm>
          <a:custGeom>
            <a:avLst/>
            <a:gdLst/>
            <a:ahLst/>
            <a:cxnLst/>
            <a:rect l="l" t="t" r="r" b="b"/>
            <a:pathLst>
              <a:path w="608964" h="273684">
                <a:moveTo>
                  <a:pt x="0" y="0"/>
                </a:moveTo>
                <a:lnTo>
                  <a:pt x="608408" y="27352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21" action="ppaction://hlinksldjump"/>
              </a:rPr>
              <a:t>Phrases </a:t>
            </a:r>
            <a:r>
              <a:rPr dirty="0" sz="400" spc="-25">
                <a:latin typeface="Verdana"/>
                <a:cs typeface="Verdana"/>
                <a:hlinkClick r:id="rId21" action="ppaction://hlinksldjump"/>
              </a:rPr>
              <a:t>within</a:t>
            </a:r>
            <a:r>
              <a:rPr dirty="0" sz="400" spc="20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40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30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593726"/>
            <a:ext cx="6559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545741"/>
            <a:ext cx="733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Yoda-speak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913701"/>
            <a:ext cx="53530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Different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3" action="ppaction://hlinksldjump"/>
              </a:rPr>
              <a:t>Autistic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3" action="ppaction://hlinksldjump"/>
              </a:rPr>
              <a:t>child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3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40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57454"/>
            <a:ext cx="2096770" cy="59880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Phrases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A. </a:t>
            </a: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Syntactic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for</a:t>
            </a:r>
            <a:r>
              <a:rPr dirty="0" sz="1200" spc="7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464421"/>
            <a:ext cx="2092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B.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Semantic 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for</a:t>
            </a:r>
            <a:r>
              <a:rPr dirty="0" sz="1200" spc="11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780486"/>
            <a:ext cx="23069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C. </a:t>
            </a:r>
            <a:r>
              <a:rPr dirty="0" sz="1200" spc="-4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Phonological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for</a:t>
            </a:r>
            <a:r>
              <a:rPr dirty="0" sz="1200" spc="114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96551"/>
            <a:ext cx="1647189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Exploring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the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Verb</a:t>
            </a:r>
            <a:r>
              <a:rPr dirty="0" sz="1200" spc="9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Phrase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412616"/>
            <a:ext cx="31946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Teaching </a:t>
            </a:r>
            <a:r>
              <a:rPr dirty="0" sz="1200" spc="-70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an </a:t>
            </a:r>
            <a:r>
              <a:rPr dirty="0" sz="1200" spc="-30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autistic </a:t>
            </a:r>
            <a:r>
              <a:rPr dirty="0" sz="1200" spc="-35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child </a:t>
            </a:r>
            <a:r>
              <a:rPr dirty="0" sz="1200" spc="-45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about </a:t>
            </a:r>
            <a:r>
              <a:rPr dirty="0" sz="1200" spc="-75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sentence</a:t>
            </a:r>
            <a:r>
              <a:rPr dirty="0" sz="1200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200" spc="-45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structure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726154"/>
            <a:ext cx="10985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5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minute</a:t>
            </a:r>
            <a:r>
              <a:rPr dirty="0" sz="1200" spc="4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30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593726"/>
            <a:ext cx="655955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527825"/>
            <a:ext cx="3554095" cy="252412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200" spc="-20">
                <a:solidFill>
                  <a:srgbClr val="0000FF"/>
                </a:solidFill>
                <a:latin typeface="Tahoma"/>
                <a:cs typeface="Tahoma"/>
                <a:hlinkClick r:id="rId24"/>
              </a:rPr>
              <a:t>Link </a:t>
            </a:r>
            <a:r>
              <a:rPr dirty="0" sz="1200" spc="-25">
                <a:solidFill>
                  <a:srgbClr val="0000FF"/>
                </a:solidFill>
                <a:latin typeface="Tahoma"/>
                <a:cs typeface="Tahoma"/>
                <a:hlinkClick r:id="rId24"/>
              </a:rPr>
              <a:t>to </a:t>
            </a:r>
            <a:r>
              <a:rPr dirty="0" sz="1200" spc="-55">
                <a:solidFill>
                  <a:srgbClr val="0000FF"/>
                </a:solidFill>
                <a:latin typeface="Tahoma"/>
                <a:cs typeface="Tahoma"/>
                <a:hlinkClick r:id="rId24"/>
              </a:rPr>
              <a:t>YouTube</a:t>
            </a:r>
            <a:r>
              <a:rPr dirty="0" sz="1200" spc="85">
                <a:solidFill>
                  <a:srgbClr val="0000FF"/>
                </a:solidFill>
                <a:latin typeface="Tahoma"/>
                <a:cs typeface="Tahoma"/>
                <a:hlinkClick r:id="rId24"/>
              </a:rPr>
              <a:t> </a:t>
            </a:r>
            <a:r>
              <a:rPr dirty="0" sz="1200" spc="-65">
                <a:solidFill>
                  <a:srgbClr val="0000FF"/>
                </a:solidFill>
                <a:latin typeface="Tahoma"/>
                <a:cs typeface="Tahoma"/>
                <a:hlinkClick r:id="rId24"/>
              </a:rPr>
              <a:t>video</a:t>
            </a:r>
            <a:endParaRPr sz="1200">
              <a:latin typeface="Tahoma"/>
              <a:cs typeface="Tahoma"/>
            </a:endParaRPr>
          </a:p>
          <a:p>
            <a:pPr marL="12700" marR="649605">
              <a:lnSpc>
                <a:spcPct val="151800"/>
              </a:lnSpc>
            </a:pP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big </a:t>
            </a:r>
            <a:r>
              <a:rPr dirty="0" sz="1200" spc="-30">
                <a:latin typeface="Tahoma"/>
                <a:cs typeface="Tahoma"/>
              </a:rPr>
              <a:t>cat </a:t>
            </a:r>
            <a:r>
              <a:rPr dirty="0" sz="1200" spc="-100">
                <a:latin typeface="Tahoma"/>
                <a:cs typeface="Tahoma"/>
              </a:rPr>
              <a:t>was </a:t>
            </a:r>
            <a:r>
              <a:rPr dirty="0" sz="1200" spc="-50">
                <a:latin typeface="Tahoma"/>
                <a:cs typeface="Tahoma"/>
              </a:rPr>
              <a:t>crying </a:t>
            </a:r>
            <a:r>
              <a:rPr dirty="0" sz="1200" spc="-75">
                <a:latin typeface="Tahoma"/>
                <a:cs typeface="Tahoma"/>
              </a:rPr>
              <a:t>because </a:t>
            </a:r>
            <a:r>
              <a:rPr dirty="0" sz="1200" spc="-95">
                <a:latin typeface="Tahoma"/>
                <a:cs typeface="Tahoma"/>
              </a:rPr>
              <a:t>he </a:t>
            </a:r>
            <a:r>
              <a:rPr dirty="0" sz="1200" spc="-100">
                <a:latin typeface="Tahoma"/>
                <a:cs typeface="Tahoma"/>
              </a:rPr>
              <a:t>was </a:t>
            </a:r>
            <a:r>
              <a:rPr dirty="0" sz="1200" spc="-65">
                <a:latin typeface="Tahoma"/>
                <a:cs typeface="Tahoma"/>
              </a:rPr>
              <a:t>hungry  </a:t>
            </a:r>
            <a:r>
              <a:rPr dirty="0" sz="1200" spc="-30">
                <a:latin typeface="Tahoma"/>
                <a:cs typeface="Tahoma"/>
              </a:rPr>
              <a:t>What </a:t>
            </a:r>
            <a:r>
              <a:rPr dirty="0" sz="1200" spc="-100">
                <a:latin typeface="Tahoma"/>
                <a:cs typeface="Tahoma"/>
              </a:rPr>
              <a:t>was </a:t>
            </a:r>
            <a:r>
              <a:rPr dirty="0" sz="1200" spc="-95">
                <a:latin typeface="Tahoma"/>
                <a:cs typeface="Tahoma"/>
              </a:rPr>
              <a:t>he</a:t>
            </a:r>
            <a:r>
              <a:rPr dirty="0" sz="1200" spc="-10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doing?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spc="-40">
                <a:latin typeface="Tahoma"/>
                <a:cs typeface="Tahoma"/>
              </a:rPr>
              <a:t>Why </a:t>
            </a:r>
            <a:r>
              <a:rPr dirty="0" sz="1200" spc="-100">
                <a:latin typeface="Tahoma"/>
                <a:cs typeface="Tahoma"/>
              </a:rPr>
              <a:t>was  </a:t>
            </a:r>
            <a:r>
              <a:rPr dirty="0" sz="1200" spc="-95">
                <a:latin typeface="Tahoma"/>
                <a:cs typeface="Tahoma"/>
              </a:rPr>
              <a:t>he</a:t>
            </a:r>
            <a:r>
              <a:rPr dirty="0" sz="1200" spc="-15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crying?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spc="-60">
                <a:latin typeface="Tahoma"/>
                <a:cs typeface="Tahoma"/>
              </a:rPr>
              <a:t>Was </a:t>
            </a:r>
            <a:r>
              <a:rPr dirty="0" sz="1200" spc="-95">
                <a:latin typeface="Tahoma"/>
                <a:cs typeface="Tahoma"/>
              </a:rPr>
              <a:t>he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15">
                <a:latin typeface="Tahoma"/>
                <a:cs typeface="Tahoma"/>
              </a:rPr>
              <a:t>little </a:t>
            </a:r>
            <a:r>
              <a:rPr dirty="0" sz="1200" spc="-30">
                <a:latin typeface="Tahoma"/>
                <a:cs typeface="Tahoma"/>
              </a:rPr>
              <a:t>cat </a:t>
            </a:r>
            <a:r>
              <a:rPr dirty="0" sz="1200" spc="-70">
                <a:latin typeface="Tahoma"/>
                <a:cs typeface="Tahoma"/>
              </a:rPr>
              <a:t>or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50">
                <a:latin typeface="Tahoma"/>
                <a:cs typeface="Tahoma"/>
              </a:rPr>
              <a:t>big</a:t>
            </a:r>
            <a:r>
              <a:rPr dirty="0" sz="1200" spc="250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cat?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51800"/>
              </a:lnSpc>
            </a:pPr>
            <a:r>
              <a:rPr dirty="0" sz="1200" spc="-30">
                <a:latin typeface="Tahoma"/>
                <a:cs typeface="Tahoma"/>
              </a:rPr>
              <a:t>The </a:t>
            </a:r>
            <a:r>
              <a:rPr dirty="0" sz="1200" spc="-75">
                <a:latin typeface="Tahoma"/>
                <a:cs typeface="Tahoma"/>
              </a:rPr>
              <a:t>red </a:t>
            </a:r>
            <a:r>
              <a:rPr dirty="0" sz="1200" spc="-70">
                <a:latin typeface="Tahoma"/>
                <a:cs typeface="Tahoma"/>
              </a:rPr>
              <a:t>dog </a:t>
            </a:r>
            <a:r>
              <a:rPr dirty="0" sz="1200" spc="-100">
                <a:latin typeface="Tahoma"/>
                <a:cs typeface="Tahoma"/>
              </a:rPr>
              <a:t>was </a:t>
            </a:r>
            <a:r>
              <a:rPr dirty="0" sz="1200" spc="-60">
                <a:latin typeface="Tahoma"/>
                <a:cs typeface="Tahoma"/>
              </a:rPr>
              <a:t>running </a:t>
            </a:r>
            <a:r>
              <a:rPr dirty="0" sz="1200" spc="-75">
                <a:latin typeface="Tahoma"/>
                <a:cs typeface="Tahoma"/>
              </a:rPr>
              <a:t>because a </a:t>
            </a:r>
            <a:r>
              <a:rPr dirty="0" sz="1200" spc="-30">
                <a:latin typeface="Tahoma"/>
                <a:cs typeface="Tahoma"/>
              </a:rPr>
              <a:t>cat </a:t>
            </a:r>
            <a:r>
              <a:rPr dirty="0" sz="1200" spc="-100">
                <a:latin typeface="Tahoma"/>
                <a:cs typeface="Tahoma"/>
              </a:rPr>
              <a:t>was </a:t>
            </a:r>
            <a:r>
              <a:rPr dirty="0" sz="1200" spc="-60">
                <a:latin typeface="Tahoma"/>
                <a:cs typeface="Tahoma"/>
              </a:rPr>
              <a:t>chasing </a:t>
            </a:r>
            <a:r>
              <a:rPr dirty="0" sz="1200" spc="-45">
                <a:latin typeface="Tahoma"/>
                <a:cs typeface="Tahoma"/>
              </a:rPr>
              <a:t>him?  </a:t>
            </a:r>
            <a:r>
              <a:rPr dirty="0" sz="1200" spc="-30">
                <a:latin typeface="Tahoma"/>
                <a:cs typeface="Tahoma"/>
              </a:rPr>
              <a:t>What </a:t>
            </a:r>
            <a:r>
              <a:rPr dirty="0" sz="1200" spc="-100">
                <a:latin typeface="Tahoma"/>
                <a:cs typeface="Tahoma"/>
              </a:rPr>
              <a:t>was </a:t>
            </a:r>
            <a:r>
              <a:rPr dirty="0" sz="1200" spc="-95">
                <a:latin typeface="Tahoma"/>
                <a:cs typeface="Tahoma"/>
              </a:rPr>
              <a:t>he</a:t>
            </a:r>
            <a:r>
              <a:rPr dirty="0" sz="1200" spc="-10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doing?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spc="-40">
                <a:latin typeface="Tahoma"/>
                <a:cs typeface="Tahoma"/>
              </a:rPr>
              <a:t>Why </a:t>
            </a:r>
            <a:r>
              <a:rPr dirty="0" sz="1200" spc="-100">
                <a:latin typeface="Tahoma"/>
                <a:cs typeface="Tahoma"/>
              </a:rPr>
              <a:t>was </a:t>
            </a:r>
            <a:r>
              <a:rPr dirty="0" sz="1200" spc="-95">
                <a:latin typeface="Tahoma"/>
                <a:cs typeface="Tahoma"/>
              </a:rPr>
              <a:t>he </a:t>
            </a:r>
            <a:r>
              <a:rPr dirty="0" sz="1200" spc="-55">
                <a:latin typeface="Tahoma"/>
                <a:cs typeface="Tahoma"/>
              </a:rPr>
              <a:t>running?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spc="-60">
                <a:latin typeface="Tahoma"/>
                <a:cs typeface="Tahoma"/>
              </a:rPr>
              <a:t>Was </a:t>
            </a:r>
            <a:r>
              <a:rPr dirty="0" sz="1200" spc="-95">
                <a:latin typeface="Tahoma"/>
                <a:cs typeface="Tahoma"/>
              </a:rPr>
              <a:t>he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65">
                <a:latin typeface="Tahoma"/>
                <a:cs typeface="Tahoma"/>
              </a:rPr>
              <a:t>blue </a:t>
            </a:r>
            <a:r>
              <a:rPr dirty="0" sz="1200" spc="-70">
                <a:latin typeface="Tahoma"/>
                <a:cs typeface="Tahoma"/>
              </a:rPr>
              <a:t>dog or </a:t>
            </a:r>
            <a:r>
              <a:rPr dirty="0" sz="1200" spc="-75">
                <a:latin typeface="Tahoma"/>
                <a:cs typeface="Tahoma"/>
              </a:rPr>
              <a:t>a red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dog?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8561" y="3006487"/>
            <a:ext cx="53530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Autistic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child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41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30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593726"/>
            <a:ext cx="6559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545741"/>
            <a:ext cx="733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Yoda-speak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913701"/>
            <a:ext cx="53530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Different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4" action="ppaction://hlinksldjump"/>
              </a:rPr>
              <a:t>5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4" action="ppaction://hlinksldjump"/>
              </a:rPr>
              <a:t>min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70">
                <a:solidFill>
                  <a:srgbClr val="3333B2"/>
                </a:solidFill>
                <a:latin typeface="Verdana"/>
                <a:cs typeface="Verdana"/>
                <a:hlinkClick r:id="rId24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41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57454"/>
            <a:ext cx="2096770" cy="59880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Phrases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A. </a:t>
            </a: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Syntactic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for</a:t>
            </a:r>
            <a:r>
              <a:rPr dirty="0" sz="1200" spc="7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464421"/>
            <a:ext cx="2092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B.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Semantic 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for</a:t>
            </a:r>
            <a:r>
              <a:rPr dirty="0" sz="1200" spc="11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780486"/>
            <a:ext cx="23069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C. </a:t>
            </a:r>
            <a:r>
              <a:rPr dirty="0" sz="1200" spc="-4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Phonological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tests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for</a:t>
            </a:r>
            <a:r>
              <a:rPr dirty="0" sz="1200" spc="114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phrasehood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96551"/>
            <a:ext cx="1647189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Exploring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the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Verb</a:t>
            </a:r>
            <a:r>
              <a:rPr dirty="0" sz="1200" spc="9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Phrase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412616"/>
            <a:ext cx="31946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Teaching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an </a:t>
            </a: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autistic </a:t>
            </a:r>
            <a:r>
              <a:rPr dirty="0" sz="12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child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about </a:t>
            </a: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sentence</a:t>
            </a:r>
            <a:r>
              <a:rPr dirty="0" sz="120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structure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726154"/>
            <a:ext cx="10985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5">
                <a:solidFill>
                  <a:srgbClr val="3333B2"/>
                </a:solidFill>
                <a:latin typeface="Tahoma"/>
                <a:cs typeface="Tahoma"/>
                <a:hlinkClick r:id="rId24" action="ppaction://hlinksldjump"/>
              </a:rPr>
              <a:t>5 </a:t>
            </a:r>
            <a:r>
              <a:rPr dirty="0" sz="1200" spc="-55">
                <a:solidFill>
                  <a:srgbClr val="3333B2"/>
                </a:solidFill>
                <a:latin typeface="Tahoma"/>
                <a:cs typeface="Tahoma"/>
                <a:hlinkClick r:id="rId24" action="ppaction://hlinksldjump"/>
              </a:rPr>
              <a:t>minute</a:t>
            </a:r>
            <a:r>
              <a:rPr dirty="0" sz="1200" spc="45">
                <a:solidFill>
                  <a:srgbClr val="3333B2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200" spc="-70">
                <a:solidFill>
                  <a:srgbClr val="3333B2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56895" cy="625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marL="137160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593726"/>
            <a:ext cx="65595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840267"/>
            <a:ext cx="27336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latin typeface="Tahoma"/>
                <a:cs typeface="Tahoma"/>
              </a:rPr>
              <a:t>Try </a:t>
            </a:r>
            <a:r>
              <a:rPr dirty="0" sz="1200" spc="-25">
                <a:latin typeface="Tahoma"/>
                <a:cs typeface="Tahoma"/>
              </a:rPr>
              <a:t>to </a:t>
            </a:r>
            <a:r>
              <a:rPr dirty="0" sz="1200" spc="-65">
                <a:latin typeface="Tahoma"/>
                <a:cs typeface="Tahoma"/>
              </a:rPr>
              <a:t>learn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following </a:t>
            </a:r>
            <a:r>
              <a:rPr dirty="0" sz="1200" spc="-30">
                <a:latin typeface="Tahoma"/>
                <a:cs typeface="Tahoma"/>
              </a:rPr>
              <a:t>artificial</a:t>
            </a:r>
            <a:r>
              <a:rPr dirty="0" sz="1200" spc="310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language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8561" y="2820915"/>
            <a:ext cx="60960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  <a:p>
            <a:pPr marL="12700" marR="7874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675" y="1154557"/>
            <a:ext cx="3256279" cy="69024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4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60">
                <a:latin typeface="Tahoma"/>
                <a:cs typeface="Tahoma"/>
              </a:rPr>
              <a:t>Gugo </a:t>
            </a:r>
            <a:r>
              <a:rPr dirty="0" sz="1200" spc="-35">
                <a:latin typeface="Tahoma"/>
                <a:cs typeface="Tahoma"/>
              </a:rPr>
              <a:t>bikavit </a:t>
            </a:r>
            <a:r>
              <a:rPr dirty="0" sz="1200" spc="-55">
                <a:latin typeface="Tahoma"/>
                <a:cs typeface="Tahoma"/>
              </a:rPr>
              <a:t>lamnok </a:t>
            </a:r>
            <a:r>
              <a:rPr dirty="0" sz="1200" spc="35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‘The </a:t>
            </a:r>
            <a:r>
              <a:rPr dirty="0" sz="1200" spc="-30">
                <a:latin typeface="Tahoma"/>
                <a:cs typeface="Tahoma"/>
              </a:rPr>
              <a:t>cat </a:t>
            </a:r>
            <a:r>
              <a:rPr dirty="0" sz="1200" spc="-75">
                <a:latin typeface="Tahoma"/>
                <a:cs typeface="Tahoma"/>
              </a:rPr>
              <a:t>chased </a:t>
            </a:r>
            <a:r>
              <a:rPr dirty="0" sz="1200" spc="-55">
                <a:latin typeface="Tahoma"/>
                <a:cs typeface="Tahoma"/>
              </a:rPr>
              <a:t>the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dog’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35">
                <a:latin typeface="Tahoma"/>
                <a:cs typeface="Tahoma"/>
              </a:rPr>
              <a:t>Lopo bikavit </a:t>
            </a:r>
            <a:r>
              <a:rPr dirty="0" sz="1200" spc="-45">
                <a:latin typeface="Tahoma"/>
                <a:cs typeface="Tahoma"/>
              </a:rPr>
              <a:t>tunglish </a:t>
            </a:r>
            <a:r>
              <a:rPr dirty="0" sz="1200" spc="35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‘The </a:t>
            </a:r>
            <a:r>
              <a:rPr dirty="0" sz="1200" spc="-30">
                <a:latin typeface="Tahoma"/>
                <a:cs typeface="Tahoma"/>
              </a:rPr>
              <a:t>cat </a:t>
            </a:r>
            <a:r>
              <a:rPr dirty="0" sz="1200" spc="-55">
                <a:latin typeface="Tahoma"/>
                <a:cs typeface="Tahoma"/>
              </a:rPr>
              <a:t>ate the</a:t>
            </a:r>
            <a:r>
              <a:rPr dirty="0" sz="1200" spc="250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food’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35">
                <a:latin typeface="Tahoma"/>
                <a:cs typeface="Tahoma"/>
              </a:rPr>
              <a:t>Lopo </a:t>
            </a:r>
            <a:r>
              <a:rPr dirty="0" sz="1200" spc="-75">
                <a:latin typeface="Tahoma"/>
                <a:cs typeface="Tahoma"/>
              </a:rPr>
              <a:t>gugo </a:t>
            </a:r>
            <a:r>
              <a:rPr dirty="0" sz="1200" spc="-55">
                <a:latin typeface="Tahoma"/>
                <a:cs typeface="Tahoma"/>
              </a:rPr>
              <a:t>lamnok </a:t>
            </a:r>
            <a:r>
              <a:rPr dirty="0" sz="1200" spc="35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‘The </a:t>
            </a:r>
            <a:r>
              <a:rPr dirty="0" sz="1200" spc="-70">
                <a:latin typeface="Tahoma"/>
                <a:cs typeface="Tahoma"/>
              </a:rPr>
              <a:t>dog </a:t>
            </a:r>
            <a:r>
              <a:rPr dirty="0" sz="1200" spc="-55">
                <a:latin typeface="Tahoma"/>
                <a:cs typeface="Tahoma"/>
              </a:rPr>
              <a:t>likes the</a:t>
            </a:r>
            <a:r>
              <a:rPr dirty="0" sz="1200" spc="30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food’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990100"/>
            <a:ext cx="2563495" cy="606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What </a:t>
            </a:r>
            <a:r>
              <a:rPr dirty="0" sz="1200" spc="-75">
                <a:latin typeface="Tahoma"/>
                <a:cs typeface="Tahoma"/>
              </a:rPr>
              <a:t>does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following </a:t>
            </a:r>
            <a:r>
              <a:rPr dirty="0" sz="1200" spc="-75">
                <a:latin typeface="Tahoma"/>
                <a:cs typeface="Tahoma"/>
              </a:rPr>
              <a:t>sentence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mean?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4195" algn="l"/>
              </a:tabLst>
            </a:pPr>
            <a:r>
              <a:rPr dirty="0" sz="1200" spc="-40">
                <a:latin typeface="Tahoma"/>
                <a:cs typeface="Tahoma"/>
              </a:rPr>
              <a:t>(30)	</a:t>
            </a:r>
            <a:r>
              <a:rPr dirty="0" sz="1200" spc="-20">
                <a:latin typeface="Tahoma"/>
                <a:cs typeface="Tahoma"/>
              </a:rPr>
              <a:t>Bikavit </a:t>
            </a:r>
            <a:r>
              <a:rPr dirty="0" sz="1200" spc="-75">
                <a:latin typeface="Tahoma"/>
                <a:cs typeface="Tahoma"/>
              </a:rPr>
              <a:t>gugo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tunglish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42290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162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13030" indent="-100965">
              <a:lnSpc>
                <a:spcPct val="100000"/>
              </a:lnSpc>
              <a:buAutoNum type="alphaUcPeriod" startAt="3"/>
              <a:tabLst>
                <a:tab pos="113664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3355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4" action="ppaction://hlinksldjump"/>
              </a:rPr>
              <a:t>Yoda-speak</a:t>
            </a:r>
            <a:r>
              <a:rPr dirty="0" spc="-40">
                <a:hlinkClick r:id="rId4" action="ppaction://hlinksldjump"/>
              </a:rPr>
              <a:t> </a:t>
            </a:r>
            <a:r>
              <a:rPr dirty="0" spc="-114">
                <a:hlinkClick r:id="rId4" action="ppaction://hlinksldjump"/>
              </a:rPr>
              <a:t>exercise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737916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(10)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485" y="1637764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5">
                <a:latin typeface="Tahoma"/>
                <a:cs typeface="Tahoma"/>
              </a:rPr>
              <a:t>*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073" y="1673872"/>
            <a:ext cx="924560" cy="1835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10">
                <a:latin typeface="Tahoma"/>
                <a:cs typeface="Tahoma"/>
              </a:rPr>
              <a:t>Not </a:t>
            </a:r>
            <a:r>
              <a:rPr dirty="0" sz="1200" spc="-65">
                <a:latin typeface="Tahoma"/>
                <a:cs typeface="Tahoma"/>
              </a:rPr>
              <a:t>miss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them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42902" y="1673872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85276" y="1637764"/>
            <a:ext cx="2971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5">
                <a:latin typeface="Tahoma"/>
                <a:cs typeface="Tahoma"/>
              </a:rPr>
              <a:t>do</a:t>
            </a:r>
            <a:r>
              <a:rPr dirty="0" sz="1200" spc="70">
                <a:latin typeface="Tahoma"/>
                <a:cs typeface="Tahoma"/>
              </a:rPr>
              <a:t> </a:t>
            </a:r>
            <a:r>
              <a:rPr dirty="0" sz="1200" spc="20" i="1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1719" y="1462359"/>
            <a:ext cx="770890" cy="202565"/>
          </a:xfrm>
          <a:custGeom>
            <a:avLst/>
            <a:gdLst/>
            <a:ahLst/>
            <a:cxnLst/>
            <a:rect l="l" t="t" r="r" b="b"/>
            <a:pathLst>
              <a:path w="770889" h="202564">
                <a:moveTo>
                  <a:pt x="770587" y="202442"/>
                </a:moveTo>
                <a:lnTo>
                  <a:pt x="740100" y="39847"/>
                </a:lnTo>
                <a:lnTo>
                  <a:pt x="708488" y="3131"/>
                </a:lnTo>
                <a:lnTo>
                  <a:pt x="692141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89186" y="1581993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62024" y="1366994"/>
            <a:ext cx="48133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451608"/>
            <a:ext cx="18161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6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97539"/>
            <a:ext cx="4286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38710"/>
            <a:ext cx="6210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B.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44895"/>
            <a:ext cx="5556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C.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93726"/>
            <a:ext cx="6559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 Verb  Phrase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3355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4" action="ppaction://hlinksldjump"/>
              </a:rPr>
              <a:t>Yoda-speak</a:t>
            </a:r>
            <a:r>
              <a:rPr dirty="0" spc="-40">
                <a:hlinkClick r:id="rId4" action="ppaction://hlinksldjump"/>
              </a:rPr>
              <a:t> </a:t>
            </a:r>
            <a:r>
              <a:rPr dirty="0" spc="-114">
                <a:hlinkClick r:id="rId4" action="ppaction://hlinksldjump"/>
              </a:rPr>
              <a:t>exercise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592147"/>
            <a:ext cx="3055620" cy="606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">
                <a:solidFill>
                  <a:srgbClr val="0000FF"/>
                </a:solidFill>
                <a:latin typeface="Tahoma"/>
                <a:cs typeface="Tahoma"/>
                <a:hlinkClick r:id="rId23"/>
              </a:rPr>
              <a:t>Click </a:t>
            </a:r>
            <a:r>
              <a:rPr dirty="0" sz="1200" spc="-85">
                <a:solidFill>
                  <a:srgbClr val="0000FF"/>
                </a:solidFill>
                <a:latin typeface="Tahoma"/>
                <a:cs typeface="Tahoma"/>
                <a:hlinkClick r:id="rId23"/>
              </a:rPr>
              <a:t>here </a:t>
            </a:r>
            <a:r>
              <a:rPr dirty="0" sz="1200" spc="-55">
                <a:solidFill>
                  <a:srgbClr val="0000FF"/>
                </a:solidFill>
                <a:latin typeface="Tahoma"/>
                <a:cs typeface="Tahoma"/>
                <a:hlinkClick r:id="rId23"/>
              </a:rPr>
              <a:t>for YouTube</a:t>
            </a:r>
            <a:r>
              <a:rPr dirty="0" sz="1200" spc="-85">
                <a:solidFill>
                  <a:srgbClr val="0000FF"/>
                </a:solidFill>
                <a:latin typeface="Tahoma"/>
                <a:cs typeface="Tahoma"/>
                <a:hlinkClick r:id="rId23"/>
              </a:rPr>
              <a:t> </a:t>
            </a:r>
            <a:r>
              <a:rPr dirty="0" sz="1200" spc="-65">
                <a:solidFill>
                  <a:srgbClr val="0000FF"/>
                </a:solidFill>
                <a:latin typeface="Tahoma"/>
                <a:cs typeface="Tahoma"/>
                <a:hlinkClick r:id="rId23"/>
              </a:rPr>
              <a:t>video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4195" algn="l"/>
              </a:tabLst>
            </a:pPr>
            <a:r>
              <a:rPr dirty="0" sz="1200" spc="-40">
                <a:latin typeface="Tahoma"/>
                <a:cs typeface="Tahoma"/>
              </a:rPr>
              <a:t>(11)	</a:t>
            </a:r>
            <a:r>
              <a:rPr dirty="0" sz="1200" spc="-80">
                <a:latin typeface="Tahoma"/>
                <a:cs typeface="Tahoma"/>
              </a:rPr>
              <a:t>If </a:t>
            </a:r>
            <a:r>
              <a:rPr dirty="0" sz="1200" spc="-75">
                <a:latin typeface="Tahoma"/>
                <a:cs typeface="Tahoma"/>
              </a:rPr>
              <a:t>once </a:t>
            </a:r>
            <a:r>
              <a:rPr dirty="0" sz="1200" spc="-80">
                <a:latin typeface="Tahoma"/>
                <a:cs typeface="Tahoma"/>
              </a:rPr>
              <a:t>you </a:t>
            </a:r>
            <a:r>
              <a:rPr dirty="0" sz="1200" spc="-40">
                <a:latin typeface="Tahoma"/>
                <a:cs typeface="Tahoma"/>
              </a:rPr>
              <a:t>start </a:t>
            </a:r>
            <a:r>
              <a:rPr dirty="0" sz="1200" spc="-85">
                <a:latin typeface="Tahoma"/>
                <a:cs typeface="Tahoma"/>
              </a:rPr>
              <a:t>down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60">
                <a:latin typeface="Tahoma"/>
                <a:cs typeface="Tahoma"/>
              </a:rPr>
              <a:t>dark </a:t>
            </a:r>
            <a:r>
              <a:rPr dirty="0" sz="1200" spc="-50">
                <a:latin typeface="Tahoma"/>
                <a:cs typeface="Tahoma"/>
              </a:rPr>
              <a:t>path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. . 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707741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(12)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5185" y="1643684"/>
            <a:ext cx="429895" cy="1835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35">
                <a:latin typeface="Tahoma"/>
                <a:cs typeface="Tahoma"/>
              </a:rPr>
              <a:t>f</a:t>
            </a:r>
            <a:r>
              <a:rPr dirty="0" sz="1200" spc="-95">
                <a:latin typeface="Tahoma"/>
                <a:cs typeface="Tahoma"/>
              </a:rPr>
              <a:t>o</a:t>
            </a:r>
            <a:r>
              <a:rPr dirty="0" sz="1200" spc="-75">
                <a:latin typeface="Tahoma"/>
                <a:cs typeface="Tahoma"/>
              </a:rPr>
              <a:t>rever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4213" y="1643684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66786" y="1607576"/>
            <a:ext cx="21482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latin typeface="Tahoma"/>
                <a:cs typeface="Tahoma"/>
              </a:rPr>
              <a:t>it </a:t>
            </a:r>
            <a:r>
              <a:rPr dirty="0" sz="1200" spc="-25">
                <a:latin typeface="Tahoma"/>
                <a:cs typeface="Tahoma"/>
              </a:rPr>
              <a:t>will </a:t>
            </a:r>
            <a:r>
              <a:rPr dirty="0" sz="1200" spc="-60">
                <a:latin typeface="Tahoma"/>
                <a:cs typeface="Tahoma"/>
              </a:rPr>
              <a:t>dominate </a:t>
            </a:r>
            <a:r>
              <a:rPr dirty="0" sz="1200" spc="-70">
                <a:latin typeface="Tahoma"/>
                <a:cs typeface="Tahoma"/>
              </a:rPr>
              <a:t>your </a:t>
            </a:r>
            <a:r>
              <a:rPr dirty="0" sz="1200" spc="-55">
                <a:latin typeface="Tahoma"/>
                <a:cs typeface="Tahoma"/>
              </a:rPr>
              <a:t>destiny </a:t>
            </a:r>
            <a:r>
              <a:rPr dirty="0" sz="1200" spc="20" i="1">
                <a:latin typeface="Calibri"/>
                <a:cs typeface="Calibri"/>
              </a:rPr>
              <a:t>t </a:t>
            </a:r>
            <a:r>
              <a:rPr dirty="0" sz="1200" spc="-40">
                <a:latin typeface="Tahoma"/>
                <a:cs typeface="Tahoma"/>
              </a:rPr>
              <a:t>. .</a:t>
            </a:r>
            <a:r>
              <a:rPr dirty="0" sz="1200" spc="-310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2450" y="1432171"/>
            <a:ext cx="2071370" cy="202565"/>
          </a:xfrm>
          <a:custGeom>
            <a:avLst/>
            <a:gdLst/>
            <a:ahLst/>
            <a:cxnLst/>
            <a:rect l="l" t="t" r="r" b="b"/>
            <a:pathLst>
              <a:path w="2071370" h="202564">
                <a:moveTo>
                  <a:pt x="2071164" y="202442"/>
                </a:moveTo>
                <a:lnTo>
                  <a:pt x="2040677" y="39847"/>
                </a:lnTo>
                <a:lnTo>
                  <a:pt x="2009065" y="3131"/>
                </a:lnTo>
                <a:lnTo>
                  <a:pt x="1992718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9918" y="1551805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03057" y="1336819"/>
            <a:ext cx="48133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424656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(13)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27649" y="2360599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17305" y="2149086"/>
            <a:ext cx="859790" cy="202565"/>
          </a:xfrm>
          <a:custGeom>
            <a:avLst/>
            <a:gdLst/>
            <a:ahLst/>
            <a:cxnLst/>
            <a:rect l="l" t="t" r="r" b="b"/>
            <a:pathLst>
              <a:path w="859789" h="202564">
                <a:moveTo>
                  <a:pt x="859743" y="202442"/>
                </a:moveTo>
                <a:lnTo>
                  <a:pt x="829255" y="39847"/>
                </a:lnTo>
                <a:lnTo>
                  <a:pt x="797643" y="3131"/>
                </a:lnTo>
                <a:lnTo>
                  <a:pt x="781296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84773" y="2268721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7297" y="2760939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(14)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38561" y="2913701"/>
            <a:ext cx="53530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Different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definitions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within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7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9191" y="2053734"/>
            <a:ext cx="1981835" cy="915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8636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 marL="95885">
              <a:lnSpc>
                <a:spcPct val="100000"/>
              </a:lnSpc>
            </a:pPr>
            <a:r>
              <a:rPr dirty="0" sz="1200" spc="-70">
                <a:latin typeface="Tahoma"/>
                <a:cs typeface="Tahoma"/>
              </a:rPr>
              <a:t>Consume </a:t>
            </a:r>
            <a:r>
              <a:rPr dirty="0" sz="1200" spc="-80">
                <a:latin typeface="Tahoma"/>
                <a:cs typeface="Tahoma"/>
              </a:rPr>
              <a:t>you </a:t>
            </a:r>
            <a:r>
              <a:rPr dirty="0" sz="1200" spc="10">
                <a:latin typeface="Tahoma"/>
                <a:cs typeface="Tahoma"/>
              </a:rPr>
              <a:t>it </a:t>
            </a:r>
            <a:r>
              <a:rPr dirty="0" sz="1200" spc="-25">
                <a:latin typeface="Tahoma"/>
                <a:cs typeface="Tahoma"/>
              </a:rPr>
              <a:t>will </a:t>
            </a:r>
            <a:r>
              <a:rPr dirty="0" sz="1200" spc="20" i="1">
                <a:latin typeface="Calibri"/>
                <a:cs typeface="Calibri"/>
              </a:rPr>
              <a:t>t </a:t>
            </a:r>
            <a:r>
              <a:rPr dirty="0" sz="1200" spc="-40">
                <a:latin typeface="Tahoma"/>
                <a:cs typeface="Tahoma"/>
              </a:rPr>
              <a:t>. .</a:t>
            </a:r>
            <a:r>
              <a:rPr dirty="0" sz="1200" spc="-210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20">
                <a:latin typeface="Tahoma"/>
                <a:cs typeface="Tahoma"/>
              </a:rPr>
              <a:t>As </a:t>
            </a:r>
            <a:r>
              <a:rPr dirty="0" sz="1200" spc="10">
                <a:latin typeface="Tahoma"/>
                <a:cs typeface="Tahoma"/>
              </a:rPr>
              <a:t>it </a:t>
            </a:r>
            <a:r>
              <a:rPr dirty="0" sz="1200" spc="-45">
                <a:latin typeface="Tahoma"/>
                <a:cs typeface="Tahoma"/>
              </a:rPr>
              <a:t>did </a:t>
            </a:r>
            <a:r>
              <a:rPr dirty="0" sz="1200" spc="-20">
                <a:latin typeface="Tahoma"/>
                <a:cs typeface="Tahoma"/>
              </a:rPr>
              <a:t>Obi </a:t>
            </a:r>
            <a:r>
              <a:rPr dirty="0" sz="1200" spc="-40">
                <a:latin typeface="Tahoma"/>
                <a:cs typeface="Tahoma"/>
              </a:rPr>
              <a:t>Wan’s</a:t>
            </a:r>
            <a:r>
              <a:rPr dirty="0" sz="1200" spc="150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apprentice.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6052" y="85095"/>
            <a:ext cx="444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06 -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498475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Yoda-speak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latin typeface="Verdana"/>
                <a:cs typeface="Verdana"/>
                <a:hlinkClick r:id="rId4" action="ppaction://hlinksldjump"/>
              </a:rPr>
              <a:t>Yoda-speak</a:t>
            </a: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Phrases</a:t>
            </a:r>
            <a:endParaRPr sz="6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Posn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in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ling.hier.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43373"/>
            <a:ext cx="622935" cy="10083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A.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Syntactic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Replacement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Question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Standalone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Coordination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Movement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Omission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algn="just" marL="37465" marR="298450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Filler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An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acronym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38710"/>
            <a:ext cx="621030" cy="42290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15"/>
              </a:spcBef>
              <a:buAutoNum type="alphaUcPeriod" startAt="2"/>
              <a:tabLst>
                <a:tab pos="116205" algn="l"/>
              </a:tabLst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Semantic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13030" indent="-100965">
              <a:lnSpc>
                <a:spcPct val="100000"/>
              </a:lnSpc>
              <a:buAutoNum type="alphaUcPeriod" startAt="3"/>
              <a:tabLst>
                <a:tab pos="113664" algn="l"/>
              </a:tabLst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Phonological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3355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4" action="ppaction://hlinksldjump"/>
              </a:rPr>
              <a:t>Yoda-speak</a:t>
            </a:r>
            <a:r>
              <a:rPr dirty="0" spc="-40">
                <a:hlinkClick r:id="rId4" action="ppaction://hlinksldjump"/>
              </a:rPr>
              <a:t> </a:t>
            </a:r>
            <a:r>
              <a:rPr dirty="0" spc="-114">
                <a:hlinkClick r:id="rId4" action="ppaction://hlinksldjump"/>
              </a:rPr>
              <a:t>exercise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737916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(15)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485" y="1637764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5">
                <a:latin typeface="Tahoma"/>
                <a:cs typeface="Tahoma"/>
              </a:rPr>
              <a:t>*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073" y="1673872"/>
            <a:ext cx="1104900" cy="1835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>
                <a:latin typeface="Tahoma"/>
                <a:cs typeface="Tahoma"/>
              </a:rPr>
              <a:t>Will </a:t>
            </a:r>
            <a:r>
              <a:rPr dirty="0" sz="1200" spc="-75">
                <a:latin typeface="Tahoma"/>
                <a:cs typeface="Tahoma"/>
              </a:rPr>
              <a:t>consume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you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61114" y="1673872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0"/>
                </a:moveTo>
                <a:lnTo>
                  <a:pt x="0" y="183464"/>
                </a:lnTo>
              </a:path>
            </a:pathLst>
          </a:custGeom>
          <a:ln w="5368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065439" y="1637764"/>
            <a:ext cx="4762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latin typeface="Tahoma"/>
                <a:cs typeface="Tahoma"/>
              </a:rPr>
              <a:t>it </a:t>
            </a:r>
            <a:r>
              <a:rPr dirty="0" sz="1200" spc="20" i="1">
                <a:latin typeface="Calibri"/>
                <a:cs typeface="Calibri"/>
              </a:rPr>
              <a:t>t </a:t>
            </a:r>
            <a:r>
              <a:rPr dirty="0" sz="1200" spc="-40">
                <a:latin typeface="Tahoma"/>
                <a:cs typeface="Tahoma"/>
              </a:rPr>
              <a:t>. .</a:t>
            </a:r>
            <a:r>
              <a:rPr dirty="0" sz="1200" spc="-320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1786" y="1462359"/>
            <a:ext cx="798830" cy="202565"/>
          </a:xfrm>
          <a:custGeom>
            <a:avLst/>
            <a:gdLst/>
            <a:ahLst/>
            <a:cxnLst/>
            <a:rect l="l" t="t" r="r" b="b"/>
            <a:pathLst>
              <a:path w="798830" h="202564">
                <a:moveTo>
                  <a:pt x="798721" y="202442"/>
                </a:moveTo>
                <a:lnTo>
                  <a:pt x="768234" y="39847"/>
                </a:lnTo>
                <a:lnTo>
                  <a:pt x="736622" y="3131"/>
                </a:lnTo>
                <a:lnTo>
                  <a:pt x="720275" y="0"/>
                </a:lnTo>
                <a:lnTo>
                  <a:pt x="69574" y="0"/>
                </a:lnTo>
                <a:lnTo>
                  <a:pt x="53227" y="3131"/>
                </a:lnTo>
                <a:lnTo>
                  <a:pt x="38756" y="11671"/>
                </a:lnTo>
                <a:lnTo>
                  <a:pt x="27705" y="24337"/>
                </a:lnTo>
                <a:lnTo>
                  <a:pt x="21615" y="39847"/>
                </a:lnTo>
                <a:lnTo>
                  <a:pt x="0" y="15512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79254" y="1581993"/>
            <a:ext cx="76200" cy="83185"/>
          </a:xfrm>
          <a:custGeom>
            <a:avLst/>
            <a:gdLst/>
            <a:ahLst/>
            <a:cxnLst/>
            <a:rect l="l" t="t" r="r" b="b"/>
            <a:pathLst>
              <a:path w="76200" h="83185">
                <a:moveTo>
                  <a:pt x="75710" y="14194"/>
                </a:moveTo>
                <a:lnTo>
                  <a:pt x="32532" y="35488"/>
                </a:lnTo>
                <a:lnTo>
                  <a:pt x="0" y="0"/>
                </a:lnTo>
                <a:lnTo>
                  <a:pt x="23660" y="82807"/>
                </a:lnTo>
                <a:lnTo>
                  <a:pt x="75710" y="1419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66163" y="1366994"/>
            <a:ext cx="48133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5">
                <a:latin typeface="Tahoma"/>
                <a:cs typeface="Tahoma"/>
              </a:rPr>
              <a:t>Movement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451608"/>
            <a:ext cx="18161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tests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611870"/>
            <a:ext cx="655955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Exploring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the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Phrase</a:t>
            </a:r>
            <a:endParaRPr sz="600">
              <a:latin typeface="Verdana"/>
              <a:cs typeface="Verdana"/>
            </a:endParaRPr>
          </a:p>
          <a:p>
            <a:pPr marL="37465" marR="26034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Where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does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it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begin/end?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Different definitions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within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39059"/>
            <a:ext cx="59436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Autistic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child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eg.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299333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8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2020-03-24T09:43:08Z</dcterms:created>
  <dcterms:modified xsi:type="dcterms:W3CDTF">2020-03-24T09:43:08Z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2020-03-24T00:00:00Z</vt:filetime>
  </property>
</Properties>
</file>