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933460"/>
            <a:ext cx="4275505" cy="150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9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25" Type="http://schemas.openxmlformats.org/officeDocument/2006/relationships/image" Target="../media/image6.png"/><Relationship Id="rId26" Type="http://schemas.openxmlformats.org/officeDocument/2006/relationships/image" Target="../media/image7.png"/><Relationship Id="rId27" Type="http://schemas.openxmlformats.org/officeDocument/2006/relationships/image" Target="../media/image8.png"/><Relationship Id="rId28" Type="http://schemas.openxmlformats.org/officeDocument/2006/relationships/image" Target="../media/image9.png"/><Relationship Id="rId29" Type="http://schemas.openxmlformats.org/officeDocument/2006/relationships/image" Target="../media/image10.png"/><Relationship Id="rId30" Type="http://schemas.openxmlformats.org/officeDocument/2006/relationships/image" Target="../media/image11.png"/><Relationship Id="rId31" Type="http://schemas.openxmlformats.org/officeDocument/2006/relationships/image" Target="../media/image12.png"/><Relationship Id="rId32" Type="http://schemas.openxmlformats.org/officeDocument/2006/relationships/image" Target="../media/image13.png"/><Relationship Id="rId33" Type="http://schemas.openxmlformats.org/officeDocument/2006/relationships/image" Target="../media/image14.png"/><Relationship Id="rId34" Type="http://schemas.openxmlformats.org/officeDocument/2006/relationships/image" Target="../media/image15.png"/><Relationship Id="rId35" Type="http://schemas.openxmlformats.org/officeDocument/2006/relationships/slide" Target="slide59.xml"/><Relationship Id="rId36" Type="http://schemas.openxmlformats.org/officeDocument/2006/relationships/slide" Target="slide63.xml"/><Relationship Id="rId37" Type="http://schemas.openxmlformats.org/officeDocument/2006/relationships/slide" Target="slide64.xml"/><Relationship Id="rId38" Type="http://schemas.openxmlformats.org/officeDocument/2006/relationships/slide" Target="slide65.xml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25" Type="http://schemas.openxmlformats.org/officeDocument/2006/relationships/image" Target="../media/image6.png"/><Relationship Id="rId26" Type="http://schemas.openxmlformats.org/officeDocument/2006/relationships/image" Target="../media/image7.png"/><Relationship Id="rId27" Type="http://schemas.openxmlformats.org/officeDocument/2006/relationships/image" Target="../media/image8.png"/><Relationship Id="rId28" Type="http://schemas.openxmlformats.org/officeDocument/2006/relationships/image" Target="../media/image9.png"/><Relationship Id="rId29" Type="http://schemas.openxmlformats.org/officeDocument/2006/relationships/image" Target="../media/image10.png"/><Relationship Id="rId30" Type="http://schemas.openxmlformats.org/officeDocument/2006/relationships/image" Target="../media/image11.png"/><Relationship Id="rId31" Type="http://schemas.openxmlformats.org/officeDocument/2006/relationships/image" Target="../media/image12.png"/><Relationship Id="rId32" Type="http://schemas.openxmlformats.org/officeDocument/2006/relationships/image" Target="../media/image13.png"/><Relationship Id="rId33" Type="http://schemas.openxmlformats.org/officeDocument/2006/relationships/image" Target="../media/image14.png"/><Relationship Id="rId34" Type="http://schemas.openxmlformats.org/officeDocument/2006/relationships/image" Target="../media/image15.png"/><Relationship Id="rId35" Type="http://schemas.openxmlformats.org/officeDocument/2006/relationships/slide" Target="slide59.xml"/><Relationship Id="rId36" Type="http://schemas.openxmlformats.org/officeDocument/2006/relationships/slide" Target="slide63.xml"/><Relationship Id="rId37" Type="http://schemas.openxmlformats.org/officeDocument/2006/relationships/slide" Target="slide64.xml"/><Relationship Id="rId38" Type="http://schemas.openxmlformats.org/officeDocument/2006/relationships/slide" Target="slide65.xml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33" Type="http://schemas.openxmlformats.org/officeDocument/2006/relationships/image" Target="../media/image15.png"/><Relationship Id="rId34" Type="http://schemas.openxmlformats.org/officeDocument/2006/relationships/slide" Target="slide58.xml"/><Relationship Id="rId35" Type="http://schemas.openxmlformats.org/officeDocument/2006/relationships/slide" Target="slide59.xml"/><Relationship Id="rId36" Type="http://schemas.openxmlformats.org/officeDocument/2006/relationships/slide" Target="slide63.xml"/><Relationship Id="rId37" Type="http://schemas.openxmlformats.org/officeDocument/2006/relationships/slide" Target="slide64.xml"/><Relationship Id="rId38" Type="http://schemas.openxmlformats.org/officeDocument/2006/relationships/slide" Target="slide65.xml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image" Target="../media/image2.png"/><Relationship Id="rId26" Type="http://schemas.openxmlformats.org/officeDocument/2006/relationships/image" Target="../media/image3.png"/><Relationship Id="rId27" Type="http://schemas.openxmlformats.org/officeDocument/2006/relationships/image" Target="../media/image4.png"/><Relationship Id="rId28" Type="http://schemas.openxmlformats.org/officeDocument/2006/relationships/image" Target="../media/image5.png"/><Relationship Id="rId29" Type="http://schemas.openxmlformats.org/officeDocument/2006/relationships/image" Target="../media/image6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38" Type="http://schemas.openxmlformats.org/officeDocument/2006/relationships/image" Target="../media/image15.png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image" Target="../media/image2.png"/><Relationship Id="rId26" Type="http://schemas.openxmlformats.org/officeDocument/2006/relationships/image" Target="../media/image3.png"/><Relationship Id="rId27" Type="http://schemas.openxmlformats.org/officeDocument/2006/relationships/image" Target="../media/image4.png"/><Relationship Id="rId28" Type="http://schemas.openxmlformats.org/officeDocument/2006/relationships/image" Target="../media/image5.png"/><Relationship Id="rId29" Type="http://schemas.openxmlformats.org/officeDocument/2006/relationships/image" Target="../media/image6.png"/><Relationship Id="rId30" Type="http://schemas.openxmlformats.org/officeDocument/2006/relationships/image" Target="../media/image7.png"/><Relationship Id="rId31" Type="http://schemas.openxmlformats.org/officeDocument/2006/relationships/image" Target="../media/image16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7.png"/><Relationship Id="rId35" Type="http://schemas.openxmlformats.org/officeDocument/2006/relationships/image" Target="../media/image12.png"/><Relationship Id="rId36" Type="http://schemas.openxmlformats.org/officeDocument/2006/relationships/image" Target="../media/image18.png"/><Relationship Id="rId37" Type="http://schemas.openxmlformats.org/officeDocument/2006/relationships/image" Target="../media/image14.png"/><Relationship Id="rId38" Type="http://schemas.openxmlformats.org/officeDocument/2006/relationships/image" Target="../media/image15.png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16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7.png"/><Relationship Id="rId30" Type="http://schemas.openxmlformats.org/officeDocument/2006/relationships/image" Target="../media/image12.png"/><Relationship Id="rId31" Type="http://schemas.openxmlformats.org/officeDocument/2006/relationships/image" Target="../media/image18.png"/><Relationship Id="rId32" Type="http://schemas.openxmlformats.org/officeDocument/2006/relationships/image" Target="../media/image14.png"/><Relationship Id="rId33" Type="http://schemas.openxmlformats.org/officeDocument/2006/relationships/image" Target="../media/image15.png"/><Relationship Id="rId34" Type="http://schemas.openxmlformats.org/officeDocument/2006/relationships/slide" Target="slide58.xml"/><Relationship Id="rId35" Type="http://schemas.openxmlformats.org/officeDocument/2006/relationships/slide" Target="slide59.xml"/><Relationship Id="rId36" Type="http://schemas.openxmlformats.org/officeDocument/2006/relationships/slide" Target="slide63.xml"/><Relationship Id="rId37" Type="http://schemas.openxmlformats.org/officeDocument/2006/relationships/slide" Target="slide64.xml"/><Relationship Id="rId38" Type="http://schemas.openxmlformats.org/officeDocument/2006/relationships/slide" Target="slide65.xml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image" Target="../media/image2.png"/><Relationship Id="rId27" Type="http://schemas.openxmlformats.org/officeDocument/2006/relationships/image" Target="../media/image3.png"/><Relationship Id="rId28" Type="http://schemas.openxmlformats.org/officeDocument/2006/relationships/image" Target="../media/image4.png"/><Relationship Id="rId29" Type="http://schemas.openxmlformats.org/officeDocument/2006/relationships/image" Target="../media/image5.png"/><Relationship Id="rId30" Type="http://schemas.openxmlformats.org/officeDocument/2006/relationships/image" Target="../media/image19.png"/><Relationship Id="rId31" Type="http://schemas.openxmlformats.org/officeDocument/2006/relationships/image" Target="../media/image20.png"/><Relationship Id="rId32" Type="http://schemas.openxmlformats.org/officeDocument/2006/relationships/image" Target="../media/image21.png"/><Relationship Id="rId33" Type="http://schemas.openxmlformats.org/officeDocument/2006/relationships/image" Target="../media/image22.png"/><Relationship Id="rId34" Type="http://schemas.openxmlformats.org/officeDocument/2006/relationships/image" Target="../media/image23.png"/><Relationship Id="rId35" Type="http://schemas.openxmlformats.org/officeDocument/2006/relationships/image" Target="../media/image24.png"/><Relationship Id="rId36" Type="http://schemas.openxmlformats.org/officeDocument/2006/relationships/image" Target="../media/image25.png"/><Relationship Id="rId37" Type="http://schemas.openxmlformats.org/officeDocument/2006/relationships/image" Target="../media/image26.png"/><Relationship Id="rId38" Type="http://schemas.openxmlformats.org/officeDocument/2006/relationships/image" Target="../media/image27.png"/><Relationship Id="rId39" Type="http://schemas.openxmlformats.org/officeDocument/2006/relationships/image" Target="../media/image28.png"/><Relationship Id="rId40" Type="http://schemas.openxmlformats.org/officeDocument/2006/relationships/slide" Target="slide68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9.xml"/><Relationship Id="rId21" Type="http://schemas.openxmlformats.org/officeDocument/2006/relationships/slide" Target="slide58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9.xml"/><Relationship Id="rId21" Type="http://schemas.openxmlformats.org/officeDocument/2006/relationships/slide" Target="slide58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9.xml"/><Relationship Id="rId21" Type="http://schemas.openxmlformats.org/officeDocument/2006/relationships/slide" Target="slide58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hyperlink" Target="https://doi.org/10.1080/0269920031000061812" TargetMode="External"/><Relationship Id="rId26" Type="http://schemas.openxmlformats.org/officeDocument/2006/relationships/slide" Target="slide66.xml"/><Relationship Id="rId27" Type="http://schemas.openxmlformats.org/officeDocument/2006/relationships/slide" Target="slide68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25" Type="http://schemas.openxmlformats.org/officeDocument/2006/relationships/image" Target="../media/image8.png"/><Relationship Id="rId26" Type="http://schemas.openxmlformats.org/officeDocument/2006/relationships/image" Target="../media/image9.png"/><Relationship Id="rId27" Type="http://schemas.openxmlformats.org/officeDocument/2006/relationships/image" Target="../media/image10.png"/><Relationship Id="rId28" Type="http://schemas.openxmlformats.org/officeDocument/2006/relationships/image" Target="../media/image11.png"/><Relationship Id="rId29" Type="http://schemas.openxmlformats.org/officeDocument/2006/relationships/image" Target="../media/image12.png"/><Relationship Id="rId30" Type="http://schemas.openxmlformats.org/officeDocument/2006/relationships/image" Target="../media/image13.png"/><Relationship Id="rId31" Type="http://schemas.openxmlformats.org/officeDocument/2006/relationships/image" Target="../media/image14.png"/><Relationship Id="rId32" Type="http://schemas.openxmlformats.org/officeDocument/2006/relationships/image" Target="../media/image15.png"/><Relationship Id="rId33" Type="http://schemas.openxmlformats.org/officeDocument/2006/relationships/slide" Target="slide52.xml"/><Relationship Id="rId34" Type="http://schemas.openxmlformats.org/officeDocument/2006/relationships/slide" Target="slide58.xml"/><Relationship Id="rId35" Type="http://schemas.openxmlformats.org/officeDocument/2006/relationships/slide" Target="slide59.xml"/><Relationship Id="rId36" Type="http://schemas.openxmlformats.org/officeDocument/2006/relationships/slide" Target="slide63.xml"/><Relationship Id="rId37" Type="http://schemas.openxmlformats.org/officeDocument/2006/relationships/slide" Target="slide64.xml"/><Relationship Id="rId38" Type="http://schemas.openxmlformats.org/officeDocument/2006/relationships/slide" Target="slide65.xml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25" Type="http://schemas.openxmlformats.org/officeDocument/2006/relationships/image" Target="../media/image8.png"/><Relationship Id="rId26" Type="http://schemas.openxmlformats.org/officeDocument/2006/relationships/image" Target="../media/image9.png"/><Relationship Id="rId27" Type="http://schemas.openxmlformats.org/officeDocument/2006/relationships/image" Target="../media/image10.png"/><Relationship Id="rId28" Type="http://schemas.openxmlformats.org/officeDocument/2006/relationships/image" Target="../media/image11.png"/><Relationship Id="rId29" Type="http://schemas.openxmlformats.org/officeDocument/2006/relationships/image" Target="../media/image12.png"/><Relationship Id="rId30" Type="http://schemas.openxmlformats.org/officeDocument/2006/relationships/image" Target="../media/image13.png"/><Relationship Id="rId31" Type="http://schemas.openxmlformats.org/officeDocument/2006/relationships/image" Target="../media/image14.png"/><Relationship Id="rId32" Type="http://schemas.openxmlformats.org/officeDocument/2006/relationships/image" Target="../media/image15.png"/><Relationship Id="rId33" Type="http://schemas.openxmlformats.org/officeDocument/2006/relationships/slide" Target="slide52.xml"/><Relationship Id="rId34" Type="http://schemas.openxmlformats.org/officeDocument/2006/relationships/slide" Target="slide58.xml"/><Relationship Id="rId35" Type="http://schemas.openxmlformats.org/officeDocument/2006/relationships/slide" Target="slide59.xml"/><Relationship Id="rId36" Type="http://schemas.openxmlformats.org/officeDocument/2006/relationships/slide" Target="slide63.xml"/><Relationship Id="rId37" Type="http://schemas.openxmlformats.org/officeDocument/2006/relationships/slide" Target="slide64.xml"/><Relationship Id="rId38" Type="http://schemas.openxmlformats.org/officeDocument/2006/relationships/slide" Target="slide65.xml"/><Relationship Id="rId39" Type="http://schemas.openxmlformats.org/officeDocument/2006/relationships/slide" Target="slide66.xml"/><Relationship Id="rId40" Type="http://schemas.openxmlformats.org/officeDocument/2006/relationships/slide" Target="slide6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Relationship Id="rId11" Type="http://schemas.openxmlformats.org/officeDocument/2006/relationships/slide" Target="slide20.xml"/><Relationship Id="rId12" Type="http://schemas.openxmlformats.org/officeDocument/2006/relationships/slide" Target="slide22.xml"/><Relationship Id="rId13" Type="http://schemas.openxmlformats.org/officeDocument/2006/relationships/slide" Target="slide23.xml"/><Relationship Id="rId14" Type="http://schemas.openxmlformats.org/officeDocument/2006/relationships/slide" Target="slide36.xml"/><Relationship Id="rId15" Type="http://schemas.openxmlformats.org/officeDocument/2006/relationships/slide" Target="slide46.xml"/><Relationship Id="rId16" Type="http://schemas.openxmlformats.org/officeDocument/2006/relationships/slide" Target="slide47.xml"/><Relationship Id="rId17" Type="http://schemas.openxmlformats.org/officeDocument/2006/relationships/slide" Target="slide50.xml"/><Relationship Id="rId18" Type="http://schemas.openxmlformats.org/officeDocument/2006/relationships/slide" Target="slide51.xml"/><Relationship Id="rId19" Type="http://schemas.openxmlformats.org/officeDocument/2006/relationships/slide" Target="slide52.xml"/><Relationship Id="rId20" Type="http://schemas.openxmlformats.org/officeDocument/2006/relationships/slide" Target="slide58.xml"/><Relationship Id="rId21" Type="http://schemas.openxmlformats.org/officeDocument/2006/relationships/slide" Target="slide59.xml"/><Relationship Id="rId22" Type="http://schemas.openxmlformats.org/officeDocument/2006/relationships/slide" Target="slide63.xml"/><Relationship Id="rId23" Type="http://schemas.openxmlformats.org/officeDocument/2006/relationships/slide" Target="slide64.xml"/><Relationship Id="rId24" Type="http://schemas.openxmlformats.org/officeDocument/2006/relationships/slide" Target="slide65.xml"/><Relationship Id="rId25" Type="http://schemas.openxmlformats.org/officeDocument/2006/relationships/slide" Target="slide66.xml"/><Relationship Id="rId26" Type="http://schemas.openxmlformats.org/officeDocument/2006/relationships/slide" Target="slide68.xml"/><Relationship Id="rId27" Type="http://schemas.openxmlformats.org/officeDocument/2006/relationships/image" Target="../media/image2.png"/><Relationship Id="rId28" Type="http://schemas.openxmlformats.org/officeDocument/2006/relationships/image" Target="../media/image3.png"/><Relationship Id="rId29" Type="http://schemas.openxmlformats.org/officeDocument/2006/relationships/image" Target="../media/image4.png"/><Relationship Id="rId30" Type="http://schemas.openxmlformats.org/officeDocument/2006/relationships/image" Target="../media/image5.png"/><Relationship Id="rId31" Type="http://schemas.openxmlformats.org/officeDocument/2006/relationships/image" Target="../media/image6.png"/><Relationship Id="rId32" Type="http://schemas.openxmlformats.org/officeDocument/2006/relationships/image" Target="../media/image7.png"/><Relationship Id="rId33" Type="http://schemas.openxmlformats.org/officeDocument/2006/relationships/image" Target="../media/image8.png"/><Relationship Id="rId34" Type="http://schemas.openxmlformats.org/officeDocument/2006/relationships/image" Target="../media/image9.png"/><Relationship Id="rId35" Type="http://schemas.openxmlformats.org/officeDocument/2006/relationships/image" Target="../media/image10.png"/><Relationship Id="rId36" Type="http://schemas.openxmlformats.org/officeDocument/2006/relationships/image" Target="../media/image11.png"/><Relationship Id="rId37" Type="http://schemas.openxmlformats.org/officeDocument/2006/relationships/image" Target="../media/image12.png"/><Relationship Id="rId38" Type="http://schemas.openxmlformats.org/officeDocument/2006/relationships/image" Target="../media/image13.png"/><Relationship Id="rId39" Type="http://schemas.openxmlformats.org/officeDocument/2006/relationships/image" Target="../media/image14.png"/><Relationship Id="rId40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0706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97790" marR="279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Functions</a:t>
            </a:r>
            <a:endParaRPr sz="600">
              <a:latin typeface="Verdana"/>
              <a:cs typeface="Verdana"/>
            </a:endParaRPr>
          </a:p>
          <a:p>
            <a:pPr algn="ctr" marL="6223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3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39789"/>
            <a:ext cx="67183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997" y="85185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854710">
              <a:lnSpc>
                <a:spcPct val="100000"/>
              </a:lnSpc>
              <a:spcBef>
                <a:spcPts val="390"/>
              </a:spcBef>
            </a:pPr>
            <a:r>
              <a:rPr dirty="0" sz="1400" spc="-65">
                <a:latin typeface="Tahoma"/>
                <a:cs typeface="Tahoma"/>
              </a:rPr>
              <a:t>07 </a:t>
            </a:r>
            <a:r>
              <a:rPr dirty="0" sz="1400" spc="-45">
                <a:latin typeface="Tahoma"/>
                <a:cs typeface="Tahoma"/>
              </a:rPr>
              <a:t>- </a:t>
            </a:r>
            <a:r>
              <a:rPr dirty="0" sz="1400" spc="-20">
                <a:latin typeface="Tahoma"/>
                <a:cs typeface="Tahoma"/>
              </a:rPr>
              <a:t>Syntactic</a:t>
            </a:r>
            <a:r>
              <a:rPr dirty="0" sz="1400" spc="19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Functions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2732" y="141362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9110" y="1736330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4411" y="2029992"/>
            <a:ext cx="1159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November </a:t>
            </a:r>
            <a:r>
              <a:rPr dirty="0" sz="1100" spc="-50">
                <a:latin typeface="Tahoma"/>
                <a:cs typeface="Tahoma"/>
              </a:rPr>
              <a:t>13,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576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604442"/>
            <a:ext cx="342772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1021374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1090" y="1763136"/>
            <a:ext cx="689723" cy="4921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53390" y="1742850"/>
            <a:ext cx="425123" cy="5168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65361" y="176024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1749" y="1794888"/>
            <a:ext cx="689723" cy="4048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5527" y="1783422"/>
            <a:ext cx="463049" cy="42953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5902" y="1792379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0432" y="1531170"/>
            <a:ext cx="690605" cy="4048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08048" y="1607904"/>
            <a:ext cx="535373" cy="2840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69307" y="1523265"/>
            <a:ext cx="659568" cy="373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40656" y="1531170"/>
            <a:ext cx="689723" cy="4048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87402" y="1612314"/>
            <a:ext cx="595349" cy="27959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765" y="1523265"/>
            <a:ext cx="659568" cy="373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40656" y="2070954"/>
            <a:ext cx="689723" cy="40395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78765" y="2062486"/>
            <a:ext cx="659568" cy="373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30432" y="2070954"/>
            <a:ext cx="690605" cy="4039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05476" y="1903630"/>
            <a:ext cx="1178801" cy="5327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4446" y="1937669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03958" y="171021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23363" y="166198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1399" y="149823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9997" y="1164788"/>
            <a:ext cx="35280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5"/>
              </a:spcBef>
              <a:tabLst>
                <a:tab pos="1171575" algn="l"/>
                <a:tab pos="1863089" algn="l"/>
                <a:tab pos="2785110" algn="l"/>
              </a:tabLst>
            </a:pPr>
            <a:r>
              <a:rPr dirty="0" sz="1700" spc="15">
                <a:latin typeface="Calibri"/>
                <a:cs typeface="Calibri"/>
              </a:rPr>
              <a:t>She	</a:t>
            </a:r>
            <a:r>
              <a:rPr dirty="0" sz="1700" spc="5">
                <a:latin typeface="Calibri"/>
                <a:cs typeface="Calibri"/>
              </a:rPr>
              <a:t>hit	</a:t>
            </a:r>
            <a:r>
              <a:rPr dirty="0" sz="1700" spc="10">
                <a:latin typeface="Calibri"/>
                <a:cs typeface="Calibri"/>
              </a:rPr>
              <a:t>the </a:t>
            </a:r>
            <a:r>
              <a:rPr dirty="0" sz="1700" spc="5">
                <a:latin typeface="Calibri"/>
                <a:cs typeface="Calibri"/>
              </a:rPr>
              <a:t>ball	</a:t>
            </a:r>
            <a:r>
              <a:rPr dirty="0" sz="1050" spc="-15">
                <a:latin typeface="Calibri"/>
                <a:cs typeface="Calibri"/>
              </a:rPr>
              <a:t>to </a:t>
            </a:r>
            <a:r>
              <a:rPr dirty="0" sz="1050" spc="-10">
                <a:latin typeface="Calibri"/>
                <a:cs typeface="Calibri"/>
              </a:rPr>
              <a:t>her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friend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5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00063"/>
            <a:ext cx="576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997" y="1021374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1090" y="1763136"/>
            <a:ext cx="689723" cy="4921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53390" y="1742850"/>
            <a:ext cx="425123" cy="5168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65361" y="176024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1749" y="1794888"/>
            <a:ext cx="689723" cy="4048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5527" y="1783422"/>
            <a:ext cx="463049" cy="42953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5902" y="1792379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0432" y="1531170"/>
            <a:ext cx="690605" cy="4048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08048" y="1607904"/>
            <a:ext cx="535373" cy="2840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69307" y="1523265"/>
            <a:ext cx="659568" cy="373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40656" y="1531170"/>
            <a:ext cx="689723" cy="4048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87402" y="1612314"/>
            <a:ext cx="595349" cy="27959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765" y="1523265"/>
            <a:ext cx="659568" cy="373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40656" y="2070954"/>
            <a:ext cx="689723" cy="40395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78765" y="2062486"/>
            <a:ext cx="659568" cy="373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30432" y="2070954"/>
            <a:ext cx="690605" cy="4039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05476" y="1903630"/>
            <a:ext cx="1178801" cy="5327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4446" y="1937669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03958" y="171021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23363" y="166198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1399" y="149823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67297" y="604442"/>
            <a:ext cx="3427729" cy="8394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207010">
              <a:lnSpc>
                <a:spcPct val="100000"/>
              </a:lnSpc>
              <a:tabLst>
                <a:tab pos="934085" algn="l"/>
                <a:tab pos="1897380" algn="l"/>
              </a:tabLst>
            </a:pPr>
            <a:r>
              <a:rPr dirty="0" sz="1700" spc="15">
                <a:latin typeface="Calibri"/>
                <a:cs typeface="Calibri"/>
              </a:rPr>
              <a:t>She	</a:t>
            </a:r>
            <a:r>
              <a:rPr dirty="0" sz="1700" spc="10">
                <a:latin typeface="Calibri"/>
                <a:cs typeface="Calibri"/>
              </a:rPr>
              <a:t>crushed	the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can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5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78861" y="2490434"/>
            <a:ext cx="3079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700" spc="5">
                <a:latin typeface="Calibri"/>
                <a:cs typeface="Calibri"/>
              </a:rPr>
              <a:t>f</a:t>
            </a:r>
            <a:r>
              <a:rPr dirty="0" sz="1700" spc="5">
                <a:latin typeface="Calibri"/>
                <a:cs typeface="Calibri"/>
              </a:rPr>
              <a:t>l</a:t>
            </a:r>
            <a:r>
              <a:rPr dirty="0" sz="1700" spc="-5">
                <a:latin typeface="Calibri"/>
                <a:cs typeface="Calibri"/>
              </a:rPr>
              <a:t>a</a:t>
            </a:r>
            <a:r>
              <a:rPr dirty="0" sz="1700" spc="10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600710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604442"/>
            <a:ext cx="342772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997" y="1021374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1090" y="1763136"/>
            <a:ext cx="689723" cy="4921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3390" y="1742850"/>
            <a:ext cx="425123" cy="5168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5361" y="176024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749" y="1794888"/>
            <a:ext cx="689723" cy="4048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527" y="1783422"/>
            <a:ext cx="463049" cy="4295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5902" y="1792379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0432" y="1531170"/>
            <a:ext cx="690605" cy="4048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8048" y="1607904"/>
            <a:ext cx="535373" cy="2840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69307" y="1523265"/>
            <a:ext cx="659568" cy="373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0656" y="1531170"/>
            <a:ext cx="689723" cy="4048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7402" y="1612314"/>
            <a:ext cx="595349" cy="27959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765" y="1523265"/>
            <a:ext cx="659568" cy="373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0656" y="2070954"/>
            <a:ext cx="689723" cy="40395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765" y="2062486"/>
            <a:ext cx="659568" cy="373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0432" y="2070954"/>
            <a:ext cx="690605" cy="4039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05476" y="1903630"/>
            <a:ext cx="1178801" cy="5327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4446" y="1937669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3958" y="171021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23363" y="166198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41399" y="149823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08540" y="2525681"/>
            <a:ext cx="352425" cy="2946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700" spc="15">
                <a:latin typeface="Calibri"/>
                <a:cs typeface="Calibri"/>
              </a:rPr>
              <a:t>S</a:t>
            </a:r>
            <a:r>
              <a:rPr dirty="0" sz="1700" spc="10">
                <a:latin typeface="Calibri"/>
                <a:cs typeface="Calibri"/>
              </a:rPr>
              <a:t>he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86406" y="2525681"/>
            <a:ext cx="162560" cy="2946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700">
                <a:latin typeface="Calibri"/>
                <a:cs typeface="Calibri"/>
              </a:rPr>
              <a:t>i</a:t>
            </a:r>
            <a:r>
              <a:rPr dirty="0" sz="1700" spc="1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24221" y="2525681"/>
            <a:ext cx="577215" cy="2946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700" spc="10">
                <a:latin typeface="Calibri"/>
                <a:cs typeface="Calibri"/>
              </a:rPr>
              <a:t>hap</a:t>
            </a:r>
            <a:r>
              <a:rPr dirty="0" sz="1700" spc="5">
                <a:latin typeface="Calibri"/>
                <a:cs typeface="Calibri"/>
              </a:rPr>
              <a:t>p</a:t>
            </a:r>
            <a:r>
              <a:rPr dirty="0" sz="1700" spc="15"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5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671830" cy="12109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73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8" action="ppaction://hlinksldjump"/>
              </a:rPr>
              <a:t>Function </a:t>
            </a:r>
            <a:r>
              <a:rPr dirty="0" spc="-40">
                <a:hlinkClick r:id="rId8" action="ppaction://hlinksldjump"/>
              </a:rPr>
              <a:t>is </a:t>
            </a:r>
            <a:r>
              <a:rPr dirty="0" spc="-60">
                <a:hlinkClick r:id="rId8" action="ppaction://hlinksldjump"/>
              </a:rPr>
              <a:t>derived </a:t>
            </a:r>
            <a:r>
              <a:rPr dirty="0" spc="-45">
                <a:hlinkClick r:id="rId8" action="ppaction://hlinksldjump"/>
              </a:rPr>
              <a:t>from</a:t>
            </a:r>
            <a:r>
              <a:rPr dirty="0" spc="200">
                <a:hlinkClick r:id="rId8" action="ppaction://hlinksldjump"/>
              </a:rPr>
              <a:t> </a:t>
            </a:r>
            <a:r>
              <a:rPr dirty="0" spc="-30">
                <a:hlinkClick r:id="rId8" action="ppaction://hlinksldjump"/>
              </a:rPr>
              <a:t>position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607" y="1267795"/>
            <a:ext cx="3250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smelly </a:t>
            </a:r>
            <a:r>
              <a:rPr dirty="0" sz="1000" spc="-55">
                <a:latin typeface="Tahoma"/>
                <a:cs typeface="Tahoma"/>
              </a:rPr>
              <a:t>brown </a:t>
            </a:r>
            <a:r>
              <a:rPr dirty="0" sz="1000" spc="-50">
                <a:latin typeface="Tahoma"/>
                <a:cs typeface="Tahoma"/>
              </a:rPr>
              <a:t>dog </a:t>
            </a:r>
            <a:r>
              <a:rPr dirty="0" baseline="-11904" sz="1050" spc="15" i="1">
                <a:latin typeface="Arial"/>
                <a:cs typeface="Arial"/>
              </a:rPr>
              <a:t>NP </a:t>
            </a:r>
            <a:r>
              <a:rPr dirty="0" sz="1000" spc="-100">
                <a:latin typeface="Tahoma"/>
                <a:cs typeface="Tahoma"/>
              </a:rPr>
              <a:t>] </a:t>
            </a:r>
            <a:r>
              <a:rPr dirty="0" sz="1000" spc="-50">
                <a:latin typeface="Tahoma"/>
                <a:cs typeface="Tahoma"/>
              </a:rPr>
              <a:t>chased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scrawny grey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cat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307" y="1444922"/>
            <a:ext cx="3225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scrawny grey </a:t>
            </a:r>
            <a:r>
              <a:rPr dirty="0" sz="1000" spc="-15">
                <a:latin typeface="Tahoma"/>
                <a:cs typeface="Tahoma"/>
              </a:rPr>
              <a:t>cat </a:t>
            </a:r>
            <a:r>
              <a:rPr dirty="0" sz="1000" spc="-50">
                <a:latin typeface="Tahoma"/>
                <a:cs typeface="Tahoma"/>
              </a:rPr>
              <a:t>chased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smelly </a:t>
            </a:r>
            <a:r>
              <a:rPr dirty="0" sz="1000" spc="-55">
                <a:latin typeface="Tahoma"/>
                <a:cs typeface="Tahoma"/>
              </a:rPr>
              <a:t>brown </a:t>
            </a:r>
            <a:r>
              <a:rPr dirty="0" sz="1000" spc="-50">
                <a:latin typeface="Tahoma"/>
                <a:cs typeface="Tahoma"/>
              </a:rPr>
              <a:t>dog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baseline="-11904" sz="1050" spc="15" i="1">
                <a:latin typeface="Arial"/>
                <a:cs typeface="Arial"/>
              </a:rPr>
              <a:t>NP </a:t>
            </a:r>
            <a:r>
              <a:rPr dirty="0" sz="1000" spc="-10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307" y="1622061"/>
            <a:ext cx="2861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60">
                <a:latin typeface="Tahoma"/>
                <a:cs typeface="Tahoma"/>
              </a:rPr>
              <a:t>woman </a:t>
            </a:r>
            <a:r>
              <a:rPr dirty="0" sz="1000" spc="-5">
                <a:latin typeface="Tahoma"/>
                <a:cs typeface="Tahoma"/>
              </a:rPr>
              <a:t>hit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man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5">
                <a:latin typeface="Tahoma"/>
                <a:cs typeface="Tahoma"/>
              </a:rPr>
              <a:t>French </a:t>
            </a:r>
            <a:r>
              <a:rPr dirty="0" sz="1000" spc="-15">
                <a:latin typeface="Tahoma"/>
                <a:cs typeface="Tahoma"/>
              </a:rPr>
              <a:t>stick</a:t>
            </a:r>
            <a:r>
              <a:rPr dirty="0" sz="1000" spc="254">
                <a:latin typeface="Tahoma"/>
                <a:cs typeface="Tahoma"/>
              </a:rPr>
              <a:t> </a:t>
            </a:r>
            <a:r>
              <a:rPr dirty="0" baseline="-11904" sz="1050" spc="7" i="1">
                <a:latin typeface="Arial"/>
                <a:cs typeface="Arial"/>
              </a:rPr>
              <a:t>PP </a:t>
            </a:r>
            <a:r>
              <a:rPr dirty="0" sz="1000" spc="-10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1799201"/>
            <a:ext cx="3020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60">
                <a:latin typeface="Tahoma"/>
                <a:cs typeface="Tahoma"/>
              </a:rPr>
              <a:t>woman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5">
                <a:latin typeface="Tahoma"/>
                <a:cs typeface="Tahoma"/>
              </a:rPr>
              <a:t>French </a:t>
            </a:r>
            <a:r>
              <a:rPr dirty="0" sz="1000" spc="-15">
                <a:latin typeface="Tahoma"/>
                <a:cs typeface="Tahoma"/>
              </a:rPr>
              <a:t>stick </a:t>
            </a:r>
            <a:r>
              <a:rPr dirty="0" baseline="-11904" sz="1050" spc="7" i="1">
                <a:latin typeface="Arial"/>
                <a:cs typeface="Arial"/>
              </a:rPr>
              <a:t>PP </a:t>
            </a:r>
            <a:r>
              <a:rPr dirty="0" sz="1000" spc="-100">
                <a:latin typeface="Tahoma"/>
                <a:cs typeface="Tahoma"/>
              </a:rPr>
              <a:t>] </a:t>
            </a:r>
            <a:r>
              <a:rPr dirty="0" sz="1000" spc="-20">
                <a:latin typeface="Tahoma"/>
                <a:cs typeface="Tahoma"/>
              </a:rPr>
              <a:t>left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14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bakery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671830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0" action="ppaction://hlinksldjump"/>
              </a:rPr>
              <a:t>(a)</a:t>
            </a:r>
            <a:r>
              <a:rPr dirty="0" spc="-45">
                <a:hlinkClick r:id="rId10" action="ppaction://hlinksldjump"/>
              </a:rPr>
              <a:t> </a:t>
            </a:r>
            <a:r>
              <a:rPr dirty="0" spc="-35">
                <a:hlinkClick r:id="rId10" action="ppaction://hlinksldjump"/>
              </a:rPr>
              <a:t>Subject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97" y="604442"/>
            <a:ext cx="32988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25">
                <a:latin typeface="Tahoma"/>
                <a:cs typeface="Tahoma"/>
              </a:rPr>
              <a:t>All </a:t>
            </a:r>
            <a:r>
              <a:rPr dirty="0" sz="1100" spc="-35">
                <a:latin typeface="Tahoma"/>
                <a:cs typeface="Tahoma"/>
              </a:rPr>
              <a:t>obligatory functions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determined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997" y="1021374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1090" y="1763136"/>
            <a:ext cx="689723" cy="4921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53390" y="1742850"/>
            <a:ext cx="425123" cy="5168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65361" y="176024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1749" y="1794888"/>
            <a:ext cx="689723" cy="4048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527" y="1783422"/>
            <a:ext cx="463049" cy="4295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5902" y="1792379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0432" y="1531170"/>
            <a:ext cx="690605" cy="4048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08048" y="1607904"/>
            <a:ext cx="535373" cy="2840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69307" y="1523265"/>
            <a:ext cx="659568" cy="373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0656" y="1531170"/>
            <a:ext cx="689723" cy="4048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87402" y="1612314"/>
            <a:ext cx="595349" cy="27959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78765" y="1523265"/>
            <a:ext cx="659568" cy="3739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40656" y="2070954"/>
            <a:ext cx="689723" cy="40395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78765" y="2062486"/>
            <a:ext cx="659568" cy="3739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30432" y="2070954"/>
            <a:ext cx="690605" cy="40395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05476" y="1903630"/>
            <a:ext cx="1178801" cy="5327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04446" y="1937669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03958" y="171021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23363" y="166198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41399" y="149823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9997" y="1164788"/>
            <a:ext cx="35280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5"/>
              </a:spcBef>
              <a:tabLst>
                <a:tab pos="1021715" algn="l"/>
              </a:tabLst>
            </a:pPr>
            <a:r>
              <a:rPr dirty="0" sz="1700" spc="15">
                <a:latin typeface="Calibri"/>
                <a:cs typeface="Calibri"/>
              </a:rPr>
              <a:t>She	</a:t>
            </a:r>
            <a:r>
              <a:rPr dirty="0" sz="1700" spc="10">
                <a:latin typeface="Calibri"/>
                <a:cs typeface="Calibri"/>
              </a:rPr>
              <a:t>swims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6083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0" action="ppaction://hlinksldjump"/>
              </a:rPr>
              <a:t>(a)</a:t>
            </a:r>
            <a:r>
              <a:rPr dirty="0" spc="-45">
                <a:hlinkClick r:id="rId10" action="ppaction://hlinksldjump"/>
              </a:rPr>
              <a:t> </a:t>
            </a:r>
            <a:r>
              <a:rPr dirty="0" spc="-35">
                <a:hlinkClick r:id="rId10" action="ppaction://hlinksldjump"/>
              </a:rPr>
              <a:t>Subject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960" y="1294039"/>
            <a:ext cx="242951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0">
                <a:latin typeface="Tahoma"/>
                <a:cs typeface="Tahoma"/>
              </a:rPr>
              <a:t>Syntax </a:t>
            </a:r>
            <a:r>
              <a:rPr dirty="0" baseline="-13888" sz="1200" spc="-7" i="1">
                <a:latin typeface="Arial"/>
                <a:cs typeface="Arial"/>
              </a:rPr>
              <a:t>SUBJECT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55" b="1">
                <a:latin typeface="Arial"/>
                <a:cs typeface="Arial"/>
              </a:rPr>
              <a:t>rocks!</a:t>
            </a:r>
            <a:r>
              <a:rPr dirty="0" sz="1100" spc="-125" b="1">
                <a:latin typeface="Arial"/>
                <a:cs typeface="Arial"/>
              </a:rPr>
              <a:t> </a:t>
            </a:r>
            <a:r>
              <a:rPr dirty="0" baseline="-13888" sz="1200" i="1">
                <a:latin typeface="Arial"/>
                <a:cs typeface="Arial"/>
              </a:rPr>
              <a:t>VERB</a:t>
            </a:r>
            <a:endParaRPr baseline="-13888" sz="1200">
              <a:latin typeface="Arial"/>
              <a:cs typeface="Arial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0">
                <a:latin typeface="Tahoma"/>
                <a:cs typeface="Tahoma"/>
              </a:rPr>
              <a:t>Madonna </a:t>
            </a:r>
            <a:r>
              <a:rPr dirty="0" baseline="-13888" sz="1200" spc="-7" i="1">
                <a:latin typeface="Arial"/>
                <a:cs typeface="Arial"/>
              </a:rPr>
              <a:t>SUBJECT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95" b="1">
                <a:latin typeface="Arial"/>
                <a:cs typeface="Arial"/>
              </a:rPr>
              <a:t>sings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baseline="-13888" sz="1200" i="1">
                <a:latin typeface="Arial"/>
                <a:cs typeface="Arial"/>
              </a:rPr>
              <a:t>VERB</a:t>
            </a:r>
            <a:endParaRPr baseline="-13888" sz="1200">
              <a:latin typeface="Arial"/>
              <a:cs typeface="Arial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60">
                <a:latin typeface="Tahoma"/>
                <a:cs typeface="Tahoma"/>
              </a:rPr>
              <a:t>donkey </a:t>
            </a:r>
            <a:r>
              <a:rPr dirty="0" baseline="-13888" sz="1200" spc="-7" i="1">
                <a:latin typeface="Arial"/>
                <a:cs typeface="Arial"/>
              </a:rPr>
              <a:t>SUBJECT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50" b="1">
                <a:latin typeface="Arial"/>
                <a:cs typeface="Arial"/>
              </a:rPr>
              <a:t>kicks!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baseline="-13888" sz="1200" i="1">
                <a:latin typeface="Arial"/>
                <a:cs typeface="Arial"/>
              </a:rPr>
              <a:t>VERB</a:t>
            </a:r>
            <a:endParaRPr baseline="-13888"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0706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0" action="ppaction://hlinksldjump"/>
              </a:rPr>
              <a:t>(a)</a:t>
            </a:r>
            <a:r>
              <a:rPr dirty="0" spc="-45">
                <a:hlinkClick r:id="rId10" action="ppaction://hlinksldjump"/>
              </a:rPr>
              <a:t> </a:t>
            </a:r>
            <a:r>
              <a:rPr dirty="0" spc="-35">
                <a:hlinkClick r:id="rId10" action="ppaction://hlinksldjump"/>
              </a:rPr>
              <a:t>Subject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197" y="939951"/>
            <a:ext cx="221488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Subject is </a:t>
            </a:r>
            <a:r>
              <a:rPr dirty="0" sz="1100" spc="-25">
                <a:latin typeface="Tahoma"/>
                <a:cs typeface="Tahoma"/>
              </a:rPr>
              <a:t>typically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do-er!,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tabLst>
                <a:tab pos="476884" algn="l"/>
              </a:tabLst>
            </a:pPr>
            <a:r>
              <a:rPr dirty="0" sz="1100" spc="-20">
                <a:latin typeface="Tahoma"/>
                <a:cs typeface="Tahoma"/>
              </a:rPr>
              <a:t>(1)	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Jane </a:t>
            </a:r>
            <a:r>
              <a:rPr dirty="0" baseline="-13888" sz="1200" spc="-52">
                <a:latin typeface="Verdana"/>
                <a:cs typeface="Verdana"/>
              </a:rPr>
              <a:t>SUB.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45">
                <a:latin typeface="Tahoma"/>
                <a:cs typeface="Tahoma"/>
              </a:rPr>
              <a:t>stroked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8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2894" y="2210092"/>
            <a:ext cx="49784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 b="1">
                <a:latin typeface="Arial"/>
                <a:cs typeface="Arial"/>
              </a:rPr>
              <a:t>p</a:t>
            </a:r>
            <a:r>
              <a:rPr dirty="0" sz="1100" spc="-105" b="1">
                <a:latin typeface="Arial"/>
                <a:cs typeface="Arial"/>
              </a:rPr>
              <a:t>os</a:t>
            </a:r>
            <a:r>
              <a:rPr dirty="0" sz="1100" spc="-55" b="1">
                <a:latin typeface="Arial"/>
                <a:cs typeface="Arial"/>
              </a:rPr>
              <a:t>i</a:t>
            </a:r>
            <a:r>
              <a:rPr dirty="0" sz="1100" spc="-25" b="1">
                <a:latin typeface="Arial"/>
                <a:cs typeface="Arial"/>
              </a:rPr>
              <a:t>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3716" y="2179293"/>
            <a:ext cx="140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indirectly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linked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897" y="1586405"/>
            <a:ext cx="1623695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55">
                <a:latin typeface="Tahoma"/>
                <a:cs typeface="Tahoma"/>
              </a:rPr>
              <a:t>always,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0">
                <a:latin typeface="Tahoma"/>
                <a:cs typeface="Tahoma"/>
              </a:rPr>
              <a:t>Breakfast </a:t>
            </a:r>
            <a:r>
              <a:rPr dirty="0" baseline="-13888" sz="1200" spc="-52">
                <a:latin typeface="Verdana"/>
                <a:cs typeface="Verdana"/>
              </a:rPr>
              <a:t>SUB.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served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640"/>
              </a:spcBef>
            </a:pPr>
            <a:r>
              <a:rPr dirty="0" sz="1100" spc="-30">
                <a:latin typeface="Tahoma"/>
                <a:cs typeface="Tahoma"/>
              </a:rPr>
              <a:t>Functions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derived </a:t>
            </a:r>
            <a:r>
              <a:rPr dirty="0" sz="1100" spc="-40">
                <a:latin typeface="Tahoma"/>
                <a:cs typeface="Tahoma"/>
              </a:rPr>
              <a:t>from 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semantics.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493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0" action="ppaction://hlinksldjump"/>
              </a:rPr>
              <a:t>(a)</a:t>
            </a:r>
            <a:r>
              <a:rPr dirty="0" spc="-45">
                <a:hlinkClick r:id="rId10" action="ppaction://hlinksldjump"/>
              </a:rPr>
              <a:t> </a:t>
            </a:r>
            <a:r>
              <a:rPr dirty="0" spc="-35">
                <a:hlinkClick r:id="rId10" action="ppaction://hlinksldjump"/>
              </a:rPr>
              <a:t>Subject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457933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75866"/>
            <a:ext cx="340296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Only </a:t>
            </a:r>
            <a:r>
              <a:rPr dirty="0" sz="1100" spc="-45">
                <a:latin typeface="Tahoma"/>
                <a:cs typeface="Tahoma"/>
              </a:rPr>
              <a:t>type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40">
                <a:latin typeface="Tahoma"/>
                <a:cs typeface="Tahoma"/>
              </a:rPr>
              <a:t>subject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0">
                <a:latin typeface="Tahoma"/>
                <a:cs typeface="Tahoma"/>
              </a:rPr>
              <a:t>omitted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0" b="1">
                <a:latin typeface="Arial"/>
                <a:cs typeface="Arial"/>
              </a:rPr>
              <a:t>imperative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633128"/>
            <a:ext cx="1834514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(You) </a:t>
            </a:r>
            <a:r>
              <a:rPr dirty="0" sz="1100" spc="-40">
                <a:latin typeface="Tahoma"/>
                <a:cs typeface="Tahoma"/>
              </a:rPr>
              <a:t>stop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that!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(You)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45">
                <a:latin typeface="Tahoma"/>
                <a:cs typeface="Tahoma"/>
              </a:rPr>
              <a:t>forget </a:t>
            </a:r>
            <a:r>
              <a:rPr dirty="0" sz="1100" spc="-55">
                <a:latin typeface="Tahoma"/>
                <a:cs typeface="Tahoma"/>
              </a:rPr>
              <a:t>your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hat!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493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39789"/>
            <a:ext cx="576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440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Subject-Verb</a:t>
            </a:r>
            <a:r>
              <a:rPr dirty="0" spc="-45">
                <a:hlinkClick r:id="rId11" action="ppaction://hlinksldjump"/>
              </a:rPr>
              <a:t> </a:t>
            </a:r>
            <a:r>
              <a:rPr dirty="0" spc="-50">
                <a:hlinkClick r:id="rId11" action="ppaction://hlinksldjump"/>
              </a:rPr>
              <a:t>Agreement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2409" y="1130381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Singul</a:t>
            </a:r>
            <a:r>
              <a:rPr dirty="0" sz="1000" spc="-6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1560" y="1130381"/>
            <a:ext cx="336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ahoma"/>
                <a:cs typeface="Tahoma"/>
              </a:rPr>
              <a:t>Plu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sz="1000" spc="-20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97" y="1326794"/>
            <a:ext cx="3695700" cy="0"/>
          </a:xfrm>
          <a:custGeom>
            <a:avLst/>
            <a:gdLst/>
            <a:ahLst/>
            <a:cxnLst/>
            <a:rect l="l" t="t" r="r" b="b"/>
            <a:pathLst>
              <a:path w="3695700" h="0">
                <a:moveTo>
                  <a:pt x="0" y="0"/>
                </a:moveTo>
                <a:lnTo>
                  <a:pt x="369549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28246" y="148419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63258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19044" y="1317642"/>
            <a:ext cx="481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 b="1">
                <a:latin typeface="Arial"/>
                <a:cs typeface="Arial"/>
              </a:rPr>
              <a:t>We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7673" y="1484198"/>
            <a:ext cx="273685" cy="91440"/>
          </a:xfrm>
          <a:custGeom>
            <a:avLst/>
            <a:gdLst/>
            <a:ahLst/>
            <a:cxnLst/>
            <a:rect l="l" t="t" r="r" b="b"/>
            <a:pathLst>
              <a:path w="273685" h="91440">
                <a:moveTo>
                  <a:pt x="0" y="91097"/>
                </a:moveTo>
                <a:lnTo>
                  <a:pt x="273088" y="91097"/>
                </a:lnTo>
                <a:lnTo>
                  <a:pt x="273088" y="0"/>
                </a:lnTo>
                <a:lnTo>
                  <a:pt x="0" y="0"/>
                </a:lnTo>
                <a:lnTo>
                  <a:pt x="0" y="91097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45689" y="1408739"/>
            <a:ext cx="1028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Nosotros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hablamos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75535" y="1838541"/>
            <a:ext cx="109855" cy="91440"/>
          </a:xfrm>
          <a:custGeom>
            <a:avLst/>
            <a:gdLst/>
            <a:ahLst/>
            <a:cxnLst/>
            <a:rect l="l" t="t" r="r" b="b"/>
            <a:pathLst>
              <a:path w="109855" h="91439">
                <a:moveTo>
                  <a:pt x="0" y="91097"/>
                </a:moveTo>
                <a:lnTo>
                  <a:pt x="109308" y="91097"/>
                </a:lnTo>
                <a:lnTo>
                  <a:pt x="109308" y="0"/>
                </a:lnTo>
                <a:lnTo>
                  <a:pt x="0" y="0"/>
                </a:lnTo>
                <a:lnTo>
                  <a:pt x="0" y="91097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51165" y="1317642"/>
            <a:ext cx="753110" cy="622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960"/>
              </a:lnSpc>
              <a:spcBef>
                <a:spcPts val="95"/>
              </a:spcBef>
            </a:pPr>
            <a:r>
              <a:rPr dirty="0" sz="1000" spc="50" b="1">
                <a:latin typeface="Arial"/>
                <a:cs typeface="Arial"/>
              </a:rPr>
              <a:t>I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dirty="0" sz="1000" spc="-25">
                <a:latin typeface="Tahoma"/>
                <a:cs typeface="Tahoma"/>
              </a:rPr>
              <a:t>Yo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hablo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40"/>
              </a:lnSpc>
              <a:spcBef>
                <a:spcPts val="515"/>
              </a:spcBef>
            </a:pPr>
            <a:r>
              <a:rPr dirty="0" sz="1000" spc="-45" b="1">
                <a:latin typeface="Arial"/>
                <a:cs typeface="Arial"/>
              </a:rPr>
              <a:t>You</a:t>
            </a:r>
            <a:r>
              <a:rPr dirty="0" baseline="-11904" sz="1050" spc="-67" b="1">
                <a:latin typeface="Arial"/>
                <a:cs typeface="Arial"/>
              </a:rPr>
              <a:t>sing.</a:t>
            </a:r>
            <a:r>
              <a:rPr dirty="0" baseline="-11904" sz="1050" spc="52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40"/>
              </a:lnSpc>
            </a:pPr>
            <a:r>
              <a:rPr dirty="0" sz="1000" spc="-20">
                <a:latin typeface="Tahoma"/>
                <a:cs typeface="Tahoma"/>
              </a:rPr>
              <a:t>Tu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hablas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0056" y="1814449"/>
            <a:ext cx="139700" cy="115570"/>
          </a:xfrm>
          <a:custGeom>
            <a:avLst/>
            <a:gdLst/>
            <a:ahLst/>
            <a:cxnLst/>
            <a:rect l="l" t="t" r="r" b="b"/>
            <a:pathLst>
              <a:path w="139700" h="115569">
                <a:moveTo>
                  <a:pt x="0" y="115188"/>
                </a:moveTo>
                <a:lnTo>
                  <a:pt x="139534" y="115188"/>
                </a:lnTo>
                <a:lnTo>
                  <a:pt x="139534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91460" y="1626367"/>
            <a:ext cx="93662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140"/>
              </a:lnSpc>
              <a:spcBef>
                <a:spcPts val="95"/>
              </a:spcBef>
            </a:pPr>
            <a:r>
              <a:rPr dirty="0" sz="1000" spc="-35" b="1">
                <a:latin typeface="Arial"/>
                <a:cs typeface="Arial"/>
              </a:rPr>
              <a:t>You</a:t>
            </a:r>
            <a:r>
              <a:rPr dirty="0" baseline="-11904" sz="1050" spc="-52" b="1">
                <a:latin typeface="Arial"/>
                <a:cs typeface="Arial"/>
              </a:rPr>
              <a:t>pl.</a:t>
            </a:r>
            <a:r>
              <a:rPr dirty="0" baseline="-11904" sz="1050" spc="6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40"/>
              </a:lnSpc>
            </a:pPr>
            <a:r>
              <a:rPr dirty="0" sz="1000" spc="-30">
                <a:latin typeface="Tahoma"/>
                <a:cs typeface="Tahoma"/>
              </a:rPr>
              <a:t>Vosotros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habla´ıs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529" y="1317642"/>
            <a:ext cx="847725" cy="10477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09220" marR="102870">
              <a:lnSpc>
                <a:spcPts val="1000"/>
              </a:lnSpc>
              <a:spcBef>
                <a:spcPts val="295"/>
              </a:spcBef>
            </a:pPr>
            <a:r>
              <a:rPr dirty="0" sz="1000" spc="-5">
                <a:latin typeface="Tahoma"/>
                <a:cs typeface="Tahoma"/>
              </a:rPr>
              <a:t>First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person  </a:t>
            </a:r>
            <a:r>
              <a:rPr dirty="0" sz="1000" spc="-35">
                <a:latin typeface="Tahoma"/>
                <a:cs typeface="Tahoma"/>
              </a:rPr>
              <a:t>(Speaker)</a:t>
            </a:r>
            <a:endParaRPr sz="1000">
              <a:latin typeface="Tahoma"/>
              <a:cs typeface="Tahoma"/>
            </a:endParaRPr>
          </a:p>
          <a:p>
            <a:pPr algn="ctr" marL="12065" marR="5080" indent="-1270">
              <a:lnSpc>
                <a:spcPts val="1000"/>
              </a:lnSpc>
              <a:spcBef>
                <a:spcPts val="430"/>
              </a:spcBef>
            </a:pPr>
            <a:r>
              <a:rPr dirty="0" sz="1000" spc="-40">
                <a:latin typeface="Tahoma"/>
                <a:cs typeface="Tahoma"/>
              </a:rPr>
              <a:t>Second </a:t>
            </a:r>
            <a:r>
              <a:rPr dirty="0" sz="1000" spc="-50">
                <a:latin typeface="Tahoma"/>
                <a:cs typeface="Tahoma"/>
              </a:rPr>
              <a:t>person  </a:t>
            </a:r>
            <a:r>
              <a:rPr dirty="0" sz="1000" spc="-30">
                <a:latin typeface="Tahoma"/>
                <a:cs typeface="Tahoma"/>
              </a:rPr>
              <a:t>(Conversational  </a:t>
            </a:r>
            <a:r>
              <a:rPr dirty="0" sz="1000" spc="-35">
                <a:latin typeface="Tahoma"/>
                <a:cs typeface="Tahoma"/>
              </a:rPr>
              <a:t>partner)</a:t>
            </a:r>
            <a:endParaRPr sz="1000">
              <a:latin typeface="Tahoma"/>
              <a:cs typeface="Tahoma"/>
            </a:endParaRPr>
          </a:p>
          <a:p>
            <a:pPr algn="ctr" marL="74295" marR="67310" indent="-635">
              <a:lnSpc>
                <a:spcPts val="1000"/>
              </a:lnSpc>
              <a:spcBef>
                <a:spcPts val="430"/>
              </a:spcBef>
            </a:pPr>
            <a:r>
              <a:rPr dirty="0" sz="1000" spc="-5">
                <a:latin typeface="Tahoma"/>
                <a:cs typeface="Tahoma"/>
              </a:rPr>
              <a:t>Third </a:t>
            </a:r>
            <a:r>
              <a:rPr dirty="0" sz="1000" spc="-50">
                <a:latin typeface="Tahoma"/>
                <a:cs typeface="Tahoma"/>
              </a:rPr>
              <a:t>person  </a:t>
            </a:r>
            <a:r>
              <a:rPr dirty="0" sz="1000">
                <a:latin typeface="Tahoma"/>
                <a:cs typeface="Tahoma"/>
              </a:rPr>
              <a:t>(Third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party)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74811" y="2137067"/>
            <a:ext cx="146685" cy="91440"/>
          </a:xfrm>
          <a:custGeom>
            <a:avLst/>
            <a:gdLst/>
            <a:ahLst/>
            <a:cxnLst/>
            <a:rect l="l" t="t" r="r" b="b"/>
            <a:pathLst>
              <a:path w="146685" h="91439">
                <a:moveTo>
                  <a:pt x="0" y="91097"/>
                </a:moveTo>
                <a:lnTo>
                  <a:pt x="146138" y="91097"/>
                </a:lnTo>
                <a:lnTo>
                  <a:pt x="146138" y="0"/>
                </a:lnTo>
                <a:lnTo>
                  <a:pt x="0" y="0"/>
                </a:lnTo>
                <a:lnTo>
                  <a:pt x="0" y="9109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75166" y="2276246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97"/>
                </a:lnTo>
              </a:path>
            </a:pathLst>
          </a:custGeom>
          <a:ln w="60807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21841" y="2061608"/>
            <a:ext cx="965835" cy="316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150"/>
              </a:lnSpc>
              <a:spcBef>
                <a:spcPts val="95"/>
              </a:spcBef>
            </a:pPr>
            <a:r>
              <a:rPr dirty="0" sz="1000" spc="40" b="1">
                <a:latin typeface="Arial"/>
                <a:cs typeface="Arial"/>
              </a:rPr>
              <a:t>He/she/it </a:t>
            </a:r>
            <a:r>
              <a:rPr dirty="0" sz="1000" spc="-10" b="1">
                <a:latin typeface="Arial"/>
                <a:cs typeface="Arial"/>
              </a:rPr>
              <a:t>talk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-14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algn="ctr" marL="46355">
              <a:lnSpc>
                <a:spcPts val="1150"/>
              </a:lnSpc>
            </a:pPr>
            <a:r>
              <a:rPr dirty="0" sz="1000" spc="20">
                <a:latin typeface="Tahoma"/>
                <a:cs typeface="Tahoma"/>
              </a:rPr>
              <a:t>El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-30">
                <a:latin typeface="Tahoma"/>
                <a:cs typeface="Tahoma"/>
              </a:rPr>
              <a:t>ella</a:t>
            </a:r>
            <a:r>
              <a:rPr dirty="0" sz="1000" spc="-13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habla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39146" y="2269223"/>
            <a:ext cx="126364" cy="91440"/>
          </a:xfrm>
          <a:custGeom>
            <a:avLst/>
            <a:gdLst/>
            <a:ahLst/>
            <a:cxnLst/>
            <a:rect l="l" t="t" r="r" b="b"/>
            <a:pathLst>
              <a:path w="126364" h="91439">
                <a:moveTo>
                  <a:pt x="0" y="91097"/>
                </a:moveTo>
                <a:lnTo>
                  <a:pt x="126174" y="91097"/>
                </a:lnTo>
                <a:lnTo>
                  <a:pt x="126174" y="0"/>
                </a:lnTo>
                <a:lnTo>
                  <a:pt x="0" y="0"/>
                </a:lnTo>
                <a:lnTo>
                  <a:pt x="0" y="91097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41129" y="2061608"/>
            <a:ext cx="1036955" cy="309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12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They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20"/>
              </a:lnSpc>
            </a:pPr>
            <a:r>
              <a:rPr dirty="0" sz="1000" spc="-15">
                <a:latin typeface="Tahoma"/>
                <a:cs typeface="Tahoma"/>
              </a:rPr>
              <a:t>Ellos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-40">
                <a:latin typeface="Tahoma"/>
                <a:cs typeface="Tahoma"/>
              </a:rPr>
              <a:t>ellas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hablan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9997" y="2397201"/>
            <a:ext cx="3695700" cy="0"/>
          </a:xfrm>
          <a:custGeom>
            <a:avLst/>
            <a:gdLst/>
            <a:ahLst/>
            <a:cxnLst/>
            <a:rect l="l" t="t" r="r" b="b"/>
            <a:pathLst>
              <a:path w="3695700" h="0">
                <a:moveTo>
                  <a:pt x="0" y="0"/>
                </a:moveTo>
                <a:lnTo>
                  <a:pt x="369549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493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39789"/>
            <a:ext cx="576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440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Subject-Verb</a:t>
            </a:r>
            <a:r>
              <a:rPr dirty="0" spc="-45">
                <a:hlinkClick r:id="rId11" action="ppaction://hlinksldjump"/>
              </a:rPr>
              <a:t> </a:t>
            </a:r>
            <a:r>
              <a:rPr dirty="0" spc="-50">
                <a:hlinkClick r:id="rId11" action="ppaction://hlinksldjump"/>
              </a:rPr>
              <a:t>Agreement</a:t>
            </a:r>
          </a:p>
        </p:txBody>
      </p:sp>
      <p:sp>
        <p:nvSpPr>
          <p:cNvPr id="11" name="object 11"/>
          <p:cNvSpPr/>
          <p:nvPr/>
        </p:nvSpPr>
        <p:spPr>
          <a:xfrm>
            <a:off x="606412" y="1366266"/>
            <a:ext cx="210185" cy="172085"/>
          </a:xfrm>
          <a:custGeom>
            <a:avLst/>
            <a:gdLst/>
            <a:ahLst/>
            <a:cxnLst/>
            <a:rect l="l" t="t" r="r" b="b"/>
            <a:pathLst>
              <a:path w="210184" h="172084">
                <a:moveTo>
                  <a:pt x="0" y="172072"/>
                </a:moveTo>
                <a:lnTo>
                  <a:pt x="210121" y="172072"/>
                </a:lnTo>
                <a:lnTo>
                  <a:pt x="21012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3667" y="1366266"/>
            <a:ext cx="1006475" cy="172085"/>
          </a:xfrm>
          <a:custGeom>
            <a:avLst/>
            <a:gdLst/>
            <a:ahLst/>
            <a:cxnLst/>
            <a:rect l="l" t="t" r="r" b="b"/>
            <a:pathLst>
              <a:path w="1006475" h="172084">
                <a:moveTo>
                  <a:pt x="0" y="172072"/>
                </a:moveTo>
                <a:lnTo>
                  <a:pt x="1006373" y="172072"/>
                </a:lnTo>
                <a:lnTo>
                  <a:pt x="100637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968856"/>
            <a:ext cx="273304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Agreement can </a:t>
            </a:r>
            <a:r>
              <a:rPr dirty="0" sz="1100" spc="-40">
                <a:latin typeface="Tahoma"/>
                <a:cs typeface="Tahoma"/>
              </a:rPr>
              <a:t>exist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40">
                <a:latin typeface="Tahoma"/>
                <a:cs typeface="Tahoma"/>
              </a:rPr>
              <a:t>other </a:t>
            </a:r>
            <a:r>
              <a:rPr dirty="0" sz="1100" spc="-65">
                <a:latin typeface="Tahoma"/>
                <a:cs typeface="Tahoma"/>
              </a:rPr>
              <a:t>words,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(2)	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40">
                <a:latin typeface="Tahoma"/>
                <a:cs typeface="Tahoma"/>
              </a:rPr>
              <a:t>likes </a:t>
            </a:r>
            <a:r>
              <a:rPr dirty="0" sz="1100" spc="-50">
                <a:latin typeface="Tahoma"/>
                <a:cs typeface="Tahoma"/>
              </a:rPr>
              <a:t>herself </a:t>
            </a:r>
            <a:r>
              <a:rPr dirty="0" sz="1100" spc="120">
                <a:latin typeface="Tahoma"/>
                <a:cs typeface="Tahoma"/>
              </a:rPr>
              <a:t>/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*himself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712" y="1507552"/>
            <a:ext cx="2159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Gender agreement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pronouns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8641" y="1846465"/>
            <a:ext cx="716280" cy="172085"/>
          </a:xfrm>
          <a:custGeom>
            <a:avLst/>
            <a:gdLst/>
            <a:ahLst/>
            <a:cxnLst/>
            <a:rect l="l" t="t" r="r" b="b"/>
            <a:pathLst>
              <a:path w="716280" h="172085">
                <a:moveTo>
                  <a:pt x="0" y="172072"/>
                </a:moveTo>
                <a:lnTo>
                  <a:pt x="715822" y="172072"/>
                </a:lnTo>
                <a:lnTo>
                  <a:pt x="71582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6571" y="1846465"/>
            <a:ext cx="732155" cy="172085"/>
          </a:xfrm>
          <a:custGeom>
            <a:avLst/>
            <a:gdLst/>
            <a:ahLst/>
            <a:cxnLst/>
            <a:rect l="l" t="t" r="r" b="b"/>
            <a:pathLst>
              <a:path w="732155" h="172085">
                <a:moveTo>
                  <a:pt x="0" y="172072"/>
                </a:moveTo>
                <a:lnTo>
                  <a:pt x="731977" y="172072"/>
                </a:lnTo>
                <a:lnTo>
                  <a:pt x="73197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7297" y="1815667"/>
            <a:ext cx="27139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(3)	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many apples </a:t>
            </a:r>
            <a:r>
              <a:rPr dirty="0" sz="1100" spc="-50">
                <a:latin typeface="Tahoma"/>
                <a:cs typeface="Tahoma"/>
              </a:rPr>
              <a:t>and much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cheese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712" y="1987739"/>
            <a:ext cx="24149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Agreement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50">
                <a:latin typeface="Tahoma"/>
                <a:cs typeface="Tahoma"/>
              </a:rPr>
              <a:t>determiner and </a:t>
            </a:r>
            <a:r>
              <a:rPr dirty="0" sz="1100" spc="-55">
                <a:latin typeface="Tahoma"/>
                <a:cs typeface="Tahoma"/>
              </a:rPr>
              <a:t>noun  </a:t>
            </a:r>
            <a:r>
              <a:rPr dirty="0" sz="1100" spc="-30">
                <a:latin typeface="Tahoma"/>
                <a:cs typeface="Tahoma"/>
              </a:rPr>
              <a:t>(mass/count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distinction)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0706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671830" cy="12109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1" name="object 11"/>
          <p:cNvSpPr/>
          <p:nvPr/>
        </p:nvSpPr>
        <p:spPr>
          <a:xfrm>
            <a:off x="179997" y="766295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1090" y="1508056"/>
            <a:ext cx="689723" cy="4921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3390" y="1487771"/>
            <a:ext cx="425123" cy="5168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5361" y="150516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749" y="1539809"/>
            <a:ext cx="689723" cy="4048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527" y="1528343"/>
            <a:ext cx="463049" cy="4295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5902" y="1537300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0432" y="1276091"/>
            <a:ext cx="690605" cy="4048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8048" y="1352825"/>
            <a:ext cx="535373" cy="2840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69307" y="1268186"/>
            <a:ext cx="659568" cy="373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0656" y="1276091"/>
            <a:ext cx="689723" cy="4048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7402" y="1357235"/>
            <a:ext cx="595349" cy="27959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765" y="1268186"/>
            <a:ext cx="659568" cy="3739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0656" y="1815875"/>
            <a:ext cx="689723" cy="40395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765" y="1807406"/>
            <a:ext cx="659568" cy="3739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0432" y="1815875"/>
            <a:ext cx="690605" cy="40395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05476" y="1648550"/>
            <a:ext cx="1178801" cy="5327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4446" y="1682590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3958" y="145513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23363" y="140690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41399" y="124315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9997" y="909709"/>
            <a:ext cx="35280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5"/>
              </a:spcBef>
              <a:tabLst>
                <a:tab pos="1171575" algn="l"/>
                <a:tab pos="1863089" algn="l"/>
                <a:tab pos="2785110" algn="l"/>
              </a:tabLst>
            </a:pPr>
            <a:r>
              <a:rPr dirty="0" sz="1700" spc="15">
                <a:latin typeface="Calibri"/>
                <a:cs typeface="Calibri"/>
              </a:rPr>
              <a:t>She	</a:t>
            </a:r>
            <a:r>
              <a:rPr dirty="0" sz="1700" spc="5">
                <a:latin typeface="Calibri"/>
                <a:cs typeface="Calibri"/>
              </a:rPr>
              <a:t>hit	</a:t>
            </a:r>
            <a:r>
              <a:rPr dirty="0" sz="1700" spc="10">
                <a:latin typeface="Calibri"/>
                <a:cs typeface="Calibri"/>
              </a:rPr>
              <a:t>the </a:t>
            </a:r>
            <a:r>
              <a:rPr dirty="0" sz="1700" spc="5">
                <a:latin typeface="Calibri"/>
                <a:cs typeface="Calibri"/>
              </a:rPr>
              <a:t>ball	</a:t>
            </a:r>
            <a:r>
              <a:rPr dirty="0" sz="1050" spc="-15">
                <a:latin typeface="Calibri"/>
                <a:cs typeface="Calibri"/>
              </a:rPr>
              <a:t>to </a:t>
            </a:r>
            <a:r>
              <a:rPr dirty="0" sz="1050" spc="-10">
                <a:latin typeface="Calibri"/>
                <a:cs typeface="Calibri"/>
              </a:rPr>
              <a:t>her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friend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13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671830" cy="13677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1960" y="1294039"/>
            <a:ext cx="261429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30">
                <a:latin typeface="Tahoma"/>
                <a:cs typeface="Tahoma"/>
              </a:rPr>
              <a:t>Syntax </a:t>
            </a:r>
            <a:r>
              <a:rPr dirty="0" sz="1100" spc="-35">
                <a:latin typeface="Tahoma"/>
                <a:cs typeface="Tahoma"/>
              </a:rPr>
              <a:t>rocks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0" b="1">
                <a:latin typeface="Arial"/>
                <a:cs typeface="Arial"/>
              </a:rPr>
              <a:t>my </a:t>
            </a:r>
            <a:r>
              <a:rPr dirty="0" sz="1100" spc="-45" b="1">
                <a:latin typeface="Arial"/>
                <a:cs typeface="Arial"/>
              </a:rPr>
              <a:t>world! </a:t>
            </a:r>
            <a:r>
              <a:rPr dirty="0" baseline="-13888" sz="1200" spc="7" i="1">
                <a:latin typeface="Arial"/>
                <a:cs typeface="Arial"/>
              </a:rPr>
              <a:t>OBJECT</a:t>
            </a:r>
            <a:r>
              <a:rPr dirty="0" baseline="-13888" sz="1200" spc="18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30">
                <a:latin typeface="Tahoma"/>
                <a:cs typeface="Tahoma"/>
              </a:rPr>
              <a:t>Madonna </a:t>
            </a:r>
            <a:r>
              <a:rPr dirty="0" sz="1100" spc="-55">
                <a:latin typeface="Tahoma"/>
                <a:cs typeface="Tahoma"/>
              </a:rPr>
              <a:t>sings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 b="1">
                <a:latin typeface="Arial"/>
                <a:cs typeface="Arial"/>
              </a:rPr>
              <a:t>catchy </a:t>
            </a:r>
            <a:r>
              <a:rPr dirty="0" sz="1100" spc="-55" b="1">
                <a:latin typeface="Arial"/>
                <a:cs typeface="Arial"/>
              </a:rPr>
              <a:t>tunes </a:t>
            </a:r>
            <a:r>
              <a:rPr dirty="0" baseline="-13888" sz="1200" spc="7" i="1">
                <a:latin typeface="Arial"/>
                <a:cs typeface="Arial"/>
              </a:rPr>
              <a:t>OBJECT</a:t>
            </a:r>
            <a:r>
              <a:rPr dirty="0" baseline="-13888" sz="1200" spc="7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60">
                <a:latin typeface="Tahoma"/>
                <a:cs typeface="Tahoma"/>
              </a:rPr>
              <a:t>donkey </a:t>
            </a:r>
            <a:r>
              <a:rPr dirty="0" sz="1100" spc="-25">
                <a:latin typeface="Tahoma"/>
                <a:cs typeface="Tahoma"/>
              </a:rPr>
              <a:t>kicks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0" b="1">
                <a:latin typeface="Arial"/>
                <a:cs typeface="Arial"/>
              </a:rPr>
              <a:t>people </a:t>
            </a:r>
            <a:r>
              <a:rPr dirty="0" baseline="-13888" sz="1200" spc="7" i="1">
                <a:latin typeface="Arial"/>
                <a:cs typeface="Arial"/>
              </a:rPr>
              <a:t>OBJECT</a:t>
            </a:r>
            <a:r>
              <a:rPr dirty="0" baseline="-13888" sz="1200" spc="23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2229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80"/>
              </a:spcBef>
              <a:buAutoNum type="alphaLcParenBoth"/>
              <a:tabLst>
                <a:tab pos="123825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lphaLcParenBoth" startAt="2"/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62865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97" y="1247469"/>
            <a:ext cx="1188720" cy="730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b="1">
                <a:latin typeface="Arial"/>
                <a:cs typeface="Arial"/>
              </a:rPr>
              <a:t>Intransitive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verbs.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90195" algn="l"/>
                <a:tab pos="1175385" algn="l"/>
              </a:tabLst>
            </a:pPr>
            <a:r>
              <a:rPr dirty="0" sz="1100" spc="-35">
                <a:latin typeface="Tahoma"/>
                <a:cs typeface="Tahoma"/>
              </a:rPr>
              <a:t>He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yawned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90195" algn="l"/>
                <a:tab pos="988694" algn="l"/>
              </a:tabLst>
            </a:pPr>
            <a:r>
              <a:rPr dirty="0" sz="1100" spc="-55">
                <a:latin typeface="Tahoma"/>
                <a:cs typeface="Tahoma"/>
              </a:rPr>
              <a:t>She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97" y="788783"/>
            <a:ext cx="355346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Some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verbs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take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two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case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 b="1">
                <a:latin typeface="Arial"/>
                <a:cs typeface="Arial"/>
              </a:rPr>
              <a:t>direct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5" b="1">
                <a:latin typeface="Arial"/>
                <a:cs typeface="Arial"/>
              </a:rPr>
              <a:t>indirect object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584" y="1298003"/>
            <a:ext cx="3479165" cy="0"/>
          </a:xfrm>
          <a:custGeom>
            <a:avLst/>
            <a:gdLst/>
            <a:ahLst/>
            <a:cxnLst/>
            <a:rect l="l" t="t" r="r" b="b"/>
            <a:pathLst>
              <a:path w="3479165" h="0">
                <a:moveTo>
                  <a:pt x="0" y="0"/>
                </a:moveTo>
                <a:lnTo>
                  <a:pt x="3478847" y="0"/>
                </a:lnTo>
              </a:path>
            </a:pathLst>
          </a:custGeom>
          <a:ln w="14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6531" y="1313451"/>
            <a:ext cx="112839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10">
                <a:latin typeface="Tahoma"/>
                <a:cs typeface="Tahoma"/>
              </a:rPr>
              <a:t>Direct </a:t>
            </a:r>
            <a:r>
              <a:rPr dirty="0" sz="1000" spc="-20">
                <a:latin typeface="Tahoma"/>
                <a:cs typeface="Tahoma"/>
              </a:rPr>
              <a:t>Object </a:t>
            </a:r>
            <a:r>
              <a:rPr dirty="0" sz="1000" spc="-5">
                <a:latin typeface="Tahoma"/>
                <a:cs typeface="Tahoma"/>
              </a:rPr>
              <a:t>(Od </a:t>
            </a:r>
            <a:r>
              <a:rPr dirty="0" sz="1000" spc="-20">
                <a:latin typeface="Tahoma"/>
                <a:cs typeface="Tahoma"/>
              </a:rPr>
              <a:t>in  </a:t>
            </a:r>
            <a:r>
              <a:rPr dirty="0" sz="1000" spc="35">
                <a:latin typeface="Tahoma"/>
                <a:cs typeface="Tahoma"/>
              </a:rPr>
              <a:t>LARSP)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9545" y="1313451"/>
            <a:ext cx="1168400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35">
                <a:latin typeface="Tahoma"/>
                <a:cs typeface="Tahoma"/>
              </a:rPr>
              <a:t>Indirect </a:t>
            </a:r>
            <a:r>
              <a:rPr dirty="0" sz="1000" spc="-20">
                <a:latin typeface="Tahoma"/>
                <a:cs typeface="Tahoma"/>
              </a:rPr>
              <a:t>Object </a:t>
            </a:r>
            <a:r>
              <a:rPr dirty="0" sz="1000" spc="10">
                <a:latin typeface="Tahoma"/>
                <a:cs typeface="Tahoma"/>
              </a:rPr>
              <a:t>(Oi </a:t>
            </a:r>
            <a:r>
              <a:rPr dirty="0" sz="1000" spc="-20">
                <a:latin typeface="Tahoma"/>
                <a:cs typeface="Tahoma"/>
              </a:rPr>
              <a:t>in  </a:t>
            </a:r>
            <a:r>
              <a:rPr dirty="0" sz="1000" spc="35">
                <a:latin typeface="Tahoma"/>
                <a:cs typeface="Tahoma"/>
              </a:rPr>
              <a:t>LARSP)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584" y="1660334"/>
            <a:ext cx="3479165" cy="0"/>
          </a:xfrm>
          <a:custGeom>
            <a:avLst/>
            <a:gdLst/>
            <a:ahLst/>
            <a:cxnLst/>
            <a:rect l="l" t="t" r="r" b="b"/>
            <a:pathLst>
              <a:path w="3479165" h="0">
                <a:moveTo>
                  <a:pt x="0" y="0"/>
                </a:moveTo>
                <a:lnTo>
                  <a:pt x="3478847" y="0"/>
                </a:lnTo>
              </a:path>
            </a:pathLst>
          </a:custGeom>
          <a:ln w="89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1884" y="1666067"/>
            <a:ext cx="1920875" cy="8756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516890" marR="5080" indent="-504825">
              <a:lnSpc>
                <a:spcPts val="1040"/>
              </a:lnSpc>
              <a:spcBef>
                <a:spcPts val="265"/>
              </a:spcBef>
            </a:pPr>
            <a:r>
              <a:rPr dirty="0" sz="1000" spc="-25">
                <a:latin typeface="Tahoma"/>
                <a:cs typeface="Tahoma"/>
              </a:rPr>
              <a:t>Meaning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thing </a:t>
            </a:r>
            <a:r>
              <a:rPr dirty="0" sz="1000" spc="-35">
                <a:latin typeface="Tahoma"/>
                <a:cs typeface="Tahoma"/>
              </a:rPr>
              <a:t>which </a:t>
            </a:r>
            <a:r>
              <a:rPr dirty="0" sz="1000" spc="-55">
                <a:latin typeface="Tahoma"/>
                <a:cs typeface="Tahoma"/>
              </a:rPr>
              <a:t>changes  </a:t>
            </a:r>
            <a:r>
              <a:rPr dirty="0" sz="1000" spc="-20">
                <a:latin typeface="Tahoma"/>
                <a:cs typeface="Tahoma"/>
              </a:rPr>
              <a:t>location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-50">
                <a:latin typeface="Tahoma"/>
                <a:cs typeface="Tahoma"/>
              </a:rPr>
              <a:t>possession, e.g.  </a:t>
            </a:r>
            <a:r>
              <a:rPr dirty="0" sz="1000" spc="-25" i="1">
                <a:latin typeface="Trebuchet MS"/>
                <a:cs typeface="Trebuchet MS"/>
              </a:rPr>
              <a:t>She </a:t>
            </a:r>
            <a:r>
              <a:rPr dirty="0" sz="1000" spc="-45" i="1">
                <a:latin typeface="Trebuchet MS"/>
                <a:cs typeface="Trebuchet MS"/>
              </a:rPr>
              <a:t>gave </a:t>
            </a:r>
            <a:r>
              <a:rPr dirty="0" sz="1000" spc="-10" b="1">
                <a:latin typeface="Arial"/>
                <a:cs typeface="Arial"/>
              </a:rPr>
              <a:t>the </a:t>
            </a:r>
            <a:r>
              <a:rPr dirty="0" sz="1000" spc="-35" b="1">
                <a:latin typeface="Arial"/>
                <a:cs typeface="Arial"/>
              </a:rPr>
              <a:t>ball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spc="-19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Jack</a:t>
            </a:r>
            <a:endParaRPr sz="1000">
              <a:latin typeface="Trebuchet MS"/>
              <a:cs typeface="Trebuchet MS"/>
            </a:endParaRPr>
          </a:p>
          <a:p>
            <a:pPr marL="12700" marR="207010">
              <a:lnSpc>
                <a:spcPts val="1350"/>
              </a:lnSpc>
              <a:spcBef>
                <a:spcPts val="60"/>
              </a:spcBef>
              <a:tabLst>
                <a:tab pos="516890" algn="l"/>
              </a:tabLst>
            </a:pPr>
            <a:r>
              <a:rPr dirty="0" sz="1000" spc="-20">
                <a:latin typeface="Tahoma"/>
                <a:cs typeface="Tahoma"/>
              </a:rPr>
              <a:t>Animacy Often </a:t>
            </a:r>
            <a:r>
              <a:rPr dirty="0" sz="1000" spc="-35">
                <a:latin typeface="Tahoma"/>
                <a:cs typeface="Tahoma"/>
              </a:rPr>
              <a:t>inanimate  </a:t>
            </a:r>
            <a:r>
              <a:rPr dirty="0" sz="1000" spc="-25">
                <a:latin typeface="Tahoma"/>
                <a:cs typeface="Tahoma"/>
              </a:rPr>
              <a:t>Syntax	</a:t>
            </a:r>
            <a:r>
              <a:rPr dirty="0" sz="1000" spc="-35">
                <a:latin typeface="Tahoma"/>
                <a:cs typeface="Tahoma"/>
              </a:rPr>
              <a:t>Does </a:t>
            </a:r>
            <a:r>
              <a:rPr dirty="0" sz="1000" spc="-25">
                <a:latin typeface="Tahoma"/>
                <a:cs typeface="Tahoma"/>
              </a:rPr>
              <a:t>not </a:t>
            </a:r>
            <a:r>
              <a:rPr dirty="0" sz="1000" spc="-50">
                <a:latin typeface="Tahoma"/>
                <a:cs typeface="Tahoma"/>
              </a:rPr>
              <a:t>come </a:t>
            </a:r>
            <a:r>
              <a:rPr dirty="0" sz="1000" spc="-30">
                <a:latin typeface="Tahoma"/>
                <a:cs typeface="Tahoma"/>
              </a:rPr>
              <a:t>after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  <a:p>
            <a:pPr marL="516890">
              <a:lnSpc>
                <a:spcPts val="645"/>
              </a:lnSpc>
            </a:pPr>
            <a:r>
              <a:rPr dirty="0" sz="1000" spc="-35">
                <a:latin typeface="Tahoma"/>
                <a:cs typeface="Tahoma"/>
              </a:rPr>
              <a:t>preposition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9545" y="1666067"/>
            <a:ext cx="1419225" cy="87566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990"/>
              </a:lnSpc>
              <a:spcBef>
                <a:spcPts val="305"/>
              </a:spcBef>
            </a:pP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thing </a:t>
            </a:r>
            <a:r>
              <a:rPr dirty="0" sz="1000" spc="-35">
                <a:latin typeface="Tahoma"/>
                <a:cs typeface="Tahoma"/>
              </a:rPr>
              <a:t>which </a:t>
            </a:r>
            <a:r>
              <a:rPr dirty="0" sz="1000" spc="-50">
                <a:latin typeface="Tahoma"/>
                <a:cs typeface="Tahoma"/>
              </a:rPr>
              <a:t>receives 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transferred entity, </a:t>
            </a:r>
            <a:r>
              <a:rPr dirty="0" sz="1000" spc="-50">
                <a:latin typeface="Tahoma"/>
                <a:cs typeface="Tahoma"/>
              </a:rPr>
              <a:t>e.g.  </a:t>
            </a:r>
            <a:r>
              <a:rPr dirty="0" sz="1000" spc="-25" i="1">
                <a:latin typeface="Trebuchet MS"/>
                <a:cs typeface="Trebuchet MS"/>
              </a:rPr>
              <a:t>She </a:t>
            </a:r>
            <a:r>
              <a:rPr dirty="0" sz="1000" spc="-45" i="1">
                <a:latin typeface="Trebuchet MS"/>
                <a:cs typeface="Trebuchet MS"/>
              </a:rPr>
              <a:t>gave </a:t>
            </a:r>
            <a:r>
              <a:rPr dirty="0" sz="1000" spc="-70" i="1">
                <a:latin typeface="Trebuchet MS"/>
                <a:cs typeface="Trebuchet MS"/>
              </a:rPr>
              <a:t>the </a:t>
            </a:r>
            <a:r>
              <a:rPr dirty="0" sz="1000" spc="-65" i="1">
                <a:latin typeface="Trebuchet MS"/>
                <a:cs typeface="Trebuchet MS"/>
              </a:rPr>
              <a:t>ball </a:t>
            </a:r>
            <a:r>
              <a:rPr dirty="0" sz="1000" b="1">
                <a:latin typeface="Arial"/>
                <a:cs typeface="Arial"/>
              </a:rPr>
              <a:t>to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45" b="1">
                <a:latin typeface="Arial"/>
                <a:cs typeface="Arial"/>
              </a:rPr>
              <a:t>Jack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00" spc="-20">
                <a:latin typeface="Tahoma"/>
                <a:cs typeface="Tahoma"/>
              </a:rPr>
              <a:t>Often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animate</a:t>
            </a:r>
            <a:endParaRPr sz="1000">
              <a:latin typeface="Tahoma"/>
              <a:cs typeface="Tahoma"/>
            </a:endParaRPr>
          </a:p>
          <a:p>
            <a:pPr marL="12700" marR="342265">
              <a:lnSpc>
                <a:spcPct val="59800"/>
              </a:lnSpc>
              <a:spcBef>
                <a:spcPts val="635"/>
              </a:spcBef>
            </a:pPr>
            <a:r>
              <a:rPr dirty="0" sz="1000" spc="-20">
                <a:latin typeface="Tahoma"/>
                <a:cs typeface="Tahoma"/>
              </a:rPr>
              <a:t>Often </a:t>
            </a:r>
            <a:r>
              <a:rPr dirty="0" sz="1000" spc="-55">
                <a:latin typeface="Tahoma"/>
                <a:cs typeface="Tahoma"/>
              </a:rPr>
              <a:t>comes </a:t>
            </a:r>
            <a:r>
              <a:rPr dirty="0" sz="1000" spc="-30">
                <a:latin typeface="Tahoma"/>
                <a:cs typeface="Tahoma"/>
              </a:rPr>
              <a:t>after </a:t>
            </a:r>
            <a:r>
              <a:rPr dirty="0" sz="1000" spc="-50">
                <a:latin typeface="Tahoma"/>
                <a:cs typeface="Tahoma"/>
              </a:rPr>
              <a:t>a  </a:t>
            </a:r>
            <a:r>
              <a:rPr dirty="0" sz="1000" spc="-35">
                <a:latin typeface="Tahoma"/>
                <a:cs typeface="Tahoma"/>
              </a:rPr>
              <a:t>preposition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584" y="2570403"/>
            <a:ext cx="3479165" cy="0"/>
          </a:xfrm>
          <a:custGeom>
            <a:avLst/>
            <a:gdLst/>
            <a:ahLst/>
            <a:cxnLst/>
            <a:rect l="l" t="t" r="r" b="b"/>
            <a:pathLst>
              <a:path w="3479165" h="0">
                <a:moveTo>
                  <a:pt x="0" y="0"/>
                </a:moveTo>
                <a:lnTo>
                  <a:pt x="3478847" y="0"/>
                </a:lnTo>
              </a:path>
            </a:pathLst>
          </a:custGeom>
          <a:ln w="14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493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13263" y="2457933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85061"/>
            <a:ext cx="334200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Note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Indirect </a:t>
            </a:r>
            <a:r>
              <a:rPr dirty="0" sz="1100" spc="-25">
                <a:latin typeface="Tahoma"/>
                <a:cs typeface="Tahoma"/>
              </a:rPr>
              <a:t>Object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0">
                <a:latin typeface="Tahoma"/>
                <a:cs typeface="Tahoma"/>
              </a:rPr>
              <a:t>“parasitic”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Direct  </a:t>
            </a:r>
            <a:r>
              <a:rPr dirty="0" sz="1100" spc="-25"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25956" y="1616900"/>
          <a:ext cx="2372995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"/>
                <a:gridCol w="129539"/>
                <a:gridCol w="314960"/>
                <a:gridCol w="227329"/>
                <a:gridCol w="398145"/>
                <a:gridCol w="277495"/>
                <a:gridCol w="963294"/>
              </a:tblGrid>
              <a:tr h="191052">
                <a:tc>
                  <a:txBody>
                    <a:bodyPr/>
                    <a:lstStyle/>
                    <a:p>
                      <a:pPr algn="ctr" marR="15240"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[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170"/>
                        </a:lnSpc>
                      </a:pPr>
                      <a:r>
                        <a:rPr dirty="0" sz="1100" spc="30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100" spc="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ok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40" i="1">
                          <a:latin typeface="Arial"/>
                          <a:cs typeface="Arial"/>
                        </a:rPr>
                        <a:t>Dir</a:t>
                      </a:r>
                      <a:r>
                        <a:rPr dirty="0" sz="800" spc="40" i="1">
                          <a:latin typeface="Sitka Text"/>
                          <a:cs typeface="Sitka Text"/>
                        </a:rPr>
                        <a:t>.</a:t>
                      </a:r>
                      <a:endParaRPr sz="800">
                        <a:latin typeface="Sitka Text"/>
                        <a:cs typeface="Sitka Text"/>
                      </a:endParaRPr>
                    </a:p>
                  </a:txBody>
                  <a:tcPr marL="0" marR="0" marB="0" marT="41275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800" spc="-15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0101" sz="1650" spc="-165">
                          <a:latin typeface="Tahoma"/>
                          <a:cs typeface="Tahoma"/>
                        </a:rPr>
                        <a:t>]</a:t>
                      </a:r>
                      <a:endParaRPr baseline="10101" sz="16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R w="539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>
                  <a:txBody>
                    <a:bodyPr/>
                    <a:lstStyle/>
                    <a:p>
                      <a:pPr algn="ctr" marR="15240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[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320"/>
                        </a:lnSpc>
                      </a:pPr>
                      <a:r>
                        <a:rPr dirty="0" sz="1100" spc="30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100" spc="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ok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800" spc="40" i="1">
                          <a:latin typeface="Arial"/>
                          <a:cs typeface="Arial"/>
                        </a:rPr>
                        <a:t>Dir</a:t>
                      </a:r>
                      <a:r>
                        <a:rPr dirty="0" sz="800" spc="40" i="1">
                          <a:latin typeface="Sitka Text"/>
                          <a:cs typeface="Sitka Text"/>
                        </a:rPr>
                        <a:t>.</a:t>
                      </a:r>
                      <a:endParaRPr sz="800">
                        <a:latin typeface="Sitka Text"/>
                        <a:cs typeface="Sitka Text"/>
                      </a:endParaRPr>
                    </a:p>
                  </a:txBody>
                  <a:tcPr marL="0" marR="0" marB="0" marT="60325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800" spc="-15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0101" sz="1650" spc="-165">
                          <a:latin typeface="Tahoma"/>
                          <a:cs typeface="Tahoma"/>
                        </a:rPr>
                        <a:t>]</a:t>
                      </a:r>
                      <a:endParaRPr baseline="10101" sz="16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baseline="10101" sz="1650" spc="-165">
                          <a:latin typeface="Tahoma"/>
                          <a:cs typeface="Tahoma"/>
                        </a:rPr>
                        <a:t>[ </a:t>
                      </a:r>
                      <a:r>
                        <a:rPr dirty="0" baseline="10101" sz="1650" spc="-22">
                          <a:latin typeface="Tahoma"/>
                          <a:cs typeface="Tahoma"/>
                        </a:rPr>
                        <a:t>to Mary </a:t>
                      </a:r>
                      <a:r>
                        <a:rPr dirty="0" sz="800" spc="15" i="1">
                          <a:latin typeface="Arial"/>
                          <a:cs typeface="Arial"/>
                        </a:rPr>
                        <a:t>Ind</a:t>
                      </a:r>
                      <a:r>
                        <a:rPr dirty="0" sz="800" spc="15" i="1">
                          <a:latin typeface="Sitka Text"/>
                          <a:cs typeface="Sitka Text"/>
                        </a:rPr>
                        <a:t>. </a:t>
                      </a:r>
                      <a:r>
                        <a:rPr dirty="0" sz="800" spc="5" i="1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800" spc="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0101" sz="1650" spc="-165">
                          <a:latin typeface="Tahoma"/>
                          <a:cs typeface="Tahoma"/>
                        </a:rPr>
                        <a:t>]</a:t>
                      </a:r>
                      <a:endParaRPr baseline="10101" sz="16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230"/>
                        </a:lnSpc>
                        <a:spcBef>
                          <a:spcPts val="175"/>
                        </a:spcBef>
                      </a:pPr>
                      <a:r>
                        <a:rPr dirty="0" baseline="10101" sz="1650" spc="-165">
                          <a:latin typeface="Tahoma"/>
                          <a:cs typeface="Tahoma"/>
                        </a:rPr>
                        <a:t>[ </a:t>
                      </a:r>
                      <a:r>
                        <a:rPr dirty="0" baseline="10101" sz="1650" spc="-22">
                          <a:latin typeface="Tahoma"/>
                          <a:cs typeface="Tahoma"/>
                        </a:rPr>
                        <a:t>to Mary </a:t>
                      </a:r>
                      <a:r>
                        <a:rPr dirty="0" sz="800" spc="15" i="1">
                          <a:latin typeface="Arial"/>
                          <a:cs typeface="Arial"/>
                        </a:rPr>
                        <a:t>Ind</a:t>
                      </a:r>
                      <a:r>
                        <a:rPr dirty="0" sz="800" spc="15" i="1">
                          <a:latin typeface="Sitka Text"/>
                          <a:cs typeface="Sitka Text"/>
                        </a:rPr>
                        <a:t>. </a:t>
                      </a:r>
                      <a:r>
                        <a:rPr dirty="0" sz="800" spc="5" i="1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800" spc="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0101" sz="1650" spc="-165">
                          <a:latin typeface="Tahoma"/>
                          <a:cs typeface="Tahoma"/>
                        </a:rPr>
                        <a:t>]</a:t>
                      </a:r>
                      <a:endParaRPr baseline="10101" sz="16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7360" y="1542324"/>
            <a:ext cx="8248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Janet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gave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Janet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gave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2006167"/>
            <a:ext cx="10172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0">
                <a:latin typeface="Tahoma"/>
                <a:cs typeface="Tahoma"/>
              </a:rPr>
              <a:t>?? </a:t>
            </a:r>
            <a:r>
              <a:rPr dirty="0" sz="1100" spc="-25">
                <a:latin typeface="Tahoma"/>
                <a:cs typeface="Tahoma"/>
              </a:rPr>
              <a:t>Janet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gave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0706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6083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1" name="object 11"/>
          <p:cNvSpPr/>
          <p:nvPr/>
        </p:nvSpPr>
        <p:spPr>
          <a:xfrm>
            <a:off x="179997" y="766295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1090" y="1508056"/>
            <a:ext cx="689723" cy="4921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3390" y="1487771"/>
            <a:ext cx="425123" cy="5168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5361" y="150516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749" y="1539809"/>
            <a:ext cx="689723" cy="4048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527" y="1528343"/>
            <a:ext cx="463049" cy="4295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5902" y="1537300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0432" y="1276091"/>
            <a:ext cx="690605" cy="4048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8048" y="1352825"/>
            <a:ext cx="535373" cy="2840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69307" y="1268186"/>
            <a:ext cx="659568" cy="373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0656" y="1276091"/>
            <a:ext cx="689723" cy="4048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7402" y="1357235"/>
            <a:ext cx="595349" cy="27959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765" y="1268186"/>
            <a:ext cx="659568" cy="373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0656" y="1815875"/>
            <a:ext cx="689723" cy="40395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765" y="1807406"/>
            <a:ext cx="659568" cy="373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0432" y="1815875"/>
            <a:ext cx="690605" cy="4039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05476" y="1648550"/>
            <a:ext cx="1178801" cy="5327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4446" y="1682590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3958" y="145513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23363" y="140690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41399" y="124315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9997" y="909709"/>
            <a:ext cx="35280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5"/>
              </a:spcBef>
              <a:tabLst>
                <a:tab pos="1171575" algn="l"/>
                <a:tab pos="1863089" algn="l"/>
                <a:tab pos="2785110" algn="l"/>
              </a:tabLst>
            </a:pPr>
            <a:r>
              <a:rPr dirty="0" sz="1700" spc="15">
                <a:latin typeface="Calibri"/>
                <a:cs typeface="Calibri"/>
              </a:rPr>
              <a:t>She	</a:t>
            </a:r>
            <a:r>
              <a:rPr dirty="0" sz="1700" spc="5">
                <a:latin typeface="Calibri"/>
                <a:cs typeface="Calibri"/>
              </a:rPr>
              <a:t>hit	</a:t>
            </a:r>
            <a:r>
              <a:rPr dirty="0" sz="1700" spc="10">
                <a:latin typeface="Calibri"/>
                <a:cs typeface="Calibri"/>
              </a:rPr>
              <a:t>the </a:t>
            </a:r>
            <a:r>
              <a:rPr dirty="0" sz="1700" spc="5">
                <a:latin typeface="Calibri"/>
                <a:cs typeface="Calibri"/>
              </a:rPr>
              <a:t>ball	</a:t>
            </a:r>
            <a:r>
              <a:rPr dirty="0" sz="1050" spc="-15">
                <a:latin typeface="Calibri"/>
                <a:cs typeface="Calibri"/>
              </a:rPr>
              <a:t>to </a:t>
            </a:r>
            <a:r>
              <a:rPr dirty="0" sz="1050" spc="-10">
                <a:latin typeface="Calibri"/>
                <a:cs typeface="Calibri"/>
              </a:rPr>
              <a:t>her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friend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5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18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19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725727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direct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indirect  </a:t>
            </a:r>
            <a:r>
              <a:rPr dirty="0" sz="1100" spc="-40">
                <a:latin typeface="Tahoma"/>
                <a:cs typeface="Tahoma"/>
              </a:rPr>
              <a:t>objects?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226767"/>
            <a:ext cx="2710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collection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608872"/>
            <a:ext cx="2027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Angie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990990"/>
            <a:ext cx="232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rustle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omellete?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360" y="2373095"/>
            <a:ext cx="1991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0">
                <a:latin typeface="Tahoma"/>
                <a:cs typeface="Tahoma"/>
              </a:rPr>
              <a:t>Patricia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friend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letter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0706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46926"/>
            <a:ext cx="671830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13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4" action="ppaction://hlinksldjump"/>
              </a:rPr>
              <a:t>5 </a:t>
            </a:r>
            <a:r>
              <a:rPr dirty="0" spc="-45">
                <a:hlinkClick r:id="rId4" action="ppaction://hlinksldjump"/>
              </a:rPr>
              <a:t>minute</a:t>
            </a:r>
            <a:r>
              <a:rPr dirty="0" spc="5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exercise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900593"/>
            <a:ext cx="2559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Try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learn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20">
                <a:latin typeface="Tahoma"/>
                <a:cs typeface="Tahoma"/>
              </a:rPr>
              <a:t>artificial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185784"/>
            <a:ext cx="304482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Gugo </a:t>
            </a:r>
            <a:r>
              <a:rPr dirty="0" sz="1100" spc="-25">
                <a:latin typeface="Tahoma"/>
                <a:cs typeface="Tahoma"/>
              </a:rPr>
              <a:t>bikavit </a:t>
            </a:r>
            <a:r>
              <a:rPr dirty="0" sz="1100" spc="-40">
                <a:latin typeface="Tahoma"/>
                <a:cs typeface="Tahoma"/>
              </a:rPr>
              <a:t>lamnok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5">
                <a:latin typeface="Tahoma"/>
                <a:cs typeface="Tahoma"/>
              </a:rPr>
              <a:t>‘The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dog’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Lopo </a:t>
            </a:r>
            <a:r>
              <a:rPr dirty="0" sz="1100" spc="-25">
                <a:latin typeface="Tahoma"/>
                <a:cs typeface="Tahoma"/>
              </a:rPr>
              <a:t>bikavit </a:t>
            </a:r>
            <a:r>
              <a:rPr dirty="0" sz="1100" spc="-35">
                <a:latin typeface="Tahoma"/>
                <a:cs typeface="Tahoma"/>
              </a:rPr>
              <a:t>tunglish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5">
                <a:latin typeface="Tahoma"/>
                <a:cs typeface="Tahoma"/>
              </a:rPr>
              <a:t>‘The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45">
                <a:latin typeface="Tahoma"/>
                <a:cs typeface="Tahoma"/>
              </a:rPr>
              <a:t>ate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food’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Lopo </a:t>
            </a:r>
            <a:r>
              <a:rPr dirty="0" sz="1100" spc="-60">
                <a:latin typeface="Tahoma"/>
                <a:cs typeface="Tahoma"/>
              </a:rPr>
              <a:t>gugo </a:t>
            </a:r>
            <a:r>
              <a:rPr dirty="0" sz="1100" spc="-45">
                <a:latin typeface="Tahoma"/>
                <a:cs typeface="Tahoma"/>
              </a:rPr>
              <a:t>shuback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5">
                <a:latin typeface="Tahoma"/>
                <a:cs typeface="Tahoma"/>
              </a:rPr>
              <a:t>‘The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40">
                <a:latin typeface="Tahoma"/>
                <a:cs typeface="Tahoma"/>
              </a:rPr>
              <a:t>likes the  </a:t>
            </a:r>
            <a:r>
              <a:rPr dirty="0" sz="1100" spc="-10">
                <a:latin typeface="Tahoma"/>
                <a:cs typeface="Tahoma"/>
              </a:rPr>
              <a:t>food’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978595"/>
            <a:ext cx="23977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mean?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2307550"/>
            <a:ext cx="1430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">
                <a:latin typeface="Tahoma"/>
                <a:cs typeface="Tahoma"/>
              </a:rPr>
              <a:t>Bikavit </a:t>
            </a:r>
            <a:r>
              <a:rPr dirty="0" sz="1100" spc="-60">
                <a:latin typeface="Tahoma"/>
                <a:cs typeface="Tahoma"/>
              </a:rPr>
              <a:t>gugo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tunglish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671830" cy="7689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297" y="725727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direct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indirect  </a:t>
            </a:r>
            <a:r>
              <a:rPr dirty="0" sz="1100" spc="-40">
                <a:latin typeface="Tahoma"/>
                <a:cs typeface="Tahoma"/>
              </a:rPr>
              <a:t>objects?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226767"/>
            <a:ext cx="2710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collection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3390" y="1429639"/>
            <a:ext cx="607695" cy="172085"/>
          </a:xfrm>
          <a:custGeom>
            <a:avLst/>
            <a:gdLst/>
            <a:ahLst/>
            <a:cxnLst/>
            <a:rect l="l" t="t" r="r" b="b"/>
            <a:pathLst>
              <a:path w="607694" h="172084">
                <a:moveTo>
                  <a:pt x="0" y="172072"/>
                </a:moveTo>
                <a:lnTo>
                  <a:pt x="607098" y="172072"/>
                </a:lnTo>
                <a:lnTo>
                  <a:pt x="60709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76666" y="1429639"/>
            <a:ext cx="1333500" cy="172085"/>
          </a:xfrm>
          <a:custGeom>
            <a:avLst/>
            <a:gdLst/>
            <a:ahLst/>
            <a:cxnLst/>
            <a:rect l="l" t="t" r="r" b="b"/>
            <a:pathLst>
              <a:path w="1333500" h="172084">
                <a:moveTo>
                  <a:pt x="0" y="172072"/>
                </a:moveTo>
                <a:lnTo>
                  <a:pt x="1333169" y="172072"/>
                </a:lnTo>
                <a:lnTo>
                  <a:pt x="133316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18985" y="1398840"/>
            <a:ext cx="2922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 </a:t>
            </a: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608872"/>
            <a:ext cx="2027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Angie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1990990"/>
            <a:ext cx="232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rustle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omellete?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2373095"/>
            <a:ext cx="1991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0">
                <a:latin typeface="Tahoma"/>
                <a:cs typeface="Tahoma"/>
              </a:rPr>
              <a:t>Patricia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friend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letter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671830" cy="7689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297" y="725727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direct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indirect  </a:t>
            </a:r>
            <a:r>
              <a:rPr dirty="0" sz="1100" spc="-40">
                <a:latin typeface="Tahoma"/>
                <a:cs typeface="Tahoma"/>
              </a:rPr>
              <a:t>objects?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226767"/>
            <a:ext cx="2710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collection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285" y="1398840"/>
            <a:ext cx="292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 </a:t>
            </a: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608872"/>
            <a:ext cx="2027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Angie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285" y="1780957"/>
            <a:ext cx="2246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baseline="-13888" sz="1200" spc="-52">
                <a:latin typeface="Verdana"/>
                <a:cs typeface="Verdana"/>
              </a:rPr>
              <a:t>Od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Angie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Oi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990990"/>
            <a:ext cx="232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rustle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omellete?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2373095"/>
            <a:ext cx="1991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0">
                <a:latin typeface="Tahoma"/>
                <a:cs typeface="Tahoma"/>
              </a:rPr>
              <a:t>Patricia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friend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letter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00063"/>
            <a:ext cx="576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725727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direct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indirect  </a:t>
            </a:r>
            <a:r>
              <a:rPr dirty="0" sz="1100" spc="-40">
                <a:latin typeface="Tahoma"/>
                <a:cs typeface="Tahoma"/>
              </a:rPr>
              <a:t>objects?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226767"/>
            <a:ext cx="2710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collection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285" y="1398840"/>
            <a:ext cx="292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 </a:t>
            </a: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360" y="1608872"/>
            <a:ext cx="2027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Angie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285" y="1780957"/>
            <a:ext cx="2246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baseline="-13888" sz="1200" spc="-52">
                <a:latin typeface="Verdana"/>
                <a:cs typeface="Verdana"/>
              </a:rPr>
              <a:t>Od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Angie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Oi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1990990"/>
            <a:ext cx="232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rustle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omellete?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285" y="2163062"/>
            <a:ext cx="2500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rustle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5">
                <a:latin typeface="Tahoma"/>
                <a:cs typeface="Tahoma"/>
              </a:rPr>
              <a:t>omelette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2373095"/>
            <a:ext cx="1991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0">
                <a:latin typeface="Tahoma"/>
                <a:cs typeface="Tahoma"/>
              </a:rPr>
              <a:t>Patricia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friend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letter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00063"/>
            <a:ext cx="576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725727"/>
            <a:ext cx="35534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direct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5">
                <a:latin typeface="Tahoma"/>
                <a:cs typeface="Tahoma"/>
              </a:rPr>
              <a:t>indirect  </a:t>
            </a:r>
            <a:r>
              <a:rPr dirty="0" sz="1100" spc="-40">
                <a:latin typeface="Tahoma"/>
                <a:cs typeface="Tahoma"/>
              </a:rPr>
              <a:t>objects?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226767"/>
            <a:ext cx="2710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collection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285" y="1398840"/>
            <a:ext cx="292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Albert </a:t>
            </a:r>
            <a:r>
              <a:rPr dirty="0" sz="1100" spc="-80">
                <a:latin typeface="Tahoma"/>
                <a:cs typeface="Tahoma"/>
              </a:rPr>
              <a:t>showed </a:t>
            </a:r>
            <a:r>
              <a:rPr dirty="0" sz="1100" spc="-10">
                <a:latin typeface="Tahoma"/>
                <a:cs typeface="Tahoma"/>
              </a:rPr>
              <a:t>Victoria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stamp </a:t>
            </a: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360" y="1608872"/>
            <a:ext cx="2027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Angie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285" y="1780957"/>
            <a:ext cx="2246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Ennis </a:t>
            </a:r>
            <a:r>
              <a:rPr dirty="0" sz="1100" spc="-45">
                <a:latin typeface="Tahoma"/>
                <a:cs typeface="Tahoma"/>
              </a:rPr>
              <a:t>brought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baseline="-13888" sz="1200" spc="-52">
                <a:latin typeface="Verdana"/>
                <a:cs typeface="Verdana"/>
              </a:rPr>
              <a:t>Od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Angie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Oi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1990990"/>
            <a:ext cx="232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rustle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omellete?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285" y="2163062"/>
            <a:ext cx="2500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Could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35">
                <a:latin typeface="Tahoma"/>
                <a:cs typeface="Tahoma"/>
              </a:rPr>
              <a:t>rustle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5">
                <a:latin typeface="Tahoma"/>
                <a:cs typeface="Tahoma"/>
              </a:rPr>
              <a:t>omelette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2373095"/>
            <a:ext cx="1991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0">
                <a:latin typeface="Tahoma"/>
                <a:cs typeface="Tahoma"/>
              </a:rPr>
              <a:t>Patricia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friend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letter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285" y="2545167"/>
            <a:ext cx="2209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Patricia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friend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letter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0" name="object 10"/>
          <p:cNvSpPr/>
          <p:nvPr/>
        </p:nvSpPr>
        <p:spPr>
          <a:xfrm>
            <a:off x="1129804" y="1314970"/>
            <a:ext cx="417195" cy="172085"/>
          </a:xfrm>
          <a:custGeom>
            <a:avLst/>
            <a:gdLst/>
            <a:ahLst/>
            <a:cxnLst/>
            <a:rect l="l" t="t" r="r" b="b"/>
            <a:pathLst>
              <a:path w="417194" h="172084">
                <a:moveTo>
                  <a:pt x="0" y="172072"/>
                </a:moveTo>
                <a:lnTo>
                  <a:pt x="416979" y="172072"/>
                </a:lnTo>
                <a:lnTo>
                  <a:pt x="41697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92973" y="1314970"/>
            <a:ext cx="603885" cy="172085"/>
          </a:xfrm>
          <a:custGeom>
            <a:avLst/>
            <a:gdLst/>
            <a:ahLst/>
            <a:cxnLst/>
            <a:rect l="l" t="t" r="r" b="b"/>
            <a:pathLst>
              <a:path w="603885" h="172084">
                <a:moveTo>
                  <a:pt x="0" y="172072"/>
                </a:moveTo>
                <a:lnTo>
                  <a:pt x="603872" y="172072"/>
                </a:lnTo>
                <a:lnTo>
                  <a:pt x="60387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1960" y="1284172"/>
            <a:ext cx="19869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Abdul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30">
                <a:latin typeface="Tahoma"/>
                <a:cs typeface="Tahoma"/>
              </a:rPr>
              <a:t>Josh </a:t>
            </a:r>
            <a:r>
              <a:rPr dirty="0" baseline="-13888" sz="1200" spc="-22">
                <a:latin typeface="Verdana"/>
                <a:cs typeface="Verdana"/>
              </a:rPr>
              <a:t>Oi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letter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baseline="-13888" sz="1200" spc="-52">
                <a:latin typeface="Verdana"/>
                <a:cs typeface="Verdana"/>
              </a:rPr>
              <a:t>Od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385" y="1456257"/>
            <a:ext cx="2132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Trebuchet MS"/>
                <a:cs typeface="Trebuchet MS"/>
              </a:rPr>
              <a:t>(called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40" i="1">
                <a:latin typeface="Trebuchet MS"/>
                <a:cs typeface="Trebuchet MS"/>
              </a:rPr>
              <a:t>“Double </a:t>
            </a:r>
            <a:r>
              <a:rPr dirty="0" sz="1100" spc="-50" i="1">
                <a:latin typeface="Trebuchet MS"/>
                <a:cs typeface="Trebuchet MS"/>
              </a:rPr>
              <a:t>Object</a:t>
            </a:r>
            <a:r>
              <a:rPr dirty="0" sz="1100" spc="2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Dative”)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9804" y="1697075"/>
            <a:ext cx="603885" cy="172085"/>
          </a:xfrm>
          <a:custGeom>
            <a:avLst/>
            <a:gdLst/>
            <a:ahLst/>
            <a:cxnLst/>
            <a:rect l="l" t="t" r="r" b="b"/>
            <a:pathLst>
              <a:path w="603885" h="172085">
                <a:moveTo>
                  <a:pt x="0" y="172072"/>
                </a:moveTo>
                <a:lnTo>
                  <a:pt x="603872" y="172072"/>
                </a:lnTo>
                <a:lnTo>
                  <a:pt x="60387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79866" y="1697075"/>
            <a:ext cx="595630" cy="172085"/>
          </a:xfrm>
          <a:custGeom>
            <a:avLst/>
            <a:gdLst/>
            <a:ahLst/>
            <a:cxnLst/>
            <a:rect l="l" t="t" r="r" b="b"/>
            <a:pathLst>
              <a:path w="595630" h="172085">
                <a:moveTo>
                  <a:pt x="0" y="172072"/>
                </a:moveTo>
                <a:lnTo>
                  <a:pt x="595363" y="172072"/>
                </a:lnTo>
                <a:lnTo>
                  <a:pt x="59536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7360" y="1666289"/>
            <a:ext cx="1963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11935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 </a:t>
            </a:r>
            <a:r>
              <a:rPr dirty="0" sz="1100" spc="-10">
                <a:latin typeface="Tahoma"/>
                <a:cs typeface="Tahoma"/>
              </a:rPr>
              <a:t>Abdul </a:t>
            </a:r>
            <a:r>
              <a:rPr dirty="0" sz="1100" spc="-50">
                <a:latin typeface="Tahoma"/>
                <a:cs typeface="Tahoma"/>
              </a:rPr>
              <a:t>sent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letter	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Josh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9689" y="1726182"/>
            <a:ext cx="8020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3895" algn="l"/>
              </a:tabLst>
            </a:pPr>
            <a:r>
              <a:rPr dirty="0" sz="800" spc="-35">
                <a:latin typeface="Verdana"/>
                <a:cs typeface="Verdana"/>
              </a:rPr>
              <a:t>Od</a:t>
            </a:r>
            <a:r>
              <a:rPr dirty="0" sz="800" spc="-35">
                <a:latin typeface="Verdana"/>
                <a:cs typeface="Verdana"/>
              </a:rPr>
              <a:t>	</a:t>
            </a:r>
            <a:r>
              <a:rPr dirty="0" sz="800" spc="-15">
                <a:latin typeface="Verdana"/>
                <a:cs typeface="Verdana"/>
              </a:rPr>
              <a:t>Oi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385" y="1838362"/>
            <a:ext cx="20472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Trebuchet MS"/>
                <a:cs typeface="Trebuchet MS"/>
              </a:rPr>
              <a:t>(called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0" i="1">
                <a:latin typeface="Trebuchet MS"/>
                <a:cs typeface="Trebuchet MS"/>
              </a:rPr>
              <a:t>“Prepositional </a:t>
            </a:r>
            <a:r>
              <a:rPr dirty="0" sz="1100" spc="-35" i="1">
                <a:latin typeface="Trebuchet MS"/>
                <a:cs typeface="Trebuchet MS"/>
              </a:rPr>
              <a:t>Dative”)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493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39789"/>
            <a:ext cx="67183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6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(b)</a:t>
            </a:r>
            <a:r>
              <a:rPr dirty="0" spc="-25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Objects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1132583"/>
            <a:ext cx="3463290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0">
                <a:latin typeface="Tahoma"/>
                <a:cs typeface="Tahoma"/>
              </a:rPr>
              <a:t>Verbs </a:t>
            </a:r>
            <a:r>
              <a:rPr dirty="0" sz="1100" spc="-30">
                <a:latin typeface="Tahoma"/>
                <a:cs typeface="Tahoma"/>
              </a:rPr>
              <a:t>taking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arguments: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40">
                <a:latin typeface="Tahoma"/>
                <a:cs typeface="Tahoma"/>
              </a:rPr>
              <a:t>Verbs </a:t>
            </a:r>
            <a:r>
              <a:rPr dirty="0" sz="1100" spc="-35">
                <a:latin typeface="Tahoma"/>
                <a:cs typeface="Tahoma"/>
              </a:rPr>
              <a:t>of physical </a:t>
            </a:r>
            <a:r>
              <a:rPr dirty="0" sz="1100" spc="-40">
                <a:latin typeface="Tahoma"/>
                <a:cs typeface="Tahoma"/>
              </a:rPr>
              <a:t>transfer </a:t>
            </a:r>
            <a:r>
              <a:rPr dirty="0" sz="1100" spc="-55">
                <a:latin typeface="Tahoma"/>
                <a:cs typeface="Tahoma"/>
              </a:rPr>
              <a:t>(</a:t>
            </a:r>
            <a:r>
              <a:rPr dirty="0" sz="1100" spc="-55" i="1">
                <a:latin typeface="Trebuchet MS"/>
                <a:cs typeface="Trebuchet MS"/>
              </a:rPr>
              <a:t>give, </a:t>
            </a:r>
            <a:r>
              <a:rPr dirty="0" sz="1100" spc="-80" i="1">
                <a:latin typeface="Trebuchet MS"/>
                <a:cs typeface="Trebuchet MS"/>
              </a:rPr>
              <a:t>take, </a:t>
            </a:r>
            <a:r>
              <a:rPr dirty="0" sz="1100" spc="-85" i="1">
                <a:latin typeface="Trebuchet MS"/>
                <a:cs typeface="Trebuchet MS"/>
              </a:rPr>
              <a:t>receive, </a:t>
            </a:r>
            <a:r>
              <a:rPr dirty="0" sz="1100" spc="-80" i="1">
                <a:latin typeface="Trebuchet MS"/>
                <a:cs typeface="Trebuchet MS"/>
              </a:rPr>
              <a:t>lend, </a:t>
            </a:r>
            <a:r>
              <a:rPr dirty="0" sz="1100" spc="-75" i="1">
                <a:latin typeface="Trebuchet MS"/>
                <a:cs typeface="Trebuchet MS"/>
              </a:rPr>
              <a:t>borrow,  </a:t>
            </a:r>
            <a:r>
              <a:rPr dirty="0" sz="1100" spc="-85" i="1">
                <a:latin typeface="Trebuchet MS"/>
                <a:cs typeface="Trebuchet MS"/>
              </a:rPr>
              <a:t>deliver, </a:t>
            </a:r>
            <a:r>
              <a:rPr dirty="0" sz="1100" spc="-70" i="1">
                <a:latin typeface="Trebuchet MS"/>
                <a:cs typeface="Trebuchet MS"/>
              </a:rPr>
              <a:t>donate, </a:t>
            </a:r>
            <a:r>
              <a:rPr dirty="0" sz="1100" spc="-60" i="1">
                <a:latin typeface="Trebuchet MS"/>
                <a:cs typeface="Trebuchet MS"/>
              </a:rPr>
              <a:t>show</a:t>
            </a:r>
            <a:r>
              <a:rPr dirty="0" sz="1100" spc="-254" i="1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0">
                <a:latin typeface="Tahoma"/>
                <a:cs typeface="Tahoma"/>
              </a:rPr>
              <a:t>Verbs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metaphorical transfer </a:t>
            </a:r>
            <a:r>
              <a:rPr dirty="0" sz="1100" spc="-80">
                <a:latin typeface="Tahoma"/>
                <a:cs typeface="Tahoma"/>
              </a:rPr>
              <a:t>(</a:t>
            </a:r>
            <a:r>
              <a:rPr dirty="0" sz="1100" spc="-80" i="1">
                <a:latin typeface="Trebuchet MS"/>
                <a:cs typeface="Trebuchet MS"/>
              </a:rPr>
              <a:t>tell,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explain</a:t>
            </a:r>
            <a:r>
              <a:rPr dirty="0" sz="1100" spc="-6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39789"/>
            <a:ext cx="67183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0" name="object 10"/>
          <p:cNvSpPr/>
          <p:nvPr/>
        </p:nvSpPr>
        <p:spPr>
          <a:xfrm>
            <a:off x="179997" y="766295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1090" y="1508056"/>
            <a:ext cx="689723" cy="4921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53390" y="1487771"/>
            <a:ext cx="425123" cy="5168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5361" y="1505165"/>
            <a:ext cx="648970" cy="451484"/>
          </a:xfrm>
          <a:custGeom>
            <a:avLst/>
            <a:gdLst/>
            <a:ahLst/>
            <a:cxnLst/>
            <a:rect l="l" t="t" r="r" b="b"/>
            <a:pathLst>
              <a:path w="648969" h="451485">
                <a:moveTo>
                  <a:pt x="0" y="0"/>
                </a:moveTo>
                <a:lnTo>
                  <a:pt x="648543" y="0"/>
                </a:lnTo>
                <a:lnTo>
                  <a:pt x="648543" y="451317"/>
                </a:lnTo>
                <a:lnTo>
                  <a:pt x="0" y="451317"/>
                </a:lnTo>
                <a:lnTo>
                  <a:pt x="0" y="0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5361" y="1505165"/>
            <a:ext cx="648970" cy="451484"/>
          </a:xfrm>
          <a:custGeom>
            <a:avLst/>
            <a:gdLst/>
            <a:ahLst/>
            <a:cxnLst/>
            <a:rect l="l" t="t" r="r" b="b"/>
            <a:pathLst>
              <a:path w="648969" h="451485">
                <a:moveTo>
                  <a:pt x="0" y="0"/>
                </a:moveTo>
                <a:lnTo>
                  <a:pt x="648543" y="0"/>
                </a:lnTo>
                <a:lnTo>
                  <a:pt x="648543" y="451317"/>
                </a:lnTo>
                <a:lnTo>
                  <a:pt x="0" y="451317"/>
                </a:lnTo>
                <a:lnTo>
                  <a:pt x="0" y="0"/>
                </a:lnTo>
                <a:close/>
              </a:path>
            </a:pathLst>
          </a:custGeom>
          <a:ln w="1102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76590" y="1500649"/>
            <a:ext cx="239395" cy="42100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275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</a:t>
            </a:r>
            <a:r>
              <a:rPr dirty="0" sz="700" spc="-4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e</a:t>
            </a: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rb</a:t>
            </a: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1749" y="1539809"/>
            <a:ext cx="689723" cy="4048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5527" y="1528343"/>
            <a:ext cx="463049" cy="42953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5902" y="1537300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0432" y="1000025"/>
            <a:ext cx="689723" cy="4348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68576" y="991502"/>
            <a:ext cx="659568" cy="4044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0656" y="1022957"/>
            <a:ext cx="689723" cy="4039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78765" y="1014505"/>
            <a:ext cx="659568" cy="373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40656" y="1839688"/>
            <a:ext cx="689723" cy="40395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03278" y="1921714"/>
            <a:ext cx="563597" cy="27871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765" y="1831417"/>
            <a:ext cx="659568" cy="3739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0432" y="2202190"/>
            <a:ext cx="690605" cy="40483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23924" y="2285098"/>
            <a:ext cx="503621" cy="27782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69307" y="2194297"/>
            <a:ext cx="659568" cy="373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4446" y="1682590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40384" y="1193724"/>
            <a:ext cx="334010" cy="276860"/>
          </a:xfrm>
          <a:custGeom>
            <a:avLst/>
            <a:gdLst/>
            <a:ahLst/>
            <a:cxnLst/>
            <a:rect l="l" t="t" r="r" b="b"/>
            <a:pathLst>
              <a:path w="334010" h="276859">
                <a:moveTo>
                  <a:pt x="24915" y="231174"/>
                </a:moveTo>
                <a:lnTo>
                  <a:pt x="0" y="251502"/>
                </a:lnTo>
                <a:lnTo>
                  <a:pt x="20327" y="276418"/>
                </a:lnTo>
                <a:lnTo>
                  <a:pt x="45243" y="256090"/>
                </a:lnTo>
                <a:lnTo>
                  <a:pt x="24915" y="231174"/>
                </a:lnTo>
                <a:close/>
              </a:path>
              <a:path w="334010" h="276859">
                <a:moveTo>
                  <a:pt x="74748" y="190519"/>
                </a:moveTo>
                <a:lnTo>
                  <a:pt x="49831" y="210846"/>
                </a:lnTo>
                <a:lnTo>
                  <a:pt x="70159" y="235762"/>
                </a:lnTo>
                <a:lnTo>
                  <a:pt x="95075" y="215435"/>
                </a:lnTo>
                <a:lnTo>
                  <a:pt x="74748" y="190519"/>
                </a:lnTo>
                <a:close/>
              </a:path>
              <a:path w="334010" h="276859">
                <a:moveTo>
                  <a:pt x="124579" y="149863"/>
                </a:moveTo>
                <a:lnTo>
                  <a:pt x="99663" y="170191"/>
                </a:lnTo>
                <a:lnTo>
                  <a:pt x="119991" y="195107"/>
                </a:lnTo>
                <a:lnTo>
                  <a:pt x="144907" y="174779"/>
                </a:lnTo>
                <a:lnTo>
                  <a:pt x="124579" y="149863"/>
                </a:lnTo>
                <a:close/>
              </a:path>
              <a:path w="334010" h="276859">
                <a:moveTo>
                  <a:pt x="174412" y="109208"/>
                </a:moveTo>
                <a:lnTo>
                  <a:pt x="149496" y="129536"/>
                </a:lnTo>
                <a:lnTo>
                  <a:pt x="169823" y="154452"/>
                </a:lnTo>
                <a:lnTo>
                  <a:pt x="194739" y="134124"/>
                </a:lnTo>
                <a:lnTo>
                  <a:pt x="174412" y="109208"/>
                </a:lnTo>
                <a:close/>
              </a:path>
              <a:path w="334010" h="276859">
                <a:moveTo>
                  <a:pt x="224244" y="68553"/>
                </a:moveTo>
                <a:lnTo>
                  <a:pt x="199327" y="88880"/>
                </a:lnTo>
                <a:lnTo>
                  <a:pt x="219655" y="113796"/>
                </a:lnTo>
                <a:lnTo>
                  <a:pt x="244571" y="93468"/>
                </a:lnTo>
                <a:lnTo>
                  <a:pt x="224244" y="68553"/>
                </a:lnTo>
                <a:close/>
              </a:path>
              <a:path w="334010" h="276859">
                <a:moveTo>
                  <a:pt x="333704" y="0"/>
                </a:moveTo>
                <a:lnTo>
                  <a:pt x="228464" y="23609"/>
                </a:lnTo>
                <a:lnTo>
                  <a:pt x="289447" y="98357"/>
                </a:lnTo>
                <a:lnTo>
                  <a:pt x="300793" y="73141"/>
                </a:lnTo>
                <a:lnTo>
                  <a:pt x="269487" y="73141"/>
                </a:lnTo>
                <a:lnTo>
                  <a:pt x="249160" y="48225"/>
                </a:lnTo>
                <a:lnTo>
                  <a:pt x="261250" y="38361"/>
                </a:lnTo>
                <a:lnTo>
                  <a:pt x="316443" y="38361"/>
                </a:lnTo>
                <a:lnTo>
                  <a:pt x="333704" y="0"/>
                </a:lnTo>
                <a:close/>
              </a:path>
              <a:path w="334010" h="276859">
                <a:moveTo>
                  <a:pt x="261250" y="38361"/>
                </a:moveTo>
                <a:lnTo>
                  <a:pt x="249160" y="48225"/>
                </a:lnTo>
                <a:lnTo>
                  <a:pt x="269487" y="73141"/>
                </a:lnTo>
                <a:lnTo>
                  <a:pt x="281578" y="63277"/>
                </a:lnTo>
                <a:lnTo>
                  <a:pt x="261250" y="38361"/>
                </a:lnTo>
                <a:close/>
              </a:path>
              <a:path w="334010" h="276859">
                <a:moveTo>
                  <a:pt x="316443" y="38361"/>
                </a:moveTo>
                <a:lnTo>
                  <a:pt x="261250" y="38361"/>
                </a:lnTo>
                <a:lnTo>
                  <a:pt x="281578" y="63277"/>
                </a:lnTo>
                <a:lnTo>
                  <a:pt x="269487" y="73141"/>
                </a:lnTo>
                <a:lnTo>
                  <a:pt x="300793" y="73141"/>
                </a:lnTo>
                <a:lnTo>
                  <a:pt x="316443" y="3836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23363" y="1194925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5"/>
                </a:moveTo>
                <a:lnTo>
                  <a:pt x="0" y="32155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5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95425" y="1423734"/>
            <a:ext cx="548005" cy="561975"/>
          </a:xfrm>
          <a:custGeom>
            <a:avLst/>
            <a:gdLst/>
            <a:ahLst/>
            <a:cxnLst/>
            <a:rect l="l" t="t" r="r" b="b"/>
            <a:pathLst>
              <a:path w="548005" h="561975">
                <a:moveTo>
                  <a:pt x="23033" y="0"/>
                </a:moveTo>
                <a:lnTo>
                  <a:pt x="0" y="22438"/>
                </a:lnTo>
                <a:lnTo>
                  <a:pt x="22437" y="45471"/>
                </a:lnTo>
                <a:lnTo>
                  <a:pt x="45471" y="23034"/>
                </a:lnTo>
                <a:lnTo>
                  <a:pt x="23033" y="0"/>
                </a:lnTo>
                <a:close/>
              </a:path>
              <a:path w="548005" h="561975">
                <a:moveTo>
                  <a:pt x="67909" y="46067"/>
                </a:moveTo>
                <a:lnTo>
                  <a:pt x="44875" y="68506"/>
                </a:lnTo>
                <a:lnTo>
                  <a:pt x="67313" y="91539"/>
                </a:lnTo>
                <a:lnTo>
                  <a:pt x="90347" y="69102"/>
                </a:lnTo>
                <a:lnTo>
                  <a:pt x="67909" y="46067"/>
                </a:lnTo>
                <a:close/>
              </a:path>
              <a:path w="548005" h="561975">
                <a:moveTo>
                  <a:pt x="112785" y="92136"/>
                </a:moveTo>
                <a:lnTo>
                  <a:pt x="89751" y="114573"/>
                </a:lnTo>
                <a:lnTo>
                  <a:pt x="112189" y="137608"/>
                </a:lnTo>
                <a:lnTo>
                  <a:pt x="135223" y="115170"/>
                </a:lnTo>
                <a:lnTo>
                  <a:pt x="112785" y="92136"/>
                </a:lnTo>
                <a:close/>
              </a:path>
              <a:path w="548005" h="561975">
                <a:moveTo>
                  <a:pt x="157661" y="138204"/>
                </a:moveTo>
                <a:lnTo>
                  <a:pt x="134626" y="160641"/>
                </a:lnTo>
                <a:lnTo>
                  <a:pt x="157065" y="183676"/>
                </a:lnTo>
                <a:lnTo>
                  <a:pt x="180098" y="161238"/>
                </a:lnTo>
                <a:lnTo>
                  <a:pt x="157661" y="138204"/>
                </a:lnTo>
                <a:close/>
              </a:path>
              <a:path w="548005" h="561975">
                <a:moveTo>
                  <a:pt x="202536" y="184272"/>
                </a:moveTo>
                <a:lnTo>
                  <a:pt x="179502" y="206710"/>
                </a:lnTo>
                <a:lnTo>
                  <a:pt x="201940" y="229744"/>
                </a:lnTo>
                <a:lnTo>
                  <a:pt x="224974" y="207306"/>
                </a:lnTo>
                <a:lnTo>
                  <a:pt x="202536" y="184272"/>
                </a:lnTo>
                <a:close/>
              </a:path>
              <a:path w="548005" h="561975">
                <a:moveTo>
                  <a:pt x="247412" y="230340"/>
                </a:moveTo>
                <a:lnTo>
                  <a:pt x="224378" y="252778"/>
                </a:lnTo>
                <a:lnTo>
                  <a:pt x="246816" y="275812"/>
                </a:lnTo>
                <a:lnTo>
                  <a:pt x="269850" y="253374"/>
                </a:lnTo>
                <a:lnTo>
                  <a:pt x="247412" y="230340"/>
                </a:lnTo>
                <a:close/>
              </a:path>
              <a:path w="548005" h="561975">
                <a:moveTo>
                  <a:pt x="292288" y="276408"/>
                </a:moveTo>
                <a:lnTo>
                  <a:pt x="269254" y="298846"/>
                </a:lnTo>
                <a:lnTo>
                  <a:pt x="291692" y="321880"/>
                </a:lnTo>
                <a:lnTo>
                  <a:pt x="314726" y="299442"/>
                </a:lnTo>
                <a:lnTo>
                  <a:pt x="292288" y="276408"/>
                </a:lnTo>
                <a:close/>
              </a:path>
              <a:path w="548005" h="561975">
                <a:moveTo>
                  <a:pt x="337163" y="322476"/>
                </a:moveTo>
                <a:lnTo>
                  <a:pt x="314129" y="344914"/>
                </a:lnTo>
                <a:lnTo>
                  <a:pt x="336567" y="367948"/>
                </a:lnTo>
                <a:lnTo>
                  <a:pt x="359601" y="345510"/>
                </a:lnTo>
                <a:lnTo>
                  <a:pt x="337163" y="322476"/>
                </a:lnTo>
                <a:close/>
              </a:path>
              <a:path w="548005" h="561975">
                <a:moveTo>
                  <a:pt x="382039" y="368544"/>
                </a:moveTo>
                <a:lnTo>
                  <a:pt x="359005" y="390982"/>
                </a:lnTo>
                <a:lnTo>
                  <a:pt x="381443" y="414016"/>
                </a:lnTo>
                <a:lnTo>
                  <a:pt x="404477" y="391578"/>
                </a:lnTo>
                <a:lnTo>
                  <a:pt x="382039" y="368544"/>
                </a:lnTo>
                <a:close/>
              </a:path>
              <a:path w="548005" h="561975">
                <a:moveTo>
                  <a:pt x="468774" y="503667"/>
                </a:moveTo>
                <a:lnTo>
                  <a:pt x="445740" y="526105"/>
                </a:lnTo>
                <a:lnTo>
                  <a:pt x="547605" y="561550"/>
                </a:lnTo>
                <a:lnTo>
                  <a:pt x="529942" y="506152"/>
                </a:lnTo>
                <a:lnTo>
                  <a:pt x="471194" y="506152"/>
                </a:lnTo>
                <a:lnTo>
                  <a:pt x="468774" y="503667"/>
                </a:lnTo>
                <a:close/>
              </a:path>
              <a:path w="548005" h="561975">
                <a:moveTo>
                  <a:pt x="491808" y="481230"/>
                </a:moveTo>
                <a:lnTo>
                  <a:pt x="468774" y="503667"/>
                </a:lnTo>
                <a:lnTo>
                  <a:pt x="471194" y="506152"/>
                </a:lnTo>
                <a:lnTo>
                  <a:pt x="494228" y="483714"/>
                </a:lnTo>
                <a:lnTo>
                  <a:pt x="491808" y="481230"/>
                </a:lnTo>
                <a:close/>
              </a:path>
              <a:path w="548005" h="561975">
                <a:moveTo>
                  <a:pt x="514842" y="458792"/>
                </a:moveTo>
                <a:lnTo>
                  <a:pt x="491808" y="481230"/>
                </a:lnTo>
                <a:lnTo>
                  <a:pt x="494228" y="483714"/>
                </a:lnTo>
                <a:lnTo>
                  <a:pt x="471194" y="506152"/>
                </a:lnTo>
                <a:lnTo>
                  <a:pt x="529942" y="506152"/>
                </a:lnTo>
                <a:lnTo>
                  <a:pt x="514842" y="458792"/>
                </a:lnTo>
                <a:close/>
              </a:path>
              <a:path w="548005" h="561975">
                <a:moveTo>
                  <a:pt x="471791" y="460680"/>
                </a:moveTo>
                <a:lnTo>
                  <a:pt x="448757" y="483118"/>
                </a:lnTo>
                <a:lnTo>
                  <a:pt x="468774" y="503667"/>
                </a:lnTo>
                <a:lnTo>
                  <a:pt x="491808" y="481230"/>
                </a:lnTo>
                <a:lnTo>
                  <a:pt x="471791" y="460680"/>
                </a:lnTo>
                <a:close/>
              </a:path>
              <a:path w="548005" h="561975">
                <a:moveTo>
                  <a:pt x="426915" y="414612"/>
                </a:moveTo>
                <a:lnTo>
                  <a:pt x="403881" y="437050"/>
                </a:lnTo>
                <a:lnTo>
                  <a:pt x="426319" y="460084"/>
                </a:lnTo>
                <a:lnTo>
                  <a:pt x="449353" y="437646"/>
                </a:lnTo>
                <a:lnTo>
                  <a:pt x="426915" y="41461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80215" y="1962455"/>
            <a:ext cx="352425" cy="419100"/>
          </a:xfrm>
          <a:custGeom>
            <a:avLst/>
            <a:gdLst/>
            <a:ahLst/>
            <a:cxnLst/>
            <a:rect l="l" t="t" r="r" b="b"/>
            <a:pathLst>
              <a:path w="352425" h="419100">
                <a:moveTo>
                  <a:pt x="24727" y="0"/>
                </a:moveTo>
                <a:lnTo>
                  <a:pt x="0" y="20556"/>
                </a:lnTo>
                <a:lnTo>
                  <a:pt x="20556" y="45284"/>
                </a:lnTo>
                <a:lnTo>
                  <a:pt x="45284" y="24727"/>
                </a:lnTo>
                <a:lnTo>
                  <a:pt x="24727" y="0"/>
                </a:lnTo>
                <a:close/>
              </a:path>
              <a:path w="352425" h="419100">
                <a:moveTo>
                  <a:pt x="65840" y="49454"/>
                </a:moveTo>
                <a:lnTo>
                  <a:pt x="41113" y="70011"/>
                </a:lnTo>
                <a:lnTo>
                  <a:pt x="61670" y="94738"/>
                </a:lnTo>
                <a:lnTo>
                  <a:pt x="86397" y="74182"/>
                </a:lnTo>
                <a:lnTo>
                  <a:pt x="65840" y="49454"/>
                </a:lnTo>
                <a:close/>
              </a:path>
              <a:path w="352425" h="419100">
                <a:moveTo>
                  <a:pt x="106954" y="98909"/>
                </a:moveTo>
                <a:lnTo>
                  <a:pt x="82227" y="119466"/>
                </a:lnTo>
                <a:lnTo>
                  <a:pt x="102784" y="144193"/>
                </a:lnTo>
                <a:lnTo>
                  <a:pt x="127511" y="123636"/>
                </a:lnTo>
                <a:lnTo>
                  <a:pt x="106954" y="98909"/>
                </a:lnTo>
                <a:close/>
              </a:path>
              <a:path w="352425" h="419100">
                <a:moveTo>
                  <a:pt x="148068" y="148363"/>
                </a:moveTo>
                <a:lnTo>
                  <a:pt x="123341" y="168920"/>
                </a:lnTo>
                <a:lnTo>
                  <a:pt x="143897" y="193648"/>
                </a:lnTo>
                <a:lnTo>
                  <a:pt x="168625" y="173090"/>
                </a:lnTo>
                <a:lnTo>
                  <a:pt x="148068" y="148363"/>
                </a:lnTo>
                <a:close/>
              </a:path>
              <a:path w="352425" h="419100">
                <a:moveTo>
                  <a:pt x="189182" y="197818"/>
                </a:moveTo>
                <a:lnTo>
                  <a:pt x="164454" y="218375"/>
                </a:lnTo>
                <a:lnTo>
                  <a:pt x="185011" y="243102"/>
                </a:lnTo>
                <a:lnTo>
                  <a:pt x="209739" y="222545"/>
                </a:lnTo>
                <a:lnTo>
                  <a:pt x="189182" y="197818"/>
                </a:lnTo>
                <a:close/>
              </a:path>
              <a:path w="352425" h="419100">
                <a:moveTo>
                  <a:pt x="230296" y="247273"/>
                </a:moveTo>
                <a:lnTo>
                  <a:pt x="205568" y="267829"/>
                </a:lnTo>
                <a:lnTo>
                  <a:pt x="226125" y="292557"/>
                </a:lnTo>
                <a:lnTo>
                  <a:pt x="250852" y="272000"/>
                </a:lnTo>
                <a:lnTo>
                  <a:pt x="230296" y="247273"/>
                </a:lnTo>
                <a:close/>
              </a:path>
              <a:path w="352425" h="419100">
                <a:moveTo>
                  <a:pt x="327401" y="313777"/>
                </a:moveTo>
                <a:lnTo>
                  <a:pt x="253219" y="375448"/>
                </a:lnTo>
                <a:lnTo>
                  <a:pt x="351980" y="418794"/>
                </a:lnTo>
                <a:lnTo>
                  <a:pt x="339917" y="367255"/>
                </a:lnTo>
                <a:lnTo>
                  <a:pt x="288225" y="367255"/>
                </a:lnTo>
                <a:lnTo>
                  <a:pt x="287796" y="366739"/>
                </a:lnTo>
                <a:lnTo>
                  <a:pt x="312523" y="346182"/>
                </a:lnTo>
                <a:lnTo>
                  <a:pt x="334985" y="346182"/>
                </a:lnTo>
                <a:lnTo>
                  <a:pt x="327401" y="313777"/>
                </a:lnTo>
                <a:close/>
              </a:path>
              <a:path w="352425" h="419100">
                <a:moveTo>
                  <a:pt x="312523" y="346182"/>
                </a:moveTo>
                <a:lnTo>
                  <a:pt x="287796" y="366739"/>
                </a:lnTo>
                <a:lnTo>
                  <a:pt x="288225" y="367255"/>
                </a:lnTo>
                <a:lnTo>
                  <a:pt x="312952" y="346697"/>
                </a:lnTo>
                <a:lnTo>
                  <a:pt x="312523" y="346182"/>
                </a:lnTo>
                <a:close/>
              </a:path>
              <a:path w="352425" h="419100">
                <a:moveTo>
                  <a:pt x="334985" y="346182"/>
                </a:moveTo>
                <a:lnTo>
                  <a:pt x="312523" y="346182"/>
                </a:lnTo>
                <a:lnTo>
                  <a:pt x="312952" y="346697"/>
                </a:lnTo>
                <a:lnTo>
                  <a:pt x="288225" y="367255"/>
                </a:lnTo>
                <a:lnTo>
                  <a:pt x="339917" y="367255"/>
                </a:lnTo>
                <a:lnTo>
                  <a:pt x="334985" y="346182"/>
                </a:lnTo>
                <a:close/>
              </a:path>
              <a:path w="352425" h="419100">
                <a:moveTo>
                  <a:pt x="271409" y="296727"/>
                </a:moveTo>
                <a:lnTo>
                  <a:pt x="246682" y="317284"/>
                </a:lnTo>
                <a:lnTo>
                  <a:pt x="267239" y="342011"/>
                </a:lnTo>
                <a:lnTo>
                  <a:pt x="291966" y="321455"/>
                </a:lnTo>
                <a:lnTo>
                  <a:pt x="271409" y="29672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41399" y="124315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33597" y="1413326"/>
            <a:ext cx="709930" cy="690880"/>
          </a:xfrm>
          <a:custGeom>
            <a:avLst/>
            <a:gdLst/>
            <a:ahLst/>
            <a:cxnLst/>
            <a:rect l="l" t="t" r="r" b="b"/>
            <a:pathLst>
              <a:path w="709930" h="690880">
                <a:moveTo>
                  <a:pt x="217038" y="172608"/>
                </a:moveTo>
                <a:lnTo>
                  <a:pt x="128179" y="172608"/>
                </a:lnTo>
                <a:lnTo>
                  <a:pt x="128179" y="388370"/>
                </a:lnTo>
                <a:lnTo>
                  <a:pt x="132132" y="437366"/>
                </a:lnTo>
                <a:lnTo>
                  <a:pt x="143578" y="483846"/>
                </a:lnTo>
                <a:lnTo>
                  <a:pt x="161895" y="527186"/>
                </a:lnTo>
                <a:lnTo>
                  <a:pt x="186460" y="566766"/>
                </a:lnTo>
                <a:lnTo>
                  <a:pt x="216652" y="601962"/>
                </a:lnTo>
                <a:lnTo>
                  <a:pt x="251848" y="632154"/>
                </a:lnTo>
                <a:lnTo>
                  <a:pt x="291428" y="656719"/>
                </a:lnTo>
                <a:lnTo>
                  <a:pt x="334768" y="675036"/>
                </a:lnTo>
                <a:lnTo>
                  <a:pt x="381248" y="686482"/>
                </a:lnTo>
                <a:lnTo>
                  <a:pt x="430244" y="690435"/>
                </a:lnTo>
                <a:lnTo>
                  <a:pt x="709431" y="690435"/>
                </a:lnTo>
                <a:lnTo>
                  <a:pt x="709431" y="601576"/>
                </a:lnTo>
                <a:lnTo>
                  <a:pt x="430244" y="601576"/>
                </a:lnTo>
                <a:lnTo>
                  <a:pt x="381358" y="595945"/>
                </a:lnTo>
                <a:lnTo>
                  <a:pt x="336481" y="579906"/>
                </a:lnTo>
                <a:lnTo>
                  <a:pt x="296894" y="554737"/>
                </a:lnTo>
                <a:lnTo>
                  <a:pt x="263877" y="521720"/>
                </a:lnTo>
                <a:lnTo>
                  <a:pt x="238708" y="482133"/>
                </a:lnTo>
                <a:lnTo>
                  <a:pt x="222669" y="437256"/>
                </a:lnTo>
                <a:lnTo>
                  <a:pt x="217038" y="388370"/>
                </a:lnTo>
                <a:lnTo>
                  <a:pt x="217038" y="172608"/>
                </a:lnTo>
                <a:close/>
              </a:path>
              <a:path w="709930" h="690880">
                <a:moveTo>
                  <a:pt x="172608" y="0"/>
                </a:moveTo>
                <a:lnTo>
                  <a:pt x="0" y="172608"/>
                </a:lnTo>
                <a:lnTo>
                  <a:pt x="345217" y="172608"/>
                </a:lnTo>
                <a:lnTo>
                  <a:pt x="172608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33597" y="1413326"/>
            <a:ext cx="709930" cy="690880"/>
          </a:xfrm>
          <a:custGeom>
            <a:avLst/>
            <a:gdLst/>
            <a:ahLst/>
            <a:cxnLst/>
            <a:rect l="l" t="t" r="r" b="b"/>
            <a:pathLst>
              <a:path w="709930" h="690880">
                <a:moveTo>
                  <a:pt x="709431" y="690435"/>
                </a:moveTo>
                <a:lnTo>
                  <a:pt x="430244" y="690435"/>
                </a:lnTo>
                <a:lnTo>
                  <a:pt x="381248" y="686482"/>
                </a:lnTo>
                <a:lnTo>
                  <a:pt x="334768" y="675036"/>
                </a:lnTo>
                <a:lnTo>
                  <a:pt x="291428" y="656719"/>
                </a:lnTo>
                <a:lnTo>
                  <a:pt x="251848" y="632154"/>
                </a:lnTo>
                <a:lnTo>
                  <a:pt x="216652" y="601962"/>
                </a:lnTo>
                <a:lnTo>
                  <a:pt x="186460" y="566766"/>
                </a:lnTo>
                <a:lnTo>
                  <a:pt x="161895" y="527186"/>
                </a:lnTo>
                <a:lnTo>
                  <a:pt x="143578" y="483846"/>
                </a:lnTo>
                <a:lnTo>
                  <a:pt x="132132" y="437366"/>
                </a:lnTo>
                <a:lnTo>
                  <a:pt x="128179" y="388370"/>
                </a:lnTo>
                <a:lnTo>
                  <a:pt x="128179" y="172608"/>
                </a:lnTo>
                <a:lnTo>
                  <a:pt x="0" y="172608"/>
                </a:lnTo>
                <a:lnTo>
                  <a:pt x="172608" y="0"/>
                </a:lnTo>
                <a:lnTo>
                  <a:pt x="345217" y="172608"/>
                </a:lnTo>
                <a:lnTo>
                  <a:pt x="217038" y="172608"/>
                </a:lnTo>
                <a:lnTo>
                  <a:pt x="217038" y="388370"/>
                </a:lnTo>
                <a:lnTo>
                  <a:pt x="222669" y="437256"/>
                </a:lnTo>
                <a:lnTo>
                  <a:pt x="238708" y="482133"/>
                </a:lnTo>
                <a:lnTo>
                  <a:pt x="263877" y="521720"/>
                </a:lnTo>
                <a:lnTo>
                  <a:pt x="296895" y="554737"/>
                </a:lnTo>
                <a:lnTo>
                  <a:pt x="336482" y="579906"/>
                </a:lnTo>
                <a:lnTo>
                  <a:pt x="381358" y="595945"/>
                </a:lnTo>
                <a:lnTo>
                  <a:pt x="430244" y="601576"/>
                </a:lnTo>
                <a:lnTo>
                  <a:pt x="709431" y="601576"/>
                </a:lnTo>
                <a:lnTo>
                  <a:pt x="709431" y="690435"/>
                </a:lnTo>
                <a:close/>
              </a:path>
            </a:pathLst>
          </a:custGeom>
          <a:ln w="36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8978" y="1900179"/>
            <a:ext cx="1623695" cy="544195"/>
          </a:xfrm>
          <a:custGeom>
            <a:avLst/>
            <a:gdLst/>
            <a:ahLst/>
            <a:cxnLst/>
            <a:rect l="l" t="t" r="r" b="b"/>
            <a:pathLst>
              <a:path w="1623695" h="544194">
                <a:moveTo>
                  <a:pt x="186327" y="135992"/>
                </a:moveTo>
                <a:lnTo>
                  <a:pt x="85655" y="135992"/>
                </a:lnTo>
                <a:lnTo>
                  <a:pt x="85655" y="305981"/>
                </a:lnTo>
                <a:lnTo>
                  <a:pt x="90490" y="353944"/>
                </a:lnTo>
                <a:lnTo>
                  <a:pt x="104357" y="398616"/>
                </a:lnTo>
                <a:lnTo>
                  <a:pt x="126300" y="439042"/>
                </a:lnTo>
                <a:lnTo>
                  <a:pt x="155360" y="474263"/>
                </a:lnTo>
                <a:lnTo>
                  <a:pt x="190581" y="503324"/>
                </a:lnTo>
                <a:lnTo>
                  <a:pt x="231007" y="525266"/>
                </a:lnTo>
                <a:lnTo>
                  <a:pt x="275679" y="539133"/>
                </a:lnTo>
                <a:lnTo>
                  <a:pt x="323642" y="543968"/>
                </a:lnTo>
                <a:lnTo>
                  <a:pt x="1623218" y="543968"/>
                </a:lnTo>
                <a:lnTo>
                  <a:pt x="1623218" y="443296"/>
                </a:lnTo>
                <a:lnTo>
                  <a:pt x="323640" y="443294"/>
                </a:lnTo>
                <a:lnTo>
                  <a:pt x="280239" y="436294"/>
                </a:lnTo>
                <a:lnTo>
                  <a:pt x="242545" y="416801"/>
                </a:lnTo>
                <a:lnTo>
                  <a:pt x="212821" y="387077"/>
                </a:lnTo>
                <a:lnTo>
                  <a:pt x="193327" y="349383"/>
                </a:lnTo>
                <a:lnTo>
                  <a:pt x="186327" y="305981"/>
                </a:lnTo>
                <a:lnTo>
                  <a:pt x="186327" y="135992"/>
                </a:lnTo>
                <a:close/>
              </a:path>
              <a:path w="1623695" h="544194">
                <a:moveTo>
                  <a:pt x="135992" y="0"/>
                </a:moveTo>
                <a:lnTo>
                  <a:pt x="0" y="135992"/>
                </a:lnTo>
                <a:lnTo>
                  <a:pt x="271984" y="135992"/>
                </a:lnTo>
                <a:lnTo>
                  <a:pt x="135992" y="0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8978" y="1900179"/>
            <a:ext cx="1623695" cy="544195"/>
          </a:xfrm>
          <a:custGeom>
            <a:avLst/>
            <a:gdLst/>
            <a:ahLst/>
            <a:cxnLst/>
            <a:rect l="l" t="t" r="r" b="b"/>
            <a:pathLst>
              <a:path w="1623695" h="544194">
                <a:moveTo>
                  <a:pt x="1623218" y="543968"/>
                </a:moveTo>
                <a:lnTo>
                  <a:pt x="323642" y="543968"/>
                </a:lnTo>
                <a:lnTo>
                  <a:pt x="275679" y="539133"/>
                </a:lnTo>
                <a:lnTo>
                  <a:pt x="231007" y="525266"/>
                </a:lnTo>
                <a:lnTo>
                  <a:pt x="190581" y="503324"/>
                </a:lnTo>
                <a:lnTo>
                  <a:pt x="155360" y="474263"/>
                </a:lnTo>
                <a:lnTo>
                  <a:pt x="126300" y="439042"/>
                </a:lnTo>
                <a:lnTo>
                  <a:pt x="104357" y="398616"/>
                </a:lnTo>
                <a:lnTo>
                  <a:pt x="90490" y="353944"/>
                </a:lnTo>
                <a:lnTo>
                  <a:pt x="85655" y="305981"/>
                </a:lnTo>
                <a:lnTo>
                  <a:pt x="85655" y="135992"/>
                </a:lnTo>
                <a:lnTo>
                  <a:pt x="0" y="135992"/>
                </a:lnTo>
                <a:lnTo>
                  <a:pt x="135992" y="0"/>
                </a:lnTo>
                <a:lnTo>
                  <a:pt x="271985" y="135992"/>
                </a:lnTo>
                <a:lnTo>
                  <a:pt x="186327" y="135992"/>
                </a:lnTo>
                <a:lnTo>
                  <a:pt x="186327" y="305981"/>
                </a:lnTo>
                <a:lnTo>
                  <a:pt x="193327" y="349383"/>
                </a:lnTo>
                <a:lnTo>
                  <a:pt x="212821" y="387077"/>
                </a:lnTo>
                <a:lnTo>
                  <a:pt x="242545" y="416801"/>
                </a:lnTo>
                <a:lnTo>
                  <a:pt x="280239" y="436294"/>
                </a:lnTo>
                <a:lnTo>
                  <a:pt x="323640" y="443294"/>
                </a:lnTo>
                <a:lnTo>
                  <a:pt x="1623218" y="443296"/>
                </a:lnTo>
                <a:lnTo>
                  <a:pt x="1623218" y="543968"/>
                </a:lnTo>
                <a:close/>
              </a:path>
            </a:pathLst>
          </a:custGeom>
          <a:ln w="36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614773" y="1506529"/>
            <a:ext cx="567690" cy="306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01600"/>
              </a:lnSpc>
              <a:spcBef>
                <a:spcPts val="105"/>
              </a:spcBef>
            </a:pPr>
            <a:r>
              <a:rPr dirty="0" sz="900" spc="5" b="1">
                <a:solidFill>
                  <a:srgbClr val="540000"/>
                </a:solidFill>
                <a:latin typeface="Calibri"/>
                <a:cs typeface="Calibri"/>
              </a:rPr>
              <a:t>describes </a:t>
            </a:r>
            <a:r>
              <a:rPr dirty="0" sz="900" spc="10" b="1">
                <a:solidFill>
                  <a:srgbClr val="540000"/>
                </a:solidFill>
                <a:latin typeface="Calibri"/>
                <a:cs typeface="Calibri"/>
              </a:rPr>
              <a:t>a  </a:t>
            </a:r>
            <a:r>
              <a:rPr dirty="0" sz="900" spc="5" b="1">
                <a:solidFill>
                  <a:srgbClr val="540000"/>
                </a:solidFill>
                <a:latin typeface="Calibri"/>
                <a:cs typeface="Calibri"/>
              </a:rPr>
              <a:t>property</a:t>
            </a:r>
            <a:r>
              <a:rPr dirty="0" sz="900" spc="-60" b="1">
                <a:solidFill>
                  <a:srgbClr val="540000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540000"/>
                </a:solidFill>
                <a:latin typeface="Calibri"/>
                <a:cs typeface="Calibri"/>
              </a:rPr>
              <a:t>of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4867" y="2009268"/>
            <a:ext cx="56769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5715">
              <a:lnSpc>
                <a:spcPct val="102200"/>
              </a:lnSpc>
              <a:spcBef>
                <a:spcPts val="100"/>
              </a:spcBef>
            </a:pPr>
            <a:r>
              <a:rPr dirty="0" sz="900" spc="5" b="1">
                <a:solidFill>
                  <a:srgbClr val="540000"/>
                </a:solidFill>
                <a:latin typeface="Calibri"/>
                <a:cs typeface="Calibri"/>
              </a:rPr>
              <a:t>describes </a:t>
            </a:r>
            <a:r>
              <a:rPr dirty="0" sz="900" spc="10" b="1">
                <a:solidFill>
                  <a:srgbClr val="540000"/>
                </a:solidFill>
                <a:latin typeface="Calibri"/>
                <a:cs typeface="Calibri"/>
              </a:rPr>
              <a:t>a  </a:t>
            </a:r>
            <a:r>
              <a:rPr dirty="0" sz="900" spc="5" b="1">
                <a:solidFill>
                  <a:srgbClr val="540000"/>
                </a:solidFill>
                <a:latin typeface="Calibri"/>
                <a:cs typeface="Calibri"/>
              </a:rPr>
              <a:t>property</a:t>
            </a:r>
            <a:r>
              <a:rPr dirty="0" sz="900" spc="-60" b="1">
                <a:solidFill>
                  <a:srgbClr val="540000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540000"/>
                </a:solidFill>
                <a:latin typeface="Calibri"/>
                <a:cs typeface="Calibri"/>
              </a:rPr>
              <a:t>of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468082"/>
            <a:ext cx="176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terrible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maths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360" y="838694"/>
            <a:ext cx="2566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60">
                <a:latin typeface="Tahoma"/>
                <a:cs typeface="Tahoma"/>
              </a:rPr>
              <a:t>appears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209305"/>
            <a:ext cx="2057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him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best friend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1579916"/>
            <a:ext cx="2825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bedroom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cleaned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tomorrow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950528"/>
            <a:ext cx="3162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65">
                <a:latin typeface="Tahoma"/>
                <a:cs typeface="Tahoma"/>
              </a:rPr>
              <a:t>Genevieve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bedroom walls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70">
                <a:latin typeface="Tahoma"/>
                <a:cs typeface="Tahoma"/>
              </a:rPr>
              <a:t>green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2321139"/>
            <a:ext cx="263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mechanic </a:t>
            </a:r>
            <a:r>
              <a:rPr dirty="0" sz="1100" spc="-60">
                <a:latin typeface="Tahoma"/>
                <a:cs typeface="Tahoma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panel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flat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808768"/>
            <a:ext cx="34391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 b="1">
                <a:latin typeface="Arial"/>
                <a:cs typeface="Arial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different  </a:t>
            </a: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Prepositional  </a:t>
            </a:r>
            <a:r>
              <a:rPr dirty="0" sz="1100" spc="-35">
                <a:latin typeface="Tahoma"/>
                <a:cs typeface="Tahoma"/>
              </a:rPr>
              <a:t>Phrase.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297" y="2839248"/>
            <a:ext cx="3439160" cy="51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 b="1">
                <a:latin typeface="Arial"/>
                <a:cs typeface="Arial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Prepositional  </a:t>
            </a:r>
            <a:r>
              <a:rPr dirty="0" sz="1100" spc="-35">
                <a:latin typeface="Tahoma"/>
                <a:cs typeface="Tahoma"/>
              </a:rPr>
              <a:t>Phrase.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468082"/>
            <a:ext cx="3219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terrible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maths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25">
                <a:latin typeface="Tahoma"/>
                <a:cs typeface="Tahoma"/>
              </a:rPr>
              <a:t>Cs </a:t>
            </a:r>
            <a:r>
              <a:rPr dirty="0" sz="1100" spc="-45">
                <a:latin typeface="Tahoma"/>
                <a:cs typeface="Tahoma"/>
              </a:rPr>
              <a:t>describing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Subject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Jack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838694"/>
            <a:ext cx="2566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60">
                <a:latin typeface="Tahoma"/>
                <a:cs typeface="Tahoma"/>
              </a:rPr>
              <a:t>appears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209305"/>
            <a:ext cx="2057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him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best friend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360" y="1579916"/>
            <a:ext cx="2825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bedroom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cleaned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tomorrow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950528"/>
            <a:ext cx="3162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65">
                <a:latin typeface="Tahoma"/>
                <a:cs typeface="Tahoma"/>
              </a:rPr>
              <a:t>Genevieve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bedroom walls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70">
                <a:latin typeface="Tahoma"/>
                <a:cs typeface="Tahoma"/>
              </a:rPr>
              <a:t>green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2321139"/>
            <a:ext cx="263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mechanic </a:t>
            </a:r>
            <a:r>
              <a:rPr dirty="0" sz="1100" spc="-60">
                <a:latin typeface="Tahoma"/>
                <a:cs typeface="Tahoma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panel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flat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7360" y="468082"/>
            <a:ext cx="3219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terrible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maths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25">
                <a:latin typeface="Tahoma"/>
                <a:cs typeface="Tahoma"/>
              </a:rPr>
              <a:t>Cs </a:t>
            </a:r>
            <a:r>
              <a:rPr dirty="0" sz="1100" spc="-45">
                <a:latin typeface="Tahoma"/>
                <a:cs typeface="Tahoma"/>
              </a:rPr>
              <a:t>describing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Subject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Jack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6352" y="869492"/>
            <a:ext cx="764540" cy="172085"/>
          </a:xfrm>
          <a:custGeom>
            <a:avLst/>
            <a:gdLst/>
            <a:ahLst/>
            <a:cxnLst/>
            <a:rect l="l" t="t" r="r" b="b"/>
            <a:pathLst>
              <a:path w="764539" h="172084">
                <a:moveTo>
                  <a:pt x="0" y="172072"/>
                </a:moveTo>
                <a:lnTo>
                  <a:pt x="763930" y="172072"/>
                </a:lnTo>
                <a:lnTo>
                  <a:pt x="7639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838694"/>
            <a:ext cx="2908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60">
                <a:latin typeface="Tahoma"/>
                <a:cs typeface="Tahoma"/>
              </a:rPr>
              <a:t>appears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moment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385" y="1010779"/>
            <a:ext cx="1280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35">
                <a:latin typeface="Tahoma"/>
                <a:cs typeface="Tahoma"/>
              </a:rPr>
              <a:t>Subject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Ali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1209305"/>
            <a:ext cx="2057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him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best friend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1579916"/>
            <a:ext cx="2825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bedroom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cleaned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tomorrow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360" y="1950528"/>
            <a:ext cx="3162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65">
                <a:latin typeface="Tahoma"/>
                <a:cs typeface="Tahoma"/>
              </a:rPr>
              <a:t>Genevieve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bedroom walls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70">
                <a:latin typeface="Tahoma"/>
                <a:cs typeface="Tahoma"/>
              </a:rPr>
              <a:t>green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360" y="2321139"/>
            <a:ext cx="263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mechanic </a:t>
            </a:r>
            <a:r>
              <a:rPr dirty="0" sz="1100" spc="-60">
                <a:latin typeface="Tahoma"/>
                <a:cs typeface="Tahoma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panel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flat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2808768"/>
            <a:ext cx="34391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 b="1">
                <a:latin typeface="Arial"/>
                <a:cs typeface="Arial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different  </a:t>
            </a: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Prepositional  </a:t>
            </a:r>
            <a:r>
              <a:rPr dirty="0" sz="1100" spc="-35">
                <a:latin typeface="Tahoma"/>
                <a:cs typeface="Tahoma"/>
              </a:rPr>
              <a:t>Phrase.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0706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671830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13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4" action="ppaction://hlinksldjump"/>
              </a:rPr>
              <a:t>5 </a:t>
            </a:r>
            <a:r>
              <a:rPr dirty="0" spc="-45">
                <a:hlinkClick r:id="rId4" action="ppaction://hlinksldjump"/>
              </a:rPr>
              <a:t>minute</a:t>
            </a:r>
            <a:r>
              <a:rPr dirty="0" spc="5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exercise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297" y="890713"/>
            <a:ext cx="2559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Try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learn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20">
                <a:latin typeface="Tahoma"/>
                <a:cs typeface="Tahoma"/>
              </a:rPr>
              <a:t>artificial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7085" y="1250480"/>
          <a:ext cx="1217295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"/>
                <a:gridCol w="428625"/>
                <a:gridCol w="476885"/>
              </a:tblGrid>
              <a:tr h="191052">
                <a:tc>
                  <a:txBody>
                    <a:bodyPr/>
                    <a:lstStyle/>
                    <a:p>
                      <a:pPr algn="ctr" marR="1905">
                        <a:lnSpc>
                          <a:spcPts val="1170"/>
                        </a:lnSpc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Gugo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bi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k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avit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17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lamnok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 marR="15240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Lo</a:t>
                      </a:r>
                      <a:r>
                        <a:rPr dirty="0" sz="1100" spc="30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bikavit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tunglish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CC"/>
                    </a:solidFill>
                  </a:tcPr>
                </a:tc>
              </a:tr>
              <a:tr h="191052">
                <a:tc>
                  <a:txBody>
                    <a:bodyPr/>
                    <a:lstStyle/>
                    <a:p>
                      <a:pPr algn="ctr" marR="15240"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Lo</a:t>
                      </a:r>
                      <a:r>
                        <a:rPr dirty="0" sz="1100" spc="30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686253" y="1219681"/>
            <a:ext cx="1625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>
                <a:latin typeface="Tahoma"/>
                <a:cs typeface="Tahoma"/>
              </a:rPr>
              <a:t>‘The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dog’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6948" y="1429713"/>
            <a:ext cx="894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5">
                <a:latin typeface="Tahoma"/>
                <a:cs typeface="Tahoma"/>
              </a:rPr>
              <a:t>‘The </a:t>
            </a:r>
            <a:r>
              <a:rPr dirty="0" sz="1100" spc="-20">
                <a:latin typeface="Tahoma"/>
                <a:cs typeface="Tahoma"/>
              </a:rPr>
              <a:t>cat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4945" y="1460512"/>
            <a:ext cx="495934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1754" y="1429713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Tahoma"/>
                <a:cs typeface="Tahoma"/>
              </a:rPr>
              <a:t>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175903"/>
            <a:ext cx="13335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9679" y="1639746"/>
            <a:ext cx="2057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gugo </a:t>
            </a:r>
            <a:r>
              <a:rPr dirty="0" sz="1100" spc="-45">
                <a:latin typeface="Tahoma"/>
                <a:cs typeface="Tahoma"/>
              </a:rPr>
              <a:t>shuback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5">
                <a:latin typeface="Tahoma"/>
                <a:cs typeface="Tahoma"/>
              </a:rPr>
              <a:t>‘The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40">
                <a:latin typeface="Tahoma"/>
                <a:cs typeface="Tahoma"/>
              </a:rPr>
              <a:t>likes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0479" y="1670545"/>
            <a:ext cx="27305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f</a:t>
            </a:r>
            <a:r>
              <a:rPr dirty="0" sz="1100" spc="-15">
                <a:latin typeface="Tahoma"/>
                <a:cs typeface="Tahoma"/>
              </a:rPr>
              <a:t>o</a:t>
            </a:r>
            <a:r>
              <a:rPr dirty="0" sz="1100" spc="-25">
                <a:latin typeface="Tahoma"/>
                <a:cs typeface="Tahoma"/>
              </a:rPr>
              <a:t>o</a:t>
            </a:r>
            <a:r>
              <a:rPr dirty="0" sz="1100" spc="-50">
                <a:latin typeface="Tahoma"/>
                <a:cs typeface="Tahoma"/>
              </a:rPr>
              <a:t>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7954" y="1639746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Tahoma"/>
                <a:cs typeface="Tahoma"/>
              </a:rPr>
              <a:t>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1968714"/>
            <a:ext cx="23977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55">
                <a:latin typeface="Tahoma"/>
                <a:cs typeface="Tahoma"/>
              </a:rPr>
              <a:t>mean?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360" y="2297682"/>
            <a:ext cx="1417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">
                <a:latin typeface="Tahoma"/>
                <a:cs typeface="Tahoma"/>
              </a:rPr>
              <a:t>Bikavit </a:t>
            </a:r>
            <a:r>
              <a:rPr dirty="0" sz="1100" spc="-60">
                <a:latin typeface="Tahoma"/>
                <a:cs typeface="Tahoma"/>
              </a:rPr>
              <a:t>gugo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tunglish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7360" y="468082"/>
            <a:ext cx="3219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terrible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maths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25">
                <a:latin typeface="Tahoma"/>
                <a:cs typeface="Tahoma"/>
              </a:rPr>
              <a:t>Cs </a:t>
            </a:r>
            <a:r>
              <a:rPr dirty="0" sz="1100" spc="-45">
                <a:latin typeface="Tahoma"/>
                <a:cs typeface="Tahoma"/>
              </a:rPr>
              <a:t>describing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Subject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Jack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6352" y="869492"/>
            <a:ext cx="764540" cy="172085"/>
          </a:xfrm>
          <a:custGeom>
            <a:avLst/>
            <a:gdLst/>
            <a:ahLst/>
            <a:cxnLst/>
            <a:rect l="l" t="t" r="r" b="b"/>
            <a:pathLst>
              <a:path w="764539" h="172084">
                <a:moveTo>
                  <a:pt x="0" y="172072"/>
                </a:moveTo>
                <a:lnTo>
                  <a:pt x="763930" y="172072"/>
                </a:lnTo>
                <a:lnTo>
                  <a:pt x="7639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838694"/>
            <a:ext cx="2908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60">
                <a:latin typeface="Tahoma"/>
                <a:cs typeface="Tahoma"/>
              </a:rPr>
              <a:t>appears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moment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385" y="1010779"/>
            <a:ext cx="1280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35">
                <a:latin typeface="Tahoma"/>
                <a:cs typeface="Tahoma"/>
              </a:rPr>
              <a:t>Subject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Ali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7993" y="1240104"/>
            <a:ext cx="10064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best friend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1209305"/>
            <a:ext cx="30480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tabLst>
                <a:tab pos="210312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consider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him	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</a:t>
            </a:r>
            <a:r>
              <a:rPr dirty="0" sz="1100" spc="-45">
                <a:latin typeface="Tahoma"/>
                <a:cs typeface="Tahoma"/>
              </a:rPr>
              <a:t> describing  </a:t>
            </a:r>
            <a:r>
              <a:rPr dirty="0" sz="1100" spc="-25">
                <a:latin typeface="Tahoma"/>
                <a:cs typeface="Tahoma"/>
              </a:rPr>
              <a:t>Object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him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360" y="1579916"/>
            <a:ext cx="2825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bedroom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cleaned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tomorrow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360" y="1950528"/>
            <a:ext cx="3162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65">
                <a:latin typeface="Tahoma"/>
                <a:cs typeface="Tahoma"/>
              </a:rPr>
              <a:t>Genevieve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bedroom walls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70">
                <a:latin typeface="Tahoma"/>
                <a:cs typeface="Tahoma"/>
              </a:rPr>
              <a:t>green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360" y="2321139"/>
            <a:ext cx="263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mechanic </a:t>
            </a:r>
            <a:r>
              <a:rPr dirty="0" sz="1100" spc="-60">
                <a:latin typeface="Tahoma"/>
                <a:cs typeface="Tahoma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panel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flat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7297" y="2808768"/>
            <a:ext cx="34391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 b="1">
                <a:latin typeface="Arial"/>
                <a:cs typeface="Arial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different  </a:t>
            </a: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Prepositional  </a:t>
            </a:r>
            <a:r>
              <a:rPr dirty="0" sz="1100" spc="-35">
                <a:latin typeface="Tahoma"/>
                <a:cs typeface="Tahoma"/>
              </a:rPr>
              <a:t>Phrase.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7360" y="468082"/>
            <a:ext cx="3219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terrible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maths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25">
                <a:latin typeface="Tahoma"/>
                <a:cs typeface="Tahoma"/>
              </a:rPr>
              <a:t>Cs </a:t>
            </a:r>
            <a:r>
              <a:rPr dirty="0" sz="1100" spc="-45">
                <a:latin typeface="Tahoma"/>
                <a:cs typeface="Tahoma"/>
              </a:rPr>
              <a:t>describing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Subject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Jack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6352" y="869492"/>
            <a:ext cx="764540" cy="172085"/>
          </a:xfrm>
          <a:custGeom>
            <a:avLst/>
            <a:gdLst/>
            <a:ahLst/>
            <a:cxnLst/>
            <a:rect l="l" t="t" r="r" b="b"/>
            <a:pathLst>
              <a:path w="764539" h="172084">
                <a:moveTo>
                  <a:pt x="0" y="172072"/>
                </a:moveTo>
                <a:lnTo>
                  <a:pt x="763930" y="172072"/>
                </a:lnTo>
                <a:lnTo>
                  <a:pt x="7639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838694"/>
            <a:ext cx="2908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60">
                <a:latin typeface="Tahoma"/>
                <a:cs typeface="Tahoma"/>
              </a:rPr>
              <a:t>appears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moment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385" y="1010779"/>
            <a:ext cx="1280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35">
                <a:latin typeface="Tahoma"/>
                <a:cs typeface="Tahoma"/>
              </a:rPr>
              <a:t>Subject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Ali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7993" y="1240104"/>
            <a:ext cx="10064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best friend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1209305"/>
            <a:ext cx="30480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tabLst>
                <a:tab pos="210312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consider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him	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</a:t>
            </a:r>
            <a:r>
              <a:rPr dirty="0" sz="1100" spc="-45">
                <a:latin typeface="Tahoma"/>
                <a:cs typeface="Tahoma"/>
              </a:rPr>
              <a:t> describing  </a:t>
            </a:r>
            <a:r>
              <a:rPr dirty="0" sz="1100" spc="-25">
                <a:latin typeface="Tahoma"/>
                <a:cs typeface="Tahoma"/>
              </a:rPr>
              <a:t>Object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him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360" y="1579916"/>
            <a:ext cx="3183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bedroom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cleaned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0">
                <a:latin typeface="Tahoma"/>
                <a:cs typeface="Tahoma"/>
              </a:rPr>
              <a:t>tomorrow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360" y="1719730"/>
            <a:ext cx="3162935" cy="42290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345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25">
                <a:latin typeface="Tahoma"/>
                <a:cs typeface="Tahoma"/>
              </a:rPr>
              <a:t>Object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bedroom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65">
                <a:latin typeface="Tahoma"/>
                <a:cs typeface="Tahoma"/>
              </a:rPr>
              <a:t>Genevieve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bedroom walls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70">
                <a:latin typeface="Tahoma"/>
                <a:cs typeface="Tahoma"/>
              </a:rPr>
              <a:t>green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360" y="2321139"/>
            <a:ext cx="263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mechanic </a:t>
            </a:r>
            <a:r>
              <a:rPr dirty="0" sz="1100" spc="-60">
                <a:latin typeface="Tahoma"/>
                <a:cs typeface="Tahoma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panel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flat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7297" y="2808768"/>
            <a:ext cx="34391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 b="1">
                <a:latin typeface="Arial"/>
                <a:cs typeface="Arial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different  </a:t>
            </a: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Prepositional  </a:t>
            </a:r>
            <a:r>
              <a:rPr dirty="0" sz="1100" spc="-35">
                <a:latin typeface="Tahoma"/>
                <a:cs typeface="Tahoma"/>
              </a:rPr>
              <a:t>Phrase.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00063"/>
            <a:ext cx="576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7360" y="468082"/>
            <a:ext cx="3219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terrible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maths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25">
                <a:latin typeface="Tahoma"/>
                <a:cs typeface="Tahoma"/>
              </a:rPr>
              <a:t>Cs </a:t>
            </a:r>
            <a:r>
              <a:rPr dirty="0" sz="1100" spc="-45">
                <a:latin typeface="Tahoma"/>
                <a:cs typeface="Tahoma"/>
              </a:rPr>
              <a:t>describing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Subject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Jack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6352" y="869492"/>
            <a:ext cx="764540" cy="172085"/>
          </a:xfrm>
          <a:custGeom>
            <a:avLst/>
            <a:gdLst/>
            <a:ahLst/>
            <a:cxnLst/>
            <a:rect l="l" t="t" r="r" b="b"/>
            <a:pathLst>
              <a:path w="764539" h="172084">
                <a:moveTo>
                  <a:pt x="0" y="172072"/>
                </a:moveTo>
                <a:lnTo>
                  <a:pt x="763930" y="172072"/>
                </a:lnTo>
                <a:lnTo>
                  <a:pt x="7639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7360" y="838694"/>
            <a:ext cx="2908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60">
                <a:latin typeface="Tahoma"/>
                <a:cs typeface="Tahoma"/>
              </a:rPr>
              <a:t>appears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moment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2839248"/>
            <a:ext cx="3439160" cy="51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 b="1">
                <a:latin typeface="Arial"/>
                <a:cs typeface="Arial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Prepositional  </a:t>
            </a:r>
            <a:r>
              <a:rPr dirty="0" sz="1100" spc="-35">
                <a:latin typeface="Tahoma"/>
                <a:cs typeface="Tahoma"/>
              </a:rPr>
              <a:t>Phrase.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385" y="1010779"/>
            <a:ext cx="1280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35">
                <a:latin typeface="Tahoma"/>
                <a:cs typeface="Tahoma"/>
              </a:rPr>
              <a:t>Subject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Ali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7993" y="1240104"/>
            <a:ext cx="10064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best friend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1209305"/>
            <a:ext cx="30480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tabLst>
                <a:tab pos="210312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consider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him	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</a:t>
            </a:r>
            <a:r>
              <a:rPr dirty="0" sz="1100" spc="-45">
                <a:latin typeface="Tahoma"/>
                <a:cs typeface="Tahoma"/>
              </a:rPr>
              <a:t> describing  </a:t>
            </a:r>
            <a:r>
              <a:rPr dirty="0" sz="1100" spc="-25">
                <a:latin typeface="Tahoma"/>
                <a:cs typeface="Tahoma"/>
              </a:rPr>
              <a:t>Object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him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579916"/>
            <a:ext cx="3183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bedroom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cleaned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0">
                <a:latin typeface="Tahoma"/>
                <a:cs typeface="Tahoma"/>
              </a:rPr>
              <a:t>tomorrow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1719730"/>
            <a:ext cx="3329304" cy="42290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345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25">
                <a:latin typeface="Tahoma"/>
                <a:cs typeface="Tahoma"/>
              </a:rPr>
              <a:t>Object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bedroom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65">
                <a:latin typeface="Tahoma"/>
                <a:cs typeface="Tahoma"/>
              </a:rPr>
              <a:t>Genevieve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bedroom walls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70">
                <a:latin typeface="Tahoma"/>
                <a:cs typeface="Tahoma"/>
              </a:rPr>
              <a:t>green 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385" y="2122613"/>
            <a:ext cx="2337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Co </a:t>
            </a: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25">
                <a:latin typeface="Tahoma"/>
                <a:cs typeface="Tahoma"/>
              </a:rPr>
              <a:t>Object </a:t>
            </a:r>
            <a:r>
              <a:rPr dirty="0" sz="1100" spc="-85" i="1">
                <a:latin typeface="Trebuchet MS"/>
                <a:cs typeface="Trebuchet MS"/>
              </a:rPr>
              <a:t>her </a:t>
            </a:r>
            <a:r>
              <a:rPr dirty="0" sz="1100" spc="-55" i="1">
                <a:latin typeface="Trebuchet MS"/>
                <a:cs typeface="Trebuchet MS"/>
              </a:rPr>
              <a:t>bedroom</a:t>
            </a:r>
            <a:r>
              <a:rPr dirty="0" sz="1100" spc="60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walls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360" y="2321139"/>
            <a:ext cx="263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mechanic </a:t>
            </a:r>
            <a:r>
              <a:rPr dirty="0" sz="1100" spc="-60">
                <a:latin typeface="Tahoma"/>
                <a:cs typeface="Tahoma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panel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flat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600063"/>
            <a:ext cx="576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7360" y="468082"/>
            <a:ext cx="32194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terrible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maths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25">
                <a:latin typeface="Tahoma"/>
                <a:cs typeface="Tahoma"/>
              </a:rPr>
              <a:t>Cs </a:t>
            </a:r>
            <a:r>
              <a:rPr dirty="0" sz="1100" spc="-45">
                <a:latin typeface="Tahoma"/>
                <a:cs typeface="Tahoma"/>
              </a:rPr>
              <a:t>describing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Subject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Jack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6352" y="869492"/>
            <a:ext cx="764540" cy="172085"/>
          </a:xfrm>
          <a:custGeom>
            <a:avLst/>
            <a:gdLst/>
            <a:ahLst/>
            <a:cxnLst/>
            <a:rect l="l" t="t" r="r" b="b"/>
            <a:pathLst>
              <a:path w="764539" h="172084">
                <a:moveTo>
                  <a:pt x="0" y="172072"/>
                </a:moveTo>
                <a:lnTo>
                  <a:pt x="763930" y="172072"/>
                </a:lnTo>
                <a:lnTo>
                  <a:pt x="7639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7360" y="838694"/>
            <a:ext cx="2908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60">
                <a:latin typeface="Tahoma"/>
                <a:cs typeface="Tahoma"/>
              </a:rPr>
              <a:t>appears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moment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2839248"/>
            <a:ext cx="3439160" cy="51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 b="1">
                <a:latin typeface="Arial"/>
                <a:cs typeface="Arial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Phrase, </a:t>
            </a:r>
            <a:r>
              <a:rPr dirty="0" sz="1100" spc="-25">
                <a:latin typeface="Tahoma"/>
                <a:cs typeface="Tahoma"/>
              </a:rPr>
              <a:t>Prepositional  </a:t>
            </a:r>
            <a:r>
              <a:rPr dirty="0" sz="1100" spc="-35">
                <a:latin typeface="Tahoma"/>
                <a:cs typeface="Tahoma"/>
              </a:rPr>
              <a:t>Phrase.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385" y="1010779"/>
            <a:ext cx="1280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35">
                <a:latin typeface="Tahoma"/>
                <a:cs typeface="Tahoma"/>
              </a:rPr>
              <a:t>Subject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Ali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7993" y="1240104"/>
            <a:ext cx="10064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best friend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1209305"/>
            <a:ext cx="30480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tabLst>
                <a:tab pos="210312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consider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him	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</a:t>
            </a:r>
            <a:r>
              <a:rPr dirty="0" sz="1100" spc="-45">
                <a:latin typeface="Tahoma"/>
                <a:cs typeface="Tahoma"/>
              </a:rPr>
              <a:t> describing  </a:t>
            </a:r>
            <a:r>
              <a:rPr dirty="0" sz="1100" spc="-25">
                <a:latin typeface="Tahoma"/>
                <a:cs typeface="Tahoma"/>
              </a:rPr>
              <a:t>Object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him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579916"/>
            <a:ext cx="3183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bedroom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cleaned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0">
                <a:latin typeface="Tahoma"/>
                <a:cs typeface="Tahoma"/>
              </a:rPr>
              <a:t>tomorrow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1719730"/>
            <a:ext cx="3329304" cy="42290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345"/>
              </a:spcBef>
            </a:pP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25">
                <a:latin typeface="Tahoma"/>
                <a:cs typeface="Tahoma"/>
              </a:rPr>
              <a:t>Object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bedroom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65">
                <a:latin typeface="Tahoma"/>
                <a:cs typeface="Tahoma"/>
              </a:rPr>
              <a:t>Genevieve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bedroom walls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dark </a:t>
            </a:r>
            <a:r>
              <a:rPr dirty="0" sz="1100" spc="-70">
                <a:latin typeface="Tahoma"/>
                <a:cs typeface="Tahoma"/>
              </a:rPr>
              <a:t>green </a:t>
            </a:r>
            <a:r>
              <a:rPr dirty="0" sz="1100" spc="-110">
                <a:latin typeface="Tahoma"/>
                <a:cs typeface="Tahoma"/>
              </a:rPr>
              <a:t>]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385" y="2122613"/>
            <a:ext cx="2337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Co </a:t>
            </a: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25">
                <a:latin typeface="Tahoma"/>
                <a:cs typeface="Tahoma"/>
              </a:rPr>
              <a:t>Object </a:t>
            </a:r>
            <a:r>
              <a:rPr dirty="0" sz="1100" spc="-85" i="1">
                <a:latin typeface="Trebuchet MS"/>
                <a:cs typeface="Trebuchet MS"/>
              </a:rPr>
              <a:t>her </a:t>
            </a:r>
            <a:r>
              <a:rPr dirty="0" sz="1100" spc="-55" i="1">
                <a:latin typeface="Trebuchet MS"/>
                <a:cs typeface="Trebuchet MS"/>
              </a:rPr>
              <a:t>bedroom</a:t>
            </a:r>
            <a:r>
              <a:rPr dirty="0" sz="1100" spc="60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walls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360" y="2321139"/>
            <a:ext cx="30079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mechanic </a:t>
            </a:r>
            <a:r>
              <a:rPr dirty="0" sz="1100" spc="-60">
                <a:latin typeface="Tahoma"/>
                <a:cs typeface="Tahoma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panel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flat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Co  </a:t>
            </a: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25">
                <a:latin typeface="Tahoma"/>
                <a:cs typeface="Tahoma"/>
              </a:rPr>
              <a:t>Object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135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panel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children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38561" y="3084516"/>
            <a:ext cx="4400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565555"/>
            <a:ext cx="2512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Verbs which </a:t>
            </a:r>
            <a:r>
              <a:rPr dirty="0" sz="1100" spc="-45">
                <a:latin typeface="Tahoma"/>
                <a:cs typeface="Tahoma"/>
              </a:rPr>
              <a:t>can take </a:t>
            </a:r>
            <a:r>
              <a:rPr dirty="0" sz="1100" spc="-40">
                <a:latin typeface="Tahoma"/>
                <a:cs typeface="Tahoma"/>
              </a:rPr>
              <a:t>subject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complements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260" y="850745"/>
            <a:ext cx="324802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273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copula -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is/are/was/were</a:t>
            </a:r>
            <a:endParaRPr sz="1100">
              <a:latin typeface="Trebuchet MS"/>
              <a:cs typeface="Trebuchet MS"/>
            </a:endParaRPr>
          </a:p>
          <a:p>
            <a:pPr marL="2273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dirty="0" sz="1100" spc="-40">
                <a:latin typeface="Tahoma"/>
                <a:cs typeface="Tahoma"/>
              </a:rPr>
              <a:t>Verbs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appearance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80" i="1">
                <a:latin typeface="Trebuchet MS"/>
                <a:cs typeface="Trebuchet MS"/>
              </a:rPr>
              <a:t>seem, </a:t>
            </a:r>
            <a:r>
              <a:rPr dirty="0" sz="1100" spc="-75" i="1">
                <a:latin typeface="Trebuchet MS"/>
                <a:cs typeface="Trebuchet MS"/>
              </a:rPr>
              <a:t>appear, </a:t>
            </a:r>
            <a:r>
              <a:rPr dirty="0" sz="1100" spc="-60" i="1">
                <a:latin typeface="Trebuchet MS"/>
                <a:cs typeface="Trebuchet MS"/>
              </a:rPr>
              <a:t>look,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65" i="1">
                <a:latin typeface="Trebuchet MS"/>
                <a:cs typeface="Trebuchet MS"/>
              </a:rPr>
              <a:t>she  </a:t>
            </a:r>
            <a:r>
              <a:rPr dirty="0" sz="1100" spc="-65" i="1">
                <a:latin typeface="Trebuchet MS"/>
                <a:cs typeface="Trebuchet MS"/>
              </a:rPr>
              <a:t>seems </a:t>
            </a:r>
            <a:r>
              <a:rPr dirty="0" sz="1100" spc="-35" i="1">
                <a:latin typeface="Trebuchet MS"/>
                <a:cs typeface="Trebuchet MS"/>
              </a:rPr>
              <a:t>/ </a:t>
            </a:r>
            <a:r>
              <a:rPr dirty="0" sz="1100" spc="-45" i="1">
                <a:latin typeface="Trebuchet MS"/>
                <a:cs typeface="Trebuchet MS"/>
              </a:rPr>
              <a:t>looks </a:t>
            </a:r>
            <a:r>
              <a:rPr dirty="0" sz="1100" spc="-35" i="1">
                <a:latin typeface="Trebuchet MS"/>
                <a:cs typeface="Trebuchet MS"/>
              </a:rPr>
              <a:t>/ </a:t>
            </a:r>
            <a:r>
              <a:rPr dirty="0" sz="1100" spc="-65" i="1">
                <a:latin typeface="Trebuchet MS"/>
                <a:cs typeface="Trebuchet MS"/>
              </a:rPr>
              <a:t>appears</a:t>
            </a:r>
            <a:r>
              <a:rPr dirty="0" sz="1100" spc="55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tired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960" y="1486660"/>
            <a:ext cx="350456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129539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Verbs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perception - </a:t>
            </a:r>
            <a:r>
              <a:rPr dirty="0" sz="1100" spc="-105" i="1">
                <a:latin typeface="Trebuchet MS"/>
                <a:cs typeface="Trebuchet MS"/>
              </a:rPr>
              <a:t>feel, </a:t>
            </a:r>
            <a:r>
              <a:rPr dirty="0" sz="1100" spc="-80" i="1">
                <a:latin typeface="Trebuchet MS"/>
                <a:cs typeface="Trebuchet MS"/>
              </a:rPr>
              <a:t>smell, </a:t>
            </a:r>
            <a:r>
              <a:rPr dirty="0" sz="1100" spc="-55" i="1">
                <a:latin typeface="Trebuchet MS"/>
                <a:cs typeface="Trebuchet MS"/>
              </a:rPr>
              <a:t>sound, </a:t>
            </a:r>
            <a:r>
              <a:rPr dirty="0" sz="1100" spc="-60" i="1">
                <a:latin typeface="Trebuchet MS"/>
                <a:cs typeface="Trebuchet MS"/>
              </a:rPr>
              <a:t>taste</a:t>
            </a:r>
            <a:r>
              <a:rPr dirty="0" sz="1100" spc="-6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75" i="1">
                <a:latin typeface="Trebuchet MS"/>
                <a:cs typeface="Trebuchet MS"/>
              </a:rPr>
              <a:t>the  </a:t>
            </a:r>
            <a:r>
              <a:rPr dirty="0" sz="1100" spc="-50" i="1">
                <a:latin typeface="Trebuchet MS"/>
                <a:cs typeface="Trebuchet MS"/>
              </a:rPr>
              <a:t>food </a:t>
            </a:r>
            <a:r>
              <a:rPr dirty="0" sz="1100" spc="-70" i="1">
                <a:latin typeface="Trebuchet MS"/>
                <a:cs typeface="Trebuchet MS"/>
              </a:rPr>
              <a:t>smells </a:t>
            </a:r>
            <a:r>
              <a:rPr dirty="0" sz="1100" spc="-35" i="1">
                <a:latin typeface="Trebuchet MS"/>
                <a:cs typeface="Trebuchet MS"/>
              </a:rPr>
              <a:t>/ </a:t>
            </a:r>
            <a:r>
              <a:rPr dirty="0" sz="1100" spc="-60" i="1">
                <a:latin typeface="Trebuchet MS"/>
                <a:cs typeface="Trebuchet MS"/>
              </a:rPr>
              <a:t>tastes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funny</a:t>
            </a:r>
            <a:endParaRPr sz="1100">
              <a:latin typeface="Trebuchet MS"/>
              <a:cs typeface="Trebuchet MS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Verbs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persistence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85" i="1">
                <a:latin typeface="Trebuchet MS"/>
                <a:cs typeface="Trebuchet MS"/>
              </a:rPr>
              <a:t>stay, </a:t>
            </a:r>
            <a:r>
              <a:rPr dirty="0" sz="1100" spc="-65" i="1">
                <a:latin typeface="Trebuchet MS"/>
                <a:cs typeface="Trebuchet MS"/>
              </a:rPr>
              <a:t>remain</a:t>
            </a:r>
            <a:r>
              <a:rPr dirty="0" sz="1100" spc="-65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 i="1">
                <a:latin typeface="Trebuchet MS"/>
                <a:cs typeface="Trebuchet MS"/>
              </a:rPr>
              <a:t>You </a:t>
            </a:r>
            <a:r>
              <a:rPr dirty="0" sz="1100" spc="-50" i="1">
                <a:latin typeface="Trebuchet MS"/>
                <a:cs typeface="Trebuchet MS"/>
              </a:rPr>
              <a:t>must </a:t>
            </a:r>
            <a:r>
              <a:rPr dirty="0" sz="1100" spc="-60" i="1">
                <a:latin typeface="Trebuchet MS"/>
                <a:cs typeface="Trebuchet MS"/>
              </a:rPr>
              <a:t>stay </a:t>
            </a:r>
            <a:r>
              <a:rPr dirty="0" sz="1100" spc="-35" i="1">
                <a:latin typeface="Trebuchet MS"/>
                <a:cs typeface="Trebuchet MS"/>
              </a:rPr>
              <a:t>/  </a:t>
            </a:r>
            <a:r>
              <a:rPr dirty="0" sz="1100" spc="-70" i="1">
                <a:latin typeface="Trebuchet MS"/>
                <a:cs typeface="Trebuchet MS"/>
              </a:rPr>
              <a:t>remain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calm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69806"/>
            <a:ext cx="352552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Verbs which </a:t>
            </a:r>
            <a:r>
              <a:rPr dirty="0" sz="1100" spc="-45">
                <a:latin typeface="Tahoma"/>
                <a:cs typeface="Tahoma"/>
              </a:rPr>
              <a:t>can take </a:t>
            </a:r>
            <a:r>
              <a:rPr dirty="0" sz="1100" spc="-35">
                <a:latin typeface="Tahoma"/>
                <a:cs typeface="Tahoma"/>
              </a:rPr>
              <a:t>object </a:t>
            </a: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90">
                <a:latin typeface="Tahoma"/>
                <a:cs typeface="Tahoma"/>
              </a:rPr>
              <a:t>: </a:t>
            </a:r>
            <a:r>
              <a:rPr dirty="0" sz="1100" spc="-60" i="1">
                <a:latin typeface="Trebuchet MS"/>
                <a:cs typeface="Trebuchet MS"/>
              </a:rPr>
              <a:t>appoint, </a:t>
            </a:r>
            <a:r>
              <a:rPr dirty="0" sz="1100" spc="-75" i="1">
                <a:latin typeface="Trebuchet MS"/>
                <a:cs typeface="Trebuchet MS"/>
              </a:rPr>
              <a:t>call,  </a:t>
            </a:r>
            <a:r>
              <a:rPr dirty="0" sz="1100" spc="-90" i="1">
                <a:latin typeface="Trebuchet MS"/>
                <a:cs typeface="Trebuchet MS"/>
              </a:rPr>
              <a:t>certify, </a:t>
            </a:r>
            <a:r>
              <a:rPr dirty="0" sz="1100" spc="-65" i="1">
                <a:latin typeface="Trebuchet MS"/>
                <a:cs typeface="Trebuchet MS"/>
              </a:rPr>
              <a:t>consider, </a:t>
            </a:r>
            <a:r>
              <a:rPr dirty="0" sz="1100" spc="-70" i="1">
                <a:latin typeface="Trebuchet MS"/>
                <a:cs typeface="Trebuchet MS"/>
              </a:rPr>
              <a:t>crown, </a:t>
            </a:r>
            <a:r>
              <a:rPr dirty="0" sz="1100" spc="-85" i="1">
                <a:latin typeface="Trebuchet MS"/>
                <a:cs typeface="Trebuchet MS"/>
              </a:rPr>
              <a:t>declare, elect, </a:t>
            </a:r>
            <a:r>
              <a:rPr dirty="0" sz="1100" spc="-80" i="1">
                <a:latin typeface="Trebuchet MS"/>
                <a:cs typeface="Trebuchet MS"/>
              </a:rPr>
              <a:t>find, </a:t>
            </a:r>
            <a:r>
              <a:rPr dirty="0" sz="1100" spc="-70" i="1">
                <a:latin typeface="Trebuchet MS"/>
                <a:cs typeface="Trebuchet MS"/>
              </a:rPr>
              <a:t>hold, </a:t>
            </a:r>
            <a:r>
              <a:rPr dirty="0" sz="1100" spc="-65" i="1">
                <a:latin typeface="Trebuchet MS"/>
                <a:cs typeface="Trebuchet MS"/>
              </a:rPr>
              <a:t>imagine,  </a:t>
            </a:r>
            <a:r>
              <a:rPr dirty="0" sz="1100" spc="-85" i="1">
                <a:latin typeface="Trebuchet MS"/>
                <a:cs typeface="Trebuchet MS"/>
              </a:rPr>
              <a:t>keep, </a:t>
            </a:r>
            <a:r>
              <a:rPr dirty="0" sz="1100" spc="-90" i="1">
                <a:latin typeface="Trebuchet MS"/>
                <a:cs typeface="Trebuchet MS"/>
              </a:rPr>
              <a:t>like, </a:t>
            </a:r>
            <a:r>
              <a:rPr dirty="0" sz="1100" spc="-75" i="1">
                <a:latin typeface="Trebuchet MS"/>
                <a:cs typeface="Trebuchet MS"/>
              </a:rPr>
              <a:t>make, </a:t>
            </a:r>
            <a:r>
              <a:rPr dirty="0" sz="1100" spc="-70" i="1">
                <a:latin typeface="Trebuchet MS"/>
                <a:cs typeface="Trebuchet MS"/>
              </a:rPr>
              <a:t>name, </a:t>
            </a:r>
            <a:r>
              <a:rPr dirty="0" sz="1100" spc="-100" i="1">
                <a:latin typeface="Trebuchet MS"/>
                <a:cs typeface="Trebuchet MS"/>
              </a:rPr>
              <a:t>prefer, </a:t>
            </a:r>
            <a:r>
              <a:rPr dirty="0" sz="1100" spc="-65" i="1">
                <a:latin typeface="Trebuchet MS"/>
                <a:cs typeface="Trebuchet MS"/>
              </a:rPr>
              <a:t>proclaim, </a:t>
            </a:r>
            <a:r>
              <a:rPr dirty="0" sz="1100" spc="-75" i="1">
                <a:latin typeface="Trebuchet MS"/>
                <a:cs typeface="Trebuchet MS"/>
              </a:rPr>
              <a:t>profess, </a:t>
            </a:r>
            <a:r>
              <a:rPr dirty="0" sz="1100" spc="-65" i="1">
                <a:latin typeface="Trebuchet MS"/>
                <a:cs typeface="Trebuchet MS"/>
              </a:rPr>
              <a:t>pronounce,  </a:t>
            </a:r>
            <a:r>
              <a:rPr dirty="0" sz="1100" spc="-80" i="1">
                <a:latin typeface="Trebuchet MS"/>
                <a:cs typeface="Trebuchet MS"/>
              </a:rPr>
              <a:t>prove, report, </a:t>
            </a:r>
            <a:r>
              <a:rPr dirty="0" sz="1100" spc="-65" i="1">
                <a:latin typeface="Trebuchet MS"/>
                <a:cs typeface="Trebuchet MS"/>
              </a:rPr>
              <a:t>send, </a:t>
            </a:r>
            <a:r>
              <a:rPr dirty="0" sz="1100" spc="-60" i="1">
                <a:latin typeface="Trebuchet MS"/>
                <a:cs typeface="Trebuchet MS"/>
              </a:rPr>
              <a:t>think,</a:t>
            </a:r>
            <a:r>
              <a:rPr dirty="0" sz="1100" spc="-16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turn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853110"/>
            <a:ext cx="6718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75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4" action="ppaction://hlinksldjump"/>
              </a:rPr>
              <a:t>(b) </a:t>
            </a:r>
            <a:r>
              <a:rPr dirty="0" spc="-35">
                <a:hlinkClick r:id="rId14" action="ppaction://hlinksldjump"/>
              </a:rPr>
              <a:t>Subject </a:t>
            </a:r>
            <a:r>
              <a:rPr dirty="0" spc="-60">
                <a:hlinkClick r:id="rId14" action="ppaction://hlinksldjump"/>
              </a:rPr>
              <a:t>and </a:t>
            </a:r>
            <a:r>
              <a:rPr dirty="0" spc="-25">
                <a:hlinkClick r:id="rId14" action="ppaction://hlinksldjump"/>
              </a:rPr>
              <a:t>Object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complements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297" y="794561"/>
            <a:ext cx="2681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less </a:t>
            </a:r>
            <a:r>
              <a:rPr dirty="0" sz="1100" spc="-55">
                <a:latin typeface="Tahoma"/>
                <a:cs typeface="Tahoma"/>
              </a:rPr>
              <a:t>moveable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Objects.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3441" y="1154315"/>
            <a:ext cx="514984" cy="172085"/>
          </a:xfrm>
          <a:custGeom>
            <a:avLst/>
            <a:gdLst/>
            <a:ahLst/>
            <a:cxnLst/>
            <a:rect l="l" t="t" r="r" b="b"/>
            <a:pathLst>
              <a:path w="514985" h="172084">
                <a:moveTo>
                  <a:pt x="0" y="172072"/>
                </a:moveTo>
                <a:lnTo>
                  <a:pt x="514934" y="172072"/>
                </a:lnTo>
                <a:lnTo>
                  <a:pt x="51493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7360" y="1123529"/>
            <a:ext cx="1868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30">
                <a:latin typeface="Tahoma"/>
                <a:cs typeface="Tahoma"/>
              </a:rPr>
              <a:t>Peter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book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085" y="1326400"/>
            <a:ext cx="559435" cy="172085"/>
          </a:xfrm>
          <a:custGeom>
            <a:avLst/>
            <a:gdLst/>
            <a:ahLst/>
            <a:cxnLst/>
            <a:rect l="l" t="t" r="r" b="b"/>
            <a:pathLst>
              <a:path w="559435" h="172084">
                <a:moveTo>
                  <a:pt x="0" y="172072"/>
                </a:moveTo>
                <a:lnTo>
                  <a:pt x="559181" y="172072"/>
                </a:lnTo>
                <a:lnTo>
                  <a:pt x="55918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4385" y="1295601"/>
            <a:ext cx="2188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0">
                <a:latin typeface="Tahoma"/>
                <a:cs typeface="Tahoma"/>
              </a:rPr>
              <a:t>given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Peter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Jack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3789" y="1918538"/>
            <a:ext cx="256540" cy="172085"/>
          </a:xfrm>
          <a:custGeom>
            <a:avLst/>
            <a:gdLst/>
            <a:ahLst/>
            <a:cxnLst/>
            <a:rect l="l" t="t" r="r" b="b"/>
            <a:pathLst>
              <a:path w="256540" h="172085">
                <a:moveTo>
                  <a:pt x="0" y="172072"/>
                </a:moveTo>
                <a:lnTo>
                  <a:pt x="255930" y="172072"/>
                </a:lnTo>
                <a:lnTo>
                  <a:pt x="2559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7360" y="1505634"/>
            <a:ext cx="2155825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30">
                <a:latin typeface="Tahoma"/>
                <a:cs typeface="Tahoma"/>
              </a:rPr>
              <a:t>Peter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book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→</a:t>
            </a:r>
            <a:endParaRPr sz="1100">
              <a:latin typeface="Meiryo"/>
              <a:cs typeface="Meiryo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Tahoma"/>
                <a:cs typeface="Tahoma"/>
              </a:rPr>
              <a:t>Peter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0">
                <a:latin typeface="Tahoma"/>
                <a:cs typeface="Tahoma"/>
              </a:rPr>
              <a:t>given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Jack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5">
                <a:latin typeface="Tahoma"/>
                <a:cs typeface="Tahoma"/>
              </a:rPr>
              <a:t>resembles </a:t>
            </a:r>
            <a:r>
              <a:rPr dirty="0" sz="1100" spc="-10">
                <a:latin typeface="Tahoma"/>
                <a:cs typeface="Tahoma"/>
              </a:rPr>
              <a:t>Paul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2541" y="2090610"/>
            <a:ext cx="256540" cy="172085"/>
          </a:xfrm>
          <a:custGeom>
            <a:avLst/>
            <a:gdLst/>
            <a:ahLst/>
            <a:cxnLst/>
            <a:rect l="l" t="t" r="r" b="b"/>
            <a:pathLst>
              <a:path w="256540" h="172085">
                <a:moveTo>
                  <a:pt x="0" y="172072"/>
                </a:moveTo>
                <a:lnTo>
                  <a:pt x="255930" y="172072"/>
                </a:lnTo>
                <a:lnTo>
                  <a:pt x="25593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4385" y="2059811"/>
            <a:ext cx="1632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* </a:t>
            </a:r>
            <a:r>
              <a:rPr dirty="0" sz="1100" spc="-10">
                <a:latin typeface="Tahoma"/>
                <a:cs typeface="Tahoma"/>
              </a:rPr>
              <a:t>Paul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resembled by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Jack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08479" y="2300643"/>
            <a:ext cx="331470" cy="172085"/>
          </a:xfrm>
          <a:custGeom>
            <a:avLst/>
            <a:gdLst/>
            <a:ahLst/>
            <a:cxnLst/>
            <a:rect l="l" t="t" r="r" b="b"/>
            <a:pathLst>
              <a:path w="331469" h="172085">
                <a:moveTo>
                  <a:pt x="0" y="172072"/>
                </a:moveTo>
                <a:lnTo>
                  <a:pt x="330974" y="172072"/>
                </a:lnTo>
                <a:lnTo>
                  <a:pt x="33097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7360" y="2269844"/>
            <a:ext cx="2369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25">
                <a:latin typeface="Tahoma"/>
                <a:cs typeface="Tahoma"/>
              </a:rPr>
              <a:t>Magda </a:t>
            </a:r>
            <a:r>
              <a:rPr dirty="0" sz="1100" spc="-65">
                <a:latin typeface="Tahoma"/>
                <a:cs typeface="Tahoma"/>
              </a:rPr>
              <a:t>named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daughter </a:t>
            </a:r>
            <a:r>
              <a:rPr dirty="0" sz="1100" spc="-60">
                <a:latin typeface="Tahoma"/>
                <a:cs typeface="Tahoma"/>
              </a:rPr>
              <a:t>Isobel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2541" y="2472715"/>
            <a:ext cx="331470" cy="172085"/>
          </a:xfrm>
          <a:custGeom>
            <a:avLst/>
            <a:gdLst/>
            <a:ahLst/>
            <a:cxnLst/>
            <a:rect l="l" t="t" r="r" b="b"/>
            <a:pathLst>
              <a:path w="331469" h="172085">
                <a:moveTo>
                  <a:pt x="0" y="172072"/>
                </a:moveTo>
                <a:lnTo>
                  <a:pt x="330974" y="172072"/>
                </a:lnTo>
                <a:lnTo>
                  <a:pt x="33097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44385" y="2441916"/>
            <a:ext cx="2558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* </a:t>
            </a:r>
            <a:r>
              <a:rPr dirty="0" sz="1100" spc="-60">
                <a:latin typeface="Tahoma"/>
                <a:cs typeface="Tahoma"/>
              </a:rPr>
              <a:t>Isobel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5">
                <a:latin typeface="Tahoma"/>
                <a:cs typeface="Tahoma"/>
              </a:rPr>
              <a:t>named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daughter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Magda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8561" y="2991730"/>
            <a:ext cx="6426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6083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750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(d)</a:t>
            </a:r>
            <a:r>
              <a:rPr dirty="0" spc="-40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Adverbials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7905"/>
            <a:ext cx="3234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Object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Complement </a:t>
            </a:r>
            <a:r>
              <a:rPr dirty="0" sz="1100" spc="-30">
                <a:latin typeface="Tahoma"/>
                <a:cs typeface="Tahoma"/>
              </a:rPr>
              <a:t>Functions </a:t>
            </a:r>
            <a:r>
              <a:rPr dirty="0" sz="1100" spc="-50">
                <a:latin typeface="Tahoma"/>
                <a:cs typeface="Tahoma"/>
              </a:rPr>
              <a:t>determined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523096"/>
            <a:ext cx="79502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sat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ahoma"/>
              <a:buAutoNum type="arabicPeriod"/>
              <a:tabLst>
                <a:tab pos="189865" algn="l"/>
              </a:tabLst>
            </a:pPr>
            <a:r>
              <a:rPr dirty="0" sz="1100" spc="-10" i="1">
                <a:latin typeface="Meiryo"/>
                <a:cs typeface="Meiryo"/>
              </a:rPr>
              <a:t>∗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ahoma"/>
                <a:cs typeface="Tahoma"/>
              </a:rPr>
              <a:t>Jack  </a:t>
            </a:r>
            <a:r>
              <a:rPr dirty="0" sz="1100" spc="-420">
                <a:latin typeface="Tahoma"/>
                <a:cs typeface="Tahoma"/>
              </a:rPr>
              <a:t>sat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5946" y="1807705"/>
            <a:ext cx="111061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chair </a:t>
            </a:r>
            <a:r>
              <a:rPr dirty="0" baseline="-13888" sz="1200" spc="7" i="1">
                <a:latin typeface="Arial"/>
                <a:cs typeface="Arial"/>
              </a:rPr>
              <a:t>OBJECT</a:t>
            </a:r>
            <a:r>
              <a:rPr dirty="0" baseline="-13888" sz="1200" spc="-18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750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(d)</a:t>
            </a:r>
            <a:r>
              <a:rPr dirty="0" spc="-40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Adverbials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801394"/>
            <a:ext cx="2035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Adverbials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0" b="1">
                <a:latin typeface="Arial"/>
                <a:cs typeface="Arial"/>
              </a:rPr>
              <a:t>not </a:t>
            </a:r>
            <a:r>
              <a:rPr dirty="0" sz="1100" spc="-60">
                <a:latin typeface="Tahoma"/>
                <a:cs typeface="Tahoma"/>
              </a:rPr>
              <a:t>chosen by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086584"/>
            <a:ext cx="3255645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optional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50" b="1">
                <a:latin typeface="Arial"/>
                <a:cs typeface="Arial"/>
              </a:rPr>
              <a:t>moveable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55">
                <a:latin typeface="Tahoma"/>
                <a:cs typeface="Tahoma"/>
              </a:rPr>
              <a:t>appear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45" b="1">
                <a:latin typeface="Arial"/>
                <a:cs typeface="Arial"/>
              </a:rPr>
              <a:t>periphery </a:t>
            </a:r>
            <a:r>
              <a:rPr dirty="0" sz="1100" spc="-20">
                <a:latin typeface="Tahoma"/>
                <a:cs typeface="Tahoma"/>
              </a:rPr>
              <a:t>(right </a:t>
            </a:r>
            <a:r>
              <a:rPr dirty="0" sz="1100" spc="-55">
                <a:latin typeface="Tahoma"/>
                <a:cs typeface="Tahoma"/>
              </a:rPr>
              <a:t>or </a:t>
            </a:r>
            <a:r>
              <a:rPr dirty="0" sz="1100" spc="-20">
                <a:latin typeface="Tahoma"/>
                <a:cs typeface="Tahoma"/>
              </a:rPr>
              <a:t>left  </a:t>
            </a:r>
            <a:r>
              <a:rPr dirty="0" sz="1100" spc="-75">
                <a:latin typeface="Tahoma"/>
                <a:cs typeface="Tahoma"/>
              </a:rPr>
              <a:t>edge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30">
                <a:latin typeface="Tahoma"/>
                <a:cs typeface="Tahoma"/>
              </a:rPr>
              <a:t>modify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85" i="1">
                <a:latin typeface="Trebuchet MS"/>
                <a:cs typeface="Trebuchet MS"/>
              </a:rPr>
              <a:t>entire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sentence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9121" y="2356180"/>
            <a:ext cx="814069" cy="1143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900" spc="15">
                <a:latin typeface="Arial"/>
                <a:cs typeface="Arial"/>
              </a:rPr>
              <a:t>[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25">
                <a:latin typeface="Arial"/>
                <a:cs typeface="Arial"/>
              </a:rPr>
              <a:t>my </a:t>
            </a:r>
            <a:r>
              <a:rPr dirty="0" sz="900" spc="-20">
                <a:latin typeface="Arial"/>
                <a:cs typeface="Arial"/>
              </a:rPr>
              <a:t>opinion</a:t>
            </a:r>
            <a:r>
              <a:rPr dirty="0" sz="900" spc="165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086" y="2287184"/>
            <a:ext cx="210947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AutoNum type="arabicPeriod"/>
              <a:tabLst>
                <a:tab pos="173355" algn="l"/>
              </a:tabLst>
            </a:pPr>
            <a:r>
              <a:rPr dirty="0" sz="900" spc="15">
                <a:latin typeface="Arial"/>
                <a:cs typeface="Arial"/>
              </a:rPr>
              <a:t>[ </a:t>
            </a:r>
            <a:r>
              <a:rPr dirty="0" sz="900" spc="-25">
                <a:latin typeface="Arial"/>
                <a:cs typeface="Arial"/>
              </a:rPr>
              <a:t>On </a:t>
            </a:r>
            <a:r>
              <a:rPr dirty="0" sz="900" spc="-50">
                <a:latin typeface="Arial"/>
                <a:cs typeface="Arial"/>
              </a:rPr>
              <a:t>Tuesday </a:t>
            </a:r>
            <a:r>
              <a:rPr dirty="0" sz="900" spc="15">
                <a:latin typeface="Arial"/>
                <a:cs typeface="Arial"/>
              </a:rPr>
              <a:t>] </a:t>
            </a:r>
            <a:r>
              <a:rPr dirty="0" sz="900" spc="-75">
                <a:latin typeface="Arial"/>
                <a:cs typeface="Arial"/>
              </a:rPr>
              <a:t>we </a:t>
            </a:r>
            <a:r>
              <a:rPr dirty="0" sz="900" spc="-35">
                <a:latin typeface="Arial"/>
                <a:cs typeface="Arial"/>
              </a:rPr>
              <a:t>should </a:t>
            </a:r>
            <a:r>
              <a:rPr dirty="0" sz="900" spc="-55">
                <a:latin typeface="Arial"/>
                <a:cs typeface="Arial"/>
              </a:rPr>
              <a:t>have </a:t>
            </a:r>
            <a:r>
              <a:rPr dirty="0" sz="900" spc="-60">
                <a:latin typeface="Arial"/>
                <a:cs typeface="Arial"/>
              </a:rPr>
              <a:t>a</a:t>
            </a:r>
            <a:r>
              <a:rPr dirty="0" sz="900" spc="-15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picnic</a:t>
            </a:r>
            <a:endParaRPr sz="900">
              <a:latin typeface="Arial"/>
              <a:cs typeface="Arial"/>
            </a:endParaRPr>
          </a:p>
          <a:p>
            <a:pPr marL="172720" indent="-160655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AutoNum type="arabicPeriod"/>
              <a:tabLst>
                <a:tab pos="173355" algn="l"/>
              </a:tabLst>
            </a:pPr>
            <a:r>
              <a:rPr dirty="0" sz="900" spc="15">
                <a:latin typeface="Arial"/>
                <a:cs typeface="Arial"/>
              </a:rPr>
              <a:t>[ </a:t>
            </a:r>
            <a:r>
              <a:rPr dirty="0" sz="900" spc="20">
                <a:latin typeface="Arial"/>
                <a:cs typeface="Arial"/>
              </a:rPr>
              <a:t>With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25">
                <a:latin typeface="Arial"/>
                <a:cs typeface="Arial"/>
              </a:rPr>
              <a:t>bit </a:t>
            </a:r>
            <a:r>
              <a:rPr dirty="0" sz="900" spc="-5">
                <a:latin typeface="Arial"/>
                <a:cs typeface="Arial"/>
              </a:rPr>
              <a:t>of </a:t>
            </a:r>
            <a:r>
              <a:rPr dirty="0" sz="900" spc="-15">
                <a:latin typeface="Arial"/>
                <a:cs typeface="Arial"/>
              </a:rPr>
              <a:t>luck</a:t>
            </a:r>
            <a:r>
              <a:rPr dirty="0" sz="900" spc="130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2484" y="2479492"/>
            <a:ext cx="22059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75">
                <a:latin typeface="Arial"/>
                <a:cs typeface="Arial"/>
              </a:rPr>
              <a:t>we </a:t>
            </a:r>
            <a:r>
              <a:rPr dirty="0" sz="900" spc="5">
                <a:latin typeface="Arial"/>
                <a:cs typeface="Arial"/>
              </a:rPr>
              <a:t>will </a:t>
            </a:r>
            <a:r>
              <a:rPr dirty="0" sz="900" spc="-55">
                <a:latin typeface="Arial"/>
                <a:cs typeface="Arial"/>
              </a:rPr>
              <a:t>have </a:t>
            </a:r>
            <a:r>
              <a:rPr dirty="0" sz="900" spc="-25">
                <a:latin typeface="Arial"/>
                <a:cs typeface="Arial"/>
              </a:rPr>
              <a:t>good </a:t>
            </a:r>
            <a:r>
              <a:rPr dirty="0" sz="900" spc="-35">
                <a:latin typeface="Arial"/>
                <a:cs typeface="Arial"/>
              </a:rPr>
              <a:t>weather </a:t>
            </a:r>
            <a:r>
              <a:rPr dirty="0" sz="900" spc="15">
                <a:latin typeface="Arial"/>
                <a:cs typeface="Arial"/>
              </a:rPr>
              <a:t>[ </a:t>
            </a: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-15">
                <a:latin typeface="Arial"/>
                <a:cs typeface="Arial"/>
              </a:rPr>
              <a:t>tomorrow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750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(d)</a:t>
            </a:r>
            <a:r>
              <a:rPr dirty="0" spc="-40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Adverbials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28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960" y="1248434"/>
            <a:ext cx="2966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luckily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baseline="-13888" sz="1200" i="1">
                <a:latin typeface="Arial"/>
                <a:cs typeface="Arial"/>
              </a:rPr>
              <a:t>VERB </a:t>
            </a:r>
            <a:r>
              <a:rPr dirty="0" baseline="-13888" sz="1200" spc="7" i="1">
                <a:latin typeface="Arial"/>
                <a:cs typeface="Arial"/>
              </a:rPr>
              <a:t>COMPLEX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weather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77402"/>
            <a:ext cx="3466465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Not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0">
                <a:latin typeface="Tahoma"/>
                <a:cs typeface="Tahoma"/>
              </a:rPr>
              <a:t>‘adverbial’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adverbial </a:t>
            </a:r>
            <a:r>
              <a:rPr dirty="0" sz="1100" spc="-25">
                <a:latin typeface="Tahoma"/>
                <a:cs typeface="Tahoma"/>
              </a:rPr>
              <a:t>position  </a:t>
            </a:r>
            <a:r>
              <a:rPr dirty="0" sz="1100" spc="-10">
                <a:latin typeface="Tahoma"/>
                <a:cs typeface="Tahoma"/>
              </a:rPr>
              <a:t>(at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periphery).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‘adverb’.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493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39789"/>
            <a:ext cx="67183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49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5" action="ppaction://hlinksldjump"/>
              </a:rPr>
              <a:t>Behaviour of </a:t>
            </a:r>
            <a:r>
              <a:rPr dirty="0" spc="-75">
                <a:hlinkClick r:id="rId5" action="ppaction://hlinksldjump"/>
              </a:rPr>
              <a:t>phrases </a:t>
            </a:r>
            <a:r>
              <a:rPr dirty="0" spc="-30">
                <a:hlinkClick r:id="rId5" action="ppaction://hlinksldjump"/>
              </a:rPr>
              <a:t>in </a:t>
            </a:r>
            <a:r>
              <a:rPr dirty="0" spc="-45">
                <a:hlinkClick r:id="rId5" action="ppaction://hlinksldjump"/>
              </a:rPr>
              <a:t>different</a:t>
            </a:r>
            <a:r>
              <a:rPr dirty="0" spc="325">
                <a:hlinkClick r:id="rId5" action="ppaction://hlinksldjump"/>
              </a:rPr>
              <a:t> </a:t>
            </a:r>
            <a:r>
              <a:rPr dirty="0" spc="-35">
                <a:hlinkClick r:id="rId5" action="ppaction://hlinksldjump"/>
              </a:rPr>
              <a:t>positions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607" y="1052873"/>
            <a:ext cx="3250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smelly </a:t>
            </a:r>
            <a:r>
              <a:rPr dirty="0" sz="1000" spc="-55">
                <a:latin typeface="Tahoma"/>
                <a:cs typeface="Tahoma"/>
              </a:rPr>
              <a:t>brown </a:t>
            </a:r>
            <a:r>
              <a:rPr dirty="0" sz="1000" spc="-50">
                <a:latin typeface="Tahoma"/>
                <a:cs typeface="Tahoma"/>
              </a:rPr>
              <a:t>dog </a:t>
            </a:r>
            <a:r>
              <a:rPr dirty="0" baseline="-11904" sz="1050" spc="15" i="1">
                <a:latin typeface="Arial"/>
                <a:cs typeface="Arial"/>
              </a:rPr>
              <a:t>NP </a:t>
            </a:r>
            <a:r>
              <a:rPr dirty="0" sz="1000" spc="-100">
                <a:latin typeface="Tahoma"/>
                <a:cs typeface="Tahoma"/>
              </a:rPr>
              <a:t>] </a:t>
            </a:r>
            <a:r>
              <a:rPr dirty="0" sz="1000" spc="-50">
                <a:latin typeface="Tahoma"/>
                <a:cs typeface="Tahoma"/>
              </a:rPr>
              <a:t>chased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scrawny grey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cat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1230000"/>
            <a:ext cx="3225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scrawny grey </a:t>
            </a:r>
            <a:r>
              <a:rPr dirty="0" sz="1000" spc="-15">
                <a:latin typeface="Tahoma"/>
                <a:cs typeface="Tahoma"/>
              </a:rPr>
              <a:t>cat </a:t>
            </a:r>
            <a:r>
              <a:rPr dirty="0" sz="1000" spc="-50">
                <a:latin typeface="Tahoma"/>
                <a:cs typeface="Tahoma"/>
              </a:rPr>
              <a:t>chased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smelly </a:t>
            </a:r>
            <a:r>
              <a:rPr dirty="0" sz="1000" spc="-55">
                <a:latin typeface="Tahoma"/>
                <a:cs typeface="Tahoma"/>
              </a:rPr>
              <a:t>brown </a:t>
            </a:r>
            <a:r>
              <a:rPr dirty="0" sz="1000" spc="-50">
                <a:latin typeface="Tahoma"/>
                <a:cs typeface="Tahoma"/>
              </a:rPr>
              <a:t>dog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baseline="-11904" sz="1050" spc="15" i="1">
                <a:latin typeface="Arial"/>
                <a:cs typeface="Arial"/>
              </a:rPr>
              <a:t>NP </a:t>
            </a:r>
            <a:r>
              <a:rPr dirty="0" sz="1000" spc="-10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307" y="1407139"/>
            <a:ext cx="2861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60">
                <a:latin typeface="Tahoma"/>
                <a:cs typeface="Tahoma"/>
              </a:rPr>
              <a:t>woman </a:t>
            </a:r>
            <a:r>
              <a:rPr dirty="0" sz="1000" spc="-5">
                <a:latin typeface="Tahoma"/>
                <a:cs typeface="Tahoma"/>
              </a:rPr>
              <a:t>hit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man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5">
                <a:latin typeface="Tahoma"/>
                <a:cs typeface="Tahoma"/>
              </a:rPr>
              <a:t>French </a:t>
            </a:r>
            <a:r>
              <a:rPr dirty="0" sz="1000" spc="-15">
                <a:latin typeface="Tahoma"/>
                <a:cs typeface="Tahoma"/>
              </a:rPr>
              <a:t>stick</a:t>
            </a:r>
            <a:r>
              <a:rPr dirty="0" sz="1000" spc="254">
                <a:latin typeface="Tahoma"/>
                <a:cs typeface="Tahoma"/>
              </a:rPr>
              <a:t> </a:t>
            </a:r>
            <a:r>
              <a:rPr dirty="0" baseline="-11904" sz="1050" spc="7" i="1">
                <a:latin typeface="Arial"/>
                <a:cs typeface="Arial"/>
              </a:rPr>
              <a:t>PP </a:t>
            </a:r>
            <a:r>
              <a:rPr dirty="0" sz="1000" spc="-10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07" y="1584279"/>
            <a:ext cx="3020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60">
                <a:latin typeface="Tahoma"/>
                <a:cs typeface="Tahoma"/>
              </a:rPr>
              <a:t>woman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5">
                <a:latin typeface="Tahoma"/>
                <a:cs typeface="Tahoma"/>
              </a:rPr>
              <a:t>French </a:t>
            </a:r>
            <a:r>
              <a:rPr dirty="0" sz="1000" spc="-15">
                <a:latin typeface="Tahoma"/>
                <a:cs typeface="Tahoma"/>
              </a:rPr>
              <a:t>stick </a:t>
            </a:r>
            <a:r>
              <a:rPr dirty="0" baseline="-11904" sz="1050" spc="7" i="1">
                <a:latin typeface="Arial"/>
                <a:cs typeface="Arial"/>
              </a:rPr>
              <a:t>PP </a:t>
            </a:r>
            <a:r>
              <a:rPr dirty="0" sz="1000" spc="-100">
                <a:latin typeface="Tahoma"/>
                <a:cs typeface="Tahoma"/>
              </a:rPr>
              <a:t>] </a:t>
            </a:r>
            <a:r>
              <a:rPr dirty="0" sz="1000" spc="-20">
                <a:latin typeface="Tahoma"/>
                <a:cs typeface="Tahoma"/>
              </a:rPr>
              <a:t>left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14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bakery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873318"/>
            <a:ext cx="3469640" cy="508634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990"/>
              </a:lnSpc>
              <a:spcBef>
                <a:spcPts val="305"/>
              </a:spcBef>
            </a:pP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65">
                <a:latin typeface="Tahoma"/>
                <a:cs typeface="Tahoma"/>
              </a:rPr>
              <a:t>same </a:t>
            </a:r>
            <a:r>
              <a:rPr dirty="0" sz="1000" spc="-50">
                <a:latin typeface="Tahoma"/>
                <a:cs typeface="Tahoma"/>
              </a:rPr>
              <a:t>phrase </a:t>
            </a:r>
            <a:r>
              <a:rPr dirty="0" sz="1000" spc="-45">
                <a:latin typeface="Tahoma"/>
                <a:cs typeface="Tahoma"/>
              </a:rPr>
              <a:t>plays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5">
                <a:latin typeface="Tahoma"/>
                <a:cs typeface="Tahoma"/>
              </a:rPr>
              <a:t>different </a:t>
            </a:r>
            <a:r>
              <a:rPr dirty="0" sz="1000" spc="-40">
                <a:latin typeface="Tahoma"/>
                <a:cs typeface="Tahoma"/>
              </a:rPr>
              <a:t>role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sentence </a:t>
            </a:r>
            <a:r>
              <a:rPr dirty="0" sz="1000" spc="-55" b="1">
                <a:latin typeface="Arial"/>
                <a:cs typeface="Arial"/>
              </a:rPr>
              <a:t>according  </a:t>
            </a:r>
            <a:r>
              <a:rPr dirty="0" sz="1000" b="1">
                <a:latin typeface="Arial"/>
                <a:cs typeface="Arial"/>
              </a:rPr>
              <a:t>to </a:t>
            </a:r>
            <a:r>
              <a:rPr dirty="0" sz="1000" spc="-35" b="1">
                <a:latin typeface="Arial"/>
                <a:cs typeface="Arial"/>
              </a:rPr>
              <a:t>its</a:t>
            </a:r>
            <a:r>
              <a:rPr dirty="0" sz="1000" spc="-114" b="1">
                <a:latin typeface="Arial"/>
                <a:cs typeface="Arial"/>
              </a:rPr>
              <a:t> </a:t>
            </a:r>
            <a:r>
              <a:rPr dirty="0" sz="1000" spc="-40" b="1">
                <a:latin typeface="Arial"/>
                <a:cs typeface="Arial"/>
              </a:rPr>
              <a:t>position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000" spc="-25">
                <a:latin typeface="Tahoma"/>
                <a:cs typeface="Tahoma"/>
              </a:rPr>
              <a:t>Role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often,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but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always,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determined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Verb.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493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39789"/>
            <a:ext cx="67183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061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7" action="ppaction://hlinksldjump"/>
              </a:rPr>
              <a:t>(e)</a:t>
            </a:r>
            <a:r>
              <a:rPr dirty="0">
                <a:hlinkClick r:id="rId17" action="ppaction://hlinksldjump"/>
              </a:rPr>
              <a:t> </a:t>
            </a:r>
            <a:r>
              <a:rPr dirty="0" spc="-35">
                <a:hlinkClick r:id="rId17" action="ppaction://hlinksldjump"/>
              </a:rPr>
              <a:t>Postmodifiers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1100250"/>
            <a:ext cx="35172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Postmodifiers modify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Noun. </a:t>
            </a: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10" b="1">
                <a:latin typeface="Arial"/>
                <a:cs typeface="Arial"/>
              </a:rPr>
              <a:t>after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noun, 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7445" y="1601291"/>
            <a:ext cx="2435225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30">
                <a:latin typeface="Tahoma"/>
                <a:cs typeface="Tahoma"/>
              </a:rPr>
              <a:t>hat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50">
                <a:latin typeface="Tahoma"/>
                <a:cs typeface="Tahoma"/>
              </a:rPr>
              <a:t>followed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65">
                <a:latin typeface="Tahoma"/>
                <a:cs typeface="Tahoma"/>
              </a:rPr>
              <a:t>down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601291"/>
            <a:ext cx="747395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898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5" b="1">
                <a:latin typeface="Arial"/>
                <a:cs typeface="Arial"/>
              </a:rPr>
              <a:t>man</a:t>
            </a:r>
            <a:endParaRPr sz="1100">
              <a:latin typeface="Arial"/>
              <a:cs typeface="Arial"/>
            </a:endParaRPr>
          </a:p>
          <a:p>
            <a:pPr algn="ctr" marR="3556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street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 b="1">
                <a:latin typeface="Arial"/>
                <a:cs typeface="Arial"/>
              </a:rPr>
              <a:t>dog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9154" y="1983395"/>
            <a:ext cx="239776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scratched </a:t>
            </a:r>
            <a:r>
              <a:rPr dirty="0" sz="1100" spc="-80">
                <a:latin typeface="Tahoma"/>
                <a:cs typeface="Tahoma"/>
              </a:rPr>
              <a:t>me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Border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Collie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29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71830" cy="171386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0808F"/>
              </a:buClr>
              <a:buFont typeface="Verdana"/>
              <a:buAutoNum type="alphaLcParenBoth" startAt="2"/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80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00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8" action="ppaction://hlinksldjump"/>
              </a:rPr>
              <a:t>Comparing </a:t>
            </a:r>
            <a:r>
              <a:rPr dirty="0" spc="85">
                <a:hlinkClick r:id="rId18" action="ppaction://hlinksldjump"/>
              </a:rPr>
              <a:t>A </a:t>
            </a:r>
            <a:r>
              <a:rPr dirty="0" spc="-60">
                <a:hlinkClick r:id="rId18" action="ppaction://hlinksldjump"/>
              </a:rPr>
              <a:t>and</a:t>
            </a:r>
            <a:r>
              <a:rPr dirty="0" spc="-10">
                <a:hlinkClick r:id="rId18" action="ppaction://hlinksldjump"/>
              </a:rPr>
              <a:t> Pmod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383562"/>
            <a:ext cx="3705860" cy="231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62100">
              <a:lnSpc>
                <a:spcPts val="1235"/>
              </a:lnSpc>
              <a:spcBef>
                <a:spcPts val="90"/>
              </a:spcBef>
              <a:tabLst>
                <a:tab pos="2851785" algn="l"/>
              </a:tabLst>
            </a:pPr>
            <a:r>
              <a:rPr dirty="0" sz="1100" spc="-25">
                <a:latin typeface="Tahoma"/>
                <a:cs typeface="Tahoma"/>
              </a:rPr>
              <a:t>Adverbial	Postmodifier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395"/>
              </a:lnSpc>
              <a:tabLst>
                <a:tab pos="3692525" algn="l"/>
              </a:tabLst>
            </a:pPr>
            <a:r>
              <a:rPr dirty="0" u="sng" sz="400" spc="-5">
                <a:solidFill>
                  <a:srgbClr val="80808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00" spc="-5">
                <a:solidFill>
                  <a:srgbClr val="80808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997" y="1606791"/>
          <a:ext cx="3670935" cy="50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/>
                <a:gridCol w="1289685"/>
                <a:gridCol w="908050"/>
              </a:tblGrid>
              <a:tr h="155932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dirty="0" sz="1100" spc="-15">
                          <a:latin typeface="Tahoma"/>
                          <a:cs typeface="Tahoma"/>
                        </a:rPr>
                        <a:t>What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do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they</a:t>
                      </a:r>
                      <a:r>
                        <a:rPr dirty="0" sz="1100" spc="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modify?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entire</a:t>
                      </a:r>
                      <a:r>
                        <a:rPr dirty="0" sz="1100" spc="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sentence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60">
                          <a:latin typeface="Tahoma"/>
                          <a:cs typeface="Tahoma"/>
                        </a:rPr>
                        <a:t>NP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Where 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are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they</a:t>
                      </a:r>
                      <a:r>
                        <a:rPr dirty="0" sz="1100" spc="-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found?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30">
                          <a:latin typeface="Tahoma"/>
                          <a:cs typeface="Tahoma"/>
                        </a:rPr>
                        <a:t>At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the”periphery”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After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60">
                          <a:latin typeface="Tahoma"/>
                          <a:cs typeface="Tahoma"/>
                        </a:rPr>
                        <a:t>NP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  <a:tr h="17544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Are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they</a:t>
                      </a:r>
                      <a:r>
                        <a:rPr dirty="0" sz="1100" spc="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movable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Yes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No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30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46926"/>
            <a:ext cx="671830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725727"/>
            <a:ext cx="3486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Label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25">
                <a:latin typeface="Tahoma"/>
                <a:cs typeface="Tahoma"/>
              </a:rPr>
              <a:t>Label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897799"/>
            <a:ext cx="2518410" cy="9029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6780" algn="l"/>
              </a:tabLst>
            </a:pPr>
            <a:r>
              <a:rPr dirty="0" sz="1100" spc="-55">
                <a:latin typeface="Tahoma"/>
                <a:cs typeface="Tahoma"/>
              </a:rPr>
              <a:t>verb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complex	</a:t>
            </a:r>
            <a:r>
              <a:rPr dirty="0" sz="1100" spc="65" b="1">
                <a:latin typeface="Arial"/>
                <a:cs typeface="Arial"/>
              </a:rPr>
              <a:t>V</a:t>
            </a:r>
            <a:r>
              <a:rPr dirty="0" sz="1100" spc="385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381635" indent="-26987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381635" algn="l"/>
                <a:tab pos="382270" algn="l"/>
                <a:tab pos="558800" algn="l"/>
              </a:tabLst>
            </a:pPr>
            <a:r>
              <a:rPr dirty="0" sz="1100" spc="-110">
                <a:latin typeface="Tahoma"/>
                <a:cs typeface="Tahoma"/>
              </a:rPr>
              <a:t>I	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45">
                <a:latin typeface="Tahoma"/>
                <a:cs typeface="Tahoma"/>
              </a:rPr>
              <a:t>James </a:t>
            </a:r>
            <a:r>
              <a:rPr dirty="0" sz="1100" spc="-20">
                <a:latin typeface="Tahoma"/>
                <a:cs typeface="Tahoma"/>
              </a:rPr>
              <a:t>Bond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dead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Tahoma"/>
              <a:buAutoNum type="arabicPeriod"/>
            </a:pPr>
            <a:endParaRPr sz="14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marvellous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990990"/>
            <a:ext cx="2519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boss </a:t>
            </a:r>
            <a:r>
              <a:rPr dirty="0" sz="1100" spc="-40">
                <a:latin typeface="Tahoma"/>
                <a:cs typeface="Tahoma"/>
              </a:rPr>
              <a:t>the email </a:t>
            </a:r>
            <a:r>
              <a:rPr dirty="0" sz="1100" spc="-50">
                <a:latin typeface="Tahoma"/>
                <a:cs typeface="Tahoma"/>
              </a:rPr>
              <a:t>yet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2373095"/>
            <a:ext cx="2827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tramp </a:t>
            </a:r>
            <a:r>
              <a:rPr dirty="0" sz="1100" spc="-45">
                <a:latin typeface="Tahoma"/>
                <a:cs typeface="Tahoma"/>
              </a:rPr>
              <a:t>threw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bottle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policeman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46926"/>
            <a:ext cx="671830" cy="7689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725727"/>
            <a:ext cx="3486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Label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25">
                <a:latin typeface="Tahoma"/>
                <a:cs typeface="Tahoma"/>
              </a:rPr>
              <a:t>Label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897799"/>
            <a:ext cx="1148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6780" algn="l"/>
              </a:tabLst>
            </a:pPr>
            <a:r>
              <a:rPr dirty="0" sz="1100" spc="-55">
                <a:latin typeface="Tahoma"/>
                <a:cs typeface="Tahoma"/>
              </a:rPr>
              <a:t>verb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complex	</a:t>
            </a:r>
            <a:r>
              <a:rPr dirty="0" sz="1100" spc="65" b="1">
                <a:latin typeface="Arial"/>
                <a:cs typeface="Arial"/>
              </a:rPr>
              <a:t>V</a:t>
            </a:r>
            <a:r>
              <a:rPr dirty="0" sz="1100" spc="31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085" y="1429643"/>
            <a:ext cx="223520" cy="172085"/>
          </a:xfrm>
          <a:custGeom>
            <a:avLst/>
            <a:gdLst/>
            <a:ahLst/>
            <a:cxnLst/>
            <a:rect l="l" t="t" r="r" b="b"/>
            <a:pathLst>
              <a:path w="223520" h="172084">
                <a:moveTo>
                  <a:pt x="0" y="172076"/>
                </a:moveTo>
                <a:lnTo>
                  <a:pt x="223214" y="172076"/>
                </a:lnTo>
                <a:lnTo>
                  <a:pt x="223214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6478" y="1429643"/>
            <a:ext cx="279400" cy="172085"/>
          </a:xfrm>
          <a:custGeom>
            <a:avLst/>
            <a:gdLst/>
            <a:ahLst/>
            <a:cxnLst/>
            <a:rect l="l" t="t" r="r" b="b"/>
            <a:pathLst>
              <a:path w="279400" h="172084">
                <a:moveTo>
                  <a:pt x="0" y="172076"/>
                </a:moveTo>
                <a:lnTo>
                  <a:pt x="279019" y="172076"/>
                </a:lnTo>
                <a:lnTo>
                  <a:pt x="279019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1673" y="1429643"/>
            <a:ext cx="708025" cy="172085"/>
          </a:xfrm>
          <a:custGeom>
            <a:avLst/>
            <a:gdLst/>
            <a:ahLst/>
            <a:cxnLst/>
            <a:rect l="l" t="t" r="r" b="b"/>
            <a:pathLst>
              <a:path w="708025" h="172084">
                <a:moveTo>
                  <a:pt x="0" y="172076"/>
                </a:moveTo>
                <a:lnTo>
                  <a:pt x="707746" y="172076"/>
                </a:lnTo>
                <a:lnTo>
                  <a:pt x="707746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05597" y="1429643"/>
            <a:ext cx="271780" cy="172085"/>
          </a:xfrm>
          <a:custGeom>
            <a:avLst/>
            <a:gdLst/>
            <a:ahLst/>
            <a:cxnLst/>
            <a:rect l="l" t="t" r="r" b="b"/>
            <a:pathLst>
              <a:path w="271780" h="172084">
                <a:moveTo>
                  <a:pt x="0" y="172076"/>
                </a:moveTo>
                <a:lnTo>
                  <a:pt x="271322" y="172076"/>
                </a:lnTo>
                <a:lnTo>
                  <a:pt x="271322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7FF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360" y="1226767"/>
            <a:ext cx="2418715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1940" indent="-26987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281940" algn="l"/>
                <a:tab pos="282575" algn="l"/>
                <a:tab pos="458470" algn="l"/>
              </a:tabLst>
            </a:pPr>
            <a:r>
              <a:rPr dirty="0" sz="1100" spc="-110">
                <a:latin typeface="Tahoma"/>
                <a:cs typeface="Tahoma"/>
              </a:rPr>
              <a:t>I	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45">
                <a:latin typeface="Tahoma"/>
                <a:cs typeface="Tahoma"/>
              </a:rPr>
              <a:t>James </a:t>
            </a:r>
            <a:r>
              <a:rPr dirty="0" sz="1100" spc="-20">
                <a:latin typeface="Tahoma"/>
                <a:cs typeface="Tahoma"/>
              </a:rPr>
              <a:t>Bond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dead</a:t>
            </a:r>
            <a:endParaRPr sz="1100">
              <a:latin typeface="Tahoma"/>
              <a:cs typeface="Tahoma"/>
            </a:endParaRPr>
          </a:p>
          <a:p>
            <a:pPr marL="258445">
              <a:lnSpc>
                <a:spcPct val="100000"/>
              </a:lnSpc>
              <a:spcBef>
                <a:spcPts val="35"/>
              </a:spcBef>
              <a:tabLst>
                <a:tab pos="546100" algn="l"/>
                <a:tab pos="1043940" algn="l"/>
                <a:tab pos="1586865" algn="l"/>
              </a:tabLst>
            </a:pPr>
            <a:r>
              <a:rPr dirty="0" sz="1100" spc="-70" b="1">
                <a:latin typeface="Arial"/>
                <a:cs typeface="Arial"/>
              </a:rPr>
              <a:t>S	</a:t>
            </a:r>
            <a:r>
              <a:rPr dirty="0" sz="1100" spc="65" b="1">
                <a:latin typeface="Arial"/>
                <a:cs typeface="Arial"/>
              </a:rPr>
              <a:t>V	</a:t>
            </a:r>
            <a:r>
              <a:rPr dirty="0" sz="1100" spc="-25" b="1">
                <a:latin typeface="Arial"/>
                <a:cs typeface="Arial"/>
              </a:rPr>
              <a:t>Od	</a:t>
            </a:r>
            <a:r>
              <a:rPr dirty="0" sz="1100" spc="-55" b="1">
                <a:latin typeface="Arial"/>
                <a:cs typeface="Arial"/>
              </a:rPr>
              <a:t>Co</a:t>
            </a:r>
            <a:endParaRPr sz="1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marvellous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990990"/>
            <a:ext cx="2519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boss </a:t>
            </a:r>
            <a:r>
              <a:rPr dirty="0" sz="1100" spc="-40">
                <a:latin typeface="Tahoma"/>
                <a:cs typeface="Tahoma"/>
              </a:rPr>
              <a:t>the email </a:t>
            </a:r>
            <a:r>
              <a:rPr dirty="0" sz="1100" spc="-50">
                <a:latin typeface="Tahoma"/>
                <a:cs typeface="Tahoma"/>
              </a:rPr>
              <a:t>yet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360" y="2373095"/>
            <a:ext cx="2827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tramp </a:t>
            </a:r>
            <a:r>
              <a:rPr dirty="0" sz="1100" spc="-45">
                <a:latin typeface="Tahoma"/>
                <a:cs typeface="Tahoma"/>
              </a:rPr>
              <a:t>threw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bottle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policeman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46926"/>
            <a:ext cx="671830" cy="7689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725727"/>
            <a:ext cx="3486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Label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25">
                <a:latin typeface="Tahoma"/>
                <a:cs typeface="Tahoma"/>
              </a:rPr>
              <a:t>Label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897799"/>
            <a:ext cx="1148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6780" algn="l"/>
              </a:tabLst>
            </a:pPr>
            <a:r>
              <a:rPr dirty="0" sz="1100" spc="-55">
                <a:latin typeface="Tahoma"/>
                <a:cs typeface="Tahoma"/>
              </a:rPr>
              <a:t>verb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complex	</a:t>
            </a:r>
            <a:r>
              <a:rPr dirty="0" sz="1100" spc="65" b="1">
                <a:latin typeface="Arial"/>
                <a:cs typeface="Arial"/>
              </a:rPr>
              <a:t>V</a:t>
            </a:r>
            <a:r>
              <a:rPr dirty="0" sz="1100" spc="31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226767"/>
            <a:ext cx="1822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  <a:tab pos="45847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	</a:t>
            </a:r>
            <a:r>
              <a:rPr dirty="0" sz="1100" spc="-110">
                <a:latin typeface="Tahoma"/>
                <a:cs typeface="Tahoma"/>
              </a:rPr>
              <a:t>I	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45">
                <a:latin typeface="Tahoma"/>
                <a:cs typeface="Tahoma"/>
              </a:rPr>
              <a:t>James </a:t>
            </a:r>
            <a:r>
              <a:rPr dirty="0" sz="1100" spc="-20">
                <a:latin typeface="Tahoma"/>
                <a:cs typeface="Tahoma"/>
              </a:rPr>
              <a:t>Bond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dead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085" y="1429643"/>
            <a:ext cx="223520" cy="172085"/>
          </a:xfrm>
          <a:custGeom>
            <a:avLst/>
            <a:gdLst/>
            <a:ahLst/>
            <a:cxnLst/>
            <a:rect l="l" t="t" r="r" b="b"/>
            <a:pathLst>
              <a:path w="223520" h="172084">
                <a:moveTo>
                  <a:pt x="0" y="172076"/>
                </a:moveTo>
                <a:lnTo>
                  <a:pt x="223214" y="172076"/>
                </a:lnTo>
                <a:lnTo>
                  <a:pt x="223214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478" y="1429643"/>
            <a:ext cx="279400" cy="172085"/>
          </a:xfrm>
          <a:custGeom>
            <a:avLst/>
            <a:gdLst/>
            <a:ahLst/>
            <a:cxnLst/>
            <a:rect l="l" t="t" r="r" b="b"/>
            <a:pathLst>
              <a:path w="279400" h="172084">
                <a:moveTo>
                  <a:pt x="0" y="172076"/>
                </a:moveTo>
                <a:lnTo>
                  <a:pt x="279019" y="172076"/>
                </a:lnTo>
                <a:lnTo>
                  <a:pt x="279019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7360" y="1355062"/>
            <a:ext cx="241871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434"/>
              </a:spcBef>
              <a:tabLst>
                <a:tab pos="546100" algn="l"/>
                <a:tab pos="1043940" algn="l"/>
                <a:tab pos="1586865" algn="l"/>
              </a:tabLst>
            </a:pPr>
            <a:r>
              <a:rPr dirty="0" sz="1100" spc="-70" b="1">
                <a:latin typeface="Arial"/>
                <a:cs typeface="Arial"/>
              </a:rPr>
              <a:t>S	</a:t>
            </a:r>
            <a:r>
              <a:rPr dirty="0" sz="1100" spc="65" b="1">
                <a:latin typeface="Arial"/>
                <a:cs typeface="Arial"/>
              </a:rPr>
              <a:t>V	</a:t>
            </a:r>
            <a:r>
              <a:rPr dirty="0" sz="1100" spc="-25" b="1">
                <a:latin typeface="Arial"/>
                <a:cs typeface="Arial"/>
              </a:rPr>
              <a:t>Od	</a:t>
            </a:r>
            <a:r>
              <a:rPr dirty="0" sz="1100" spc="-55" b="1">
                <a:latin typeface="Arial"/>
                <a:cs typeface="Arial"/>
              </a:rPr>
              <a:t>Co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marvellous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9781" y="1811748"/>
            <a:ext cx="245110" cy="172085"/>
          </a:xfrm>
          <a:custGeom>
            <a:avLst/>
            <a:gdLst/>
            <a:ahLst/>
            <a:cxnLst/>
            <a:rect l="l" t="t" r="r" b="b"/>
            <a:pathLst>
              <a:path w="245109" h="172085">
                <a:moveTo>
                  <a:pt x="0" y="172076"/>
                </a:moveTo>
                <a:lnTo>
                  <a:pt x="244766" y="172076"/>
                </a:lnTo>
                <a:lnTo>
                  <a:pt x="244766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80722" y="1811748"/>
            <a:ext cx="210185" cy="172085"/>
          </a:xfrm>
          <a:custGeom>
            <a:avLst/>
            <a:gdLst/>
            <a:ahLst/>
            <a:cxnLst/>
            <a:rect l="l" t="t" r="r" b="b"/>
            <a:pathLst>
              <a:path w="210184" h="172085">
                <a:moveTo>
                  <a:pt x="0" y="172076"/>
                </a:moveTo>
                <a:lnTo>
                  <a:pt x="209745" y="172076"/>
                </a:lnTo>
                <a:lnTo>
                  <a:pt x="209745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7082" y="1780957"/>
            <a:ext cx="1090930" cy="203200"/>
          </a:xfrm>
          <a:prstGeom prst="rect">
            <a:avLst/>
          </a:prstGeom>
          <a:solidFill>
            <a:srgbClr val="DF7F9F"/>
          </a:solidFill>
        </p:spPr>
        <p:txBody>
          <a:bodyPr wrap="square" lIns="0" tIns="11430" rIns="0" bIns="0" rtlCol="0" vert="horz">
            <a:spAutoFit/>
          </a:bodyPr>
          <a:lstStyle/>
          <a:p>
            <a:pPr marL="241935">
              <a:lnSpc>
                <a:spcPct val="100000"/>
              </a:lnSpc>
              <a:spcBef>
                <a:spcPts val="90"/>
              </a:spcBef>
              <a:tabLst>
                <a:tab pos="712470" algn="l"/>
                <a:tab pos="975994" algn="l"/>
              </a:tabLst>
            </a:pPr>
            <a:r>
              <a:rPr dirty="0" sz="1100" spc="5" b="1">
                <a:latin typeface="Arial"/>
                <a:cs typeface="Arial"/>
              </a:rPr>
              <a:t>A</a:t>
            </a:r>
            <a:r>
              <a:rPr dirty="0" sz="1100" spc="5" b="1">
                <a:latin typeface="Arial"/>
                <a:cs typeface="Arial"/>
              </a:rPr>
              <a:t>	</a:t>
            </a:r>
            <a:r>
              <a:rPr dirty="0" sz="1100" spc="-70" b="1">
                <a:latin typeface="Arial"/>
                <a:cs typeface="Arial"/>
              </a:rPr>
              <a:t>S</a:t>
            </a:r>
            <a:r>
              <a:rPr dirty="0" sz="1100" spc="-70" b="1">
                <a:latin typeface="Arial"/>
                <a:cs typeface="Arial"/>
              </a:rPr>
              <a:t>	</a:t>
            </a:r>
            <a:r>
              <a:rPr dirty="0" sz="1100" spc="65" b="1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6643" y="1811748"/>
            <a:ext cx="1036319" cy="172085"/>
          </a:xfrm>
          <a:prstGeom prst="rect">
            <a:avLst/>
          </a:prstGeom>
          <a:solidFill>
            <a:srgbClr val="9999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70"/>
              </a:lnSpc>
            </a:pPr>
            <a:r>
              <a:rPr dirty="0" sz="1100" spc="-25" b="1">
                <a:latin typeface="Arial"/>
                <a:cs typeface="Arial"/>
              </a:rPr>
              <a:t>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360" y="1990990"/>
            <a:ext cx="2519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boss </a:t>
            </a:r>
            <a:r>
              <a:rPr dirty="0" sz="1100" spc="-40">
                <a:latin typeface="Tahoma"/>
                <a:cs typeface="Tahoma"/>
              </a:rPr>
              <a:t>the email </a:t>
            </a:r>
            <a:r>
              <a:rPr dirty="0" sz="1100" spc="-50">
                <a:latin typeface="Tahoma"/>
                <a:cs typeface="Tahoma"/>
              </a:rPr>
              <a:t>yet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360" y="2373095"/>
            <a:ext cx="2827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tramp </a:t>
            </a:r>
            <a:r>
              <a:rPr dirty="0" sz="1100" spc="-45">
                <a:latin typeface="Tahoma"/>
                <a:cs typeface="Tahoma"/>
              </a:rPr>
              <a:t>threw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bottle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policeman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00063"/>
            <a:ext cx="576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725727"/>
            <a:ext cx="3486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Label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25">
                <a:latin typeface="Tahoma"/>
                <a:cs typeface="Tahoma"/>
              </a:rPr>
              <a:t>Label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897799"/>
            <a:ext cx="1148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6780" algn="l"/>
              </a:tabLst>
            </a:pPr>
            <a:r>
              <a:rPr dirty="0" sz="1100" spc="-55">
                <a:latin typeface="Tahoma"/>
                <a:cs typeface="Tahoma"/>
              </a:rPr>
              <a:t>verb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complex	</a:t>
            </a:r>
            <a:r>
              <a:rPr dirty="0" sz="1100" spc="65" b="1">
                <a:latin typeface="Arial"/>
                <a:cs typeface="Arial"/>
              </a:rPr>
              <a:t>V</a:t>
            </a:r>
            <a:r>
              <a:rPr dirty="0" sz="1100" spc="31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226767"/>
            <a:ext cx="1822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  <a:tab pos="45847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	</a:t>
            </a:r>
            <a:r>
              <a:rPr dirty="0" sz="1100" spc="-110">
                <a:latin typeface="Tahoma"/>
                <a:cs typeface="Tahoma"/>
              </a:rPr>
              <a:t>I	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45">
                <a:latin typeface="Tahoma"/>
                <a:cs typeface="Tahoma"/>
              </a:rPr>
              <a:t>James </a:t>
            </a:r>
            <a:r>
              <a:rPr dirty="0" sz="1100" spc="-20">
                <a:latin typeface="Tahoma"/>
                <a:cs typeface="Tahoma"/>
              </a:rPr>
              <a:t>Bond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dead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085" y="1429643"/>
            <a:ext cx="223520" cy="172085"/>
          </a:xfrm>
          <a:custGeom>
            <a:avLst/>
            <a:gdLst/>
            <a:ahLst/>
            <a:cxnLst/>
            <a:rect l="l" t="t" r="r" b="b"/>
            <a:pathLst>
              <a:path w="223520" h="172084">
                <a:moveTo>
                  <a:pt x="0" y="172076"/>
                </a:moveTo>
                <a:lnTo>
                  <a:pt x="223214" y="172076"/>
                </a:lnTo>
                <a:lnTo>
                  <a:pt x="223214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6478" y="1429643"/>
            <a:ext cx="279400" cy="172085"/>
          </a:xfrm>
          <a:custGeom>
            <a:avLst/>
            <a:gdLst/>
            <a:ahLst/>
            <a:cxnLst/>
            <a:rect l="l" t="t" r="r" b="b"/>
            <a:pathLst>
              <a:path w="279400" h="172084">
                <a:moveTo>
                  <a:pt x="0" y="172076"/>
                </a:moveTo>
                <a:lnTo>
                  <a:pt x="279019" y="172076"/>
                </a:lnTo>
                <a:lnTo>
                  <a:pt x="279019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7360" y="1355062"/>
            <a:ext cx="241871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434"/>
              </a:spcBef>
              <a:tabLst>
                <a:tab pos="546100" algn="l"/>
                <a:tab pos="1043940" algn="l"/>
                <a:tab pos="1586865" algn="l"/>
              </a:tabLst>
            </a:pPr>
            <a:r>
              <a:rPr dirty="0" sz="1100" spc="-70" b="1">
                <a:latin typeface="Arial"/>
                <a:cs typeface="Arial"/>
              </a:rPr>
              <a:t>S	</a:t>
            </a:r>
            <a:r>
              <a:rPr dirty="0" sz="1100" spc="65" b="1">
                <a:latin typeface="Arial"/>
                <a:cs typeface="Arial"/>
              </a:rPr>
              <a:t>V	</a:t>
            </a:r>
            <a:r>
              <a:rPr dirty="0" sz="1100" spc="-25" b="1">
                <a:latin typeface="Arial"/>
                <a:cs typeface="Arial"/>
              </a:rPr>
              <a:t>Od	</a:t>
            </a:r>
            <a:r>
              <a:rPr dirty="0" sz="1100" spc="-55" b="1">
                <a:latin typeface="Arial"/>
                <a:cs typeface="Arial"/>
              </a:rPr>
              <a:t>Co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marvellous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9781" y="1811748"/>
            <a:ext cx="245110" cy="172085"/>
          </a:xfrm>
          <a:custGeom>
            <a:avLst/>
            <a:gdLst/>
            <a:ahLst/>
            <a:cxnLst/>
            <a:rect l="l" t="t" r="r" b="b"/>
            <a:pathLst>
              <a:path w="245109" h="172085">
                <a:moveTo>
                  <a:pt x="0" y="172076"/>
                </a:moveTo>
                <a:lnTo>
                  <a:pt x="244766" y="172076"/>
                </a:lnTo>
                <a:lnTo>
                  <a:pt x="244766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80722" y="1811748"/>
            <a:ext cx="210185" cy="172085"/>
          </a:xfrm>
          <a:custGeom>
            <a:avLst/>
            <a:gdLst/>
            <a:ahLst/>
            <a:cxnLst/>
            <a:rect l="l" t="t" r="r" b="b"/>
            <a:pathLst>
              <a:path w="210184" h="172085">
                <a:moveTo>
                  <a:pt x="0" y="172076"/>
                </a:moveTo>
                <a:lnTo>
                  <a:pt x="209745" y="172076"/>
                </a:lnTo>
                <a:lnTo>
                  <a:pt x="209745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082" y="1780957"/>
            <a:ext cx="1090930" cy="203200"/>
          </a:xfrm>
          <a:prstGeom prst="rect">
            <a:avLst/>
          </a:prstGeom>
          <a:solidFill>
            <a:srgbClr val="DF7F9F"/>
          </a:solidFill>
        </p:spPr>
        <p:txBody>
          <a:bodyPr wrap="square" lIns="0" tIns="11430" rIns="0" bIns="0" rtlCol="0" vert="horz">
            <a:spAutoFit/>
          </a:bodyPr>
          <a:lstStyle/>
          <a:p>
            <a:pPr marL="241935">
              <a:lnSpc>
                <a:spcPct val="100000"/>
              </a:lnSpc>
              <a:spcBef>
                <a:spcPts val="90"/>
              </a:spcBef>
              <a:tabLst>
                <a:tab pos="712470" algn="l"/>
                <a:tab pos="975994" algn="l"/>
              </a:tabLst>
            </a:pPr>
            <a:r>
              <a:rPr dirty="0" sz="1100" spc="5" b="1">
                <a:latin typeface="Arial"/>
                <a:cs typeface="Arial"/>
              </a:rPr>
              <a:t>A</a:t>
            </a:r>
            <a:r>
              <a:rPr dirty="0" sz="1100" spc="5" b="1">
                <a:latin typeface="Arial"/>
                <a:cs typeface="Arial"/>
              </a:rPr>
              <a:t>	</a:t>
            </a:r>
            <a:r>
              <a:rPr dirty="0" sz="1100" spc="-70" b="1">
                <a:latin typeface="Arial"/>
                <a:cs typeface="Arial"/>
              </a:rPr>
              <a:t>S</a:t>
            </a:r>
            <a:r>
              <a:rPr dirty="0" sz="1100" spc="-70" b="1">
                <a:latin typeface="Arial"/>
                <a:cs typeface="Arial"/>
              </a:rPr>
              <a:t>	</a:t>
            </a:r>
            <a:r>
              <a:rPr dirty="0" sz="1100" spc="65" b="1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6643" y="1811748"/>
            <a:ext cx="1036319" cy="172085"/>
          </a:xfrm>
          <a:prstGeom prst="rect">
            <a:avLst/>
          </a:prstGeom>
          <a:solidFill>
            <a:srgbClr val="9999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70"/>
              </a:lnSpc>
            </a:pPr>
            <a:r>
              <a:rPr dirty="0" sz="1100" spc="-25" b="1">
                <a:latin typeface="Arial"/>
                <a:cs typeface="Arial"/>
              </a:rPr>
              <a:t>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1990990"/>
            <a:ext cx="2519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boss </a:t>
            </a:r>
            <a:r>
              <a:rPr dirty="0" sz="1100" spc="-40">
                <a:latin typeface="Tahoma"/>
                <a:cs typeface="Tahoma"/>
              </a:rPr>
              <a:t>the email </a:t>
            </a:r>
            <a:r>
              <a:rPr dirty="0" sz="1100" spc="-50">
                <a:latin typeface="Tahoma"/>
                <a:cs typeface="Tahoma"/>
              </a:rPr>
              <a:t>yet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57087" y="2193853"/>
          <a:ext cx="2317750" cy="17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/>
                <a:gridCol w="282575"/>
                <a:gridCol w="523875"/>
                <a:gridCol w="579755"/>
                <a:gridCol w="548005"/>
              </a:tblGrid>
              <a:tr h="172076">
                <a:tc>
                  <a:txBody>
                    <a:bodyPr/>
                    <a:lstStyle/>
                    <a:p>
                      <a:pPr algn="ctr" marR="15240">
                        <a:lnSpc>
                          <a:spcPts val="117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7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Oi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6DC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25" b="1">
                          <a:latin typeface="Arial"/>
                          <a:cs typeface="Arial"/>
                        </a:rPr>
                        <a:t>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117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DF7F9F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67360" y="2373095"/>
            <a:ext cx="2827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tramp </a:t>
            </a:r>
            <a:r>
              <a:rPr dirty="0" sz="1100" spc="-45">
                <a:latin typeface="Tahoma"/>
                <a:cs typeface="Tahoma"/>
              </a:rPr>
              <a:t>threw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bottle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policeman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600063"/>
            <a:ext cx="576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725727"/>
            <a:ext cx="3486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Label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25">
                <a:latin typeface="Tahoma"/>
                <a:cs typeface="Tahoma"/>
              </a:rPr>
              <a:t>Label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897799"/>
            <a:ext cx="1148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6780" algn="l"/>
              </a:tabLst>
            </a:pPr>
            <a:r>
              <a:rPr dirty="0" sz="1100" spc="-55">
                <a:latin typeface="Tahoma"/>
                <a:cs typeface="Tahoma"/>
              </a:rPr>
              <a:t>verb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complex	</a:t>
            </a:r>
            <a:r>
              <a:rPr dirty="0" sz="1100" spc="65" b="1">
                <a:latin typeface="Arial"/>
                <a:cs typeface="Arial"/>
              </a:rPr>
              <a:t>V</a:t>
            </a:r>
            <a:r>
              <a:rPr dirty="0" sz="1100" spc="31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226767"/>
            <a:ext cx="1822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  <a:tab pos="45847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	</a:t>
            </a:r>
            <a:r>
              <a:rPr dirty="0" sz="1100" spc="-110">
                <a:latin typeface="Tahoma"/>
                <a:cs typeface="Tahoma"/>
              </a:rPr>
              <a:t>I	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45">
                <a:latin typeface="Tahoma"/>
                <a:cs typeface="Tahoma"/>
              </a:rPr>
              <a:t>James </a:t>
            </a:r>
            <a:r>
              <a:rPr dirty="0" sz="1100" spc="-20">
                <a:latin typeface="Tahoma"/>
                <a:cs typeface="Tahoma"/>
              </a:rPr>
              <a:t>Bond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dead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085" y="1429643"/>
            <a:ext cx="223520" cy="172085"/>
          </a:xfrm>
          <a:custGeom>
            <a:avLst/>
            <a:gdLst/>
            <a:ahLst/>
            <a:cxnLst/>
            <a:rect l="l" t="t" r="r" b="b"/>
            <a:pathLst>
              <a:path w="223520" h="172084">
                <a:moveTo>
                  <a:pt x="0" y="172076"/>
                </a:moveTo>
                <a:lnTo>
                  <a:pt x="223214" y="172076"/>
                </a:lnTo>
                <a:lnTo>
                  <a:pt x="223214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6478" y="1429643"/>
            <a:ext cx="279400" cy="172085"/>
          </a:xfrm>
          <a:custGeom>
            <a:avLst/>
            <a:gdLst/>
            <a:ahLst/>
            <a:cxnLst/>
            <a:rect l="l" t="t" r="r" b="b"/>
            <a:pathLst>
              <a:path w="279400" h="172084">
                <a:moveTo>
                  <a:pt x="0" y="172076"/>
                </a:moveTo>
                <a:lnTo>
                  <a:pt x="279019" y="172076"/>
                </a:lnTo>
                <a:lnTo>
                  <a:pt x="279019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7360" y="1355062"/>
            <a:ext cx="241871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434"/>
              </a:spcBef>
              <a:tabLst>
                <a:tab pos="546100" algn="l"/>
                <a:tab pos="1043940" algn="l"/>
                <a:tab pos="1586865" algn="l"/>
              </a:tabLst>
            </a:pPr>
            <a:r>
              <a:rPr dirty="0" sz="1100" spc="-70" b="1">
                <a:latin typeface="Arial"/>
                <a:cs typeface="Arial"/>
              </a:rPr>
              <a:t>S	</a:t>
            </a:r>
            <a:r>
              <a:rPr dirty="0" sz="1100" spc="65" b="1">
                <a:latin typeface="Arial"/>
                <a:cs typeface="Arial"/>
              </a:rPr>
              <a:t>V	</a:t>
            </a:r>
            <a:r>
              <a:rPr dirty="0" sz="1100" spc="-25" b="1">
                <a:latin typeface="Arial"/>
                <a:cs typeface="Arial"/>
              </a:rPr>
              <a:t>Od	</a:t>
            </a:r>
            <a:r>
              <a:rPr dirty="0" sz="1100" spc="-55" b="1">
                <a:latin typeface="Arial"/>
                <a:cs typeface="Arial"/>
              </a:rPr>
              <a:t>Co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15">
                <a:latin typeface="Tahoma"/>
                <a:cs typeface="Tahoma"/>
              </a:rPr>
              <a:t>Last </a:t>
            </a:r>
            <a:r>
              <a:rPr dirty="0" sz="1100" spc="-30">
                <a:latin typeface="Tahoma"/>
                <a:cs typeface="Tahoma"/>
              </a:rPr>
              <a:t>night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marvellous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9781" y="1811748"/>
            <a:ext cx="245110" cy="172085"/>
          </a:xfrm>
          <a:custGeom>
            <a:avLst/>
            <a:gdLst/>
            <a:ahLst/>
            <a:cxnLst/>
            <a:rect l="l" t="t" r="r" b="b"/>
            <a:pathLst>
              <a:path w="245109" h="172085">
                <a:moveTo>
                  <a:pt x="0" y="172076"/>
                </a:moveTo>
                <a:lnTo>
                  <a:pt x="244766" y="172076"/>
                </a:lnTo>
                <a:lnTo>
                  <a:pt x="244766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80722" y="1811748"/>
            <a:ext cx="210185" cy="172085"/>
          </a:xfrm>
          <a:custGeom>
            <a:avLst/>
            <a:gdLst/>
            <a:ahLst/>
            <a:cxnLst/>
            <a:rect l="l" t="t" r="r" b="b"/>
            <a:pathLst>
              <a:path w="210184" h="172085">
                <a:moveTo>
                  <a:pt x="0" y="172076"/>
                </a:moveTo>
                <a:lnTo>
                  <a:pt x="209745" y="172076"/>
                </a:lnTo>
                <a:lnTo>
                  <a:pt x="209745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082" y="1780957"/>
            <a:ext cx="1090930" cy="203200"/>
          </a:xfrm>
          <a:prstGeom prst="rect">
            <a:avLst/>
          </a:prstGeom>
          <a:solidFill>
            <a:srgbClr val="DF7F9F"/>
          </a:solidFill>
        </p:spPr>
        <p:txBody>
          <a:bodyPr wrap="square" lIns="0" tIns="11430" rIns="0" bIns="0" rtlCol="0" vert="horz">
            <a:spAutoFit/>
          </a:bodyPr>
          <a:lstStyle/>
          <a:p>
            <a:pPr marL="241935">
              <a:lnSpc>
                <a:spcPct val="100000"/>
              </a:lnSpc>
              <a:spcBef>
                <a:spcPts val="90"/>
              </a:spcBef>
              <a:tabLst>
                <a:tab pos="712470" algn="l"/>
                <a:tab pos="975994" algn="l"/>
              </a:tabLst>
            </a:pPr>
            <a:r>
              <a:rPr dirty="0" sz="1100" spc="5" b="1">
                <a:latin typeface="Arial"/>
                <a:cs typeface="Arial"/>
              </a:rPr>
              <a:t>A</a:t>
            </a:r>
            <a:r>
              <a:rPr dirty="0" sz="1100" spc="5" b="1">
                <a:latin typeface="Arial"/>
                <a:cs typeface="Arial"/>
              </a:rPr>
              <a:t>	</a:t>
            </a:r>
            <a:r>
              <a:rPr dirty="0" sz="1100" spc="-70" b="1">
                <a:latin typeface="Arial"/>
                <a:cs typeface="Arial"/>
              </a:rPr>
              <a:t>S</a:t>
            </a:r>
            <a:r>
              <a:rPr dirty="0" sz="1100" spc="-70" b="1">
                <a:latin typeface="Arial"/>
                <a:cs typeface="Arial"/>
              </a:rPr>
              <a:t>	</a:t>
            </a:r>
            <a:r>
              <a:rPr dirty="0" sz="1100" spc="65" b="1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8561" y="2738683"/>
            <a:ext cx="32766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6643" y="1811748"/>
            <a:ext cx="1036319" cy="172085"/>
          </a:xfrm>
          <a:prstGeom prst="rect">
            <a:avLst/>
          </a:prstGeom>
          <a:solidFill>
            <a:srgbClr val="9999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70"/>
              </a:lnSpc>
            </a:pPr>
            <a:r>
              <a:rPr dirty="0" sz="1100" spc="-25" b="1">
                <a:latin typeface="Arial"/>
                <a:cs typeface="Arial"/>
              </a:rPr>
              <a:t>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1990990"/>
            <a:ext cx="2519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0">
                <a:latin typeface="Tahoma"/>
                <a:cs typeface="Tahoma"/>
              </a:rPr>
              <a:t>sent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boss </a:t>
            </a:r>
            <a:r>
              <a:rPr dirty="0" sz="1100" spc="-40">
                <a:latin typeface="Tahoma"/>
                <a:cs typeface="Tahoma"/>
              </a:rPr>
              <a:t>the email </a:t>
            </a:r>
            <a:r>
              <a:rPr dirty="0" sz="1100" spc="-50">
                <a:latin typeface="Tahoma"/>
                <a:cs typeface="Tahoma"/>
              </a:rPr>
              <a:t>yet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57087" y="2193853"/>
          <a:ext cx="2317750" cy="17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/>
                <a:gridCol w="282575"/>
                <a:gridCol w="523875"/>
                <a:gridCol w="579755"/>
                <a:gridCol w="548005"/>
              </a:tblGrid>
              <a:tr h="172076">
                <a:tc>
                  <a:txBody>
                    <a:bodyPr/>
                    <a:lstStyle/>
                    <a:p>
                      <a:pPr algn="ctr" marR="15240">
                        <a:lnSpc>
                          <a:spcPts val="117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7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Oi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6DC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25" b="1">
                          <a:latin typeface="Arial"/>
                          <a:cs typeface="Arial"/>
                        </a:rPr>
                        <a:t>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117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DF7F9F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67360" y="2373095"/>
            <a:ext cx="2827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tramp </a:t>
            </a:r>
            <a:r>
              <a:rPr dirty="0" sz="1100" spc="-45">
                <a:latin typeface="Tahoma"/>
                <a:cs typeface="Tahoma"/>
              </a:rPr>
              <a:t>threw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bottle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policeman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083" y="2575958"/>
            <a:ext cx="619760" cy="172085"/>
          </a:xfrm>
          <a:prstGeom prst="rect">
            <a:avLst/>
          </a:prstGeom>
          <a:solidFill>
            <a:srgbClr val="FF7F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70"/>
              </a:lnSpc>
            </a:pPr>
            <a:r>
              <a:rPr dirty="0" sz="1100" spc="-70" b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2486" y="2575958"/>
            <a:ext cx="325755" cy="172085"/>
          </a:xfrm>
          <a:prstGeom prst="rect">
            <a:avLst/>
          </a:prstGeom>
          <a:solidFill>
            <a:srgbClr val="FF7F7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70"/>
              </a:lnSpc>
            </a:pPr>
            <a:r>
              <a:rPr dirty="0" sz="1100" spc="65" b="1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3872" y="2575958"/>
            <a:ext cx="568960" cy="172085"/>
          </a:xfrm>
          <a:prstGeom prst="rect">
            <a:avLst/>
          </a:prstGeom>
          <a:solidFill>
            <a:srgbClr val="9999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70"/>
              </a:lnSpc>
            </a:pPr>
            <a:r>
              <a:rPr dirty="0" sz="1100" spc="-25" b="1">
                <a:latin typeface="Arial"/>
                <a:cs typeface="Arial"/>
              </a:rPr>
              <a:t>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8848" y="2575958"/>
            <a:ext cx="1019810" cy="172085"/>
          </a:xfrm>
          <a:prstGeom prst="rect">
            <a:avLst/>
          </a:prstGeom>
          <a:solidFill>
            <a:srgbClr val="6DCFF6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70"/>
              </a:lnSpc>
            </a:pPr>
            <a:r>
              <a:rPr dirty="0" sz="1100" spc="-10" b="1">
                <a:latin typeface="Arial"/>
                <a:cs typeface="Arial"/>
              </a:rPr>
              <a:t>Oi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6083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229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20" action="ppaction://hlinksldjump"/>
              </a:rPr>
              <a:t>Case-marking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latin typeface="Verdana"/>
                <a:cs typeface="Verdana"/>
                <a:hlinkClick r:id="rId20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2649"/>
            <a:ext cx="346964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Different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pronouns </a:t>
            </a:r>
            <a:r>
              <a:rPr dirty="0" sz="1100" spc="-4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function  Nominative (Subjective) </a:t>
            </a:r>
            <a:r>
              <a:rPr dirty="0" sz="1100" spc="-65">
                <a:latin typeface="Tahoma"/>
                <a:cs typeface="Tahoma"/>
              </a:rPr>
              <a:t>versus </a:t>
            </a:r>
            <a:r>
              <a:rPr dirty="0" sz="1100" spc="-30">
                <a:latin typeface="Tahoma"/>
                <a:cs typeface="Tahoma"/>
              </a:rPr>
              <a:t>Accusative </a:t>
            </a:r>
            <a:r>
              <a:rPr dirty="0" sz="1100" spc="-25">
                <a:latin typeface="Tahoma"/>
                <a:cs typeface="Tahoma"/>
              </a:rPr>
              <a:t>(Objective)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case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0706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229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20" action="ppaction://hlinksldjump"/>
              </a:rPr>
              <a:t>Case-marking</a:t>
            </a:r>
          </a:p>
        </p:txBody>
      </p:sp>
      <p:sp>
        <p:nvSpPr>
          <p:cNvPr id="12" name="object 12"/>
          <p:cNvSpPr/>
          <p:nvPr/>
        </p:nvSpPr>
        <p:spPr>
          <a:xfrm>
            <a:off x="179997" y="766295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997" y="794900"/>
            <a:ext cx="843915" cy="415925"/>
          </a:xfrm>
          <a:custGeom>
            <a:avLst/>
            <a:gdLst/>
            <a:ahLst/>
            <a:cxnLst/>
            <a:rect l="l" t="t" r="r" b="b"/>
            <a:pathLst>
              <a:path w="843915" h="415925">
                <a:moveTo>
                  <a:pt x="0" y="0"/>
                </a:moveTo>
                <a:lnTo>
                  <a:pt x="843859" y="0"/>
                </a:lnTo>
                <a:lnTo>
                  <a:pt x="843859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3856" y="794900"/>
            <a:ext cx="1342390" cy="415925"/>
          </a:xfrm>
          <a:custGeom>
            <a:avLst/>
            <a:gdLst/>
            <a:ahLst/>
            <a:cxnLst/>
            <a:rect l="l" t="t" r="r" b="b"/>
            <a:pathLst>
              <a:path w="1342389" h="415925">
                <a:moveTo>
                  <a:pt x="0" y="0"/>
                </a:moveTo>
                <a:lnTo>
                  <a:pt x="1342069" y="0"/>
                </a:lnTo>
                <a:lnTo>
                  <a:pt x="1342069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65926" y="794900"/>
            <a:ext cx="1342390" cy="415925"/>
          </a:xfrm>
          <a:custGeom>
            <a:avLst/>
            <a:gdLst/>
            <a:ahLst/>
            <a:cxnLst/>
            <a:rect l="l" t="t" r="r" b="b"/>
            <a:pathLst>
              <a:path w="1342389" h="415925">
                <a:moveTo>
                  <a:pt x="0" y="0"/>
                </a:moveTo>
                <a:lnTo>
                  <a:pt x="1342069" y="0"/>
                </a:lnTo>
                <a:lnTo>
                  <a:pt x="1342069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9997" y="1210224"/>
            <a:ext cx="843915" cy="294640"/>
          </a:xfrm>
          <a:custGeom>
            <a:avLst/>
            <a:gdLst/>
            <a:ahLst/>
            <a:cxnLst/>
            <a:rect l="l" t="t" r="r" b="b"/>
            <a:pathLst>
              <a:path w="843915" h="294640">
                <a:moveTo>
                  <a:pt x="0" y="0"/>
                </a:moveTo>
                <a:lnTo>
                  <a:pt x="843859" y="0"/>
                </a:lnTo>
                <a:lnTo>
                  <a:pt x="843859" y="294599"/>
                </a:lnTo>
                <a:lnTo>
                  <a:pt x="0" y="29459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3856" y="1210224"/>
            <a:ext cx="671195" cy="294640"/>
          </a:xfrm>
          <a:custGeom>
            <a:avLst/>
            <a:gdLst/>
            <a:ahLst/>
            <a:cxnLst/>
            <a:rect l="l" t="t" r="r" b="b"/>
            <a:pathLst>
              <a:path w="671194" h="294640">
                <a:moveTo>
                  <a:pt x="0" y="0"/>
                </a:moveTo>
                <a:lnTo>
                  <a:pt x="671034" y="0"/>
                </a:lnTo>
                <a:lnTo>
                  <a:pt x="671034" y="294599"/>
                </a:lnTo>
                <a:lnTo>
                  <a:pt x="0" y="29459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94891" y="1210224"/>
            <a:ext cx="671195" cy="294640"/>
          </a:xfrm>
          <a:custGeom>
            <a:avLst/>
            <a:gdLst/>
            <a:ahLst/>
            <a:cxnLst/>
            <a:rect l="l" t="t" r="r" b="b"/>
            <a:pathLst>
              <a:path w="671194" h="294640">
                <a:moveTo>
                  <a:pt x="0" y="0"/>
                </a:moveTo>
                <a:lnTo>
                  <a:pt x="671034" y="0"/>
                </a:lnTo>
                <a:lnTo>
                  <a:pt x="671034" y="294599"/>
                </a:lnTo>
                <a:lnTo>
                  <a:pt x="0" y="29459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65926" y="1210224"/>
            <a:ext cx="671195" cy="294640"/>
          </a:xfrm>
          <a:custGeom>
            <a:avLst/>
            <a:gdLst/>
            <a:ahLst/>
            <a:cxnLst/>
            <a:rect l="l" t="t" r="r" b="b"/>
            <a:pathLst>
              <a:path w="671194" h="294640">
                <a:moveTo>
                  <a:pt x="0" y="0"/>
                </a:moveTo>
                <a:lnTo>
                  <a:pt x="671034" y="0"/>
                </a:lnTo>
                <a:lnTo>
                  <a:pt x="671034" y="294599"/>
                </a:lnTo>
                <a:lnTo>
                  <a:pt x="0" y="29459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36960" y="1210224"/>
            <a:ext cx="671195" cy="294640"/>
          </a:xfrm>
          <a:custGeom>
            <a:avLst/>
            <a:gdLst/>
            <a:ahLst/>
            <a:cxnLst/>
            <a:rect l="l" t="t" r="r" b="b"/>
            <a:pathLst>
              <a:path w="671195" h="294640">
                <a:moveTo>
                  <a:pt x="0" y="0"/>
                </a:moveTo>
                <a:lnTo>
                  <a:pt x="671034" y="0"/>
                </a:lnTo>
                <a:lnTo>
                  <a:pt x="671034" y="294599"/>
                </a:lnTo>
                <a:lnTo>
                  <a:pt x="0" y="29459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997" y="1504823"/>
            <a:ext cx="843915" cy="415925"/>
          </a:xfrm>
          <a:custGeom>
            <a:avLst/>
            <a:gdLst/>
            <a:ahLst/>
            <a:cxnLst/>
            <a:rect l="l" t="t" r="r" b="b"/>
            <a:pathLst>
              <a:path w="843915" h="415925">
                <a:moveTo>
                  <a:pt x="0" y="0"/>
                </a:moveTo>
                <a:lnTo>
                  <a:pt x="843859" y="0"/>
                </a:lnTo>
                <a:lnTo>
                  <a:pt x="843859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23856" y="1504823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94891" y="1504823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65926" y="1504823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36960" y="1504823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5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9997" y="1920147"/>
            <a:ext cx="843915" cy="415925"/>
          </a:xfrm>
          <a:custGeom>
            <a:avLst/>
            <a:gdLst/>
            <a:ahLst/>
            <a:cxnLst/>
            <a:rect l="l" t="t" r="r" b="b"/>
            <a:pathLst>
              <a:path w="843915" h="415925">
                <a:moveTo>
                  <a:pt x="0" y="0"/>
                </a:moveTo>
                <a:lnTo>
                  <a:pt x="843859" y="0"/>
                </a:lnTo>
                <a:lnTo>
                  <a:pt x="843859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CFD5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23856" y="1920147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CFD5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94891" y="1920147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CFD5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65926" y="1920147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CFD5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36960" y="1920147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5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CFD5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9997" y="2335471"/>
            <a:ext cx="843915" cy="415925"/>
          </a:xfrm>
          <a:custGeom>
            <a:avLst/>
            <a:gdLst/>
            <a:ahLst/>
            <a:cxnLst/>
            <a:rect l="l" t="t" r="r" b="b"/>
            <a:pathLst>
              <a:path w="843915" h="415925">
                <a:moveTo>
                  <a:pt x="0" y="0"/>
                </a:moveTo>
                <a:lnTo>
                  <a:pt x="843859" y="0"/>
                </a:lnTo>
                <a:lnTo>
                  <a:pt x="843859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23856" y="2335471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94891" y="2335471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65926" y="2335471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4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36960" y="2335471"/>
            <a:ext cx="671195" cy="415925"/>
          </a:xfrm>
          <a:custGeom>
            <a:avLst/>
            <a:gdLst/>
            <a:ahLst/>
            <a:cxnLst/>
            <a:rect l="l" t="t" r="r" b="b"/>
            <a:pathLst>
              <a:path w="671195" h="415925">
                <a:moveTo>
                  <a:pt x="0" y="0"/>
                </a:moveTo>
                <a:lnTo>
                  <a:pt x="671034" y="0"/>
                </a:lnTo>
                <a:lnTo>
                  <a:pt x="671034" y="415323"/>
                </a:lnTo>
                <a:lnTo>
                  <a:pt x="0" y="415323"/>
                </a:lnTo>
                <a:lnTo>
                  <a:pt x="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3856" y="793063"/>
            <a:ext cx="0" cy="1959610"/>
          </a:xfrm>
          <a:custGeom>
            <a:avLst/>
            <a:gdLst/>
            <a:ahLst/>
            <a:cxnLst/>
            <a:rect l="l" t="t" r="r" b="b"/>
            <a:pathLst>
              <a:path w="0" h="1959610">
                <a:moveTo>
                  <a:pt x="0" y="0"/>
                </a:moveTo>
                <a:lnTo>
                  <a:pt x="0" y="1959569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94891" y="1204712"/>
            <a:ext cx="0" cy="1548130"/>
          </a:xfrm>
          <a:custGeom>
            <a:avLst/>
            <a:gdLst/>
            <a:ahLst/>
            <a:cxnLst/>
            <a:rect l="l" t="t" r="r" b="b"/>
            <a:pathLst>
              <a:path w="0" h="1548130">
                <a:moveTo>
                  <a:pt x="0" y="0"/>
                </a:moveTo>
                <a:lnTo>
                  <a:pt x="0" y="1547920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65926" y="793063"/>
            <a:ext cx="0" cy="1959610"/>
          </a:xfrm>
          <a:custGeom>
            <a:avLst/>
            <a:gdLst/>
            <a:ahLst/>
            <a:cxnLst/>
            <a:rect l="l" t="t" r="r" b="b"/>
            <a:pathLst>
              <a:path w="0" h="1959610">
                <a:moveTo>
                  <a:pt x="0" y="0"/>
                </a:moveTo>
                <a:lnTo>
                  <a:pt x="0" y="1959569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36960" y="1204712"/>
            <a:ext cx="0" cy="1548130"/>
          </a:xfrm>
          <a:custGeom>
            <a:avLst/>
            <a:gdLst/>
            <a:ahLst/>
            <a:cxnLst/>
            <a:rect l="l" t="t" r="r" b="b"/>
            <a:pathLst>
              <a:path w="0" h="1548130">
                <a:moveTo>
                  <a:pt x="0" y="0"/>
                </a:moveTo>
                <a:lnTo>
                  <a:pt x="0" y="1547920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8159" y="1210224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 h="0">
                <a:moveTo>
                  <a:pt x="0" y="0"/>
                </a:moveTo>
                <a:lnTo>
                  <a:pt x="3531673" y="0"/>
                </a:lnTo>
              </a:path>
            </a:pathLst>
          </a:custGeom>
          <a:ln w="110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8159" y="1504823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 h="0">
                <a:moveTo>
                  <a:pt x="0" y="0"/>
                </a:moveTo>
                <a:lnTo>
                  <a:pt x="3531673" y="0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8159" y="1920147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 h="0">
                <a:moveTo>
                  <a:pt x="0" y="0"/>
                </a:moveTo>
                <a:lnTo>
                  <a:pt x="3531673" y="0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8159" y="2335471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 h="0">
                <a:moveTo>
                  <a:pt x="0" y="0"/>
                </a:moveTo>
                <a:lnTo>
                  <a:pt x="3531673" y="0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9997" y="793063"/>
            <a:ext cx="0" cy="1959610"/>
          </a:xfrm>
          <a:custGeom>
            <a:avLst/>
            <a:gdLst/>
            <a:ahLst/>
            <a:cxnLst/>
            <a:rect l="l" t="t" r="r" b="b"/>
            <a:pathLst>
              <a:path w="0" h="1959610">
                <a:moveTo>
                  <a:pt x="0" y="0"/>
                </a:moveTo>
                <a:lnTo>
                  <a:pt x="0" y="1959569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07995" y="793063"/>
            <a:ext cx="0" cy="1959610"/>
          </a:xfrm>
          <a:custGeom>
            <a:avLst/>
            <a:gdLst/>
            <a:ahLst/>
            <a:cxnLst/>
            <a:rect l="l" t="t" r="r" b="b"/>
            <a:pathLst>
              <a:path w="0" h="1959610">
                <a:moveTo>
                  <a:pt x="0" y="0"/>
                </a:moveTo>
                <a:lnTo>
                  <a:pt x="0" y="1959569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8159" y="794900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 h="0">
                <a:moveTo>
                  <a:pt x="0" y="0"/>
                </a:moveTo>
                <a:lnTo>
                  <a:pt x="3531673" y="0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8159" y="2750795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 h="0">
                <a:moveTo>
                  <a:pt x="0" y="0"/>
                </a:moveTo>
                <a:lnTo>
                  <a:pt x="3531673" y="0"/>
                </a:lnTo>
              </a:path>
            </a:pathLst>
          </a:custGeom>
          <a:ln w="3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459624" y="903535"/>
            <a:ext cx="47117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0" b="1">
                <a:solidFill>
                  <a:srgbClr val="FFFFFF"/>
                </a:solidFill>
                <a:latin typeface="Calibri"/>
                <a:cs typeface="Calibri"/>
              </a:rPr>
              <a:t>Singular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66309" y="903535"/>
            <a:ext cx="34163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050" spc="-5" b="1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dirty="0" sz="1050" spc="-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050" spc="-10" b="1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6092" y="1258099"/>
            <a:ext cx="39179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25">
                <a:latin typeface="Calibri"/>
                <a:cs typeface="Calibri"/>
              </a:rPr>
              <a:t>P</a:t>
            </a:r>
            <a:r>
              <a:rPr dirty="0" sz="1050" spc="-10">
                <a:latin typeface="Calibri"/>
                <a:cs typeface="Calibri"/>
              </a:rPr>
              <a:t>e</a:t>
            </a:r>
            <a:r>
              <a:rPr dirty="0" sz="1050" spc="-25">
                <a:latin typeface="Calibri"/>
                <a:cs typeface="Calibri"/>
              </a:rPr>
              <a:t>r</a:t>
            </a:r>
            <a:r>
              <a:rPr dirty="0" sz="1050" spc="-5">
                <a:latin typeface="Calibri"/>
                <a:cs typeface="Calibri"/>
              </a:rPr>
              <a:t>son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03578" y="1258099"/>
            <a:ext cx="31178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0">
                <a:latin typeface="Calibri"/>
                <a:cs typeface="Calibri"/>
              </a:rPr>
              <a:t>NOM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09093" y="1258099"/>
            <a:ext cx="24257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5">
                <a:latin typeface="Calibri"/>
                <a:cs typeface="Calibri"/>
              </a:rPr>
              <a:t>A</a:t>
            </a:r>
            <a:r>
              <a:rPr dirty="0" sz="1050" spc="-5">
                <a:latin typeface="Calibri"/>
                <a:cs typeface="Calibri"/>
              </a:rPr>
              <a:t>CC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45648" y="1258099"/>
            <a:ext cx="31178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0">
                <a:latin typeface="Calibri"/>
                <a:cs typeface="Calibri"/>
              </a:rPr>
              <a:t>NOM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51163" y="1258099"/>
            <a:ext cx="24257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5">
                <a:latin typeface="Calibri"/>
                <a:cs typeface="Calibri"/>
              </a:rPr>
              <a:t>A</a:t>
            </a:r>
            <a:r>
              <a:rPr dirty="0" sz="1050" spc="-5">
                <a:latin typeface="Calibri"/>
                <a:cs typeface="Calibri"/>
              </a:rPr>
              <a:t>CC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8431" y="1612662"/>
            <a:ext cx="18732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alibri"/>
                <a:cs typeface="Calibri"/>
              </a:rPr>
              <a:t>1</a:t>
            </a:r>
            <a:r>
              <a:rPr dirty="0" sz="1050" spc="-20">
                <a:latin typeface="Calibri"/>
                <a:cs typeface="Calibri"/>
              </a:rPr>
              <a:t>s</a:t>
            </a:r>
            <a:r>
              <a:rPr dirty="0" sz="1050" spc="-5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94733" y="1647070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2756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168252" y="1630596"/>
            <a:ext cx="3822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b="1">
                <a:latin typeface="Calibri"/>
                <a:cs typeface="Calibri"/>
              </a:rPr>
              <a:t>I </a:t>
            </a:r>
            <a:r>
              <a:rPr dirty="0" sz="800" spc="-10">
                <a:latin typeface="Calibri"/>
                <a:cs typeface="Calibri"/>
              </a:rPr>
              <a:t>like</a:t>
            </a:r>
            <a:r>
              <a:rPr dirty="0" sz="800" spc="-6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her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32178" y="1647070"/>
            <a:ext cx="135890" cy="125095"/>
          </a:xfrm>
          <a:custGeom>
            <a:avLst/>
            <a:gdLst/>
            <a:ahLst/>
            <a:cxnLst/>
            <a:rect l="l" t="t" r="r" b="b"/>
            <a:pathLst>
              <a:path w="135889" h="125094">
                <a:moveTo>
                  <a:pt x="0" y="0"/>
                </a:moveTo>
                <a:lnTo>
                  <a:pt x="135515" y="0"/>
                </a:lnTo>
                <a:lnTo>
                  <a:pt x="135515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780423" y="1630596"/>
            <a:ext cx="5003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latin typeface="Calibri"/>
                <a:cs typeface="Calibri"/>
              </a:rPr>
              <a:t>You </a:t>
            </a:r>
            <a:r>
              <a:rPr dirty="0" sz="800" spc="-10">
                <a:latin typeface="Calibri"/>
                <a:cs typeface="Calibri"/>
              </a:rPr>
              <a:t>like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507633" y="1647070"/>
            <a:ext cx="141605" cy="125095"/>
          </a:xfrm>
          <a:custGeom>
            <a:avLst/>
            <a:gdLst/>
            <a:ahLst/>
            <a:cxnLst/>
            <a:rect l="l" t="t" r="r" b="b"/>
            <a:pathLst>
              <a:path w="141605" h="125094">
                <a:moveTo>
                  <a:pt x="0" y="0"/>
                </a:moveTo>
                <a:lnTo>
                  <a:pt x="141487" y="0"/>
                </a:lnTo>
                <a:lnTo>
                  <a:pt x="141487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494932" y="1630596"/>
            <a:ext cx="4127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 b="1">
                <a:latin typeface="Calibri"/>
                <a:cs typeface="Calibri"/>
              </a:rPr>
              <a:t>We </a:t>
            </a:r>
            <a:r>
              <a:rPr dirty="0" sz="800" spc="-10">
                <a:latin typeface="Calibri"/>
                <a:cs typeface="Calibri"/>
              </a:rPr>
              <a:t>like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it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39690" y="1647070"/>
            <a:ext cx="96520" cy="125095"/>
          </a:xfrm>
          <a:custGeom>
            <a:avLst/>
            <a:gdLst/>
            <a:ahLst/>
            <a:cxnLst/>
            <a:rect l="l" t="t" r="r" b="b"/>
            <a:pathLst>
              <a:path w="96520" h="125094">
                <a:moveTo>
                  <a:pt x="0" y="0"/>
                </a:moveTo>
                <a:lnTo>
                  <a:pt x="96009" y="0"/>
                </a:lnTo>
                <a:lnTo>
                  <a:pt x="96009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096556" y="1630596"/>
            <a:ext cx="55245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latin typeface="Calibri"/>
                <a:cs typeface="Calibri"/>
              </a:rPr>
              <a:t>It pleased</a:t>
            </a:r>
            <a:r>
              <a:rPr dirty="0" sz="800" spc="-60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us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6326" y="2028084"/>
            <a:ext cx="23177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alibri"/>
                <a:cs typeface="Calibri"/>
              </a:rPr>
              <a:t>2</a:t>
            </a:r>
            <a:r>
              <a:rPr dirty="0" sz="1050" spc="-10">
                <a:latin typeface="Calibri"/>
                <a:cs typeface="Calibri"/>
              </a:rPr>
              <a:t>n</a:t>
            </a:r>
            <a:r>
              <a:rPr dirty="0" sz="1050" spc="-5">
                <a:latin typeface="Calibri"/>
                <a:cs typeface="Calibri"/>
              </a:rPr>
              <a:t>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07691" y="2062394"/>
            <a:ext cx="155575" cy="125095"/>
          </a:xfrm>
          <a:custGeom>
            <a:avLst/>
            <a:gdLst/>
            <a:ahLst/>
            <a:cxnLst/>
            <a:rect l="l" t="t" r="r" b="b"/>
            <a:pathLst>
              <a:path w="155575" h="125094">
                <a:moveTo>
                  <a:pt x="0" y="0"/>
                </a:moveTo>
                <a:lnTo>
                  <a:pt x="155250" y="0"/>
                </a:lnTo>
                <a:lnTo>
                  <a:pt x="155250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094991" y="2046018"/>
            <a:ext cx="5289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 b="1">
                <a:latin typeface="Calibri"/>
                <a:cs typeface="Calibri"/>
              </a:rPr>
              <a:t>You </a:t>
            </a:r>
            <a:r>
              <a:rPr dirty="0" sz="800" spc="-10">
                <a:latin typeface="Calibri"/>
                <a:cs typeface="Calibri"/>
              </a:rPr>
              <a:t>like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him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46115" y="2062394"/>
            <a:ext cx="158115" cy="125095"/>
          </a:xfrm>
          <a:custGeom>
            <a:avLst/>
            <a:gdLst/>
            <a:ahLst/>
            <a:cxnLst/>
            <a:rect l="l" t="t" r="r" b="b"/>
            <a:pathLst>
              <a:path w="158114" h="125094">
                <a:moveTo>
                  <a:pt x="0" y="0"/>
                </a:moveTo>
                <a:lnTo>
                  <a:pt x="157841" y="0"/>
                </a:lnTo>
                <a:lnTo>
                  <a:pt x="157841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44159" y="2046018"/>
            <a:ext cx="5727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latin typeface="Calibri"/>
                <a:cs typeface="Calibri"/>
              </a:rPr>
              <a:t>They </a:t>
            </a:r>
            <a:r>
              <a:rPr dirty="0" sz="800" spc="-10">
                <a:latin typeface="Calibri"/>
                <a:cs typeface="Calibri"/>
              </a:rPr>
              <a:t>like</a:t>
            </a:r>
            <a:r>
              <a:rPr dirty="0" sz="800" spc="-60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you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449761" y="2062394"/>
            <a:ext cx="155575" cy="125095"/>
          </a:xfrm>
          <a:custGeom>
            <a:avLst/>
            <a:gdLst/>
            <a:ahLst/>
            <a:cxnLst/>
            <a:rect l="l" t="t" r="r" b="b"/>
            <a:pathLst>
              <a:path w="155575" h="125094">
                <a:moveTo>
                  <a:pt x="0" y="0"/>
                </a:moveTo>
                <a:lnTo>
                  <a:pt x="155250" y="0"/>
                </a:lnTo>
                <a:lnTo>
                  <a:pt x="155250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437060" y="2046018"/>
            <a:ext cx="5289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 b="1">
                <a:latin typeface="Calibri"/>
                <a:cs typeface="Calibri"/>
              </a:rPr>
              <a:t>You </a:t>
            </a:r>
            <a:r>
              <a:rPr dirty="0" sz="800" spc="-10">
                <a:latin typeface="Calibri"/>
                <a:cs typeface="Calibri"/>
              </a:rPr>
              <a:t>like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him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01884" y="2062394"/>
            <a:ext cx="158115" cy="125095"/>
          </a:xfrm>
          <a:custGeom>
            <a:avLst/>
            <a:gdLst/>
            <a:ahLst/>
            <a:cxnLst/>
            <a:rect l="l" t="t" r="r" b="b"/>
            <a:pathLst>
              <a:path w="158114" h="125094">
                <a:moveTo>
                  <a:pt x="0" y="0"/>
                </a:moveTo>
                <a:lnTo>
                  <a:pt x="157841" y="0"/>
                </a:lnTo>
                <a:lnTo>
                  <a:pt x="157841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072531" y="2046018"/>
            <a:ext cx="60007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latin typeface="Calibri"/>
                <a:cs typeface="Calibri"/>
              </a:rPr>
              <a:t>It pleases</a:t>
            </a:r>
            <a:r>
              <a:rPr dirty="0" sz="800" spc="-65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you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8941" y="2443506"/>
            <a:ext cx="20637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alibri"/>
                <a:cs typeface="Calibri"/>
              </a:rPr>
              <a:t>3</a:t>
            </a:r>
            <a:r>
              <a:rPr dirty="0" sz="1050" spc="-25">
                <a:latin typeface="Calibri"/>
                <a:cs typeface="Calibri"/>
              </a:rPr>
              <a:t>r</a:t>
            </a:r>
            <a:r>
              <a:rPr dirty="0" sz="1050" spc="-5">
                <a:latin typeface="Calibri"/>
                <a:cs typeface="Calibri"/>
              </a:rPr>
              <a:t>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05569" y="2415977"/>
            <a:ext cx="379095" cy="125095"/>
          </a:xfrm>
          <a:custGeom>
            <a:avLst/>
            <a:gdLst/>
            <a:ahLst/>
            <a:cxnLst/>
            <a:rect l="l" t="t" r="r" b="b"/>
            <a:pathLst>
              <a:path w="379094" h="125094">
                <a:moveTo>
                  <a:pt x="0" y="0"/>
                </a:moveTo>
                <a:lnTo>
                  <a:pt x="378984" y="0"/>
                </a:lnTo>
                <a:lnTo>
                  <a:pt x="378984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484553" y="2415977"/>
            <a:ext cx="152400" cy="125095"/>
          </a:xfrm>
          <a:custGeom>
            <a:avLst/>
            <a:gdLst/>
            <a:ahLst/>
            <a:cxnLst/>
            <a:rect l="l" t="t" r="r" b="b"/>
            <a:pathLst>
              <a:path w="152400" h="125094">
                <a:moveTo>
                  <a:pt x="0" y="0"/>
                </a:moveTo>
                <a:lnTo>
                  <a:pt x="152053" y="0"/>
                </a:lnTo>
                <a:lnTo>
                  <a:pt x="152053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092869" y="2399700"/>
            <a:ext cx="53340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b="1">
                <a:latin typeface="Calibri"/>
                <a:cs typeface="Calibri"/>
              </a:rPr>
              <a:t>He / she /</a:t>
            </a:r>
            <a:r>
              <a:rPr dirty="0" sz="800" spc="-6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it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69401" y="2524944"/>
            <a:ext cx="37973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latin typeface="Calibri"/>
                <a:cs typeface="Calibri"/>
              </a:rPr>
              <a:t>likes</a:t>
            </a:r>
            <a:r>
              <a:rPr dirty="0" sz="800" spc="-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fish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755013" y="2540928"/>
            <a:ext cx="422275" cy="125095"/>
          </a:xfrm>
          <a:custGeom>
            <a:avLst/>
            <a:gdLst/>
            <a:ahLst/>
            <a:cxnLst/>
            <a:rect l="l" t="t" r="r" b="b"/>
            <a:pathLst>
              <a:path w="422275" h="125094">
                <a:moveTo>
                  <a:pt x="0" y="0"/>
                </a:moveTo>
                <a:lnTo>
                  <a:pt x="422165" y="0"/>
                </a:lnTo>
                <a:lnTo>
                  <a:pt x="422165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77179" y="2540928"/>
            <a:ext cx="128905" cy="125095"/>
          </a:xfrm>
          <a:custGeom>
            <a:avLst/>
            <a:gdLst/>
            <a:ahLst/>
            <a:cxnLst/>
            <a:rect l="l" t="t" r="r" b="b"/>
            <a:pathLst>
              <a:path w="128905" h="125094">
                <a:moveTo>
                  <a:pt x="0" y="0"/>
                </a:moveTo>
                <a:lnTo>
                  <a:pt x="128624" y="0"/>
                </a:lnTo>
                <a:lnTo>
                  <a:pt x="128624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747403" y="2399700"/>
            <a:ext cx="56578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latin typeface="Calibri"/>
                <a:cs typeface="Calibri"/>
              </a:rPr>
              <a:t>The dog</a:t>
            </a:r>
            <a:r>
              <a:rPr dirty="0" sz="800" spc="-45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likes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42313" y="2524944"/>
            <a:ext cx="57658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b="1">
                <a:latin typeface="Calibri"/>
                <a:cs typeface="Calibri"/>
              </a:rPr>
              <a:t>him / her /</a:t>
            </a:r>
            <a:r>
              <a:rPr dirty="0" sz="800" spc="-5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it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448392" y="2477717"/>
            <a:ext cx="206375" cy="125095"/>
          </a:xfrm>
          <a:custGeom>
            <a:avLst/>
            <a:gdLst/>
            <a:ahLst/>
            <a:cxnLst/>
            <a:rect l="l" t="t" r="r" b="b"/>
            <a:pathLst>
              <a:path w="206375" h="125094">
                <a:moveTo>
                  <a:pt x="0" y="0"/>
                </a:moveTo>
                <a:lnTo>
                  <a:pt x="205763" y="0"/>
                </a:lnTo>
                <a:lnTo>
                  <a:pt x="205763" y="124949"/>
                </a:lnTo>
                <a:lnTo>
                  <a:pt x="0" y="124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435692" y="2461440"/>
            <a:ext cx="53149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b="1">
                <a:latin typeface="Calibri"/>
                <a:cs typeface="Calibri"/>
              </a:rPr>
              <a:t>They </a:t>
            </a:r>
            <a:r>
              <a:rPr dirty="0" sz="800" spc="-5">
                <a:latin typeface="Calibri"/>
                <a:cs typeface="Calibri"/>
              </a:rPr>
              <a:t>liked</a:t>
            </a:r>
            <a:r>
              <a:rPr dirty="0" sz="800" spc="-6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it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latin typeface="Verdana"/>
                <a:cs typeface="Verdana"/>
                <a:hlinkClick r:id="rId20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33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63165" y="2399700"/>
            <a:ext cx="41910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latin typeface="Calibri"/>
                <a:cs typeface="Calibri"/>
              </a:rPr>
              <a:t>It</a:t>
            </a:r>
            <a:r>
              <a:rPr dirty="0" sz="800" spc="-5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pleases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59251" y="2540928"/>
            <a:ext cx="239395" cy="1250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4"/>
              </a:lnSpc>
            </a:pPr>
            <a:r>
              <a:rPr dirty="0" sz="800" b="1">
                <a:latin typeface="Calibri"/>
                <a:cs typeface="Calibri"/>
              </a:rPr>
              <a:t>t</a:t>
            </a:r>
            <a:r>
              <a:rPr dirty="0" sz="800" b="1">
                <a:latin typeface="Calibri"/>
                <a:cs typeface="Calibri"/>
              </a:rPr>
              <a:t>h</a:t>
            </a:r>
            <a:r>
              <a:rPr dirty="0" sz="800" spc="5" b="1">
                <a:latin typeface="Calibri"/>
                <a:cs typeface="Calibri"/>
              </a:rPr>
              <a:t>em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6083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229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20" action="ppaction://hlinksldjump"/>
              </a:rPr>
              <a:t>Case-marking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latin typeface="Verdana"/>
                <a:cs typeface="Verdana"/>
                <a:hlinkClick r:id="rId20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519706"/>
            <a:ext cx="1736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45">
                <a:latin typeface="Tahoma"/>
                <a:cs typeface="Tahoma"/>
              </a:rPr>
              <a:t>scratched </a:t>
            </a:r>
            <a:r>
              <a:rPr dirty="0" sz="1100" spc="-50" b="1">
                <a:latin typeface="Arial"/>
                <a:cs typeface="Arial"/>
              </a:rPr>
              <a:t>Anna’s</a:t>
            </a:r>
            <a:r>
              <a:rPr dirty="0" sz="1100" spc="130" b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car.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39789"/>
            <a:ext cx="67183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229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21" action="ppaction://hlinksldjump"/>
              </a:rPr>
              <a:t>Case-marking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54860"/>
            <a:ext cx="334391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Other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0">
                <a:latin typeface="Tahoma"/>
                <a:cs typeface="Tahoma"/>
              </a:rPr>
              <a:t>much </a:t>
            </a:r>
            <a:r>
              <a:rPr dirty="0" sz="1100" spc="-35">
                <a:latin typeface="Tahoma"/>
                <a:cs typeface="Tahoma"/>
              </a:rPr>
              <a:t>richer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55">
                <a:latin typeface="Tahoma"/>
                <a:cs typeface="Tahoma"/>
              </a:rPr>
              <a:t>systems, e.g. </a:t>
            </a:r>
            <a:r>
              <a:rPr dirty="0" sz="1100" spc="-25">
                <a:latin typeface="Tahoma"/>
                <a:cs typeface="Tahoma"/>
              </a:rPr>
              <a:t>with  </a:t>
            </a:r>
            <a:r>
              <a:rPr dirty="0" sz="1100" spc="-35">
                <a:latin typeface="Tahoma"/>
                <a:cs typeface="Tahoma"/>
              </a:rPr>
              <a:t>special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direct </a:t>
            </a:r>
            <a:r>
              <a:rPr dirty="0" sz="1100" spc="-65">
                <a:latin typeface="Tahoma"/>
                <a:cs typeface="Tahoma"/>
              </a:rPr>
              <a:t>versus </a:t>
            </a:r>
            <a:r>
              <a:rPr dirty="0" sz="1100" spc="-25">
                <a:latin typeface="Tahoma"/>
                <a:cs typeface="Tahoma"/>
              </a:rPr>
              <a:t>indirect </a:t>
            </a:r>
            <a:r>
              <a:rPr dirty="0" sz="1100" spc="-40">
                <a:latin typeface="Tahoma"/>
                <a:cs typeface="Tahoma"/>
              </a:rPr>
              <a:t>objects,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0">
                <a:latin typeface="Tahoma"/>
                <a:cs typeface="Tahoma"/>
              </a:rPr>
              <a:t>possibility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marking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Nouns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5">
                <a:latin typeface="Tahoma"/>
                <a:cs typeface="Tahoma"/>
              </a:rPr>
              <a:t>well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pronouns.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10">
                <a:latin typeface="Tahoma"/>
                <a:cs typeface="Tahoma"/>
              </a:rPr>
              <a:t>Latin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6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cases!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0706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671830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43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23" action="ppaction://hlinksldjump"/>
              </a:rPr>
              <a:t>Language-impaired</a:t>
            </a:r>
            <a:r>
              <a:rPr dirty="0" spc="-45">
                <a:hlinkClick r:id="rId23" action="ppaction://hlinksldjump"/>
              </a:rPr>
              <a:t> </a:t>
            </a:r>
            <a:r>
              <a:rPr dirty="0" spc="-40">
                <a:hlinkClick r:id="rId23" action="ppaction://hlinksldjump"/>
              </a:rPr>
              <a:t>children</a:t>
            </a:r>
          </a:p>
        </p:txBody>
      </p:sp>
      <p:sp>
        <p:nvSpPr>
          <p:cNvPr id="12" name="object 12"/>
          <p:cNvSpPr/>
          <p:nvPr/>
        </p:nvSpPr>
        <p:spPr>
          <a:xfrm>
            <a:off x="1102867" y="2274913"/>
            <a:ext cx="114935" cy="172085"/>
          </a:xfrm>
          <a:custGeom>
            <a:avLst/>
            <a:gdLst/>
            <a:ahLst/>
            <a:cxnLst/>
            <a:rect l="l" t="t" r="r" b="b"/>
            <a:pathLst>
              <a:path w="114934" h="172085">
                <a:moveTo>
                  <a:pt x="0" y="172072"/>
                </a:moveTo>
                <a:lnTo>
                  <a:pt x="114680" y="172072"/>
                </a:lnTo>
                <a:lnTo>
                  <a:pt x="11468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9819" y="2358961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4" h="0">
                <a:moveTo>
                  <a:pt x="0" y="0"/>
                </a:moveTo>
                <a:lnTo>
                  <a:pt x="1207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933460"/>
            <a:ext cx="3335020" cy="15024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95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Subject </a:t>
            </a:r>
            <a:r>
              <a:rPr dirty="0" sz="1100" spc="-45">
                <a:latin typeface="Tahoma"/>
                <a:cs typeface="Tahoma"/>
              </a:rPr>
              <a:t>omission </a:t>
            </a:r>
            <a:r>
              <a:rPr dirty="0" sz="1100" spc="-30">
                <a:latin typeface="Tahoma"/>
                <a:cs typeface="Tahoma"/>
              </a:rPr>
              <a:t>(Grela </a:t>
            </a:r>
            <a:r>
              <a:rPr dirty="0" sz="1100" spc="-55">
                <a:latin typeface="Tahoma"/>
                <a:cs typeface="Tahoma"/>
              </a:rPr>
              <a:t>1997,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2003)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Lack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agreement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morphology</a:t>
            </a:r>
            <a:endParaRPr sz="1100">
              <a:latin typeface="Tahoma"/>
              <a:cs typeface="Tahoma"/>
            </a:endParaRPr>
          </a:p>
          <a:p>
            <a:pPr marL="289560" marR="50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45">
                <a:latin typeface="Tahoma"/>
                <a:cs typeface="Tahoma"/>
              </a:rPr>
              <a:t>Incorrect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50">
                <a:latin typeface="Tahoma"/>
                <a:cs typeface="Tahoma"/>
              </a:rPr>
              <a:t>morphology </a:t>
            </a:r>
            <a:r>
              <a:rPr dirty="0" sz="1100" spc="-35">
                <a:latin typeface="Tahoma"/>
                <a:cs typeface="Tahoma"/>
              </a:rPr>
              <a:t>(accusative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subject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position)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 startAt="4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(He) </a:t>
            </a:r>
            <a:r>
              <a:rPr dirty="0" sz="1100" spc="-60">
                <a:latin typeface="Tahoma"/>
                <a:cs typeface="Tahoma"/>
              </a:rPr>
              <a:t>went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there.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4"/>
            </a:pPr>
            <a:endParaRPr sz="90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Font typeface="Tahoma"/>
              <a:buAutoNum type="arabicParenBoth" startAt="4"/>
              <a:tabLst>
                <a:tab pos="438784" algn="l"/>
                <a:tab pos="439420" algn="l"/>
              </a:tabLst>
            </a:pPr>
            <a:r>
              <a:rPr dirty="0" sz="1100" b="1">
                <a:latin typeface="Arial"/>
                <a:cs typeface="Arial"/>
              </a:rPr>
              <a:t>Him </a:t>
            </a:r>
            <a:r>
              <a:rPr dirty="0" sz="1100" spc="-60">
                <a:latin typeface="Tahoma"/>
                <a:cs typeface="Tahoma"/>
              </a:rPr>
              <a:t>go </a:t>
            </a:r>
            <a:r>
              <a:rPr dirty="0" sz="1100" spc="-85">
                <a:latin typeface="Tahoma"/>
                <a:cs typeface="Tahoma"/>
              </a:rPr>
              <a:t>es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there.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36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532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00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10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4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671830" cy="13677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8001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57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>
                <a:hlinkClick r:id="rId24" action="ppaction://hlinksldjump"/>
              </a:rPr>
              <a:t>LARSP</a:t>
            </a:r>
            <a:r>
              <a:rPr dirty="0" spc="-25">
                <a:hlinkClick r:id="rId24" action="ppaction://hlinksldjump"/>
              </a:rPr>
              <a:t> </a:t>
            </a:r>
            <a:r>
              <a:rPr dirty="0" spc="-65">
                <a:hlinkClick r:id="rId24" action="ppaction://hlinksldjump"/>
              </a:rPr>
              <a:t>framework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085" y="1386878"/>
            <a:ext cx="2228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 i="1">
                <a:latin typeface="Trebuchet MS"/>
                <a:cs typeface="Trebuchet MS"/>
              </a:rPr>
              <a:t>She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5902" y="1386878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83121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0667" y="1356079"/>
            <a:ext cx="2661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Trebuchet MS"/>
                <a:cs typeface="Trebuchet MS"/>
              </a:rPr>
              <a:t>likes it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35">
                <a:latin typeface="Tahoma"/>
                <a:cs typeface="Tahoma"/>
              </a:rPr>
              <a:t>Simple </a:t>
            </a:r>
            <a:r>
              <a:rPr dirty="0" sz="1100" spc="-65">
                <a:latin typeface="Tahoma"/>
                <a:cs typeface="Tahoma"/>
              </a:rPr>
              <a:t>one-word </a:t>
            </a:r>
            <a:r>
              <a:rPr dirty="0" sz="1100" spc="-40">
                <a:latin typeface="Tahoma"/>
                <a:cs typeface="Tahoma"/>
              </a:rPr>
              <a:t>subject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312301"/>
            <a:ext cx="13335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085" y="1596910"/>
            <a:ext cx="45656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 i="1">
                <a:latin typeface="Trebuchet MS"/>
                <a:cs typeface="Trebuchet MS"/>
              </a:rPr>
              <a:t>The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girl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6724" y="1566111"/>
            <a:ext cx="2632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Trebuchet MS"/>
                <a:cs typeface="Trebuchet MS"/>
              </a:rPr>
              <a:t>likes the </a:t>
            </a:r>
            <a:r>
              <a:rPr dirty="0" sz="1100" spc="-50" i="1">
                <a:latin typeface="Trebuchet MS"/>
                <a:cs typeface="Trebuchet MS"/>
              </a:rPr>
              <a:t>boy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Two-word </a:t>
            </a:r>
            <a:r>
              <a:rPr dirty="0" sz="1100" spc="-40">
                <a:latin typeface="Tahoma"/>
                <a:cs typeface="Tahoma"/>
              </a:rPr>
              <a:t>subject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385" y="1738197"/>
            <a:ext cx="2616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containing </a:t>
            </a:r>
            <a:r>
              <a:rPr dirty="0" sz="1100" spc="-40">
                <a:latin typeface="Tahoma"/>
                <a:cs typeface="Tahoma"/>
              </a:rPr>
              <a:t>Determiner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30">
                <a:latin typeface="Tahoma"/>
                <a:cs typeface="Tahoma"/>
              </a:rPr>
              <a:t>Noun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combination.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37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55320" cy="9277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2085" marR="75565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algn="r" marR="11493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3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39789"/>
            <a:ext cx="671830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1163763"/>
            <a:ext cx="2615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wrong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38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48953"/>
            <a:ext cx="141287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5">
                <a:latin typeface="Tahoma"/>
                <a:cs typeface="Tahoma"/>
              </a:rPr>
              <a:t>gave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Mary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Petula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beans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Julie </a:t>
            </a:r>
            <a:r>
              <a:rPr dirty="0" sz="1100" spc="-50">
                <a:latin typeface="Tahoma"/>
                <a:cs typeface="Tahoma"/>
              </a:rPr>
              <a:t>laughed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Peter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39789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46926"/>
            <a:ext cx="5765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799973"/>
            <a:ext cx="67183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98944"/>
            <a:ext cx="609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351776"/>
            <a:ext cx="1198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What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are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functions?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38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610894"/>
            <a:ext cx="1382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typology of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896948"/>
            <a:ext cx="1878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sentence</a:t>
            </a:r>
            <a:r>
              <a:rPr dirty="0" sz="1100" spc="8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position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183003"/>
            <a:ext cx="1996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Obligatory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functions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- the</a:t>
            </a:r>
            <a:r>
              <a:rPr dirty="0" sz="1100" spc="1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Subject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469058"/>
            <a:ext cx="1242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Post-verbal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1728164"/>
            <a:ext cx="1707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Optional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modifying</a:t>
            </a:r>
            <a:r>
              <a:rPr dirty="0" sz="1100" spc="4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014218"/>
            <a:ext cx="659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273337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</a:t>
            </a:r>
            <a:r>
              <a:rPr dirty="0" sz="1100" spc="2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morphology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559391"/>
            <a:ext cx="2149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Functions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and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language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2843351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3102469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55320" cy="9277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2085" marR="75565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algn="r" marR="11493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algn="r" marR="5270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146050">
              <a:lnSpc>
                <a:spcPct val="152200"/>
              </a:lnSpc>
              <a:spcBef>
                <a:spcPts val="3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39789"/>
            <a:ext cx="671830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1046834"/>
            <a:ext cx="3468370" cy="13055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Grela, </a:t>
            </a:r>
            <a:r>
              <a:rPr dirty="0" sz="1100" spc="20">
                <a:latin typeface="Tahoma"/>
                <a:cs typeface="Tahoma"/>
              </a:rPr>
              <a:t>B. </a:t>
            </a:r>
            <a:r>
              <a:rPr dirty="0" sz="1100" spc="-30">
                <a:latin typeface="Tahoma"/>
                <a:cs typeface="Tahoma"/>
              </a:rPr>
              <a:t>G.,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5">
                <a:latin typeface="Tahoma"/>
                <a:cs typeface="Tahoma"/>
              </a:rPr>
              <a:t>Leonard, </a:t>
            </a:r>
            <a:r>
              <a:rPr dirty="0" sz="1100" spc="5">
                <a:latin typeface="Tahoma"/>
                <a:cs typeface="Tahoma"/>
              </a:rPr>
              <a:t>L. </a:t>
            </a:r>
            <a:r>
              <a:rPr dirty="0" sz="1100" spc="-40">
                <a:latin typeface="Tahoma"/>
                <a:cs typeface="Tahoma"/>
              </a:rPr>
              <a:t>(1997).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subject 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Specific </a:t>
            </a: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45">
                <a:latin typeface="Tahoma"/>
                <a:cs typeface="Tahoma"/>
              </a:rPr>
              <a:t>Impairment.  </a:t>
            </a:r>
            <a:r>
              <a:rPr dirty="0" sz="1100" spc="-60" i="1">
                <a:latin typeface="Trebuchet MS"/>
                <a:cs typeface="Trebuchet MS"/>
              </a:rPr>
              <a:t>Clinical </a:t>
            </a:r>
            <a:r>
              <a:rPr dirty="0" sz="1100" spc="-40" i="1">
                <a:latin typeface="Trebuchet MS"/>
                <a:cs typeface="Trebuchet MS"/>
              </a:rPr>
              <a:t>Linguistics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-40" i="1">
                <a:latin typeface="Trebuchet MS"/>
                <a:cs typeface="Trebuchet MS"/>
              </a:rPr>
              <a:t>Phonetics</a:t>
            </a:r>
            <a:r>
              <a:rPr dirty="0" sz="1100" spc="-40">
                <a:latin typeface="Tahoma"/>
                <a:cs typeface="Tahoma"/>
              </a:rPr>
              <a:t>, </a:t>
            </a:r>
            <a:r>
              <a:rPr dirty="0" sz="1100" spc="-35" i="1">
                <a:latin typeface="Trebuchet MS"/>
                <a:cs typeface="Trebuchet MS"/>
              </a:rPr>
              <a:t>1997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11 </a:t>
            </a:r>
            <a:r>
              <a:rPr dirty="0" sz="1100" spc="-25">
                <a:latin typeface="Tahoma"/>
                <a:cs typeface="Tahoma"/>
              </a:rPr>
              <a:t>(6), </a:t>
            </a:r>
            <a:r>
              <a:rPr dirty="0" sz="1100" spc="-55">
                <a:latin typeface="Tahoma"/>
                <a:cs typeface="Tahoma"/>
              </a:rPr>
              <a:t>443 –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453.</a:t>
            </a:r>
            <a:endParaRPr sz="1100">
              <a:latin typeface="Tahoma"/>
              <a:cs typeface="Tahoma"/>
            </a:endParaRPr>
          </a:p>
          <a:p>
            <a:pPr marL="12700" marR="72390">
              <a:lnSpc>
                <a:spcPct val="102600"/>
              </a:lnSpc>
              <a:spcBef>
                <a:spcPts val="640"/>
              </a:spcBef>
            </a:pPr>
            <a:r>
              <a:rPr dirty="0" sz="1100" spc="-40">
                <a:latin typeface="Tahoma"/>
                <a:cs typeface="Tahoma"/>
              </a:rPr>
              <a:t>Grela, </a:t>
            </a:r>
            <a:r>
              <a:rPr dirty="0" sz="1100" spc="-35">
                <a:latin typeface="Tahoma"/>
                <a:cs typeface="Tahoma"/>
              </a:rPr>
              <a:t>Bernard </a:t>
            </a:r>
            <a:r>
              <a:rPr dirty="0" sz="1100" spc="-25">
                <a:latin typeface="Tahoma"/>
                <a:cs typeface="Tahoma"/>
              </a:rPr>
              <a:t>G. </a:t>
            </a:r>
            <a:r>
              <a:rPr dirty="0" sz="1100" spc="-40">
                <a:latin typeface="Tahoma"/>
                <a:cs typeface="Tahoma"/>
              </a:rPr>
              <a:t>(2003).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omission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subject 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Specific </a:t>
            </a: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45">
                <a:latin typeface="Tahoma"/>
                <a:cs typeface="Tahoma"/>
              </a:rPr>
              <a:t>Impairment.  </a:t>
            </a:r>
            <a:r>
              <a:rPr dirty="0" sz="1100" spc="-60" i="1">
                <a:latin typeface="Trebuchet MS"/>
                <a:cs typeface="Trebuchet MS"/>
              </a:rPr>
              <a:t>Clinical </a:t>
            </a:r>
            <a:r>
              <a:rPr dirty="0" sz="1100" spc="-40" i="1">
                <a:latin typeface="Trebuchet MS"/>
                <a:cs typeface="Trebuchet MS"/>
              </a:rPr>
              <a:t>Linguistics </a:t>
            </a:r>
            <a:r>
              <a:rPr dirty="0" sz="1100" spc="50" i="1">
                <a:latin typeface="Trebuchet MS"/>
                <a:cs typeface="Trebuchet MS"/>
              </a:rPr>
              <a:t>&amp; </a:t>
            </a:r>
            <a:r>
              <a:rPr dirty="0" sz="1100" spc="-40" i="1">
                <a:latin typeface="Trebuchet MS"/>
                <a:cs typeface="Trebuchet MS"/>
              </a:rPr>
              <a:t>Phonetics</a:t>
            </a:r>
            <a:r>
              <a:rPr dirty="0" sz="1100" spc="-40">
                <a:latin typeface="Tahoma"/>
                <a:cs typeface="Tahoma"/>
              </a:rPr>
              <a:t>, </a:t>
            </a:r>
            <a:r>
              <a:rPr dirty="0" sz="1100" spc="-35" i="1">
                <a:latin typeface="Trebuchet MS"/>
                <a:cs typeface="Trebuchet MS"/>
              </a:rPr>
              <a:t>17 </a:t>
            </a:r>
            <a:r>
              <a:rPr dirty="0" sz="1100" spc="-25">
                <a:latin typeface="Tahoma"/>
                <a:cs typeface="Tahoma"/>
              </a:rPr>
              <a:t>(2), </a:t>
            </a:r>
            <a:r>
              <a:rPr dirty="0" sz="1100" spc="-55">
                <a:latin typeface="Tahoma"/>
                <a:cs typeface="Tahoma"/>
              </a:rPr>
              <a:t>153–169.  </a:t>
            </a:r>
            <a:r>
              <a:rPr dirty="0" sz="1100" spc="114">
                <a:latin typeface="PMingLiU"/>
                <a:cs typeface="PMingLiU"/>
                <a:hlinkClick r:id="rId25"/>
              </a:rPr>
              <a:t>https://doi.org/10.1080/0269920031000061812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39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7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600710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604442"/>
            <a:ext cx="342772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997" y="1021374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5902" y="2333007"/>
            <a:ext cx="854075" cy="317500"/>
          </a:xfrm>
          <a:custGeom>
            <a:avLst/>
            <a:gdLst/>
            <a:ahLst/>
            <a:cxnLst/>
            <a:rect l="l" t="t" r="r" b="b"/>
            <a:pathLst>
              <a:path w="854075" h="317500">
                <a:moveTo>
                  <a:pt x="0" y="0"/>
                </a:moveTo>
                <a:lnTo>
                  <a:pt x="853485" y="0"/>
                </a:lnTo>
                <a:lnTo>
                  <a:pt x="853485" y="317185"/>
                </a:lnTo>
                <a:lnTo>
                  <a:pt x="0" y="317185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1090" y="1763136"/>
            <a:ext cx="689723" cy="4921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3390" y="1742850"/>
            <a:ext cx="425123" cy="5168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5361" y="176024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749" y="1794888"/>
            <a:ext cx="689723" cy="4048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527" y="1783422"/>
            <a:ext cx="463049" cy="4295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5902" y="1792379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0432" y="1531170"/>
            <a:ext cx="690605" cy="4048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8048" y="1607904"/>
            <a:ext cx="535373" cy="2840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69307" y="1523265"/>
            <a:ext cx="659568" cy="373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0656" y="1531170"/>
            <a:ext cx="689723" cy="4048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7402" y="1612314"/>
            <a:ext cx="595349" cy="2795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765" y="1523265"/>
            <a:ext cx="659568" cy="373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0656" y="2070954"/>
            <a:ext cx="689723" cy="4039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765" y="2062486"/>
            <a:ext cx="659568" cy="373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0432" y="2070954"/>
            <a:ext cx="690605" cy="40395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05476" y="1903630"/>
            <a:ext cx="1178801" cy="5327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4446" y="1937669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3958" y="171021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23363" y="166198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1619" y="2522610"/>
            <a:ext cx="306705" cy="55244"/>
          </a:xfrm>
          <a:custGeom>
            <a:avLst/>
            <a:gdLst/>
            <a:ahLst/>
            <a:cxnLst/>
            <a:rect l="l" t="t" r="r" b="b"/>
            <a:pathLst>
              <a:path w="306705" h="55244">
                <a:moveTo>
                  <a:pt x="18374" y="18374"/>
                </a:moveTo>
                <a:lnTo>
                  <a:pt x="0" y="18374"/>
                </a:lnTo>
                <a:lnTo>
                  <a:pt x="0" y="36749"/>
                </a:lnTo>
                <a:lnTo>
                  <a:pt x="18374" y="36749"/>
                </a:lnTo>
                <a:lnTo>
                  <a:pt x="18374" y="18374"/>
                </a:lnTo>
                <a:close/>
              </a:path>
              <a:path w="306705" h="55244">
                <a:moveTo>
                  <a:pt x="55124" y="18374"/>
                </a:moveTo>
                <a:lnTo>
                  <a:pt x="36749" y="18374"/>
                </a:lnTo>
                <a:lnTo>
                  <a:pt x="36749" y="36749"/>
                </a:lnTo>
                <a:lnTo>
                  <a:pt x="55124" y="36749"/>
                </a:lnTo>
                <a:lnTo>
                  <a:pt x="55124" y="18374"/>
                </a:lnTo>
                <a:close/>
              </a:path>
              <a:path w="306705" h="55244">
                <a:moveTo>
                  <a:pt x="91874" y="18374"/>
                </a:moveTo>
                <a:lnTo>
                  <a:pt x="73499" y="18374"/>
                </a:lnTo>
                <a:lnTo>
                  <a:pt x="73499" y="36749"/>
                </a:lnTo>
                <a:lnTo>
                  <a:pt x="91874" y="36749"/>
                </a:lnTo>
                <a:lnTo>
                  <a:pt x="91874" y="18374"/>
                </a:lnTo>
                <a:close/>
              </a:path>
              <a:path w="306705" h="55244">
                <a:moveTo>
                  <a:pt x="128624" y="18374"/>
                </a:moveTo>
                <a:lnTo>
                  <a:pt x="110249" y="18374"/>
                </a:lnTo>
                <a:lnTo>
                  <a:pt x="110249" y="36749"/>
                </a:lnTo>
                <a:lnTo>
                  <a:pt x="128624" y="36749"/>
                </a:lnTo>
                <a:lnTo>
                  <a:pt x="128624" y="18374"/>
                </a:lnTo>
                <a:close/>
              </a:path>
              <a:path w="306705" h="55244">
                <a:moveTo>
                  <a:pt x="165374" y="18374"/>
                </a:moveTo>
                <a:lnTo>
                  <a:pt x="146999" y="18374"/>
                </a:lnTo>
                <a:lnTo>
                  <a:pt x="146999" y="36749"/>
                </a:lnTo>
                <a:lnTo>
                  <a:pt x="165374" y="36749"/>
                </a:lnTo>
                <a:lnTo>
                  <a:pt x="165374" y="18374"/>
                </a:lnTo>
                <a:close/>
              </a:path>
              <a:path w="306705" h="55244">
                <a:moveTo>
                  <a:pt x="202124" y="18374"/>
                </a:moveTo>
                <a:lnTo>
                  <a:pt x="183749" y="18374"/>
                </a:lnTo>
                <a:lnTo>
                  <a:pt x="183749" y="36749"/>
                </a:lnTo>
                <a:lnTo>
                  <a:pt x="202124" y="36749"/>
                </a:lnTo>
                <a:lnTo>
                  <a:pt x="202124" y="18374"/>
                </a:lnTo>
                <a:close/>
              </a:path>
              <a:path w="306705" h="55244">
                <a:moveTo>
                  <a:pt x="238874" y="18374"/>
                </a:moveTo>
                <a:lnTo>
                  <a:pt x="220499" y="18374"/>
                </a:lnTo>
                <a:lnTo>
                  <a:pt x="220499" y="36749"/>
                </a:lnTo>
                <a:lnTo>
                  <a:pt x="238874" y="36749"/>
                </a:lnTo>
                <a:lnTo>
                  <a:pt x="238874" y="18374"/>
                </a:lnTo>
                <a:close/>
              </a:path>
              <a:path w="306705" h="55244">
                <a:moveTo>
                  <a:pt x="251132" y="0"/>
                </a:moveTo>
                <a:lnTo>
                  <a:pt x="251132" y="55124"/>
                </a:lnTo>
                <a:lnTo>
                  <a:pt x="287883" y="36749"/>
                </a:lnTo>
                <a:lnTo>
                  <a:pt x="257249" y="36749"/>
                </a:lnTo>
                <a:lnTo>
                  <a:pt x="257249" y="18374"/>
                </a:lnTo>
                <a:lnTo>
                  <a:pt x="287882" y="18374"/>
                </a:lnTo>
                <a:lnTo>
                  <a:pt x="251132" y="0"/>
                </a:lnTo>
                <a:close/>
              </a:path>
              <a:path w="306705" h="55244">
                <a:moveTo>
                  <a:pt x="260320" y="18374"/>
                </a:moveTo>
                <a:lnTo>
                  <a:pt x="257249" y="18374"/>
                </a:lnTo>
                <a:lnTo>
                  <a:pt x="257249" y="36749"/>
                </a:lnTo>
                <a:lnTo>
                  <a:pt x="260320" y="36749"/>
                </a:lnTo>
                <a:lnTo>
                  <a:pt x="260320" y="18374"/>
                </a:lnTo>
                <a:close/>
              </a:path>
              <a:path w="306705" h="55244">
                <a:moveTo>
                  <a:pt x="287882" y="18374"/>
                </a:moveTo>
                <a:lnTo>
                  <a:pt x="260320" y="18374"/>
                </a:lnTo>
                <a:lnTo>
                  <a:pt x="260320" y="36749"/>
                </a:lnTo>
                <a:lnTo>
                  <a:pt x="287883" y="36749"/>
                </a:lnTo>
                <a:lnTo>
                  <a:pt x="306257" y="27562"/>
                </a:lnTo>
                <a:lnTo>
                  <a:pt x="287882" y="18374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1619" y="2391051"/>
            <a:ext cx="306705" cy="55244"/>
          </a:xfrm>
          <a:custGeom>
            <a:avLst/>
            <a:gdLst/>
            <a:ahLst/>
            <a:cxnLst/>
            <a:rect l="l" t="t" r="r" b="b"/>
            <a:pathLst>
              <a:path w="306705" h="55244">
                <a:moveTo>
                  <a:pt x="251132" y="36749"/>
                </a:moveTo>
                <a:lnTo>
                  <a:pt x="251132" y="55124"/>
                </a:lnTo>
                <a:lnTo>
                  <a:pt x="287882" y="36749"/>
                </a:lnTo>
                <a:lnTo>
                  <a:pt x="251132" y="36749"/>
                </a:lnTo>
                <a:close/>
              </a:path>
              <a:path w="306705" h="55244">
                <a:moveTo>
                  <a:pt x="251132" y="18374"/>
                </a:moveTo>
                <a:lnTo>
                  <a:pt x="251132" y="36749"/>
                </a:lnTo>
                <a:lnTo>
                  <a:pt x="260319" y="36749"/>
                </a:lnTo>
                <a:lnTo>
                  <a:pt x="260319" y="18374"/>
                </a:lnTo>
                <a:lnTo>
                  <a:pt x="251132" y="18374"/>
                </a:lnTo>
                <a:close/>
              </a:path>
              <a:path w="306705" h="55244">
                <a:moveTo>
                  <a:pt x="251132" y="0"/>
                </a:moveTo>
                <a:lnTo>
                  <a:pt x="251132" y="18374"/>
                </a:lnTo>
                <a:lnTo>
                  <a:pt x="260319" y="18374"/>
                </a:lnTo>
                <a:lnTo>
                  <a:pt x="260319" y="36749"/>
                </a:lnTo>
                <a:lnTo>
                  <a:pt x="287882" y="36749"/>
                </a:lnTo>
                <a:lnTo>
                  <a:pt x="306257" y="27562"/>
                </a:lnTo>
                <a:lnTo>
                  <a:pt x="251132" y="0"/>
                </a:lnTo>
                <a:close/>
              </a:path>
              <a:path w="306705" h="55244">
                <a:moveTo>
                  <a:pt x="0" y="18374"/>
                </a:moveTo>
                <a:lnTo>
                  <a:pt x="0" y="36749"/>
                </a:lnTo>
                <a:lnTo>
                  <a:pt x="251132" y="36749"/>
                </a:lnTo>
                <a:lnTo>
                  <a:pt x="251132" y="18374"/>
                </a:lnTo>
                <a:lnTo>
                  <a:pt x="0" y="18374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5902" y="2353430"/>
            <a:ext cx="85407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0690">
              <a:lnSpc>
                <a:spcPct val="100000"/>
              </a:lnSpc>
              <a:spcBef>
                <a:spcPts val="125"/>
              </a:spcBef>
            </a:pPr>
            <a:r>
              <a:rPr dirty="0" sz="550" spc="5">
                <a:latin typeface="Calibri"/>
                <a:cs typeface="Calibri"/>
              </a:rPr>
              <a:t>Obligatory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41399" y="149823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913263" y="2457933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3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4050" y="2497185"/>
            <a:ext cx="283845" cy="115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15">
                <a:latin typeface="Calibri"/>
                <a:cs typeface="Calibri"/>
              </a:rPr>
              <a:t>O</a:t>
            </a:r>
            <a:r>
              <a:rPr dirty="0" sz="550" spc="10">
                <a:latin typeface="Calibri"/>
                <a:cs typeface="Calibri"/>
              </a:rPr>
              <a:t>p</a:t>
            </a:r>
            <a:r>
              <a:rPr dirty="0" sz="550" spc="5">
                <a:latin typeface="Calibri"/>
                <a:cs typeface="Calibri"/>
              </a:rPr>
              <a:t>ti</a:t>
            </a:r>
            <a:r>
              <a:rPr dirty="0" sz="550" spc="10">
                <a:latin typeface="Calibri"/>
                <a:cs typeface="Calibri"/>
              </a:rPr>
              <a:t>on</a:t>
            </a:r>
            <a:r>
              <a:rPr dirty="0" sz="550" spc="10">
                <a:latin typeface="Calibri"/>
                <a:cs typeface="Calibri"/>
              </a:rPr>
              <a:t>al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5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604442"/>
            <a:ext cx="342772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997" y="1021374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1090" y="1763136"/>
            <a:ext cx="689723" cy="4921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3390" y="1742850"/>
            <a:ext cx="425123" cy="5168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5361" y="176024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749" y="1794888"/>
            <a:ext cx="689723" cy="4048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527" y="1783422"/>
            <a:ext cx="463049" cy="4295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5902" y="1792379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0432" y="1531170"/>
            <a:ext cx="690605" cy="4048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8048" y="1607904"/>
            <a:ext cx="535373" cy="2840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69307" y="1523265"/>
            <a:ext cx="659568" cy="373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0656" y="1531170"/>
            <a:ext cx="689723" cy="4048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7402" y="1612314"/>
            <a:ext cx="595349" cy="2795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765" y="1523265"/>
            <a:ext cx="659568" cy="373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0656" y="2070954"/>
            <a:ext cx="689723" cy="4039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765" y="2062486"/>
            <a:ext cx="659568" cy="373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0432" y="2070954"/>
            <a:ext cx="690605" cy="40395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05476" y="1903630"/>
            <a:ext cx="1178801" cy="5327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4446" y="1937669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3958" y="171021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23363" y="166198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41399" y="149823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9997" y="1164788"/>
            <a:ext cx="35280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5"/>
              </a:spcBef>
              <a:tabLst>
                <a:tab pos="1021715" algn="l"/>
              </a:tabLst>
            </a:pPr>
            <a:r>
              <a:rPr dirty="0" sz="1700" spc="15">
                <a:latin typeface="Calibri"/>
                <a:cs typeface="Calibri"/>
              </a:rPr>
              <a:t>She	</a:t>
            </a:r>
            <a:r>
              <a:rPr dirty="0" sz="1700" spc="10">
                <a:latin typeface="Calibri"/>
                <a:cs typeface="Calibri"/>
              </a:rPr>
              <a:t>swims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2457933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3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2618207"/>
            <a:ext cx="57658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5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2871254"/>
            <a:ext cx="671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6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7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8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3217088"/>
            <a:ext cx="6096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3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40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40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40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3263" y="3377349"/>
            <a:ext cx="14033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40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848" y="85095"/>
            <a:ext cx="49847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995" marR="5080" indent="-7429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07 -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Syntactic  Functions</a:t>
            </a:r>
            <a:endParaRPr sz="6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60706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are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functs?</a:t>
            </a:r>
            <a:endParaRPr sz="600">
              <a:latin typeface="Verdana"/>
              <a:cs typeface="Verdana"/>
            </a:endParaRPr>
          </a:p>
          <a:p>
            <a:pPr marL="37465" marR="9779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minute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exercise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Phrases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in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diff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posns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96180"/>
            <a:ext cx="655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Typology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of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03304"/>
            <a:ext cx="5207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posn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Functs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&amp;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posn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56333"/>
            <a:ext cx="6007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Oblig.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(a)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Subject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Subject-Verb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Agreement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02198"/>
            <a:ext cx="6330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Post-verbal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2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Objects</a:t>
            </a:r>
            <a:endParaRPr sz="400">
              <a:latin typeface="Verdana"/>
              <a:cs typeface="Verdana"/>
            </a:endParaRPr>
          </a:p>
          <a:p>
            <a:pPr marL="121285" indent="-84455">
              <a:lnSpc>
                <a:spcPct val="100000"/>
              </a:lnSpc>
              <a:spcBef>
                <a:spcPts val="250"/>
              </a:spcBef>
              <a:buAutoNum type="alphaLcParenBoth" startAt="2"/>
              <a:tabLst>
                <a:tab pos="121920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Sub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&amp;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Ob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comps.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948032"/>
            <a:ext cx="5969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Optional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functs</a:t>
            </a:r>
            <a:endParaRPr sz="6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75"/>
              </a:spcBef>
              <a:buAutoNum type="alphaLcParenBoth" startAt="4"/>
              <a:tabLst>
                <a:tab pos="12573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buAutoNum type="alphaLcParenBoth" startAt="4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Postmodifiers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39789"/>
            <a:ext cx="67183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Functs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&amp;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morph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Case-marking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Funcs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&amp;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Lang.Imp.</a:t>
            </a:r>
            <a:endParaRPr sz="600">
              <a:latin typeface="Verdana"/>
              <a:cs typeface="Verdana"/>
            </a:endParaRPr>
          </a:p>
          <a:p>
            <a:pPr marL="37465" marR="889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Language-impaired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children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LARSP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framework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359205"/>
            <a:ext cx="140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604442"/>
            <a:ext cx="342772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functions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97" y="1021374"/>
            <a:ext cx="3528060" cy="1985010"/>
          </a:xfrm>
          <a:custGeom>
            <a:avLst/>
            <a:gdLst/>
            <a:ahLst/>
            <a:cxnLst/>
            <a:rect l="l" t="t" r="r" b="b"/>
            <a:pathLst>
              <a:path w="3528060" h="1985010">
                <a:moveTo>
                  <a:pt x="0" y="0"/>
                </a:moveTo>
                <a:lnTo>
                  <a:pt x="3527999" y="0"/>
                </a:lnTo>
                <a:lnTo>
                  <a:pt x="3527999" y="1984499"/>
                </a:lnTo>
                <a:lnTo>
                  <a:pt x="0" y="1984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21090" y="1763136"/>
            <a:ext cx="689723" cy="4921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3390" y="1742850"/>
            <a:ext cx="425123" cy="516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65361" y="1760245"/>
            <a:ext cx="648970" cy="451484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700" spc="20" b="1">
                <a:solidFill>
                  <a:srgbClr val="843C0C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700" spc="-10" b="1">
                <a:solidFill>
                  <a:srgbClr val="843C0C"/>
                </a:solidFill>
                <a:latin typeface="Calibri"/>
                <a:cs typeface="Calibri"/>
              </a:rPr>
              <a:t>(Verb)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749" y="1794888"/>
            <a:ext cx="689723" cy="4048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5527" y="1783422"/>
            <a:ext cx="463049" cy="42953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5902" y="1792379"/>
            <a:ext cx="648970" cy="363220"/>
          </a:xfrm>
          <a:prstGeom prst="rect">
            <a:avLst/>
          </a:prstGeom>
          <a:solidFill>
            <a:srgbClr val="F8CBAD"/>
          </a:solidFill>
          <a:ln w="11024">
            <a:solidFill>
              <a:srgbClr val="C55A1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50" spc="10" b="1">
                <a:solidFill>
                  <a:srgbClr val="843C0C"/>
                </a:solidFill>
                <a:latin typeface="Calibri"/>
                <a:cs typeface="Calibri"/>
              </a:rPr>
              <a:t>S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-5" b="1">
                <a:solidFill>
                  <a:srgbClr val="843C0C"/>
                </a:solidFill>
                <a:latin typeface="Calibri"/>
                <a:cs typeface="Calibri"/>
              </a:rPr>
              <a:t>(Subject)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0432" y="1531170"/>
            <a:ext cx="690605" cy="4048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08048" y="1607904"/>
            <a:ext cx="535373" cy="2840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69307" y="1523265"/>
            <a:ext cx="659568" cy="373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40656" y="1531170"/>
            <a:ext cx="689723" cy="40483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87402" y="1612314"/>
            <a:ext cx="595349" cy="27959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765" y="1523265"/>
            <a:ext cx="659568" cy="3739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40656" y="2070954"/>
            <a:ext cx="689723" cy="40395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78765" y="2062486"/>
            <a:ext cx="659568" cy="373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30432" y="2070954"/>
            <a:ext cx="690605" cy="40395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5476" y="1903630"/>
            <a:ext cx="1178801" cy="53276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04446" y="1937669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4" h="96519">
                <a:moveTo>
                  <a:pt x="96468" y="0"/>
                </a:moveTo>
                <a:lnTo>
                  <a:pt x="0" y="48234"/>
                </a:lnTo>
                <a:lnTo>
                  <a:pt x="96468" y="96468"/>
                </a:lnTo>
                <a:lnTo>
                  <a:pt x="96468" y="64312"/>
                </a:lnTo>
                <a:lnTo>
                  <a:pt x="80390" y="64312"/>
                </a:lnTo>
                <a:lnTo>
                  <a:pt x="80390" y="32156"/>
                </a:lnTo>
                <a:lnTo>
                  <a:pt x="96468" y="32156"/>
                </a:lnTo>
                <a:lnTo>
                  <a:pt x="96468" y="0"/>
                </a:lnTo>
                <a:close/>
              </a:path>
              <a:path w="260984" h="96519">
                <a:moveTo>
                  <a:pt x="96468" y="32156"/>
                </a:moveTo>
                <a:lnTo>
                  <a:pt x="80390" y="32156"/>
                </a:lnTo>
                <a:lnTo>
                  <a:pt x="80390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4" h="96519">
                <a:moveTo>
                  <a:pt x="260915" y="32156"/>
                </a:moveTo>
                <a:lnTo>
                  <a:pt x="96468" y="32156"/>
                </a:lnTo>
                <a:lnTo>
                  <a:pt x="96468" y="64312"/>
                </a:lnTo>
                <a:lnTo>
                  <a:pt x="260915" y="64312"/>
                </a:lnTo>
                <a:lnTo>
                  <a:pt x="260915" y="32156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03958" y="1710218"/>
            <a:ext cx="271145" cy="218440"/>
          </a:xfrm>
          <a:custGeom>
            <a:avLst/>
            <a:gdLst/>
            <a:ahLst/>
            <a:cxnLst/>
            <a:rect l="l" t="t" r="r" b="b"/>
            <a:pathLst>
              <a:path w="271144" h="218439">
                <a:moveTo>
                  <a:pt x="25263" y="172925"/>
                </a:moveTo>
                <a:lnTo>
                  <a:pt x="0" y="192819"/>
                </a:lnTo>
                <a:lnTo>
                  <a:pt x="19893" y="218083"/>
                </a:lnTo>
                <a:lnTo>
                  <a:pt x="45157" y="198189"/>
                </a:lnTo>
                <a:lnTo>
                  <a:pt x="25263" y="172925"/>
                </a:lnTo>
                <a:close/>
              </a:path>
              <a:path w="271144" h="218439">
                <a:moveTo>
                  <a:pt x="75791" y="133138"/>
                </a:moveTo>
                <a:lnTo>
                  <a:pt x="50527" y="153032"/>
                </a:lnTo>
                <a:lnTo>
                  <a:pt x="70421" y="178296"/>
                </a:lnTo>
                <a:lnTo>
                  <a:pt x="95685" y="158402"/>
                </a:lnTo>
                <a:lnTo>
                  <a:pt x="75791" y="133138"/>
                </a:lnTo>
                <a:close/>
              </a:path>
              <a:path w="271144" h="218439">
                <a:moveTo>
                  <a:pt x="126320" y="93351"/>
                </a:moveTo>
                <a:lnTo>
                  <a:pt x="101055" y="113245"/>
                </a:lnTo>
                <a:lnTo>
                  <a:pt x="120949" y="138509"/>
                </a:lnTo>
                <a:lnTo>
                  <a:pt x="146213" y="118615"/>
                </a:lnTo>
                <a:lnTo>
                  <a:pt x="126320" y="93351"/>
                </a:lnTo>
                <a:close/>
              </a:path>
              <a:path w="271144" h="218439">
                <a:moveTo>
                  <a:pt x="176847" y="53564"/>
                </a:moveTo>
                <a:lnTo>
                  <a:pt x="151583" y="73458"/>
                </a:lnTo>
                <a:lnTo>
                  <a:pt x="171477" y="98721"/>
                </a:lnTo>
                <a:lnTo>
                  <a:pt x="196741" y="78828"/>
                </a:lnTo>
                <a:lnTo>
                  <a:pt x="176847" y="53564"/>
                </a:lnTo>
                <a:close/>
              </a:path>
              <a:path w="271144" h="218439">
                <a:moveTo>
                  <a:pt x="270861" y="0"/>
                </a:moveTo>
                <a:lnTo>
                  <a:pt x="165229" y="21784"/>
                </a:lnTo>
                <a:lnTo>
                  <a:pt x="224909" y="97576"/>
                </a:lnTo>
                <a:lnTo>
                  <a:pt x="270861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23363" y="1661984"/>
            <a:ext cx="260985" cy="96520"/>
          </a:xfrm>
          <a:custGeom>
            <a:avLst/>
            <a:gdLst/>
            <a:ahLst/>
            <a:cxnLst/>
            <a:rect l="l" t="t" r="r" b="b"/>
            <a:pathLst>
              <a:path w="260985" h="96519">
                <a:moveTo>
                  <a:pt x="32156" y="32156"/>
                </a:moveTo>
                <a:lnTo>
                  <a:pt x="0" y="32156"/>
                </a:lnTo>
                <a:lnTo>
                  <a:pt x="0" y="64312"/>
                </a:lnTo>
                <a:lnTo>
                  <a:pt x="32156" y="64312"/>
                </a:lnTo>
                <a:lnTo>
                  <a:pt x="32156" y="32156"/>
                </a:lnTo>
                <a:close/>
              </a:path>
              <a:path w="260985" h="96519">
                <a:moveTo>
                  <a:pt x="96468" y="32156"/>
                </a:moveTo>
                <a:lnTo>
                  <a:pt x="64312" y="32156"/>
                </a:lnTo>
                <a:lnTo>
                  <a:pt x="64312" y="64312"/>
                </a:lnTo>
                <a:lnTo>
                  <a:pt x="96468" y="64312"/>
                </a:lnTo>
                <a:lnTo>
                  <a:pt x="96468" y="32156"/>
                </a:lnTo>
                <a:close/>
              </a:path>
              <a:path w="260985" h="96519">
                <a:moveTo>
                  <a:pt x="160781" y="32156"/>
                </a:moveTo>
                <a:lnTo>
                  <a:pt x="128624" y="32156"/>
                </a:lnTo>
                <a:lnTo>
                  <a:pt x="128624" y="64312"/>
                </a:lnTo>
                <a:lnTo>
                  <a:pt x="160781" y="64312"/>
                </a:lnTo>
                <a:lnTo>
                  <a:pt x="160781" y="32156"/>
                </a:lnTo>
                <a:close/>
              </a:path>
              <a:path w="260985" h="96519">
                <a:moveTo>
                  <a:pt x="164445" y="0"/>
                </a:moveTo>
                <a:lnTo>
                  <a:pt x="164445" y="96468"/>
                </a:lnTo>
                <a:lnTo>
                  <a:pt x="260914" y="48234"/>
                </a:lnTo>
                <a:lnTo>
                  <a:pt x="164445" y="0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41399" y="1498239"/>
            <a:ext cx="96520" cy="262255"/>
          </a:xfrm>
          <a:custGeom>
            <a:avLst/>
            <a:gdLst/>
            <a:ahLst/>
            <a:cxnLst/>
            <a:rect l="l" t="t" r="r" b="b"/>
            <a:pathLst>
              <a:path w="96519" h="262255">
                <a:moveTo>
                  <a:pt x="32156" y="165537"/>
                </a:moveTo>
                <a:lnTo>
                  <a:pt x="0" y="165537"/>
                </a:lnTo>
                <a:lnTo>
                  <a:pt x="48234" y="262005"/>
                </a:lnTo>
                <a:lnTo>
                  <a:pt x="88429" y="181615"/>
                </a:lnTo>
                <a:lnTo>
                  <a:pt x="32156" y="181615"/>
                </a:lnTo>
                <a:lnTo>
                  <a:pt x="32156" y="165537"/>
                </a:lnTo>
                <a:close/>
              </a:path>
              <a:path w="96519" h="262255">
                <a:moveTo>
                  <a:pt x="64312" y="0"/>
                </a:moveTo>
                <a:lnTo>
                  <a:pt x="32155" y="0"/>
                </a:lnTo>
                <a:lnTo>
                  <a:pt x="32156" y="181615"/>
                </a:lnTo>
                <a:lnTo>
                  <a:pt x="64312" y="181615"/>
                </a:lnTo>
                <a:lnTo>
                  <a:pt x="64312" y="0"/>
                </a:lnTo>
                <a:close/>
              </a:path>
              <a:path w="96519" h="262255">
                <a:moveTo>
                  <a:pt x="96468" y="165537"/>
                </a:moveTo>
                <a:lnTo>
                  <a:pt x="64312" y="165537"/>
                </a:lnTo>
                <a:lnTo>
                  <a:pt x="64312" y="181615"/>
                </a:lnTo>
                <a:lnTo>
                  <a:pt x="88429" y="181615"/>
                </a:lnTo>
                <a:lnTo>
                  <a:pt x="96468" y="165537"/>
                </a:lnTo>
                <a:close/>
              </a:path>
            </a:pathLst>
          </a:custGeom>
          <a:solidFill>
            <a:srgbClr val="5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9997" y="1164788"/>
            <a:ext cx="35280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5"/>
              </a:spcBef>
              <a:tabLst>
                <a:tab pos="1171575" algn="l"/>
                <a:tab pos="1863089" algn="l"/>
              </a:tabLst>
            </a:pPr>
            <a:r>
              <a:rPr dirty="0" sz="1700" spc="15">
                <a:latin typeface="Calibri"/>
                <a:cs typeface="Calibri"/>
              </a:rPr>
              <a:t>She	</a:t>
            </a:r>
            <a:r>
              <a:rPr dirty="0" sz="1700" spc="5">
                <a:latin typeface="Calibri"/>
                <a:cs typeface="Calibri"/>
              </a:rPr>
              <a:t>hit	</a:t>
            </a:r>
            <a:r>
              <a:rPr dirty="0" sz="1700" spc="10">
                <a:latin typeface="Calibri"/>
                <a:cs typeface="Calibri"/>
              </a:rPr>
              <a:t>the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ball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2020-03-24T09:43:13Z</dcterms:created>
  <dcterms:modified xsi:type="dcterms:W3CDTF">2020-03-24T09:43:13Z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