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Default Extension="jpg" ContentType="image/jpg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FFC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888003" y="0"/>
            <a:ext cx="720000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878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8081" y="709038"/>
            <a:ext cx="4213936" cy="2125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50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3.xml"/><Relationship Id="rId10" Type="http://schemas.openxmlformats.org/officeDocument/2006/relationships/slide" Target="slide18.xml"/><Relationship Id="rId11" Type="http://schemas.openxmlformats.org/officeDocument/2006/relationships/slide" Target="slide19.xml"/><Relationship Id="rId12" Type="http://schemas.openxmlformats.org/officeDocument/2006/relationships/slide" Target="slide20.xml"/><Relationship Id="rId13" Type="http://schemas.openxmlformats.org/officeDocument/2006/relationships/slide" Target="slide21.xml"/><Relationship Id="rId14" Type="http://schemas.openxmlformats.org/officeDocument/2006/relationships/slide" Target="slide22.xml"/><Relationship Id="rId15" Type="http://schemas.openxmlformats.org/officeDocument/2006/relationships/slide" Target="slide23.xml"/><Relationship Id="rId16" Type="http://schemas.openxmlformats.org/officeDocument/2006/relationships/slide" Target="slide24.xml"/><Relationship Id="rId17" Type="http://schemas.openxmlformats.org/officeDocument/2006/relationships/slide" Target="slide28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2.xml"/><Relationship Id="rId21" Type="http://schemas.openxmlformats.org/officeDocument/2006/relationships/slide" Target="slide34.xml"/><Relationship Id="rId22" Type="http://schemas.openxmlformats.org/officeDocument/2006/relationships/slide" Target="slide36.xml"/><Relationship Id="rId23" Type="http://schemas.openxmlformats.org/officeDocument/2006/relationships/slide" Target="slide39.xml"/><Relationship Id="rId24" Type="http://schemas.openxmlformats.org/officeDocument/2006/relationships/slide" Target="slide41.xml"/><Relationship Id="rId25" Type="http://schemas.openxmlformats.org/officeDocument/2006/relationships/slide" Target="slide44.xml"/><Relationship Id="rId26" Type="http://schemas.openxmlformats.org/officeDocument/2006/relationships/slide" Target="slide47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3.xml"/><Relationship Id="rId10" Type="http://schemas.openxmlformats.org/officeDocument/2006/relationships/slide" Target="slide18.xml"/><Relationship Id="rId11" Type="http://schemas.openxmlformats.org/officeDocument/2006/relationships/slide" Target="slide19.xml"/><Relationship Id="rId12" Type="http://schemas.openxmlformats.org/officeDocument/2006/relationships/slide" Target="slide20.xml"/><Relationship Id="rId13" Type="http://schemas.openxmlformats.org/officeDocument/2006/relationships/slide" Target="slide21.xml"/><Relationship Id="rId14" Type="http://schemas.openxmlformats.org/officeDocument/2006/relationships/slide" Target="slide22.xml"/><Relationship Id="rId15" Type="http://schemas.openxmlformats.org/officeDocument/2006/relationships/slide" Target="slide23.xml"/><Relationship Id="rId16" Type="http://schemas.openxmlformats.org/officeDocument/2006/relationships/slide" Target="slide24.xml"/><Relationship Id="rId17" Type="http://schemas.openxmlformats.org/officeDocument/2006/relationships/slide" Target="slide28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2.xml"/><Relationship Id="rId21" Type="http://schemas.openxmlformats.org/officeDocument/2006/relationships/slide" Target="slide34.xml"/><Relationship Id="rId22" Type="http://schemas.openxmlformats.org/officeDocument/2006/relationships/slide" Target="slide36.xml"/><Relationship Id="rId23" Type="http://schemas.openxmlformats.org/officeDocument/2006/relationships/slide" Target="slide39.xml"/><Relationship Id="rId24" Type="http://schemas.openxmlformats.org/officeDocument/2006/relationships/slide" Target="slide41.xml"/><Relationship Id="rId25" Type="http://schemas.openxmlformats.org/officeDocument/2006/relationships/slide" Target="slide44.xml"/><Relationship Id="rId26" Type="http://schemas.openxmlformats.org/officeDocument/2006/relationships/slide" Target="slide47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3.xml"/><Relationship Id="rId10" Type="http://schemas.openxmlformats.org/officeDocument/2006/relationships/slide" Target="slide18.xml"/><Relationship Id="rId11" Type="http://schemas.openxmlformats.org/officeDocument/2006/relationships/slide" Target="slide19.xml"/><Relationship Id="rId12" Type="http://schemas.openxmlformats.org/officeDocument/2006/relationships/slide" Target="slide20.xml"/><Relationship Id="rId13" Type="http://schemas.openxmlformats.org/officeDocument/2006/relationships/slide" Target="slide21.xml"/><Relationship Id="rId14" Type="http://schemas.openxmlformats.org/officeDocument/2006/relationships/slide" Target="slide22.xml"/><Relationship Id="rId15" Type="http://schemas.openxmlformats.org/officeDocument/2006/relationships/slide" Target="slide23.xml"/><Relationship Id="rId16" Type="http://schemas.openxmlformats.org/officeDocument/2006/relationships/slide" Target="slide24.xml"/><Relationship Id="rId17" Type="http://schemas.openxmlformats.org/officeDocument/2006/relationships/slide" Target="slide28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2.xml"/><Relationship Id="rId21" Type="http://schemas.openxmlformats.org/officeDocument/2006/relationships/slide" Target="slide34.xml"/><Relationship Id="rId22" Type="http://schemas.openxmlformats.org/officeDocument/2006/relationships/slide" Target="slide36.xml"/><Relationship Id="rId23" Type="http://schemas.openxmlformats.org/officeDocument/2006/relationships/slide" Target="slide39.xml"/><Relationship Id="rId24" Type="http://schemas.openxmlformats.org/officeDocument/2006/relationships/slide" Target="slide41.xml"/><Relationship Id="rId25" Type="http://schemas.openxmlformats.org/officeDocument/2006/relationships/slide" Target="slide44.xml"/><Relationship Id="rId26" Type="http://schemas.openxmlformats.org/officeDocument/2006/relationships/slide" Target="slide47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3.xml"/><Relationship Id="rId10" Type="http://schemas.openxmlformats.org/officeDocument/2006/relationships/slide" Target="slide18.xml"/><Relationship Id="rId11" Type="http://schemas.openxmlformats.org/officeDocument/2006/relationships/slide" Target="slide19.xml"/><Relationship Id="rId12" Type="http://schemas.openxmlformats.org/officeDocument/2006/relationships/slide" Target="slide20.xml"/><Relationship Id="rId13" Type="http://schemas.openxmlformats.org/officeDocument/2006/relationships/slide" Target="slide21.xml"/><Relationship Id="rId14" Type="http://schemas.openxmlformats.org/officeDocument/2006/relationships/slide" Target="slide22.xml"/><Relationship Id="rId15" Type="http://schemas.openxmlformats.org/officeDocument/2006/relationships/slide" Target="slide23.xml"/><Relationship Id="rId16" Type="http://schemas.openxmlformats.org/officeDocument/2006/relationships/slide" Target="slide24.xml"/><Relationship Id="rId17" Type="http://schemas.openxmlformats.org/officeDocument/2006/relationships/slide" Target="slide28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2.xml"/><Relationship Id="rId21" Type="http://schemas.openxmlformats.org/officeDocument/2006/relationships/slide" Target="slide34.xml"/><Relationship Id="rId22" Type="http://schemas.openxmlformats.org/officeDocument/2006/relationships/image" Target="../media/image2.png"/><Relationship Id="rId23" Type="http://schemas.openxmlformats.org/officeDocument/2006/relationships/slide" Target="slide36.xml"/><Relationship Id="rId24" Type="http://schemas.openxmlformats.org/officeDocument/2006/relationships/slide" Target="slide39.xml"/><Relationship Id="rId25" Type="http://schemas.openxmlformats.org/officeDocument/2006/relationships/slide" Target="slide41.xml"/><Relationship Id="rId26" Type="http://schemas.openxmlformats.org/officeDocument/2006/relationships/slide" Target="slide44.xml"/><Relationship Id="rId27" Type="http://schemas.openxmlformats.org/officeDocument/2006/relationships/slide" Target="slide47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3.xml"/><Relationship Id="rId10" Type="http://schemas.openxmlformats.org/officeDocument/2006/relationships/slide" Target="slide18.xml"/><Relationship Id="rId11" Type="http://schemas.openxmlformats.org/officeDocument/2006/relationships/slide" Target="slide19.xml"/><Relationship Id="rId12" Type="http://schemas.openxmlformats.org/officeDocument/2006/relationships/slide" Target="slide20.xml"/><Relationship Id="rId13" Type="http://schemas.openxmlformats.org/officeDocument/2006/relationships/slide" Target="slide21.xml"/><Relationship Id="rId14" Type="http://schemas.openxmlformats.org/officeDocument/2006/relationships/slide" Target="slide22.xml"/><Relationship Id="rId15" Type="http://schemas.openxmlformats.org/officeDocument/2006/relationships/slide" Target="slide23.xml"/><Relationship Id="rId16" Type="http://schemas.openxmlformats.org/officeDocument/2006/relationships/slide" Target="slide24.xml"/><Relationship Id="rId17" Type="http://schemas.openxmlformats.org/officeDocument/2006/relationships/slide" Target="slide28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2.xml"/><Relationship Id="rId21" Type="http://schemas.openxmlformats.org/officeDocument/2006/relationships/slide" Target="slide34.xml"/><Relationship Id="rId22" Type="http://schemas.openxmlformats.org/officeDocument/2006/relationships/slide" Target="slide36.xml"/><Relationship Id="rId23" Type="http://schemas.openxmlformats.org/officeDocument/2006/relationships/slide" Target="slide39.xml"/><Relationship Id="rId24" Type="http://schemas.openxmlformats.org/officeDocument/2006/relationships/slide" Target="slide41.xml"/><Relationship Id="rId25" Type="http://schemas.openxmlformats.org/officeDocument/2006/relationships/slide" Target="slide44.xml"/><Relationship Id="rId26" Type="http://schemas.openxmlformats.org/officeDocument/2006/relationships/slide" Target="slide47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3.xml"/><Relationship Id="rId10" Type="http://schemas.openxmlformats.org/officeDocument/2006/relationships/slide" Target="slide18.xml"/><Relationship Id="rId11" Type="http://schemas.openxmlformats.org/officeDocument/2006/relationships/slide" Target="slide19.xml"/><Relationship Id="rId12" Type="http://schemas.openxmlformats.org/officeDocument/2006/relationships/slide" Target="slide20.xml"/><Relationship Id="rId13" Type="http://schemas.openxmlformats.org/officeDocument/2006/relationships/slide" Target="slide21.xml"/><Relationship Id="rId14" Type="http://schemas.openxmlformats.org/officeDocument/2006/relationships/slide" Target="slide22.xml"/><Relationship Id="rId15" Type="http://schemas.openxmlformats.org/officeDocument/2006/relationships/slide" Target="slide23.xml"/><Relationship Id="rId16" Type="http://schemas.openxmlformats.org/officeDocument/2006/relationships/slide" Target="slide24.xml"/><Relationship Id="rId17" Type="http://schemas.openxmlformats.org/officeDocument/2006/relationships/slide" Target="slide28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2.xml"/><Relationship Id="rId21" Type="http://schemas.openxmlformats.org/officeDocument/2006/relationships/slide" Target="slide34.xml"/><Relationship Id="rId22" Type="http://schemas.openxmlformats.org/officeDocument/2006/relationships/slide" Target="slide36.xml"/><Relationship Id="rId23" Type="http://schemas.openxmlformats.org/officeDocument/2006/relationships/slide" Target="slide39.xml"/><Relationship Id="rId24" Type="http://schemas.openxmlformats.org/officeDocument/2006/relationships/slide" Target="slide41.xml"/><Relationship Id="rId25" Type="http://schemas.openxmlformats.org/officeDocument/2006/relationships/slide" Target="slide44.xml"/><Relationship Id="rId26" Type="http://schemas.openxmlformats.org/officeDocument/2006/relationships/slide" Target="slide47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3.xml"/><Relationship Id="rId10" Type="http://schemas.openxmlformats.org/officeDocument/2006/relationships/slide" Target="slide18.xml"/><Relationship Id="rId11" Type="http://schemas.openxmlformats.org/officeDocument/2006/relationships/slide" Target="slide19.xml"/><Relationship Id="rId12" Type="http://schemas.openxmlformats.org/officeDocument/2006/relationships/slide" Target="slide20.xml"/><Relationship Id="rId13" Type="http://schemas.openxmlformats.org/officeDocument/2006/relationships/slide" Target="slide21.xml"/><Relationship Id="rId14" Type="http://schemas.openxmlformats.org/officeDocument/2006/relationships/slide" Target="slide22.xml"/><Relationship Id="rId15" Type="http://schemas.openxmlformats.org/officeDocument/2006/relationships/slide" Target="slide23.xml"/><Relationship Id="rId16" Type="http://schemas.openxmlformats.org/officeDocument/2006/relationships/slide" Target="slide24.xml"/><Relationship Id="rId17" Type="http://schemas.openxmlformats.org/officeDocument/2006/relationships/slide" Target="slide28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2.xml"/><Relationship Id="rId21" Type="http://schemas.openxmlformats.org/officeDocument/2006/relationships/slide" Target="slide34.xml"/><Relationship Id="rId22" Type="http://schemas.openxmlformats.org/officeDocument/2006/relationships/slide" Target="slide36.xml"/><Relationship Id="rId23" Type="http://schemas.openxmlformats.org/officeDocument/2006/relationships/slide" Target="slide39.xml"/><Relationship Id="rId24" Type="http://schemas.openxmlformats.org/officeDocument/2006/relationships/slide" Target="slide41.xml"/><Relationship Id="rId25" Type="http://schemas.openxmlformats.org/officeDocument/2006/relationships/slide" Target="slide44.xml"/><Relationship Id="rId26" Type="http://schemas.openxmlformats.org/officeDocument/2006/relationships/slide" Target="slide47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3.xml"/><Relationship Id="rId10" Type="http://schemas.openxmlformats.org/officeDocument/2006/relationships/slide" Target="slide18.xml"/><Relationship Id="rId11" Type="http://schemas.openxmlformats.org/officeDocument/2006/relationships/slide" Target="slide19.xml"/><Relationship Id="rId12" Type="http://schemas.openxmlformats.org/officeDocument/2006/relationships/slide" Target="slide20.xml"/><Relationship Id="rId13" Type="http://schemas.openxmlformats.org/officeDocument/2006/relationships/slide" Target="slide21.xml"/><Relationship Id="rId14" Type="http://schemas.openxmlformats.org/officeDocument/2006/relationships/slide" Target="slide22.xml"/><Relationship Id="rId15" Type="http://schemas.openxmlformats.org/officeDocument/2006/relationships/slide" Target="slide23.xml"/><Relationship Id="rId16" Type="http://schemas.openxmlformats.org/officeDocument/2006/relationships/slide" Target="slide24.xml"/><Relationship Id="rId17" Type="http://schemas.openxmlformats.org/officeDocument/2006/relationships/slide" Target="slide28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2.xml"/><Relationship Id="rId21" Type="http://schemas.openxmlformats.org/officeDocument/2006/relationships/slide" Target="slide34.xml"/><Relationship Id="rId22" Type="http://schemas.openxmlformats.org/officeDocument/2006/relationships/slide" Target="slide36.xml"/><Relationship Id="rId23" Type="http://schemas.openxmlformats.org/officeDocument/2006/relationships/slide" Target="slide39.xml"/><Relationship Id="rId24" Type="http://schemas.openxmlformats.org/officeDocument/2006/relationships/slide" Target="slide41.xml"/><Relationship Id="rId25" Type="http://schemas.openxmlformats.org/officeDocument/2006/relationships/slide" Target="slide44.xml"/><Relationship Id="rId26" Type="http://schemas.openxmlformats.org/officeDocument/2006/relationships/slide" Target="slide47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3.xml"/><Relationship Id="rId10" Type="http://schemas.openxmlformats.org/officeDocument/2006/relationships/slide" Target="slide18.xml"/><Relationship Id="rId11" Type="http://schemas.openxmlformats.org/officeDocument/2006/relationships/slide" Target="slide19.xml"/><Relationship Id="rId12" Type="http://schemas.openxmlformats.org/officeDocument/2006/relationships/slide" Target="slide20.xml"/><Relationship Id="rId13" Type="http://schemas.openxmlformats.org/officeDocument/2006/relationships/slide" Target="slide21.xml"/><Relationship Id="rId14" Type="http://schemas.openxmlformats.org/officeDocument/2006/relationships/slide" Target="slide22.xml"/><Relationship Id="rId15" Type="http://schemas.openxmlformats.org/officeDocument/2006/relationships/slide" Target="slide23.xml"/><Relationship Id="rId16" Type="http://schemas.openxmlformats.org/officeDocument/2006/relationships/slide" Target="slide24.xml"/><Relationship Id="rId17" Type="http://schemas.openxmlformats.org/officeDocument/2006/relationships/slide" Target="slide28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2.xml"/><Relationship Id="rId21" Type="http://schemas.openxmlformats.org/officeDocument/2006/relationships/slide" Target="slide34.xml"/><Relationship Id="rId22" Type="http://schemas.openxmlformats.org/officeDocument/2006/relationships/slide" Target="slide36.xml"/><Relationship Id="rId23" Type="http://schemas.openxmlformats.org/officeDocument/2006/relationships/slide" Target="slide39.xml"/><Relationship Id="rId24" Type="http://schemas.openxmlformats.org/officeDocument/2006/relationships/slide" Target="slide41.xml"/><Relationship Id="rId25" Type="http://schemas.openxmlformats.org/officeDocument/2006/relationships/slide" Target="slide44.xml"/><Relationship Id="rId26" Type="http://schemas.openxmlformats.org/officeDocument/2006/relationships/slide" Target="slide47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3.xml"/><Relationship Id="rId10" Type="http://schemas.openxmlformats.org/officeDocument/2006/relationships/slide" Target="slide18.xml"/><Relationship Id="rId11" Type="http://schemas.openxmlformats.org/officeDocument/2006/relationships/slide" Target="slide19.xml"/><Relationship Id="rId12" Type="http://schemas.openxmlformats.org/officeDocument/2006/relationships/slide" Target="slide20.xml"/><Relationship Id="rId13" Type="http://schemas.openxmlformats.org/officeDocument/2006/relationships/slide" Target="slide21.xml"/><Relationship Id="rId14" Type="http://schemas.openxmlformats.org/officeDocument/2006/relationships/slide" Target="slide22.xml"/><Relationship Id="rId15" Type="http://schemas.openxmlformats.org/officeDocument/2006/relationships/slide" Target="slide23.xml"/><Relationship Id="rId16" Type="http://schemas.openxmlformats.org/officeDocument/2006/relationships/slide" Target="slide24.xml"/><Relationship Id="rId17" Type="http://schemas.openxmlformats.org/officeDocument/2006/relationships/slide" Target="slide28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2.xml"/><Relationship Id="rId21" Type="http://schemas.openxmlformats.org/officeDocument/2006/relationships/slide" Target="slide34.xml"/><Relationship Id="rId22" Type="http://schemas.openxmlformats.org/officeDocument/2006/relationships/slide" Target="slide36.xml"/><Relationship Id="rId23" Type="http://schemas.openxmlformats.org/officeDocument/2006/relationships/slide" Target="slide41.xml"/><Relationship Id="rId24" Type="http://schemas.openxmlformats.org/officeDocument/2006/relationships/slide" Target="slide44.xml"/><Relationship Id="rId25" Type="http://schemas.openxmlformats.org/officeDocument/2006/relationships/slide" Target="slide47.xml"/><Relationship Id="rId26" Type="http://schemas.openxmlformats.org/officeDocument/2006/relationships/slide" Target="slide49.xml"/><Relationship Id="rId27" Type="http://schemas.openxmlformats.org/officeDocument/2006/relationships/slide" Target="slide39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3.xml"/><Relationship Id="rId10" Type="http://schemas.openxmlformats.org/officeDocument/2006/relationships/slide" Target="slide18.xml"/><Relationship Id="rId11" Type="http://schemas.openxmlformats.org/officeDocument/2006/relationships/slide" Target="slide19.xml"/><Relationship Id="rId12" Type="http://schemas.openxmlformats.org/officeDocument/2006/relationships/slide" Target="slide20.xml"/><Relationship Id="rId13" Type="http://schemas.openxmlformats.org/officeDocument/2006/relationships/slide" Target="slide21.xml"/><Relationship Id="rId14" Type="http://schemas.openxmlformats.org/officeDocument/2006/relationships/slide" Target="slide22.xml"/><Relationship Id="rId15" Type="http://schemas.openxmlformats.org/officeDocument/2006/relationships/slide" Target="slide23.xml"/><Relationship Id="rId16" Type="http://schemas.openxmlformats.org/officeDocument/2006/relationships/slide" Target="slide24.xml"/><Relationship Id="rId17" Type="http://schemas.openxmlformats.org/officeDocument/2006/relationships/slide" Target="slide28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2.xml"/><Relationship Id="rId21" Type="http://schemas.openxmlformats.org/officeDocument/2006/relationships/slide" Target="slide34.xml"/><Relationship Id="rId22" Type="http://schemas.openxmlformats.org/officeDocument/2006/relationships/slide" Target="slide36.xml"/><Relationship Id="rId23" Type="http://schemas.openxmlformats.org/officeDocument/2006/relationships/slide" Target="slide39.xml"/><Relationship Id="rId24" Type="http://schemas.openxmlformats.org/officeDocument/2006/relationships/slide" Target="slide41.xml"/><Relationship Id="rId25" Type="http://schemas.openxmlformats.org/officeDocument/2006/relationships/slide" Target="slide44.xml"/><Relationship Id="rId26" Type="http://schemas.openxmlformats.org/officeDocument/2006/relationships/slide" Target="slide47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3.xml"/><Relationship Id="rId10" Type="http://schemas.openxmlformats.org/officeDocument/2006/relationships/slide" Target="slide18.xml"/><Relationship Id="rId11" Type="http://schemas.openxmlformats.org/officeDocument/2006/relationships/slide" Target="slide19.xml"/><Relationship Id="rId12" Type="http://schemas.openxmlformats.org/officeDocument/2006/relationships/slide" Target="slide20.xml"/><Relationship Id="rId13" Type="http://schemas.openxmlformats.org/officeDocument/2006/relationships/slide" Target="slide21.xml"/><Relationship Id="rId14" Type="http://schemas.openxmlformats.org/officeDocument/2006/relationships/slide" Target="slide22.xml"/><Relationship Id="rId15" Type="http://schemas.openxmlformats.org/officeDocument/2006/relationships/slide" Target="slide23.xml"/><Relationship Id="rId16" Type="http://schemas.openxmlformats.org/officeDocument/2006/relationships/slide" Target="slide24.xml"/><Relationship Id="rId17" Type="http://schemas.openxmlformats.org/officeDocument/2006/relationships/slide" Target="slide28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2.xml"/><Relationship Id="rId21" Type="http://schemas.openxmlformats.org/officeDocument/2006/relationships/slide" Target="slide34.xml"/><Relationship Id="rId22" Type="http://schemas.openxmlformats.org/officeDocument/2006/relationships/slide" Target="slide36.xml"/><Relationship Id="rId23" Type="http://schemas.openxmlformats.org/officeDocument/2006/relationships/slide" Target="slide41.xml"/><Relationship Id="rId24" Type="http://schemas.openxmlformats.org/officeDocument/2006/relationships/slide" Target="slide44.xml"/><Relationship Id="rId25" Type="http://schemas.openxmlformats.org/officeDocument/2006/relationships/slide" Target="slide47.xml"/><Relationship Id="rId26" Type="http://schemas.openxmlformats.org/officeDocument/2006/relationships/slide" Target="slide49.xml"/><Relationship Id="rId27" Type="http://schemas.openxmlformats.org/officeDocument/2006/relationships/slide" Target="slide39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3.xml"/><Relationship Id="rId10" Type="http://schemas.openxmlformats.org/officeDocument/2006/relationships/slide" Target="slide18.xml"/><Relationship Id="rId11" Type="http://schemas.openxmlformats.org/officeDocument/2006/relationships/slide" Target="slide19.xml"/><Relationship Id="rId12" Type="http://schemas.openxmlformats.org/officeDocument/2006/relationships/slide" Target="slide20.xml"/><Relationship Id="rId13" Type="http://schemas.openxmlformats.org/officeDocument/2006/relationships/slide" Target="slide21.xml"/><Relationship Id="rId14" Type="http://schemas.openxmlformats.org/officeDocument/2006/relationships/slide" Target="slide22.xml"/><Relationship Id="rId15" Type="http://schemas.openxmlformats.org/officeDocument/2006/relationships/slide" Target="slide23.xml"/><Relationship Id="rId16" Type="http://schemas.openxmlformats.org/officeDocument/2006/relationships/slide" Target="slide24.xml"/><Relationship Id="rId17" Type="http://schemas.openxmlformats.org/officeDocument/2006/relationships/slide" Target="slide28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2.xml"/><Relationship Id="rId21" Type="http://schemas.openxmlformats.org/officeDocument/2006/relationships/slide" Target="slide34.xml"/><Relationship Id="rId22" Type="http://schemas.openxmlformats.org/officeDocument/2006/relationships/slide" Target="slide36.xml"/><Relationship Id="rId23" Type="http://schemas.openxmlformats.org/officeDocument/2006/relationships/slide" Target="slide39.xml"/><Relationship Id="rId24" Type="http://schemas.openxmlformats.org/officeDocument/2006/relationships/slide" Target="slide41.xml"/><Relationship Id="rId25" Type="http://schemas.openxmlformats.org/officeDocument/2006/relationships/slide" Target="slide44.xml"/><Relationship Id="rId26" Type="http://schemas.openxmlformats.org/officeDocument/2006/relationships/slide" Target="slide47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3.xml"/><Relationship Id="rId10" Type="http://schemas.openxmlformats.org/officeDocument/2006/relationships/slide" Target="slide18.xml"/><Relationship Id="rId11" Type="http://schemas.openxmlformats.org/officeDocument/2006/relationships/slide" Target="slide19.xml"/><Relationship Id="rId12" Type="http://schemas.openxmlformats.org/officeDocument/2006/relationships/slide" Target="slide20.xml"/><Relationship Id="rId13" Type="http://schemas.openxmlformats.org/officeDocument/2006/relationships/slide" Target="slide21.xml"/><Relationship Id="rId14" Type="http://schemas.openxmlformats.org/officeDocument/2006/relationships/slide" Target="slide22.xml"/><Relationship Id="rId15" Type="http://schemas.openxmlformats.org/officeDocument/2006/relationships/slide" Target="slide23.xml"/><Relationship Id="rId16" Type="http://schemas.openxmlformats.org/officeDocument/2006/relationships/slide" Target="slide24.xml"/><Relationship Id="rId17" Type="http://schemas.openxmlformats.org/officeDocument/2006/relationships/slide" Target="slide28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2.xml"/><Relationship Id="rId21" Type="http://schemas.openxmlformats.org/officeDocument/2006/relationships/slide" Target="slide34.xml"/><Relationship Id="rId22" Type="http://schemas.openxmlformats.org/officeDocument/2006/relationships/slide" Target="slide36.xml"/><Relationship Id="rId23" Type="http://schemas.openxmlformats.org/officeDocument/2006/relationships/slide" Target="slide39.xml"/><Relationship Id="rId24" Type="http://schemas.openxmlformats.org/officeDocument/2006/relationships/image" Target="../media/image3.png"/><Relationship Id="rId25" Type="http://schemas.openxmlformats.org/officeDocument/2006/relationships/slide" Target="slide41.xml"/><Relationship Id="rId26" Type="http://schemas.openxmlformats.org/officeDocument/2006/relationships/slide" Target="slide44.xml"/><Relationship Id="rId27" Type="http://schemas.openxmlformats.org/officeDocument/2006/relationships/slide" Target="slide47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3.xml"/><Relationship Id="rId10" Type="http://schemas.openxmlformats.org/officeDocument/2006/relationships/slide" Target="slide18.xml"/><Relationship Id="rId11" Type="http://schemas.openxmlformats.org/officeDocument/2006/relationships/slide" Target="slide19.xml"/><Relationship Id="rId12" Type="http://schemas.openxmlformats.org/officeDocument/2006/relationships/slide" Target="slide20.xml"/><Relationship Id="rId13" Type="http://schemas.openxmlformats.org/officeDocument/2006/relationships/slide" Target="slide21.xml"/><Relationship Id="rId14" Type="http://schemas.openxmlformats.org/officeDocument/2006/relationships/slide" Target="slide22.xml"/><Relationship Id="rId15" Type="http://schemas.openxmlformats.org/officeDocument/2006/relationships/slide" Target="slide23.xml"/><Relationship Id="rId16" Type="http://schemas.openxmlformats.org/officeDocument/2006/relationships/slide" Target="slide24.xml"/><Relationship Id="rId17" Type="http://schemas.openxmlformats.org/officeDocument/2006/relationships/slide" Target="slide28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2.xml"/><Relationship Id="rId21" Type="http://schemas.openxmlformats.org/officeDocument/2006/relationships/slide" Target="slide34.xml"/><Relationship Id="rId22" Type="http://schemas.openxmlformats.org/officeDocument/2006/relationships/slide" Target="slide36.xml"/><Relationship Id="rId23" Type="http://schemas.openxmlformats.org/officeDocument/2006/relationships/slide" Target="slide39.xml"/><Relationship Id="rId24" Type="http://schemas.openxmlformats.org/officeDocument/2006/relationships/slide" Target="slide41.xml"/><Relationship Id="rId25" Type="http://schemas.openxmlformats.org/officeDocument/2006/relationships/slide" Target="slide44.xml"/><Relationship Id="rId26" Type="http://schemas.openxmlformats.org/officeDocument/2006/relationships/slide" Target="slide47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3.xml"/><Relationship Id="rId10" Type="http://schemas.openxmlformats.org/officeDocument/2006/relationships/slide" Target="slide18.xml"/><Relationship Id="rId11" Type="http://schemas.openxmlformats.org/officeDocument/2006/relationships/slide" Target="slide19.xml"/><Relationship Id="rId12" Type="http://schemas.openxmlformats.org/officeDocument/2006/relationships/slide" Target="slide20.xml"/><Relationship Id="rId13" Type="http://schemas.openxmlformats.org/officeDocument/2006/relationships/slide" Target="slide21.xml"/><Relationship Id="rId14" Type="http://schemas.openxmlformats.org/officeDocument/2006/relationships/slide" Target="slide22.xml"/><Relationship Id="rId15" Type="http://schemas.openxmlformats.org/officeDocument/2006/relationships/slide" Target="slide23.xml"/><Relationship Id="rId16" Type="http://schemas.openxmlformats.org/officeDocument/2006/relationships/slide" Target="slide24.xml"/><Relationship Id="rId17" Type="http://schemas.openxmlformats.org/officeDocument/2006/relationships/slide" Target="slide28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2.xml"/><Relationship Id="rId21" Type="http://schemas.openxmlformats.org/officeDocument/2006/relationships/slide" Target="slide34.xml"/><Relationship Id="rId22" Type="http://schemas.openxmlformats.org/officeDocument/2006/relationships/slide" Target="slide36.xml"/><Relationship Id="rId23" Type="http://schemas.openxmlformats.org/officeDocument/2006/relationships/slide" Target="slide41.xml"/><Relationship Id="rId24" Type="http://schemas.openxmlformats.org/officeDocument/2006/relationships/slide" Target="slide44.xml"/><Relationship Id="rId25" Type="http://schemas.openxmlformats.org/officeDocument/2006/relationships/slide" Target="slide47.xml"/><Relationship Id="rId26" Type="http://schemas.openxmlformats.org/officeDocument/2006/relationships/slide" Target="slide49.xml"/><Relationship Id="rId27" Type="http://schemas.openxmlformats.org/officeDocument/2006/relationships/slide" Target="slide39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3.xml"/><Relationship Id="rId10" Type="http://schemas.openxmlformats.org/officeDocument/2006/relationships/slide" Target="slide18.xml"/><Relationship Id="rId11" Type="http://schemas.openxmlformats.org/officeDocument/2006/relationships/slide" Target="slide19.xml"/><Relationship Id="rId12" Type="http://schemas.openxmlformats.org/officeDocument/2006/relationships/slide" Target="slide20.xml"/><Relationship Id="rId13" Type="http://schemas.openxmlformats.org/officeDocument/2006/relationships/slide" Target="slide21.xml"/><Relationship Id="rId14" Type="http://schemas.openxmlformats.org/officeDocument/2006/relationships/slide" Target="slide22.xml"/><Relationship Id="rId15" Type="http://schemas.openxmlformats.org/officeDocument/2006/relationships/slide" Target="slide23.xml"/><Relationship Id="rId16" Type="http://schemas.openxmlformats.org/officeDocument/2006/relationships/slide" Target="slide24.xml"/><Relationship Id="rId17" Type="http://schemas.openxmlformats.org/officeDocument/2006/relationships/slide" Target="slide28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image" Target="../media/image4.jpg"/><Relationship Id="rId21" Type="http://schemas.openxmlformats.org/officeDocument/2006/relationships/slide" Target="slide32.xml"/><Relationship Id="rId22" Type="http://schemas.openxmlformats.org/officeDocument/2006/relationships/slide" Target="slide34.xml"/><Relationship Id="rId23" Type="http://schemas.openxmlformats.org/officeDocument/2006/relationships/slide" Target="slide36.xml"/><Relationship Id="rId24" Type="http://schemas.openxmlformats.org/officeDocument/2006/relationships/slide" Target="slide39.xml"/><Relationship Id="rId25" Type="http://schemas.openxmlformats.org/officeDocument/2006/relationships/slide" Target="slide41.xml"/><Relationship Id="rId26" Type="http://schemas.openxmlformats.org/officeDocument/2006/relationships/slide" Target="slide44.xml"/><Relationship Id="rId27" Type="http://schemas.openxmlformats.org/officeDocument/2006/relationships/slide" Target="slide47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3.xml"/><Relationship Id="rId10" Type="http://schemas.openxmlformats.org/officeDocument/2006/relationships/slide" Target="slide18.xml"/><Relationship Id="rId11" Type="http://schemas.openxmlformats.org/officeDocument/2006/relationships/slide" Target="slide19.xml"/><Relationship Id="rId12" Type="http://schemas.openxmlformats.org/officeDocument/2006/relationships/slide" Target="slide20.xml"/><Relationship Id="rId13" Type="http://schemas.openxmlformats.org/officeDocument/2006/relationships/slide" Target="slide21.xml"/><Relationship Id="rId14" Type="http://schemas.openxmlformats.org/officeDocument/2006/relationships/slide" Target="slide22.xml"/><Relationship Id="rId15" Type="http://schemas.openxmlformats.org/officeDocument/2006/relationships/slide" Target="slide23.xml"/><Relationship Id="rId16" Type="http://schemas.openxmlformats.org/officeDocument/2006/relationships/slide" Target="slide24.xml"/><Relationship Id="rId17" Type="http://schemas.openxmlformats.org/officeDocument/2006/relationships/slide" Target="slide28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2.xml"/><Relationship Id="rId21" Type="http://schemas.openxmlformats.org/officeDocument/2006/relationships/slide" Target="slide34.xml"/><Relationship Id="rId22" Type="http://schemas.openxmlformats.org/officeDocument/2006/relationships/slide" Target="slide36.xml"/><Relationship Id="rId23" Type="http://schemas.openxmlformats.org/officeDocument/2006/relationships/slide" Target="slide39.xml"/><Relationship Id="rId24" Type="http://schemas.openxmlformats.org/officeDocument/2006/relationships/slide" Target="slide41.xml"/><Relationship Id="rId25" Type="http://schemas.openxmlformats.org/officeDocument/2006/relationships/slide" Target="slide44.xml"/><Relationship Id="rId26" Type="http://schemas.openxmlformats.org/officeDocument/2006/relationships/slide" Target="slide47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3.xml"/><Relationship Id="rId10" Type="http://schemas.openxmlformats.org/officeDocument/2006/relationships/slide" Target="slide18.xml"/><Relationship Id="rId11" Type="http://schemas.openxmlformats.org/officeDocument/2006/relationships/slide" Target="slide19.xml"/><Relationship Id="rId12" Type="http://schemas.openxmlformats.org/officeDocument/2006/relationships/slide" Target="slide20.xml"/><Relationship Id="rId13" Type="http://schemas.openxmlformats.org/officeDocument/2006/relationships/slide" Target="slide21.xml"/><Relationship Id="rId14" Type="http://schemas.openxmlformats.org/officeDocument/2006/relationships/slide" Target="slide22.xml"/><Relationship Id="rId15" Type="http://schemas.openxmlformats.org/officeDocument/2006/relationships/slide" Target="slide23.xml"/><Relationship Id="rId16" Type="http://schemas.openxmlformats.org/officeDocument/2006/relationships/slide" Target="slide24.xml"/><Relationship Id="rId17" Type="http://schemas.openxmlformats.org/officeDocument/2006/relationships/slide" Target="slide28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2.xml"/><Relationship Id="rId21" Type="http://schemas.openxmlformats.org/officeDocument/2006/relationships/slide" Target="slide34.xml"/><Relationship Id="rId22" Type="http://schemas.openxmlformats.org/officeDocument/2006/relationships/slide" Target="slide36.xml"/><Relationship Id="rId23" Type="http://schemas.openxmlformats.org/officeDocument/2006/relationships/slide" Target="slide39.xml"/><Relationship Id="rId24" Type="http://schemas.openxmlformats.org/officeDocument/2006/relationships/slide" Target="slide41.xml"/><Relationship Id="rId25" Type="http://schemas.openxmlformats.org/officeDocument/2006/relationships/slide" Target="slide44.xml"/><Relationship Id="rId26" Type="http://schemas.openxmlformats.org/officeDocument/2006/relationships/slide" Target="slide47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3.xml"/><Relationship Id="rId10" Type="http://schemas.openxmlformats.org/officeDocument/2006/relationships/slide" Target="slide18.xml"/><Relationship Id="rId11" Type="http://schemas.openxmlformats.org/officeDocument/2006/relationships/slide" Target="slide19.xml"/><Relationship Id="rId12" Type="http://schemas.openxmlformats.org/officeDocument/2006/relationships/slide" Target="slide20.xml"/><Relationship Id="rId13" Type="http://schemas.openxmlformats.org/officeDocument/2006/relationships/slide" Target="slide21.xml"/><Relationship Id="rId14" Type="http://schemas.openxmlformats.org/officeDocument/2006/relationships/slide" Target="slide22.xml"/><Relationship Id="rId15" Type="http://schemas.openxmlformats.org/officeDocument/2006/relationships/slide" Target="slide23.xml"/><Relationship Id="rId16" Type="http://schemas.openxmlformats.org/officeDocument/2006/relationships/slide" Target="slide24.xml"/><Relationship Id="rId17" Type="http://schemas.openxmlformats.org/officeDocument/2006/relationships/slide" Target="slide28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2.xml"/><Relationship Id="rId21" Type="http://schemas.openxmlformats.org/officeDocument/2006/relationships/slide" Target="slide34.xml"/><Relationship Id="rId22" Type="http://schemas.openxmlformats.org/officeDocument/2006/relationships/image" Target="../media/image2.png"/><Relationship Id="rId23" Type="http://schemas.openxmlformats.org/officeDocument/2006/relationships/slide" Target="slide36.xml"/><Relationship Id="rId24" Type="http://schemas.openxmlformats.org/officeDocument/2006/relationships/slide" Target="slide39.xml"/><Relationship Id="rId25" Type="http://schemas.openxmlformats.org/officeDocument/2006/relationships/slide" Target="slide41.xml"/><Relationship Id="rId26" Type="http://schemas.openxmlformats.org/officeDocument/2006/relationships/slide" Target="slide44.xml"/><Relationship Id="rId27" Type="http://schemas.openxmlformats.org/officeDocument/2006/relationships/slide" Target="slide47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3.xml"/><Relationship Id="rId10" Type="http://schemas.openxmlformats.org/officeDocument/2006/relationships/slide" Target="slide18.xml"/><Relationship Id="rId11" Type="http://schemas.openxmlformats.org/officeDocument/2006/relationships/slide" Target="slide19.xml"/><Relationship Id="rId12" Type="http://schemas.openxmlformats.org/officeDocument/2006/relationships/slide" Target="slide20.xml"/><Relationship Id="rId13" Type="http://schemas.openxmlformats.org/officeDocument/2006/relationships/slide" Target="slide21.xml"/><Relationship Id="rId14" Type="http://schemas.openxmlformats.org/officeDocument/2006/relationships/slide" Target="slide22.xml"/><Relationship Id="rId15" Type="http://schemas.openxmlformats.org/officeDocument/2006/relationships/slide" Target="slide23.xml"/><Relationship Id="rId16" Type="http://schemas.openxmlformats.org/officeDocument/2006/relationships/slide" Target="slide24.xml"/><Relationship Id="rId17" Type="http://schemas.openxmlformats.org/officeDocument/2006/relationships/slide" Target="slide28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2.xml"/><Relationship Id="rId21" Type="http://schemas.openxmlformats.org/officeDocument/2006/relationships/slide" Target="slide34.xml"/><Relationship Id="rId22" Type="http://schemas.openxmlformats.org/officeDocument/2006/relationships/slide" Target="slide36.xml"/><Relationship Id="rId23" Type="http://schemas.openxmlformats.org/officeDocument/2006/relationships/slide" Target="slide41.xml"/><Relationship Id="rId24" Type="http://schemas.openxmlformats.org/officeDocument/2006/relationships/slide" Target="slide44.xml"/><Relationship Id="rId25" Type="http://schemas.openxmlformats.org/officeDocument/2006/relationships/slide" Target="slide47.xml"/><Relationship Id="rId26" Type="http://schemas.openxmlformats.org/officeDocument/2006/relationships/slide" Target="slide49.xml"/><Relationship Id="rId27" Type="http://schemas.openxmlformats.org/officeDocument/2006/relationships/slide" Target="slide39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9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3.xml"/><Relationship Id="rId10" Type="http://schemas.openxmlformats.org/officeDocument/2006/relationships/slide" Target="slide18.xml"/><Relationship Id="rId11" Type="http://schemas.openxmlformats.org/officeDocument/2006/relationships/slide" Target="slide19.xml"/><Relationship Id="rId12" Type="http://schemas.openxmlformats.org/officeDocument/2006/relationships/slide" Target="slide20.xml"/><Relationship Id="rId13" Type="http://schemas.openxmlformats.org/officeDocument/2006/relationships/slide" Target="slide21.xml"/><Relationship Id="rId14" Type="http://schemas.openxmlformats.org/officeDocument/2006/relationships/slide" Target="slide22.xml"/><Relationship Id="rId15" Type="http://schemas.openxmlformats.org/officeDocument/2006/relationships/slide" Target="slide23.xml"/><Relationship Id="rId16" Type="http://schemas.openxmlformats.org/officeDocument/2006/relationships/slide" Target="slide24.xml"/><Relationship Id="rId17" Type="http://schemas.openxmlformats.org/officeDocument/2006/relationships/slide" Target="slide28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2.xml"/><Relationship Id="rId21" Type="http://schemas.openxmlformats.org/officeDocument/2006/relationships/slide" Target="slide34.xml"/><Relationship Id="rId22" Type="http://schemas.openxmlformats.org/officeDocument/2006/relationships/slide" Target="slide36.xml"/><Relationship Id="rId23" Type="http://schemas.openxmlformats.org/officeDocument/2006/relationships/slide" Target="slide39.xml"/><Relationship Id="rId24" Type="http://schemas.openxmlformats.org/officeDocument/2006/relationships/slide" Target="slide41.xml"/><Relationship Id="rId25" Type="http://schemas.openxmlformats.org/officeDocument/2006/relationships/slide" Target="slide44.xml"/><Relationship Id="rId26" Type="http://schemas.openxmlformats.org/officeDocument/2006/relationships/slide" Target="slide47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3.xml"/><Relationship Id="rId10" Type="http://schemas.openxmlformats.org/officeDocument/2006/relationships/slide" Target="slide18.xml"/><Relationship Id="rId11" Type="http://schemas.openxmlformats.org/officeDocument/2006/relationships/slide" Target="slide19.xml"/><Relationship Id="rId12" Type="http://schemas.openxmlformats.org/officeDocument/2006/relationships/slide" Target="slide20.xml"/><Relationship Id="rId13" Type="http://schemas.openxmlformats.org/officeDocument/2006/relationships/slide" Target="slide21.xml"/><Relationship Id="rId14" Type="http://schemas.openxmlformats.org/officeDocument/2006/relationships/slide" Target="slide22.xml"/><Relationship Id="rId15" Type="http://schemas.openxmlformats.org/officeDocument/2006/relationships/slide" Target="slide23.xml"/><Relationship Id="rId16" Type="http://schemas.openxmlformats.org/officeDocument/2006/relationships/slide" Target="slide24.xml"/><Relationship Id="rId17" Type="http://schemas.openxmlformats.org/officeDocument/2006/relationships/slide" Target="slide28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2.xml"/><Relationship Id="rId21" Type="http://schemas.openxmlformats.org/officeDocument/2006/relationships/slide" Target="slide34.xml"/><Relationship Id="rId22" Type="http://schemas.openxmlformats.org/officeDocument/2006/relationships/slide" Target="slide36.xml"/><Relationship Id="rId23" Type="http://schemas.openxmlformats.org/officeDocument/2006/relationships/slide" Target="slide39.xml"/><Relationship Id="rId24" Type="http://schemas.openxmlformats.org/officeDocument/2006/relationships/slide" Target="slide41.xml"/><Relationship Id="rId25" Type="http://schemas.openxmlformats.org/officeDocument/2006/relationships/slide" Target="slide44.xml"/><Relationship Id="rId26" Type="http://schemas.openxmlformats.org/officeDocument/2006/relationships/slide" Target="slide47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3.xml"/><Relationship Id="rId10" Type="http://schemas.openxmlformats.org/officeDocument/2006/relationships/slide" Target="slide18.xml"/><Relationship Id="rId11" Type="http://schemas.openxmlformats.org/officeDocument/2006/relationships/slide" Target="slide19.xml"/><Relationship Id="rId12" Type="http://schemas.openxmlformats.org/officeDocument/2006/relationships/slide" Target="slide20.xml"/><Relationship Id="rId13" Type="http://schemas.openxmlformats.org/officeDocument/2006/relationships/slide" Target="slide21.xml"/><Relationship Id="rId14" Type="http://schemas.openxmlformats.org/officeDocument/2006/relationships/slide" Target="slide22.xml"/><Relationship Id="rId15" Type="http://schemas.openxmlformats.org/officeDocument/2006/relationships/slide" Target="slide23.xml"/><Relationship Id="rId16" Type="http://schemas.openxmlformats.org/officeDocument/2006/relationships/slide" Target="slide24.xml"/><Relationship Id="rId17" Type="http://schemas.openxmlformats.org/officeDocument/2006/relationships/slide" Target="slide28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2.xml"/><Relationship Id="rId21" Type="http://schemas.openxmlformats.org/officeDocument/2006/relationships/slide" Target="slide34.xml"/><Relationship Id="rId22" Type="http://schemas.openxmlformats.org/officeDocument/2006/relationships/slide" Target="slide36.xml"/><Relationship Id="rId23" Type="http://schemas.openxmlformats.org/officeDocument/2006/relationships/slide" Target="slide39.xml"/><Relationship Id="rId24" Type="http://schemas.openxmlformats.org/officeDocument/2006/relationships/slide" Target="slide41.xml"/><Relationship Id="rId25" Type="http://schemas.openxmlformats.org/officeDocument/2006/relationships/slide" Target="slide44.xml"/><Relationship Id="rId26" Type="http://schemas.openxmlformats.org/officeDocument/2006/relationships/slide" Target="slide47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3.xml"/><Relationship Id="rId10" Type="http://schemas.openxmlformats.org/officeDocument/2006/relationships/slide" Target="slide18.xml"/><Relationship Id="rId11" Type="http://schemas.openxmlformats.org/officeDocument/2006/relationships/slide" Target="slide19.xml"/><Relationship Id="rId12" Type="http://schemas.openxmlformats.org/officeDocument/2006/relationships/slide" Target="slide20.xml"/><Relationship Id="rId13" Type="http://schemas.openxmlformats.org/officeDocument/2006/relationships/slide" Target="slide21.xml"/><Relationship Id="rId14" Type="http://schemas.openxmlformats.org/officeDocument/2006/relationships/slide" Target="slide22.xml"/><Relationship Id="rId15" Type="http://schemas.openxmlformats.org/officeDocument/2006/relationships/slide" Target="slide23.xml"/><Relationship Id="rId16" Type="http://schemas.openxmlformats.org/officeDocument/2006/relationships/slide" Target="slide24.xml"/><Relationship Id="rId17" Type="http://schemas.openxmlformats.org/officeDocument/2006/relationships/slide" Target="slide28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2.xml"/><Relationship Id="rId21" Type="http://schemas.openxmlformats.org/officeDocument/2006/relationships/slide" Target="slide34.xml"/><Relationship Id="rId22" Type="http://schemas.openxmlformats.org/officeDocument/2006/relationships/slide" Target="slide36.xml"/><Relationship Id="rId23" Type="http://schemas.openxmlformats.org/officeDocument/2006/relationships/slide" Target="slide39.xml"/><Relationship Id="rId24" Type="http://schemas.openxmlformats.org/officeDocument/2006/relationships/slide" Target="slide41.xml"/><Relationship Id="rId25" Type="http://schemas.openxmlformats.org/officeDocument/2006/relationships/slide" Target="slide44.xml"/><Relationship Id="rId26" Type="http://schemas.openxmlformats.org/officeDocument/2006/relationships/slide" Target="slide47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3.xml"/><Relationship Id="rId10" Type="http://schemas.openxmlformats.org/officeDocument/2006/relationships/slide" Target="slide18.xml"/><Relationship Id="rId11" Type="http://schemas.openxmlformats.org/officeDocument/2006/relationships/slide" Target="slide19.xml"/><Relationship Id="rId12" Type="http://schemas.openxmlformats.org/officeDocument/2006/relationships/slide" Target="slide20.xml"/><Relationship Id="rId13" Type="http://schemas.openxmlformats.org/officeDocument/2006/relationships/slide" Target="slide21.xml"/><Relationship Id="rId14" Type="http://schemas.openxmlformats.org/officeDocument/2006/relationships/slide" Target="slide22.xml"/><Relationship Id="rId15" Type="http://schemas.openxmlformats.org/officeDocument/2006/relationships/slide" Target="slide23.xml"/><Relationship Id="rId16" Type="http://schemas.openxmlformats.org/officeDocument/2006/relationships/slide" Target="slide24.xml"/><Relationship Id="rId17" Type="http://schemas.openxmlformats.org/officeDocument/2006/relationships/slide" Target="slide32.xml"/><Relationship Id="rId18" Type="http://schemas.openxmlformats.org/officeDocument/2006/relationships/slide" Target="slide28.xml"/><Relationship Id="rId19" Type="http://schemas.openxmlformats.org/officeDocument/2006/relationships/slide" Target="slide29.xml"/><Relationship Id="rId20" Type="http://schemas.openxmlformats.org/officeDocument/2006/relationships/slide" Target="slide30.xml"/><Relationship Id="rId21" Type="http://schemas.openxmlformats.org/officeDocument/2006/relationships/slide" Target="slide34.xml"/><Relationship Id="rId22" Type="http://schemas.openxmlformats.org/officeDocument/2006/relationships/slide" Target="slide36.xml"/><Relationship Id="rId23" Type="http://schemas.openxmlformats.org/officeDocument/2006/relationships/slide" Target="slide39.xml"/><Relationship Id="rId24" Type="http://schemas.openxmlformats.org/officeDocument/2006/relationships/slide" Target="slide41.xml"/><Relationship Id="rId25" Type="http://schemas.openxmlformats.org/officeDocument/2006/relationships/slide" Target="slide44.xml"/><Relationship Id="rId26" Type="http://schemas.openxmlformats.org/officeDocument/2006/relationships/slide" Target="slide47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3.xml"/><Relationship Id="rId10" Type="http://schemas.openxmlformats.org/officeDocument/2006/relationships/slide" Target="slide18.xml"/><Relationship Id="rId11" Type="http://schemas.openxmlformats.org/officeDocument/2006/relationships/slide" Target="slide19.xml"/><Relationship Id="rId12" Type="http://schemas.openxmlformats.org/officeDocument/2006/relationships/slide" Target="slide20.xml"/><Relationship Id="rId13" Type="http://schemas.openxmlformats.org/officeDocument/2006/relationships/slide" Target="slide21.xml"/><Relationship Id="rId14" Type="http://schemas.openxmlformats.org/officeDocument/2006/relationships/slide" Target="slide22.xml"/><Relationship Id="rId15" Type="http://schemas.openxmlformats.org/officeDocument/2006/relationships/slide" Target="slide23.xml"/><Relationship Id="rId16" Type="http://schemas.openxmlformats.org/officeDocument/2006/relationships/slide" Target="slide24.xml"/><Relationship Id="rId17" Type="http://schemas.openxmlformats.org/officeDocument/2006/relationships/slide" Target="slide28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4.xml"/><Relationship Id="rId21" Type="http://schemas.openxmlformats.org/officeDocument/2006/relationships/slide" Target="slide32.xml"/><Relationship Id="rId22" Type="http://schemas.openxmlformats.org/officeDocument/2006/relationships/slide" Target="slide36.xml"/><Relationship Id="rId23" Type="http://schemas.openxmlformats.org/officeDocument/2006/relationships/slide" Target="slide39.xml"/><Relationship Id="rId24" Type="http://schemas.openxmlformats.org/officeDocument/2006/relationships/slide" Target="slide41.xml"/><Relationship Id="rId25" Type="http://schemas.openxmlformats.org/officeDocument/2006/relationships/slide" Target="slide44.xml"/><Relationship Id="rId26" Type="http://schemas.openxmlformats.org/officeDocument/2006/relationships/slide" Target="slide47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3.xml"/><Relationship Id="rId10" Type="http://schemas.openxmlformats.org/officeDocument/2006/relationships/slide" Target="slide18.xml"/><Relationship Id="rId11" Type="http://schemas.openxmlformats.org/officeDocument/2006/relationships/slide" Target="slide19.xml"/><Relationship Id="rId12" Type="http://schemas.openxmlformats.org/officeDocument/2006/relationships/slide" Target="slide20.xml"/><Relationship Id="rId13" Type="http://schemas.openxmlformats.org/officeDocument/2006/relationships/slide" Target="slide21.xml"/><Relationship Id="rId14" Type="http://schemas.openxmlformats.org/officeDocument/2006/relationships/slide" Target="slide22.xml"/><Relationship Id="rId15" Type="http://schemas.openxmlformats.org/officeDocument/2006/relationships/slide" Target="slide23.xml"/><Relationship Id="rId16" Type="http://schemas.openxmlformats.org/officeDocument/2006/relationships/slide" Target="slide24.xml"/><Relationship Id="rId17" Type="http://schemas.openxmlformats.org/officeDocument/2006/relationships/slide" Target="slide28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4.xml"/><Relationship Id="rId21" Type="http://schemas.openxmlformats.org/officeDocument/2006/relationships/slide" Target="slide32.xml"/><Relationship Id="rId22" Type="http://schemas.openxmlformats.org/officeDocument/2006/relationships/slide" Target="slide36.xml"/><Relationship Id="rId23" Type="http://schemas.openxmlformats.org/officeDocument/2006/relationships/slide" Target="slide39.xml"/><Relationship Id="rId24" Type="http://schemas.openxmlformats.org/officeDocument/2006/relationships/slide" Target="slide41.xml"/><Relationship Id="rId25" Type="http://schemas.openxmlformats.org/officeDocument/2006/relationships/slide" Target="slide44.xml"/><Relationship Id="rId26" Type="http://schemas.openxmlformats.org/officeDocument/2006/relationships/slide" Target="slide47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3.xml"/><Relationship Id="rId10" Type="http://schemas.openxmlformats.org/officeDocument/2006/relationships/slide" Target="slide18.xml"/><Relationship Id="rId11" Type="http://schemas.openxmlformats.org/officeDocument/2006/relationships/slide" Target="slide19.xml"/><Relationship Id="rId12" Type="http://schemas.openxmlformats.org/officeDocument/2006/relationships/slide" Target="slide20.xml"/><Relationship Id="rId13" Type="http://schemas.openxmlformats.org/officeDocument/2006/relationships/slide" Target="slide21.xml"/><Relationship Id="rId14" Type="http://schemas.openxmlformats.org/officeDocument/2006/relationships/slide" Target="slide22.xml"/><Relationship Id="rId15" Type="http://schemas.openxmlformats.org/officeDocument/2006/relationships/slide" Target="slide23.xml"/><Relationship Id="rId16" Type="http://schemas.openxmlformats.org/officeDocument/2006/relationships/slide" Target="slide24.xml"/><Relationship Id="rId17" Type="http://schemas.openxmlformats.org/officeDocument/2006/relationships/slide" Target="slide34.xml"/><Relationship Id="rId18" Type="http://schemas.openxmlformats.org/officeDocument/2006/relationships/slide" Target="slide28.xml"/><Relationship Id="rId19" Type="http://schemas.openxmlformats.org/officeDocument/2006/relationships/slide" Target="slide29.xml"/><Relationship Id="rId20" Type="http://schemas.openxmlformats.org/officeDocument/2006/relationships/slide" Target="slide30.xml"/><Relationship Id="rId21" Type="http://schemas.openxmlformats.org/officeDocument/2006/relationships/slide" Target="slide32.xml"/><Relationship Id="rId22" Type="http://schemas.openxmlformats.org/officeDocument/2006/relationships/slide" Target="slide36.xml"/><Relationship Id="rId23" Type="http://schemas.openxmlformats.org/officeDocument/2006/relationships/slide" Target="slide39.xml"/><Relationship Id="rId24" Type="http://schemas.openxmlformats.org/officeDocument/2006/relationships/slide" Target="slide41.xml"/><Relationship Id="rId25" Type="http://schemas.openxmlformats.org/officeDocument/2006/relationships/slide" Target="slide44.xml"/><Relationship Id="rId26" Type="http://schemas.openxmlformats.org/officeDocument/2006/relationships/slide" Target="slide47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3.xml"/><Relationship Id="rId10" Type="http://schemas.openxmlformats.org/officeDocument/2006/relationships/slide" Target="slide18.xml"/><Relationship Id="rId11" Type="http://schemas.openxmlformats.org/officeDocument/2006/relationships/slide" Target="slide19.xml"/><Relationship Id="rId12" Type="http://schemas.openxmlformats.org/officeDocument/2006/relationships/slide" Target="slide20.xml"/><Relationship Id="rId13" Type="http://schemas.openxmlformats.org/officeDocument/2006/relationships/slide" Target="slide21.xml"/><Relationship Id="rId14" Type="http://schemas.openxmlformats.org/officeDocument/2006/relationships/slide" Target="slide22.xml"/><Relationship Id="rId15" Type="http://schemas.openxmlformats.org/officeDocument/2006/relationships/slide" Target="slide34.xml"/><Relationship Id="rId16" Type="http://schemas.openxmlformats.org/officeDocument/2006/relationships/slide" Target="slide23.xml"/><Relationship Id="rId17" Type="http://schemas.openxmlformats.org/officeDocument/2006/relationships/slide" Target="slide24.xml"/><Relationship Id="rId18" Type="http://schemas.openxmlformats.org/officeDocument/2006/relationships/slide" Target="slide28.xml"/><Relationship Id="rId19" Type="http://schemas.openxmlformats.org/officeDocument/2006/relationships/slide" Target="slide29.xml"/><Relationship Id="rId20" Type="http://schemas.openxmlformats.org/officeDocument/2006/relationships/slide" Target="slide30.xml"/><Relationship Id="rId21" Type="http://schemas.openxmlformats.org/officeDocument/2006/relationships/slide" Target="slide32.xml"/><Relationship Id="rId22" Type="http://schemas.openxmlformats.org/officeDocument/2006/relationships/slide" Target="slide36.xml"/><Relationship Id="rId23" Type="http://schemas.openxmlformats.org/officeDocument/2006/relationships/slide" Target="slide39.xml"/><Relationship Id="rId24" Type="http://schemas.openxmlformats.org/officeDocument/2006/relationships/slide" Target="slide41.xml"/><Relationship Id="rId25" Type="http://schemas.openxmlformats.org/officeDocument/2006/relationships/slide" Target="slide44.xml"/><Relationship Id="rId26" Type="http://schemas.openxmlformats.org/officeDocument/2006/relationships/slide" Target="slide47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3.xml"/><Relationship Id="rId10" Type="http://schemas.openxmlformats.org/officeDocument/2006/relationships/slide" Target="slide18.xml"/><Relationship Id="rId11" Type="http://schemas.openxmlformats.org/officeDocument/2006/relationships/slide" Target="slide19.xml"/><Relationship Id="rId12" Type="http://schemas.openxmlformats.org/officeDocument/2006/relationships/slide" Target="slide20.xml"/><Relationship Id="rId13" Type="http://schemas.openxmlformats.org/officeDocument/2006/relationships/slide" Target="slide21.xml"/><Relationship Id="rId14" Type="http://schemas.openxmlformats.org/officeDocument/2006/relationships/slide" Target="slide22.xml"/><Relationship Id="rId15" Type="http://schemas.openxmlformats.org/officeDocument/2006/relationships/slide" Target="slide23.xml"/><Relationship Id="rId16" Type="http://schemas.openxmlformats.org/officeDocument/2006/relationships/slide" Target="slide24.xml"/><Relationship Id="rId17" Type="http://schemas.openxmlformats.org/officeDocument/2006/relationships/slide" Target="slide34.xml"/><Relationship Id="rId18" Type="http://schemas.openxmlformats.org/officeDocument/2006/relationships/slide" Target="slide28.xml"/><Relationship Id="rId19" Type="http://schemas.openxmlformats.org/officeDocument/2006/relationships/slide" Target="slide29.xml"/><Relationship Id="rId20" Type="http://schemas.openxmlformats.org/officeDocument/2006/relationships/slide" Target="slide30.xml"/><Relationship Id="rId21" Type="http://schemas.openxmlformats.org/officeDocument/2006/relationships/slide" Target="slide32.xml"/><Relationship Id="rId22" Type="http://schemas.openxmlformats.org/officeDocument/2006/relationships/slide" Target="slide36.xml"/><Relationship Id="rId23" Type="http://schemas.openxmlformats.org/officeDocument/2006/relationships/slide" Target="slide39.xml"/><Relationship Id="rId24" Type="http://schemas.openxmlformats.org/officeDocument/2006/relationships/slide" Target="slide41.xml"/><Relationship Id="rId25" Type="http://schemas.openxmlformats.org/officeDocument/2006/relationships/slide" Target="slide44.xml"/><Relationship Id="rId26" Type="http://schemas.openxmlformats.org/officeDocument/2006/relationships/slide" Target="slide47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3.xml"/><Relationship Id="rId10" Type="http://schemas.openxmlformats.org/officeDocument/2006/relationships/slide" Target="slide18.xml"/><Relationship Id="rId11" Type="http://schemas.openxmlformats.org/officeDocument/2006/relationships/slide" Target="slide19.xml"/><Relationship Id="rId12" Type="http://schemas.openxmlformats.org/officeDocument/2006/relationships/slide" Target="slide20.xml"/><Relationship Id="rId13" Type="http://schemas.openxmlformats.org/officeDocument/2006/relationships/slide" Target="slide21.xml"/><Relationship Id="rId14" Type="http://schemas.openxmlformats.org/officeDocument/2006/relationships/slide" Target="slide22.xml"/><Relationship Id="rId15" Type="http://schemas.openxmlformats.org/officeDocument/2006/relationships/slide" Target="slide34.xml"/><Relationship Id="rId16" Type="http://schemas.openxmlformats.org/officeDocument/2006/relationships/slide" Target="slide23.xml"/><Relationship Id="rId17" Type="http://schemas.openxmlformats.org/officeDocument/2006/relationships/slide" Target="slide24.xml"/><Relationship Id="rId18" Type="http://schemas.openxmlformats.org/officeDocument/2006/relationships/slide" Target="slide28.xml"/><Relationship Id="rId19" Type="http://schemas.openxmlformats.org/officeDocument/2006/relationships/slide" Target="slide29.xml"/><Relationship Id="rId20" Type="http://schemas.openxmlformats.org/officeDocument/2006/relationships/slide" Target="slide30.xml"/><Relationship Id="rId21" Type="http://schemas.openxmlformats.org/officeDocument/2006/relationships/slide" Target="slide32.xml"/><Relationship Id="rId22" Type="http://schemas.openxmlformats.org/officeDocument/2006/relationships/slide" Target="slide36.xml"/><Relationship Id="rId23" Type="http://schemas.openxmlformats.org/officeDocument/2006/relationships/slide" Target="slide39.xml"/><Relationship Id="rId24" Type="http://schemas.openxmlformats.org/officeDocument/2006/relationships/slide" Target="slide41.xml"/><Relationship Id="rId25" Type="http://schemas.openxmlformats.org/officeDocument/2006/relationships/slide" Target="slide44.xml"/><Relationship Id="rId26" Type="http://schemas.openxmlformats.org/officeDocument/2006/relationships/slide" Target="slide47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3.xml"/><Relationship Id="rId10" Type="http://schemas.openxmlformats.org/officeDocument/2006/relationships/slide" Target="slide18.xml"/><Relationship Id="rId11" Type="http://schemas.openxmlformats.org/officeDocument/2006/relationships/slide" Target="slide19.xml"/><Relationship Id="rId12" Type="http://schemas.openxmlformats.org/officeDocument/2006/relationships/slide" Target="slide20.xml"/><Relationship Id="rId13" Type="http://schemas.openxmlformats.org/officeDocument/2006/relationships/slide" Target="slide21.xml"/><Relationship Id="rId14" Type="http://schemas.openxmlformats.org/officeDocument/2006/relationships/slide" Target="slide22.xml"/><Relationship Id="rId15" Type="http://schemas.openxmlformats.org/officeDocument/2006/relationships/slide" Target="slide23.xml"/><Relationship Id="rId16" Type="http://schemas.openxmlformats.org/officeDocument/2006/relationships/slide" Target="slide24.xml"/><Relationship Id="rId17" Type="http://schemas.openxmlformats.org/officeDocument/2006/relationships/slide" Target="slide28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2.xml"/><Relationship Id="rId21" Type="http://schemas.openxmlformats.org/officeDocument/2006/relationships/slide" Target="slide34.xml"/><Relationship Id="rId22" Type="http://schemas.openxmlformats.org/officeDocument/2006/relationships/slide" Target="slide36.xml"/><Relationship Id="rId23" Type="http://schemas.openxmlformats.org/officeDocument/2006/relationships/slide" Target="slide39.xml"/><Relationship Id="rId24" Type="http://schemas.openxmlformats.org/officeDocument/2006/relationships/slide" Target="slide41.xml"/><Relationship Id="rId25" Type="http://schemas.openxmlformats.org/officeDocument/2006/relationships/slide" Target="slide44.xml"/><Relationship Id="rId26" Type="http://schemas.openxmlformats.org/officeDocument/2006/relationships/slide" Target="slide47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3.xml"/><Relationship Id="rId10" Type="http://schemas.openxmlformats.org/officeDocument/2006/relationships/slide" Target="slide18.xml"/><Relationship Id="rId11" Type="http://schemas.openxmlformats.org/officeDocument/2006/relationships/slide" Target="slide19.xml"/><Relationship Id="rId12" Type="http://schemas.openxmlformats.org/officeDocument/2006/relationships/slide" Target="slide20.xml"/><Relationship Id="rId13" Type="http://schemas.openxmlformats.org/officeDocument/2006/relationships/slide" Target="slide21.xml"/><Relationship Id="rId14" Type="http://schemas.openxmlformats.org/officeDocument/2006/relationships/slide" Target="slide22.xml"/><Relationship Id="rId15" Type="http://schemas.openxmlformats.org/officeDocument/2006/relationships/slide" Target="slide23.xml"/><Relationship Id="rId16" Type="http://schemas.openxmlformats.org/officeDocument/2006/relationships/slide" Target="slide24.xml"/><Relationship Id="rId17" Type="http://schemas.openxmlformats.org/officeDocument/2006/relationships/slide" Target="slide28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2.xml"/><Relationship Id="rId21" Type="http://schemas.openxmlformats.org/officeDocument/2006/relationships/slide" Target="slide34.xml"/><Relationship Id="rId22" Type="http://schemas.openxmlformats.org/officeDocument/2006/relationships/slide" Target="slide36.xml"/><Relationship Id="rId23" Type="http://schemas.openxmlformats.org/officeDocument/2006/relationships/slide" Target="slide39.xml"/><Relationship Id="rId24" Type="http://schemas.openxmlformats.org/officeDocument/2006/relationships/slide" Target="slide41.xml"/><Relationship Id="rId25" Type="http://schemas.openxmlformats.org/officeDocument/2006/relationships/slide" Target="slide44.xml"/><Relationship Id="rId26" Type="http://schemas.openxmlformats.org/officeDocument/2006/relationships/slide" Target="slide47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3.xml"/><Relationship Id="rId10" Type="http://schemas.openxmlformats.org/officeDocument/2006/relationships/slide" Target="slide18.xml"/><Relationship Id="rId11" Type="http://schemas.openxmlformats.org/officeDocument/2006/relationships/slide" Target="slide19.xml"/><Relationship Id="rId12" Type="http://schemas.openxmlformats.org/officeDocument/2006/relationships/slide" Target="slide20.xml"/><Relationship Id="rId13" Type="http://schemas.openxmlformats.org/officeDocument/2006/relationships/slide" Target="slide21.xml"/><Relationship Id="rId14" Type="http://schemas.openxmlformats.org/officeDocument/2006/relationships/slide" Target="slide22.xml"/><Relationship Id="rId15" Type="http://schemas.openxmlformats.org/officeDocument/2006/relationships/slide" Target="slide23.xml"/><Relationship Id="rId16" Type="http://schemas.openxmlformats.org/officeDocument/2006/relationships/slide" Target="slide24.xml"/><Relationship Id="rId17" Type="http://schemas.openxmlformats.org/officeDocument/2006/relationships/slide" Target="slide28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2.xml"/><Relationship Id="rId21" Type="http://schemas.openxmlformats.org/officeDocument/2006/relationships/slide" Target="slide34.xml"/><Relationship Id="rId22" Type="http://schemas.openxmlformats.org/officeDocument/2006/relationships/slide" Target="slide36.xml"/><Relationship Id="rId23" Type="http://schemas.openxmlformats.org/officeDocument/2006/relationships/slide" Target="slide41.xml"/><Relationship Id="rId24" Type="http://schemas.openxmlformats.org/officeDocument/2006/relationships/slide" Target="slide44.xml"/><Relationship Id="rId25" Type="http://schemas.openxmlformats.org/officeDocument/2006/relationships/slide" Target="slide47.xml"/><Relationship Id="rId26" Type="http://schemas.openxmlformats.org/officeDocument/2006/relationships/slide" Target="slide49.xml"/><Relationship Id="rId27" Type="http://schemas.openxmlformats.org/officeDocument/2006/relationships/slide" Target="slide39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3.xml"/><Relationship Id="rId10" Type="http://schemas.openxmlformats.org/officeDocument/2006/relationships/slide" Target="slide18.xml"/><Relationship Id="rId11" Type="http://schemas.openxmlformats.org/officeDocument/2006/relationships/slide" Target="slide19.xml"/><Relationship Id="rId12" Type="http://schemas.openxmlformats.org/officeDocument/2006/relationships/slide" Target="slide20.xml"/><Relationship Id="rId13" Type="http://schemas.openxmlformats.org/officeDocument/2006/relationships/slide" Target="slide21.xml"/><Relationship Id="rId14" Type="http://schemas.openxmlformats.org/officeDocument/2006/relationships/slide" Target="slide22.xml"/><Relationship Id="rId15" Type="http://schemas.openxmlformats.org/officeDocument/2006/relationships/slide" Target="slide23.xml"/><Relationship Id="rId16" Type="http://schemas.openxmlformats.org/officeDocument/2006/relationships/slide" Target="slide24.xml"/><Relationship Id="rId17" Type="http://schemas.openxmlformats.org/officeDocument/2006/relationships/slide" Target="slide28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2.xml"/><Relationship Id="rId21" Type="http://schemas.openxmlformats.org/officeDocument/2006/relationships/slide" Target="slide34.xml"/><Relationship Id="rId22" Type="http://schemas.openxmlformats.org/officeDocument/2006/relationships/slide" Target="slide36.xml"/><Relationship Id="rId23" Type="http://schemas.openxmlformats.org/officeDocument/2006/relationships/slide" Target="slide39.xml"/><Relationship Id="rId24" Type="http://schemas.openxmlformats.org/officeDocument/2006/relationships/slide" Target="slide41.xml"/><Relationship Id="rId25" Type="http://schemas.openxmlformats.org/officeDocument/2006/relationships/slide" Target="slide44.xml"/><Relationship Id="rId26" Type="http://schemas.openxmlformats.org/officeDocument/2006/relationships/slide" Target="slide47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3.xml"/><Relationship Id="rId10" Type="http://schemas.openxmlformats.org/officeDocument/2006/relationships/slide" Target="slide18.xml"/><Relationship Id="rId11" Type="http://schemas.openxmlformats.org/officeDocument/2006/relationships/slide" Target="slide19.xml"/><Relationship Id="rId12" Type="http://schemas.openxmlformats.org/officeDocument/2006/relationships/slide" Target="slide20.xml"/><Relationship Id="rId13" Type="http://schemas.openxmlformats.org/officeDocument/2006/relationships/slide" Target="slide21.xml"/><Relationship Id="rId14" Type="http://schemas.openxmlformats.org/officeDocument/2006/relationships/slide" Target="slide22.xml"/><Relationship Id="rId15" Type="http://schemas.openxmlformats.org/officeDocument/2006/relationships/slide" Target="slide23.xml"/><Relationship Id="rId16" Type="http://schemas.openxmlformats.org/officeDocument/2006/relationships/slide" Target="slide24.xml"/><Relationship Id="rId17" Type="http://schemas.openxmlformats.org/officeDocument/2006/relationships/slide" Target="slide28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2.xml"/><Relationship Id="rId21" Type="http://schemas.openxmlformats.org/officeDocument/2006/relationships/slide" Target="slide34.xml"/><Relationship Id="rId22" Type="http://schemas.openxmlformats.org/officeDocument/2006/relationships/slide" Target="slide36.xml"/><Relationship Id="rId23" Type="http://schemas.openxmlformats.org/officeDocument/2006/relationships/image" Target="../media/image17.jpg"/><Relationship Id="rId24" Type="http://schemas.openxmlformats.org/officeDocument/2006/relationships/slide" Target="slide39.xml"/><Relationship Id="rId25" Type="http://schemas.openxmlformats.org/officeDocument/2006/relationships/slide" Target="slide41.xml"/><Relationship Id="rId26" Type="http://schemas.openxmlformats.org/officeDocument/2006/relationships/slide" Target="slide44.xml"/><Relationship Id="rId27" Type="http://schemas.openxmlformats.org/officeDocument/2006/relationships/slide" Target="slide47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3.xml"/><Relationship Id="rId10" Type="http://schemas.openxmlformats.org/officeDocument/2006/relationships/slide" Target="slide18.xml"/><Relationship Id="rId11" Type="http://schemas.openxmlformats.org/officeDocument/2006/relationships/slide" Target="slide19.xml"/><Relationship Id="rId12" Type="http://schemas.openxmlformats.org/officeDocument/2006/relationships/slide" Target="slide20.xml"/><Relationship Id="rId13" Type="http://schemas.openxmlformats.org/officeDocument/2006/relationships/slide" Target="slide21.xml"/><Relationship Id="rId14" Type="http://schemas.openxmlformats.org/officeDocument/2006/relationships/slide" Target="slide22.xml"/><Relationship Id="rId15" Type="http://schemas.openxmlformats.org/officeDocument/2006/relationships/slide" Target="slide23.xml"/><Relationship Id="rId16" Type="http://schemas.openxmlformats.org/officeDocument/2006/relationships/slide" Target="slide24.xml"/><Relationship Id="rId17" Type="http://schemas.openxmlformats.org/officeDocument/2006/relationships/slide" Target="slide28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2.xml"/><Relationship Id="rId21" Type="http://schemas.openxmlformats.org/officeDocument/2006/relationships/slide" Target="slide34.xml"/><Relationship Id="rId22" Type="http://schemas.openxmlformats.org/officeDocument/2006/relationships/slide" Target="slide36.xml"/><Relationship Id="rId23" Type="http://schemas.openxmlformats.org/officeDocument/2006/relationships/slide" Target="slide41.xml"/><Relationship Id="rId24" Type="http://schemas.openxmlformats.org/officeDocument/2006/relationships/slide" Target="slide44.xml"/><Relationship Id="rId25" Type="http://schemas.openxmlformats.org/officeDocument/2006/relationships/slide" Target="slide47.xml"/><Relationship Id="rId26" Type="http://schemas.openxmlformats.org/officeDocument/2006/relationships/slide" Target="slide49.xml"/><Relationship Id="rId27" Type="http://schemas.openxmlformats.org/officeDocument/2006/relationships/slide" Target="slide39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3.xml"/><Relationship Id="rId10" Type="http://schemas.openxmlformats.org/officeDocument/2006/relationships/slide" Target="slide18.xml"/><Relationship Id="rId11" Type="http://schemas.openxmlformats.org/officeDocument/2006/relationships/slide" Target="slide19.xml"/><Relationship Id="rId12" Type="http://schemas.openxmlformats.org/officeDocument/2006/relationships/slide" Target="slide20.xml"/><Relationship Id="rId13" Type="http://schemas.openxmlformats.org/officeDocument/2006/relationships/slide" Target="slide21.xml"/><Relationship Id="rId14" Type="http://schemas.openxmlformats.org/officeDocument/2006/relationships/slide" Target="slide22.xml"/><Relationship Id="rId15" Type="http://schemas.openxmlformats.org/officeDocument/2006/relationships/slide" Target="slide23.xml"/><Relationship Id="rId16" Type="http://schemas.openxmlformats.org/officeDocument/2006/relationships/slide" Target="slide24.xml"/><Relationship Id="rId17" Type="http://schemas.openxmlformats.org/officeDocument/2006/relationships/slide" Target="slide28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2.xml"/><Relationship Id="rId21" Type="http://schemas.openxmlformats.org/officeDocument/2006/relationships/slide" Target="slide34.xml"/><Relationship Id="rId22" Type="http://schemas.openxmlformats.org/officeDocument/2006/relationships/slide" Target="slide36.xml"/><Relationship Id="rId23" Type="http://schemas.openxmlformats.org/officeDocument/2006/relationships/slide" Target="slide39.xml"/><Relationship Id="rId24" Type="http://schemas.openxmlformats.org/officeDocument/2006/relationships/slide" Target="slide41.xml"/><Relationship Id="rId25" Type="http://schemas.openxmlformats.org/officeDocument/2006/relationships/slide" Target="slide44.xml"/><Relationship Id="rId26" Type="http://schemas.openxmlformats.org/officeDocument/2006/relationships/slide" Target="slide47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3.xml"/><Relationship Id="rId10" Type="http://schemas.openxmlformats.org/officeDocument/2006/relationships/slide" Target="slide18.xml"/><Relationship Id="rId11" Type="http://schemas.openxmlformats.org/officeDocument/2006/relationships/slide" Target="slide19.xml"/><Relationship Id="rId12" Type="http://schemas.openxmlformats.org/officeDocument/2006/relationships/slide" Target="slide20.xml"/><Relationship Id="rId13" Type="http://schemas.openxmlformats.org/officeDocument/2006/relationships/slide" Target="slide21.xml"/><Relationship Id="rId14" Type="http://schemas.openxmlformats.org/officeDocument/2006/relationships/slide" Target="slide22.xml"/><Relationship Id="rId15" Type="http://schemas.openxmlformats.org/officeDocument/2006/relationships/slide" Target="slide23.xml"/><Relationship Id="rId16" Type="http://schemas.openxmlformats.org/officeDocument/2006/relationships/slide" Target="slide24.xml"/><Relationship Id="rId17" Type="http://schemas.openxmlformats.org/officeDocument/2006/relationships/slide" Target="slide28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2.xml"/><Relationship Id="rId21" Type="http://schemas.openxmlformats.org/officeDocument/2006/relationships/slide" Target="slide34.xml"/><Relationship Id="rId22" Type="http://schemas.openxmlformats.org/officeDocument/2006/relationships/slide" Target="slide36.xml"/><Relationship Id="rId23" Type="http://schemas.openxmlformats.org/officeDocument/2006/relationships/slide" Target="slide39.xml"/><Relationship Id="rId24" Type="http://schemas.openxmlformats.org/officeDocument/2006/relationships/slide" Target="slide41.xml"/><Relationship Id="rId25" Type="http://schemas.openxmlformats.org/officeDocument/2006/relationships/slide" Target="slide44.xml"/><Relationship Id="rId26" Type="http://schemas.openxmlformats.org/officeDocument/2006/relationships/slide" Target="slide47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3.xml"/><Relationship Id="rId10" Type="http://schemas.openxmlformats.org/officeDocument/2006/relationships/slide" Target="slide18.xml"/><Relationship Id="rId11" Type="http://schemas.openxmlformats.org/officeDocument/2006/relationships/slide" Target="slide19.xml"/><Relationship Id="rId12" Type="http://schemas.openxmlformats.org/officeDocument/2006/relationships/slide" Target="slide20.xml"/><Relationship Id="rId13" Type="http://schemas.openxmlformats.org/officeDocument/2006/relationships/slide" Target="slide21.xml"/><Relationship Id="rId14" Type="http://schemas.openxmlformats.org/officeDocument/2006/relationships/slide" Target="slide22.xml"/><Relationship Id="rId15" Type="http://schemas.openxmlformats.org/officeDocument/2006/relationships/slide" Target="slide23.xml"/><Relationship Id="rId16" Type="http://schemas.openxmlformats.org/officeDocument/2006/relationships/slide" Target="slide24.xml"/><Relationship Id="rId17" Type="http://schemas.openxmlformats.org/officeDocument/2006/relationships/slide" Target="slide28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2.xml"/><Relationship Id="rId21" Type="http://schemas.openxmlformats.org/officeDocument/2006/relationships/slide" Target="slide34.xml"/><Relationship Id="rId22" Type="http://schemas.openxmlformats.org/officeDocument/2006/relationships/slide" Target="slide36.xml"/><Relationship Id="rId23" Type="http://schemas.openxmlformats.org/officeDocument/2006/relationships/slide" Target="slide41.xml"/><Relationship Id="rId24" Type="http://schemas.openxmlformats.org/officeDocument/2006/relationships/slide" Target="slide44.xml"/><Relationship Id="rId25" Type="http://schemas.openxmlformats.org/officeDocument/2006/relationships/slide" Target="slide47.xml"/><Relationship Id="rId26" Type="http://schemas.openxmlformats.org/officeDocument/2006/relationships/slide" Target="slide49.xml"/><Relationship Id="rId27" Type="http://schemas.openxmlformats.org/officeDocument/2006/relationships/slide" Target="slide39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3.xml"/><Relationship Id="rId10" Type="http://schemas.openxmlformats.org/officeDocument/2006/relationships/slide" Target="slide18.xml"/><Relationship Id="rId11" Type="http://schemas.openxmlformats.org/officeDocument/2006/relationships/slide" Target="slide19.xml"/><Relationship Id="rId12" Type="http://schemas.openxmlformats.org/officeDocument/2006/relationships/slide" Target="slide20.xml"/><Relationship Id="rId13" Type="http://schemas.openxmlformats.org/officeDocument/2006/relationships/slide" Target="slide21.xml"/><Relationship Id="rId14" Type="http://schemas.openxmlformats.org/officeDocument/2006/relationships/slide" Target="slide22.xml"/><Relationship Id="rId15" Type="http://schemas.openxmlformats.org/officeDocument/2006/relationships/slide" Target="slide23.xml"/><Relationship Id="rId16" Type="http://schemas.openxmlformats.org/officeDocument/2006/relationships/slide" Target="slide24.xml"/><Relationship Id="rId17" Type="http://schemas.openxmlformats.org/officeDocument/2006/relationships/slide" Target="slide28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2.xml"/><Relationship Id="rId21" Type="http://schemas.openxmlformats.org/officeDocument/2006/relationships/slide" Target="slide34.xml"/><Relationship Id="rId22" Type="http://schemas.openxmlformats.org/officeDocument/2006/relationships/slide" Target="slide36.xml"/><Relationship Id="rId23" Type="http://schemas.openxmlformats.org/officeDocument/2006/relationships/slide" Target="slide39.xml"/><Relationship Id="rId24" Type="http://schemas.openxmlformats.org/officeDocument/2006/relationships/slide" Target="slide41.xml"/><Relationship Id="rId25" Type="http://schemas.openxmlformats.org/officeDocument/2006/relationships/slide" Target="slide44.xml"/><Relationship Id="rId26" Type="http://schemas.openxmlformats.org/officeDocument/2006/relationships/slide" Target="slide47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3.xml"/><Relationship Id="rId10" Type="http://schemas.openxmlformats.org/officeDocument/2006/relationships/slide" Target="slide18.xml"/><Relationship Id="rId11" Type="http://schemas.openxmlformats.org/officeDocument/2006/relationships/slide" Target="slide19.xml"/><Relationship Id="rId12" Type="http://schemas.openxmlformats.org/officeDocument/2006/relationships/slide" Target="slide20.xml"/><Relationship Id="rId13" Type="http://schemas.openxmlformats.org/officeDocument/2006/relationships/slide" Target="slide21.xml"/><Relationship Id="rId14" Type="http://schemas.openxmlformats.org/officeDocument/2006/relationships/slide" Target="slide22.xml"/><Relationship Id="rId15" Type="http://schemas.openxmlformats.org/officeDocument/2006/relationships/slide" Target="slide23.xml"/><Relationship Id="rId16" Type="http://schemas.openxmlformats.org/officeDocument/2006/relationships/slide" Target="slide24.xml"/><Relationship Id="rId17" Type="http://schemas.openxmlformats.org/officeDocument/2006/relationships/slide" Target="slide28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2.xml"/><Relationship Id="rId21" Type="http://schemas.openxmlformats.org/officeDocument/2006/relationships/slide" Target="slide34.xml"/><Relationship Id="rId22" Type="http://schemas.openxmlformats.org/officeDocument/2006/relationships/slide" Target="slide36.xml"/><Relationship Id="rId23" Type="http://schemas.openxmlformats.org/officeDocument/2006/relationships/slide" Target="slide41.xml"/><Relationship Id="rId24" Type="http://schemas.openxmlformats.org/officeDocument/2006/relationships/slide" Target="slide44.xml"/><Relationship Id="rId25" Type="http://schemas.openxmlformats.org/officeDocument/2006/relationships/slide" Target="slide47.xml"/><Relationship Id="rId26" Type="http://schemas.openxmlformats.org/officeDocument/2006/relationships/slide" Target="slide49.xml"/><Relationship Id="rId27" Type="http://schemas.openxmlformats.org/officeDocument/2006/relationships/slide" Target="slide39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3.xml"/><Relationship Id="rId10" Type="http://schemas.openxmlformats.org/officeDocument/2006/relationships/slide" Target="slide18.xml"/><Relationship Id="rId11" Type="http://schemas.openxmlformats.org/officeDocument/2006/relationships/slide" Target="slide19.xml"/><Relationship Id="rId12" Type="http://schemas.openxmlformats.org/officeDocument/2006/relationships/slide" Target="slide20.xml"/><Relationship Id="rId13" Type="http://schemas.openxmlformats.org/officeDocument/2006/relationships/slide" Target="slide21.xml"/><Relationship Id="rId14" Type="http://schemas.openxmlformats.org/officeDocument/2006/relationships/slide" Target="slide22.xml"/><Relationship Id="rId15" Type="http://schemas.openxmlformats.org/officeDocument/2006/relationships/slide" Target="slide23.xml"/><Relationship Id="rId16" Type="http://schemas.openxmlformats.org/officeDocument/2006/relationships/slide" Target="slide24.xml"/><Relationship Id="rId17" Type="http://schemas.openxmlformats.org/officeDocument/2006/relationships/slide" Target="slide28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2.xml"/><Relationship Id="rId21" Type="http://schemas.openxmlformats.org/officeDocument/2006/relationships/slide" Target="slide34.xml"/><Relationship Id="rId22" Type="http://schemas.openxmlformats.org/officeDocument/2006/relationships/slide" Target="slide36.xml"/><Relationship Id="rId23" Type="http://schemas.openxmlformats.org/officeDocument/2006/relationships/slide" Target="slide39.xml"/><Relationship Id="rId24" Type="http://schemas.openxmlformats.org/officeDocument/2006/relationships/slide" Target="slide41.xml"/><Relationship Id="rId25" Type="http://schemas.openxmlformats.org/officeDocument/2006/relationships/slide" Target="slide44.xml"/><Relationship Id="rId26" Type="http://schemas.openxmlformats.org/officeDocument/2006/relationships/slide" Target="slide47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3.xml"/><Relationship Id="rId10" Type="http://schemas.openxmlformats.org/officeDocument/2006/relationships/slide" Target="slide18.xml"/><Relationship Id="rId11" Type="http://schemas.openxmlformats.org/officeDocument/2006/relationships/slide" Target="slide19.xml"/><Relationship Id="rId12" Type="http://schemas.openxmlformats.org/officeDocument/2006/relationships/slide" Target="slide20.xml"/><Relationship Id="rId13" Type="http://schemas.openxmlformats.org/officeDocument/2006/relationships/slide" Target="slide21.xml"/><Relationship Id="rId14" Type="http://schemas.openxmlformats.org/officeDocument/2006/relationships/slide" Target="slide22.xml"/><Relationship Id="rId15" Type="http://schemas.openxmlformats.org/officeDocument/2006/relationships/slide" Target="slide23.xml"/><Relationship Id="rId16" Type="http://schemas.openxmlformats.org/officeDocument/2006/relationships/slide" Target="slide24.xml"/><Relationship Id="rId17" Type="http://schemas.openxmlformats.org/officeDocument/2006/relationships/slide" Target="slide28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2.xml"/><Relationship Id="rId21" Type="http://schemas.openxmlformats.org/officeDocument/2006/relationships/slide" Target="slide34.xml"/><Relationship Id="rId22" Type="http://schemas.openxmlformats.org/officeDocument/2006/relationships/slide" Target="slide36.xml"/><Relationship Id="rId23" Type="http://schemas.openxmlformats.org/officeDocument/2006/relationships/slide" Target="slide39.xml"/><Relationship Id="rId24" Type="http://schemas.openxmlformats.org/officeDocument/2006/relationships/slide" Target="slide41.xml"/><Relationship Id="rId25" Type="http://schemas.openxmlformats.org/officeDocument/2006/relationships/slide" Target="slide44.xml"/><Relationship Id="rId26" Type="http://schemas.openxmlformats.org/officeDocument/2006/relationships/slide" Target="slide47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3.xml"/><Relationship Id="rId10" Type="http://schemas.openxmlformats.org/officeDocument/2006/relationships/slide" Target="slide18.xml"/><Relationship Id="rId11" Type="http://schemas.openxmlformats.org/officeDocument/2006/relationships/slide" Target="slide19.xml"/><Relationship Id="rId12" Type="http://schemas.openxmlformats.org/officeDocument/2006/relationships/slide" Target="slide20.xml"/><Relationship Id="rId13" Type="http://schemas.openxmlformats.org/officeDocument/2006/relationships/slide" Target="slide21.xml"/><Relationship Id="rId14" Type="http://schemas.openxmlformats.org/officeDocument/2006/relationships/slide" Target="slide22.xml"/><Relationship Id="rId15" Type="http://schemas.openxmlformats.org/officeDocument/2006/relationships/slide" Target="slide23.xml"/><Relationship Id="rId16" Type="http://schemas.openxmlformats.org/officeDocument/2006/relationships/slide" Target="slide24.xml"/><Relationship Id="rId17" Type="http://schemas.openxmlformats.org/officeDocument/2006/relationships/slide" Target="slide28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2.xml"/><Relationship Id="rId21" Type="http://schemas.openxmlformats.org/officeDocument/2006/relationships/slide" Target="slide34.xml"/><Relationship Id="rId22" Type="http://schemas.openxmlformats.org/officeDocument/2006/relationships/slide" Target="slide36.xml"/><Relationship Id="rId23" Type="http://schemas.openxmlformats.org/officeDocument/2006/relationships/slide" Target="slide39.xml"/><Relationship Id="rId24" Type="http://schemas.openxmlformats.org/officeDocument/2006/relationships/slide" Target="slide41.xml"/><Relationship Id="rId25" Type="http://schemas.openxmlformats.org/officeDocument/2006/relationships/slide" Target="slide44.xml"/><Relationship Id="rId26" Type="http://schemas.openxmlformats.org/officeDocument/2006/relationships/slide" Target="slide47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3.xml"/><Relationship Id="rId10" Type="http://schemas.openxmlformats.org/officeDocument/2006/relationships/slide" Target="slide18.xml"/><Relationship Id="rId11" Type="http://schemas.openxmlformats.org/officeDocument/2006/relationships/slide" Target="slide19.xml"/><Relationship Id="rId12" Type="http://schemas.openxmlformats.org/officeDocument/2006/relationships/slide" Target="slide20.xml"/><Relationship Id="rId13" Type="http://schemas.openxmlformats.org/officeDocument/2006/relationships/slide" Target="slide21.xml"/><Relationship Id="rId14" Type="http://schemas.openxmlformats.org/officeDocument/2006/relationships/slide" Target="slide22.xml"/><Relationship Id="rId15" Type="http://schemas.openxmlformats.org/officeDocument/2006/relationships/slide" Target="slide23.xml"/><Relationship Id="rId16" Type="http://schemas.openxmlformats.org/officeDocument/2006/relationships/slide" Target="slide24.xml"/><Relationship Id="rId17" Type="http://schemas.openxmlformats.org/officeDocument/2006/relationships/slide" Target="slide28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2.xml"/><Relationship Id="rId21" Type="http://schemas.openxmlformats.org/officeDocument/2006/relationships/slide" Target="slide34.xml"/><Relationship Id="rId22" Type="http://schemas.openxmlformats.org/officeDocument/2006/relationships/slide" Target="slide36.xml"/><Relationship Id="rId23" Type="http://schemas.openxmlformats.org/officeDocument/2006/relationships/slide" Target="slide39.xml"/><Relationship Id="rId24" Type="http://schemas.openxmlformats.org/officeDocument/2006/relationships/slide" Target="slide41.xml"/><Relationship Id="rId25" Type="http://schemas.openxmlformats.org/officeDocument/2006/relationships/slide" Target="slide44.xml"/><Relationship Id="rId26" Type="http://schemas.openxmlformats.org/officeDocument/2006/relationships/slide" Target="slide47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3.xml"/><Relationship Id="rId10" Type="http://schemas.openxmlformats.org/officeDocument/2006/relationships/slide" Target="slide18.xml"/><Relationship Id="rId11" Type="http://schemas.openxmlformats.org/officeDocument/2006/relationships/slide" Target="slide19.xml"/><Relationship Id="rId12" Type="http://schemas.openxmlformats.org/officeDocument/2006/relationships/slide" Target="slide20.xml"/><Relationship Id="rId13" Type="http://schemas.openxmlformats.org/officeDocument/2006/relationships/slide" Target="slide21.xml"/><Relationship Id="rId14" Type="http://schemas.openxmlformats.org/officeDocument/2006/relationships/slide" Target="slide22.xml"/><Relationship Id="rId15" Type="http://schemas.openxmlformats.org/officeDocument/2006/relationships/slide" Target="slide23.xml"/><Relationship Id="rId16" Type="http://schemas.openxmlformats.org/officeDocument/2006/relationships/slide" Target="slide24.xml"/><Relationship Id="rId17" Type="http://schemas.openxmlformats.org/officeDocument/2006/relationships/slide" Target="slide28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2.xml"/><Relationship Id="rId21" Type="http://schemas.openxmlformats.org/officeDocument/2006/relationships/slide" Target="slide34.xml"/><Relationship Id="rId22" Type="http://schemas.openxmlformats.org/officeDocument/2006/relationships/slide" Target="slide36.xml"/><Relationship Id="rId23" Type="http://schemas.openxmlformats.org/officeDocument/2006/relationships/slide" Target="slide41.xml"/><Relationship Id="rId24" Type="http://schemas.openxmlformats.org/officeDocument/2006/relationships/slide" Target="slide44.xml"/><Relationship Id="rId25" Type="http://schemas.openxmlformats.org/officeDocument/2006/relationships/slide" Target="slide47.xml"/><Relationship Id="rId26" Type="http://schemas.openxmlformats.org/officeDocument/2006/relationships/slide" Target="slide49.xml"/><Relationship Id="rId27" Type="http://schemas.openxmlformats.org/officeDocument/2006/relationships/slide" Target="slide39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3.xml"/><Relationship Id="rId10" Type="http://schemas.openxmlformats.org/officeDocument/2006/relationships/slide" Target="slide18.xml"/><Relationship Id="rId11" Type="http://schemas.openxmlformats.org/officeDocument/2006/relationships/slide" Target="slide19.xml"/><Relationship Id="rId12" Type="http://schemas.openxmlformats.org/officeDocument/2006/relationships/slide" Target="slide20.xml"/><Relationship Id="rId13" Type="http://schemas.openxmlformats.org/officeDocument/2006/relationships/slide" Target="slide21.xml"/><Relationship Id="rId14" Type="http://schemas.openxmlformats.org/officeDocument/2006/relationships/slide" Target="slide22.xml"/><Relationship Id="rId15" Type="http://schemas.openxmlformats.org/officeDocument/2006/relationships/slide" Target="slide23.xml"/><Relationship Id="rId16" Type="http://schemas.openxmlformats.org/officeDocument/2006/relationships/slide" Target="slide24.xml"/><Relationship Id="rId17" Type="http://schemas.openxmlformats.org/officeDocument/2006/relationships/slide" Target="slide28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2.xml"/><Relationship Id="rId21" Type="http://schemas.openxmlformats.org/officeDocument/2006/relationships/slide" Target="slide34.xml"/><Relationship Id="rId22" Type="http://schemas.openxmlformats.org/officeDocument/2006/relationships/slide" Target="slide36.xml"/><Relationship Id="rId23" Type="http://schemas.openxmlformats.org/officeDocument/2006/relationships/slide" Target="slide39.xml"/><Relationship Id="rId24" Type="http://schemas.openxmlformats.org/officeDocument/2006/relationships/slide" Target="slide41.xml"/><Relationship Id="rId25" Type="http://schemas.openxmlformats.org/officeDocument/2006/relationships/slide" Target="slide44.xml"/><Relationship Id="rId26" Type="http://schemas.openxmlformats.org/officeDocument/2006/relationships/slide" Target="slide47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0246" y="85095"/>
            <a:ext cx="595630" cy="3733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08 -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Verbs</a:t>
            </a:r>
            <a:r>
              <a:rPr dirty="0" sz="600" spc="7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driving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seat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63873" y="2892619"/>
            <a:ext cx="288925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Instruments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025191"/>
            <a:ext cx="44894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mnemonic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185452"/>
            <a:ext cx="56197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Further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3341243"/>
            <a:ext cx="62738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Five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 </a:t>
            </a:r>
            <a:r>
              <a:rPr dirty="0" baseline="4629" sz="900" spc="-97">
                <a:latin typeface="Verdana"/>
                <a:cs typeface="Verdana"/>
                <a:hlinkClick r:id="rId26" action="ppaction://hlinksldjump"/>
              </a:rPr>
              <a:t>1 </a:t>
            </a:r>
            <a:r>
              <a:rPr dirty="0" baseline="4629" sz="900" spc="67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baseline="4629" sz="900" spc="-142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baseline="4629" sz="900" spc="-97">
                <a:latin typeface="Verdana"/>
                <a:cs typeface="Verdana"/>
                <a:hlinkClick r:id="rId26" action="ppaction://hlinksldjump"/>
              </a:rPr>
              <a:t>41</a:t>
            </a:r>
            <a:endParaRPr baseline="4629" sz="9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11967"/>
            <a:ext cx="63373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Motivation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for</a:t>
            </a:r>
            <a:r>
              <a:rPr dirty="0" sz="600" spc="-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AS</a:t>
            </a:r>
            <a:endParaRPr sz="600">
              <a:latin typeface="Verdana"/>
              <a:cs typeface="Verdana"/>
            </a:endParaRPr>
          </a:p>
          <a:p>
            <a:pPr marL="37465" marR="39243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Thematic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relations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(roles)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50586"/>
            <a:ext cx="5187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Arg.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Structure</a:t>
            </a:r>
            <a:endParaRPr sz="600">
              <a:latin typeface="Verdana"/>
              <a:cs typeface="Verdana"/>
            </a:endParaRPr>
          </a:p>
          <a:p>
            <a:pPr marL="37465" marR="1651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Definition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Determining</a:t>
            </a:r>
            <a:r>
              <a:rPr dirty="0" sz="400" spc="-8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96420"/>
            <a:ext cx="58547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need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AS?</a:t>
            </a:r>
            <a:endParaRPr sz="600">
              <a:latin typeface="Verdana"/>
              <a:cs typeface="Verdana"/>
            </a:endParaRPr>
          </a:p>
          <a:p>
            <a:pPr marL="37465" marR="126364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Projectionist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Acc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(1)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(2)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(3)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27807"/>
            <a:ext cx="56134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Propositions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proposition?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80886"/>
            <a:ext cx="685165" cy="79311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Thematic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relations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Main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for Noun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Phrases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Other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400" spc="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NPs</a:t>
            </a:r>
            <a:endParaRPr sz="400">
              <a:latin typeface="Verdana"/>
              <a:cs typeface="Verdana"/>
            </a:endParaRPr>
          </a:p>
          <a:p>
            <a:pPr marL="37465" marR="11176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Roles for other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of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  <a:p>
            <a:pPr marL="62865" marR="3524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A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ttributives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Locatives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9997" y="851852"/>
            <a:ext cx="3528060" cy="364490"/>
          </a:xfrm>
          <a:prstGeom prst="rect">
            <a:avLst/>
          </a:prstGeom>
          <a:solidFill>
            <a:srgbClr val="D6D6EF"/>
          </a:solidFill>
        </p:spPr>
        <p:txBody>
          <a:bodyPr wrap="square" lIns="0" tIns="49530" rIns="0" bIns="0" rtlCol="0" vert="horz">
            <a:spAutoFit/>
          </a:bodyPr>
          <a:lstStyle/>
          <a:p>
            <a:pPr marL="677545">
              <a:lnSpc>
                <a:spcPct val="100000"/>
              </a:lnSpc>
              <a:spcBef>
                <a:spcPts val="390"/>
              </a:spcBef>
            </a:pPr>
            <a:r>
              <a:rPr dirty="0" sz="1400" spc="-65">
                <a:latin typeface="Tahoma"/>
                <a:cs typeface="Tahoma"/>
              </a:rPr>
              <a:t>08 </a:t>
            </a:r>
            <a:r>
              <a:rPr dirty="0" sz="1400" spc="-45">
                <a:latin typeface="Tahoma"/>
                <a:cs typeface="Tahoma"/>
              </a:rPr>
              <a:t>- </a:t>
            </a:r>
            <a:r>
              <a:rPr dirty="0" sz="1400" spc="-50">
                <a:latin typeface="Tahoma"/>
                <a:cs typeface="Tahoma"/>
              </a:rPr>
              <a:t>Verbs </a:t>
            </a:r>
            <a:r>
              <a:rPr dirty="0" sz="1400" spc="-30">
                <a:latin typeface="Tahoma"/>
                <a:cs typeface="Tahoma"/>
              </a:rPr>
              <a:t>in </a:t>
            </a:r>
            <a:r>
              <a:rPr dirty="0" sz="1400" spc="-50">
                <a:latin typeface="Tahoma"/>
                <a:cs typeface="Tahoma"/>
              </a:rPr>
              <a:t>the </a:t>
            </a:r>
            <a:r>
              <a:rPr dirty="0" sz="1400" spc="-40">
                <a:latin typeface="Tahoma"/>
                <a:cs typeface="Tahoma"/>
              </a:rPr>
              <a:t>driving</a:t>
            </a:r>
            <a:r>
              <a:rPr dirty="0" sz="1400" spc="20">
                <a:latin typeface="Tahoma"/>
                <a:cs typeface="Tahoma"/>
              </a:rPr>
              <a:t> </a:t>
            </a:r>
            <a:r>
              <a:rPr dirty="0" sz="1400" spc="-60">
                <a:latin typeface="Tahoma"/>
                <a:cs typeface="Tahoma"/>
              </a:rPr>
              <a:t>seat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92732" y="1413623"/>
            <a:ext cx="7029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Tahoma"/>
                <a:cs typeface="Tahoma"/>
              </a:rPr>
              <a:t>Nick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Riches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69110" y="1736330"/>
            <a:ext cx="9499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60">
                <a:latin typeface="Verdana"/>
                <a:cs typeface="Verdana"/>
              </a:rPr>
              <a:t>Newcastle</a:t>
            </a:r>
            <a:r>
              <a:rPr dirty="0" sz="800" spc="-45">
                <a:latin typeface="Verdana"/>
                <a:cs typeface="Verdana"/>
              </a:rPr>
              <a:t> </a:t>
            </a:r>
            <a:r>
              <a:rPr dirty="0" sz="800" spc="-60">
                <a:latin typeface="Verdana"/>
                <a:cs typeface="Verdana"/>
              </a:rPr>
              <a:t>University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64424" y="2029992"/>
            <a:ext cx="11595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Tahoma"/>
                <a:cs typeface="Tahoma"/>
              </a:rPr>
              <a:t>November </a:t>
            </a:r>
            <a:r>
              <a:rPr dirty="0" sz="1100" spc="-50">
                <a:latin typeface="Tahoma"/>
                <a:cs typeface="Tahoma"/>
              </a:rPr>
              <a:t>20,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2019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0246" y="85095"/>
            <a:ext cx="5956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03505" marR="5080" indent="-9144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08 -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Verbs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 driving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seat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33730" cy="967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36195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Motivation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for</a:t>
            </a:r>
            <a:r>
              <a:rPr dirty="0" sz="600" spc="-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AS</a:t>
            </a:r>
            <a:endParaRPr sz="600">
              <a:latin typeface="Verdana"/>
              <a:cs typeface="Verdana"/>
            </a:endParaRPr>
          </a:p>
          <a:p>
            <a:pPr marL="37465" marR="39243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Thematic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relations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(roles)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Arg.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Structure</a:t>
            </a:r>
            <a:endParaRPr sz="600">
              <a:latin typeface="Verdana"/>
              <a:cs typeface="Verdana"/>
            </a:endParaRPr>
          </a:p>
          <a:p>
            <a:pPr marL="37465" marR="131445">
              <a:lnSpc>
                <a:spcPct val="152200"/>
              </a:lnSpc>
              <a:spcBef>
                <a:spcPts val="30"/>
              </a:spcBef>
            </a:pPr>
            <a:r>
              <a:rPr dirty="0" sz="400" spc="-20">
                <a:latin typeface="Verdana"/>
                <a:cs typeface="Verdana"/>
                <a:hlinkClick r:id="rId8" action="ppaction://hlinksldjump"/>
              </a:rPr>
              <a:t>Definition </a:t>
            </a:r>
            <a:r>
              <a:rPr dirty="0" sz="400" spc="-20"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Determining</a:t>
            </a:r>
            <a:r>
              <a:rPr dirty="0" sz="400" spc="-8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296420"/>
            <a:ext cx="58547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need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AS?</a:t>
            </a:r>
            <a:endParaRPr sz="600">
              <a:latin typeface="Verdana"/>
              <a:cs typeface="Verdana"/>
            </a:endParaRPr>
          </a:p>
          <a:p>
            <a:pPr marL="37465" marR="126364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Projectionist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Acc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(1)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(2)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(3)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27807"/>
            <a:ext cx="685165" cy="70485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Propositions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400" spc="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proposition?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Thematic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relations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30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Main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for Noun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Phrases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Other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400" spc="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NPs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7493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>
                <a:hlinkClick r:id="rId8" action="ppaction://hlinksldjump"/>
              </a:rPr>
              <a:t>Definition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938561" y="2551002"/>
            <a:ext cx="552450" cy="418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5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Roles for other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of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  <a:p>
            <a:pPr marL="37465" marR="243204">
              <a:lnSpc>
                <a:spcPts val="730"/>
              </a:lnSpc>
              <a:spcBef>
                <a:spcPts val="45"/>
              </a:spcBef>
            </a:pP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A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ttributives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Locatives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Instruments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3025191"/>
            <a:ext cx="44894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mnemonic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3185452"/>
            <a:ext cx="56197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Further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341243"/>
            <a:ext cx="62738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Five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 </a:t>
            </a:r>
            <a:r>
              <a:rPr dirty="0" baseline="4629" sz="900" spc="-97">
                <a:latin typeface="Verdana"/>
                <a:cs typeface="Verdana"/>
                <a:hlinkClick r:id="rId26" action="ppaction://hlinksldjump"/>
              </a:rPr>
              <a:t>8</a:t>
            </a:r>
            <a:r>
              <a:rPr dirty="0" baseline="4629" sz="900" spc="-97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baseline="4629" sz="900" spc="67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baseline="4629" sz="900" spc="-142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baseline="4629" sz="900" spc="-97">
                <a:latin typeface="Verdana"/>
                <a:cs typeface="Verdana"/>
                <a:hlinkClick r:id="rId26" action="ppaction://hlinksldjump"/>
              </a:rPr>
              <a:t>41</a:t>
            </a:r>
            <a:endParaRPr baseline="4629" sz="9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297" y="1493747"/>
            <a:ext cx="27705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Essential participants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55">
                <a:latin typeface="Tahoma"/>
                <a:cs typeface="Tahoma"/>
              </a:rPr>
              <a:t>known </a:t>
            </a:r>
            <a:r>
              <a:rPr dirty="0" sz="1100" spc="-65">
                <a:latin typeface="Tahoma"/>
                <a:cs typeface="Tahoma"/>
              </a:rPr>
              <a:t>as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‘arguments’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0246" y="85095"/>
            <a:ext cx="5956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03505" marR="5080" indent="-9144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08 -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Verbs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 driving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seat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4196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11967"/>
            <a:ext cx="63373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Motivation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for</a:t>
            </a:r>
            <a:r>
              <a:rPr dirty="0" sz="600" spc="-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AS</a:t>
            </a:r>
            <a:endParaRPr sz="600">
              <a:latin typeface="Verdana"/>
              <a:cs typeface="Verdana"/>
            </a:endParaRPr>
          </a:p>
          <a:p>
            <a:pPr marL="37465" marR="39243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Thematic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relations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(roles)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950586"/>
            <a:ext cx="5187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Arg.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Structure</a:t>
            </a:r>
            <a:endParaRPr sz="600">
              <a:latin typeface="Verdana"/>
              <a:cs typeface="Verdana"/>
            </a:endParaRPr>
          </a:p>
          <a:p>
            <a:pPr marL="37465" marR="1651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latin typeface="Verdana"/>
                <a:cs typeface="Verdana"/>
                <a:hlinkClick r:id="rId8" action="ppaction://hlinksldjump"/>
              </a:rPr>
              <a:t>Definition </a:t>
            </a:r>
            <a:r>
              <a:rPr dirty="0" sz="400" spc="-20"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Determining</a:t>
            </a:r>
            <a:r>
              <a:rPr dirty="0" sz="400" spc="-8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296420"/>
            <a:ext cx="58547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need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AS?</a:t>
            </a:r>
            <a:endParaRPr sz="600">
              <a:latin typeface="Verdana"/>
              <a:cs typeface="Verdana"/>
            </a:endParaRPr>
          </a:p>
          <a:p>
            <a:pPr marL="37465" marR="126364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Projectionist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Acc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(1)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(2)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(3)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27807"/>
            <a:ext cx="56134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Propositions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proposition?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080886"/>
            <a:ext cx="685165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Thematic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relations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Main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for Noun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Phrases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Other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400" spc="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NPs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7493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>
                <a:hlinkClick r:id="rId8" action="ppaction://hlinksldjump"/>
              </a:rPr>
              <a:t>Definition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297" y="821358"/>
            <a:ext cx="33077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Argument structure is </a:t>
            </a:r>
            <a:r>
              <a:rPr dirty="0" sz="1100" spc="-30">
                <a:latin typeface="Tahoma"/>
                <a:cs typeface="Tahoma"/>
              </a:rPr>
              <a:t>partly </a:t>
            </a:r>
            <a:r>
              <a:rPr dirty="0" sz="1100" spc="-40">
                <a:latin typeface="Tahoma"/>
                <a:cs typeface="Tahoma"/>
              </a:rPr>
              <a:t>semantic </a:t>
            </a:r>
            <a:r>
              <a:rPr dirty="0" sz="1100" spc="120">
                <a:latin typeface="Tahoma"/>
                <a:cs typeface="Tahoma"/>
              </a:rPr>
              <a:t>/ </a:t>
            </a:r>
            <a:r>
              <a:rPr dirty="0" sz="1100" spc="-30">
                <a:latin typeface="Tahoma"/>
                <a:cs typeface="Tahoma"/>
              </a:rPr>
              <a:t>partly</a:t>
            </a:r>
            <a:r>
              <a:rPr dirty="0" sz="1100" spc="19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syntactic: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7360" y="1106548"/>
            <a:ext cx="2633980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Semantic </a:t>
            </a:r>
            <a:r>
              <a:rPr dirty="0" sz="1100" spc="-55">
                <a:latin typeface="Tahoma"/>
                <a:cs typeface="Tahoma"/>
              </a:rPr>
              <a:t>level: </a:t>
            </a:r>
            <a:r>
              <a:rPr dirty="0" sz="1100" spc="-50">
                <a:latin typeface="Tahoma"/>
                <a:cs typeface="Tahoma"/>
              </a:rPr>
              <a:t>roles </a:t>
            </a:r>
            <a:r>
              <a:rPr dirty="0" sz="1100" spc="-40">
                <a:latin typeface="Tahoma"/>
                <a:cs typeface="Tahoma"/>
              </a:rPr>
              <a:t>specified </a:t>
            </a:r>
            <a:r>
              <a:rPr dirty="0" sz="1100" spc="-60">
                <a:latin typeface="Tahoma"/>
                <a:cs typeface="Tahoma"/>
              </a:rPr>
              <a:t>by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6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verb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0">
                <a:latin typeface="Tahoma"/>
                <a:cs typeface="Tahoma"/>
              </a:rPr>
              <a:t>Syntactic </a:t>
            </a:r>
            <a:r>
              <a:rPr dirty="0" sz="1100" spc="-55">
                <a:latin typeface="Tahoma"/>
                <a:cs typeface="Tahoma"/>
              </a:rPr>
              <a:t>level: </a:t>
            </a:r>
            <a:r>
              <a:rPr dirty="0" sz="1100" spc="-50">
                <a:latin typeface="Tahoma"/>
                <a:cs typeface="Tahoma"/>
              </a:rPr>
              <a:t>ordering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roles.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689327"/>
            <a:ext cx="26409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5">
                <a:latin typeface="Tahoma"/>
                <a:cs typeface="Tahoma"/>
              </a:rPr>
              <a:t>NB, </a:t>
            </a:r>
            <a:r>
              <a:rPr dirty="0" sz="1100" spc="-45">
                <a:latin typeface="Tahoma"/>
                <a:cs typeface="Tahoma"/>
              </a:rPr>
              <a:t>role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subject,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30">
                <a:latin typeface="Tahoma"/>
                <a:cs typeface="Tahoma"/>
              </a:rPr>
              <a:t>particular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40">
                <a:latin typeface="Tahoma"/>
                <a:cs typeface="Tahoma"/>
              </a:rPr>
              <a:t>fixed,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e.g.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70216" y="2086749"/>
            <a:ext cx="411480" cy="172085"/>
          </a:xfrm>
          <a:custGeom>
            <a:avLst/>
            <a:gdLst/>
            <a:ahLst/>
            <a:cxnLst/>
            <a:rect l="l" t="t" r="r" b="b"/>
            <a:pathLst>
              <a:path w="411480" h="172085">
                <a:moveTo>
                  <a:pt x="0" y="172072"/>
                </a:moveTo>
                <a:lnTo>
                  <a:pt x="411022" y="172072"/>
                </a:lnTo>
                <a:lnTo>
                  <a:pt x="411022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67297" y="2055951"/>
            <a:ext cx="18268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8784" algn="l"/>
              </a:tabLst>
            </a:pPr>
            <a:r>
              <a:rPr dirty="0" sz="1100" spc="-20">
                <a:latin typeface="Tahoma"/>
                <a:cs typeface="Tahoma"/>
              </a:rPr>
              <a:t>(1)	</a:t>
            </a:r>
            <a:r>
              <a:rPr dirty="0" sz="1100" spc="-55">
                <a:latin typeface="Tahoma"/>
                <a:cs typeface="Tahoma"/>
              </a:rPr>
              <a:t>She </a:t>
            </a:r>
            <a:r>
              <a:rPr dirty="0" sz="1100" spc="-65">
                <a:latin typeface="Tahoma"/>
                <a:cs typeface="Tahoma"/>
              </a:rPr>
              <a:t>gave </a:t>
            </a:r>
            <a:r>
              <a:rPr dirty="0" sz="1100" spc="-5">
                <a:latin typeface="Tahoma"/>
                <a:cs typeface="Tahoma"/>
              </a:rPr>
              <a:t>Patrick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13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cake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70216" y="2394864"/>
            <a:ext cx="366395" cy="172085"/>
          </a:xfrm>
          <a:custGeom>
            <a:avLst/>
            <a:gdLst/>
            <a:ahLst/>
            <a:cxnLst/>
            <a:rect l="l" t="t" r="r" b="b"/>
            <a:pathLst>
              <a:path w="366394" h="172085">
                <a:moveTo>
                  <a:pt x="0" y="172072"/>
                </a:moveTo>
                <a:lnTo>
                  <a:pt x="366382" y="172072"/>
                </a:lnTo>
                <a:lnTo>
                  <a:pt x="366382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67297" y="2364065"/>
            <a:ext cx="19926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8784" algn="l"/>
              </a:tabLst>
            </a:pPr>
            <a:r>
              <a:rPr dirty="0" sz="1100" spc="-20">
                <a:latin typeface="Tahoma"/>
                <a:cs typeface="Tahoma"/>
              </a:rPr>
              <a:t>(2)	</a:t>
            </a:r>
            <a:r>
              <a:rPr dirty="0" sz="1100" spc="-55">
                <a:latin typeface="Tahoma"/>
                <a:cs typeface="Tahoma"/>
              </a:rPr>
              <a:t>She </a:t>
            </a:r>
            <a:r>
              <a:rPr dirty="0" sz="1100" spc="-65">
                <a:latin typeface="Tahoma"/>
                <a:cs typeface="Tahoma"/>
              </a:rPr>
              <a:t>gave </a:t>
            </a:r>
            <a:r>
              <a:rPr dirty="0" sz="1100" spc="-55">
                <a:latin typeface="Tahoma"/>
                <a:cs typeface="Tahoma"/>
              </a:rPr>
              <a:t>a cake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54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Patrick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38561" y="2551002"/>
            <a:ext cx="552450" cy="418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5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Roles for other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of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  <a:p>
            <a:pPr marL="37465" marR="243204">
              <a:lnSpc>
                <a:spcPts val="730"/>
              </a:lnSpc>
              <a:spcBef>
                <a:spcPts val="45"/>
              </a:spcBef>
            </a:pP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A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ttributives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Locatives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Instruments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3025191"/>
            <a:ext cx="44894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mnemonic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263" y="3185452"/>
            <a:ext cx="56197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Further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13263" y="3341243"/>
            <a:ext cx="62738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Five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 </a:t>
            </a:r>
            <a:r>
              <a:rPr dirty="0" baseline="4629" sz="900" spc="-97">
                <a:latin typeface="Verdana"/>
                <a:cs typeface="Verdana"/>
                <a:hlinkClick r:id="rId26" action="ppaction://hlinksldjump"/>
              </a:rPr>
              <a:t>9</a:t>
            </a:r>
            <a:r>
              <a:rPr dirty="0" baseline="4629" sz="900" spc="-97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baseline="4629" sz="900" spc="67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baseline="4629" sz="900" spc="-142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baseline="4629" sz="900" spc="-97">
                <a:latin typeface="Verdana"/>
                <a:cs typeface="Verdana"/>
                <a:hlinkClick r:id="rId26" action="ppaction://hlinksldjump"/>
              </a:rPr>
              <a:t>41</a:t>
            </a:r>
            <a:endParaRPr baseline="4629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0246" y="85095"/>
            <a:ext cx="5956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03505" marR="5080" indent="-9144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08 -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Verbs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 driving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seat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4196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11967"/>
            <a:ext cx="63373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Motivation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for</a:t>
            </a:r>
            <a:r>
              <a:rPr dirty="0" sz="600" spc="-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AS</a:t>
            </a:r>
            <a:endParaRPr sz="600">
              <a:latin typeface="Verdana"/>
              <a:cs typeface="Verdana"/>
            </a:endParaRPr>
          </a:p>
          <a:p>
            <a:pPr marL="37465" marR="39243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Thematic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relations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(roles)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950586"/>
            <a:ext cx="5187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Arg.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Structure</a:t>
            </a:r>
            <a:endParaRPr sz="600">
              <a:latin typeface="Verdana"/>
              <a:cs typeface="Verdana"/>
            </a:endParaRPr>
          </a:p>
          <a:p>
            <a:pPr marL="37465" marR="1651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latin typeface="Verdana"/>
                <a:cs typeface="Verdana"/>
                <a:hlinkClick r:id="rId8" action="ppaction://hlinksldjump"/>
              </a:rPr>
              <a:t>Definition </a:t>
            </a:r>
            <a:r>
              <a:rPr dirty="0" sz="400" spc="-20"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Determining</a:t>
            </a:r>
            <a:r>
              <a:rPr dirty="0" sz="400" spc="-8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296420"/>
            <a:ext cx="58547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need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AS?</a:t>
            </a:r>
            <a:endParaRPr sz="600">
              <a:latin typeface="Verdana"/>
              <a:cs typeface="Verdana"/>
            </a:endParaRPr>
          </a:p>
          <a:p>
            <a:pPr marL="37465" marR="126364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Projectionist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Acc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(1)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(2)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(3)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27807"/>
            <a:ext cx="56134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Propositions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proposition?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080886"/>
            <a:ext cx="685165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Thematic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relations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Main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for Noun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Phrases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 marR="11176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Other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for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NPs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Roles for other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types</a:t>
            </a:r>
            <a:r>
              <a:rPr dirty="0" sz="400" spc="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of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7493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>
                <a:hlinkClick r:id="rId8" action="ppaction://hlinksldjump"/>
              </a:rPr>
              <a:t>Definition</a:t>
            </a:r>
          </a:p>
        </p:txBody>
      </p:sp>
      <p:sp>
        <p:nvSpPr>
          <p:cNvPr id="11" name="object 11"/>
          <p:cNvSpPr/>
          <p:nvPr/>
        </p:nvSpPr>
        <p:spPr>
          <a:xfrm>
            <a:off x="179997" y="501716"/>
            <a:ext cx="3528060" cy="2646045"/>
          </a:xfrm>
          <a:custGeom>
            <a:avLst/>
            <a:gdLst/>
            <a:ahLst/>
            <a:cxnLst/>
            <a:rect l="l" t="t" r="r" b="b"/>
            <a:pathLst>
              <a:path w="3528060" h="2646045">
                <a:moveTo>
                  <a:pt x="0" y="0"/>
                </a:moveTo>
                <a:lnTo>
                  <a:pt x="3527938" y="0"/>
                </a:lnTo>
                <a:lnTo>
                  <a:pt x="3527938" y="2645953"/>
                </a:lnTo>
                <a:lnTo>
                  <a:pt x="0" y="264595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76429" y="2160385"/>
            <a:ext cx="3335654" cy="837565"/>
          </a:xfrm>
          <a:custGeom>
            <a:avLst/>
            <a:gdLst/>
            <a:ahLst/>
            <a:cxnLst/>
            <a:rect l="l" t="t" r="r" b="b"/>
            <a:pathLst>
              <a:path w="3335654" h="837564">
                <a:moveTo>
                  <a:pt x="0" y="0"/>
                </a:moveTo>
                <a:lnTo>
                  <a:pt x="3335073" y="0"/>
                </a:lnTo>
                <a:lnTo>
                  <a:pt x="3335073" y="837394"/>
                </a:lnTo>
                <a:lnTo>
                  <a:pt x="0" y="837394"/>
                </a:lnTo>
                <a:lnTo>
                  <a:pt x="0" y="0"/>
                </a:lnTo>
                <a:close/>
              </a:path>
            </a:pathLst>
          </a:custGeom>
          <a:solidFill>
            <a:srgbClr val="F5CF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6429" y="2160385"/>
            <a:ext cx="3335654" cy="837565"/>
          </a:xfrm>
          <a:custGeom>
            <a:avLst/>
            <a:gdLst/>
            <a:ahLst/>
            <a:cxnLst/>
            <a:rect l="l" t="t" r="r" b="b"/>
            <a:pathLst>
              <a:path w="3335654" h="837564">
                <a:moveTo>
                  <a:pt x="0" y="0"/>
                </a:moveTo>
                <a:lnTo>
                  <a:pt x="3335073" y="0"/>
                </a:lnTo>
                <a:lnTo>
                  <a:pt x="3335073" y="837394"/>
                </a:lnTo>
                <a:lnTo>
                  <a:pt x="0" y="837394"/>
                </a:lnTo>
                <a:lnTo>
                  <a:pt x="0" y="0"/>
                </a:lnTo>
                <a:close/>
              </a:path>
            </a:pathLst>
          </a:custGeom>
          <a:ln w="9799">
            <a:solidFill>
              <a:srgbClr val="385D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99008" y="2480733"/>
            <a:ext cx="63944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latin typeface="Calibri"/>
                <a:cs typeface="Calibri"/>
              </a:rPr>
              <a:t>SEM</a:t>
            </a:r>
            <a:r>
              <a:rPr dirty="0" sz="1000" spc="-5" b="1">
                <a:latin typeface="Calibri"/>
                <a:cs typeface="Calibri"/>
              </a:rPr>
              <a:t>ANTIC</a:t>
            </a:r>
            <a:r>
              <a:rPr dirty="0" sz="1000" b="1">
                <a:latin typeface="Calibri"/>
                <a:cs typeface="Calibri"/>
              </a:rPr>
              <a:t>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7033" y="624659"/>
            <a:ext cx="3335654" cy="597535"/>
          </a:xfrm>
          <a:custGeom>
            <a:avLst/>
            <a:gdLst/>
            <a:ahLst/>
            <a:cxnLst/>
            <a:rect l="l" t="t" r="r" b="b"/>
            <a:pathLst>
              <a:path w="3335654" h="597535">
                <a:moveTo>
                  <a:pt x="0" y="0"/>
                </a:moveTo>
                <a:lnTo>
                  <a:pt x="3335073" y="0"/>
                </a:lnTo>
                <a:lnTo>
                  <a:pt x="3335073" y="597428"/>
                </a:lnTo>
                <a:lnTo>
                  <a:pt x="0" y="597428"/>
                </a:lnTo>
                <a:lnTo>
                  <a:pt x="0" y="0"/>
                </a:lnTo>
                <a:close/>
              </a:path>
            </a:pathLst>
          </a:custGeom>
          <a:solidFill>
            <a:srgbClr val="B9CD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67033" y="624659"/>
            <a:ext cx="3335654" cy="597535"/>
          </a:xfrm>
          <a:custGeom>
            <a:avLst/>
            <a:gdLst/>
            <a:ahLst/>
            <a:cxnLst/>
            <a:rect l="l" t="t" r="r" b="b"/>
            <a:pathLst>
              <a:path w="3335654" h="597535">
                <a:moveTo>
                  <a:pt x="0" y="0"/>
                </a:moveTo>
                <a:lnTo>
                  <a:pt x="3335073" y="0"/>
                </a:lnTo>
                <a:lnTo>
                  <a:pt x="3335073" y="597428"/>
                </a:lnTo>
                <a:lnTo>
                  <a:pt x="0" y="597428"/>
                </a:lnTo>
                <a:lnTo>
                  <a:pt x="0" y="0"/>
                </a:lnTo>
                <a:close/>
              </a:path>
            </a:pathLst>
          </a:custGeom>
          <a:ln w="9799">
            <a:solidFill>
              <a:srgbClr val="385D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04233" y="2297436"/>
            <a:ext cx="1110124" cy="65384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76429" y="1404694"/>
            <a:ext cx="3335654" cy="587375"/>
          </a:xfrm>
          <a:custGeom>
            <a:avLst/>
            <a:gdLst/>
            <a:ahLst/>
            <a:cxnLst/>
            <a:rect l="l" t="t" r="r" b="b"/>
            <a:pathLst>
              <a:path w="3335654" h="587375">
                <a:moveTo>
                  <a:pt x="0" y="0"/>
                </a:moveTo>
                <a:lnTo>
                  <a:pt x="3335073" y="0"/>
                </a:lnTo>
                <a:lnTo>
                  <a:pt x="3335073" y="586782"/>
                </a:lnTo>
                <a:lnTo>
                  <a:pt x="0" y="586782"/>
                </a:lnTo>
                <a:lnTo>
                  <a:pt x="0" y="0"/>
                </a:lnTo>
                <a:close/>
              </a:path>
            </a:pathLst>
          </a:custGeom>
          <a:solidFill>
            <a:srgbClr val="E3C5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76429" y="1404694"/>
            <a:ext cx="3335654" cy="587375"/>
          </a:xfrm>
          <a:custGeom>
            <a:avLst/>
            <a:gdLst/>
            <a:ahLst/>
            <a:cxnLst/>
            <a:rect l="l" t="t" r="r" b="b"/>
            <a:pathLst>
              <a:path w="3335654" h="587375">
                <a:moveTo>
                  <a:pt x="0" y="0"/>
                </a:moveTo>
                <a:lnTo>
                  <a:pt x="3335073" y="0"/>
                </a:lnTo>
                <a:lnTo>
                  <a:pt x="3335073" y="586782"/>
                </a:lnTo>
                <a:lnTo>
                  <a:pt x="0" y="586782"/>
                </a:lnTo>
                <a:lnTo>
                  <a:pt x="0" y="0"/>
                </a:lnTo>
                <a:close/>
              </a:path>
            </a:pathLst>
          </a:custGeom>
          <a:ln w="9799">
            <a:solidFill>
              <a:srgbClr val="385D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99008" y="1521918"/>
            <a:ext cx="561975" cy="319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500"/>
              </a:lnSpc>
              <a:spcBef>
                <a:spcPts val="100"/>
              </a:spcBef>
            </a:pPr>
            <a:r>
              <a:rPr dirty="0" sz="850" spc="-5" b="1">
                <a:latin typeface="Calibri"/>
                <a:cs typeface="Calibri"/>
              </a:rPr>
              <a:t>A</a:t>
            </a:r>
            <a:r>
              <a:rPr dirty="0" sz="850" spc="-15" b="1">
                <a:latin typeface="Calibri"/>
                <a:cs typeface="Calibri"/>
              </a:rPr>
              <a:t>R</a:t>
            </a:r>
            <a:r>
              <a:rPr dirty="0" sz="850" spc="-5" b="1">
                <a:latin typeface="Calibri"/>
                <a:cs typeface="Calibri"/>
              </a:rPr>
              <a:t>GUMENT  </a:t>
            </a:r>
            <a:r>
              <a:rPr dirty="0" sz="850" spc="-15" b="1">
                <a:latin typeface="Calibri"/>
                <a:cs typeface="Calibri"/>
              </a:rPr>
              <a:t>S</a:t>
            </a:r>
            <a:r>
              <a:rPr dirty="0" sz="850" spc="-5" b="1">
                <a:latin typeface="Calibri"/>
                <a:cs typeface="Calibri"/>
              </a:rPr>
              <a:t>T</a:t>
            </a:r>
            <a:r>
              <a:rPr dirty="0" sz="850" spc="-10" b="1">
                <a:latin typeface="Calibri"/>
                <a:cs typeface="Calibri"/>
              </a:rPr>
              <a:t>R</a:t>
            </a:r>
            <a:r>
              <a:rPr dirty="0" sz="850" spc="-5" b="1">
                <a:latin typeface="Calibri"/>
                <a:cs typeface="Calibri"/>
              </a:rPr>
              <a:t>UC</a:t>
            </a:r>
            <a:r>
              <a:rPr dirty="0" sz="850" spc="-10" b="1">
                <a:latin typeface="Calibri"/>
                <a:cs typeface="Calibri"/>
              </a:rPr>
              <a:t>T</a:t>
            </a:r>
            <a:r>
              <a:rPr dirty="0" sz="850" spc="-5" b="1">
                <a:latin typeface="Calibri"/>
                <a:cs typeface="Calibri"/>
              </a:rPr>
              <a:t>U</a:t>
            </a:r>
            <a:r>
              <a:rPr dirty="0" sz="850" spc="-10" b="1">
                <a:latin typeface="Calibri"/>
                <a:cs typeface="Calibri"/>
              </a:rPr>
              <a:t>R</a:t>
            </a:r>
            <a:r>
              <a:rPr dirty="0" sz="850" spc="-5" b="1">
                <a:latin typeface="Calibri"/>
                <a:cs typeface="Calibri"/>
              </a:rPr>
              <a:t>E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04596" y="1666955"/>
            <a:ext cx="179197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Calibri"/>
                <a:cs typeface="Calibri"/>
              </a:rPr>
              <a:t>load </a:t>
            </a:r>
            <a:r>
              <a:rPr dirty="0" sz="1000" spc="-25">
                <a:latin typeface="Calibri"/>
                <a:cs typeface="Calibri"/>
              </a:rPr>
              <a:t>&lt;</a:t>
            </a:r>
            <a:r>
              <a:rPr dirty="0" u="sng" sz="1000" spc="-2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AGENT</a:t>
            </a:r>
            <a:r>
              <a:rPr dirty="0" sz="1000" spc="-25">
                <a:latin typeface="Calibri"/>
                <a:cs typeface="Calibri"/>
              </a:rPr>
              <a:t>, </a:t>
            </a:r>
            <a:r>
              <a:rPr dirty="0" sz="1000" spc="-40">
                <a:latin typeface="Calibri"/>
                <a:cs typeface="Calibri"/>
              </a:rPr>
              <a:t>PATIENT,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LOCATION&gt;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790865" y="1168491"/>
            <a:ext cx="181610" cy="323215"/>
          </a:xfrm>
          <a:custGeom>
            <a:avLst/>
            <a:gdLst/>
            <a:ahLst/>
            <a:cxnLst/>
            <a:rect l="l" t="t" r="r" b="b"/>
            <a:pathLst>
              <a:path w="181610" h="323215">
                <a:moveTo>
                  <a:pt x="181368" y="232382"/>
                </a:moveTo>
                <a:lnTo>
                  <a:pt x="0" y="232382"/>
                </a:lnTo>
                <a:lnTo>
                  <a:pt x="90684" y="323066"/>
                </a:lnTo>
                <a:lnTo>
                  <a:pt x="181368" y="232382"/>
                </a:lnTo>
                <a:close/>
              </a:path>
              <a:path w="181610" h="323215">
                <a:moveTo>
                  <a:pt x="136026" y="90684"/>
                </a:moveTo>
                <a:lnTo>
                  <a:pt x="45341" y="90684"/>
                </a:lnTo>
                <a:lnTo>
                  <a:pt x="45341" y="232382"/>
                </a:lnTo>
                <a:lnTo>
                  <a:pt x="136026" y="232382"/>
                </a:lnTo>
                <a:lnTo>
                  <a:pt x="136026" y="90684"/>
                </a:lnTo>
                <a:close/>
              </a:path>
              <a:path w="181610" h="323215">
                <a:moveTo>
                  <a:pt x="90684" y="0"/>
                </a:moveTo>
                <a:lnTo>
                  <a:pt x="0" y="90684"/>
                </a:lnTo>
                <a:lnTo>
                  <a:pt x="181368" y="90684"/>
                </a:lnTo>
                <a:lnTo>
                  <a:pt x="90684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790865" y="1168491"/>
            <a:ext cx="181610" cy="323215"/>
          </a:xfrm>
          <a:custGeom>
            <a:avLst/>
            <a:gdLst/>
            <a:ahLst/>
            <a:cxnLst/>
            <a:rect l="l" t="t" r="r" b="b"/>
            <a:pathLst>
              <a:path w="181610" h="323215">
                <a:moveTo>
                  <a:pt x="0" y="90684"/>
                </a:moveTo>
                <a:lnTo>
                  <a:pt x="90684" y="0"/>
                </a:lnTo>
                <a:lnTo>
                  <a:pt x="181368" y="90684"/>
                </a:lnTo>
                <a:lnTo>
                  <a:pt x="136026" y="90684"/>
                </a:lnTo>
                <a:lnTo>
                  <a:pt x="136026" y="232382"/>
                </a:lnTo>
                <a:lnTo>
                  <a:pt x="181368" y="232382"/>
                </a:lnTo>
                <a:lnTo>
                  <a:pt x="90684" y="323066"/>
                </a:lnTo>
                <a:lnTo>
                  <a:pt x="0" y="232382"/>
                </a:lnTo>
                <a:lnTo>
                  <a:pt x="45342" y="232382"/>
                </a:lnTo>
                <a:lnTo>
                  <a:pt x="45342" y="90684"/>
                </a:lnTo>
                <a:lnTo>
                  <a:pt x="0" y="90684"/>
                </a:lnTo>
                <a:close/>
              </a:path>
            </a:pathLst>
          </a:custGeom>
          <a:ln w="9799">
            <a:solidFill>
              <a:srgbClr val="8C38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980036" y="1242034"/>
            <a:ext cx="816610" cy="12001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600" spc="10" b="1">
                <a:latin typeface="Verdana"/>
                <a:cs typeface="Verdana"/>
              </a:rPr>
              <a:t>mapping /</a:t>
            </a:r>
            <a:r>
              <a:rPr dirty="0" sz="600" spc="-55" b="1">
                <a:latin typeface="Verdana"/>
                <a:cs typeface="Verdana"/>
              </a:rPr>
              <a:t> </a:t>
            </a:r>
            <a:r>
              <a:rPr dirty="0" sz="600" spc="5" b="1">
                <a:latin typeface="Verdana"/>
                <a:cs typeface="Verdana"/>
              </a:rPr>
              <a:t>linking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800261" y="1837269"/>
            <a:ext cx="181610" cy="391160"/>
          </a:xfrm>
          <a:custGeom>
            <a:avLst/>
            <a:gdLst/>
            <a:ahLst/>
            <a:cxnLst/>
            <a:rect l="l" t="t" r="r" b="b"/>
            <a:pathLst>
              <a:path w="181610" h="391160">
                <a:moveTo>
                  <a:pt x="181368" y="300001"/>
                </a:moveTo>
                <a:lnTo>
                  <a:pt x="0" y="300001"/>
                </a:lnTo>
                <a:lnTo>
                  <a:pt x="90684" y="390685"/>
                </a:lnTo>
                <a:lnTo>
                  <a:pt x="181368" y="300001"/>
                </a:lnTo>
                <a:close/>
              </a:path>
              <a:path w="181610" h="391160">
                <a:moveTo>
                  <a:pt x="136026" y="90684"/>
                </a:moveTo>
                <a:lnTo>
                  <a:pt x="45342" y="90684"/>
                </a:lnTo>
                <a:lnTo>
                  <a:pt x="45342" y="300001"/>
                </a:lnTo>
                <a:lnTo>
                  <a:pt x="136026" y="300001"/>
                </a:lnTo>
                <a:lnTo>
                  <a:pt x="136026" y="90684"/>
                </a:lnTo>
                <a:close/>
              </a:path>
              <a:path w="181610" h="391160">
                <a:moveTo>
                  <a:pt x="90684" y="0"/>
                </a:moveTo>
                <a:lnTo>
                  <a:pt x="0" y="90684"/>
                </a:lnTo>
                <a:lnTo>
                  <a:pt x="181368" y="90684"/>
                </a:lnTo>
                <a:lnTo>
                  <a:pt x="90684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800261" y="1837269"/>
            <a:ext cx="181610" cy="391160"/>
          </a:xfrm>
          <a:custGeom>
            <a:avLst/>
            <a:gdLst/>
            <a:ahLst/>
            <a:cxnLst/>
            <a:rect l="l" t="t" r="r" b="b"/>
            <a:pathLst>
              <a:path w="181610" h="391160">
                <a:moveTo>
                  <a:pt x="0" y="90684"/>
                </a:moveTo>
                <a:lnTo>
                  <a:pt x="90684" y="0"/>
                </a:lnTo>
                <a:lnTo>
                  <a:pt x="181368" y="90684"/>
                </a:lnTo>
                <a:lnTo>
                  <a:pt x="136026" y="90684"/>
                </a:lnTo>
                <a:lnTo>
                  <a:pt x="136026" y="300001"/>
                </a:lnTo>
                <a:lnTo>
                  <a:pt x="181368" y="300001"/>
                </a:lnTo>
                <a:lnTo>
                  <a:pt x="90684" y="390685"/>
                </a:lnTo>
                <a:lnTo>
                  <a:pt x="0" y="300001"/>
                </a:lnTo>
                <a:lnTo>
                  <a:pt x="45342" y="300001"/>
                </a:lnTo>
                <a:lnTo>
                  <a:pt x="45342" y="90684"/>
                </a:lnTo>
                <a:lnTo>
                  <a:pt x="0" y="90684"/>
                </a:lnTo>
                <a:close/>
              </a:path>
            </a:pathLst>
          </a:custGeom>
          <a:ln w="9799">
            <a:solidFill>
              <a:srgbClr val="8C38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854921" y="1557981"/>
            <a:ext cx="81915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Verdana"/>
                <a:cs typeface="Verdana"/>
              </a:rPr>
              <a:t>2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38561" y="2614261"/>
            <a:ext cx="314325" cy="354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A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ttributives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Locatives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Instruments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13263" y="3025191"/>
            <a:ext cx="44894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A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mnemonic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913263" y="3185452"/>
            <a:ext cx="56197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Further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13263" y="3341243"/>
            <a:ext cx="62738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Five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min </a:t>
            </a:r>
            <a:r>
              <a:rPr dirty="0" sz="600" spc="-105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ex</a:t>
            </a:r>
            <a:r>
              <a:rPr dirty="0" baseline="4629" sz="900" spc="-157">
                <a:latin typeface="Verdana"/>
                <a:cs typeface="Verdana"/>
                <a:hlinkClick r:id="rId27" action="ppaction://hlinksldjump"/>
              </a:rPr>
              <a:t>10</a:t>
            </a:r>
            <a:r>
              <a:rPr dirty="0" baseline="4629" sz="900" spc="-157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baseline="4629" sz="900" spc="67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baseline="4629" sz="900" spc="-127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baseline="4629" sz="900" spc="-97">
                <a:latin typeface="Verdana"/>
                <a:cs typeface="Verdana"/>
                <a:hlinkClick r:id="rId27" action="ppaction://hlinksldjump"/>
              </a:rPr>
              <a:t>41</a:t>
            </a:r>
            <a:endParaRPr baseline="4629" sz="9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18910" y="1570917"/>
            <a:ext cx="987425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18210" algn="l"/>
              </a:tabLst>
            </a:pPr>
            <a:r>
              <a:rPr dirty="0" sz="700" spc="-5">
                <a:latin typeface="Verdana"/>
                <a:cs typeface="Verdana"/>
              </a:rPr>
              <a:t>1</a:t>
            </a:r>
            <a:r>
              <a:rPr dirty="0" sz="700" spc="-5">
                <a:latin typeface="Verdana"/>
                <a:cs typeface="Verdana"/>
              </a:rPr>
              <a:t>	</a:t>
            </a:r>
            <a:r>
              <a:rPr dirty="0" sz="700" spc="-5">
                <a:latin typeface="Verdana"/>
                <a:cs typeface="Verdana"/>
              </a:rPr>
              <a:t>3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5225" y="1874319"/>
            <a:ext cx="1343660" cy="965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50">
                <a:solidFill>
                  <a:srgbClr val="C00000"/>
                </a:solidFill>
                <a:latin typeface="Verdana"/>
                <a:cs typeface="Verdana"/>
              </a:rPr>
              <a:t>Valency </a:t>
            </a:r>
            <a:r>
              <a:rPr dirty="0" sz="450" spc="5">
                <a:solidFill>
                  <a:srgbClr val="C00000"/>
                </a:solidFill>
                <a:latin typeface="Verdana"/>
                <a:cs typeface="Verdana"/>
              </a:rPr>
              <a:t>/ thematic </a:t>
            </a:r>
            <a:r>
              <a:rPr dirty="0" sz="450">
                <a:solidFill>
                  <a:srgbClr val="C00000"/>
                </a:solidFill>
                <a:latin typeface="Verdana"/>
                <a:cs typeface="Verdana"/>
              </a:rPr>
              <a:t>relations </a:t>
            </a:r>
            <a:r>
              <a:rPr dirty="0" sz="450" spc="5">
                <a:solidFill>
                  <a:srgbClr val="C00000"/>
                </a:solidFill>
                <a:latin typeface="Verdana"/>
                <a:cs typeface="Verdana"/>
              </a:rPr>
              <a:t>/ thematic</a:t>
            </a:r>
            <a:r>
              <a:rPr dirty="0" sz="450" spc="-15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dirty="0" sz="450">
                <a:solidFill>
                  <a:srgbClr val="C00000"/>
                </a:solidFill>
                <a:latin typeface="Verdana"/>
                <a:cs typeface="Verdana"/>
              </a:rPr>
              <a:t>roles</a:t>
            </a:r>
            <a:endParaRPr sz="45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45495" y="1808072"/>
            <a:ext cx="730885" cy="1079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50" spc="-10">
                <a:solidFill>
                  <a:srgbClr val="C00000"/>
                </a:solidFill>
                <a:latin typeface="Verdana"/>
                <a:cs typeface="Verdana"/>
              </a:rPr>
              <a:t>PRED </a:t>
            </a:r>
            <a:r>
              <a:rPr dirty="0" sz="450" spc="10">
                <a:solidFill>
                  <a:srgbClr val="C00000"/>
                </a:solidFill>
                <a:latin typeface="Verdana"/>
                <a:cs typeface="Verdana"/>
              </a:rPr>
              <a:t>&lt;</a:t>
            </a:r>
            <a:r>
              <a:rPr dirty="0" sz="450" spc="-3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dirty="0" sz="450" spc="5">
                <a:solidFill>
                  <a:srgbClr val="C00000"/>
                </a:solidFill>
                <a:latin typeface="Verdana"/>
                <a:cs typeface="Verdana"/>
              </a:rPr>
              <a:t>ARGUMENTS&gt;</a:t>
            </a:r>
            <a:endParaRPr sz="45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9612" y="636293"/>
            <a:ext cx="632460" cy="368300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000" spc="-25" b="1">
                <a:latin typeface="Calibri"/>
                <a:cs typeface="Calibri"/>
              </a:rPr>
              <a:t>SYNTAX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550" spc="-10">
                <a:solidFill>
                  <a:srgbClr val="C00000"/>
                </a:solidFill>
                <a:latin typeface="Verdana"/>
                <a:cs typeface="Verdana"/>
              </a:rPr>
              <a:t>Syntactic</a:t>
            </a:r>
            <a:r>
              <a:rPr dirty="0" sz="550" spc="-55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dirty="0" sz="550" spc="-10" b="1">
                <a:solidFill>
                  <a:srgbClr val="C00000"/>
                </a:solidFill>
                <a:latin typeface="Verdana"/>
                <a:cs typeface="Verdana"/>
              </a:rPr>
              <a:t>frames</a:t>
            </a:r>
            <a:endParaRPr sz="55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9612" y="1023302"/>
            <a:ext cx="2040255" cy="12001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600" spc="10">
                <a:solidFill>
                  <a:srgbClr val="C00000"/>
                </a:solidFill>
                <a:latin typeface="Verdana"/>
                <a:cs typeface="Verdana"/>
              </a:rPr>
              <a:t>X </a:t>
            </a:r>
            <a:r>
              <a:rPr dirty="0" sz="600" spc="5">
                <a:solidFill>
                  <a:srgbClr val="C00000"/>
                </a:solidFill>
                <a:latin typeface="Verdana"/>
                <a:cs typeface="Verdana"/>
              </a:rPr>
              <a:t>VERB-ed </a:t>
            </a:r>
            <a:r>
              <a:rPr dirty="0" sz="600" spc="10">
                <a:solidFill>
                  <a:srgbClr val="C00000"/>
                </a:solidFill>
                <a:latin typeface="Verdana"/>
                <a:cs typeface="Verdana"/>
              </a:rPr>
              <a:t>Y </a:t>
            </a:r>
            <a:r>
              <a:rPr dirty="0" sz="600" spc="5">
                <a:solidFill>
                  <a:srgbClr val="C00000"/>
                </a:solidFill>
                <a:latin typeface="Verdana"/>
                <a:cs typeface="Verdana"/>
              </a:rPr>
              <a:t>onto </a:t>
            </a:r>
            <a:r>
              <a:rPr dirty="0" sz="600" spc="10">
                <a:solidFill>
                  <a:srgbClr val="C00000"/>
                </a:solidFill>
                <a:latin typeface="Verdana"/>
                <a:cs typeface="Verdana"/>
              </a:rPr>
              <a:t>Z </a:t>
            </a:r>
            <a:r>
              <a:rPr dirty="0" sz="600" spc="5">
                <a:solidFill>
                  <a:srgbClr val="C00000"/>
                </a:solidFill>
                <a:latin typeface="Verdana"/>
                <a:cs typeface="Verdana"/>
              </a:rPr>
              <a:t>| </a:t>
            </a:r>
            <a:r>
              <a:rPr dirty="0" sz="600" spc="10">
                <a:solidFill>
                  <a:srgbClr val="C00000"/>
                </a:solidFill>
                <a:latin typeface="Verdana"/>
                <a:cs typeface="Verdana"/>
              </a:rPr>
              <a:t>X </a:t>
            </a:r>
            <a:r>
              <a:rPr dirty="0" sz="600" spc="5">
                <a:solidFill>
                  <a:srgbClr val="C00000"/>
                </a:solidFill>
                <a:latin typeface="Verdana"/>
                <a:cs typeface="Verdana"/>
              </a:rPr>
              <a:t>verb </a:t>
            </a:r>
            <a:r>
              <a:rPr dirty="0" sz="600" spc="10">
                <a:solidFill>
                  <a:srgbClr val="C00000"/>
                </a:solidFill>
                <a:latin typeface="Verdana"/>
                <a:cs typeface="Verdana"/>
              </a:rPr>
              <a:t>Z </a:t>
            </a:r>
            <a:r>
              <a:rPr dirty="0" sz="600" spc="5">
                <a:solidFill>
                  <a:srgbClr val="C00000"/>
                </a:solidFill>
                <a:latin typeface="Verdana"/>
                <a:cs typeface="Verdana"/>
              </a:rPr>
              <a:t>with </a:t>
            </a:r>
            <a:r>
              <a:rPr dirty="0" sz="600" spc="10">
                <a:solidFill>
                  <a:srgbClr val="C00000"/>
                </a:solidFill>
                <a:latin typeface="Verdana"/>
                <a:cs typeface="Verdana"/>
              </a:rPr>
              <a:t>Y</a:t>
            </a:r>
            <a:r>
              <a:rPr dirty="0" sz="600" spc="-35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dirty="0" sz="600" spc="5">
                <a:solidFill>
                  <a:srgbClr val="C00000"/>
                </a:solidFill>
                <a:latin typeface="Verdana"/>
                <a:cs typeface="Verdana"/>
              </a:rPr>
              <a:t>(Alternation)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95200" y="623077"/>
            <a:ext cx="2183765" cy="39116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r" marR="137160">
              <a:lnSpc>
                <a:spcPct val="100000"/>
              </a:lnSpc>
              <a:spcBef>
                <a:spcPts val="160"/>
              </a:spcBef>
            </a:pPr>
            <a:r>
              <a:rPr dirty="0" sz="700" spc="-10">
                <a:solidFill>
                  <a:srgbClr val="C00000"/>
                </a:solidFill>
                <a:latin typeface="Verdana"/>
                <a:cs typeface="Verdana"/>
              </a:rPr>
              <a:t>A</a:t>
            </a:r>
            <a:r>
              <a:rPr dirty="0" sz="700" spc="-5">
                <a:solidFill>
                  <a:srgbClr val="C00000"/>
                </a:solidFill>
                <a:latin typeface="Verdana"/>
                <a:cs typeface="Verdana"/>
              </a:rPr>
              <a:t>d</a:t>
            </a:r>
            <a:r>
              <a:rPr dirty="0" sz="700" spc="-15">
                <a:solidFill>
                  <a:srgbClr val="C00000"/>
                </a:solidFill>
                <a:latin typeface="Verdana"/>
                <a:cs typeface="Verdana"/>
              </a:rPr>
              <a:t>v</a:t>
            </a:r>
            <a:r>
              <a:rPr dirty="0" sz="700" spc="-5">
                <a:solidFill>
                  <a:srgbClr val="C00000"/>
                </a:solidFill>
                <a:latin typeface="Verdana"/>
                <a:cs typeface="Verdana"/>
              </a:rPr>
              <a:t>e</a:t>
            </a:r>
            <a:r>
              <a:rPr dirty="0" sz="700" spc="-10">
                <a:solidFill>
                  <a:srgbClr val="C00000"/>
                </a:solidFill>
                <a:latin typeface="Verdana"/>
                <a:cs typeface="Verdana"/>
              </a:rPr>
              <a:t>r</a:t>
            </a:r>
            <a:r>
              <a:rPr dirty="0" sz="700" spc="-5">
                <a:solidFill>
                  <a:srgbClr val="C00000"/>
                </a:solidFill>
                <a:latin typeface="Verdana"/>
                <a:cs typeface="Verdana"/>
              </a:rPr>
              <a:t>bi</a:t>
            </a:r>
            <a:r>
              <a:rPr dirty="0" sz="700" spc="-10">
                <a:solidFill>
                  <a:srgbClr val="C00000"/>
                </a:solidFill>
                <a:latin typeface="Verdana"/>
                <a:cs typeface="Verdana"/>
              </a:rPr>
              <a:t>al</a:t>
            </a:r>
            <a:endParaRPr sz="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u="sng" sz="7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man</a:t>
            </a:r>
            <a:r>
              <a:rPr dirty="0" sz="700">
                <a:latin typeface="Calibri"/>
                <a:cs typeface="Calibri"/>
              </a:rPr>
              <a:t> loaded </a:t>
            </a:r>
            <a:r>
              <a:rPr dirty="0" sz="700" spc="-5">
                <a:latin typeface="Calibri"/>
                <a:cs typeface="Calibri"/>
              </a:rPr>
              <a:t>the </a:t>
            </a:r>
            <a:r>
              <a:rPr dirty="0" sz="700" spc="-5" b="1">
                <a:latin typeface="Calibri"/>
                <a:cs typeface="Calibri"/>
              </a:rPr>
              <a:t>hay </a:t>
            </a:r>
            <a:r>
              <a:rPr dirty="0" sz="700" spc="-5">
                <a:latin typeface="Calibri"/>
                <a:cs typeface="Calibri"/>
              </a:rPr>
              <a:t>onto the </a:t>
            </a:r>
            <a:r>
              <a:rPr dirty="0" sz="700" spc="-5" b="1">
                <a:latin typeface="Calibri"/>
                <a:cs typeface="Calibri"/>
              </a:rPr>
              <a:t>wagon </a:t>
            </a:r>
            <a:r>
              <a:rPr dirty="0" sz="700" spc="-5">
                <a:solidFill>
                  <a:srgbClr val="7F7F7F"/>
                </a:solidFill>
                <a:latin typeface="Calibri"/>
                <a:cs typeface="Calibri"/>
              </a:rPr>
              <a:t>[with a pitch</a:t>
            </a:r>
            <a:r>
              <a:rPr dirty="0" sz="700" spc="12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700" spc="-5">
                <a:solidFill>
                  <a:srgbClr val="7F7F7F"/>
                </a:solidFill>
                <a:latin typeface="Calibri"/>
                <a:cs typeface="Calibri"/>
              </a:rPr>
              <a:t>fork]</a:t>
            </a:r>
            <a:endParaRPr sz="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 u="sng" sz="7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man</a:t>
            </a:r>
            <a:r>
              <a:rPr dirty="0" sz="700">
                <a:latin typeface="Calibri"/>
                <a:cs typeface="Calibri"/>
              </a:rPr>
              <a:t> loaded </a:t>
            </a:r>
            <a:r>
              <a:rPr dirty="0" sz="700" spc="-5">
                <a:latin typeface="Calibri"/>
                <a:cs typeface="Calibri"/>
              </a:rPr>
              <a:t>the </a:t>
            </a:r>
            <a:r>
              <a:rPr dirty="0" sz="700" spc="-5" b="1">
                <a:latin typeface="Calibri"/>
                <a:cs typeface="Calibri"/>
              </a:rPr>
              <a:t>wagon </a:t>
            </a:r>
            <a:r>
              <a:rPr dirty="0" sz="700">
                <a:latin typeface="Calibri"/>
                <a:cs typeface="Calibri"/>
              </a:rPr>
              <a:t>with </a:t>
            </a:r>
            <a:r>
              <a:rPr dirty="0" sz="700" spc="-5" b="1">
                <a:latin typeface="Calibri"/>
                <a:cs typeface="Calibri"/>
              </a:rPr>
              <a:t>hay </a:t>
            </a:r>
            <a:r>
              <a:rPr dirty="0" sz="700" spc="-5">
                <a:solidFill>
                  <a:srgbClr val="7F7F7F"/>
                </a:solidFill>
                <a:latin typeface="Calibri"/>
                <a:cs typeface="Calibri"/>
              </a:rPr>
              <a:t>[with a pitch</a:t>
            </a:r>
            <a:r>
              <a:rPr dirty="0" sz="700" spc="7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700" spc="-5">
                <a:solidFill>
                  <a:srgbClr val="7F7F7F"/>
                </a:solidFill>
                <a:latin typeface="Calibri"/>
                <a:cs typeface="Calibri"/>
              </a:rPr>
              <a:t>fork]</a:t>
            </a:r>
            <a:endParaRPr sz="7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0246" y="85095"/>
            <a:ext cx="5956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03505" marR="5080" indent="-9144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08 -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Verbs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 driving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seat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33730" cy="6216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36195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Motivation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for</a:t>
            </a:r>
            <a:r>
              <a:rPr dirty="0" sz="600" spc="-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AS</a:t>
            </a:r>
            <a:endParaRPr sz="600">
              <a:latin typeface="Verdana"/>
              <a:cs typeface="Verdana"/>
            </a:endParaRPr>
          </a:p>
          <a:p>
            <a:pPr marL="37465" marR="39243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Thematic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relations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(roles)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50586"/>
            <a:ext cx="5187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Arg.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Structure</a:t>
            </a:r>
            <a:endParaRPr sz="600">
              <a:latin typeface="Verdana"/>
              <a:cs typeface="Verdana"/>
            </a:endParaRPr>
          </a:p>
          <a:p>
            <a:pPr marL="37465" marR="1651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Definition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latin typeface="Verdana"/>
                <a:cs typeface="Verdana"/>
                <a:hlinkClick r:id="rId9" action="ppaction://hlinksldjump"/>
              </a:rPr>
              <a:t>Determining</a:t>
            </a:r>
            <a:r>
              <a:rPr dirty="0" sz="400" spc="-85"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9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96420"/>
            <a:ext cx="58547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need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AS?</a:t>
            </a:r>
            <a:endParaRPr sz="600">
              <a:latin typeface="Verdana"/>
              <a:cs typeface="Verdana"/>
            </a:endParaRPr>
          </a:p>
          <a:p>
            <a:pPr marL="37465" marR="126364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Projectionist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Acc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(1)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(2)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(3)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27807"/>
            <a:ext cx="56134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Propositions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proposition?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80886"/>
            <a:ext cx="685165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Thematic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relations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Main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for Noun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Phrases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Other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400" spc="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NPs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5328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0">
                <a:hlinkClick r:id="rId9" action="ppaction://hlinksldjump"/>
              </a:rPr>
              <a:t>Determining</a:t>
            </a:r>
            <a:r>
              <a:rPr dirty="0" spc="-15">
                <a:hlinkClick r:id="rId9" action="ppaction://hlinksldjump"/>
              </a:rPr>
              <a:t> </a:t>
            </a:r>
            <a:r>
              <a:rPr dirty="0" spc="-60">
                <a:hlinkClick r:id="rId9" action="ppaction://hlinksldjump"/>
              </a:rPr>
              <a:t>valence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38561" y="2551002"/>
            <a:ext cx="552450" cy="418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5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Roles for other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of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  <a:p>
            <a:pPr marL="37465" marR="243204">
              <a:lnSpc>
                <a:spcPts val="730"/>
              </a:lnSpc>
              <a:spcBef>
                <a:spcPts val="45"/>
              </a:spcBef>
            </a:pP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A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ttributives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Locatives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Instruments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025191"/>
            <a:ext cx="44894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mnemonic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185452"/>
            <a:ext cx="56197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Further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3341243"/>
            <a:ext cx="62738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Five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 </a:t>
            </a:r>
            <a:r>
              <a:rPr dirty="0" sz="600" spc="-10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r>
              <a:rPr dirty="0" baseline="4629" sz="900" spc="-157">
                <a:latin typeface="Verdana"/>
                <a:cs typeface="Verdana"/>
                <a:hlinkClick r:id="rId26" action="ppaction://hlinksldjump"/>
              </a:rPr>
              <a:t>11</a:t>
            </a:r>
            <a:r>
              <a:rPr dirty="0" baseline="4629" sz="900" spc="-157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baseline="4629" sz="900" spc="67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baseline="4629" sz="900" spc="-127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baseline="4629" sz="900" spc="-97">
                <a:latin typeface="Verdana"/>
                <a:cs typeface="Verdana"/>
                <a:hlinkClick r:id="rId26" action="ppaction://hlinksldjump"/>
              </a:rPr>
              <a:t>41</a:t>
            </a:r>
            <a:endParaRPr baseline="4629" sz="9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059749"/>
            <a:ext cx="2650490" cy="532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1000"/>
              </a:lnSpc>
              <a:spcBef>
                <a:spcPts val="100"/>
              </a:spcBef>
            </a:pPr>
            <a:r>
              <a:rPr dirty="0" sz="1100" spc="-45">
                <a:latin typeface="Tahoma"/>
                <a:cs typeface="Tahoma"/>
              </a:rPr>
              <a:t>How </a:t>
            </a:r>
            <a:r>
              <a:rPr dirty="0" sz="1100" spc="-50">
                <a:latin typeface="Tahoma"/>
                <a:cs typeface="Tahoma"/>
              </a:rPr>
              <a:t>do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50">
                <a:latin typeface="Tahoma"/>
                <a:cs typeface="Tahoma"/>
              </a:rPr>
              <a:t>determine </a:t>
            </a:r>
            <a:r>
              <a:rPr dirty="0" sz="1100" spc="-55" b="1">
                <a:latin typeface="Arial"/>
                <a:cs typeface="Arial"/>
              </a:rPr>
              <a:t>essential </a:t>
            </a:r>
            <a:r>
              <a:rPr dirty="0" sz="1100" spc="-30">
                <a:latin typeface="Tahoma"/>
                <a:cs typeface="Tahoma"/>
              </a:rPr>
              <a:t>participants?  </a:t>
            </a:r>
            <a:r>
              <a:rPr dirty="0" sz="1100" spc="-35">
                <a:latin typeface="Tahoma"/>
                <a:cs typeface="Tahoma"/>
              </a:rPr>
              <a:t>Those </a:t>
            </a:r>
            <a:r>
              <a:rPr dirty="0" sz="1100" spc="-40">
                <a:latin typeface="Tahoma"/>
                <a:cs typeface="Tahoma"/>
              </a:rPr>
              <a:t>which </a:t>
            </a:r>
            <a:r>
              <a:rPr dirty="0" sz="1100" spc="-70">
                <a:latin typeface="Tahoma"/>
                <a:cs typeface="Tahoma"/>
              </a:rPr>
              <a:t>are</a:t>
            </a:r>
            <a:r>
              <a:rPr dirty="0" sz="1100" spc="1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obligatory?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360" y="1684792"/>
            <a:ext cx="1527175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5">
                <a:latin typeface="Tahoma"/>
                <a:cs typeface="Tahoma"/>
              </a:rPr>
              <a:t>* She </a:t>
            </a:r>
            <a:r>
              <a:rPr dirty="0" sz="1100" spc="-50">
                <a:latin typeface="Tahoma"/>
                <a:cs typeface="Tahoma"/>
              </a:rPr>
              <a:t>dropped </a:t>
            </a:r>
            <a:r>
              <a:rPr dirty="0" sz="1100" spc="-40" strike="sngStrike">
                <a:latin typeface="Tahoma"/>
                <a:cs typeface="Tahoma"/>
              </a:rPr>
              <a:t>the</a:t>
            </a:r>
            <a:r>
              <a:rPr dirty="0" sz="1100" spc="185" strike="sngStrike">
                <a:latin typeface="Tahoma"/>
                <a:cs typeface="Tahoma"/>
              </a:rPr>
              <a:t> </a:t>
            </a:r>
            <a:r>
              <a:rPr dirty="0" sz="1100" spc="-55" strike="sngStrike">
                <a:latin typeface="Tahoma"/>
                <a:cs typeface="Tahoma"/>
              </a:rPr>
              <a:t>pen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5">
                <a:latin typeface="Tahoma"/>
                <a:cs typeface="Tahoma"/>
              </a:rPr>
              <a:t>* She </a:t>
            </a:r>
            <a:r>
              <a:rPr dirty="0" sz="1100" spc="-20">
                <a:latin typeface="Tahoma"/>
                <a:cs typeface="Tahoma"/>
              </a:rPr>
              <a:t>took </a:t>
            </a:r>
            <a:r>
              <a:rPr dirty="0" sz="1100" spc="-40" strike="sngStrike">
                <a:latin typeface="Tahoma"/>
                <a:cs typeface="Tahoma"/>
              </a:rPr>
              <a:t>the</a:t>
            </a:r>
            <a:r>
              <a:rPr dirty="0" sz="1100" spc="170" strike="sngStrike">
                <a:latin typeface="Tahoma"/>
                <a:cs typeface="Tahoma"/>
              </a:rPr>
              <a:t> </a:t>
            </a:r>
            <a:r>
              <a:rPr dirty="0" sz="1100" spc="-40" strike="sngStrike">
                <a:latin typeface="Tahoma"/>
                <a:cs typeface="Tahoma"/>
              </a:rPr>
              <a:t>jacket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0246" y="85095"/>
            <a:ext cx="5956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03505" marR="5080" indent="-9144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08 -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Verbs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 driving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seat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4196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11967"/>
            <a:ext cx="63373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Motivation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for</a:t>
            </a:r>
            <a:r>
              <a:rPr dirty="0" sz="600" spc="-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AS</a:t>
            </a:r>
            <a:endParaRPr sz="600">
              <a:latin typeface="Verdana"/>
              <a:cs typeface="Verdana"/>
            </a:endParaRPr>
          </a:p>
          <a:p>
            <a:pPr marL="37465" marR="39243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Thematic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relations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(roles)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950586"/>
            <a:ext cx="5187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Arg.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Structure</a:t>
            </a:r>
            <a:endParaRPr sz="600">
              <a:latin typeface="Verdana"/>
              <a:cs typeface="Verdana"/>
            </a:endParaRPr>
          </a:p>
          <a:p>
            <a:pPr marL="37465" marR="1651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Definition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latin typeface="Verdana"/>
                <a:cs typeface="Verdana"/>
                <a:hlinkClick r:id="rId9" action="ppaction://hlinksldjump"/>
              </a:rPr>
              <a:t>Determining</a:t>
            </a:r>
            <a:r>
              <a:rPr dirty="0" sz="400" spc="-85"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9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296420"/>
            <a:ext cx="58547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need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AS?</a:t>
            </a:r>
            <a:endParaRPr sz="600">
              <a:latin typeface="Verdana"/>
              <a:cs typeface="Verdana"/>
            </a:endParaRPr>
          </a:p>
          <a:p>
            <a:pPr marL="37465" marR="126364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Projectionist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Acc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(1)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(2)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(3)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27807"/>
            <a:ext cx="56134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Propositions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proposition?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080886"/>
            <a:ext cx="68516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Thematic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relations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Main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for Noun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Phrases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5328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0">
                <a:hlinkClick r:id="rId9" action="ppaction://hlinksldjump"/>
              </a:rPr>
              <a:t>Determining</a:t>
            </a:r>
            <a:r>
              <a:rPr dirty="0" spc="-15">
                <a:hlinkClick r:id="rId9" action="ppaction://hlinksldjump"/>
              </a:rPr>
              <a:t> </a:t>
            </a:r>
            <a:r>
              <a:rPr dirty="0" spc="-60">
                <a:hlinkClick r:id="rId9" action="ppaction://hlinksldjump"/>
              </a:rPr>
              <a:t>valence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938561" y="2458216"/>
            <a:ext cx="552450" cy="511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Other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400" spc="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NPs</a:t>
            </a:r>
            <a:endParaRPr sz="400">
              <a:latin typeface="Verdana"/>
              <a:cs typeface="Verdana"/>
            </a:endParaRPr>
          </a:p>
          <a:p>
            <a:pPr marL="12700" marR="508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Roles for other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of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  <a:p>
            <a:pPr marL="37465" marR="243204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A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ttributives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Locatives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Instruments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025191"/>
            <a:ext cx="44894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mnemonic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3185452"/>
            <a:ext cx="56197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Further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13263" y="3341243"/>
            <a:ext cx="62738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Five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 </a:t>
            </a:r>
            <a:r>
              <a:rPr dirty="0" sz="600" spc="-10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r>
              <a:rPr dirty="0" baseline="4629" sz="900" spc="-157">
                <a:latin typeface="Verdana"/>
                <a:cs typeface="Verdana"/>
                <a:hlinkClick r:id="rId26" action="ppaction://hlinksldjump"/>
              </a:rPr>
              <a:t>12</a:t>
            </a:r>
            <a:r>
              <a:rPr dirty="0" baseline="4629" sz="900" spc="-157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baseline="4629" sz="900" spc="67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baseline="4629" sz="900" spc="-127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baseline="4629" sz="900" spc="-97">
                <a:latin typeface="Verdana"/>
                <a:cs typeface="Verdana"/>
                <a:hlinkClick r:id="rId26" action="ppaction://hlinksldjump"/>
              </a:rPr>
              <a:t>41</a:t>
            </a:r>
            <a:endParaRPr baseline="4629" sz="9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885366"/>
            <a:ext cx="328104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15">
                <a:latin typeface="Tahoma"/>
                <a:cs typeface="Tahoma"/>
              </a:rPr>
              <a:t>But </a:t>
            </a:r>
            <a:r>
              <a:rPr dirty="0" sz="1100" spc="-40">
                <a:latin typeface="Tahoma"/>
                <a:cs typeface="Tahoma"/>
              </a:rPr>
              <a:t>most </a:t>
            </a:r>
            <a:r>
              <a:rPr dirty="0" sz="1100" spc="-55">
                <a:latin typeface="Tahoma"/>
                <a:cs typeface="Tahoma"/>
              </a:rPr>
              <a:t>arguments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55">
                <a:latin typeface="Tahoma"/>
                <a:cs typeface="Tahoma"/>
              </a:rPr>
              <a:t>be </a:t>
            </a:r>
            <a:r>
              <a:rPr dirty="0" sz="1100" spc="-60">
                <a:latin typeface="Tahoma"/>
                <a:cs typeface="Tahoma"/>
              </a:rPr>
              <a:t>rendered </a:t>
            </a:r>
            <a:r>
              <a:rPr dirty="0" sz="1100" spc="-30">
                <a:latin typeface="Tahoma"/>
                <a:cs typeface="Tahoma"/>
              </a:rPr>
              <a:t>optional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35">
                <a:latin typeface="Tahoma"/>
                <a:cs typeface="Tahoma"/>
              </a:rPr>
              <a:t>certain  </a:t>
            </a:r>
            <a:r>
              <a:rPr dirty="0" sz="1100" spc="-40">
                <a:latin typeface="Tahoma"/>
                <a:cs typeface="Tahoma"/>
              </a:rPr>
              <a:t>contexts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7360" y="1342629"/>
            <a:ext cx="3375660" cy="117221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5">
                <a:latin typeface="Tahoma"/>
                <a:cs typeface="Tahoma"/>
              </a:rPr>
              <a:t>She gives </a:t>
            </a:r>
            <a:r>
              <a:rPr dirty="0" sz="1100" spc="-45">
                <a:solidFill>
                  <a:srgbClr val="7F7F7F"/>
                </a:solidFill>
                <a:latin typeface="Tahoma"/>
                <a:cs typeface="Tahoma"/>
              </a:rPr>
              <a:t>(money)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charity</a:t>
            </a:r>
            <a:endParaRPr sz="1100">
              <a:latin typeface="Tahoma"/>
              <a:cs typeface="Tahoma"/>
            </a:endParaRPr>
          </a:p>
          <a:p>
            <a:pPr marL="189230" marR="50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5">
                <a:latin typeface="Tahoma"/>
                <a:cs typeface="Tahoma"/>
              </a:rPr>
              <a:t>They </a:t>
            </a:r>
            <a:r>
              <a:rPr dirty="0" sz="1100" spc="-15">
                <a:latin typeface="Tahoma"/>
                <a:cs typeface="Tahoma"/>
              </a:rPr>
              <a:t>all </a:t>
            </a:r>
            <a:r>
              <a:rPr dirty="0" sz="1100" spc="-65">
                <a:latin typeface="Tahoma"/>
                <a:cs typeface="Tahoma"/>
              </a:rPr>
              <a:t>gave </a:t>
            </a:r>
            <a:r>
              <a:rPr dirty="0" sz="1100" spc="-60">
                <a:latin typeface="Tahoma"/>
                <a:cs typeface="Tahoma"/>
              </a:rPr>
              <a:t>presents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35">
                <a:latin typeface="Tahoma"/>
                <a:cs typeface="Tahoma"/>
              </a:rPr>
              <a:t>Mary. </a:t>
            </a:r>
            <a:r>
              <a:rPr dirty="0" sz="1100" spc="-10">
                <a:latin typeface="Tahoma"/>
                <a:cs typeface="Tahoma"/>
              </a:rPr>
              <a:t>Paul </a:t>
            </a:r>
            <a:r>
              <a:rPr dirty="0" sz="1100" spc="-65">
                <a:latin typeface="Tahoma"/>
                <a:cs typeface="Tahoma"/>
              </a:rPr>
              <a:t>gave </a:t>
            </a:r>
            <a:r>
              <a:rPr dirty="0" sz="1100" spc="-55">
                <a:latin typeface="Tahoma"/>
                <a:cs typeface="Tahoma"/>
              </a:rPr>
              <a:t>a pen </a:t>
            </a:r>
            <a:r>
              <a:rPr dirty="0" sz="1100" spc="-10">
                <a:solidFill>
                  <a:srgbClr val="7F7F7F"/>
                </a:solidFill>
                <a:latin typeface="Tahoma"/>
                <a:cs typeface="Tahoma"/>
              </a:rPr>
              <a:t>(to  </a:t>
            </a:r>
            <a:r>
              <a:rPr dirty="0" sz="1100" spc="-15">
                <a:solidFill>
                  <a:srgbClr val="7F7F7F"/>
                </a:solidFill>
                <a:latin typeface="Tahoma"/>
                <a:cs typeface="Tahoma"/>
              </a:rPr>
              <a:t>Mary)</a:t>
            </a:r>
            <a:r>
              <a:rPr dirty="0" sz="1100" spc="-15">
                <a:latin typeface="Tahoma"/>
                <a:cs typeface="Tahoma"/>
              </a:rPr>
              <a:t>, </a:t>
            </a:r>
            <a:r>
              <a:rPr dirty="0" sz="1100" spc="-40">
                <a:latin typeface="Tahoma"/>
                <a:cs typeface="Tahoma"/>
              </a:rPr>
              <a:t>Jenny </a:t>
            </a:r>
            <a:r>
              <a:rPr dirty="0" sz="1100" spc="-65">
                <a:latin typeface="Tahoma"/>
                <a:cs typeface="Tahoma"/>
              </a:rPr>
              <a:t>gave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30">
                <a:latin typeface="Tahoma"/>
                <a:cs typeface="Tahoma"/>
              </a:rPr>
              <a:t>book </a:t>
            </a:r>
            <a:r>
              <a:rPr dirty="0" sz="1100" spc="-10">
                <a:solidFill>
                  <a:srgbClr val="7F7F7F"/>
                </a:solidFill>
                <a:latin typeface="Tahoma"/>
                <a:cs typeface="Tahoma"/>
              </a:rPr>
              <a:t>(to </a:t>
            </a:r>
            <a:r>
              <a:rPr dirty="0" sz="1100" spc="-15">
                <a:solidFill>
                  <a:srgbClr val="7F7F7F"/>
                </a:solidFill>
                <a:latin typeface="Tahoma"/>
                <a:cs typeface="Tahoma"/>
              </a:rPr>
              <a:t>Mary)</a:t>
            </a:r>
            <a:r>
              <a:rPr dirty="0" sz="1100" spc="-15">
                <a:latin typeface="Tahoma"/>
                <a:cs typeface="Tahoma"/>
              </a:rPr>
              <a:t>,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15">
                <a:latin typeface="Tahoma"/>
                <a:cs typeface="Tahoma"/>
              </a:rPr>
              <a:t>Brad </a:t>
            </a:r>
            <a:r>
              <a:rPr dirty="0" sz="1100" spc="-65">
                <a:latin typeface="Tahoma"/>
                <a:cs typeface="Tahoma"/>
              </a:rPr>
              <a:t>gave </a:t>
            </a:r>
            <a:r>
              <a:rPr dirty="0" sz="1100" spc="-55">
                <a:latin typeface="Tahoma"/>
                <a:cs typeface="Tahoma"/>
              </a:rPr>
              <a:t>a  </a:t>
            </a:r>
            <a:r>
              <a:rPr dirty="0" sz="1100" spc="-45">
                <a:latin typeface="Tahoma"/>
                <a:cs typeface="Tahoma"/>
              </a:rPr>
              <a:t>watch </a:t>
            </a:r>
            <a:r>
              <a:rPr dirty="0" sz="1100" spc="-10">
                <a:solidFill>
                  <a:srgbClr val="7F7F7F"/>
                </a:solidFill>
                <a:latin typeface="Tahoma"/>
                <a:cs typeface="Tahoma"/>
              </a:rPr>
              <a:t>(to</a:t>
            </a:r>
            <a:r>
              <a:rPr dirty="0" sz="1100" spc="8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7F7F7F"/>
                </a:solidFill>
                <a:latin typeface="Tahoma"/>
                <a:cs typeface="Tahoma"/>
              </a:rPr>
              <a:t>Mary)</a:t>
            </a:r>
            <a:endParaRPr sz="1100">
              <a:latin typeface="Tahoma"/>
              <a:cs typeface="Tahoma"/>
            </a:endParaRPr>
          </a:p>
          <a:p>
            <a:pPr marL="189230" marR="106045" indent="-177165">
              <a:lnSpc>
                <a:spcPct val="102699"/>
              </a:lnSpc>
              <a:spcBef>
                <a:spcPts val="29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10">
                <a:latin typeface="Tahoma"/>
                <a:cs typeface="Tahoma"/>
              </a:rPr>
              <a:t>COOKING </a:t>
            </a:r>
            <a:r>
              <a:rPr dirty="0" sz="1100" spc="5">
                <a:latin typeface="Tahoma"/>
                <a:cs typeface="Tahoma"/>
              </a:rPr>
              <a:t>INSTRUCTIONS: </a:t>
            </a:r>
            <a:r>
              <a:rPr dirty="0" sz="1100" spc="-35">
                <a:latin typeface="Tahoma"/>
                <a:cs typeface="Tahoma"/>
              </a:rPr>
              <a:t>Chop </a:t>
            </a:r>
            <a:r>
              <a:rPr dirty="0" sz="1100" spc="-30">
                <a:solidFill>
                  <a:srgbClr val="7F7F7F"/>
                </a:solidFill>
                <a:latin typeface="Tahoma"/>
                <a:cs typeface="Tahoma"/>
              </a:rPr>
              <a:t>(the </a:t>
            </a:r>
            <a:r>
              <a:rPr dirty="0" sz="1100" spc="-35">
                <a:solidFill>
                  <a:srgbClr val="7F7F7F"/>
                </a:solidFill>
                <a:latin typeface="Tahoma"/>
                <a:cs typeface="Tahoma"/>
              </a:rPr>
              <a:t>carrots) </a:t>
            </a:r>
            <a:r>
              <a:rPr dirty="0" sz="1100" spc="-50">
                <a:latin typeface="Tahoma"/>
                <a:cs typeface="Tahoma"/>
              </a:rPr>
              <a:t>and  </a:t>
            </a:r>
            <a:r>
              <a:rPr dirty="0" sz="1100" spc="-20">
                <a:latin typeface="Tahoma"/>
                <a:cs typeface="Tahoma"/>
              </a:rPr>
              <a:t>stir </a:t>
            </a:r>
            <a:r>
              <a:rPr dirty="0" sz="1100" spc="-30">
                <a:solidFill>
                  <a:srgbClr val="7F7F7F"/>
                </a:solidFill>
                <a:latin typeface="Tahoma"/>
                <a:cs typeface="Tahoma"/>
              </a:rPr>
              <a:t>(them) </a:t>
            </a:r>
            <a:r>
              <a:rPr dirty="0" sz="1100" spc="-20">
                <a:latin typeface="Tahoma"/>
                <a:cs typeface="Tahoma"/>
              </a:rPr>
              <a:t>into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3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sauce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0246" y="85095"/>
            <a:ext cx="5956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03505" marR="5080" indent="-9144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08 -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Verbs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 driving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seat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33730" cy="6216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36195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Motivation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for</a:t>
            </a:r>
            <a:r>
              <a:rPr dirty="0" sz="600" spc="-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AS</a:t>
            </a:r>
            <a:endParaRPr sz="600">
              <a:latin typeface="Verdana"/>
              <a:cs typeface="Verdana"/>
            </a:endParaRPr>
          </a:p>
          <a:p>
            <a:pPr marL="37465" marR="39243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Thematic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relations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(roles)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50586"/>
            <a:ext cx="5187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Arg.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Structure</a:t>
            </a:r>
            <a:endParaRPr sz="600">
              <a:latin typeface="Verdana"/>
              <a:cs typeface="Verdana"/>
            </a:endParaRPr>
          </a:p>
          <a:p>
            <a:pPr marL="37465" marR="1651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Definition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latin typeface="Verdana"/>
                <a:cs typeface="Verdana"/>
                <a:hlinkClick r:id="rId9" action="ppaction://hlinksldjump"/>
              </a:rPr>
              <a:t>Determining</a:t>
            </a:r>
            <a:r>
              <a:rPr dirty="0" sz="400" spc="-85"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9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96420"/>
            <a:ext cx="58547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need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AS?</a:t>
            </a:r>
            <a:endParaRPr sz="600">
              <a:latin typeface="Verdana"/>
              <a:cs typeface="Verdana"/>
            </a:endParaRPr>
          </a:p>
          <a:p>
            <a:pPr marL="37465" marR="126364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Projectionist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Acc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(1)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(2)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(3)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27807"/>
            <a:ext cx="56134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Propositions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proposition?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80886"/>
            <a:ext cx="68516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Thematic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relations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Main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for Noun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Phrases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5328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0">
                <a:hlinkClick r:id="rId9" action="ppaction://hlinksldjump"/>
              </a:rPr>
              <a:t>Determining</a:t>
            </a:r>
            <a:r>
              <a:rPr dirty="0" spc="-15">
                <a:hlinkClick r:id="rId9" action="ppaction://hlinksldjump"/>
              </a:rPr>
              <a:t> </a:t>
            </a:r>
            <a:r>
              <a:rPr dirty="0" spc="-60">
                <a:hlinkClick r:id="rId9" action="ppaction://hlinksldjump"/>
              </a:rPr>
              <a:t>valence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38561" y="2458216"/>
            <a:ext cx="552450" cy="511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Other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400" spc="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NPs</a:t>
            </a:r>
            <a:endParaRPr sz="400">
              <a:latin typeface="Verdana"/>
              <a:cs typeface="Verdana"/>
            </a:endParaRPr>
          </a:p>
          <a:p>
            <a:pPr marL="12700" marR="508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Roles for other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of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  <a:p>
            <a:pPr marL="37465" marR="243204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A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ttributives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Locatives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Instruments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025191"/>
            <a:ext cx="44894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mnemonic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185452"/>
            <a:ext cx="56197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Further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3341243"/>
            <a:ext cx="62738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Five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 </a:t>
            </a:r>
            <a:r>
              <a:rPr dirty="0" sz="600" spc="-10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r>
              <a:rPr dirty="0" baseline="4629" sz="900" spc="-157">
                <a:latin typeface="Verdana"/>
                <a:cs typeface="Verdana"/>
                <a:hlinkClick r:id="rId26" action="ppaction://hlinksldjump"/>
              </a:rPr>
              <a:t>13</a:t>
            </a:r>
            <a:r>
              <a:rPr dirty="0" baseline="4629" sz="900" spc="-157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baseline="4629" sz="900" spc="67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baseline="4629" sz="900" spc="-127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baseline="4629" sz="900" spc="-97">
                <a:latin typeface="Verdana"/>
                <a:cs typeface="Verdana"/>
                <a:hlinkClick r:id="rId26" action="ppaction://hlinksldjump"/>
              </a:rPr>
              <a:t>41</a:t>
            </a:r>
            <a:endParaRPr baseline="4629" sz="9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939011"/>
            <a:ext cx="318960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80">
                <a:latin typeface="Tahoma"/>
                <a:cs typeface="Tahoma"/>
              </a:rPr>
              <a:t>In </a:t>
            </a:r>
            <a:r>
              <a:rPr dirty="0" sz="1100" spc="-30">
                <a:latin typeface="Tahoma"/>
                <a:cs typeface="Tahoma"/>
              </a:rPr>
              <a:t>addition, </a:t>
            </a:r>
            <a:r>
              <a:rPr dirty="0" sz="1100" spc="-70">
                <a:latin typeface="Tahoma"/>
                <a:cs typeface="Tahoma"/>
              </a:rPr>
              <a:t>some </a:t>
            </a:r>
            <a:r>
              <a:rPr dirty="0" sz="1100" spc="-60">
                <a:latin typeface="Tahoma"/>
                <a:cs typeface="Tahoma"/>
              </a:rPr>
              <a:t>verbs </a:t>
            </a:r>
            <a:r>
              <a:rPr dirty="0" sz="1100" spc="-80">
                <a:latin typeface="Tahoma"/>
                <a:cs typeface="Tahoma"/>
              </a:rPr>
              <a:t>seem </a:t>
            </a:r>
            <a:r>
              <a:rPr dirty="0" sz="1100" spc="-15">
                <a:latin typeface="Tahoma"/>
                <a:cs typeface="Tahoma"/>
              </a:rPr>
              <a:t>to elicit </a:t>
            </a:r>
            <a:r>
              <a:rPr dirty="0" sz="1100" spc="-55">
                <a:latin typeface="Tahoma"/>
                <a:cs typeface="Tahoma"/>
              </a:rPr>
              <a:t>a wide </a:t>
            </a:r>
            <a:r>
              <a:rPr dirty="0" sz="1100" spc="-45">
                <a:latin typeface="Tahoma"/>
                <a:cs typeface="Tahoma"/>
              </a:rPr>
              <a:t>variety </a:t>
            </a:r>
            <a:r>
              <a:rPr dirty="0" sz="1100" spc="-35">
                <a:latin typeface="Tahoma"/>
                <a:cs typeface="Tahoma"/>
              </a:rPr>
              <a:t>of  </a:t>
            </a:r>
            <a:r>
              <a:rPr dirty="0" sz="1100" spc="-55">
                <a:latin typeface="Tahoma"/>
                <a:cs typeface="Tahoma"/>
              </a:rPr>
              <a:t>arguments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360" y="1396274"/>
            <a:ext cx="3308350" cy="103822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35">
                <a:latin typeface="Tahoma"/>
                <a:cs typeface="Tahoma"/>
              </a:rPr>
              <a:t>He </a:t>
            </a:r>
            <a:r>
              <a:rPr dirty="0" sz="1100" spc="-110">
                <a:latin typeface="Tahoma"/>
                <a:cs typeface="Tahoma"/>
              </a:rPr>
              <a:t>] </a:t>
            </a:r>
            <a:r>
              <a:rPr dirty="0" sz="1100" spc="-35">
                <a:latin typeface="Tahoma"/>
                <a:cs typeface="Tahoma"/>
              </a:rPr>
              <a:t>paints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45">
                <a:latin typeface="Tahoma"/>
                <a:cs typeface="Tahoma"/>
              </a:rPr>
              <a:t>walls</a:t>
            </a:r>
            <a:r>
              <a:rPr dirty="0" sz="1100" spc="-190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35">
                <a:latin typeface="Tahoma"/>
                <a:cs typeface="Tahoma"/>
              </a:rPr>
              <a:t>He </a:t>
            </a:r>
            <a:r>
              <a:rPr dirty="0" sz="1100" spc="-110">
                <a:latin typeface="Tahoma"/>
                <a:cs typeface="Tahoma"/>
              </a:rPr>
              <a:t>] </a:t>
            </a:r>
            <a:r>
              <a:rPr dirty="0" sz="1100" spc="-40">
                <a:latin typeface="Tahoma"/>
                <a:cs typeface="Tahoma"/>
              </a:rPr>
              <a:t>painted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40">
                <a:latin typeface="Tahoma"/>
                <a:cs typeface="Tahoma"/>
              </a:rPr>
              <a:t>the wall </a:t>
            </a:r>
            <a:r>
              <a:rPr dirty="0" sz="1100" spc="-110">
                <a:latin typeface="Tahoma"/>
                <a:cs typeface="Tahoma"/>
              </a:rPr>
              <a:t>] [</a:t>
            </a:r>
            <a:r>
              <a:rPr dirty="0" sz="1100" spc="-10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red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  <a:p>
            <a:pPr marL="189230" marR="5080" indent="-177165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35">
                <a:latin typeface="Tahoma"/>
                <a:cs typeface="Tahoma"/>
              </a:rPr>
              <a:t>He </a:t>
            </a:r>
            <a:r>
              <a:rPr dirty="0" sz="1100" spc="-110">
                <a:latin typeface="Tahoma"/>
                <a:cs typeface="Tahoma"/>
              </a:rPr>
              <a:t>] </a:t>
            </a:r>
            <a:r>
              <a:rPr dirty="0" sz="1100" spc="-40">
                <a:latin typeface="Tahoma"/>
                <a:cs typeface="Tahoma"/>
              </a:rPr>
              <a:t>painted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40">
                <a:latin typeface="Tahoma"/>
                <a:cs typeface="Tahoma"/>
              </a:rPr>
              <a:t>the wall </a:t>
            </a:r>
            <a:r>
              <a:rPr dirty="0" sz="1100" spc="-110">
                <a:latin typeface="Tahoma"/>
                <a:cs typeface="Tahoma"/>
              </a:rPr>
              <a:t>] [ </a:t>
            </a:r>
            <a:r>
              <a:rPr dirty="0" sz="1100" spc="-55">
                <a:latin typeface="Tahoma"/>
                <a:cs typeface="Tahoma"/>
              </a:rPr>
              <a:t>red </a:t>
            </a:r>
            <a:r>
              <a:rPr dirty="0" sz="1100" spc="-110">
                <a:latin typeface="Tahoma"/>
                <a:cs typeface="Tahoma"/>
              </a:rPr>
              <a:t>] [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0">
                <a:latin typeface="Tahoma"/>
                <a:cs typeface="Tahoma"/>
              </a:rPr>
              <a:t>paintbrush </a:t>
            </a:r>
            <a:r>
              <a:rPr dirty="0" sz="1100" spc="-110">
                <a:latin typeface="Tahoma"/>
                <a:cs typeface="Tahoma"/>
              </a:rPr>
              <a:t>] 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70">
                <a:latin typeface="Tahoma"/>
                <a:cs typeface="Tahoma"/>
              </a:rPr>
              <a:t>some </a:t>
            </a:r>
            <a:r>
              <a:rPr dirty="0" sz="1100" spc="-25">
                <a:latin typeface="Tahoma"/>
                <a:cs typeface="Tahoma"/>
              </a:rPr>
              <a:t>paint</a:t>
            </a:r>
            <a:r>
              <a:rPr dirty="0" sz="1100" spc="-210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5">
                <a:latin typeface="Tahoma"/>
                <a:cs typeface="Tahoma"/>
              </a:rPr>
              <a:t>This </a:t>
            </a:r>
            <a:r>
              <a:rPr dirty="0" sz="1100" spc="-55">
                <a:latin typeface="Tahoma"/>
                <a:cs typeface="Tahoma"/>
              </a:rPr>
              <a:t>brush </a:t>
            </a:r>
            <a:r>
              <a:rPr dirty="0" sz="1100" spc="-110">
                <a:latin typeface="Tahoma"/>
                <a:cs typeface="Tahoma"/>
              </a:rPr>
              <a:t>] </a:t>
            </a:r>
            <a:r>
              <a:rPr dirty="0" sz="1100" spc="-35">
                <a:latin typeface="Tahoma"/>
                <a:cs typeface="Tahoma"/>
              </a:rPr>
              <a:t>paints</a:t>
            </a:r>
            <a:r>
              <a:rPr dirty="0" sz="1100" spc="-9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well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0246" y="85095"/>
            <a:ext cx="5956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03505" marR="5080" indent="-9144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08 -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Verbs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 driving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seat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33730" cy="6216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36195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Motivation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for</a:t>
            </a:r>
            <a:r>
              <a:rPr dirty="0" sz="600" spc="-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AS</a:t>
            </a:r>
            <a:endParaRPr sz="600">
              <a:latin typeface="Verdana"/>
              <a:cs typeface="Verdana"/>
            </a:endParaRPr>
          </a:p>
          <a:p>
            <a:pPr marL="37465" marR="39243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Thematic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relations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(roles)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50586"/>
            <a:ext cx="5187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Arg.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Structure</a:t>
            </a:r>
            <a:endParaRPr sz="600">
              <a:latin typeface="Verdana"/>
              <a:cs typeface="Verdana"/>
            </a:endParaRPr>
          </a:p>
          <a:p>
            <a:pPr marL="37465" marR="1651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Definition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latin typeface="Verdana"/>
                <a:cs typeface="Verdana"/>
                <a:hlinkClick r:id="rId9" action="ppaction://hlinksldjump"/>
              </a:rPr>
              <a:t>Determining</a:t>
            </a:r>
            <a:r>
              <a:rPr dirty="0" sz="400" spc="-85"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9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96420"/>
            <a:ext cx="58547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need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AS?</a:t>
            </a:r>
            <a:endParaRPr sz="600">
              <a:latin typeface="Verdana"/>
              <a:cs typeface="Verdana"/>
            </a:endParaRPr>
          </a:p>
          <a:p>
            <a:pPr marL="37465" marR="126364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Projectionist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Acc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(1)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(2)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(3)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27807"/>
            <a:ext cx="56134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Propositions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proposition?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80886"/>
            <a:ext cx="68516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Thematic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relations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Main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for Noun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Phrases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5328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0">
                <a:hlinkClick r:id="rId9" action="ppaction://hlinksldjump"/>
              </a:rPr>
              <a:t>Determining</a:t>
            </a:r>
            <a:r>
              <a:rPr dirty="0" spc="-15">
                <a:hlinkClick r:id="rId9" action="ppaction://hlinksldjump"/>
              </a:rPr>
              <a:t> </a:t>
            </a:r>
            <a:r>
              <a:rPr dirty="0" spc="-60">
                <a:hlinkClick r:id="rId9" action="ppaction://hlinksldjump"/>
              </a:rPr>
              <a:t>valence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38561" y="2458216"/>
            <a:ext cx="552450" cy="511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Other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400" spc="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NPs</a:t>
            </a:r>
            <a:endParaRPr sz="400">
              <a:latin typeface="Verdana"/>
              <a:cs typeface="Verdana"/>
            </a:endParaRPr>
          </a:p>
          <a:p>
            <a:pPr marL="12700" marR="508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Roles for other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of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  <a:p>
            <a:pPr marL="37465" marR="243204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A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ttributives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Locatives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Instruments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025191"/>
            <a:ext cx="44894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mnemonic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185452"/>
            <a:ext cx="56197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Further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3341243"/>
            <a:ext cx="62738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Five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 </a:t>
            </a:r>
            <a:r>
              <a:rPr dirty="0" sz="600" spc="-10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r>
              <a:rPr dirty="0" baseline="4629" sz="900" spc="-157">
                <a:latin typeface="Verdana"/>
                <a:cs typeface="Verdana"/>
                <a:hlinkClick r:id="rId26" action="ppaction://hlinksldjump"/>
              </a:rPr>
              <a:t>14</a:t>
            </a:r>
            <a:r>
              <a:rPr dirty="0" baseline="4629" sz="900" spc="-157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baseline="4629" sz="900" spc="67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baseline="4629" sz="900" spc="-127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baseline="4629" sz="900" spc="-97">
                <a:latin typeface="Verdana"/>
                <a:cs typeface="Verdana"/>
                <a:hlinkClick r:id="rId26" action="ppaction://hlinksldjump"/>
              </a:rPr>
              <a:t>41</a:t>
            </a:r>
            <a:endParaRPr baseline="4629" sz="9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244700"/>
            <a:ext cx="29165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 b="1">
                <a:latin typeface="Arial"/>
                <a:cs typeface="Arial"/>
              </a:rPr>
              <a:t>Extra-valent </a:t>
            </a:r>
            <a:r>
              <a:rPr dirty="0" sz="1100" spc="-55">
                <a:latin typeface="Tahoma"/>
                <a:cs typeface="Tahoma"/>
              </a:rPr>
              <a:t>arguments </a:t>
            </a:r>
            <a:r>
              <a:rPr dirty="0" sz="1100" spc="-40">
                <a:latin typeface="Tahoma"/>
                <a:cs typeface="Tahoma"/>
              </a:rPr>
              <a:t>which </a:t>
            </a:r>
            <a:r>
              <a:rPr dirty="0" sz="1100" spc="-55">
                <a:latin typeface="Tahoma"/>
                <a:cs typeface="Tahoma"/>
              </a:rPr>
              <a:t>sound </a:t>
            </a:r>
            <a:r>
              <a:rPr dirty="0" sz="1100" spc="-30">
                <a:latin typeface="Tahoma"/>
                <a:cs typeface="Tahoma"/>
              </a:rPr>
              <a:t>“added</a:t>
            </a:r>
            <a:r>
              <a:rPr dirty="0" sz="1100" spc="2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on”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360" y="1529890"/>
            <a:ext cx="2995930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5">
                <a:latin typeface="Tahoma"/>
                <a:cs typeface="Tahoma"/>
              </a:rPr>
              <a:t>She </a:t>
            </a:r>
            <a:r>
              <a:rPr dirty="0" sz="1100" spc="-75">
                <a:latin typeface="Tahoma"/>
                <a:cs typeface="Tahoma"/>
              </a:rPr>
              <a:t>swam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40">
                <a:latin typeface="Tahoma"/>
                <a:cs typeface="Tahoma"/>
              </a:rPr>
              <a:t>ten </a:t>
            </a:r>
            <a:r>
              <a:rPr dirty="0" sz="1100" spc="-45">
                <a:latin typeface="Tahoma"/>
                <a:cs typeface="Tahoma"/>
              </a:rPr>
              <a:t>lengths</a:t>
            </a:r>
            <a:r>
              <a:rPr dirty="0" sz="1100" spc="-130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5">
                <a:latin typeface="Tahoma"/>
                <a:cs typeface="Tahoma"/>
              </a:rPr>
              <a:t>They </a:t>
            </a:r>
            <a:r>
              <a:rPr dirty="0" sz="1100" spc="-50">
                <a:latin typeface="Tahoma"/>
                <a:cs typeface="Tahoma"/>
              </a:rPr>
              <a:t>laughed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teacher </a:t>
            </a:r>
            <a:r>
              <a:rPr dirty="0" sz="1100" spc="-110">
                <a:latin typeface="Tahoma"/>
                <a:cs typeface="Tahoma"/>
              </a:rPr>
              <a:t>] [ </a:t>
            </a:r>
            <a:r>
              <a:rPr dirty="0" sz="1100" spc="-30">
                <a:latin typeface="Tahoma"/>
                <a:cs typeface="Tahoma"/>
              </a:rPr>
              <a:t>out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room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0246" y="85095"/>
            <a:ext cx="5956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03505" marR="5080" indent="-9144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08 -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Verbs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 driving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seat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33730" cy="6216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36195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Motivation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for</a:t>
            </a:r>
            <a:r>
              <a:rPr dirty="0" sz="600" spc="-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AS</a:t>
            </a:r>
            <a:endParaRPr sz="600">
              <a:latin typeface="Verdana"/>
              <a:cs typeface="Verdana"/>
            </a:endParaRPr>
          </a:p>
          <a:p>
            <a:pPr marL="37465" marR="39243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Thematic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relations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(roles)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50586"/>
            <a:ext cx="5187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Arg.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Structure</a:t>
            </a:r>
            <a:endParaRPr sz="600">
              <a:latin typeface="Verdana"/>
              <a:cs typeface="Verdana"/>
            </a:endParaRPr>
          </a:p>
          <a:p>
            <a:pPr marL="37465" marR="1651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Definition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latin typeface="Verdana"/>
                <a:cs typeface="Verdana"/>
                <a:hlinkClick r:id="rId9" action="ppaction://hlinksldjump"/>
              </a:rPr>
              <a:t>Determining</a:t>
            </a:r>
            <a:r>
              <a:rPr dirty="0" sz="400" spc="-85"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9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96420"/>
            <a:ext cx="58547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need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AS?</a:t>
            </a:r>
            <a:endParaRPr sz="600">
              <a:latin typeface="Verdana"/>
              <a:cs typeface="Verdana"/>
            </a:endParaRPr>
          </a:p>
          <a:p>
            <a:pPr marL="37465" marR="126364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Projectionist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Acc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(1)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(2)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(3)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27807"/>
            <a:ext cx="56134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Propositions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proposition?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80886"/>
            <a:ext cx="685165" cy="79311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Thematic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relations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Main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for Noun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Phrases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Other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400" spc="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NPs</a:t>
            </a:r>
            <a:endParaRPr sz="400">
              <a:latin typeface="Verdana"/>
              <a:cs typeface="Verdana"/>
            </a:endParaRPr>
          </a:p>
          <a:p>
            <a:pPr marL="37465" marR="11176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Roles for other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of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  <a:p>
            <a:pPr marL="62865" marR="3524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A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ttributives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Locatives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5328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0">
                <a:hlinkClick r:id="rId9" action="ppaction://hlinksldjump"/>
              </a:rPr>
              <a:t>Determining</a:t>
            </a:r>
            <a:r>
              <a:rPr dirty="0" spc="-15">
                <a:hlinkClick r:id="rId9" action="ppaction://hlinksldjump"/>
              </a:rPr>
              <a:t> </a:t>
            </a:r>
            <a:r>
              <a:rPr dirty="0" spc="-60">
                <a:hlinkClick r:id="rId9" action="ppaction://hlinksldjump"/>
              </a:rPr>
              <a:t>valence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63873" y="2892619"/>
            <a:ext cx="288925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Instruments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025191"/>
            <a:ext cx="44894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mnemonic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185452"/>
            <a:ext cx="56197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Further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3341243"/>
            <a:ext cx="62738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Five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 </a:t>
            </a:r>
            <a:r>
              <a:rPr dirty="0" sz="600" spc="-10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r>
              <a:rPr dirty="0" baseline="4629" sz="900" spc="-157">
                <a:latin typeface="Verdana"/>
                <a:cs typeface="Verdana"/>
                <a:hlinkClick r:id="rId26" action="ppaction://hlinksldjump"/>
              </a:rPr>
              <a:t>15 </a:t>
            </a:r>
            <a:r>
              <a:rPr dirty="0" baseline="4629" sz="900" spc="67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baseline="4629" sz="900" spc="-127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baseline="4629" sz="900" spc="-97">
                <a:latin typeface="Verdana"/>
                <a:cs typeface="Verdana"/>
                <a:hlinkClick r:id="rId26" action="ppaction://hlinksldjump"/>
              </a:rPr>
              <a:t>41</a:t>
            </a:r>
            <a:endParaRPr baseline="4629" sz="9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360" y="1178697"/>
            <a:ext cx="1619250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5">
                <a:latin typeface="Tahoma"/>
                <a:cs typeface="Tahoma"/>
              </a:rPr>
              <a:t>Method </a:t>
            </a:r>
            <a:r>
              <a:rPr dirty="0" sz="1100" spc="-75">
                <a:latin typeface="Tahoma"/>
                <a:cs typeface="Tahoma"/>
              </a:rPr>
              <a:t>1:</a:t>
            </a:r>
            <a:r>
              <a:rPr dirty="0" sz="1100" spc="16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Corpus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5">
                <a:latin typeface="Tahoma"/>
                <a:cs typeface="Tahoma"/>
              </a:rPr>
              <a:t>Method </a:t>
            </a:r>
            <a:r>
              <a:rPr dirty="0" sz="1100" spc="-75">
                <a:latin typeface="Tahoma"/>
                <a:cs typeface="Tahoma"/>
              </a:rPr>
              <a:t>2:</a:t>
            </a:r>
            <a:r>
              <a:rPr dirty="0" sz="1100" spc="1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Introspection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674683"/>
            <a:ext cx="3394710" cy="531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900"/>
              </a:lnSpc>
              <a:spcBef>
                <a:spcPts val="100"/>
              </a:spcBef>
            </a:pPr>
            <a:r>
              <a:rPr dirty="0" sz="1100" spc="-45">
                <a:latin typeface="Tahoma"/>
                <a:cs typeface="Tahoma"/>
              </a:rPr>
              <a:t>These </a:t>
            </a:r>
            <a:r>
              <a:rPr dirty="0" sz="1100" spc="-55">
                <a:latin typeface="Tahoma"/>
                <a:cs typeface="Tahoma"/>
              </a:rPr>
              <a:t>two </a:t>
            </a:r>
            <a:r>
              <a:rPr dirty="0" sz="1100" spc="-50">
                <a:latin typeface="Tahoma"/>
                <a:cs typeface="Tahoma"/>
              </a:rPr>
              <a:t>methods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35">
                <a:latin typeface="Tahoma"/>
                <a:cs typeface="Tahoma"/>
              </a:rPr>
              <a:t>occasionally </a:t>
            </a:r>
            <a:r>
              <a:rPr dirty="0" sz="1100" spc="-50">
                <a:latin typeface="Tahoma"/>
                <a:cs typeface="Tahoma"/>
              </a:rPr>
              <a:t>give </a:t>
            </a:r>
            <a:r>
              <a:rPr dirty="0" sz="1100" spc="-40">
                <a:latin typeface="Tahoma"/>
                <a:cs typeface="Tahoma"/>
              </a:rPr>
              <a:t>different results!  </a:t>
            </a:r>
            <a:r>
              <a:rPr dirty="0" sz="1100" spc="-30">
                <a:latin typeface="Tahoma"/>
                <a:cs typeface="Tahoma"/>
              </a:rPr>
              <a:t>So </a:t>
            </a:r>
            <a:r>
              <a:rPr dirty="0" sz="1100" spc="-50">
                <a:latin typeface="Tahoma"/>
                <a:cs typeface="Tahoma"/>
              </a:rPr>
              <a:t>there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55">
                <a:latin typeface="Tahoma"/>
                <a:cs typeface="Tahoma"/>
              </a:rPr>
              <a:t>no </a:t>
            </a:r>
            <a:r>
              <a:rPr dirty="0" sz="1100" spc="-35">
                <a:latin typeface="Tahoma"/>
                <a:cs typeface="Tahoma"/>
              </a:rPr>
              <a:t>foolproof</a:t>
            </a:r>
            <a:r>
              <a:rPr dirty="0" sz="1100" spc="26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method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0246" y="85095"/>
            <a:ext cx="595630" cy="3733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08 -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Verbs</a:t>
            </a:r>
            <a:r>
              <a:rPr dirty="0" sz="600" spc="7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driving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seat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11967"/>
            <a:ext cx="63373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Motivation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for</a:t>
            </a:r>
            <a:r>
              <a:rPr dirty="0" sz="600" spc="-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AS</a:t>
            </a:r>
            <a:endParaRPr sz="600">
              <a:latin typeface="Verdana"/>
              <a:cs typeface="Verdana"/>
            </a:endParaRPr>
          </a:p>
          <a:p>
            <a:pPr marL="37465" marR="39243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Thematic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relations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(roles)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50586"/>
            <a:ext cx="5187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Arg.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Structure</a:t>
            </a:r>
            <a:endParaRPr sz="600">
              <a:latin typeface="Verdana"/>
              <a:cs typeface="Verdana"/>
            </a:endParaRPr>
          </a:p>
          <a:p>
            <a:pPr marL="37465" marR="1651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Definition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Determining</a:t>
            </a:r>
            <a:r>
              <a:rPr dirty="0" sz="400" spc="-8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96420"/>
            <a:ext cx="58547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10" action="ppaction://hlinksldjump"/>
              </a:rPr>
              <a:t>need</a:t>
            </a:r>
            <a:r>
              <a:rPr dirty="0" sz="600" spc="-85">
                <a:solidFill>
                  <a:srgbClr val="3333B2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10" action="ppaction://hlinksldjump"/>
              </a:rPr>
              <a:t>AS?</a:t>
            </a:r>
            <a:endParaRPr sz="600">
              <a:latin typeface="Verdana"/>
              <a:cs typeface="Verdana"/>
            </a:endParaRPr>
          </a:p>
          <a:p>
            <a:pPr marL="37465" marR="126364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Projectionist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Acc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(1)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(2)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(3)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27807"/>
            <a:ext cx="56134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Propositions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proposition?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80886"/>
            <a:ext cx="685165" cy="79311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Thematic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relations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Main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for Noun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Phrases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Other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400" spc="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NPs</a:t>
            </a:r>
            <a:endParaRPr sz="400">
              <a:latin typeface="Verdana"/>
              <a:cs typeface="Verdana"/>
            </a:endParaRPr>
          </a:p>
          <a:p>
            <a:pPr marL="37465" marR="11176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Roles for other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of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  <a:p>
            <a:pPr marL="62865" marR="3524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A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ttributives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Locatives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487158"/>
            <a:ext cx="20053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Motivation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for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argument</a:t>
            </a:r>
            <a:r>
              <a:rPr dirty="0" sz="1100" spc="7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structure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63873" y="2892619"/>
            <a:ext cx="288925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Instruments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025191"/>
            <a:ext cx="44894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A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mnemonic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3185452"/>
            <a:ext cx="56197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Further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263" y="3341243"/>
            <a:ext cx="62738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Five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 </a:t>
            </a:r>
            <a:r>
              <a:rPr dirty="0" sz="600" spc="-10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</a:t>
            </a:r>
            <a:r>
              <a:rPr dirty="0" baseline="4629" sz="900" spc="-157">
                <a:latin typeface="Verdana"/>
                <a:cs typeface="Verdana"/>
                <a:hlinkClick r:id="rId25" action="ppaction://hlinksldjump"/>
              </a:rPr>
              <a:t>15 </a:t>
            </a:r>
            <a:r>
              <a:rPr dirty="0" baseline="4629" sz="900" spc="67">
                <a:latin typeface="Verdana"/>
                <a:cs typeface="Verdana"/>
                <a:hlinkClick r:id="rId25" action="ppaction://hlinksldjump"/>
              </a:rPr>
              <a:t>/</a:t>
            </a:r>
            <a:r>
              <a:rPr dirty="0" baseline="4629" sz="900" spc="-127"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baseline="4629" sz="900" spc="-97">
                <a:latin typeface="Verdana"/>
                <a:cs typeface="Verdana"/>
                <a:hlinkClick r:id="rId25" action="ppaction://hlinksldjump"/>
              </a:rPr>
              <a:t>41</a:t>
            </a:r>
            <a:endParaRPr baseline="4629" sz="9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773212"/>
            <a:ext cx="11842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Argument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Structure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059254"/>
            <a:ext cx="19221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3333B2"/>
                </a:solidFill>
                <a:latin typeface="Tahoma"/>
                <a:cs typeface="Tahoma"/>
                <a:hlinkClick r:id="rId10" action="ppaction://hlinksldjump"/>
              </a:rPr>
              <a:t>Do </a:t>
            </a:r>
            <a:r>
              <a:rPr dirty="0" sz="1100" spc="-100">
                <a:solidFill>
                  <a:srgbClr val="3333B2"/>
                </a:solidFill>
                <a:latin typeface="Tahoma"/>
                <a:cs typeface="Tahoma"/>
                <a:hlinkClick r:id="rId10" action="ppaction://hlinksldjump"/>
              </a:rPr>
              <a:t>we </a:t>
            </a:r>
            <a:r>
              <a:rPr dirty="0" sz="1100" spc="-75">
                <a:solidFill>
                  <a:srgbClr val="3333B2"/>
                </a:solidFill>
                <a:latin typeface="Tahoma"/>
                <a:cs typeface="Tahoma"/>
                <a:hlinkClick r:id="rId10" action="ppaction://hlinksldjump"/>
              </a:rPr>
              <a:t>need 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10" action="ppaction://hlinksldjump"/>
              </a:rPr>
              <a:t>argument</a:t>
            </a:r>
            <a:r>
              <a:rPr dirty="0" sz="1100" spc="-15">
                <a:solidFill>
                  <a:srgbClr val="3333B2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dirty="0" sz="1100" spc="-30">
                <a:solidFill>
                  <a:srgbClr val="3333B2"/>
                </a:solidFill>
                <a:latin typeface="Tahoma"/>
                <a:cs typeface="Tahoma"/>
                <a:hlinkClick r:id="rId10" action="ppaction://hlinksldjump"/>
              </a:rPr>
              <a:t>structure?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345309"/>
            <a:ext cx="7385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Propositions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639060"/>
            <a:ext cx="15252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Thematic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relations</a:t>
            </a:r>
            <a:r>
              <a:rPr dirty="0" sz="1100" spc="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(roles)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1932811"/>
            <a:ext cx="18992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Remembering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thematic</a:t>
            </a:r>
            <a:r>
              <a:rPr dirty="0" sz="1100" spc="5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relations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218866"/>
            <a:ext cx="9461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Further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practice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412070"/>
            <a:ext cx="1196975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Five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minute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exercise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6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0246" y="85095"/>
            <a:ext cx="5956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03505" marR="5080" indent="-9144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08 -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Verbs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 driving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seat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33730" cy="967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36195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Motivation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for</a:t>
            </a:r>
            <a:r>
              <a:rPr dirty="0" sz="600" spc="-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AS</a:t>
            </a:r>
            <a:endParaRPr sz="600">
              <a:latin typeface="Verdana"/>
              <a:cs typeface="Verdana"/>
            </a:endParaRPr>
          </a:p>
          <a:p>
            <a:pPr marL="37465" marR="39243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Thematic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relations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(roles)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Arg.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Structure</a:t>
            </a:r>
            <a:endParaRPr sz="600">
              <a:latin typeface="Verdana"/>
              <a:cs typeface="Verdana"/>
            </a:endParaRPr>
          </a:p>
          <a:p>
            <a:pPr marL="37465" marR="131445">
              <a:lnSpc>
                <a:spcPct val="152200"/>
              </a:lnSpc>
              <a:spcBef>
                <a:spcPts val="30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Definition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Determining</a:t>
            </a:r>
            <a:r>
              <a:rPr dirty="0" sz="400" spc="-8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296420"/>
            <a:ext cx="58547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need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AS?</a:t>
            </a:r>
            <a:endParaRPr sz="600">
              <a:latin typeface="Verdana"/>
              <a:cs typeface="Verdana"/>
            </a:endParaRPr>
          </a:p>
          <a:p>
            <a:pPr marL="37465" marR="126364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latin typeface="Verdana"/>
                <a:cs typeface="Verdana"/>
                <a:hlinkClick r:id="rId11" action="ppaction://hlinksldjump"/>
              </a:rPr>
              <a:t>Projectionist </a:t>
            </a:r>
            <a:r>
              <a:rPr dirty="0" sz="400" spc="-15">
                <a:latin typeface="Verdana"/>
                <a:cs typeface="Verdana"/>
                <a:hlinkClick r:id="rId11" action="ppaction://hlinksldjump"/>
              </a:rPr>
              <a:t>Acc </a:t>
            </a:r>
            <a:r>
              <a:rPr dirty="0" sz="400" spc="-15"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(1)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(2)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(3)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27807"/>
            <a:ext cx="685165" cy="95376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Propositions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400" spc="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proposition?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Thematic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relations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30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Main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for Noun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Phrases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Other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400" spc="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NPs</a:t>
            </a:r>
            <a:endParaRPr sz="400">
              <a:latin typeface="Verdana"/>
              <a:cs typeface="Verdana"/>
            </a:endParaRPr>
          </a:p>
          <a:p>
            <a:pPr marL="37465" marR="11176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Roles for other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of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  <a:p>
            <a:pPr marL="628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Attributives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9812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11" action="ppaction://hlinksldjump"/>
              </a:rPr>
              <a:t>The </a:t>
            </a:r>
            <a:r>
              <a:rPr dirty="0" spc="-20">
                <a:hlinkClick r:id="rId11" action="ppaction://hlinksldjump"/>
              </a:rPr>
              <a:t>Projectionist</a:t>
            </a:r>
            <a:r>
              <a:rPr dirty="0" spc="20">
                <a:hlinkClick r:id="rId11" action="ppaction://hlinksldjump"/>
              </a:rPr>
              <a:t> </a:t>
            </a:r>
            <a:r>
              <a:rPr dirty="0" spc="-15">
                <a:hlinkClick r:id="rId11" action="ppaction://hlinksldjump"/>
              </a:rPr>
              <a:t>Account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963873" y="2799833"/>
            <a:ext cx="288925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Locatives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Instruments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3025191"/>
            <a:ext cx="44894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mnemonic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3185452"/>
            <a:ext cx="56197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Further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341243"/>
            <a:ext cx="62738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Five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 </a:t>
            </a:r>
            <a:r>
              <a:rPr dirty="0" sz="600" spc="-10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r>
              <a:rPr dirty="0" baseline="4629" sz="900" spc="-157">
                <a:latin typeface="Verdana"/>
                <a:cs typeface="Verdana"/>
                <a:hlinkClick r:id="rId26" action="ppaction://hlinksldjump"/>
              </a:rPr>
              <a:t>16 </a:t>
            </a:r>
            <a:r>
              <a:rPr dirty="0" baseline="4629" sz="900" spc="67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baseline="4629" sz="900" spc="-127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baseline="4629" sz="900" spc="-97">
                <a:latin typeface="Verdana"/>
                <a:cs typeface="Verdana"/>
                <a:hlinkClick r:id="rId26" action="ppaction://hlinksldjump"/>
              </a:rPr>
              <a:t>41</a:t>
            </a:r>
            <a:endParaRPr baseline="4629" sz="9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297" y="1435695"/>
            <a:ext cx="351472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20">
                <a:latin typeface="Tahoma"/>
                <a:cs typeface="Tahoma"/>
              </a:rPr>
              <a:t>Why </a:t>
            </a:r>
            <a:r>
              <a:rPr dirty="0" sz="1100" spc="-30">
                <a:latin typeface="Tahoma"/>
                <a:cs typeface="Tahoma"/>
              </a:rPr>
              <a:t>not just </a:t>
            </a:r>
            <a:r>
              <a:rPr dirty="0" sz="1100" spc="-75">
                <a:latin typeface="Tahoma"/>
                <a:cs typeface="Tahoma"/>
              </a:rPr>
              <a:t>use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meaning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verb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0">
                <a:latin typeface="Tahoma"/>
                <a:cs typeface="Tahoma"/>
              </a:rPr>
              <a:t>determine </a:t>
            </a:r>
            <a:r>
              <a:rPr dirty="0" sz="1100" spc="-70">
                <a:latin typeface="Tahoma"/>
                <a:cs typeface="Tahoma"/>
              </a:rPr>
              <a:t>how  </a:t>
            </a:r>
            <a:r>
              <a:rPr dirty="0" sz="1100" spc="15">
                <a:latin typeface="Tahoma"/>
                <a:cs typeface="Tahoma"/>
              </a:rPr>
              <a:t>it </a:t>
            </a:r>
            <a:r>
              <a:rPr dirty="0" sz="1100" spc="-35">
                <a:latin typeface="Tahoma"/>
                <a:cs typeface="Tahoma"/>
              </a:rPr>
              <a:t>acts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1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sentence?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0246" y="85095"/>
            <a:ext cx="595630" cy="3733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08 -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Verbs</a:t>
            </a:r>
            <a:r>
              <a:rPr dirty="0" sz="600" spc="7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driving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seat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11967"/>
            <a:ext cx="63373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Motivation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for</a:t>
            </a:r>
            <a:r>
              <a:rPr dirty="0" sz="600" spc="-5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AS</a:t>
            </a:r>
            <a:endParaRPr sz="600">
              <a:latin typeface="Verdana"/>
              <a:cs typeface="Verdana"/>
            </a:endParaRPr>
          </a:p>
          <a:p>
            <a:pPr marL="37465" marR="39243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Thematic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relations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(roles)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50586"/>
            <a:ext cx="5187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Arg.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Structure</a:t>
            </a:r>
            <a:endParaRPr sz="600">
              <a:latin typeface="Verdana"/>
              <a:cs typeface="Verdana"/>
            </a:endParaRPr>
          </a:p>
          <a:p>
            <a:pPr marL="37465" marR="1651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Definition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Determining</a:t>
            </a:r>
            <a:r>
              <a:rPr dirty="0" sz="400" spc="-8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96420"/>
            <a:ext cx="58547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need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AS?</a:t>
            </a:r>
            <a:endParaRPr sz="600">
              <a:latin typeface="Verdana"/>
              <a:cs typeface="Verdana"/>
            </a:endParaRPr>
          </a:p>
          <a:p>
            <a:pPr marL="37465" marR="126364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Projectionist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Acc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(1)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(2)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(3)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27807"/>
            <a:ext cx="56134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Propositions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proposition?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80886"/>
            <a:ext cx="685165" cy="79311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Thematic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relations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Main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for Noun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Phrases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Other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400" spc="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NPs</a:t>
            </a:r>
            <a:endParaRPr sz="400">
              <a:latin typeface="Verdana"/>
              <a:cs typeface="Verdana"/>
            </a:endParaRPr>
          </a:p>
          <a:p>
            <a:pPr marL="37465" marR="11176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Roles for other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of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  <a:p>
            <a:pPr marL="62865" marR="3524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A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ttributives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Locatives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487158"/>
            <a:ext cx="20053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Motivation </a:t>
            </a:r>
            <a:r>
              <a:rPr dirty="0" sz="1100" spc="-45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for </a:t>
            </a:r>
            <a:r>
              <a:rPr dirty="0" sz="1100" spc="-5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argument</a:t>
            </a:r>
            <a:r>
              <a:rPr dirty="0" sz="1100" spc="75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structure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63873" y="2892619"/>
            <a:ext cx="288925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Instruments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025191"/>
            <a:ext cx="44894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A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mnemonic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3185452"/>
            <a:ext cx="56197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Further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263" y="3341243"/>
            <a:ext cx="62738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Five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 </a:t>
            </a:r>
            <a:r>
              <a:rPr dirty="0" baseline="4629" sz="900" spc="-97">
                <a:latin typeface="Verdana"/>
                <a:cs typeface="Verdana"/>
                <a:hlinkClick r:id="rId25" action="ppaction://hlinksldjump"/>
              </a:rPr>
              <a:t>1 </a:t>
            </a:r>
            <a:r>
              <a:rPr dirty="0" baseline="4629" sz="900" spc="67">
                <a:latin typeface="Verdana"/>
                <a:cs typeface="Verdana"/>
                <a:hlinkClick r:id="rId25" action="ppaction://hlinksldjump"/>
              </a:rPr>
              <a:t>/</a:t>
            </a:r>
            <a:r>
              <a:rPr dirty="0" baseline="4629" sz="900" spc="-142"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baseline="4629" sz="900" spc="-97">
                <a:latin typeface="Verdana"/>
                <a:cs typeface="Verdana"/>
                <a:hlinkClick r:id="rId25" action="ppaction://hlinksldjump"/>
              </a:rPr>
              <a:t>41</a:t>
            </a:r>
            <a:endParaRPr baseline="4629" sz="9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773212"/>
            <a:ext cx="11842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Argument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Structure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059254"/>
            <a:ext cx="19221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Do </a:t>
            </a:r>
            <a:r>
              <a:rPr dirty="0" sz="1100" spc="-10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we </a:t>
            </a:r>
            <a:r>
              <a:rPr dirty="0" sz="1100" spc="-7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need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argument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structure?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345309"/>
            <a:ext cx="7385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Propositions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639060"/>
            <a:ext cx="15252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Thematic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relations</a:t>
            </a:r>
            <a:r>
              <a:rPr dirty="0" sz="1100" spc="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(roles)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1932811"/>
            <a:ext cx="18992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Remembering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thematic</a:t>
            </a:r>
            <a:r>
              <a:rPr dirty="0" sz="1100" spc="5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relations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218866"/>
            <a:ext cx="9461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Further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practice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412070"/>
            <a:ext cx="1196975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Five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minute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exercise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6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0246" y="85095"/>
            <a:ext cx="5956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03505" marR="5080" indent="-9144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08 -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Verbs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 driving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seat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33730" cy="6216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36195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Motivation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for</a:t>
            </a:r>
            <a:r>
              <a:rPr dirty="0" sz="600" spc="-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AS</a:t>
            </a:r>
            <a:endParaRPr sz="600">
              <a:latin typeface="Verdana"/>
              <a:cs typeface="Verdana"/>
            </a:endParaRPr>
          </a:p>
          <a:p>
            <a:pPr marL="37465" marR="39243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Thematic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relations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(roles)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50586"/>
            <a:ext cx="5187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Arg.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Structure</a:t>
            </a:r>
            <a:endParaRPr sz="600">
              <a:latin typeface="Verdana"/>
              <a:cs typeface="Verdana"/>
            </a:endParaRPr>
          </a:p>
          <a:p>
            <a:pPr marL="37465" marR="1651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Definition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Determining</a:t>
            </a:r>
            <a:r>
              <a:rPr dirty="0" sz="400" spc="-8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96420"/>
            <a:ext cx="58547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need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AS?</a:t>
            </a:r>
            <a:endParaRPr sz="600">
              <a:latin typeface="Verdana"/>
              <a:cs typeface="Verdana"/>
            </a:endParaRPr>
          </a:p>
          <a:p>
            <a:pPr marL="37465" marR="126364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Projectionist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Acc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latin typeface="Verdana"/>
                <a:cs typeface="Verdana"/>
                <a:hlinkClick r:id="rId12" action="ppaction://hlinksldjump"/>
              </a:rPr>
              <a:t>Probs with </a:t>
            </a:r>
            <a:r>
              <a:rPr dirty="0" sz="400">
                <a:latin typeface="Verdana"/>
                <a:cs typeface="Verdana"/>
                <a:hlinkClick r:id="rId12" action="ppaction://hlinksldjump"/>
              </a:rPr>
              <a:t>PA </a:t>
            </a:r>
            <a:r>
              <a:rPr dirty="0" sz="400" spc="-30">
                <a:latin typeface="Verdana"/>
                <a:cs typeface="Verdana"/>
                <a:hlinkClick r:id="rId12" action="ppaction://hlinksldjump"/>
              </a:rPr>
              <a:t>(1) </a:t>
            </a:r>
            <a:r>
              <a:rPr dirty="0" sz="400" spc="-30"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(2)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(3)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27807"/>
            <a:ext cx="56134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Propositions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proposition?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33565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>
                <a:hlinkClick r:id="rId12" action="ppaction://hlinksldjump"/>
              </a:rPr>
              <a:t>Problems </a:t>
            </a:r>
            <a:r>
              <a:rPr dirty="0" spc="-25">
                <a:hlinkClick r:id="rId12" action="ppaction://hlinksldjump"/>
              </a:rPr>
              <a:t>with </a:t>
            </a:r>
            <a:r>
              <a:rPr dirty="0" spc="-50">
                <a:hlinkClick r:id="rId12" action="ppaction://hlinksldjump"/>
              </a:rPr>
              <a:t>the </a:t>
            </a:r>
            <a:r>
              <a:rPr dirty="0" spc="-20">
                <a:hlinkClick r:id="rId12" action="ppaction://hlinksldjump"/>
              </a:rPr>
              <a:t>Projectionist </a:t>
            </a:r>
            <a:r>
              <a:rPr dirty="0" spc="-15">
                <a:hlinkClick r:id="rId12" action="ppaction://hlinksldjump"/>
              </a:rPr>
              <a:t>Account</a:t>
            </a:r>
            <a:r>
              <a:rPr dirty="0" spc="235">
                <a:hlinkClick r:id="rId12" action="ppaction://hlinksldjump"/>
              </a:rPr>
              <a:t> </a:t>
            </a:r>
            <a:r>
              <a:rPr dirty="0" spc="-15">
                <a:hlinkClick r:id="rId12" action="ppaction://hlinksldjump"/>
              </a:rPr>
              <a:t>(1)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9997" y="1253274"/>
            <a:ext cx="26543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40">
                <a:latin typeface="Tahoma"/>
                <a:cs typeface="Tahoma"/>
              </a:rPr>
              <a:t>Jane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8442" y="1222475"/>
            <a:ext cx="2927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latin typeface="Tahoma"/>
                <a:cs typeface="Tahoma"/>
              </a:rPr>
              <a:t>fe</a:t>
            </a:r>
            <a:r>
              <a:rPr dirty="0" sz="1100" spc="-95">
                <a:latin typeface="Tahoma"/>
                <a:cs typeface="Tahoma"/>
              </a:rPr>
              <a:t>a</a:t>
            </a:r>
            <a:r>
              <a:rPr dirty="0" sz="1100" spc="-30">
                <a:latin typeface="Tahoma"/>
                <a:cs typeface="Tahoma"/>
              </a:rPr>
              <a:t>r</a:t>
            </a:r>
            <a:r>
              <a:rPr dirty="0" sz="1100" spc="-75">
                <a:latin typeface="Tahoma"/>
                <a:cs typeface="Tahoma"/>
              </a:rPr>
              <a:t>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4608" y="1253274"/>
            <a:ext cx="305435" cy="17208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55">
                <a:latin typeface="Tahoma"/>
                <a:cs typeface="Tahoma"/>
              </a:rPr>
              <a:t>P</a:t>
            </a:r>
            <a:r>
              <a:rPr dirty="0" sz="1100" spc="-50">
                <a:latin typeface="Tahoma"/>
                <a:cs typeface="Tahoma"/>
              </a:rPr>
              <a:t>eter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9997" y="1475522"/>
            <a:ext cx="650875" cy="20320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Peter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scare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3879" y="1506321"/>
            <a:ext cx="26543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40">
                <a:latin typeface="Tahoma"/>
                <a:cs typeface="Tahoma"/>
              </a:rPr>
              <a:t>Jane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1728570"/>
            <a:ext cx="351917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two </a:t>
            </a:r>
            <a:r>
              <a:rPr dirty="0" sz="1100" spc="-60">
                <a:latin typeface="Tahoma"/>
                <a:cs typeface="Tahoma"/>
              </a:rPr>
              <a:t>verbs </a:t>
            </a:r>
            <a:r>
              <a:rPr dirty="0" sz="1100" spc="-45">
                <a:latin typeface="Tahoma"/>
                <a:cs typeface="Tahoma"/>
              </a:rPr>
              <a:t>arguably </a:t>
            </a:r>
            <a:r>
              <a:rPr dirty="0" sz="1100" spc="-65">
                <a:latin typeface="Tahoma"/>
                <a:cs typeface="Tahoma"/>
              </a:rPr>
              <a:t>have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70">
                <a:latin typeface="Tahoma"/>
                <a:cs typeface="Tahoma"/>
              </a:rPr>
              <a:t>same </a:t>
            </a:r>
            <a:r>
              <a:rPr dirty="0" sz="1100" spc="-55">
                <a:latin typeface="Tahoma"/>
                <a:cs typeface="Tahoma"/>
              </a:rPr>
              <a:t>meaning </a:t>
            </a:r>
            <a:r>
              <a:rPr dirty="0" sz="1100" spc="-25">
                <a:latin typeface="Tahoma"/>
                <a:cs typeface="Tahoma"/>
              </a:rPr>
              <a:t>but </a:t>
            </a:r>
            <a:r>
              <a:rPr dirty="0" sz="1100" spc="-40">
                <a:latin typeface="Tahoma"/>
                <a:cs typeface="Tahoma"/>
              </a:rPr>
              <a:t>differ </a:t>
            </a:r>
            <a:r>
              <a:rPr dirty="0" sz="1100" spc="-25">
                <a:latin typeface="Tahoma"/>
                <a:cs typeface="Tahoma"/>
              </a:rPr>
              <a:t>in  </a:t>
            </a:r>
            <a:r>
              <a:rPr dirty="0" sz="1100" spc="-60">
                <a:latin typeface="Tahoma"/>
                <a:cs typeface="Tahoma"/>
              </a:rPr>
              <a:t>order </a:t>
            </a:r>
            <a:r>
              <a:rPr dirty="0" sz="1100" spc="-35">
                <a:latin typeface="Tahoma"/>
                <a:cs typeface="Tahoma"/>
              </a:rPr>
              <a:t>of realisation of</a:t>
            </a:r>
            <a:r>
              <a:rPr dirty="0" sz="1100" spc="20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arguments.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2080886"/>
            <a:ext cx="685165" cy="136334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Thematic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relations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Main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for Noun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Phrases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Other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400" spc="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NPs</a:t>
            </a:r>
            <a:endParaRPr sz="400">
              <a:latin typeface="Verdana"/>
              <a:cs typeface="Verdana"/>
            </a:endParaRPr>
          </a:p>
          <a:p>
            <a:pPr marL="37465" marR="11176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Roles for other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of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  <a:p>
            <a:pPr marL="62865" marR="350520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A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ttributives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Locatives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Instruments</a:t>
            </a:r>
            <a:endParaRPr sz="400">
              <a:latin typeface="Verdana"/>
              <a:cs typeface="Verdana"/>
            </a:endParaRPr>
          </a:p>
          <a:p>
            <a:pPr marL="12700" marR="62865">
              <a:lnSpc>
                <a:spcPts val="1260"/>
              </a:lnSpc>
              <a:spcBef>
                <a:spcPts val="10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mnemonic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Further practice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Five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 </a:t>
            </a:r>
            <a:r>
              <a:rPr dirty="0" sz="600" spc="-10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r>
              <a:rPr dirty="0" baseline="4629" sz="900" spc="-157">
                <a:latin typeface="Verdana"/>
                <a:cs typeface="Verdana"/>
                <a:hlinkClick r:id="rId26" action="ppaction://hlinksldjump"/>
              </a:rPr>
              <a:t>17 </a:t>
            </a:r>
            <a:r>
              <a:rPr dirty="0" baseline="4629" sz="900" spc="67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baseline="4629" sz="900" spc="-142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baseline="4629" sz="900" spc="-97">
                <a:latin typeface="Verdana"/>
                <a:cs typeface="Verdana"/>
                <a:hlinkClick r:id="rId26" action="ppaction://hlinksldjump"/>
              </a:rPr>
              <a:t>41</a:t>
            </a:r>
            <a:endParaRPr baseline="4629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0246" y="85095"/>
            <a:ext cx="5956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03505" marR="5080" indent="-9144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08 -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Verbs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 driving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seat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33730" cy="175196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36195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Motivation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for</a:t>
            </a:r>
            <a:r>
              <a:rPr dirty="0" sz="600" spc="-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AS</a:t>
            </a:r>
            <a:endParaRPr sz="600">
              <a:latin typeface="Verdana"/>
              <a:cs typeface="Verdana"/>
            </a:endParaRPr>
          </a:p>
          <a:p>
            <a:pPr marL="37465" marR="39243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Thematic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relations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(roles)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Arg.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Structure</a:t>
            </a:r>
            <a:endParaRPr sz="600">
              <a:latin typeface="Verdana"/>
              <a:cs typeface="Verdana"/>
            </a:endParaRPr>
          </a:p>
          <a:p>
            <a:pPr marL="37465" marR="131445">
              <a:lnSpc>
                <a:spcPct val="152200"/>
              </a:lnSpc>
              <a:spcBef>
                <a:spcPts val="30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Definition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Determining</a:t>
            </a:r>
            <a:r>
              <a:rPr dirty="0" sz="400" spc="-8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need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AS?</a:t>
            </a:r>
            <a:endParaRPr sz="600">
              <a:latin typeface="Verdana"/>
              <a:cs typeface="Verdana"/>
            </a:endParaRPr>
          </a:p>
          <a:p>
            <a:pPr marL="37465" marR="173990">
              <a:lnSpc>
                <a:spcPct val="152200"/>
              </a:lnSpc>
              <a:spcBef>
                <a:spcPts val="3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Projectionist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Acc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(1)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latin typeface="Verdana"/>
                <a:cs typeface="Verdana"/>
                <a:hlinkClick r:id="rId13" action="ppaction://hlinksldjump"/>
              </a:rPr>
              <a:t>Probs with </a:t>
            </a:r>
            <a:r>
              <a:rPr dirty="0" sz="400">
                <a:latin typeface="Verdana"/>
                <a:cs typeface="Verdana"/>
                <a:hlinkClick r:id="rId13" action="ppaction://hlinksldjump"/>
              </a:rPr>
              <a:t>PA </a:t>
            </a:r>
            <a:r>
              <a:rPr dirty="0" sz="400" spc="-30">
                <a:latin typeface="Verdana"/>
                <a:cs typeface="Verdana"/>
                <a:hlinkClick r:id="rId13" action="ppaction://hlinksldjump"/>
              </a:rPr>
              <a:t>(2) </a:t>
            </a:r>
            <a:r>
              <a:rPr dirty="0" sz="400" spc="-30"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PA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(3)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Propositions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400" spc="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proposition?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2080886"/>
            <a:ext cx="685165" cy="8858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Thematic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relations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Main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for Noun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Phrases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Other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400" spc="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NPs</a:t>
            </a:r>
            <a:endParaRPr sz="400">
              <a:latin typeface="Verdana"/>
              <a:cs typeface="Verdana"/>
            </a:endParaRPr>
          </a:p>
          <a:p>
            <a:pPr marL="37465" marR="11176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Roles for other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of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  <a:p>
            <a:pPr marL="62865" marR="350520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A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ttributives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Locatives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Instruments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33565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>
                <a:hlinkClick r:id="rId13" action="ppaction://hlinksldjump"/>
              </a:rPr>
              <a:t>Problems </a:t>
            </a:r>
            <a:r>
              <a:rPr dirty="0" spc="-25">
                <a:hlinkClick r:id="rId13" action="ppaction://hlinksldjump"/>
              </a:rPr>
              <a:t>with </a:t>
            </a:r>
            <a:r>
              <a:rPr dirty="0" spc="-50">
                <a:hlinkClick r:id="rId13" action="ppaction://hlinksldjump"/>
              </a:rPr>
              <a:t>the </a:t>
            </a:r>
            <a:r>
              <a:rPr dirty="0" spc="-20">
                <a:hlinkClick r:id="rId13" action="ppaction://hlinksldjump"/>
              </a:rPr>
              <a:t>Projectionist </a:t>
            </a:r>
            <a:r>
              <a:rPr dirty="0" spc="-15">
                <a:hlinkClick r:id="rId13" action="ppaction://hlinksldjump"/>
              </a:rPr>
              <a:t>Account</a:t>
            </a:r>
            <a:r>
              <a:rPr dirty="0" spc="235">
                <a:hlinkClick r:id="rId13" action="ppaction://hlinksldjump"/>
              </a:rPr>
              <a:t> </a:t>
            </a:r>
            <a:r>
              <a:rPr dirty="0" spc="-15">
                <a:hlinkClick r:id="rId13" action="ppaction://hlinksldjump"/>
              </a:rPr>
              <a:t>(2)</a:t>
            </a:r>
          </a:p>
        </p:txBody>
      </p:sp>
      <p:sp>
        <p:nvSpPr>
          <p:cNvPr id="7" name="object 7"/>
          <p:cNvSpPr/>
          <p:nvPr/>
        </p:nvSpPr>
        <p:spPr>
          <a:xfrm>
            <a:off x="179997" y="984578"/>
            <a:ext cx="3528137" cy="101369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7297" y="2100083"/>
            <a:ext cx="351917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two </a:t>
            </a:r>
            <a:r>
              <a:rPr dirty="0" sz="1100" spc="-60">
                <a:latin typeface="Tahoma"/>
                <a:cs typeface="Tahoma"/>
              </a:rPr>
              <a:t>verbs </a:t>
            </a:r>
            <a:r>
              <a:rPr dirty="0" sz="1100" spc="-45">
                <a:latin typeface="Tahoma"/>
                <a:cs typeface="Tahoma"/>
              </a:rPr>
              <a:t>arguably </a:t>
            </a:r>
            <a:r>
              <a:rPr dirty="0" sz="1100" spc="-65">
                <a:latin typeface="Tahoma"/>
                <a:cs typeface="Tahoma"/>
              </a:rPr>
              <a:t>have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70">
                <a:latin typeface="Tahoma"/>
                <a:cs typeface="Tahoma"/>
              </a:rPr>
              <a:t>same </a:t>
            </a:r>
            <a:r>
              <a:rPr dirty="0" sz="1100" spc="-55">
                <a:latin typeface="Tahoma"/>
                <a:cs typeface="Tahoma"/>
              </a:rPr>
              <a:t>meaning </a:t>
            </a:r>
            <a:r>
              <a:rPr dirty="0" sz="1100" spc="-25">
                <a:latin typeface="Tahoma"/>
                <a:cs typeface="Tahoma"/>
              </a:rPr>
              <a:t>but </a:t>
            </a:r>
            <a:r>
              <a:rPr dirty="0" sz="1100" spc="-40">
                <a:latin typeface="Tahoma"/>
                <a:cs typeface="Tahoma"/>
              </a:rPr>
              <a:t>differ </a:t>
            </a:r>
            <a:r>
              <a:rPr dirty="0" sz="1100" spc="-25">
                <a:latin typeface="Tahoma"/>
                <a:cs typeface="Tahoma"/>
              </a:rPr>
              <a:t>in  </a:t>
            </a:r>
            <a:r>
              <a:rPr dirty="0" sz="1100" spc="-45">
                <a:latin typeface="Tahoma"/>
                <a:cs typeface="Tahoma"/>
              </a:rPr>
              <a:t>terms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7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valence.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3007047"/>
            <a:ext cx="627380" cy="4375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A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mnemonic</a:t>
            </a:r>
            <a:endParaRPr sz="600">
              <a:latin typeface="Verdana"/>
              <a:cs typeface="Verdana"/>
            </a:endParaRPr>
          </a:p>
          <a:p>
            <a:pPr marL="12700" marR="5080">
              <a:lnSpc>
                <a:spcPct val="1753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Further practice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Five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min </a:t>
            </a:r>
            <a:r>
              <a:rPr dirty="0" sz="600" spc="-105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ex</a:t>
            </a:r>
            <a:r>
              <a:rPr dirty="0" baseline="4629" sz="900" spc="-157">
                <a:latin typeface="Verdana"/>
                <a:cs typeface="Verdana"/>
                <a:hlinkClick r:id="rId27" action="ppaction://hlinksldjump"/>
              </a:rPr>
              <a:t>18 </a:t>
            </a:r>
            <a:r>
              <a:rPr dirty="0" baseline="4629" sz="900" spc="67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baseline="4629" sz="900" spc="-142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baseline="4629" sz="900" spc="-97">
                <a:latin typeface="Verdana"/>
                <a:cs typeface="Verdana"/>
                <a:hlinkClick r:id="rId27" action="ppaction://hlinksldjump"/>
              </a:rPr>
              <a:t>41</a:t>
            </a:r>
            <a:endParaRPr baseline="4629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0246" y="85095"/>
            <a:ext cx="5956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03505" marR="5080" indent="-9144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08 -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Verbs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 driving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seat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33730" cy="6216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36195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Motivation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for</a:t>
            </a:r>
            <a:r>
              <a:rPr dirty="0" sz="600" spc="-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AS</a:t>
            </a:r>
            <a:endParaRPr sz="600">
              <a:latin typeface="Verdana"/>
              <a:cs typeface="Verdana"/>
            </a:endParaRPr>
          </a:p>
          <a:p>
            <a:pPr marL="37465" marR="39243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Thematic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relations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(roles)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50586"/>
            <a:ext cx="5187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Arg.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Structure</a:t>
            </a:r>
            <a:endParaRPr sz="600">
              <a:latin typeface="Verdana"/>
              <a:cs typeface="Verdana"/>
            </a:endParaRPr>
          </a:p>
          <a:p>
            <a:pPr marL="37465" marR="1651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Definition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Determining</a:t>
            </a:r>
            <a:r>
              <a:rPr dirty="0" sz="400" spc="-8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96420"/>
            <a:ext cx="58547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need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AS?</a:t>
            </a:r>
            <a:endParaRPr sz="600">
              <a:latin typeface="Verdana"/>
              <a:cs typeface="Verdana"/>
            </a:endParaRPr>
          </a:p>
          <a:p>
            <a:pPr marL="37465" marR="126364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Projectionist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Acc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(1)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(2)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latin typeface="Verdana"/>
                <a:cs typeface="Verdana"/>
                <a:hlinkClick r:id="rId14" action="ppaction://hlinksldjump"/>
              </a:rPr>
              <a:t>Probs with </a:t>
            </a:r>
            <a:r>
              <a:rPr dirty="0" sz="400">
                <a:latin typeface="Verdana"/>
                <a:cs typeface="Verdana"/>
                <a:hlinkClick r:id="rId14" action="ppaction://hlinksldjump"/>
              </a:rPr>
              <a:t>PA </a:t>
            </a:r>
            <a:r>
              <a:rPr dirty="0" sz="400" spc="-30">
                <a:latin typeface="Verdana"/>
                <a:cs typeface="Verdana"/>
                <a:hlinkClick r:id="rId14" action="ppaction://hlinksldjump"/>
              </a:rPr>
              <a:t>(3)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27807"/>
            <a:ext cx="56134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Propositions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proposition?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80886"/>
            <a:ext cx="685165" cy="79311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Thematic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relations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Main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for Noun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Phrases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Other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400" spc="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NPs</a:t>
            </a:r>
            <a:endParaRPr sz="400">
              <a:latin typeface="Verdana"/>
              <a:cs typeface="Verdana"/>
            </a:endParaRPr>
          </a:p>
          <a:p>
            <a:pPr marL="37465" marR="11176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Roles for other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of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  <a:p>
            <a:pPr marL="62865" marR="3524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A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ttributives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Locatives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33565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>
                <a:hlinkClick r:id="rId14" action="ppaction://hlinksldjump"/>
              </a:rPr>
              <a:t>Problems </a:t>
            </a:r>
            <a:r>
              <a:rPr dirty="0" spc="-25">
                <a:hlinkClick r:id="rId14" action="ppaction://hlinksldjump"/>
              </a:rPr>
              <a:t>with </a:t>
            </a:r>
            <a:r>
              <a:rPr dirty="0" spc="-50">
                <a:hlinkClick r:id="rId14" action="ppaction://hlinksldjump"/>
              </a:rPr>
              <a:t>the </a:t>
            </a:r>
            <a:r>
              <a:rPr dirty="0" spc="-20">
                <a:hlinkClick r:id="rId14" action="ppaction://hlinksldjump"/>
              </a:rPr>
              <a:t>Projectionist </a:t>
            </a:r>
            <a:r>
              <a:rPr dirty="0" spc="-15">
                <a:hlinkClick r:id="rId14" action="ppaction://hlinksldjump"/>
              </a:rPr>
              <a:t>Account</a:t>
            </a:r>
            <a:r>
              <a:rPr dirty="0" spc="235">
                <a:hlinkClick r:id="rId14" action="ppaction://hlinksldjump"/>
              </a:rPr>
              <a:t> </a:t>
            </a:r>
            <a:r>
              <a:rPr dirty="0" spc="-15">
                <a:hlinkClick r:id="rId14" action="ppaction://hlinksldjump"/>
              </a:rPr>
              <a:t>(3)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963873" y="2892619"/>
            <a:ext cx="288925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Instruments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3025191"/>
            <a:ext cx="44894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mnemonic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263" y="3185452"/>
            <a:ext cx="56197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Further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13263" y="3341243"/>
            <a:ext cx="62738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Five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 </a:t>
            </a:r>
            <a:r>
              <a:rPr dirty="0" sz="600" spc="-10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r>
              <a:rPr dirty="0" baseline="4629" sz="900" spc="-157">
                <a:latin typeface="Verdana"/>
                <a:cs typeface="Verdana"/>
                <a:hlinkClick r:id="rId26" action="ppaction://hlinksldjump"/>
              </a:rPr>
              <a:t>19 </a:t>
            </a:r>
            <a:r>
              <a:rPr dirty="0" baseline="4629" sz="900" spc="67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baseline="4629" sz="900" spc="-127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baseline="4629" sz="900" spc="-97">
                <a:latin typeface="Verdana"/>
                <a:cs typeface="Verdana"/>
                <a:hlinkClick r:id="rId26" action="ppaction://hlinksldjump"/>
              </a:rPr>
              <a:t>41</a:t>
            </a:r>
            <a:endParaRPr baseline="4629" sz="9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14983" y="1076096"/>
            <a:ext cx="472440" cy="17208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Mary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360" y="1045297"/>
            <a:ext cx="110172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9230" indent="-177165">
              <a:lnSpc>
                <a:spcPct val="102600"/>
              </a:lnSpc>
              <a:spcBef>
                <a:spcPts val="55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100" spc="-35">
                <a:latin typeface="Tahoma"/>
                <a:cs typeface="Tahoma"/>
              </a:rPr>
              <a:t>He </a:t>
            </a:r>
            <a:r>
              <a:rPr dirty="0" sz="1100" spc="-65">
                <a:latin typeface="Tahoma"/>
                <a:cs typeface="Tahoma"/>
              </a:rPr>
              <a:t>gave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30">
                <a:latin typeface="Tahoma"/>
                <a:cs typeface="Tahoma"/>
              </a:rPr>
              <a:t>book  </a:t>
            </a:r>
            <a:r>
              <a:rPr dirty="0" sz="1100" spc="-35">
                <a:latin typeface="Tahoma"/>
                <a:cs typeface="Tahoma"/>
              </a:rPr>
              <a:t>He </a:t>
            </a:r>
            <a:r>
              <a:rPr dirty="0" sz="1100" spc="-65">
                <a:latin typeface="Tahoma"/>
                <a:cs typeface="Tahoma"/>
              </a:rPr>
              <a:t>gave</a:t>
            </a:r>
            <a:r>
              <a:rPr dirty="0" sz="1100" spc="4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her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7152" y="1248168"/>
            <a:ext cx="514984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book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7360" y="1427402"/>
            <a:ext cx="87121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2. </a:t>
            </a:r>
            <a:r>
              <a:rPr dirty="0" sz="1100" spc="-35">
                <a:latin typeface="Tahoma"/>
                <a:cs typeface="Tahoma"/>
              </a:rPr>
              <a:t>He</a:t>
            </a:r>
            <a:r>
              <a:rPr dirty="0" sz="1100" spc="-1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donated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97152" y="1458201"/>
            <a:ext cx="372745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book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15871" y="1458201"/>
            <a:ext cx="763270" cy="17208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library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4385" y="1599474"/>
            <a:ext cx="18256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Tahoma"/>
                <a:cs typeface="Tahoma"/>
              </a:rPr>
              <a:t>*He </a:t>
            </a:r>
            <a:r>
              <a:rPr dirty="0" sz="1100" spc="-45">
                <a:latin typeface="Tahoma"/>
                <a:cs typeface="Tahoma"/>
              </a:rPr>
              <a:t>donated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library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17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book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297" y="1928442"/>
            <a:ext cx="3470910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two </a:t>
            </a:r>
            <a:r>
              <a:rPr dirty="0" sz="1100" spc="-60">
                <a:latin typeface="Tahoma"/>
                <a:cs typeface="Tahoma"/>
              </a:rPr>
              <a:t>verbs </a:t>
            </a:r>
            <a:r>
              <a:rPr dirty="0" sz="1100" spc="-65">
                <a:latin typeface="Tahoma"/>
                <a:cs typeface="Tahoma"/>
              </a:rPr>
              <a:t>have </a:t>
            </a:r>
            <a:r>
              <a:rPr dirty="0" sz="1100" spc="-40">
                <a:latin typeface="Tahoma"/>
                <a:cs typeface="Tahoma"/>
              </a:rPr>
              <a:t>closely related </a:t>
            </a:r>
            <a:r>
              <a:rPr dirty="0" sz="1100" spc="-55">
                <a:latin typeface="Tahoma"/>
                <a:cs typeface="Tahoma"/>
              </a:rPr>
              <a:t>meanings </a:t>
            </a:r>
            <a:r>
              <a:rPr dirty="0" sz="1100" spc="-25">
                <a:latin typeface="Tahoma"/>
                <a:cs typeface="Tahoma"/>
              </a:rPr>
              <a:t>but </a:t>
            </a:r>
            <a:r>
              <a:rPr dirty="0" sz="1100" spc="-40">
                <a:latin typeface="Tahoma"/>
                <a:cs typeface="Tahoma"/>
              </a:rPr>
              <a:t>differ </a:t>
            </a:r>
            <a:r>
              <a:rPr dirty="0" sz="1100" spc="-25">
                <a:latin typeface="Tahoma"/>
                <a:cs typeface="Tahoma"/>
              </a:rPr>
              <a:t>in  </a:t>
            </a:r>
            <a:r>
              <a:rPr dirty="0" sz="1100" spc="-45">
                <a:latin typeface="Tahoma"/>
                <a:cs typeface="Tahoma"/>
              </a:rPr>
              <a:t>terms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30">
                <a:latin typeface="Tahoma"/>
                <a:cs typeface="Tahoma"/>
              </a:rPr>
              <a:t>their </a:t>
            </a:r>
            <a:r>
              <a:rPr dirty="0" sz="1100" spc="-10" i="1">
                <a:latin typeface="Calibri"/>
                <a:cs typeface="Calibri"/>
              </a:rPr>
              <a:t>alternation </a:t>
            </a:r>
            <a:r>
              <a:rPr dirty="0" sz="1100" spc="-35">
                <a:latin typeface="Tahoma"/>
                <a:cs typeface="Tahoma"/>
              </a:rPr>
              <a:t>characteristics </a:t>
            </a:r>
            <a:r>
              <a:rPr dirty="0" sz="1100" spc="-20">
                <a:latin typeface="Tahoma"/>
                <a:cs typeface="Tahoma"/>
              </a:rPr>
              <a:t>(ability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30">
                <a:latin typeface="Tahoma"/>
                <a:cs typeface="Tahoma"/>
              </a:rPr>
              <a:t>occur </a:t>
            </a:r>
            <a:r>
              <a:rPr dirty="0" sz="1100" spc="-25">
                <a:latin typeface="Tahoma"/>
                <a:cs typeface="Tahoma"/>
              </a:rPr>
              <a:t>in  multiple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frames)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0246" y="85095"/>
            <a:ext cx="595630" cy="3733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08 -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Verbs</a:t>
            </a:r>
            <a:r>
              <a:rPr dirty="0" sz="600" spc="7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driving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seat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11967"/>
            <a:ext cx="63373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Motivation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for</a:t>
            </a:r>
            <a:r>
              <a:rPr dirty="0" sz="600" spc="-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AS</a:t>
            </a:r>
            <a:endParaRPr sz="600">
              <a:latin typeface="Verdana"/>
              <a:cs typeface="Verdana"/>
            </a:endParaRPr>
          </a:p>
          <a:p>
            <a:pPr marL="37465" marR="39243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Thematic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relations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(roles)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50586"/>
            <a:ext cx="5187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Arg.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Structure</a:t>
            </a:r>
            <a:endParaRPr sz="600">
              <a:latin typeface="Verdana"/>
              <a:cs typeface="Verdana"/>
            </a:endParaRPr>
          </a:p>
          <a:p>
            <a:pPr marL="37465" marR="1651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Definition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Determining</a:t>
            </a:r>
            <a:r>
              <a:rPr dirty="0" sz="400" spc="-8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96420"/>
            <a:ext cx="58547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need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AS?</a:t>
            </a:r>
            <a:endParaRPr sz="600">
              <a:latin typeface="Verdana"/>
              <a:cs typeface="Verdana"/>
            </a:endParaRPr>
          </a:p>
          <a:p>
            <a:pPr marL="37465" marR="126364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Projectionist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Acc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(1)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(2)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(3)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27807"/>
            <a:ext cx="56134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15" action="ppaction://hlinksldjump"/>
              </a:rPr>
              <a:t>Propositions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proposition?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80886"/>
            <a:ext cx="685165" cy="79311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Thematic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relations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Main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for Noun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Phrases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Other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400" spc="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NPs</a:t>
            </a:r>
            <a:endParaRPr sz="400">
              <a:latin typeface="Verdana"/>
              <a:cs typeface="Verdana"/>
            </a:endParaRPr>
          </a:p>
          <a:p>
            <a:pPr marL="37465" marR="11176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Roles for other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of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  <a:p>
            <a:pPr marL="62865" marR="3524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A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ttributives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Locatives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487158"/>
            <a:ext cx="20053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Motivation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for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argument</a:t>
            </a:r>
            <a:r>
              <a:rPr dirty="0" sz="1100" spc="7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structure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63873" y="2892619"/>
            <a:ext cx="288925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Instruments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025191"/>
            <a:ext cx="44894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A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mnemonic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3185452"/>
            <a:ext cx="56197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Further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263" y="3341243"/>
            <a:ext cx="62738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Five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 </a:t>
            </a:r>
            <a:r>
              <a:rPr dirty="0" sz="600" spc="-10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</a:t>
            </a:r>
            <a:r>
              <a:rPr dirty="0" baseline="4629" sz="900" spc="-157">
                <a:latin typeface="Verdana"/>
                <a:cs typeface="Verdana"/>
                <a:hlinkClick r:id="rId25" action="ppaction://hlinksldjump"/>
              </a:rPr>
              <a:t>19 </a:t>
            </a:r>
            <a:r>
              <a:rPr dirty="0" baseline="4629" sz="900" spc="67">
                <a:latin typeface="Verdana"/>
                <a:cs typeface="Verdana"/>
                <a:hlinkClick r:id="rId25" action="ppaction://hlinksldjump"/>
              </a:rPr>
              <a:t>/</a:t>
            </a:r>
            <a:r>
              <a:rPr dirty="0" baseline="4629" sz="900" spc="-127"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baseline="4629" sz="900" spc="-97">
                <a:latin typeface="Verdana"/>
                <a:cs typeface="Verdana"/>
                <a:hlinkClick r:id="rId25" action="ppaction://hlinksldjump"/>
              </a:rPr>
              <a:t>41</a:t>
            </a:r>
            <a:endParaRPr baseline="4629" sz="9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773212"/>
            <a:ext cx="11842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Argument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Structure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059254"/>
            <a:ext cx="19221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Do </a:t>
            </a:r>
            <a:r>
              <a:rPr dirty="0" sz="1100" spc="-10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we </a:t>
            </a:r>
            <a:r>
              <a:rPr dirty="0" sz="1100" spc="-7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need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argument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structure?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345309"/>
            <a:ext cx="7385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3333B2"/>
                </a:solidFill>
                <a:latin typeface="Tahoma"/>
                <a:cs typeface="Tahoma"/>
                <a:hlinkClick r:id="rId15" action="ppaction://hlinksldjump"/>
              </a:rPr>
              <a:t>Propositions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639060"/>
            <a:ext cx="15252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Thematic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relations</a:t>
            </a:r>
            <a:r>
              <a:rPr dirty="0" sz="1100" spc="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(roles)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1932811"/>
            <a:ext cx="18992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Remembering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thematic</a:t>
            </a:r>
            <a:r>
              <a:rPr dirty="0" sz="1100" spc="5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relations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218866"/>
            <a:ext cx="9461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Further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practice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412070"/>
            <a:ext cx="1196975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Five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minute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exercise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6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0246" y="85095"/>
            <a:ext cx="5956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03505" marR="5080" indent="-9144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08 -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Verbs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 driving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seat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4196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11967"/>
            <a:ext cx="63373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Motivation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for</a:t>
            </a:r>
            <a:r>
              <a:rPr dirty="0" sz="600" spc="-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AS</a:t>
            </a:r>
            <a:endParaRPr sz="600">
              <a:latin typeface="Verdana"/>
              <a:cs typeface="Verdana"/>
            </a:endParaRPr>
          </a:p>
          <a:p>
            <a:pPr marL="37465" marR="39243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Thematic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relations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(roles)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950586"/>
            <a:ext cx="685165" cy="14890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Arg.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Structure</a:t>
            </a:r>
            <a:endParaRPr sz="600">
              <a:latin typeface="Verdana"/>
              <a:cs typeface="Verdana"/>
            </a:endParaRPr>
          </a:p>
          <a:p>
            <a:pPr marL="37465" marR="1828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Definition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Determining</a:t>
            </a:r>
            <a:r>
              <a:rPr dirty="0" sz="400" spc="-8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need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AS?</a:t>
            </a:r>
            <a:endParaRPr sz="600">
              <a:latin typeface="Verdana"/>
              <a:cs typeface="Verdana"/>
            </a:endParaRPr>
          </a:p>
          <a:p>
            <a:pPr marL="37465" marR="22606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Projectionist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Acc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(1)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(2)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PA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(3)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Propositions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20">
                <a:latin typeface="Verdana"/>
                <a:cs typeface="Verdana"/>
                <a:hlinkClick r:id="rId16" action="ppaction://hlinksldjump"/>
              </a:rPr>
              <a:t>What </a:t>
            </a:r>
            <a:r>
              <a:rPr dirty="0" sz="400" spc="-30"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400" spc="-40"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400" spc="35"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0">
                <a:latin typeface="Verdana"/>
                <a:cs typeface="Verdana"/>
                <a:hlinkClick r:id="rId16" action="ppaction://hlinksldjump"/>
              </a:rPr>
              <a:t>proposition?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Thematic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relations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Main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for Noun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Phrases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7132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>
                <a:hlinkClick r:id="rId16" action="ppaction://hlinksldjump"/>
              </a:rPr>
              <a:t>What </a:t>
            </a:r>
            <a:r>
              <a:rPr dirty="0" spc="-40">
                <a:hlinkClick r:id="rId16" action="ppaction://hlinksldjump"/>
              </a:rPr>
              <a:t>is </a:t>
            </a:r>
            <a:r>
              <a:rPr dirty="0" spc="-65">
                <a:hlinkClick r:id="rId16" action="ppaction://hlinksldjump"/>
              </a:rPr>
              <a:t>a</a:t>
            </a:r>
            <a:r>
              <a:rPr dirty="0" spc="70">
                <a:hlinkClick r:id="rId16" action="ppaction://hlinksldjump"/>
              </a:rPr>
              <a:t> </a:t>
            </a:r>
            <a:r>
              <a:rPr dirty="0" spc="-35">
                <a:hlinkClick r:id="rId16" action="ppaction://hlinksldjump"/>
              </a:rPr>
              <a:t>proposition?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405585"/>
            <a:ext cx="344424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65">
                <a:latin typeface="Tahoma"/>
                <a:cs typeface="Tahoma"/>
              </a:rPr>
              <a:t>A </a:t>
            </a:r>
            <a:r>
              <a:rPr dirty="0" sz="1100" spc="-10" i="1">
                <a:latin typeface="Calibri"/>
                <a:cs typeface="Calibri"/>
              </a:rPr>
              <a:t>mental </a:t>
            </a:r>
            <a:r>
              <a:rPr dirty="0" sz="1100" spc="-15" i="1">
                <a:latin typeface="Calibri"/>
                <a:cs typeface="Calibri"/>
              </a:rPr>
              <a:t>scene </a:t>
            </a:r>
            <a:r>
              <a:rPr dirty="0" sz="1100" spc="-35">
                <a:latin typeface="Tahoma"/>
                <a:cs typeface="Tahoma"/>
              </a:rPr>
              <a:t>involving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40">
                <a:latin typeface="Tahoma"/>
                <a:cs typeface="Tahoma"/>
              </a:rPr>
              <a:t>least </a:t>
            </a:r>
            <a:r>
              <a:rPr dirty="0" sz="1100" spc="-70">
                <a:latin typeface="Tahoma"/>
                <a:cs typeface="Tahoma"/>
              </a:rPr>
              <a:t>one </a:t>
            </a:r>
            <a:r>
              <a:rPr dirty="0" sz="1100" spc="-5" i="1">
                <a:latin typeface="Calibri"/>
                <a:cs typeface="Calibri"/>
              </a:rPr>
              <a:t>entity </a:t>
            </a:r>
            <a:r>
              <a:rPr dirty="0" sz="1100" spc="-35">
                <a:latin typeface="Tahoma"/>
                <a:cs typeface="Tahoma"/>
              </a:rPr>
              <a:t>(or </a:t>
            </a:r>
            <a:r>
              <a:rPr dirty="0" sz="1100" spc="-45">
                <a:latin typeface="Tahoma"/>
                <a:cs typeface="Tahoma"/>
              </a:rPr>
              <a:t>argument)  </a:t>
            </a:r>
            <a:r>
              <a:rPr dirty="0" sz="1100" spc="-25">
                <a:latin typeface="Tahoma"/>
                <a:cs typeface="Tahoma"/>
              </a:rPr>
              <a:t>participating in </a:t>
            </a:r>
            <a:r>
              <a:rPr dirty="0" sz="1100" spc="-55">
                <a:latin typeface="Tahoma"/>
                <a:cs typeface="Tahoma"/>
              </a:rPr>
              <a:t>an event or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situation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9997" y="849454"/>
            <a:ext cx="3527938" cy="260654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938561" y="2458216"/>
            <a:ext cx="552450" cy="511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Other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for</a:t>
            </a:r>
            <a:r>
              <a:rPr dirty="0" sz="400" spc="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NPs</a:t>
            </a:r>
            <a:endParaRPr sz="400">
              <a:latin typeface="Verdana"/>
              <a:cs typeface="Verdana"/>
            </a:endParaRPr>
          </a:p>
          <a:p>
            <a:pPr marL="12700" marR="508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Roles for other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of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  <a:p>
            <a:pPr marL="37465" marR="243204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A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ttributives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Locatives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Instruments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3025191"/>
            <a:ext cx="44894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A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mnemonic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185452"/>
            <a:ext cx="56197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Further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341243"/>
            <a:ext cx="62738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Five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min </a:t>
            </a:r>
            <a:r>
              <a:rPr dirty="0" sz="600" spc="-105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ex</a:t>
            </a:r>
            <a:r>
              <a:rPr dirty="0" baseline="4629" sz="900" spc="-157">
                <a:latin typeface="Verdana"/>
                <a:cs typeface="Verdana"/>
                <a:hlinkClick r:id="rId27" action="ppaction://hlinksldjump"/>
              </a:rPr>
              <a:t>20 </a:t>
            </a:r>
            <a:r>
              <a:rPr dirty="0" baseline="4629" sz="900" spc="67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baseline="4629" sz="900" spc="-127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baseline="4629" sz="900" spc="-97">
                <a:latin typeface="Verdana"/>
                <a:cs typeface="Verdana"/>
                <a:hlinkClick r:id="rId27" action="ppaction://hlinksldjump"/>
              </a:rPr>
              <a:t>41</a:t>
            </a:r>
            <a:endParaRPr baseline="4629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0246" y="85095"/>
            <a:ext cx="5956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03505" marR="5080" indent="-9144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08 -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Verbs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 driving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seat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4196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11967"/>
            <a:ext cx="63373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Motivation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for</a:t>
            </a:r>
            <a:r>
              <a:rPr dirty="0" sz="600" spc="-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AS</a:t>
            </a:r>
            <a:endParaRPr sz="600">
              <a:latin typeface="Verdana"/>
              <a:cs typeface="Verdana"/>
            </a:endParaRPr>
          </a:p>
          <a:p>
            <a:pPr marL="37465" marR="39243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Thematic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relations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(roles)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950586"/>
            <a:ext cx="5187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Arg.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Structure</a:t>
            </a:r>
            <a:endParaRPr sz="600">
              <a:latin typeface="Verdana"/>
              <a:cs typeface="Verdana"/>
            </a:endParaRPr>
          </a:p>
          <a:p>
            <a:pPr marL="37465" marR="1651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Definition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Determining</a:t>
            </a:r>
            <a:r>
              <a:rPr dirty="0" sz="400" spc="-8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296420"/>
            <a:ext cx="58547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need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AS?</a:t>
            </a:r>
            <a:endParaRPr sz="600">
              <a:latin typeface="Verdana"/>
              <a:cs typeface="Verdana"/>
            </a:endParaRPr>
          </a:p>
          <a:p>
            <a:pPr marL="37465" marR="126364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Projectionist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Acc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(1)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(2)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(3)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27807"/>
            <a:ext cx="56134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Propositions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latin typeface="Verdana"/>
                <a:cs typeface="Verdana"/>
                <a:hlinkClick r:id="rId16" action="ppaction://hlinksldjump"/>
              </a:rPr>
              <a:t>What </a:t>
            </a:r>
            <a:r>
              <a:rPr dirty="0" sz="400" spc="-30"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400" spc="-40"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400" spc="20"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0">
                <a:latin typeface="Verdana"/>
                <a:cs typeface="Verdana"/>
                <a:hlinkClick r:id="rId16" action="ppaction://hlinksldjump"/>
              </a:rPr>
              <a:t>proposition?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080886"/>
            <a:ext cx="685165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Thematic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relations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Main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for Noun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Phrases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Other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400" spc="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NPs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7132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>
                <a:hlinkClick r:id="rId16" action="ppaction://hlinksldjump"/>
              </a:rPr>
              <a:t>What </a:t>
            </a:r>
            <a:r>
              <a:rPr dirty="0" spc="-40">
                <a:hlinkClick r:id="rId16" action="ppaction://hlinksldjump"/>
              </a:rPr>
              <a:t>is </a:t>
            </a:r>
            <a:r>
              <a:rPr dirty="0" spc="-65">
                <a:hlinkClick r:id="rId16" action="ppaction://hlinksldjump"/>
              </a:rPr>
              <a:t>a</a:t>
            </a:r>
            <a:r>
              <a:rPr dirty="0" spc="70">
                <a:hlinkClick r:id="rId16" action="ppaction://hlinksldjump"/>
              </a:rPr>
              <a:t> </a:t>
            </a:r>
            <a:r>
              <a:rPr dirty="0" spc="-35">
                <a:hlinkClick r:id="rId16" action="ppaction://hlinksldjump"/>
              </a:rPr>
              <a:t>proposition?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938561" y="2551002"/>
            <a:ext cx="552450" cy="418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5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Roles for other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of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  <a:p>
            <a:pPr marL="37465" marR="243204">
              <a:lnSpc>
                <a:spcPts val="730"/>
              </a:lnSpc>
              <a:spcBef>
                <a:spcPts val="45"/>
              </a:spcBef>
            </a:pP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A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ttributives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Locatives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Instruments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3025191"/>
            <a:ext cx="44894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mnemonic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185452"/>
            <a:ext cx="56197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Further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3341243"/>
            <a:ext cx="62738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Five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 </a:t>
            </a:r>
            <a:r>
              <a:rPr dirty="0" sz="600" spc="-10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r>
              <a:rPr dirty="0" baseline="4629" sz="900" spc="-157">
                <a:latin typeface="Verdana"/>
                <a:cs typeface="Verdana"/>
                <a:hlinkClick r:id="rId26" action="ppaction://hlinksldjump"/>
              </a:rPr>
              <a:t>21 </a:t>
            </a:r>
            <a:r>
              <a:rPr dirty="0" baseline="4629" sz="900" spc="67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baseline="4629" sz="900" spc="-127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baseline="4629" sz="900" spc="-97">
                <a:latin typeface="Verdana"/>
                <a:cs typeface="Verdana"/>
                <a:hlinkClick r:id="rId26" action="ppaction://hlinksldjump"/>
              </a:rPr>
              <a:t>41</a:t>
            </a:r>
            <a:endParaRPr baseline="4629" sz="9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845577"/>
            <a:ext cx="324167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35">
                <a:latin typeface="Tahoma"/>
                <a:cs typeface="Tahoma"/>
              </a:rPr>
              <a:t>Contains </a:t>
            </a:r>
            <a:r>
              <a:rPr dirty="0" sz="1100" spc="-50">
                <a:latin typeface="Tahoma"/>
                <a:cs typeface="Tahoma"/>
              </a:rPr>
              <a:t>those </a:t>
            </a:r>
            <a:r>
              <a:rPr dirty="0" sz="1100" spc="-35">
                <a:latin typeface="Tahoma"/>
                <a:cs typeface="Tahoma"/>
              </a:rPr>
              <a:t>entities </a:t>
            </a:r>
            <a:r>
              <a:rPr dirty="0" sz="1100" spc="-40">
                <a:latin typeface="Tahoma"/>
                <a:cs typeface="Tahoma"/>
              </a:rPr>
              <a:t>which </a:t>
            </a:r>
            <a:r>
              <a:rPr dirty="0" sz="1100" spc="-65">
                <a:latin typeface="Tahoma"/>
                <a:cs typeface="Tahoma"/>
              </a:rPr>
              <a:t>make </a:t>
            </a:r>
            <a:r>
              <a:rPr dirty="0" sz="1100" spc="-40">
                <a:latin typeface="Tahoma"/>
                <a:cs typeface="Tahoma"/>
              </a:rPr>
              <a:t>the most </a:t>
            </a:r>
            <a:r>
              <a:rPr dirty="0" sz="1100" spc="-30">
                <a:latin typeface="Tahoma"/>
                <a:cs typeface="Tahoma"/>
              </a:rPr>
              <a:t>important  contributions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b="1">
                <a:latin typeface="Arial"/>
                <a:cs typeface="Arial"/>
              </a:rPr>
              <a:t>truth </a:t>
            </a:r>
            <a:r>
              <a:rPr dirty="0" sz="1100" spc="-55" b="1">
                <a:latin typeface="Arial"/>
                <a:cs typeface="Arial"/>
              </a:rPr>
              <a:t>conditions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15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sentence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7360" y="1346617"/>
            <a:ext cx="18211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70" b="1">
                <a:latin typeface="Arial"/>
                <a:cs typeface="Arial"/>
              </a:rPr>
              <a:t>dog </a:t>
            </a:r>
            <a:r>
              <a:rPr dirty="0" sz="1100" spc="-75" b="1">
                <a:latin typeface="Arial"/>
                <a:cs typeface="Arial"/>
              </a:rPr>
              <a:t>chased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20">
                <a:latin typeface="Tahoma"/>
                <a:cs typeface="Tahoma"/>
              </a:rPr>
              <a:t>cat</a:t>
            </a:r>
            <a:r>
              <a:rPr dirty="0" sz="1100" spc="-180">
                <a:latin typeface="Tahoma"/>
                <a:cs typeface="Tahoma"/>
              </a:rPr>
              <a:t> </a:t>
            </a:r>
            <a:r>
              <a:rPr dirty="0" sz="1100" spc="-10" i="1">
                <a:latin typeface="Arial"/>
                <a:cs typeface="Arial"/>
              </a:rPr>
              <a:t>→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4385" y="1518690"/>
            <a:ext cx="2712720" cy="535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25" b="1">
                <a:latin typeface="Arial"/>
                <a:cs typeface="Arial"/>
              </a:rPr>
              <a:t>robot </a:t>
            </a:r>
            <a:r>
              <a:rPr dirty="0" sz="1100" spc="-75" b="1">
                <a:latin typeface="Arial"/>
                <a:cs typeface="Arial"/>
              </a:rPr>
              <a:t>washed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2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cat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55">
                <a:latin typeface="Tahoma"/>
                <a:cs typeface="Tahoma"/>
              </a:rPr>
              <a:t>TRUTH </a:t>
            </a:r>
            <a:r>
              <a:rPr dirty="0" sz="1100">
                <a:latin typeface="Tahoma"/>
                <a:cs typeface="Tahoma"/>
              </a:rPr>
              <a:t>CONDITIONS </a:t>
            </a:r>
            <a:r>
              <a:rPr dirty="0" sz="1100" spc="15">
                <a:latin typeface="Tahoma"/>
                <a:cs typeface="Tahoma"/>
              </a:rPr>
              <a:t>HAVE </a:t>
            </a:r>
            <a:r>
              <a:rPr dirty="0" sz="1100" spc="45">
                <a:latin typeface="Tahoma"/>
                <a:cs typeface="Tahoma"/>
              </a:rPr>
              <a:t>COMPLETELY  </a:t>
            </a:r>
            <a:r>
              <a:rPr dirty="0" sz="1100" spc="25">
                <a:latin typeface="Tahoma"/>
                <a:cs typeface="Tahoma"/>
              </a:rPr>
              <a:t>CHANGED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7360" y="2072867"/>
            <a:ext cx="17786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2. </a:t>
            </a: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dog </a:t>
            </a:r>
            <a:r>
              <a:rPr dirty="0" sz="1100" spc="-60">
                <a:latin typeface="Tahoma"/>
                <a:cs typeface="Tahoma"/>
              </a:rPr>
              <a:t>chased </a:t>
            </a:r>
            <a:r>
              <a:rPr dirty="0" sz="1100" spc="-15" b="1">
                <a:latin typeface="Arial"/>
                <a:cs typeface="Arial"/>
              </a:rPr>
              <a:t>the </a:t>
            </a:r>
            <a:r>
              <a:rPr dirty="0" sz="1100" spc="-20">
                <a:latin typeface="Tahoma"/>
                <a:cs typeface="Tahoma"/>
              </a:rPr>
              <a:t>cat</a:t>
            </a:r>
            <a:r>
              <a:rPr dirty="0" sz="1100" spc="185">
                <a:latin typeface="Tahoma"/>
                <a:cs typeface="Tahoma"/>
              </a:rPr>
              <a:t> </a:t>
            </a:r>
            <a:r>
              <a:rPr dirty="0" sz="1100" spc="-10" i="1">
                <a:latin typeface="Arial"/>
                <a:cs typeface="Arial"/>
              </a:rPr>
              <a:t>→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4385" y="2244952"/>
            <a:ext cx="271589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dog </a:t>
            </a:r>
            <a:r>
              <a:rPr dirty="0" sz="1100" spc="-55" b="1">
                <a:latin typeface="Arial"/>
                <a:cs typeface="Arial"/>
              </a:rPr>
              <a:t>quickly </a:t>
            </a:r>
            <a:r>
              <a:rPr dirty="0" sz="1100" spc="-60">
                <a:latin typeface="Tahoma"/>
                <a:cs typeface="Tahoma"/>
              </a:rPr>
              <a:t>chased </a:t>
            </a:r>
            <a:r>
              <a:rPr dirty="0" sz="1100" spc="-40" b="1">
                <a:latin typeface="Arial"/>
                <a:cs typeface="Arial"/>
              </a:rPr>
              <a:t>a</a:t>
            </a:r>
            <a:r>
              <a:rPr dirty="0" sz="1100" spc="135" b="1">
                <a:latin typeface="Arial"/>
                <a:cs typeface="Arial"/>
              </a:rPr>
              <a:t> </a:t>
            </a:r>
            <a:r>
              <a:rPr dirty="0" sz="1100" spc="-20">
                <a:latin typeface="Tahoma"/>
                <a:cs typeface="Tahoma"/>
              </a:rPr>
              <a:t>cat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15">
                <a:latin typeface="Tahoma"/>
                <a:cs typeface="Tahoma"/>
              </a:rPr>
              <a:t>MINOR </a:t>
            </a:r>
            <a:r>
              <a:rPr dirty="0" sz="1100" spc="25">
                <a:latin typeface="Tahoma"/>
                <a:cs typeface="Tahoma"/>
              </a:rPr>
              <a:t>CHANGE </a:t>
            </a:r>
            <a:r>
              <a:rPr dirty="0" sz="1100" spc="60">
                <a:latin typeface="Tahoma"/>
                <a:cs typeface="Tahoma"/>
              </a:rPr>
              <a:t>TO </a:t>
            </a:r>
            <a:r>
              <a:rPr dirty="0" sz="1100" spc="55">
                <a:latin typeface="Tahoma"/>
                <a:cs typeface="Tahoma"/>
              </a:rPr>
              <a:t>TRUTH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CONDITIONS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0246" y="85095"/>
            <a:ext cx="5956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03505" marR="5080" indent="-9144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08 -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Verbs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 driving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seat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4196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11967"/>
            <a:ext cx="63373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Motivation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for</a:t>
            </a:r>
            <a:r>
              <a:rPr dirty="0" sz="600" spc="-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AS</a:t>
            </a:r>
            <a:endParaRPr sz="600">
              <a:latin typeface="Verdana"/>
              <a:cs typeface="Verdana"/>
            </a:endParaRPr>
          </a:p>
          <a:p>
            <a:pPr marL="37465" marR="39243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Thematic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relations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(roles)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950586"/>
            <a:ext cx="5187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Arg.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Structure</a:t>
            </a:r>
            <a:endParaRPr sz="600">
              <a:latin typeface="Verdana"/>
              <a:cs typeface="Verdana"/>
            </a:endParaRPr>
          </a:p>
          <a:p>
            <a:pPr marL="37465" marR="1651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Definition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Determining</a:t>
            </a:r>
            <a:r>
              <a:rPr dirty="0" sz="400" spc="-8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296420"/>
            <a:ext cx="58547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need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AS?</a:t>
            </a:r>
            <a:endParaRPr sz="600">
              <a:latin typeface="Verdana"/>
              <a:cs typeface="Verdana"/>
            </a:endParaRPr>
          </a:p>
          <a:p>
            <a:pPr marL="37465" marR="126364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Projectionist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Acc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(1)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(2)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(3)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27807"/>
            <a:ext cx="56134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Propositions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latin typeface="Verdana"/>
                <a:cs typeface="Verdana"/>
                <a:hlinkClick r:id="rId16" action="ppaction://hlinksldjump"/>
              </a:rPr>
              <a:t>What </a:t>
            </a:r>
            <a:r>
              <a:rPr dirty="0" sz="400" spc="-30"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400" spc="-40"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400" spc="20"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0">
                <a:latin typeface="Verdana"/>
                <a:cs typeface="Verdana"/>
                <a:hlinkClick r:id="rId16" action="ppaction://hlinksldjump"/>
              </a:rPr>
              <a:t>proposition?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080886"/>
            <a:ext cx="685165" cy="70040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Thematic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relations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Main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for Noun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Phrases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Other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400" spc="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NPs</a:t>
            </a:r>
            <a:endParaRPr sz="400">
              <a:latin typeface="Verdana"/>
              <a:cs typeface="Verdana"/>
            </a:endParaRPr>
          </a:p>
          <a:p>
            <a:pPr marL="37465" marR="11176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Roles for other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of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  <a:p>
            <a:pPr marL="628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Attributives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7132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>
                <a:hlinkClick r:id="rId16" action="ppaction://hlinksldjump"/>
              </a:rPr>
              <a:t>What </a:t>
            </a:r>
            <a:r>
              <a:rPr dirty="0" spc="-40">
                <a:hlinkClick r:id="rId16" action="ppaction://hlinksldjump"/>
              </a:rPr>
              <a:t>is </a:t>
            </a:r>
            <a:r>
              <a:rPr dirty="0" spc="-65">
                <a:hlinkClick r:id="rId16" action="ppaction://hlinksldjump"/>
              </a:rPr>
              <a:t>a</a:t>
            </a:r>
            <a:r>
              <a:rPr dirty="0" spc="70">
                <a:hlinkClick r:id="rId16" action="ppaction://hlinksldjump"/>
              </a:rPr>
              <a:t> </a:t>
            </a:r>
            <a:r>
              <a:rPr dirty="0" spc="-35">
                <a:hlinkClick r:id="rId16" action="ppaction://hlinksldjump"/>
              </a:rPr>
              <a:t>proposition?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963873" y="2799833"/>
            <a:ext cx="234315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L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o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catives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63873" y="2892619"/>
            <a:ext cx="288925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Instruments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913341"/>
            <a:ext cx="253809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proposition </a:t>
            </a:r>
            <a:r>
              <a:rPr dirty="0" sz="1100" spc="-60">
                <a:latin typeface="Tahoma"/>
                <a:cs typeface="Tahoma"/>
              </a:rPr>
              <a:t>IS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underlying</a:t>
            </a:r>
            <a:r>
              <a:rPr dirty="0" sz="1100" spc="24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meaning.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13263" y="3025191"/>
            <a:ext cx="44894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mnemonic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3185452"/>
            <a:ext cx="56197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Further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341243"/>
            <a:ext cx="62738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Five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 </a:t>
            </a:r>
            <a:r>
              <a:rPr dirty="0" sz="600" spc="-10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r>
              <a:rPr dirty="0" baseline="4629" sz="900" spc="-157">
                <a:latin typeface="Verdana"/>
                <a:cs typeface="Verdana"/>
                <a:hlinkClick r:id="rId26" action="ppaction://hlinksldjump"/>
              </a:rPr>
              <a:t>22 </a:t>
            </a:r>
            <a:r>
              <a:rPr dirty="0" baseline="4629" sz="900" spc="67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baseline="4629" sz="900" spc="-127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baseline="4629" sz="900" spc="-97">
                <a:latin typeface="Verdana"/>
                <a:cs typeface="Verdana"/>
                <a:hlinkClick r:id="rId26" action="ppaction://hlinksldjump"/>
              </a:rPr>
              <a:t>41</a:t>
            </a:r>
            <a:endParaRPr baseline="4629" sz="9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360" y="645514"/>
            <a:ext cx="3011170" cy="167258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0">
                <a:latin typeface="Tahoma"/>
                <a:cs typeface="Tahoma"/>
              </a:rPr>
              <a:t>Proposition</a:t>
            </a:r>
            <a:endParaRPr sz="1100">
              <a:latin typeface="Tahoma"/>
              <a:cs typeface="Tahoma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5" i="1">
                <a:solidFill>
                  <a:srgbClr val="FF0000"/>
                </a:solidFill>
                <a:latin typeface="Calibri"/>
                <a:cs typeface="Calibri"/>
              </a:rPr>
              <a:t>chase(dog,cat)</a:t>
            </a:r>
            <a:endParaRPr sz="1100">
              <a:latin typeface="Calibri"/>
              <a:cs typeface="Calibri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 startAt="2"/>
              <a:tabLst>
                <a:tab pos="189865" algn="l"/>
              </a:tabLst>
            </a:pPr>
            <a:r>
              <a:rPr dirty="0" sz="1100" spc="-50">
                <a:latin typeface="Tahoma"/>
                <a:cs typeface="Tahoma"/>
              </a:rPr>
              <a:t>Sentence</a:t>
            </a:r>
            <a:endParaRPr sz="1100">
              <a:latin typeface="Tahoma"/>
              <a:cs typeface="Tahoma"/>
            </a:endParaRPr>
          </a:p>
          <a:p>
            <a:pPr lvl="1" marL="466090" indent="-231140">
              <a:lnSpc>
                <a:spcPts val="1200"/>
              </a:lnSpc>
              <a:spcBef>
                <a:spcPts val="470"/>
              </a:spcBef>
              <a:buClr>
                <a:srgbClr val="3333B2"/>
              </a:buClr>
              <a:buAutoNum type="arabicPeriod"/>
              <a:tabLst>
                <a:tab pos="466725" algn="l"/>
              </a:tabLst>
            </a:pPr>
            <a:r>
              <a:rPr dirty="0" sz="1000" spc="-15">
                <a:latin typeface="Tahoma"/>
                <a:cs typeface="Tahoma"/>
              </a:rPr>
              <a:t>The </a:t>
            </a:r>
            <a:r>
              <a:rPr dirty="0" sz="1000" spc="-50">
                <a:latin typeface="Tahoma"/>
                <a:cs typeface="Tahoma"/>
              </a:rPr>
              <a:t>dog chased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180">
                <a:latin typeface="Tahoma"/>
                <a:cs typeface="Tahoma"/>
              </a:rPr>
              <a:t> </a:t>
            </a:r>
            <a:r>
              <a:rPr dirty="0" sz="1000" spc="-15">
                <a:latin typeface="Tahoma"/>
                <a:cs typeface="Tahoma"/>
              </a:rPr>
              <a:t>cat</a:t>
            </a:r>
            <a:endParaRPr sz="1000">
              <a:latin typeface="Tahoma"/>
              <a:cs typeface="Tahoma"/>
            </a:endParaRPr>
          </a:p>
          <a:p>
            <a:pPr lvl="1" marL="466090" indent="-231140">
              <a:lnSpc>
                <a:spcPts val="1195"/>
              </a:lnSpc>
              <a:buClr>
                <a:srgbClr val="3333B2"/>
              </a:buClr>
              <a:buAutoNum type="arabicPeriod"/>
              <a:tabLst>
                <a:tab pos="466725" algn="l"/>
              </a:tabLst>
            </a:pPr>
            <a:r>
              <a:rPr dirty="0" sz="1000" spc="-40">
                <a:latin typeface="Tahoma"/>
                <a:cs typeface="Tahoma"/>
              </a:rPr>
              <a:t>It </a:t>
            </a:r>
            <a:r>
              <a:rPr dirty="0" sz="1000" spc="-50">
                <a:latin typeface="Tahoma"/>
                <a:cs typeface="Tahoma"/>
              </a:rPr>
              <a:t>chased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135">
                <a:latin typeface="Tahoma"/>
                <a:cs typeface="Tahoma"/>
              </a:rPr>
              <a:t> </a:t>
            </a:r>
            <a:r>
              <a:rPr dirty="0" sz="1000" spc="-15">
                <a:latin typeface="Tahoma"/>
                <a:cs typeface="Tahoma"/>
              </a:rPr>
              <a:t>cat</a:t>
            </a:r>
            <a:endParaRPr sz="1000">
              <a:latin typeface="Tahoma"/>
              <a:cs typeface="Tahoma"/>
            </a:endParaRPr>
          </a:p>
          <a:p>
            <a:pPr lvl="1" marL="466090" indent="-231140">
              <a:lnSpc>
                <a:spcPts val="1200"/>
              </a:lnSpc>
              <a:buClr>
                <a:srgbClr val="3333B2"/>
              </a:buClr>
              <a:buAutoNum type="arabicPeriod"/>
              <a:tabLst>
                <a:tab pos="466725" algn="l"/>
              </a:tabLst>
            </a:pPr>
            <a:r>
              <a:rPr dirty="0" sz="1000" spc="-15">
                <a:latin typeface="Tahoma"/>
                <a:cs typeface="Tahoma"/>
              </a:rPr>
              <a:t>The cat </a:t>
            </a:r>
            <a:r>
              <a:rPr dirty="0" sz="1000" spc="-70">
                <a:latin typeface="Tahoma"/>
                <a:cs typeface="Tahoma"/>
              </a:rPr>
              <a:t>was </a:t>
            </a:r>
            <a:r>
              <a:rPr dirty="0" sz="1000" spc="-50">
                <a:latin typeface="Tahoma"/>
                <a:cs typeface="Tahoma"/>
              </a:rPr>
              <a:t>chased </a:t>
            </a:r>
            <a:r>
              <a:rPr dirty="0" sz="1000" spc="-55">
                <a:latin typeface="Tahoma"/>
                <a:cs typeface="Tahoma"/>
              </a:rPr>
              <a:t>by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5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dog</a:t>
            </a:r>
            <a:endParaRPr sz="10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555"/>
              </a:spcBef>
              <a:buClr>
                <a:srgbClr val="3333B2"/>
              </a:buClr>
              <a:buAutoNum type="arabicPeriod" startAt="2"/>
              <a:tabLst>
                <a:tab pos="189865" algn="l"/>
              </a:tabLst>
            </a:pPr>
            <a:r>
              <a:rPr dirty="0" sz="1100" spc="-30">
                <a:latin typeface="Tahoma"/>
                <a:cs typeface="Tahoma"/>
              </a:rPr>
              <a:t>Utterance</a:t>
            </a:r>
            <a:endParaRPr sz="1100">
              <a:latin typeface="Tahoma"/>
              <a:cs typeface="Tahoma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Tahoma"/>
                <a:cs typeface="Tahoma"/>
              </a:rPr>
              <a:t>A: </a:t>
            </a:r>
            <a:r>
              <a:rPr dirty="0" sz="1100" spc="-95">
                <a:latin typeface="Tahoma"/>
                <a:cs typeface="Tahoma"/>
              </a:rPr>
              <a:t>Is </a:t>
            </a:r>
            <a:r>
              <a:rPr dirty="0" sz="1100" spc="-55">
                <a:latin typeface="Tahoma"/>
                <a:cs typeface="Tahoma"/>
              </a:rPr>
              <a:t>your dog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energetic?</a:t>
            </a:r>
            <a:endParaRPr sz="1100">
              <a:latin typeface="Tahoma"/>
              <a:cs typeface="Tahoma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latin typeface="Tahoma"/>
                <a:cs typeface="Tahoma"/>
              </a:rPr>
              <a:t>B: </a:t>
            </a:r>
            <a:r>
              <a:rPr dirty="0" sz="1100" spc="-25">
                <a:latin typeface="Tahoma"/>
                <a:cs typeface="Tahoma"/>
              </a:rPr>
              <a:t>Well, </a:t>
            </a:r>
            <a:r>
              <a:rPr dirty="0" sz="1100" spc="15">
                <a:latin typeface="Tahoma"/>
                <a:cs typeface="Tahoma"/>
              </a:rPr>
              <a:t>it </a:t>
            </a:r>
            <a:r>
              <a:rPr dirty="0" sz="1100" spc="-65">
                <a:latin typeface="Tahoma"/>
                <a:cs typeface="Tahoma"/>
              </a:rPr>
              <a:t>chases </a:t>
            </a:r>
            <a:r>
              <a:rPr dirty="0" sz="1100" spc="-40">
                <a:latin typeface="Tahoma"/>
                <a:cs typeface="Tahoma"/>
              </a:rPr>
              <a:t>the neighbour’s </a:t>
            </a:r>
            <a:r>
              <a:rPr dirty="0" sz="1100" spc="-20">
                <a:latin typeface="Tahoma"/>
                <a:cs typeface="Tahoma"/>
              </a:rPr>
              <a:t>cat </a:t>
            </a:r>
            <a:r>
              <a:rPr dirty="0" sz="1100" spc="-65">
                <a:latin typeface="Tahoma"/>
                <a:cs typeface="Tahoma"/>
              </a:rPr>
              <a:t>every</a:t>
            </a:r>
            <a:r>
              <a:rPr dirty="0" sz="1100" spc="8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day!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2454832"/>
            <a:ext cx="3494404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0">
                <a:latin typeface="Tahoma"/>
                <a:cs typeface="Tahoma"/>
              </a:rPr>
              <a:t>We </a:t>
            </a:r>
            <a:r>
              <a:rPr dirty="0" sz="1100" spc="-75">
                <a:latin typeface="Tahoma"/>
                <a:cs typeface="Tahoma"/>
              </a:rPr>
              <a:t>need </a:t>
            </a:r>
            <a:r>
              <a:rPr dirty="0" sz="1100" spc="-40">
                <a:latin typeface="Tahoma"/>
                <a:cs typeface="Tahoma"/>
              </a:rPr>
              <a:t>propositions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0">
                <a:latin typeface="Tahoma"/>
                <a:cs typeface="Tahoma"/>
              </a:rPr>
              <a:t>explain </a:t>
            </a:r>
            <a:r>
              <a:rPr dirty="0" sz="1100" spc="-70">
                <a:latin typeface="Tahoma"/>
                <a:cs typeface="Tahoma"/>
              </a:rPr>
              <a:t>how </a:t>
            </a:r>
            <a:r>
              <a:rPr dirty="0" sz="1100" spc="-40">
                <a:latin typeface="Tahoma"/>
                <a:cs typeface="Tahoma"/>
              </a:rPr>
              <a:t>different </a:t>
            </a:r>
            <a:r>
              <a:rPr dirty="0" sz="1100" spc="-50">
                <a:latin typeface="Tahoma"/>
                <a:cs typeface="Tahoma"/>
              </a:rPr>
              <a:t>surface </a:t>
            </a:r>
            <a:r>
              <a:rPr dirty="0" sz="1100" spc="-55">
                <a:latin typeface="Tahoma"/>
                <a:cs typeface="Tahoma"/>
              </a:rPr>
              <a:t>forms  </a:t>
            </a:r>
            <a:r>
              <a:rPr dirty="0" sz="1100" spc="-45">
                <a:latin typeface="Tahoma"/>
                <a:cs typeface="Tahoma"/>
              </a:rPr>
              <a:t>(e.g. </a:t>
            </a:r>
            <a:r>
              <a:rPr dirty="0" sz="1100" spc="-30">
                <a:latin typeface="Tahoma"/>
                <a:cs typeface="Tahoma"/>
              </a:rPr>
              <a:t>2)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65">
                <a:latin typeface="Tahoma"/>
                <a:cs typeface="Tahoma"/>
              </a:rPr>
              <a:t>have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70">
                <a:latin typeface="Tahoma"/>
                <a:cs typeface="Tahoma"/>
              </a:rPr>
              <a:t>same </a:t>
            </a:r>
            <a:r>
              <a:rPr dirty="0" sz="1100" spc="-45">
                <a:latin typeface="Tahoma"/>
                <a:cs typeface="Tahoma"/>
              </a:rPr>
              <a:t>underlying</a:t>
            </a:r>
            <a:r>
              <a:rPr dirty="0" sz="1100" spc="-1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meaning.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0246" y="85095"/>
            <a:ext cx="5956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03505" marR="5080" indent="-9144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08 -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Verbs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 driving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seat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4196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11967"/>
            <a:ext cx="63373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Motivation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for</a:t>
            </a:r>
            <a:r>
              <a:rPr dirty="0" sz="600" spc="-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AS</a:t>
            </a:r>
            <a:endParaRPr sz="600">
              <a:latin typeface="Verdana"/>
              <a:cs typeface="Verdana"/>
            </a:endParaRPr>
          </a:p>
          <a:p>
            <a:pPr marL="37465" marR="39243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Thematic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relations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(roles)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950586"/>
            <a:ext cx="5187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Arg.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Structure</a:t>
            </a:r>
            <a:endParaRPr sz="600">
              <a:latin typeface="Verdana"/>
              <a:cs typeface="Verdana"/>
            </a:endParaRPr>
          </a:p>
          <a:p>
            <a:pPr marL="37465" marR="1651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Definition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Determining</a:t>
            </a:r>
            <a:r>
              <a:rPr dirty="0" sz="400" spc="-8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296420"/>
            <a:ext cx="58547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need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AS?</a:t>
            </a:r>
            <a:endParaRPr sz="600">
              <a:latin typeface="Verdana"/>
              <a:cs typeface="Verdana"/>
            </a:endParaRPr>
          </a:p>
          <a:p>
            <a:pPr marL="37465" marR="126364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Projectionist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Acc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(1)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(2)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(3)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27807"/>
            <a:ext cx="56134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Propositions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latin typeface="Verdana"/>
                <a:cs typeface="Verdana"/>
                <a:hlinkClick r:id="rId16" action="ppaction://hlinksldjump"/>
              </a:rPr>
              <a:t>What </a:t>
            </a:r>
            <a:r>
              <a:rPr dirty="0" sz="400" spc="-30"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400" spc="-40"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400" spc="20"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0">
                <a:latin typeface="Verdana"/>
                <a:cs typeface="Verdana"/>
                <a:hlinkClick r:id="rId16" action="ppaction://hlinksldjump"/>
              </a:rPr>
              <a:t>proposition?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080886"/>
            <a:ext cx="685165" cy="70040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Thematic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relations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Main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for Noun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Phrases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Other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400" spc="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NPs</a:t>
            </a:r>
            <a:endParaRPr sz="400">
              <a:latin typeface="Verdana"/>
              <a:cs typeface="Verdana"/>
            </a:endParaRPr>
          </a:p>
          <a:p>
            <a:pPr marL="37465" marR="11176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Roles for other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of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  <a:p>
            <a:pPr marL="628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Attributives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7132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>
                <a:hlinkClick r:id="rId16" action="ppaction://hlinksldjump"/>
              </a:rPr>
              <a:t>What </a:t>
            </a:r>
            <a:r>
              <a:rPr dirty="0" spc="-40">
                <a:hlinkClick r:id="rId16" action="ppaction://hlinksldjump"/>
              </a:rPr>
              <a:t>is </a:t>
            </a:r>
            <a:r>
              <a:rPr dirty="0" spc="-65">
                <a:hlinkClick r:id="rId16" action="ppaction://hlinksldjump"/>
              </a:rPr>
              <a:t>a</a:t>
            </a:r>
            <a:r>
              <a:rPr dirty="0" spc="70">
                <a:hlinkClick r:id="rId16" action="ppaction://hlinksldjump"/>
              </a:rPr>
              <a:t> </a:t>
            </a:r>
            <a:r>
              <a:rPr dirty="0" spc="-35">
                <a:hlinkClick r:id="rId16" action="ppaction://hlinksldjump"/>
              </a:rPr>
              <a:t>proposition?</a:t>
            </a:r>
          </a:p>
        </p:txBody>
      </p:sp>
      <p:sp>
        <p:nvSpPr>
          <p:cNvPr id="11" name="object 11"/>
          <p:cNvSpPr/>
          <p:nvPr/>
        </p:nvSpPr>
        <p:spPr>
          <a:xfrm>
            <a:off x="179997" y="501716"/>
            <a:ext cx="3528060" cy="2646045"/>
          </a:xfrm>
          <a:custGeom>
            <a:avLst/>
            <a:gdLst/>
            <a:ahLst/>
            <a:cxnLst/>
            <a:rect l="l" t="t" r="r" b="b"/>
            <a:pathLst>
              <a:path w="3528060" h="2646045">
                <a:moveTo>
                  <a:pt x="0" y="0"/>
                </a:moveTo>
                <a:lnTo>
                  <a:pt x="3527938" y="0"/>
                </a:lnTo>
                <a:lnTo>
                  <a:pt x="3527938" y="2645953"/>
                </a:lnTo>
                <a:lnTo>
                  <a:pt x="0" y="264595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76429" y="2160385"/>
            <a:ext cx="3335654" cy="837565"/>
          </a:xfrm>
          <a:custGeom>
            <a:avLst/>
            <a:gdLst/>
            <a:ahLst/>
            <a:cxnLst/>
            <a:rect l="l" t="t" r="r" b="b"/>
            <a:pathLst>
              <a:path w="3335654" h="837564">
                <a:moveTo>
                  <a:pt x="0" y="0"/>
                </a:moveTo>
                <a:lnTo>
                  <a:pt x="3335073" y="0"/>
                </a:lnTo>
                <a:lnTo>
                  <a:pt x="3335073" y="837394"/>
                </a:lnTo>
                <a:lnTo>
                  <a:pt x="0" y="837394"/>
                </a:lnTo>
                <a:lnTo>
                  <a:pt x="0" y="0"/>
                </a:lnTo>
                <a:close/>
              </a:path>
            </a:pathLst>
          </a:custGeom>
          <a:solidFill>
            <a:srgbClr val="F5CF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6429" y="2160385"/>
            <a:ext cx="3335654" cy="837565"/>
          </a:xfrm>
          <a:custGeom>
            <a:avLst/>
            <a:gdLst/>
            <a:ahLst/>
            <a:cxnLst/>
            <a:rect l="l" t="t" r="r" b="b"/>
            <a:pathLst>
              <a:path w="3335654" h="837564">
                <a:moveTo>
                  <a:pt x="0" y="0"/>
                </a:moveTo>
                <a:lnTo>
                  <a:pt x="3335073" y="0"/>
                </a:lnTo>
                <a:lnTo>
                  <a:pt x="3335073" y="837394"/>
                </a:lnTo>
                <a:lnTo>
                  <a:pt x="0" y="837394"/>
                </a:lnTo>
                <a:lnTo>
                  <a:pt x="0" y="0"/>
                </a:lnTo>
                <a:close/>
              </a:path>
            </a:pathLst>
          </a:custGeom>
          <a:ln w="9799">
            <a:solidFill>
              <a:srgbClr val="385D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99008" y="2480733"/>
            <a:ext cx="63944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latin typeface="Calibri"/>
                <a:cs typeface="Calibri"/>
              </a:rPr>
              <a:t>SEM</a:t>
            </a:r>
            <a:r>
              <a:rPr dirty="0" sz="1000" spc="-5" b="1">
                <a:latin typeface="Calibri"/>
                <a:cs typeface="Calibri"/>
              </a:rPr>
              <a:t>ANTIC</a:t>
            </a:r>
            <a:r>
              <a:rPr dirty="0" sz="1000" b="1">
                <a:latin typeface="Calibri"/>
                <a:cs typeface="Calibri"/>
              </a:rPr>
              <a:t>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7033" y="624659"/>
            <a:ext cx="3335654" cy="597535"/>
          </a:xfrm>
          <a:custGeom>
            <a:avLst/>
            <a:gdLst/>
            <a:ahLst/>
            <a:cxnLst/>
            <a:rect l="l" t="t" r="r" b="b"/>
            <a:pathLst>
              <a:path w="3335654" h="597535">
                <a:moveTo>
                  <a:pt x="0" y="0"/>
                </a:moveTo>
                <a:lnTo>
                  <a:pt x="3335073" y="0"/>
                </a:lnTo>
                <a:lnTo>
                  <a:pt x="3335073" y="597428"/>
                </a:lnTo>
                <a:lnTo>
                  <a:pt x="0" y="597428"/>
                </a:lnTo>
                <a:lnTo>
                  <a:pt x="0" y="0"/>
                </a:lnTo>
                <a:close/>
              </a:path>
            </a:pathLst>
          </a:custGeom>
          <a:solidFill>
            <a:srgbClr val="B9CD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67033" y="624659"/>
            <a:ext cx="3335654" cy="597535"/>
          </a:xfrm>
          <a:custGeom>
            <a:avLst/>
            <a:gdLst/>
            <a:ahLst/>
            <a:cxnLst/>
            <a:rect l="l" t="t" r="r" b="b"/>
            <a:pathLst>
              <a:path w="3335654" h="597535">
                <a:moveTo>
                  <a:pt x="0" y="0"/>
                </a:moveTo>
                <a:lnTo>
                  <a:pt x="3335073" y="0"/>
                </a:lnTo>
                <a:lnTo>
                  <a:pt x="3335073" y="597428"/>
                </a:lnTo>
                <a:lnTo>
                  <a:pt x="0" y="597428"/>
                </a:lnTo>
                <a:lnTo>
                  <a:pt x="0" y="0"/>
                </a:lnTo>
                <a:close/>
              </a:path>
            </a:pathLst>
          </a:custGeom>
          <a:ln w="9799">
            <a:solidFill>
              <a:srgbClr val="385D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04233" y="2297436"/>
            <a:ext cx="1110124" cy="65384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76429" y="1404694"/>
            <a:ext cx="3335654" cy="587375"/>
          </a:xfrm>
          <a:custGeom>
            <a:avLst/>
            <a:gdLst/>
            <a:ahLst/>
            <a:cxnLst/>
            <a:rect l="l" t="t" r="r" b="b"/>
            <a:pathLst>
              <a:path w="3335654" h="587375">
                <a:moveTo>
                  <a:pt x="0" y="0"/>
                </a:moveTo>
                <a:lnTo>
                  <a:pt x="3335073" y="0"/>
                </a:lnTo>
                <a:lnTo>
                  <a:pt x="3335073" y="586782"/>
                </a:lnTo>
                <a:lnTo>
                  <a:pt x="0" y="586782"/>
                </a:lnTo>
                <a:lnTo>
                  <a:pt x="0" y="0"/>
                </a:lnTo>
                <a:close/>
              </a:path>
            </a:pathLst>
          </a:custGeom>
          <a:solidFill>
            <a:srgbClr val="E3C5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76429" y="1404694"/>
            <a:ext cx="3335654" cy="587375"/>
          </a:xfrm>
          <a:custGeom>
            <a:avLst/>
            <a:gdLst/>
            <a:ahLst/>
            <a:cxnLst/>
            <a:rect l="l" t="t" r="r" b="b"/>
            <a:pathLst>
              <a:path w="3335654" h="587375">
                <a:moveTo>
                  <a:pt x="0" y="0"/>
                </a:moveTo>
                <a:lnTo>
                  <a:pt x="3335073" y="0"/>
                </a:lnTo>
                <a:lnTo>
                  <a:pt x="3335073" y="586782"/>
                </a:lnTo>
                <a:lnTo>
                  <a:pt x="0" y="586782"/>
                </a:lnTo>
                <a:lnTo>
                  <a:pt x="0" y="0"/>
                </a:lnTo>
                <a:close/>
              </a:path>
            </a:pathLst>
          </a:custGeom>
          <a:ln w="9799">
            <a:solidFill>
              <a:srgbClr val="385D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99008" y="1521918"/>
            <a:ext cx="561975" cy="319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500"/>
              </a:lnSpc>
              <a:spcBef>
                <a:spcPts val="100"/>
              </a:spcBef>
            </a:pPr>
            <a:r>
              <a:rPr dirty="0" sz="850" spc="-5" b="1">
                <a:latin typeface="Calibri"/>
                <a:cs typeface="Calibri"/>
              </a:rPr>
              <a:t>A</a:t>
            </a:r>
            <a:r>
              <a:rPr dirty="0" sz="850" spc="-15" b="1">
                <a:latin typeface="Calibri"/>
                <a:cs typeface="Calibri"/>
              </a:rPr>
              <a:t>R</a:t>
            </a:r>
            <a:r>
              <a:rPr dirty="0" sz="850" spc="-5" b="1">
                <a:latin typeface="Calibri"/>
                <a:cs typeface="Calibri"/>
              </a:rPr>
              <a:t>GUMENT  </a:t>
            </a:r>
            <a:r>
              <a:rPr dirty="0" sz="850" spc="-15" b="1">
                <a:latin typeface="Calibri"/>
                <a:cs typeface="Calibri"/>
              </a:rPr>
              <a:t>S</a:t>
            </a:r>
            <a:r>
              <a:rPr dirty="0" sz="850" spc="-5" b="1">
                <a:latin typeface="Calibri"/>
                <a:cs typeface="Calibri"/>
              </a:rPr>
              <a:t>T</a:t>
            </a:r>
            <a:r>
              <a:rPr dirty="0" sz="850" spc="-10" b="1">
                <a:latin typeface="Calibri"/>
                <a:cs typeface="Calibri"/>
              </a:rPr>
              <a:t>R</a:t>
            </a:r>
            <a:r>
              <a:rPr dirty="0" sz="850" spc="-5" b="1">
                <a:latin typeface="Calibri"/>
                <a:cs typeface="Calibri"/>
              </a:rPr>
              <a:t>UC</a:t>
            </a:r>
            <a:r>
              <a:rPr dirty="0" sz="850" spc="-10" b="1">
                <a:latin typeface="Calibri"/>
                <a:cs typeface="Calibri"/>
              </a:rPr>
              <a:t>T</a:t>
            </a:r>
            <a:r>
              <a:rPr dirty="0" sz="850" spc="-5" b="1">
                <a:latin typeface="Calibri"/>
                <a:cs typeface="Calibri"/>
              </a:rPr>
              <a:t>U</a:t>
            </a:r>
            <a:r>
              <a:rPr dirty="0" sz="850" spc="-10" b="1">
                <a:latin typeface="Calibri"/>
                <a:cs typeface="Calibri"/>
              </a:rPr>
              <a:t>R</a:t>
            </a:r>
            <a:r>
              <a:rPr dirty="0" sz="850" spc="-5" b="1">
                <a:latin typeface="Calibri"/>
                <a:cs typeface="Calibri"/>
              </a:rPr>
              <a:t>E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04596" y="1666955"/>
            <a:ext cx="179197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Calibri"/>
                <a:cs typeface="Calibri"/>
              </a:rPr>
              <a:t>load </a:t>
            </a:r>
            <a:r>
              <a:rPr dirty="0" sz="1000" spc="-25">
                <a:latin typeface="Calibri"/>
                <a:cs typeface="Calibri"/>
              </a:rPr>
              <a:t>&lt;</a:t>
            </a:r>
            <a:r>
              <a:rPr dirty="0" u="sng" sz="1000" spc="-2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AGENT</a:t>
            </a:r>
            <a:r>
              <a:rPr dirty="0" sz="1000" spc="-25">
                <a:latin typeface="Calibri"/>
                <a:cs typeface="Calibri"/>
              </a:rPr>
              <a:t>, </a:t>
            </a:r>
            <a:r>
              <a:rPr dirty="0" sz="1000" spc="-40">
                <a:latin typeface="Calibri"/>
                <a:cs typeface="Calibri"/>
              </a:rPr>
              <a:t>PATIENT,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LOCATION&gt;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790865" y="1168491"/>
            <a:ext cx="181610" cy="323215"/>
          </a:xfrm>
          <a:custGeom>
            <a:avLst/>
            <a:gdLst/>
            <a:ahLst/>
            <a:cxnLst/>
            <a:rect l="l" t="t" r="r" b="b"/>
            <a:pathLst>
              <a:path w="181610" h="323215">
                <a:moveTo>
                  <a:pt x="181368" y="232382"/>
                </a:moveTo>
                <a:lnTo>
                  <a:pt x="0" y="232382"/>
                </a:lnTo>
                <a:lnTo>
                  <a:pt x="90684" y="323066"/>
                </a:lnTo>
                <a:lnTo>
                  <a:pt x="181368" y="232382"/>
                </a:lnTo>
                <a:close/>
              </a:path>
              <a:path w="181610" h="323215">
                <a:moveTo>
                  <a:pt x="136026" y="90684"/>
                </a:moveTo>
                <a:lnTo>
                  <a:pt x="45341" y="90684"/>
                </a:lnTo>
                <a:lnTo>
                  <a:pt x="45341" y="232382"/>
                </a:lnTo>
                <a:lnTo>
                  <a:pt x="136026" y="232382"/>
                </a:lnTo>
                <a:lnTo>
                  <a:pt x="136026" y="90684"/>
                </a:lnTo>
                <a:close/>
              </a:path>
              <a:path w="181610" h="323215">
                <a:moveTo>
                  <a:pt x="90684" y="0"/>
                </a:moveTo>
                <a:lnTo>
                  <a:pt x="0" y="90684"/>
                </a:lnTo>
                <a:lnTo>
                  <a:pt x="181368" y="90684"/>
                </a:lnTo>
                <a:lnTo>
                  <a:pt x="90684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790865" y="1168491"/>
            <a:ext cx="181610" cy="323215"/>
          </a:xfrm>
          <a:custGeom>
            <a:avLst/>
            <a:gdLst/>
            <a:ahLst/>
            <a:cxnLst/>
            <a:rect l="l" t="t" r="r" b="b"/>
            <a:pathLst>
              <a:path w="181610" h="323215">
                <a:moveTo>
                  <a:pt x="0" y="90684"/>
                </a:moveTo>
                <a:lnTo>
                  <a:pt x="90684" y="0"/>
                </a:lnTo>
                <a:lnTo>
                  <a:pt x="181368" y="90684"/>
                </a:lnTo>
                <a:lnTo>
                  <a:pt x="136026" y="90684"/>
                </a:lnTo>
                <a:lnTo>
                  <a:pt x="136026" y="232382"/>
                </a:lnTo>
                <a:lnTo>
                  <a:pt x="181368" y="232382"/>
                </a:lnTo>
                <a:lnTo>
                  <a:pt x="90684" y="323066"/>
                </a:lnTo>
                <a:lnTo>
                  <a:pt x="0" y="232382"/>
                </a:lnTo>
                <a:lnTo>
                  <a:pt x="45342" y="232382"/>
                </a:lnTo>
                <a:lnTo>
                  <a:pt x="45342" y="90684"/>
                </a:lnTo>
                <a:lnTo>
                  <a:pt x="0" y="90684"/>
                </a:lnTo>
                <a:close/>
              </a:path>
            </a:pathLst>
          </a:custGeom>
          <a:ln w="9799">
            <a:solidFill>
              <a:srgbClr val="8C38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980036" y="1242034"/>
            <a:ext cx="816610" cy="12001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600" spc="10" b="1">
                <a:latin typeface="Verdana"/>
                <a:cs typeface="Verdana"/>
              </a:rPr>
              <a:t>mapping /</a:t>
            </a:r>
            <a:r>
              <a:rPr dirty="0" sz="600" spc="-55" b="1">
                <a:latin typeface="Verdana"/>
                <a:cs typeface="Verdana"/>
              </a:rPr>
              <a:t> </a:t>
            </a:r>
            <a:r>
              <a:rPr dirty="0" sz="600" spc="5" b="1">
                <a:latin typeface="Verdana"/>
                <a:cs typeface="Verdana"/>
              </a:rPr>
              <a:t>linking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800261" y="1837269"/>
            <a:ext cx="181610" cy="391160"/>
          </a:xfrm>
          <a:custGeom>
            <a:avLst/>
            <a:gdLst/>
            <a:ahLst/>
            <a:cxnLst/>
            <a:rect l="l" t="t" r="r" b="b"/>
            <a:pathLst>
              <a:path w="181610" h="391160">
                <a:moveTo>
                  <a:pt x="181368" y="300001"/>
                </a:moveTo>
                <a:lnTo>
                  <a:pt x="0" y="300001"/>
                </a:lnTo>
                <a:lnTo>
                  <a:pt x="90684" y="390685"/>
                </a:lnTo>
                <a:lnTo>
                  <a:pt x="181368" y="300001"/>
                </a:lnTo>
                <a:close/>
              </a:path>
              <a:path w="181610" h="391160">
                <a:moveTo>
                  <a:pt x="136026" y="90684"/>
                </a:moveTo>
                <a:lnTo>
                  <a:pt x="45342" y="90684"/>
                </a:lnTo>
                <a:lnTo>
                  <a:pt x="45342" y="300001"/>
                </a:lnTo>
                <a:lnTo>
                  <a:pt x="136026" y="300001"/>
                </a:lnTo>
                <a:lnTo>
                  <a:pt x="136026" y="90684"/>
                </a:lnTo>
                <a:close/>
              </a:path>
              <a:path w="181610" h="391160">
                <a:moveTo>
                  <a:pt x="90684" y="0"/>
                </a:moveTo>
                <a:lnTo>
                  <a:pt x="0" y="90684"/>
                </a:lnTo>
                <a:lnTo>
                  <a:pt x="181368" y="90684"/>
                </a:lnTo>
                <a:lnTo>
                  <a:pt x="90684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800261" y="1837269"/>
            <a:ext cx="181610" cy="391160"/>
          </a:xfrm>
          <a:custGeom>
            <a:avLst/>
            <a:gdLst/>
            <a:ahLst/>
            <a:cxnLst/>
            <a:rect l="l" t="t" r="r" b="b"/>
            <a:pathLst>
              <a:path w="181610" h="391160">
                <a:moveTo>
                  <a:pt x="0" y="90684"/>
                </a:moveTo>
                <a:lnTo>
                  <a:pt x="90684" y="0"/>
                </a:lnTo>
                <a:lnTo>
                  <a:pt x="181368" y="90684"/>
                </a:lnTo>
                <a:lnTo>
                  <a:pt x="136026" y="90684"/>
                </a:lnTo>
                <a:lnTo>
                  <a:pt x="136026" y="300001"/>
                </a:lnTo>
                <a:lnTo>
                  <a:pt x="181368" y="300001"/>
                </a:lnTo>
                <a:lnTo>
                  <a:pt x="90684" y="390685"/>
                </a:lnTo>
                <a:lnTo>
                  <a:pt x="0" y="300001"/>
                </a:lnTo>
                <a:lnTo>
                  <a:pt x="45342" y="300001"/>
                </a:lnTo>
                <a:lnTo>
                  <a:pt x="45342" y="90684"/>
                </a:lnTo>
                <a:lnTo>
                  <a:pt x="0" y="90684"/>
                </a:lnTo>
                <a:close/>
              </a:path>
            </a:pathLst>
          </a:custGeom>
          <a:ln w="9799">
            <a:solidFill>
              <a:srgbClr val="8C38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854921" y="1557981"/>
            <a:ext cx="81915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Verdana"/>
                <a:cs typeface="Verdana"/>
              </a:rPr>
              <a:t>2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63873" y="2799833"/>
            <a:ext cx="288925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Locatives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Instruments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13263" y="3025191"/>
            <a:ext cx="44894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A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mnemonic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13263" y="3185452"/>
            <a:ext cx="56197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Further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13263" y="3341243"/>
            <a:ext cx="62738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Five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min </a:t>
            </a:r>
            <a:r>
              <a:rPr dirty="0" sz="600" spc="-105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ex</a:t>
            </a:r>
            <a:r>
              <a:rPr dirty="0" baseline="4629" sz="900" spc="-157">
                <a:latin typeface="Verdana"/>
                <a:cs typeface="Verdana"/>
                <a:hlinkClick r:id="rId27" action="ppaction://hlinksldjump"/>
              </a:rPr>
              <a:t>23 </a:t>
            </a:r>
            <a:r>
              <a:rPr dirty="0" baseline="4629" sz="900" spc="67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baseline="4629" sz="900" spc="-127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baseline="4629" sz="900" spc="-97">
                <a:latin typeface="Verdana"/>
                <a:cs typeface="Verdana"/>
                <a:hlinkClick r:id="rId27" action="ppaction://hlinksldjump"/>
              </a:rPr>
              <a:t>41</a:t>
            </a:r>
            <a:endParaRPr baseline="4629" sz="9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18910" y="1570917"/>
            <a:ext cx="987425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18210" algn="l"/>
              </a:tabLst>
            </a:pPr>
            <a:r>
              <a:rPr dirty="0" sz="700" spc="-5">
                <a:latin typeface="Verdana"/>
                <a:cs typeface="Verdana"/>
              </a:rPr>
              <a:t>1</a:t>
            </a:r>
            <a:r>
              <a:rPr dirty="0" sz="700" spc="-5">
                <a:latin typeface="Verdana"/>
                <a:cs typeface="Verdana"/>
              </a:rPr>
              <a:t>	</a:t>
            </a:r>
            <a:r>
              <a:rPr dirty="0" sz="700" spc="-5">
                <a:latin typeface="Verdana"/>
                <a:cs typeface="Verdana"/>
              </a:rPr>
              <a:t>3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5225" y="1874319"/>
            <a:ext cx="1343660" cy="965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50">
                <a:solidFill>
                  <a:srgbClr val="C00000"/>
                </a:solidFill>
                <a:latin typeface="Verdana"/>
                <a:cs typeface="Verdana"/>
              </a:rPr>
              <a:t>Valency </a:t>
            </a:r>
            <a:r>
              <a:rPr dirty="0" sz="450" spc="5">
                <a:solidFill>
                  <a:srgbClr val="C00000"/>
                </a:solidFill>
                <a:latin typeface="Verdana"/>
                <a:cs typeface="Verdana"/>
              </a:rPr>
              <a:t>/ thematic </a:t>
            </a:r>
            <a:r>
              <a:rPr dirty="0" sz="450">
                <a:solidFill>
                  <a:srgbClr val="C00000"/>
                </a:solidFill>
                <a:latin typeface="Verdana"/>
                <a:cs typeface="Verdana"/>
              </a:rPr>
              <a:t>relations </a:t>
            </a:r>
            <a:r>
              <a:rPr dirty="0" sz="450" spc="5">
                <a:solidFill>
                  <a:srgbClr val="C00000"/>
                </a:solidFill>
                <a:latin typeface="Verdana"/>
                <a:cs typeface="Verdana"/>
              </a:rPr>
              <a:t>/ thematic</a:t>
            </a:r>
            <a:r>
              <a:rPr dirty="0" sz="450" spc="-15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dirty="0" sz="450">
                <a:solidFill>
                  <a:srgbClr val="C00000"/>
                </a:solidFill>
                <a:latin typeface="Verdana"/>
                <a:cs typeface="Verdana"/>
              </a:rPr>
              <a:t>roles</a:t>
            </a:r>
            <a:endParaRPr sz="45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45495" y="1808072"/>
            <a:ext cx="730885" cy="1079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50" spc="-10">
                <a:solidFill>
                  <a:srgbClr val="C00000"/>
                </a:solidFill>
                <a:latin typeface="Verdana"/>
                <a:cs typeface="Verdana"/>
              </a:rPr>
              <a:t>PRED </a:t>
            </a:r>
            <a:r>
              <a:rPr dirty="0" sz="450" spc="10">
                <a:solidFill>
                  <a:srgbClr val="C00000"/>
                </a:solidFill>
                <a:latin typeface="Verdana"/>
                <a:cs typeface="Verdana"/>
              </a:rPr>
              <a:t>&lt;</a:t>
            </a:r>
            <a:r>
              <a:rPr dirty="0" sz="450" spc="-3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dirty="0" sz="450" spc="5">
                <a:solidFill>
                  <a:srgbClr val="C00000"/>
                </a:solidFill>
                <a:latin typeface="Verdana"/>
                <a:cs typeface="Verdana"/>
              </a:rPr>
              <a:t>ARGUMENTS&gt;</a:t>
            </a:r>
            <a:endParaRPr sz="45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9612" y="631309"/>
            <a:ext cx="2889250" cy="5118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137160">
              <a:lnSpc>
                <a:spcPts val="720"/>
              </a:lnSpc>
              <a:spcBef>
                <a:spcPts val="95"/>
              </a:spcBef>
            </a:pPr>
            <a:r>
              <a:rPr dirty="0" sz="700" spc="-10">
                <a:solidFill>
                  <a:srgbClr val="C00000"/>
                </a:solidFill>
                <a:latin typeface="Verdana"/>
                <a:cs typeface="Verdana"/>
              </a:rPr>
              <a:t>A</a:t>
            </a:r>
            <a:r>
              <a:rPr dirty="0" sz="700" spc="-5">
                <a:solidFill>
                  <a:srgbClr val="C00000"/>
                </a:solidFill>
                <a:latin typeface="Verdana"/>
                <a:cs typeface="Verdana"/>
              </a:rPr>
              <a:t>d</a:t>
            </a:r>
            <a:r>
              <a:rPr dirty="0" sz="700" spc="-15">
                <a:solidFill>
                  <a:srgbClr val="C00000"/>
                </a:solidFill>
                <a:latin typeface="Verdana"/>
                <a:cs typeface="Verdana"/>
              </a:rPr>
              <a:t>v</a:t>
            </a:r>
            <a:r>
              <a:rPr dirty="0" sz="700" spc="-5">
                <a:solidFill>
                  <a:srgbClr val="C00000"/>
                </a:solidFill>
                <a:latin typeface="Verdana"/>
                <a:cs typeface="Verdana"/>
              </a:rPr>
              <a:t>e</a:t>
            </a:r>
            <a:r>
              <a:rPr dirty="0" sz="700" spc="-10">
                <a:solidFill>
                  <a:srgbClr val="C00000"/>
                </a:solidFill>
                <a:latin typeface="Verdana"/>
                <a:cs typeface="Verdana"/>
              </a:rPr>
              <a:t>r</a:t>
            </a:r>
            <a:r>
              <a:rPr dirty="0" sz="700" spc="-5">
                <a:solidFill>
                  <a:srgbClr val="C00000"/>
                </a:solidFill>
                <a:latin typeface="Verdana"/>
                <a:cs typeface="Verdana"/>
              </a:rPr>
              <a:t>bi</a:t>
            </a:r>
            <a:r>
              <a:rPr dirty="0" sz="700" spc="-10">
                <a:solidFill>
                  <a:srgbClr val="C00000"/>
                </a:solidFill>
                <a:latin typeface="Verdana"/>
                <a:cs typeface="Verdana"/>
              </a:rPr>
              <a:t>al</a:t>
            </a:r>
            <a:endParaRPr sz="700">
              <a:latin typeface="Verdana"/>
              <a:cs typeface="Verdana"/>
            </a:endParaRPr>
          </a:p>
          <a:p>
            <a:pPr marL="12700">
              <a:lnSpc>
                <a:spcPts val="1080"/>
              </a:lnSpc>
              <a:tabLst>
                <a:tab pos="718185" algn="l"/>
              </a:tabLst>
            </a:pPr>
            <a:r>
              <a:rPr dirty="0" sz="1000" spc="-25" b="1">
                <a:latin typeface="Calibri"/>
                <a:cs typeface="Calibri"/>
              </a:rPr>
              <a:t>SYNTAX	</a:t>
            </a:r>
            <a:r>
              <a:rPr dirty="0" u="sng" sz="7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man</a:t>
            </a:r>
            <a:r>
              <a:rPr dirty="0" sz="700">
                <a:latin typeface="Calibri"/>
                <a:cs typeface="Calibri"/>
              </a:rPr>
              <a:t> loaded </a:t>
            </a:r>
            <a:r>
              <a:rPr dirty="0" sz="700" spc="-5">
                <a:latin typeface="Calibri"/>
                <a:cs typeface="Calibri"/>
              </a:rPr>
              <a:t>the </a:t>
            </a:r>
            <a:r>
              <a:rPr dirty="0" sz="700" spc="-5" b="1">
                <a:latin typeface="Calibri"/>
                <a:cs typeface="Calibri"/>
              </a:rPr>
              <a:t>hay </a:t>
            </a:r>
            <a:r>
              <a:rPr dirty="0" sz="700" spc="-5">
                <a:latin typeface="Calibri"/>
                <a:cs typeface="Calibri"/>
              </a:rPr>
              <a:t>onto the </a:t>
            </a:r>
            <a:r>
              <a:rPr dirty="0" sz="700" spc="-5" b="1">
                <a:latin typeface="Calibri"/>
                <a:cs typeface="Calibri"/>
              </a:rPr>
              <a:t>wagon </a:t>
            </a:r>
            <a:r>
              <a:rPr dirty="0" sz="700" spc="-5">
                <a:solidFill>
                  <a:srgbClr val="7F7F7F"/>
                </a:solidFill>
                <a:latin typeface="Calibri"/>
                <a:cs typeface="Calibri"/>
              </a:rPr>
              <a:t>[with a pitch</a:t>
            </a:r>
            <a:r>
              <a:rPr dirty="0" sz="700" spc="12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700" spc="-5">
                <a:solidFill>
                  <a:srgbClr val="7F7F7F"/>
                </a:solidFill>
                <a:latin typeface="Calibri"/>
                <a:cs typeface="Calibri"/>
              </a:rPr>
              <a:t>fork]</a:t>
            </a:r>
            <a:endParaRPr sz="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baseline="5050" sz="825" spc="-15">
                <a:solidFill>
                  <a:srgbClr val="C00000"/>
                </a:solidFill>
                <a:latin typeface="Verdana"/>
                <a:cs typeface="Verdana"/>
              </a:rPr>
              <a:t>Syntactic </a:t>
            </a:r>
            <a:r>
              <a:rPr dirty="0" baseline="5050" sz="825" spc="-15" b="1">
                <a:solidFill>
                  <a:srgbClr val="C00000"/>
                </a:solidFill>
                <a:latin typeface="Verdana"/>
                <a:cs typeface="Verdana"/>
              </a:rPr>
              <a:t>frames </a:t>
            </a:r>
            <a:r>
              <a:rPr dirty="0" u="sng" sz="7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man</a:t>
            </a:r>
            <a:r>
              <a:rPr dirty="0" sz="700">
                <a:latin typeface="Calibri"/>
                <a:cs typeface="Calibri"/>
              </a:rPr>
              <a:t> loaded </a:t>
            </a:r>
            <a:r>
              <a:rPr dirty="0" sz="700" spc="-5">
                <a:latin typeface="Calibri"/>
                <a:cs typeface="Calibri"/>
              </a:rPr>
              <a:t>the </a:t>
            </a:r>
            <a:r>
              <a:rPr dirty="0" sz="700" spc="-5" b="1">
                <a:latin typeface="Calibri"/>
                <a:cs typeface="Calibri"/>
              </a:rPr>
              <a:t>wagon </a:t>
            </a:r>
            <a:r>
              <a:rPr dirty="0" sz="700">
                <a:latin typeface="Calibri"/>
                <a:cs typeface="Calibri"/>
              </a:rPr>
              <a:t>with </a:t>
            </a:r>
            <a:r>
              <a:rPr dirty="0" sz="700" spc="-5" b="1">
                <a:latin typeface="Calibri"/>
                <a:cs typeface="Calibri"/>
              </a:rPr>
              <a:t>hay </a:t>
            </a:r>
            <a:r>
              <a:rPr dirty="0" sz="700" spc="-5">
                <a:solidFill>
                  <a:srgbClr val="7F7F7F"/>
                </a:solidFill>
                <a:latin typeface="Calibri"/>
                <a:cs typeface="Calibri"/>
              </a:rPr>
              <a:t>[with a pitch</a:t>
            </a:r>
            <a:r>
              <a:rPr dirty="0" sz="700" spc="-2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700" spc="-5">
                <a:solidFill>
                  <a:srgbClr val="7F7F7F"/>
                </a:solidFill>
                <a:latin typeface="Calibri"/>
                <a:cs typeface="Calibri"/>
              </a:rPr>
              <a:t>fork]</a:t>
            </a:r>
            <a:endParaRPr sz="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600" spc="10">
                <a:solidFill>
                  <a:srgbClr val="C00000"/>
                </a:solidFill>
                <a:latin typeface="Verdana"/>
                <a:cs typeface="Verdana"/>
              </a:rPr>
              <a:t>X </a:t>
            </a:r>
            <a:r>
              <a:rPr dirty="0" sz="600" spc="5">
                <a:solidFill>
                  <a:srgbClr val="C00000"/>
                </a:solidFill>
                <a:latin typeface="Verdana"/>
                <a:cs typeface="Verdana"/>
              </a:rPr>
              <a:t>VERB-ed </a:t>
            </a:r>
            <a:r>
              <a:rPr dirty="0" sz="600" spc="10">
                <a:solidFill>
                  <a:srgbClr val="C00000"/>
                </a:solidFill>
                <a:latin typeface="Verdana"/>
                <a:cs typeface="Verdana"/>
              </a:rPr>
              <a:t>Y </a:t>
            </a:r>
            <a:r>
              <a:rPr dirty="0" sz="600" spc="5">
                <a:solidFill>
                  <a:srgbClr val="C00000"/>
                </a:solidFill>
                <a:latin typeface="Verdana"/>
                <a:cs typeface="Verdana"/>
              </a:rPr>
              <a:t>onto </a:t>
            </a:r>
            <a:r>
              <a:rPr dirty="0" sz="600" spc="10">
                <a:solidFill>
                  <a:srgbClr val="C00000"/>
                </a:solidFill>
                <a:latin typeface="Verdana"/>
                <a:cs typeface="Verdana"/>
              </a:rPr>
              <a:t>Z </a:t>
            </a:r>
            <a:r>
              <a:rPr dirty="0" sz="600" spc="5">
                <a:solidFill>
                  <a:srgbClr val="C00000"/>
                </a:solidFill>
                <a:latin typeface="Verdana"/>
                <a:cs typeface="Verdana"/>
              </a:rPr>
              <a:t>| </a:t>
            </a:r>
            <a:r>
              <a:rPr dirty="0" sz="600" spc="10">
                <a:solidFill>
                  <a:srgbClr val="C00000"/>
                </a:solidFill>
                <a:latin typeface="Verdana"/>
                <a:cs typeface="Verdana"/>
              </a:rPr>
              <a:t>X </a:t>
            </a:r>
            <a:r>
              <a:rPr dirty="0" sz="600" spc="5">
                <a:solidFill>
                  <a:srgbClr val="C00000"/>
                </a:solidFill>
                <a:latin typeface="Verdana"/>
                <a:cs typeface="Verdana"/>
              </a:rPr>
              <a:t>verb </a:t>
            </a:r>
            <a:r>
              <a:rPr dirty="0" sz="600" spc="10">
                <a:solidFill>
                  <a:srgbClr val="C00000"/>
                </a:solidFill>
                <a:latin typeface="Verdana"/>
                <a:cs typeface="Verdana"/>
              </a:rPr>
              <a:t>Z </a:t>
            </a:r>
            <a:r>
              <a:rPr dirty="0" sz="600" spc="5">
                <a:solidFill>
                  <a:srgbClr val="C00000"/>
                </a:solidFill>
                <a:latin typeface="Verdana"/>
                <a:cs typeface="Verdana"/>
              </a:rPr>
              <a:t>with </a:t>
            </a:r>
            <a:r>
              <a:rPr dirty="0" sz="600" spc="10">
                <a:solidFill>
                  <a:srgbClr val="C00000"/>
                </a:solidFill>
                <a:latin typeface="Verdana"/>
                <a:cs typeface="Verdana"/>
              </a:rPr>
              <a:t>Y</a:t>
            </a:r>
            <a:r>
              <a:rPr dirty="0" sz="600" spc="-25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dirty="0" sz="600" spc="5">
                <a:solidFill>
                  <a:srgbClr val="C00000"/>
                </a:solidFill>
                <a:latin typeface="Verdana"/>
                <a:cs typeface="Verdana"/>
              </a:rPr>
              <a:t>(Alternation)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0246" y="85095"/>
            <a:ext cx="595630" cy="3733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08 -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Verbs</a:t>
            </a:r>
            <a:r>
              <a:rPr dirty="0" sz="600" spc="7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driving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seat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11967"/>
            <a:ext cx="63373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Motivation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for</a:t>
            </a:r>
            <a:r>
              <a:rPr dirty="0" sz="600" spc="-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AS</a:t>
            </a:r>
            <a:endParaRPr sz="600">
              <a:latin typeface="Verdana"/>
              <a:cs typeface="Verdana"/>
            </a:endParaRPr>
          </a:p>
          <a:p>
            <a:pPr marL="37465" marR="39243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Thematic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relations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(roles)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50586"/>
            <a:ext cx="5187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Arg.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Structure</a:t>
            </a:r>
            <a:endParaRPr sz="600">
              <a:latin typeface="Verdana"/>
              <a:cs typeface="Verdana"/>
            </a:endParaRPr>
          </a:p>
          <a:p>
            <a:pPr marL="37465" marR="1651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Definition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Determining</a:t>
            </a:r>
            <a:r>
              <a:rPr dirty="0" sz="400" spc="-8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96420"/>
            <a:ext cx="58547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need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AS?</a:t>
            </a:r>
            <a:endParaRPr sz="600">
              <a:latin typeface="Verdana"/>
              <a:cs typeface="Verdana"/>
            </a:endParaRPr>
          </a:p>
          <a:p>
            <a:pPr marL="37465" marR="126364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Projectionist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Acc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(1)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(2)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(3)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27807"/>
            <a:ext cx="56134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Propositions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proposition?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80886"/>
            <a:ext cx="685165" cy="79311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17" action="ppaction://hlinksldjump"/>
              </a:rPr>
              <a:t>Thematic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17" action="ppaction://hlinksldjump"/>
              </a:rPr>
              <a:t>relations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Main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for Noun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Phrases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Other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400" spc="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NPs</a:t>
            </a:r>
            <a:endParaRPr sz="400">
              <a:latin typeface="Verdana"/>
              <a:cs typeface="Verdana"/>
            </a:endParaRPr>
          </a:p>
          <a:p>
            <a:pPr marL="37465" marR="11176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Roles for other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of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  <a:p>
            <a:pPr marL="62865" marR="3524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A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ttributives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Locatives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487158"/>
            <a:ext cx="20053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Motivation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for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argument</a:t>
            </a:r>
            <a:r>
              <a:rPr dirty="0" sz="1100" spc="7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structure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63873" y="2892619"/>
            <a:ext cx="288925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Instruments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025191"/>
            <a:ext cx="44894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A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mnemonic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3185452"/>
            <a:ext cx="56197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Further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263" y="3341243"/>
            <a:ext cx="62738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Five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 </a:t>
            </a:r>
            <a:r>
              <a:rPr dirty="0" sz="600" spc="-10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</a:t>
            </a:r>
            <a:r>
              <a:rPr dirty="0" baseline="4629" sz="900" spc="-157">
                <a:latin typeface="Verdana"/>
                <a:cs typeface="Verdana"/>
                <a:hlinkClick r:id="rId25" action="ppaction://hlinksldjump"/>
              </a:rPr>
              <a:t>23 </a:t>
            </a:r>
            <a:r>
              <a:rPr dirty="0" baseline="4629" sz="900" spc="67">
                <a:latin typeface="Verdana"/>
                <a:cs typeface="Verdana"/>
                <a:hlinkClick r:id="rId25" action="ppaction://hlinksldjump"/>
              </a:rPr>
              <a:t>/</a:t>
            </a:r>
            <a:r>
              <a:rPr dirty="0" baseline="4629" sz="900" spc="-127"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baseline="4629" sz="900" spc="-97">
                <a:latin typeface="Verdana"/>
                <a:cs typeface="Verdana"/>
                <a:hlinkClick r:id="rId25" action="ppaction://hlinksldjump"/>
              </a:rPr>
              <a:t>41</a:t>
            </a:r>
            <a:endParaRPr baseline="4629" sz="9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773212"/>
            <a:ext cx="11842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Argument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Structure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059254"/>
            <a:ext cx="19221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Do </a:t>
            </a:r>
            <a:r>
              <a:rPr dirty="0" sz="1100" spc="-10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we </a:t>
            </a:r>
            <a:r>
              <a:rPr dirty="0" sz="1100" spc="-7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need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argument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structure?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345309"/>
            <a:ext cx="7385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Propositions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639060"/>
            <a:ext cx="15252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3333B2"/>
                </a:solidFill>
                <a:latin typeface="Tahoma"/>
                <a:cs typeface="Tahoma"/>
                <a:hlinkClick r:id="rId17" action="ppaction://hlinksldjump"/>
              </a:rPr>
              <a:t>Thematic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17" action="ppaction://hlinksldjump"/>
              </a:rPr>
              <a:t>relations</a:t>
            </a:r>
            <a:r>
              <a:rPr dirty="0" sz="1100" spc="5">
                <a:solidFill>
                  <a:srgbClr val="3333B2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17" action="ppaction://hlinksldjump"/>
              </a:rPr>
              <a:t>(roles)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1932811"/>
            <a:ext cx="18992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Remembering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thematic</a:t>
            </a:r>
            <a:r>
              <a:rPr dirty="0" sz="1100" spc="5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relations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218866"/>
            <a:ext cx="9461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Further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practice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412070"/>
            <a:ext cx="1196975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Five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minute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exercise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6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FFC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1405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>
                <a:hlinkClick r:id="rId2" action="ppaction://hlinksldjump"/>
              </a:rPr>
              <a:t>Main </a:t>
            </a:r>
            <a:r>
              <a:rPr dirty="0" spc="-60">
                <a:hlinkClick r:id="rId2" action="ppaction://hlinksldjump"/>
              </a:rPr>
              <a:t>roles </a:t>
            </a:r>
            <a:r>
              <a:rPr dirty="0" spc="-50">
                <a:hlinkClick r:id="rId2" action="ppaction://hlinksldjump"/>
              </a:rPr>
              <a:t>for </a:t>
            </a:r>
            <a:r>
              <a:rPr dirty="0" spc="-35">
                <a:hlinkClick r:id="rId2" action="ppaction://hlinksldjump"/>
              </a:rPr>
              <a:t>Noun</a:t>
            </a:r>
            <a:r>
              <a:rPr dirty="0" spc="200">
                <a:hlinkClick r:id="rId2" action="ppaction://hlinksldjump"/>
              </a:rPr>
              <a:t> </a:t>
            </a:r>
            <a:r>
              <a:rPr dirty="0" spc="-50">
                <a:hlinkClick r:id="rId2" action="ppaction://hlinksldjump"/>
              </a:rPr>
              <a:t>Phrases</a:t>
            </a:r>
          </a:p>
        </p:txBody>
      </p:sp>
      <p:sp>
        <p:nvSpPr>
          <p:cNvPr id="5" name="object 5"/>
          <p:cNvSpPr/>
          <p:nvPr/>
        </p:nvSpPr>
        <p:spPr>
          <a:xfrm>
            <a:off x="138785" y="641301"/>
            <a:ext cx="4319905" cy="2430145"/>
          </a:xfrm>
          <a:custGeom>
            <a:avLst/>
            <a:gdLst/>
            <a:ahLst/>
            <a:cxnLst/>
            <a:rect l="l" t="t" r="r" b="b"/>
            <a:pathLst>
              <a:path w="4319905" h="2430145">
                <a:moveTo>
                  <a:pt x="0" y="0"/>
                </a:moveTo>
                <a:lnTo>
                  <a:pt x="4319869" y="0"/>
                </a:lnTo>
                <a:lnTo>
                  <a:pt x="4319869" y="2429926"/>
                </a:lnTo>
                <a:lnTo>
                  <a:pt x="0" y="242992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22660" y="2355210"/>
            <a:ext cx="853174" cy="2062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44928" y="1716949"/>
            <a:ext cx="853174" cy="2062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22660" y="1077608"/>
            <a:ext cx="853174" cy="2062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01498" y="641301"/>
            <a:ext cx="695498" cy="4417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76016" y="710419"/>
            <a:ext cx="699818" cy="4481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804735" y="761077"/>
            <a:ext cx="643255" cy="33464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algn="ctr" marL="17145" marR="9525">
              <a:lnSpc>
                <a:spcPts val="530"/>
              </a:lnSpc>
              <a:spcBef>
                <a:spcPts val="170"/>
              </a:spcBef>
            </a:pPr>
            <a:r>
              <a:rPr dirty="0" sz="500" spc="-5">
                <a:latin typeface="Calibri"/>
                <a:cs typeface="Calibri"/>
              </a:rPr>
              <a:t>Does entity</a:t>
            </a:r>
            <a:r>
              <a:rPr dirty="0" sz="500" spc="-65">
                <a:latin typeface="Calibri"/>
                <a:cs typeface="Calibri"/>
              </a:rPr>
              <a:t> </a:t>
            </a:r>
            <a:r>
              <a:rPr dirty="0" sz="500" spc="-5">
                <a:latin typeface="Calibri"/>
                <a:cs typeface="Calibri"/>
              </a:rPr>
              <a:t>deliberately  initiate</a:t>
            </a:r>
            <a:r>
              <a:rPr dirty="0" sz="500" spc="-15">
                <a:latin typeface="Calibri"/>
                <a:cs typeface="Calibri"/>
              </a:rPr>
              <a:t> </a:t>
            </a:r>
            <a:r>
              <a:rPr dirty="0" sz="500" spc="-5">
                <a:latin typeface="Calibri"/>
                <a:cs typeface="Calibri"/>
              </a:rPr>
              <a:t>action?</a:t>
            </a:r>
            <a:endParaRPr sz="500">
              <a:latin typeface="Calibri"/>
              <a:cs typeface="Calibri"/>
            </a:endParaRPr>
          </a:p>
          <a:p>
            <a:pPr algn="ctr" marL="12065" marR="5080">
              <a:lnSpc>
                <a:spcPts val="560"/>
              </a:lnSpc>
              <a:spcBef>
                <a:spcPts val="190"/>
              </a:spcBef>
            </a:pPr>
            <a:r>
              <a:rPr dirty="0" sz="500" spc="-5">
                <a:latin typeface="Calibri"/>
                <a:cs typeface="Calibri"/>
              </a:rPr>
              <a:t>(can we </a:t>
            </a:r>
            <a:r>
              <a:rPr dirty="0" sz="500" spc="-10">
                <a:latin typeface="Calibri"/>
                <a:cs typeface="Calibri"/>
              </a:rPr>
              <a:t>say </a:t>
            </a:r>
            <a:r>
              <a:rPr dirty="0" sz="500" spc="-5">
                <a:latin typeface="Calibri"/>
                <a:cs typeface="Calibri"/>
              </a:rPr>
              <a:t>“What X</a:t>
            </a:r>
            <a:r>
              <a:rPr dirty="0" sz="500" spc="-60">
                <a:latin typeface="Calibri"/>
                <a:cs typeface="Calibri"/>
              </a:rPr>
              <a:t> </a:t>
            </a:r>
            <a:r>
              <a:rPr dirty="0" sz="500" spc="-5">
                <a:latin typeface="Calibri"/>
                <a:cs typeface="Calibri"/>
              </a:rPr>
              <a:t>did  </a:t>
            </a:r>
            <a:r>
              <a:rPr dirty="0" sz="500" spc="-10">
                <a:latin typeface="Calibri"/>
                <a:cs typeface="Calibri"/>
              </a:rPr>
              <a:t>was </a:t>
            </a:r>
            <a:r>
              <a:rPr dirty="0" sz="500" spc="-5">
                <a:latin typeface="Calibri"/>
                <a:cs typeface="Calibri"/>
              </a:rPr>
              <a:t>…</a:t>
            </a:r>
            <a:r>
              <a:rPr dirty="0" sz="500" spc="-10">
                <a:latin typeface="Calibri"/>
                <a:cs typeface="Calibri"/>
              </a:rPr>
              <a:t> </a:t>
            </a:r>
            <a:r>
              <a:rPr dirty="0" sz="500" spc="-5">
                <a:latin typeface="Calibri"/>
                <a:cs typeface="Calibri"/>
              </a:rPr>
              <a:t>“)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80311" y="1278482"/>
            <a:ext cx="695498" cy="4438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354828" y="1348680"/>
            <a:ext cx="699818" cy="4481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539356" y="1482855"/>
            <a:ext cx="33083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10">
                <a:latin typeface="Calibri"/>
                <a:cs typeface="Calibri"/>
              </a:rPr>
              <a:t>A</a:t>
            </a:r>
            <a:r>
              <a:rPr dirty="0" sz="850">
                <a:latin typeface="Calibri"/>
                <a:cs typeface="Calibri"/>
              </a:rPr>
              <a:t>G</a:t>
            </a:r>
            <a:r>
              <a:rPr dirty="0" sz="850" spc="-5">
                <a:latin typeface="Calibri"/>
                <a:cs typeface="Calibri"/>
              </a:rPr>
              <a:t>EN</a:t>
            </a:r>
            <a:r>
              <a:rPr dirty="0" sz="850">
                <a:latin typeface="Calibri"/>
                <a:cs typeface="Calibri"/>
              </a:rPr>
              <a:t>T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23765" y="1278482"/>
            <a:ext cx="695498" cy="4438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98283" y="1348680"/>
            <a:ext cx="699818" cy="4481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224144" y="1414458"/>
            <a:ext cx="647700" cy="282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86360" marR="79375">
              <a:lnSpc>
                <a:spcPct val="124700"/>
              </a:lnSpc>
              <a:spcBef>
                <a:spcPts val="100"/>
              </a:spcBef>
            </a:pPr>
            <a:r>
              <a:rPr dirty="0" sz="500" spc="-5">
                <a:latin typeface="Calibri"/>
                <a:cs typeface="Calibri"/>
              </a:rPr>
              <a:t>Is entity </a:t>
            </a:r>
            <a:r>
              <a:rPr dirty="0" sz="500" spc="-10">
                <a:latin typeface="Calibri"/>
                <a:cs typeface="Calibri"/>
              </a:rPr>
              <a:t>affected  </a:t>
            </a:r>
            <a:r>
              <a:rPr dirty="0" sz="500" spc="-5">
                <a:latin typeface="Calibri"/>
                <a:cs typeface="Calibri"/>
              </a:rPr>
              <a:t>(can we </a:t>
            </a:r>
            <a:r>
              <a:rPr dirty="0" sz="500" spc="-10">
                <a:latin typeface="Calibri"/>
                <a:cs typeface="Calibri"/>
              </a:rPr>
              <a:t>say</a:t>
            </a:r>
            <a:r>
              <a:rPr dirty="0" sz="500" spc="-80">
                <a:latin typeface="Calibri"/>
                <a:cs typeface="Calibri"/>
              </a:rPr>
              <a:t> </a:t>
            </a:r>
            <a:r>
              <a:rPr dirty="0" sz="500" spc="-5">
                <a:latin typeface="Calibri"/>
                <a:cs typeface="Calibri"/>
              </a:rPr>
              <a:t>"What</a:t>
            </a:r>
            <a:endParaRPr sz="500">
              <a:latin typeface="Calibri"/>
              <a:cs typeface="Calibri"/>
            </a:endParaRPr>
          </a:p>
          <a:p>
            <a:pPr algn="ctr">
              <a:lnSpc>
                <a:spcPts val="525"/>
              </a:lnSpc>
            </a:pPr>
            <a:r>
              <a:rPr dirty="0" sz="500" spc="-5">
                <a:latin typeface="Calibri"/>
                <a:cs typeface="Calibri"/>
              </a:rPr>
              <a:t>happened to X </a:t>
            </a:r>
            <a:r>
              <a:rPr dirty="0" sz="500" spc="-10">
                <a:latin typeface="Calibri"/>
                <a:cs typeface="Calibri"/>
              </a:rPr>
              <a:t>was</a:t>
            </a:r>
            <a:r>
              <a:rPr dirty="0" sz="500" spc="-55">
                <a:latin typeface="Calibri"/>
                <a:cs typeface="Calibri"/>
              </a:rPr>
              <a:t> </a:t>
            </a:r>
            <a:r>
              <a:rPr dirty="0" sz="500" spc="-5">
                <a:latin typeface="Calibri"/>
                <a:cs typeface="Calibri"/>
              </a:rPr>
              <a:t>..."?)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701498" y="1917823"/>
            <a:ext cx="695498" cy="4427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776016" y="1988021"/>
            <a:ext cx="699818" cy="4481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887622" y="2011140"/>
            <a:ext cx="477520" cy="37909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algn="just" marL="12700" marR="5080" indent="58419">
              <a:lnSpc>
                <a:spcPct val="93900"/>
              </a:lnSpc>
              <a:spcBef>
                <a:spcPts val="170"/>
              </a:spcBef>
            </a:pPr>
            <a:r>
              <a:rPr dirty="0" sz="800">
                <a:latin typeface="Calibri"/>
                <a:cs typeface="Calibri"/>
              </a:rPr>
              <a:t>Is entity  affected  </a:t>
            </a:r>
            <a:r>
              <a:rPr dirty="0" sz="800" spc="5">
                <a:latin typeface="Calibri"/>
                <a:cs typeface="Calibri"/>
              </a:rPr>
              <a:t>p</a:t>
            </a:r>
            <a:r>
              <a:rPr dirty="0" sz="800" spc="-10">
                <a:latin typeface="Calibri"/>
                <a:cs typeface="Calibri"/>
              </a:rPr>
              <a:t>h</a:t>
            </a:r>
            <a:r>
              <a:rPr dirty="0" sz="800" spc="-5">
                <a:latin typeface="Calibri"/>
                <a:cs typeface="Calibri"/>
              </a:rPr>
              <a:t>y</a:t>
            </a:r>
            <a:r>
              <a:rPr dirty="0" sz="800">
                <a:latin typeface="Calibri"/>
                <a:cs typeface="Calibri"/>
              </a:rPr>
              <a:t>si</a:t>
            </a:r>
            <a:r>
              <a:rPr dirty="0" sz="800" spc="-5">
                <a:latin typeface="Calibri"/>
                <a:cs typeface="Calibri"/>
              </a:rPr>
              <a:t>c</a:t>
            </a:r>
            <a:r>
              <a:rPr dirty="0" sz="800">
                <a:latin typeface="Calibri"/>
                <a:cs typeface="Calibri"/>
              </a:rPr>
              <a:t>ally</a:t>
            </a:r>
            <a:r>
              <a:rPr dirty="0" sz="800" spc="5">
                <a:latin typeface="Calibri"/>
                <a:cs typeface="Calibri"/>
              </a:rPr>
              <a:t>?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80311" y="2556083"/>
            <a:ext cx="695498" cy="4438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354828" y="2627361"/>
            <a:ext cx="699818" cy="44386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483682" y="2746777"/>
            <a:ext cx="441959" cy="1771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80">
                <a:latin typeface="Calibri"/>
                <a:cs typeface="Calibri"/>
              </a:rPr>
              <a:t>P</a:t>
            </a:r>
            <a:r>
              <a:rPr dirty="0" sz="1000" spc="-85">
                <a:latin typeface="Calibri"/>
                <a:cs typeface="Calibri"/>
              </a:rPr>
              <a:t>A</a:t>
            </a:r>
            <a:r>
              <a:rPr dirty="0" sz="1000" spc="-5">
                <a:latin typeface="Calibri"/>
                <a:cs typeface="Calibri"/>
              </a:rPr>
              <a:t>TIENT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123765" y="2556083"/>
            <a:ext cx="695498" cy="4438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198283" y="2627361"/>
            <a:ext cx="699818" cy="44386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237936" y="2760457"/>
            <a:ext cx="62039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5">
                <a:latin typeface="Calibri"/>
                <a:cs typeface="Calibri"/>
              </a:rPr>
              <a:t>EXPERIENCER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44952" y="1917823"/>
            <a:ext cx="695498" cy="44278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619470" y="1988021"/>
            <a:ext cx="699818" cy="44818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798044" y="2122196"/>
            <a:ext cx="34353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>
                <a:latin typeface="Calibri"/>
                <a:cs typeface="Calibri"/>
              </a:rPr>
              <a:t>THEME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67935" y="1088667"/>
            <a:ext cx="14478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15" b="1">
                <a:solidFill>
                  <a:srgbClr val="385723"/>
                </a:solidFill>
                <a:latin typeface="Calibri"/>
                <a:cs typeface="Calibri"/>
              </a:rPr>
              <a:t>Y</a:t>
            </a:r>
            <a:r>
              <a:rPr dirty="0" sz="600" spc="5" b="1">
                <a:solidFill>
                  <a:srgbClr val="385723"/>
                </a:solidFill>
                <a:latin typeface="Calibri"/>
                <a:cs typeface="Calibri"/>
              </a:rPr>
              <a:t>E</a:t>
            </a:r>
            <a:r>
              <a:rPr dirty="0" sz="600" spc="15" b="1">
                <a:solidFill>
                  <a:srgbClr val="385723"/>
                </a:solidFill>
                <a:latin typeface="Calibri"/>
                <a:cs typeface="Calibri"/>
              </a:rPr>
              <a:t>S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66811" y="1088667"/>
            <a:ext cx="13398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25" b="1">
                <a:solidFill>
                  <a:srgbClr val="C00000"/>
                </a:solidFill>
                <a:latin typeface="Calibri"/>
                <a:cs typeface="Calibri"/>
              </a:rPr>
              <a:t>NO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48314" y="1789566"/>
            <a:ext cx="14478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15" b="1">
                <a:solidFill>
                  <a:srgbClr val="385723"/>
                </a:solidFill>
                <a:latin typeface="Calibri"/>
                <a:cs typeface="Calibri"/>
              </a:rPr>
              <a:t>Y</a:t>
            </a:r>
            <a:r>
              <a:rPr dirty="0" sz="600" spc="5" b="1">
                <a:solidFill>
                  <a:srgbClr val="385723"/>
                </a:solidFill>
                <a:latin typeface="Calibri"/>
                <a:cs typeface="Calibri"/>
              </a:rPr>
              <a:t>E</a:t>
            </a:r>
            <a:r>
              <a:rPr dirty="0" sz="600" spc="15" b="1">
                <a:solidFill>
                  <a:srgbClr val="385723"/>
                </a:solidFill>
                <a:latin typeface="Calibri"/>
                <a:cs typeface="Calibri"/>
              </a:rPr>
              <a:t>S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79899" y="1789566"/>
            <a:ext cx="13398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25" b="1">
                <a:solidFill>
                  <a:srgbClr val="C00000"/>
                </a:solidFill>
                <a:latin typeface="Calibri"/>
                <a:cs typeface="Calibri"/>
              </a:rPr>
              <a:t>NO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04713" y="2432147"/>
            <a:ext cx="13398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25" b="1">
                <a:solidFill>
                  <a:srgbClr val="C00000"/>
                </a:solidFill>
                <a:latin typeface="Calibri"/>
                <a:cs typeface="Calibri"/>
              </a:rPr>
              <a:t>NO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11133" y="2432147"/>
            <a:ext cx="14478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15" b="1">
                <a:solidFill>
                  <a:srgbClr val="385723"/>
                </a:solidFill>
                <a:latin typeface="Calibri"/>
                <a:cs typeface="Calibri"/>
              </a:rPr>
              <a:t>Y</a:t>
            </a:r>
            <a:r>
              <a:rPr dirty="0" sz="600" spc="5" b="1">
                <a:solidFill>
                  <a:srgbClr val="385723"/>
                </a:solidFill>
                <a:latin typeface="Calibri"/>
                <a:cs typeface="Calibri"/>
              </a:rPr>
              <a:t>E</a:t>
            </a:r>
            <a:r>
              <a:rPr dirty="0" sz="600" spc="15" b="1">
                <a:solidFill>
                  <a:srgbClr val="385723"/>
                </a:solidFill>
                <a:latin typeface="Calibri"/>
                <a:cs typeface="Calibri"/>
              </a:rPr>
              <a:t>S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3773" y="1377379"/>
            <a:ext cx="657225" cy="283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2400"/>
              </a:lnSpc>
              <a:spcBef>
                <a:spcPts val="100"/>
              </a:spcBef>
            </a:pPr>
            <a:r>
              <a:rPr dirty="0" sz="550" spc="5" b="1">
                <a:solidFill>
                  <a:srgbClr val="525252"/>
                </a:solidFill>
                <a:latin typeface="Calibri"/>
                <a:cs typeface="Calibri"/>
              </a:rPr>
              <a:t>He </a:t>
            </a:r>
            <a:r>
              <a:rPr dirty="0" sz="550">
                <a:solidFill>
                  <a:srgbClr val="525252"/>
                </a:solidFill>
                <a:latin typeface="Calibri"/>
                <a:cs typeface="Calibri"/>
              </a:rPr>
              <a:t>fried </a:t>
            </a:r>
            <a:r>
              <a:rPr dirty="0" sz="550" spc="5">
                <a:solidFill>
                  <a:srgbClr val="525252"/>
                </a:solidFill>
                <a:latin typeface="Calibri"/>
                <a:cs typeface="Calibri"/>
              </a:rPr>
              <a:t>the </a:t>
            </a:r>
            <a:r>
              <a:rPr dirty="0" sz="550">
                <a:solidFill>
                  <a:srgbClr val="525252"/>
                </a:solidFill>
                <a:latin typeface="Calibri"/>
                <a:cs typeface="Calibri"/>
              </a:rPr>
              <a:t>omelette  </a:t>
            </a:r>
            <a:r>
              <a:rPr dirty="0" sz="550" b="1">
                <a:solidFill>
                  <a:srgbClr val="525252"/>
                </a:solidFill>
                <a:latin typeface="Calibri"/>
                <a:cs typeface="Calibri"/>
              </a:rPr>
              <a:t>They </a:t>
            </a:r>
            <a:r>
              <a:rPr dirty="0" sz="550">
                <a:solidFill>
                  <a:srgbClr val="525252"/>
                </a:solidFill>
                <a:latin typeface="Calibri"/>
                <a:cs typeface="Calibri"/>
              </a:rPr>
              <a:t>bought </a:t>
            </a:r>
            <a:r>
              <a:rPr dirty="0" sz="550" spc="5">
                <a:solidFill>
                  <a:srgbClr val="525252"/>
                </a:solidFill>
                <a:latin typeface="Calibri"/>
                <a:cs typeface="Calibri"/>
              </a:rPr>
              <a:t>a house  </a:t>
            </a:r>
            <a:r>
              <a:rPr dirty="0" sz="550" b="1">
                <a:solidFill>
                  <a:srgbClr val="525252"/>
                </a:solidFill>
                <a:latin typeface="Calibri"/>
                <a:cs typeface="Calibri"/>
              </a:rPr>
              <a:t>Jack </a:t>
            </a:r>
            <a:r>
              <a:rPr dirty="0" sz="550">
                <a:solidFill>
                  <a:srgbClr val="525252"/>
                </a:solidFill>
                <a:latin typeface="Calibri"/>
                <a:cs typeface="Calibri"/>
              </a:rPr>
              <a:t>drew </a:t>
            </a:r>
            <a:r>
              <a:rPr dirty="0" sz="550" spc="5">
                <a:solidFill>
                  <a:srgbClr val="525252"/>
                </a:solidFill>
                <a:latin typeface="Calibri"/>
                <a:cs typeface="Calibri"/>
              </a:rPr>
              <a:t>a</a:t>
            </a:r>
            <a:r>
              <a:rPr dirty="0" sz="550" spc="-15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dirty="0" sz="550">
                <a:solidFill>
                  <a:srgbClr val="525252"/>
                </a:solidFill>
                <a:latin typeface="Calibri"/>
                <a:cs typeface="Calibri"/>
              </a:rPr>
              <a:t>picture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33588" y="1999440"/>
            <a:ext cx="728980" cy="3733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50" spc="5">
                <a:solidFill>
                  <a:srgbClr val="525252"/>
                </a:solidFill>
                <a:latin typeface="Calibri"/>
                <a:cs typeface="Calibri"/>
              </a:rPr>
              <a:t>He had a</a:t>
            </a:r>
            <a:r>
              <a:rPr dirty="0" sz="550" spc="-2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dirty="0" sz="550" spc="5" b="1">
                <a:solidFill>
                  <a:srgbClr val="525252"/>
                </a:solidFill>
                <a:latin typeface="Calibri"/>
                <a:cs typeface="Calibri"/>
              </a:rPr>
              <a:t>dream</a:t>
            </a:r>
            <a:endParaRPr sz="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550" spc="5">
                <a:solidFill>
                  <a:srgbClr val="525252"/>
                </a:solidFill>
                <a:latin typeface="Calibri"/>
                <a:cs typeface="Calibri"/>
              </a:rPr>
              <a:t>She </a:t>
            </a:r>
            <a:r>
              <a:rPr dirty="0" sz="550">
                <a:solidFill>
                  <a:srgbClr val="525252"/>
                </a:solidFill>
                <a:latin typeface="Calibri"/>
                <a:cs typeface="Calibri"/>
              </a:rPr>
              <a:t>asked </a:t>
            </a:r>
            <a:r>
              <a:rPr dirty="0" sz="550" spc="5">
                <a:solidFill>
                  <a:srgbClr val="525252"/>
                </a:solidFill>
                <a:latin typeface="Calibri"/>
                <a:cs typeface="Calibri"/>
              </a:rPr>
              <a:t>a</a:t>
            </a:r>
            <a:r>
              <a:rPr dirty="0" sz="550" spc="-15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dirty="0" sz="550" b="1">
                <a:solidFill>
                  <a:srgbClr val="525252"/>
                </a:solidFill>
                <a:latin typeface="Calibri"/>
                <a:cs typeface="Calibri"/>
              </a:rPr>
              <a:t>question</a:t>
            </a:r>
            <a:endParaRPr sz="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550">
                <a:solidFill>
                  <a:srgbClr val="525252"/>
                </a:solidFill>
                <a:latin typeface="Calibri"/>
                <a:cs typeface="Calibri"/>
              </a:rPr>
              <a:t>Angie </a:t>
            </a:r>
            <a:r>
              <a:rPr dirty="0" sz="550" spc="5">
                <a:solidFill>
                  <a:srgbClr val="525252"/>
                </a:solidFill>
                <a:latin typeface="Calibri"/>
                <a:cs typeface="Calibri"/>
              </a:rPr>
              <a:t>performed a</a:t>
            </a:r>
            <a:r>
              <a:rPr dirty="0" sz="550" spc="-55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dirty="0" sz="550" b="1">
                <a:solidFill>
                  <a:srgbClr val="525252"/>
                </a:solidFill>
                <a:latin typeface="Calibri"/>
                <a:cs typeface="Calibri"/>
              </a:rPr>
              <a:t>solo</a:t>
            </a:r>
            <a:endParaRPr sz="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550">
                <a:solidFill>
                  <a:srgbClr val="525252"/>
                </a:solidFill>
                <a:latin typeface="Calibri"/>
                <a:cs typeface="Calibri"/>
              </a:rPr>
              <a:t>Rufus criticized </a:t>
            </a:r>
            <a:r>
              <a:rPr dirty="0" sz="550" spc="5" b="1">
                <a:solidFill>
                  <a:srgbClr val="525252"/>
                </a:solidFill>
                <a:latin typeface="Calibri"/>
                <a:cs typeface="Calibri"/>
              </a:rPr>
              <a:t>the</a:t>
            </a:r>
            <a:r>
              <a:rPr dirty="0" sz="550" spc="-55" b="1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dirty="0" sz="550" spc="5" b="1">
                <a:solidFill>
                  <a:srgbClr val="525252"/>
                </a:solidFill>
                <a:latin typeface="Calibri"/>
                <a:cs typeface="Calibri"/>
              </a:rPr>
              <a:t>plan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04074" y="2675500"/>
            <a:ext cx="684530" cy="2825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50">
                <a:solidFill>
                  <a:srgbClr val="525252"/>
                </a:solidFill>
                <a:latin typeface="Calibri"/>
                <a:cs typeface="Calibri"/>
              </a:rPr>
              <a:t>Albert ate </a:t>
            </a:r>
            <a:r>
              <a:rPr dirty="0" sz="550" spc="5" b="1">
                <a:solidFill>
                  <a:srgbClr val="525252"/>
                </a:solidFill>
                <a:latin typeface="Calibri"/>
                <a:cs typeface="Calibri"/>
              </a:rPr>
              <a:t>a</a:t>
            </a:r>
            <a:r>
              <a:rPr dirty="0" sz="550" spc="-10" b="1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dirty="0" sz="550" b="1">
                <a:solidFill>
                  <a:srgbClr val="525252"/>
                </a:solidFill>
                <a:latin typeface="Calibri"/>
                <a:cs typeface="Calibri"/>
              </a:rPr>
              <a:t>cake</a:t>
            </a:r>
            <a:endParaRPr sz="55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</a:pPr>
            <a:r>
              <a:rPr dirty="0" sz="550" spc="5">
                <a:solidFill>
                  <a:srgbClr val="525252"/>
                </a:solidFill>
                <a:latin typeface="Calibri"/>
                <a:cs typeface="Calibri"/>
              </a:rPr>
              <a:t>She </a:t>
            </a:r>
            <a:r>
              <a:rPr dirty="0" sz="550">
                <a:solidFill>
                  <a:srgbClr val="525252"/>
                </a:solidFill>
                <a:latin typeface="Calibri"/>
                <a:cs typeface="Calibri"/>
              </a:rPr>
              <a:t>crashed </a:t>
            </a:r>
            <a:r>
              <a:rPr dirty="0" sz="550" spc="5" b="1">
                <a:solidFill>
                  <a:srgbClr val="525252"/>
                </a:solidFill>
                <a:latin typeface="Calibri"/>
                <a:cs typeface="Calibri"/>
              </a:rPr>
              <a:t>the </a:t>
            </a:r>
            <a:r>
              <a:rPr dirty="0" sz="550" b="1">
                <a:solidFill>
                  <a:srgbClr val="525252"/>
                </a:solidFill>
                <a:latin typeface="Calibri"/>
                <a:cs typeface="Calibri"/>
              </a:rPr>
              <a:t>car  </a:t>
            </a:r>
            <a:r>
              <a:rPr dirty="0" sz="550" spc="5" b="1">
                <a:solidFill>
                  <a:srgbClr val="525252"/>
                </a:solidFill>
                <a:latin typeface="Calibri"/>
                <a:cs typeface="Calibri"/>
              </a:rPr>
              <a:t>The building</a:t>
            </a:r>
            <a:r>
              <a:rPr dirty="0" sz="550" spc="-55" b="1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dirty="0" sz="550">
                <a:solidFill>
                  <a:srgbClr val="525252"/>
                </a:solidFill>
                <a:latin typeface="Calibri"/>
                <a:cs typeface="Calibri"/>
              </a:rPr>
              <a:t>collapsed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55600" y="2675500"/>
            <a:ext cx="553720" cy="372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42545">
              <a:lnSpc>
                <a:spcPct val="101800"/>
              </a:lnSpc>
              <a:spcBef>
                <a:spcPts val="105"/>
              </a:spcBef>
            </a:pPr>
            <a:r>
              <a:rPr dirty="0" sz="550" b="1">
                <a:solidFill>
                  <a:srgbClr val="525252"/>
                </a:solidFill>
                <a:latin typeface="Calibri"/>
                <a:cs typeface="Calibri"/>
              </a:rPr>
              <a:t>Ali </a:t>
            </a:r>
            <a:r>
              <a:rPr dirty="0" sz="550">
                <a:solidFill>
                  <a:srgbClr val="525252"/>
                </a:solidFill>
                <a:latin typeface="Calibri"/>
                <a:cs typeface="Calibri"/>
              </a:rPr>
              <a:t>felt tired  </a:t>
            </a:r>
            <a:r>
              <a:rPr dirty="0" sz="550" spc="5" b="1">
                <a:solidFill>
                  <a:srgbClr val="525252"/>
                </a:solidFill>
                <a:latin typeface="Calibri"/>
                <a:cs typeface="Calibri"/>
              </a:rPr>
              <a:t>Chen </a:t>
            </a:r>
            <a:r>
              <a:rPr dirty="0" sz="550" spc="5">
                <a:solidFill>
                  <a:srgbClr val="525252"/>
                </a:solidFill>
                <a:latin typeface="Calibri"/>
                <a:cs typeface="Calibri"/>
              </a:rPr>
              <a:t>yawned  </a:t>
            </a:r>
            <a:r>
              <a:rPr dirty="0" sz="550" spc="5" b="1">
                <a:solidFill>
                  <a:srgbClr val="525252"/>
                </a:solidFill>
                <a:latin typeface="Calibri"/>
                <a:cs typeface="Calibri"/>
              </a:rPr>
              <a:t>Mary </a:t>
            </a:r>
            <a:r>
              <a:rPr dirty="0" sz="550">
                <a:solidFill>
                  <a:srgbClr val="525252"/>
                </a:solidFill>
                <a:latin typeface="Calibri"/>
                <a:cs typeface="Calibri"/>
              </a:rPr>
              <a:t>fears</a:t>
            </a:r>
            <a:r>
              <a:rPr dirty="0" sz="550" spc="-65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dirty="0" sz="550">
                <a:solidFill>
                  <a:srgbClr val="525252"/>
                </a:solidFill>
                <a:latin typeface="Calibri"/>
                <a:cs typeface="Calibri"/>
              </a:rPr>
              <a:t>Peter</a:t>
            </a:r>
            <a:endParaRPr sz="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550">
                <a:solidFill>
                  <a:srgbClr val="525252"/>
                </a:solidFill>
                <a:latin typeface="Calibri"/>
                <a:cs typeface="Calibri"/>
              </a:rPr>
              <a:t>Peter scares</a:t>
            </a:r>
            <a:r>
              <a:rPr dirty="0" sz="550" spc="-4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dirty="0" sz="550" spc="5" b="1">
                <a:solidFill>
                  <a:srgbClr val="525252"/>
                </a:solidFill>
                <a:latin typeface="Calibri"/>
                <a:cs typeface="Calibri"/>
              </a:rPr>
              <a:t>Mary</a:t>
            </a:r>
            <a:endParaRPr sz="55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0246" y="85095"/>
            <a:ext cx="5956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03505" marR="5080" indent="-9144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08 -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Verbs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 driving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seat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33730" cy="6216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36195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Motivation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for</a:t>
            </a:r>
            <a:r>
              <a:rPr dirty="0" sz="600" spc="-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AS</a:t>
            </a:r>
            <a:endParaRPr sz="600">
              <a:latin typeface="Verdana"/>
              <a:cs typeface="Verdana"/>
            </a:endParaRPr>
          </a:p>
          <a:p>
            <a:pPr marL="37465" marR="39243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latin typeface="Verdana"/>
                <a:cs typeface="Verdana"/>
                <a:hlinkClick r:id="rId4" action="ppaction://hlinksldjump"/>
              </a:rPr>
              <a:t>min </a:t>
            </a:r>
            <a:r>
              <a:rPr dirty="0" sz="400" spc="-50">
                <a:latin typeface="Verdana"/>
                <a:cs typeface="Verdana"/>
                <a:hlinkClick r:id="rId4" action="ppaction://hlinksldjump"/>
              </a:rPr>
              <a:t>ex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Thematic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relations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(roles)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50586"/>
            <a:ext cx="5187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Arg.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Structure</a:t>
            </a:r>
            <a:endParaRPr sz="600">
              <a:latin typeface="Verdana"/>
              <a:cs typeface="Verdana"/>
            </a:endParaRPr>
          </a:p>
          <a:p>
            <a:pPr marL="37465" marR="1651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Definition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Determining</a:t>
            </a:r>
            <a:r>
              <a:rPr dirty="0" sz="400" spc="-8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96420"/>
            <a:ext cx="58547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need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AS?</a:t>
            </a:r>
            <a:endParaRPr sz="600">
              <a:latin typeface="Verdana"/>
              <a:cs typeface="Verdana"/>
            </a:endParaRPr>
          </a:p>
          <a:p>
            <a:pPr marL="37465" marR="126364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Projectionist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Acc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(1)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(2)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(3)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27807"/>
            <a:ext cx="56134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Propositions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proposition?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80886"/>
            <a:ext cx="685165" cy="70040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Thematic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relations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Main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for Noun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Phrases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Other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400" spc="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NPs</a:t>
            </a:r>
            <a:endParaRPr sz="400">
              <a:latin typeface="Verdana"/>
              <a:cs typeface="Verdana"/>
            </a:endParaRPr>
          </a:p>
          <a:p>
            <a:pPr marL="37465" marR="11176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Roles for other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of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  <a:p>
            <a:pPr marL="628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Attributives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3131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65">
                <a:hlinkClick r:id="rId4" action="ppaction://hlinksldjump"/>
              </a:rPr>
              <a:t>5 </a:t>
            </a:r>
            <a:r>
              <a:rPr dirty="0" spc="-45">
                <a:hlinkClick r:id="rId4" action="ppaction://hlinksldjump"/>
              </a:rPr>
              <a:t>minute</a:t>
            </a:r>
            <a:r>
              <a:rPr dirty="0" spc="55">
                <a:hlinkClick r:id="rId4" action="ppaction://hlinksldjump"/>
              </a:rPr>
              <a:t> </a:t>
            </a:r>
            <a:r>
              <a:rPr dirty="0" spc="-65">
                <a:hlinkClick r:id="rId4" action="ppaction://hlinksldjump"/>
              </a:rPr>
              <a:t>exercise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63873" y="2799833"/>
            <a:ext cx="288925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Locatives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Instruments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025191"/>
            <a:ext cx="44894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mnemonic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185452"/>
            <a:ext cx="56197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Further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3341243"/>
            <a:ext cx="62738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Five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 </a:t>
            </a:r>
            <a:r>
              <a:rPr dirty="0" baseline="4629" sz="900" spc="-97">
                <a:latin typeface="Verdana"/>
                <a:cs typeface="Verdana"/>
                <a:hlinkClick r:id="rId26" action="ppaction://hlinksldjump"/>
              </a:rPr>
              <a:t>2</a:t>
            </a:r>
            <a:r>
              <a:rPr dirty="0" baseline="4629" sz="900" spc="-97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baseline="4629" sz="900" spc="67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baseline="4629" sz="900" spc="-142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baseline="4629" sz="900" spc="-97">
                <a:latin typeface="Verdana"/>
                <a:cs typeface="Verdana"/>
                <a:hlinkClick r:id="rId26" action="ppaction://hlinksldjump"/>
              </a:rPr>
              <a:t>41</a:t>
            </a:r>
            <a:endParaRPr baseline="4629" sz="9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163763"/>
            <a:ext cx="2615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latin typeface="Tahoma"/>
                <a:cs typeface="Tahoma"/>
              </a:rPr>
              <a:t>What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55">
                <a:latin typeface="Tahoma"/>
                <a:cs typeface="Tahoma"/>
              </a:rPr>
              <a:t>wrong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following</a:t>
            </a:r>
            <a:r>
              <a:rPr dirty="0" sz="1100" spc="24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sentences?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360" y="1448953"/>
            <a:ext cx="1412875" cy="6559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0">
                <a:latin typeface="Tahoma"/>
                <a:cs typeface="Tahoma"/>
              </a:rPr>
              <a:t>Jack </a:t>
            </a:r>
            <a:r>
              <a:rPr dirty="0" sz="1100" spc="-65">
                <a:latin typeface="Tahoma"/>
                <a:cs typeface="Tahoma"/>
              </a:rPr>
              <a:t>gave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Mary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0">
                <a:latin typeface="Tahoma"/>
                <a:cs typeface="Tahoma"/>
              </a:rPr>
              <a:t>Petula </a:t>
            </a:r>
            <a:r>
              <a:rPr dirty="0" sz="1100" spc="-25">
                <a:latin typeface="Tahoma"/>
                <a:cs typeface="Tahoma"/>
              </a:rPr>
              <a:t>put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beans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5">
                <a:latin typeface="Tahoma"/>
                <a:cs typeface="Tahoma"/>
              </a:rPr>
              <a:t>Julie </a:t>
            </a:r>
            <a:r>
              <a:rPr dirty="0" sz="1100" spc="-50">
                <a:latin typeface="Tahoma"/>
                <a:cs typeface="Tahoma"/>
              </a:rPr>
              <a:t>laughed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Peter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0246" y="85095"/>
            <a:ext cx="5956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03505" marR="5080" indent="-9144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08 -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Verbs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 driving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seat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4196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11967"/>
            <a:ext cx="63373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Motivation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for</a:t>
            </a:r>
            <a:r>
              <a:rPr dirty="0" sz="600" spc="-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AS</a:t>
            </a:r>
            <a:endParaRPr sz="600">
              <a:latin typeface="Verdana"/>
              <a:cs typeface="Verdana"/>
            </a:endParaRPr>
          </a:p>
          <a:p>
            <a:pPr marL="37465" marR="39243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Thematic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relations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(roles)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950586"/>
            <a:ext cx="5187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Arg.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Structure</a:t>
            </a:r>
            <a:endParaRPr sz="600">
              <a:latin typeface="Verdana"/>
              <a:cs typeface="Verdana"/>
            </a:endParaRPr>
          </a:p>
          <a:p>
            <a:pPr marL="37465" marR="1651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Definition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Determining</a:t>
            </a:r>
            <a:r>
              <a:rPr dirty="0" sz="400" spc="-8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296420"/>
            <a:ext cx="58547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need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AS?</a:t>
            </a:r>
            <a:endParaRPr sz="600">
              <a:latin typeface="Verdana"/>
              <a:cs typeface="Verdana"/>
            </a:endParaRPr>
          </a:p>
          <a:p>
            <a:pPr marL="37465" marR="126364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Projectionist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Acc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(1)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(2)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(3)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27807"/>
            <a:ext cx="56134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Propositions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proposition?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080886"/>
            <a:ext cx="685165" cy="70040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Thematic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relations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Main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for Noun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Phrases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latin typeface="Verdana"/>
                <a:cs typeface="Verdana"/>
                <a:hlinkClick r:id="rId1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Other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400" spc="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NPs</a:t>
            </a:r>
            <a:endParaRPr sz="400">
              <a:latin typeface="Verdana"/>
              <a:cs typeface="Verdana"/>
            </a:endParaRPr>
          </a:p>
          <a:p>
            <a:pPr marL="37465" marR="11176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Roles for other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of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  <a:p>
            <a:pPr marL="628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Attributives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5">
                <a:hlinkClick r:id="rId19" action="ppaction://hlinksldjump"/>
              </a:rPr>
              <a:t>EXERCISE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63873" y="2799833"/>
            <a:ext cx="288925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Locatives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Instruments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025191"/>
            <a:ext cx="44894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mnemonic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185452"/>
            <a:ext cx="56197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Further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3341243"/>
            <a:ext cx="62738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Five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 </a:t>
            </a:r>
            <a:r>
              <a:rPr dirty="0" sz="600" spc="-10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r>
              <a:rPr dirty="0" baseline="4629" sz="900" spc="-157">
                <a:latin typeface="Verdana"/>
                <a:cs typeface="Verdana"/>
                <a:hlinkClick r:id="rId26" action="ppaction://hlinksldjump"/>
              </a:rPr>
              <a:t>25</a:t>
            </a:r>
            <a:r>
              <a:rPr dirty="0" baseline="4629" sz="900" spc="-157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baseline="4629" sz="900" spc="67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baseline="4629" sz="900" spc="-127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baseline="4629" sz="900" spc="-97">
                <a:latin typeface="Verdana"/>
                <a:cs typeface="Verdana"/>
                <a:hlinkClick r:id="rId26" action="ppaction://hlinksldjump"/>
              </a:rPr>
              <a:t>41</a:t>
            </a:r>
            <a:endParaRPr baseline="4629" sz="9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8081" y="709038"/>
            <a:ext cx="2955290" cy="212598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58445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259079" algn="l"/>
              </a:tabLst>
            </a:pPr>
            <a:r>
              <a:rPr dirty="0" sz="1100" spc="-45">
                <a:latin typeface="Tahoma"/>
                <a:cs typeface="Tahoma"/>
              </a:rPr>
              <a:t>Charles </a:t>
            </a:r>
            <a:r>
              <a:rPr dirty="0" sz="1100" spc="-55">
                <a:latin typeface="Tahoma"/>
                <a:cs typeface="Tahoma"/>
              </a:rPr>
              <a:t>crashed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car</a:t>
            </a:r>
            <a:endParaRPr sz="1100">
              <a:latin typeface="Tahoma"/>
              <a:cs typeface="Tahoma"/>
            </a:endParaRPr>
          </a:p>
          <a:p>
            <a:pPr marL="258445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259079" algn="l"/>
              </a:tabLst>
            </a:pPr>
            <a:r>
              <a:rPr dirty="0" sz="1100" spc="-15">
                <a:latin typeface="Tahoma"/>
                <a:cs typeface="Tahoma"/>
              </a:rPr>
              <a:t>Mavis </a:t>
            </a:r>
            <a:r>
              <a:rPr dirty="0" sz="1100" spc="-65">
                <a:latin typeface="Tahoma"/>
                <a:cs typeface="Tahoma"/>
              </a:rPr>
              <a:t>heard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15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noise</a:t>
            </a:r>
            <a:endParaRPr sz="1100">
              <a:latin typeface="Tahoma"/>
              <a:cs typeface="Tahoma"/>
            </a:endParaRPr>
          </a:p>
          <a:p>
            <a:pPr marL="258445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259079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noise </a:t>
            </a:r>
            <a:r>
              <a:rPr dirty="0" sz="1100" spc="-35">
                <a:latin typeface="Tahoma"/>
                <a:cs typeface="Tahoma"/>
              </a:rPr>
              <a:t>startled</a:t>
            </a:r>
            <a:r>
              <a:rPr dirty="0" sz="1100" spc="13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Mavis</a:t>
            </a:r>
            <a:endParaRPr sz="1100">
              <a:latin typeface="Tahoma"/>
              <a:cs typeface="Tahoma"/>
            </a:endParaRPr>
          </a:p>
          <a:p>
            <a:pPr marL="258445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259079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tree </a:t>
            </a:r>
            <a:r>
              <a:rPr dirty="0" sz="1100" spc="-25">
                <a:latin typeface="Tahoma"/>
                <a:cs typeface="Tahoma"/>
              </a:rPr>
              <a:t>fell </a:t>
            </a:r>
            <a:r>
              <a:rPr dirty="0" sz="1100" spc="-65">
                <a:latin typeface="Tahoma"/>
                <a:cs typeface="Tahoma"/>
              </a:rPr>
              <a:t>down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storm</a:t>
            </a:r>
            <a:endParaRPr sz="1100">
              <a:latin typeface="Tahoma"/>
              <a:cs typeface="Tahoma"/>
            </a:endParaRPr>
          </a:p>
          <a:p>
            <a:pPr marL="258445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259079" algn="l"/>
              </a:tabLst>
            </a:pPr>
            <a:r>
              <a:rPr dirty="0" sz="1100" spc="25">
                <a:latin typeface="Tahoma"/>
                <a:cs typeface="Tahoma"/>
              </a:rPr>
              <a:t>Ali </a:t>
            </a:r>
            <a:r>
              <a:rPr dirty="0" sz="1100" spc="-50">
                <a:latin typeface="Tahoma"/>
                <a:cs typeface="Tahoma"/>
              </a:rPr>
              <a:t>considered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exciting</a:t>
            </a:r>
            <a:r>
              <a:rPr dirty="0" sz="1100" spc="1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proposal</a:t>
            </a:r>
            <a:endParaRPr sz="1100">
              <a:latin typeface="Tahoma"/>
              <a:cs typeface="Tahoma"/>
            </a:endParaRPr>
          </a:p>
          <a:p>
            <a:pPr marL="258445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259079" algn="l"/>
              </a:tabLst>
            </a:pPr>
            <a:r>
              <a:rPr dirty="0" sz="1100" spc="-25">
                <a:latin typeface="Tahoma"/>
                <a:cs typeface="Tahoma"/>
              </a:rPr>
              <a:t>Fatimah </a:t>
            </a:r>
            <a:r>
              <a:rPr dirty="0" sz="1100" spc="-45">
                <a:latin typeface="Tahoma"/>
                <a:cs typeface="Tahoma"/>
              </a:rPr>
              <a:t>hated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start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2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term</a:t>
            </a:r>
            <a:endParaRPr sz="1100">
              <a:latin typeface="Tahoma"/>
              <a:cs typeface="Tahoma"/>
            </a:endParaRPr>
          </a:p>
          <a:p>
            <a:pPr marL="258445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259079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swing </a:t>
            </a:r>
            <a:r>
              <a:rPr dirty="0" sz="1100" spc="-60">
                <a:latin typeface="Tahoma"/>
                <a:cs typeface="Tahoma"/>
              </a:rPr>
              <a:t>broke </a:t>
            </a:r>
            <a:r>
              <a:rPr dirty="0" sz="1100" spc="-55">
                <a:latin typeface="Tahoma"/>
                <a:cs typeface="Tahoma"/>
              </a:rPr>
              <a:t>under </a:t>
            </a:r>
            <a:r>
              <a:rPr dirty="0" sz="1100" spc="-40">
                <a:latin typeface="Tahoma"/>
                <a:cs typeface="Tahoma"/>
              </a:rPr>
              <a:t>his</a:t>
            </a:r>
            <a:r>
              <a:rPr dirty="0" sz="1100" spc="24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weight</a:t>
            </a:r>
            <a:endParaRPr sz="1100">
              <a:latin typeface="Tahoma"/>
              <a:cs typeface="Tahoma"/>
            </a:endParaRPr>
          </a:p>
          <a:p>
            <a:pPr marL="258445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259079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doctor </a:t>
            </a:r>
            <a:r>
              <a:rPr dirty="0" sz="1100" spc="-20">
                <a:latin typeface="Tahoma"/>
                <a:cs typeface="Tahoma"/>
              </a:rPr>
              <a:t>felt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25">
                <a:latin typeface="Tahoma"/>
                <a:cs typeface="Tahoma"/>
              </a:rPr>
              <a:t>patient’s</a:t>
            </a:r>
            <a:r>
              <a:rPr dirty="0" sz="1100" spc="17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foot</a:t>
            </a:r>
            <a:endParaRPr sz="1100">
              <a:latin typeface="Tahoma"/>
              <a:cs typeface="Tahoma"/>
            </a:endParaRPr>
          </a:p>
          <a:p>
            <a:pPr marL="258445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259079" algn="l"/>
              </a:tabLst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35">
                <a:latin typeface="Tahoma"/>
                <a:cs typeface="Tahoma"/>
              </a:rPr>
              <a:t>like </a:t>
            </a:r>
            <a:r>
              <a:rPr dirty="0" sz="1100" spc="-45">
                <a:latin typeface="Tahoma"/>
                <a:cs typeface="Tahoma"/>
              </a:rPr>
              <a:t>having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35">
                <a:latin typeface="Tahoma"/>
                <a:cs typeface="Tahoma"/>
              </a:rPr>
              <a:t>bath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55">
                <a:latin typeface="Tahoma"/>
                <a:cs typeface="Tahoma"/>
              </a:rPr>
              <a:t>my </a:t>
            </a:r>
            <a:r>
              <a:rPr dirty="0" sz="1100" spc="-40">
                <a:latin typeface="Tahoma"/>
                <a:cs typeface="Tahoma"/>
              </a:rPr>
              <a:t>clothes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on</a:t>
            </a:r>
            <a:endParaRPr sz="1100">
              <a:latin typeface="Tahoma"/>
              <a:cs typeface="Tahoma"/>
            </a:endParaRPr>
          </a:p>
          <a:p>
            <a:pPr marL="258445" indent="-246379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259079" algn="l"/>
              </a:tabLst>
            </a:pPr>
            <a:r>
              <a:rPr dirty="0" sz="1100" spc="-10">
                <a:latin typeface="Tahoma"/>
                <a:cs typeface="Tahoma"/>
              </a:rPr>
              <a:t>Jack </a:t>
            </a:r>
            <a:r>
              <a:rPr dirty="0" sz="1100" spc="-35">
                <a:latin typeface="Tahoma"/>
                <a:cs typeface="Tahoma"/>
              </a:rPr>
              <a:t>liked Susan’s </a:t>
            </a:r>
            <a:r>
              <a:rPr dirty="0" sz="1100" spc="-40">
                <a:latin typeface="Tahoma"/>
                <a:cs typeface="Tahoma"/>
              </a:rPr>
              <a:t>holiday </a:t>
            </a:r>
            <a:r>
              <a:rPr dirty="0" sz="1100" spc="-60">
                <a:latin typeface="Tahoma"/>
                <a:cs typeface="Tahoma"/>
              </a:rPr>
              <a:t>snaps </a:t>
            </a:r>
            <a:r>
              <a:rPr dirty="0" sz="1100" spc="-55">
                <a:latin typeface="Tahoma"/>
                <a:cs typeface="Tahoma"/>
              </a:rPr>
              <a:t>on</a:t>
            </a:r>
            <a:r>
              <a:rPr dirty="0" sz="1100" spc="-35">
                <a:latin typeface="Tahoma"/>
                <a:cs typeface="Tahoma"/>
              </a:rPr>
              <a:t> Facebook.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0246" y="85095"/>
            <a:ext cx="5956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03505" marR="5080" indent="-9144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08 -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Verbs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 driving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seat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41965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11967"/>
            <a:ext cx="63373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Motivation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for</a:t>
            </a:r>
            <a:r>
              <a:rPr dirty="0" sz="600" spc="-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AS</a:t>
            </a:r>
            <a:endParaRPr sz="600">
              <a:latin typeface="Verdana"/>
              <a:cs typeface="Verdana"/>
            </a:endParaRPr>
          </a:p>
          <a:p>
            <a:pPr marL="37465" marR="39243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Thematic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relations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(roles)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950586"/>
            <a:ext cx="5187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Arg.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Structure</a:t>
            </a:r>
            <a:endParaRPr sz="600">
              <a:latin typeface="Verdana"/>
              <a:cs typeface="Verdana"/>
            </a:endParaRPr>
          </a:p>
          <a:p>
            <a:pPr marL="37465" marR="1651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Definition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Determining</a:t>
            </a:r>
            <a:r>
              <a:rPr dirty="0" sz="400" spc="-8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296420"/>
            <a:ext cx="58547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need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AS?</a:t>
            </a:r>
            <a:endParaRPr sz="600">
              <a:latin typeface="Verdana"/>
              <a:cs typeface="Verdana"/>
            </a:endParaRPr>
          </a:p>
          <a:p>
            <a:pPr marL="37465" marR="126364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Projectionist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Acc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(1)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(2)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(3)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27807"/>
            <a:ext cx="56134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Propositions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proposition?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080886"/>
            <a:ext cx="685165" cy="70040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Thematic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relations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Main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for Noun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Phrases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latin typeface="Verdana"/>
                <a:cs typeface="Verdana"/>
                <a:hlinkClick r:id="rId1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Other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400" spc="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NPs</a:t>
            </a:r>
            <a:endParaRPr sz="400">
              <a:latin typeface="Verdana"/>
              <a:cs typeface="Verdana"/>
            </a:endParaRPr>
          </a:p>
          <a:p>
            <a:pPr marL="37465" marR="11176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Roles for other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of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  <a:p>
            <a:pPr marL="628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Attributives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5">
                <a:hlinkClick r:id="rId19" action="ppaction://hlinksldjump"/>
              </a:rPr>
              <a:t>EXERCISE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3963873" y="2799833"/>
            <a:ext cx="288925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Locatives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Instruments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13263" y="3025191"/>
            <a:ext cx="44894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mnemonic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13263" y="3185452"/>
            <a:ext cx="56197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Further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13263" y="3341243"/>
            <a:ext cx="62738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Five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 </a:t>
            </a:r>
            <a:r>
              <a:rPr dirty="0" sz="600" spc="-10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r>
              <a:rPr dirty="0" baseline="4629" sz="900" spc="-157">
                <a:latin typeface="Verdana"/>
                <a:cs typeface="Verdana"/>
                <a:hlinkClick r:id="rId26" action="ppaction://hlinksldjump"/>
              </a:rPr>
              <a:t>26</a:t>
            </a:r>
            <a:r>
              <a:rPr dirty="0" baseline="4629" sz="900" spc="-157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baseline="4629" sz="900" spc="67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baseline="4629" sz="900" spc="-127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baseline="4629" sz="900" spc="-97">
                <a:latin typeface="Verdana"/>
                <a:cs typeface="Verdana"/>
                <a:hlinkClick r:id="rId26" action="ppaction://hlinksldjump"/>
              </a:rPr>
              <a:t>41</a:t>
            </a:r>
            <a:endParaRPr baseline="4629" sz="9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085" y="773734"/>
            <a:ext cx="630555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45">
                <a:latin typeface="Tahoma"/>
                <a:cs typeface="Tahoma"/>
              </a:rPr>
              <a:t>Charles</a:t>
            </a:r>
            <a:r>
              <a:rPr dirty="0" sz="1100" spc="-130">
                <a:latin typeface="Tahoma"/>
                <a:cs typeface="Tahoma"/>
              </a:rPr>
              <a:t> </a:t>
            </a:r>
            <a:r>
              <a:rPr dirty="0" baseline="-13888" sz="1200" spc="-60">
                <a:latin typeface="Verdana"/>
                <a:cs typeface="Verdana"/>
              </a:rPr>
              <a:t>AG.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0978" y="742936"/>
            <a:ext cx="4591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latin typeface="Tahoma"/>
                <a:cs typeface="Tahoma"/>
              </a:rPr>
              <a:t>crashed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13204" y="773734"/>
            <a:ext cx="669290" cy="172085"/>
          </a:xfrm>
          <a:prstGeom prst="rect">
            <a:avLst/>
          </a:prstGeom>
          <a:solidFill>
            <a:srgbClr val="FFE5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car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baseline="-13888" sz="1200" spc="-22">
                <a:latin typeface="Verdana"/>
                <a:cs typeface="Verdana"/>
              </a:rPr>
              <a:t>PAT.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7085" y="952968"/>
            <a:ext cx="979805" cy="20320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latin typeface="Tahoma"/>
                <a:cs typeface="Tahoma"/>
              </a:rPr>
              <a:t>Mavis </a:t>
            </a:r>
            <a:r>
              <a:rPr dirty="0" baseline="-13888" sz="1200" spc="-22">
                <a:latin typeface="Verdana"/>
                <a:cs typeface="Verdana"/>
              </a:rPr>
              <a:t>EXP.</a:t>
            </a:r>
            <a:r>
              <a:rPr dirty="0" baseline="-13888" sz="1200" spc="30">
                <a:latin typeface="Verdana"/>
                <a:cs typeface="Verdana"/>
              </a:rPr>
              <a:t> </a:t>
            </a:r>
            <a:r>
              <a:rPr dirty="0" sz="1100" spc="-60">
                <a:latin typeface="Tahoma"/>
                <a:cs typeface="Tahoma"/>
              </a:rPr>
              <a:t>heard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70152" y="983767"/>
            <a:ext cx="739775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noise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baseline="-13888" sz="1200" spc="7">
                <a:latin typeface="Verdana"/>
                <a:cs typeface="Verdana"/>
              </a:rPr>
              <a:t>TH.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7085" y="1163001"/>
            <a:ext cx="1272540" cy="203200"/>
          </a:xfrm>
          <a:prstGeom prst="rect">
            <a:avLst/>
          </a:prstGeom>
          <a:solidFill>
            <a:srgbClr val="C7EAFB"/>
          </a:solidFill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noise </a:t>
            </a:r>
            <a:r>
              <a:rPr dirty="0" baseline="-13888" sz="1200" spc="7">
                <a:latin typeface="Verdana"/>
                <a:cs typeface="Verdana"/>
              </a:rPr>
              <a:t>TH.</a:t>
            </a:r>
            <a:r>
              <a:rPr dirty="0" baseline="-13888" sz="1200" spc="172">
                <a:latin typeface="Verdana"/>
                <a:cs typeface="Verdana"/>
              </a:rPr>
              <a:t> </a:t>
            </a:r>
            <a:r>
              <a:rPr dirty="0" sz="1100" spc="-35">
                <a:latin typeface="Tahoma"/>
                <a:cs typeface="Tahoma"/>
              </a:rPr>
              <a:t>startled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62632" y="1193800"/>
            <a:ext cx="606425" cy="17208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15">
                <a:latin typeface="Tahoma"/>
                <a:cs typeface="Tahoma"/>
              </a:rPr>
              <a:t>Mavis</a:t>
            </a:r>
            <a:r>
              <a:rPr dirty="0" sz="1100" spc="-125">
                <a:latin typeface="Tahoma"/>
                <a:cs typeface="Tahoma"/>
              </a:rPr>
              <a:t> </a:t>
            </a:r>
            <a:r>
              <a:rPr dirty="0" baseline="-13888" sz="1200" spc="-22">
                <a:latin typeface="Verdana"/>
                <a:cs typeface="Verdana"/>
              </a:rPr>
              <a:t>EXP.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7085" y="1373033"/>
            <a:ext cx="2093595" cy="203200"/>
          </a:xfrm>
          <a:prstGeom prst="rect">
            <a:avLst/>
          </a:prstGeom>
          <a:solidFill>
            <a:srgbClr val="FFE5CC"/>
          </a:solidFill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tree </a:t>
            </a:r>
            <a:r>
              <a:rPr dirty="0" baseline="-13888" sz="1200" spc="-22">
                <a:latin typeface="Verdana"/>
                <a:cs typeface="Verdana"/>
              </a:rPr>
              <a:t>PAT. </a:t>
            </a:r>
            <a:r>
              <a:rPr dirty="0" sz="1100" spc="-25">
                <a:latin typeface="Tahoma"/>
                <a:cs typeface="Tahoma"/>
              </a:rPr>
              <a:t>fell </a:t>
            </a:r>
            <a:r>
              <a:rPr dirty="0" sz="1100" spc="-65">
                <a:latin typeface="Tahoma"/>
                <a:cs typeface="Tahoma"/>
              </a:rPr>
              <a:t>down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8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storm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7085" y="1583066"/>
            <a:ext cx="1032510" cy="20320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25">
                <a:latin typeface="Tahoma"/>
                <a:cs typeface="Tahoma"/>
              </a:rPr>
              <a:t>Ali </a:t>
            </a:r>
            <a:r>
              <a:rPr dirty="0" baseline="-13888" sz="1200" spc="-60">
                <a:latin typeface="Verdana"/>
                <a:cs typeface="Verdana"/>
              </a:rPr>
              <a:t>AG.</a:t>
            </a:r>
            <a:r>
              <a:rPr dirty="0" baseline="-13888" sz="1200" spc="-52">
                <a:latin typeface="Verdana"/>
                <a:cs typeface="Verdana"/>
              </a:rPr>
              <a:t> </a:t>
            </a:r>
            <a:r>
              <a:rPr dirty="0" sz="1100" spc="-50">
                <a:latin typeface="Tahoma"/>
                <a:cs typeface="Tahoma"/>
              </a:rPr>
              <a:t>considered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22768" y="1613865"/>
            <a:ext cx="1423035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exciting </a:t>
            </a:r>
            <a:r>
              <a:rPr dirty="0" sz="1100" spc="-45">
                <a:latin typeface="Tahoma"/>
                <a:cs typeface="Tahoma"/>
              </a:rPr>
              <a:t>proposal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baseline="-13888" sz="1200" spc="7">
                <a:latin typeface="Verdana"/>
                <a:cs typeface="Verdana"/>
              </a:rPr>
              <a:t>TH.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7085" y="1793099"/>
            <a:ext cx="1121410" cy="20320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Tahoma"/>
                <a:cs typeface="Tahoma"/>
              </a:rPr>
              <a:t>Fatimah </a:t>
            </a:r>
            <a:r>
              <a:rPr dirty="0" baseline="-13888" sz="1200" spc="-22">
                <a:latin typeface="Verdana"/>
                <a:cs typeface="Verdana"/>
              </a:rPr>
              <a:t>EXP.</a:t>
            </a:r>
            <a:r>
              <a:rPr dirty="0" baseline="-13888" sz="1200" spc="30">
                <a:latin typeface="Verdana"/>
                <a:cs typeface="Verdana"/>
              </a:rPr>
              <a:t> </a:t>
            </a:r>
            <a:r>
              <a:rPr dirty="0" sz="1100" spc="-45">
                <a:latin typeface="Tahoma"/>
                <a:cs typeface="Tahoma"/>
              </a:rPr>
              <a:t>hated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11769" y="1823897"/>
            <a:ext cx="1187450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start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term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baseline="-13888" sz="1200" spc="7">
                <a:latin typeface="Verdana"/>
                <a:cs typeface="Verdana"/>
              </a:rPr>
              <a:t>TH.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7085" y="2003131"/>
            <a:ext cx="2228850" cy="203200"/>
          </a:xfrm>
          <a:prstGeom prst="rect">
            <a:avLst/>
          </a:prstGeom>
          <a:solidFill>
            <a:srgbClr val="FFE5CC"/>
          </a:solidFill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swing </a:t>
            </a:r>
            <a:r>
              <a:rPr dirty="0" baseline="-13888" sz="1200" spc="-22">
                <a:latin typeface="Verdana"/>
                <a:cs typeface="Verdana"/>
              </a:rPr>
              <a:t>PAT. </a:t>
            </a:r>
            <a:r>
              <a:rPr dirty="0" sz="1100" spc="-60">
                <a:latin typeface="Tahoma"/>
                <a:cs typeface="Tahoma"/>
              </a:rPr>
              <a:t>broke </a:t>
            </a:r>
            <a:r>
              <a:rPr dirty="0" sz="1100" spc="-55">
                <a:latin typeface="Tahoma"/>
                <a:cs typeface="Tahoma"/>
              </a:rPr>
              <a:t>under </a:t>
            </a:r>
            <a:r>
              <a:rPr dirty="0" sz="1100" spc="-40">
                <a:latin typeface="Tahoma"/>
                <a:cs typeface="Tahoma"/>
              </a:rPr>
              <a:t>his</a:t>
            </a:r>
            <a:r>
              <a:rPr dirty="0" sz="1100" spc="6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weight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7085" y="2213164"/>
            <a:ext cx="1101725" cy="20320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doctor </a:t>
            </a:r>
            <a:r>
              <a:rPr dirty="0" baseline="-13888" sz="1200" spc="-60">
                <a:latin typeface="Verdana"/>
                <a:cs typeface="Verdana"/>
              </a:rPr>
              <a:t>AG.</a:t>
            </a:r>
            <a:r>
              <a:rPr dirty="0" baseline="-13888" sz="1200" spc="89">
                <a:latin typeface="Verdana"/>
                <a:cs typeface="Verdana"/>
              </a:rPr>
              <a:t> </a:t>
            </a:r>
            <a:r>
              <a:rPr dirty="0" sz="1100" spc="-20">
                <a:latin typeface="Tahoma"/>
                <a:cs typeface="Tahoma"/>
              </a:rPr>
              <a:t>felt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91652" y="2243963"/>
            <a:ext cx="1228090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25">
                <a:latin typeface="Tahoma"/>
                <a:cs typeface="Tahoma"/>
              </a:rPr>
              <a:t>patient’s </a:t>
            </a:r>
            <a:r>
              <a:rPr dirty="0" sz="1100" spc="-20">
                <a:latin typeface="Tahoma"/>
                <a:cs typeface="Tahoma"/>
              </a:rPr>
              <a:t>foot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baseline="-13888" sz="1200" spc="7">
                <a:latin typeface="Verdana"/>
                <a:cs typeface="Verdana"/>
              </a:rPr>
              <a:t>TH.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7085" y="2453995"/>
            <a:ext cx="306705" cy="17208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dirty="0" baseline="10101" sz="1650" spc="-165">
                <a:latin typeface="Tahoma"/>
                <a:cs typeface="Tahoma"/>
              </a:rPr>
              <a:t>I</a:t>
            </a:r>
            <a:r>
              <a:rPr dirty="0" baseline="10101" sz="1650" spc="-217">
                <a:latin typeface="Tahoma"/>
                <a:cs typeface="Tahoma"/>
              </a:rPr>
              <a:t> </a:t>
            </a:r>
            <a:r>
              <a:rPr dirty="0" sz="800" spc="-15">
                <a:latin typeface="Verdana"/>
                <a:cs typeface="Verdana"/>
              </a:rPr>
              <a:t>EXP.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58951" y="2423196"/>
            <a:ext cx="24923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like </a:t>
            </a:r>
            <a:r>
              <a:rPr dirty="0" sz="1100" spc="-45">
                <a:latin typeface="Tahoma"/>
                <a:cs typeface="Tahoma"/>
              </a:rPr>
              <a:t>having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35">
                <a:latin typeface="Tahoma"/>
                <a:cs typeface="Tahoma"/>
              </a:rPr>
              <a:t>bath </a:t>
            </a:r>
            <a:r>
              <a:rPr dirty="0" baseline="-13888" sz="1200" spc="7">
                <a:latin typeface="Verdana"/>
                <a:cs typeface="Verdana"/>
              </a:rPr>
              <a:t>TH.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55">
                <a:latin typeface="Tahoma"/>
                <a:cs typeface="Tahoma"/>
              </a:rPr>
              <a:t>my </a:t>
            </a:r>
            <a:r>
              <a:rPr dirty="0" sz="1100" spc="-40">
                <a:latin typeface="Tahoma"/>
                <a:cs typeface="Tahoma"/>
              </a:rPr>
              <a:t>clothes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8081" y="699158"/>
            <a:ext cx="202565" cy="212598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81915">
              <a:lnSpc>
                <a:spcPct val="100000"/>
              </a:lnSpc>
              <a:spcBef>
                <a:spcPts val="434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</a:t>
            </a:r>
            <a:endParaRPr sz="1100">
              <a:latin typeface="Tahoma"/>
              <a:cs typeface="Tahoma"/>
            </a:endParaRPr>
          </a:p>
          <a:p>
            <a:pPr marL="81915">
              <a:lnSpc>
                <a:spcPct val="100000"/>
              </a:lnSpc>
              <a:spcBef>
                <a:spcPts val="334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2.</a:t>
            </a:r>
            <a:endParaRPr sz="1100">
              <a:latin typeface="Tahoma"/>
              <a:cs typeface="Tahoma"/>
            </a:endParaRPr>
          </a:p>
          <a:p>
            <a:pPr marL="81915">
              <a:lnSpc>
                <a:spcPct val="100000"/>
              </a:lnSpc>
              <a:spcBef>
                <a:spcPts val="33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3.</a:t>
            </a:r>
            <a:endParaRPr sz="1100">
              <a:latin typeface="Tahoma"/>
              <a:cs typeface="Tahoma"/>
            </a:endParaRPr>
          </a:p>
          <a:p>
            <a:pPr marL="81915">
              <a:lnSpc>
                <a:spcPct val="100000"/>
              </a:lnSpc>
              <a:spcBef>
                <a:spcPts val="335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4.</a:t>
            </a:r>
            <a:endParaRPr sz="1100">
              <a:latin typeface="Tahoma"/>
              <a:cs typeface="Tahoma"/>
            </a:endParaRPr>
          </a:p>
          <a:p>
            <a:pPr marL="81915">
              <a:lnSpc>
                <a:spcPct val="100000"/>
              </a:lnSpc>
              <a:spcBef>
                <a:spcPts val="335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5.</a:t>
            </a:r>
            <a:endParaRPr sz="1100">
              <a:latin typeface="Tahoma"/>
              <a:cs typeface="Tahoma"/>
            </a:endParaRPr>
          </a:p>
          <a:p>
            <a:pPr marL="81915">
              <a:lnSpc>
                <a:spcPct val="100000"/>
              </a:lnSpc>
              <a:spcBef>
                <a:spcPts val="334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6.</a:t>
            </a:r>
            <a:endParaRPr sz="1100">
              <a:latin typeface="Tahoma"/>
              <a:cs typeface="Tahoma"/>
            </a:endParaRPr>
          </a:p>
          <a:p>
            <a:pPr marL="81915">
              <a:lnSpc>
                <a:spcPct val="100000"/>
              </a:lnSpc>
              <a:spcBef>
                <a:spcPts val="33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7.</a:t>
            </a:r>
            <a:endParaRPr sz="1100">
              <a:latin typeface="Tahoma"/>
              <a:cs typeface="Tahoma"/>
            </a:endParaRPr>
          </a:p>
          <a:p>
            <a:pPr marL="81915">
              <a:lnSpc>
                <a:spcPct val="100000"/>
              </a:lnSpc>
              <a:spcBef>
                <a:spcPts val="335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8.</a:t>
            </a:r>
            <a:endParaRPr sz="1100">
              <a:latin typeface="Tahoma"/>
              <a:cs typeface="Tahoma"/>
            </a:endParaRPr>
          </a:p>
          <a:p>
            <a:pPr marL="81915">
              <a:lnSpc>
                <a:spcPct val="100000"/>
              </a:lnSpc>
              <a:spcBef>
                <a:spcPts val="335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9.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50">
                <a:solidFill>
                  <a:srgbClr val="3333B2"/>
                </a:solidFill>
                <a:latin typeface="Tahoma"/>
                <a:cs typeface="Tahoma"/>
              </a:rPr>
              <a:t>10.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7085" y="2664028"/>
            <a:ext cx="474345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10">
                <a:latin typeface="Tahoma"/>
                <a:cs typeface="Tahoma"/>
              </a:rPr>
              <a:t>Jack</a:t>
            </a:r>
            <a:r>
              <a:rPr dirty="0" sz="1100" spc="-140">
                <a:latin typeface="Tahoma"/>
                <a:cs typeface="Tahoma"/>
              </a:rPr>
              <a:t> </a:t>
            </a:r>
            <a:r>
              <a:rPr dirty="0" baseline="-13888" sz="1200" spc="-60">
                <a:latin typeface="Verdana"/>
                <a:cs typeface="Verdana"/>
              </a:rPr>
              <a:t>AG.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86459" y="2664028"/>
            <a:ext cx="1466850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35">
                <a:latin typeface="Tahoma"/>
                <a:cs typeface="Tahoma"/>
              </a:rPr>
              <a:t>Susan’s </a:t>
            </a:r>
            <a:r>
              <a:rPr dirty="0" sz="1100" spc="-40">
                <a:latin typeface="Tahoma"/>
                <a:cs typeface="Tahoma"/>
              </a:rPr>
              <a:t>holiday </a:t>
            </a:r>
            <a:r>
              <a:rPr dirty="0" sz="1100" spc="-60">
                <a:latin typeface="Tahoma"/>
                <a:cs typeface="Tahoma"/>
              </a:rPr>
              <a:t>snaps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baseline="-13888" sz="1200" spc="7">
                <a:latin typeface="Verdana"/>
                <a:cs typeface="Verdana"/>
              </a:rPr>
              <a:t>TH.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64349" y="2633229"/>
            <a:ext cx="26231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834514" algn="l"/>
              </a:tabLst>
            </a:pPr>
            <a:r>
              <a:rPr dirty="0" sz="1100" spc="-35">
                <a:latin typeface="Tahoma"/>
                <a:cs typeface="Tahoma"/>
              </a:rPr>
              <a:t>liked	</a:t>
            </a:r>
            <a:r>
              <a:rPr dirty="0" sz="1100" spc="-55">
                <a:latin typeface="Tahoma"/>
                <a:cs typeface="Tahoma"/>
              </a:rPr>
              <a:t>on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Facebook.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0246" y="85095"/>
            <a:ext cx="5956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03505" marR="5080" indent="-9144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08 -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Verbs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 driving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seat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33730" cy="6216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36195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Motivation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for</a:t>
            </a:r>
            <a:r>
              <a:rPr dirty="0" sz="600" spc="-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AS</a:t>
            </a:r>
            <a:endParaRPr sz="600">
              <a:latin typeface="Verdana"/>
              <a:cs typeface="Verdana"/>
            </a:endParaRPr>
          </a:p>
          <a:p>
            <a:pPr marL="37465" marR="39243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Thematic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relations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(roles)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50586"/>
            <a:ext cx="5187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Arg.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Structure</a:t>
            </a:r>
            <a:endParaRPr sz="600">
              <a:latin typeface="Verdana"/>
              <a:cs typeface="Verdana"/>
            </a:endParaRPr>
          </a:p>
          <a:p>
            <a:pPr marL="37465" marR="1651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Definition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Determining</a:t>
            </a:r>
            <a:r>
              <a:rPr dirty="0" sz="400" spc="-8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96420"/>
            <a:ext cx="58547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need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AS?</a:t>
            </a:r>
            <a:endParaRPr sz="600">
              <a:latin typeface="Verdana"/>
              <a:cs typeface="Verdana"/>
            </a:endParaRPr>
          </a:p>
          <a:p>
            <a:pPr marL="37465" marR="126364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Projectionist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Acc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(1)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(2)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(3)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27807"/>
            <a:ext cx="56134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Propositions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proposition?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80886"/>
            <a:ext cx="685165" cy="6076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Thematic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relations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Main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for Noun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Phrases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latin typeface="Verdana"/>
                <a:cs typeface="Verdana"/>
                <a:hlinkClick r:id="rId20" action="ppaction://hlinksldjump"/>
              </a:rPr>
              <a:t>Other </a:t>
            </a:r>
            <a:r>
              <a:rPr dirty="0" sz="400" spc="-35">
                <a:latin typeface="Verdana"/>
                <a:cs typeface="Verdana"/>
                <a:hlinkClick r:id="rId20" action="ppaction://hlinksldjump"/>
              </a:rPr>
              <a:t>roles </a:t>
            </a:r>
            <a:r>
              <a:rPr dirty="0" sz="400" spc="-30"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400" spc="45"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10">
                <a:latin typeface="Verdana"/>
                <a:cs typeface="Verdana"/>
                <a:hlinkClick r:id="rId20" action="ppaction://hlinksldjump"/>
              </a:rPr>
              <a:t>NPs</a:t>
            </a:r>
            <a:endParaRPr sz="400">
              <a:latin typeface="Verdana"/>
              <a:cs typeface="Verdana"/>
            </a:endParaRPr>
          </a:p>
          <a:p>
            <a:pPr marL="37465" marR="11176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Roles for other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of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1945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>
                <a:hlinkClick r:id="rId20" action="ppaction://hlinksldjump"/>
              </a:rPr>
              <a:t>Other </a:t>
            </a:r>
            <a:r>
              <a:rPr dirty="0" spc="-60">
                <a:hlinkClick r:id="rId20" action="ppaction://hlinksldjump"/>
              </a:rPr>
              <a:t>roles </a:t>
            </a:r>
            <a:r>
              <a:rPr dirty="0" spc="-50">
                <a:hlinkClick r:id="rId20" action="ppaction://hlinksldjump"/>
              </a:rPr>
              <a:t>for </a:t>
            </a:r>
            <a:r>
              <a:rPr dirty="0" spc="-35">
                <a:hlinkClick r:id="rId20" action="ppaction://hlinksldjump"/>
              </a:rPr>
              <a:t>Noun</a:t>
            </a:r>
            <a:r>
              <a:rPr dirty="0" spc="235">
                <a:hlinkClick r:id="rId20" action="ppaction://hlinksldjump"/>
              </a:rPr>
              <a:t> </a:t>
            </a:r>
            <a:r>
              <a:rPr dirty="0" spc="-50">
                <a:hlinkClick r:id="rId20" action="ppaction://hlinksldjump"/>
              </a:rPr>
              <a:t>Phrases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963873" y="2707047"/>
            <a:ext cx="288925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Attributives</a:t>
            </a:r>
            <a:endParaRPr sz="400">
              <a:latin typeface="Verdana"/>
              <a:cs typeface="Verdana"/>
            </a:endParaRPr>
          </a:p>
          <a:p>
            <a:pPr marL="12700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Locatives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Instruments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025191"/>
            <a:ext cx="44894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mnemonic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3185452"/>
            <a:ext cx="56197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Further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13263" y="3341243"/>
            <a:ext cx="62738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Five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 </a:t>
            </a:r>
            <a:r>
              <a:rPr dirty="0" sz="600" spc="-10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r>
              <a:rPr dirty="0" baseline="4629" sz="900" spc="-157">
                <a:latin typeface="Verdana"/>
                <a:cs typeface="Verdana"/>
                <a:hlinkClick r:id="rId26" action="ppaction://hlinksldjump"/>
              </a:rPr>
              <a:t>27</a:t>
            </a:r>
            <a:r>
              <a:rPr dirty="0" baseline="4629" sz="900" spc="-157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baseline="4629" sz="900" spc="67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baseline="4629" sz="900" spc="-127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baseline="4629" sz="900" spc="-97">
                <a:latin typeface="Verdana"/>
                <a:cs typeface="Verdana"/>
                <a:hlinkClick r:id="rId26" action="ppaction://hlinksldjump"/>
              </a:rPr>
              <a:t>41</a:t>
            </a:r>
            <a:endParaRPr baseline="4629" sz="9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169071"/>
            <a:ext cx="332549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35" b="1">
                <a:latin typeface="Arial"/>
                <a:cs typeface="Arial"/>
              </a:rPr>
              <a:t>Benefactive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role </a:t>
            </a:r>
            <a:r>
              <a:rPr dirty="0" sz="1100" spc="-25">
                <a:latin typeface="Tahoma"/>
                <a:cs typeface="Tahoma"/>
              </a:rPr>
              <a:t>typically </a:t>
            </a:r>
            <a:r>
              <a:rPr dirty="0" sz="1100" spc="-50">
                <a:latin typeface="Tahoma"/>
                <a:cs typeface="Tahoma"/>
              </a:rPr>
              <a:t>given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0">
                <a:latin typeface="Tahoma"/>
                <a:cs typeface="Tahoma"/>
              </a:rPr>
              <a:t>Indirect </a:t>
            </a:r>
            <a:r>
              <a:rPr dirty="0" sz="1100" spc="-25">
                <a:latin typeface="Tahoma"/>
                <a:cs typeface="Tahoma"/>
              </a:rPr>
              <a:t>Object  </a:t>
            </a:r>
            <a:r>
              <a:rPr dirty="0" sz="1100" spc="-30">
                <a:latin typeface="Tahoma"/>
                <a:cs typeface="Tahoma"/>
              </a:rPr>
              <a:t>Noun </a:t>
            </a:r>
            <a:r>
              <a:rPr dirty="0" sz="1100" spc="-40">
                <a:latin typeface="Tahoma"/>
                <a:cs typeface="Tahoma"/>
              </a:rPr>
              <a:t>Phrases,</a:t>
            </a:r>
            <a:r>
              <a:rPr dirty="0" sz="1100" spc="6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e.g.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9260" y="1670112"/>
            <a:ext cx="24536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100" spc="-55">
                <a:latin typeface="Tahoma"/>
                <a:cs typeface="Tahoma"/>
              </a:rPr>
              <a:t>She </a:t>
            </a:r>
            <a:r>
              <a:rPr dirty="0" sz="1100" spc="-65">
                <a:latin typeface="Tahoma"/>
                <a:cs typeface="Tahoma"/>
              </a:rPr>
              <a:t>gave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35">
                <a:latin typeface="Tahoma"/>
                <a:cs typeface="Tahoma"/>
              </a:rPr>
              <a:t>him </a:t>
            </a:r>
            <a:r>
              <a:rPr dirty="0" baseline="-13888" sz="1200" spc="30" i="1">
                <a:latin typeface="Arial"/>
                <a:cs typeface="Arial"/>
              </a:rPr>
              <a:t>BEN</a:t>
            </a:r>
            <a:r>
              <a:rPr dirty="0" baseline="-13888" sz="1200" spc="30" i="1">
                <a:latin typeface="Sitka Text"/>
                <a:cs typeface="Sitka Text"/>
              </a:rPr>
              <a:t>. </a:t>
            </a:r>
            <a:r>
              <a:rPr dirty="0" sz="1100" spc="-110">
                <a:latin typeface="Tahoma"/>
                <a:cs typeface="Tahoma"/>
              </a:rPr>
              <a:t>] [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30">
                <a:latin typeface="Tahoma"/>
                <a:cs typeface="Tahoma"/>
              </a:rPr>
              <a:t>book </a:t>
            </a:r>
            <a:r>
              <a:rPr dirty="0" baseline="-13888" sz="1200" spc="30" i="1">
                <a:latin typeface="Arial"/>
                <a:cs typeface="Arial"/>
              </a:rPr>
              <a:t>PAT</a:t>
            </a:r>
            <a:r>
              <a:rPr dirty="0" baseline="-13888" sz="1200" spc="30" i="1">
                <a:latin typeface="Sitka Text"/>
                <a:cs typeface="Sitka Text"/>
              </a:rPr>
              <a:t>.</a:t>
            </a:r>
            <a:r>
              <a:rPr dirty="0" baseline="-13888" sz="1200" spc="52" i="1">
                <a:latin typeface="Sitka Text"/>
                <a:cs typeface="Sitka Text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9260" y="1880144"/>
            <a:ext cx="27628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2. </a:t>
            </a:r>
            <a:r>
              <a:rPr dirty="0" sz="1100" spc="-55">
                <a:latin typeface="Tahoma"/>
                <a:cs typeface="Tahoma"/>
              </a:rPr>
              <a:t>She </a:t>
            </a:r>
            <a:r>
              <a:rPr dirty="0" sz="1100" spc="-35">
                <a:latin typeface="Tahoma"/>
                <a:cs typeface="Tahoma"/>
              </a:rPr>
              <a:t>bought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30">
                <a:latin typeface="Tahoma"/>
                <a:cs typeface="Tahoma"/>
              </a:rPr>
              <a:t>book </a:t>
            </a:r>
            <a:r>
              <a:rPr dirty="0" baseline="-13888" sz="1200" spc="30" i="1">
                <a:latin typeface="Arial"/>
                <a:cs typeface="Arial"/>
              </a:rPr>
              <a:t>PAT</a:t>
            </a:r>
            <a:r>
              <a:rPr dirty="0" baseline="-13888" sz="1200" spc="30" i="1">
                <a:latin typeface="Sitka Text"/>
                <a:cs typeface="Sitka Text"/>
              </a:rPr>
              <a:t>. </a:t>
            </a:r>
            <a:r>
              <a:rPr dirty="0" sz="1100" spc="-110">
                <a:latin typeface="Tahoma"/>
                <a:cs typeface="Tahoma"/>
              </a:rPr>
              <a:t>] [ </a:t>
            </a:r>
            <a:r>
              <a:rPr dirty="0" sz="1100" spc="-45">
                <a:latin typeface="Tahoma"/>
                <a:cs typeface="Tahoma"/>
              </a:rPr>
              <a:t>for </a:t>
            </a:r>
            <a:r>
              <a:rPr dirty="0" sz="1100" spc="-35">
                <a:latin typeface="Tahoma"/>
                <a:cs typeface="Tahoma"/>
              </a:rPr>
              <a:t>him </a:t>
            </a:r>
            <a:r>
              <a:rPr dirty="0" baseline="-13888" sz="1200" spc="30" i="1">
                <a:latin typeface="Arial"/>
                <a:cs typeface="Arial"/>
              </a:rPr>
              <a:t>BEN</a:t>
            </a:r>
            <a:r>
              <a:rPr dirty="0" baseline="-13888" sz="1200" spc="30" i="1">
                <a:latin typeface="Sitka Text"/>
                <a:cs typeface="Sitka Text"/>
              </a:rPr>
              <a:t>.</a:t>
            </a:r>
            <a:r>
              <a:rPr dirty="0" baseline="-13888" sz="1200" spc="104" i="1">
                <a:latin typeface="Sitka Text"/>
                <a:cs typeface="Sitka Text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0246" y="85095"/>
            <a:ext cx="5956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03505" marR="5080" indent="-9144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08 -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Verbs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 driving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seat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33730" cy="6216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36195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Motivation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for</a:t>
            </a:r>
            <a:r>
              <a:rPr dirty="0" sz="600" spc="-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AS</a:t>
            </a:r>
            <a:endParaRPr sz="600">
              <a:latin typeface="Verdana"/>
              <a:cs typeface="Verdana"/>
            </a:endParaRPr>
          </a:p>
          <a:p>
            <a:pPr marL="37465" marR="39243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Thematic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relations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(roles)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50586"/>
            <a:ext cx="5187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Arg.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Structure</a:t>
            </a:r>
            <a:endParaRPr sz="600">
              <a:latin typeface="Verdana"/>
              <a:cs typeface="Verdana"/>
            </a:endParaRPr>
          </a:p>
          <a:p>
            <a:pPr marL="37465" marR="1651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Definition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Determining</a:t>
            </a:r>
            <a:r>
              <a:rPr dirty="0" sz="400" spc="-8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96420"/>
            <a:ext cx="58547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need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AS?</a:t>
            </a:r>
            <a:endParaRPr sz="600">
              <a:latin typeface="Verdana"/>
              <a:cs typeface="Verdana"/>
            </a:endParaRPr>
          </a:p>
          <a:p>
            <a:pPr marL="37465" marR="126364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Projectionist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Acc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(1)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(2)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(3)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27807"/>
            <a:ext cx="56134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Propositions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proposition?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1945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>
                <a:hlinkClick r:id="rId17" action="ppaction://hlinksldjump"/>
              </a:rPr>
              <a:t>Other </a:t>
            </a:r>
            <a:r>
              <a:rPr dirty="0" spc="-60">
                <a:hlinkClick r:id="rId17" action="ppaction://hlinksldjump"/>
              </a:rPr>
              <a:t>roles </a:t>
            </a:r>
            <a:r>
              <a:rPr dirty="0" spc="-50">
                <a:hlinkClick r:id="rId17" action="ppaction://hlinksldjump"/>
              </a:rPr>
              <a:t>for </a:t>
            </a:r>
            <a:r>
              <a:rPr dirty="0" spc="-35">
                <a:hlinkClick r:id="rId17" action="ppaction://hlinksldjump"/>
              </a:rPr>
              <a:t>Noun</a:t>
            </a:r>
            <a:r>
              <a:rPr dirty="0" spc="235">
                <a:hlinkClick r:id="rId17" action="ppaction://hlinksldjump"/>
              </a:rPr>
              <a:t> </a:t>
            </a:r>
            <a:r>
              <a:rPr dirty="0" spc="-50">
                <a:hlinkClick r:id="rId17" action="ppaction://hlinksldjump"/>
              </a:rPr>
              <a:t>Phrases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1244700"/>
            <a:ext cx="2167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0" b="1">
                <a:latin typeface="Arial"/>
                <a:cs typeface="Arial"/>
              </a:rPr>
              <a:t>Possessor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70">
                <a:latin typeface="Tahoma"/>
                <a:cs typeface="Tahoma"/>
              </a:rPr>
              <a:t>owner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-8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something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1960" y="1529890"/>
            <a:ext cx="2496185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215265" algn="l"/>
              </a:tabLst>
            </a:pP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10">
                <a:latin typeface="Tahoma"/>
                <a:cs typeface="Tahoma"/>
              </a:rPr>
              <a:t>Jack </a:t>
            </a:r>
            <a:r>
              <a:rPr dirty="0" baseline="-13888" sz="1200" spc="-15" i="1">
                <a:latin typeface="Arial"/>
                <a:cs typeface="Arial"/>
              </a:rPr>
              <a:t>POSS</a:t>
            </a:r>
            <a:r>
              <a:rPr dirty="0" baseline="-13888" sz="1200" spc="-15" i="1">
                <a:latin typeface="Sitka Text"/>
                <a:cs typeface="Sitka Text"/>
              </a:rPr>
              <a:t>. </a:t>
            </a:r>
            <a:r>
              <a:rPr dirty="0" sz="1100" spc="-110">
                <a:latin typeface="Tahoma"/>
                <a:cs typeface="Tahoma"/>
              </a:rPr>
              <a:t>] </a:t>
            </a:r>
            <a:r>
              <a:rPr dirty="0" sz="1100" spc="-45">
                <a:latin typeface="Tahoma"/>
                <a:cs typeface="Tahoma"/>
              </a:rPr>
              <a:t>has/owns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-14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Ferrari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215265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65">
                <a:latin typeface="Tahoma"/>
                <a:cs typeface="Tahoma"/>
              </a:rPr>
              <a:t>house </a:t>
            </a:r>
            <a:r>
              <a:rPr dirty="0" sz="1100" spc="-50">
                <a:latin typeface="Tahoma"/>
                <a:cs typeface="Tahoma"/>
              </a:rPr>
              <a:t>belongs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15">
                <a:latin typeface="Tahoma"/>
                <a:cs typeface="Tahoma"/>
              </a:rPr>
              <a:t>Martha </a:t>
            </a:r>
            <a:r>
              <a:rPr dirty="0" baseline="-13888" sz="1200" spc="-15" i="1">
                <a:latin typeface="Arial"/>
                <a:cs typeface="Arial"/>
              </a:rPr>
              <a:t>POSS</a:t>
            </a:r>
            <a:r>
              <a:rPr dirty="0" baseline="-13888" sz="1200" spc="-15" i="1">
                <a:latin typeface="Sitka Text"/>
                <a:cs typeface="Sitka Text"/>
              </a:rPr>
              <a:t>.</a:t>
            </a:r>
            <a:r>
              <a:rPr dirty="0" baseline="-13888" sz="1200" spc="104" i="1">
                <a:latin typeface="Sitka Text"/>
                <a:cs typeface="Sitka Text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080886"/>
            <a:ext cx="685165" cy="136334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Thematic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relations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Main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for Noun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latin typeface="Verdana"/>
                <a:cs typeface="Verdana"/>
                <a:hlinkClick r:id="rId17" action="ppaction://hlinksldjump"/>
              </a:rPr>
              <a:t>Other </a:t>
            </a:r>
            <a:r>
              <a:rPr dirty="0" sz="400" spc="-35">
                <a:latin typeface="Verdana"/>
                <a:cs typeface="Verdana"/>
                <a:hlinkClick r:id="rId17" action="ppaction://hlinksldjump"/>
              </a:rPr>
              <a:t>roles </a:t>
            </a:r>
            <a:r>
              <a:rPr dirty="0" sz="400" spc="-30">
                <a:latin typeface="Verdana"/>
                <a:cs typeface="Verdana"/>
                <a:hlinkClick r:id="rId17" action="ppaction://hlinksldjump"/>
              </a:rPr>
              <a:t>for</a:t>
            </a:r>
            <a:r>
              <a:rPr dirty="0" sz="400" spc="45"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10">
                <a:latin typeface="Verdana"/>
                <a:cs typeface="Verdana"/>
                <a:hlinkClick r:id="rId17" action="ppaction://hlinksldjump"/>
              </a:rPr>
              <a:t>NPs</a:t>
            </a:r>
            <a:endParaRPr sz="400">
              <a:latin typeface="Verdana"/>
              <a:cs typeface="Verdana"/>
            </a:endParaRPr>
          </a:p>
          <a:p>
            <a:pPr marL="37465" marR="11176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Roles for other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of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  <a:p>
            <a:pPr marL="62865" marR="350520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A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ttributives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Locatives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Instruments</a:t>
            </a:r>
            <a:endParaRPr sz="400">
              <a:latin typeface="Verdana"/>
              <a:cs typeface="Verdana"/>
            </a:endParaRPr>
          </a:p>
          <a:p>
            <a:pPr marL="12700" marR="62865">
              <a:lnSpc>
                <a:spcPts val="1260"/>
              </a:lnSpc>
              <a:spcBef>
                <a:spcPts val="10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mnemonic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Further practice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Five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 </a:t>
            </a:r>
            <a:r>
              <a:rPr dirty="0" sz="600" spc="-10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r>
              <a:rPr dirty="0" baseline="4629" sz="900" spc="-157">
                <a:latin typeface="Verdana"/>
                <a:cs typeface="Verdana"/>
                <a:hlinkClick r:id="rId26" action="ppaction://hlinksldjump"/>
              </a:rPr>
              <a:t>28 </a:t>
            </a:r>
            <a:r>
              <a:rPr dirty="0" baseline="4629" sz="900" spc="67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baseline="4629" sz="900" spc="-142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baseline="4629" sz="900" spc="-97">
                <a:latin typeface="Verdana"/>
                <a:cs typeface="Verdana"/>
                <a:hlinkClick r:id="rId26" action="ppaction://hlinksldjump"/>
              </a:rPr>
              <a:t>41</a:t>
            </a:r>
            <a:endParaRPr baseline="4629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0246" y="85095"/>
            <a:ext cx="5956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03505" marR="5080" indent="-9144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08 -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Verbs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 driving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seat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33730" cy="6216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36195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Motivation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for</a:t>
            </a:r>
            <a:r>
              <a:rPr dirty="0" sz="600" spc="-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AS</a:t>
            </a:r>
            <a:endParaRPr sz="600">
              <a:latin typeface="Verdana"/>
              <a:cs typeface="Verdana"/>
            </a:endParaRPr>
          </a:p>
          <a:p>
            <a:pPr marL="37465" marR="39243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Thematic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relations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(roles)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50586"/>
            <a:ext cx="5187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Arg.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Structure</a:t>
            </a:r>
            <a:endParaRPr sz="600">
              <a:latin typeface="Verdana"/>
              <a:cs typeface="Verdana"/>
            </a:endParaRPr>
          </a:p>
          <a:p>
            <a:pPr marL="37465" marR="1651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Definition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Determining</a:t>
            </a:r>
            <a:r>
              <a:rPr dirty="0" sz="400" spc="-8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96420"/>
            <a:ext cx="58547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need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AS?</a:t>
            </a:r>
            <a:endParaRPr sz="600">
              <a:latin typeface="Verdana"/>
              <a:cs typeface="Verdana"/>
            </a:endParaRPr>
          </a:p>
          <a:p>
            <a:pPr marL="37465" marR="126364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Projectionist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Acc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(1)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(2)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(3)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27807"/>
            <a:ext cx="56134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Propositions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proposition?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80886"/>
            <a:ext cx="68516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Thematic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relations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Main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for Noun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Phrases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3749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>
                <a:hlinkClick r:id="rId20" action="ppaction://hlinksldjump"/>
              </a:rPr>
              <a:t>Roles </a:t>
            </a:r>
            <a:r>
              <a:rPr dirty="0" spc="-50">
                <a:hlinkClick r:id="rId20" action="ppaction://hlinksldjump"/>
              </a:rPr>
              <a:t>for other </a:t>
            </a:r>
            <a:r>
              <a:rPr dirty="0" spc="-55">
                <a:hlinkClick r:id="rId20" action="ppaction://hlinksldjump"/>
              </a:rPr>
              <a:t>types </a:t>
            </a:r>
            <a:r>
              <a:rPr dirty="0" spc="-40">
                <a:hlinkClick r:id="rId20" action="ppaction://hlinksldjump"/>
              </a:rPr>
              <a:t>of</a:t>
            </a:r>
            <a:r>
              <a:rPr dirty="0" spc="330">
                <a:hlinkClick r:id="rId20" action="ppaction://hlinksldjump"/>
              </a:rPr>
              <a:t> </a:t>
            </a:r>
            <a:r>
              <a:rPr dirty="0" spc="-75">
                <a:hlinkClick r:id="rId20" action="ppaction://hlinksldjump"/>
              </a:rPr>
              <a:t>phrases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938561" y="2458216"/>
            <a:ext cx="552450" cy="511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Other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for</a:t>
            </a:r>
            <a:r>
              <a:rPr dirty="0" sz="400" spc="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NPs</a:t>
            </a:r>
            <a:endParaRPr sz="400">
              <a:latin typeface="Verdana"/>
              <a:cs typeface="Verdana"/>
            </a:endParaRPr>
          </a:p>
          <a:p>
            <a:pPr marL="12700" marR="508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Roles for other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of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  <a:p>
            <a:pPr marL="37465" marR="243204">
              <a:lnSpc>
                <a:spcPct val="152200"/>
              </a:lnSpc>
            </a:pPr>
            <a:r>
              <a:rPr dirty="0" sz="400" spc="-10">
                <a:latin typeface="Verdana"/>
                <a:cs typeface="Verdana"/>
                <a:hlinkClick r:id="rId20" action="ppaction://hlinksldjump"/>
              </a:rPr>
              <a:t>A</a:t>
            </a:r>
            <a:r>
              <a:rPr dirty="0" sz="400" spc="-25">
                <a:latin typeface="Verdana"/>
                <a:cs typeface="Verdana"/>
                <a:hlinkClick r:id="rId20" action="ppaction://hlinksldjump"/>
              </a:rPr>
              <a:t>ttributives </a:t>
            </a:r>
            <a:r>
              <a:rPr dirty="0" sz="400" spc="-20"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Locatives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Instruments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13263" y="3025191"/>
            <a:ext cx="44894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mnemonic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3185452"/>
            <a:ext cx="56197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Further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341243"/>
            <a:ext cx="62738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Five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 </a:t>
            </a:r>
            <a:r>
              <a:rPr dirty="0" sz="600" spc="-10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r>
              <a:rPr dirty="0" baseline="4629" sz="900" spc="-157">
                <a:latin typeface="Verdana"/>
                <a:cs typeface="Verdana"/>
                <a:hlinkClick r:id="rId26" action="ppaction://hlinksldjump"/>
              </a:rPr>
              <a:t>29</a:t>
            </a:r>
            <a:r>
              <a:rPr dirty="0" baseline="4629" sz="900" spc="-157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baseline="4629" sz="900" spc="67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baseline="4629" sz="900" spc="-127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baseline="4629" sz="900" spc="-97">
                <a:latin typeface="Verdana"/>
                <a:cs typeface="Verdana"/>
                <a:hlinkClick r:id="rId26" action="ppaction://hlinksldjump"/>
              </a:rPr>
              <a:t>41</a:t>
            </a:r>
            <a:endParaRPr baseline="4629" sz="9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983842"/>
            <a:ext cx="3262629" cy="6172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40">
                <a:latin typeface="Tahoma"/>
                <a:cs typeface="Tahoma"/>
              </a:rPr>
              <a:t>Phrases which </a:t>
            </a:r>
            <a:r>
              <a:rPr dirty="0" sz="1100" spc="-50">
                <a:latin typeface="Tahoma"/>
                <a:cs typeface="Tahoma"/>
              </a:rPr>
              <a:t>describe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5">
                <a:latin typeface="Tahoma"/>
                <a:cs typeface="Tahoma"/>
              </a:rPr>
              <a:t>property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50">
                <a:latin typeface="Tahoma"/>
                <a:cs typeface="Tahoma"/>
              </a:rPr>
              <a:t>something </a:t>
            </a:r>
            <a:r>
              <a:rPr dirty="0" sz="1100" spc="-65">
                <a:latin typeface="Tahoma"/>
                <a:cs typeface="Tahoma"/>
              </a:rPr>
              <a:t>else </a:t>
            </a:r>
            <a:r>
              <a:rPr dirty="0" sz="1100" spc="-70">
                <a:latin typeface="Tahoma"/>
                <a:cs typeface="Tahoma"/>
              </a:rPr>
              <a:t>are  </a:t>
            </a:r>
            <a:r>
              <a:rPr dirty="0" sz="1100" spc="-35">
                <a:latin typeface="Tahoma"/>
                <a:cs typeface="Tahoma"/>
              </a:rPr>
              <a:t>called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ATTRIBUTIVES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100" spc="20">
                <a:latin typeface="Tahoma"/>
                <a:cs typeface="Tahoma"/>
              </a:rPr>
              <a:t>ATTRIBUTIVES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55">
                <a:latin typeface="Tahoma"/>
                <a:cs typeface="Tahoma"/>
              </a:rPr>
              <a:t>mapped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25">
                <a:latin typeface="Tahoma"/>
                <a:cs typeface="Tahoma"/>
              </a:rPr>
              <a:t>Cs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Co.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1960" y="1737930"/>
            <a:ext cx="16262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100" spc="-30">
                <a:latin typeface="Tahoma"/>
                <a:cs typeface="Tahoma"/>
              </a:rPr>
              <a:t>Janice </a:t>
            </a:r>
            <a:r>
              <a:rPr dirty="0" sz="1100" spc="-55">
                <a:latin typeface="Tahoma"/>
                <a:cs typeface="Tahoma"/>
              </a:rPr>
              <a:t>feels happy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baseline="-13888" sz="1200" spc="37" i="1">
                <a:latin typeface="Arial"/>
                <a:cs typeface="Arial"/>
              </a:rPr>
              <a:t>ATTR</a:t>
            </a:r>
            <a:endParaRPr baseline="-13888"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7360" y="1947962"/>
            <a:ext cx="19653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2. </a:t>
            </a:r>
            <a:r>
              <a:rPr dirty="0" sz="1100" spc="-35">
                <a:latin typeface="Tahoma"/>
                <a:cs typeface="Tahoma"/>
              </a:rPr>
              <a:t>Losing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45">
                <a:latin typeface="Tahoma"/>
                <a:cs typeface="Tahoma"/>
              </a:rPr>
              <a:t>bingo </a:t>
            </a:r>
            <a:r>
              <a:rPr dirty="0" sz="1100" spc="-70">
                <a:latin typeface="Tahoma"/>
                <a:cs typeface="Tahoma"/>
              </a:rPr>
              <a:t>makes</a:t>
            </a:r>
            <a:r>
              <a:rPr dirty="0" sz="1100" spc="10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Martha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65502" y="1978761"/>
            <a:ext cx="531495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dirty="0" baseline="10101" sz="1650" spc="-89">
                <a:latin typeface="Tahoma"/>
                <a:cs typeface="Tahoma"/>
              </a:rPr>
              <a:t>sad</a:t>
            </a:r>
            <a:r>
              <a:rPr dirty="0" baseline="10101" sz="1650" spc="-75">
                <a:latin typeface="Tahoma"/>
                <a:cs typeface="Tahoma"/>
              </a:rPr>
              <a:t> </a:t>
            </a:r>
            <a:r>
              <a:rPr dirty="0" sz="800" spc="25" i="1">
                <a:latin typeface="Arial"/>
                <a:cs typeface="Arial"/>
              </a:rPr>
              <a:t>ATTR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1960" y="2157995"/>
            <a:ext cx="16122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3. </a:t>
            </a:r>
            <a:r>
              <a:rPr dirty="0" sz="1100" spc="-10">
                <a:latin typeface="Tahoma"/>
                <a:cs typeface="Tahoma"/>
              </a:rPr>
              <a:t>Jack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0">
                <a:latin typeface="Tahoma"/>
                <a:cs typeface="Tahoma"/>
              </a:rPr>
              <a:t>mood</a:t>
            </a:r>
            <a:r>
              <a:rPr dirty="0" sz="1100" spc="110">
                <a:latin typeface="Tahoma"/>
                <a:cs typeface="Tahoma"/>
              </a:rPr>
              <a:t> </a:t>
            </a:r>
            <a:r>
              <a:rPr dirty="0" baseline="-13888" sz="1200" spc="37" i="1">
                <a:latin typeface="Arial"/>
                <a:cs typeface="Arial"/>
              </a:rPr>
              <a:t>ATTR</a:t>
            </a:r>
            <a:endParaRPr baseline="-13888"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0246" y="85095"/>
            <a:ext cx="5956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03505" marR="5080" indent="-9144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08 -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Verbs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 driving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seat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33730" cy="967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36195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Motivation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for</a:t>
            </a:r>
            <a:r>
              <a:rPr dirty="0" sz="600" spc="-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AS</a:t>
            </a:r>
            <a:endParaRPr sz="600">
              <a:latin typeface="Verdana"/>
              <a:cs typeface="Verdana"/>
            </a:endParaRPr>
          </a:p>
          <a:p>
            <a:pPr marL="37465" marR="39243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Thematic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relations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(roles)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Arg.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Structure</a:t>
            </a:r>
            <a:endParaRPr sz="600">
              <a:latin typeface="Verdana"/>
              <a:cs typeface="Verdana"/>
            </a:endParaRPr>
          </a:p>
          <a:p>
            <a:pPr marL="37465" marR="131445">
              <a:lnSpc>
                <a:spcPct val="152200"/>
              </a:lnSpc>
              <a:spcBef>
                <a:spcPts val="30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Definition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Determining</a:t>
            </a:r>
            <a:r>
              <a:rPr dirty="0" sz="400" spc="-8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296420"/>
            <a:ext cx="58547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need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AS?</a:t>
            </a:r>
            <a:endParaRPr sz="600">
              <a:latin typeface="Verdana"/>
              <a:cs typeface="Verdana"/>
            </a:endParaRPr>
          </a:p>
          <a:p>
            <a:pPr marL="37465" marR="126364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Projectionist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Acc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(1)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(2)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(3)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27807"/>
            <a:ext cx="56134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Propositions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proposition?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80886"/>
            <a:ext cx="68516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Thematic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relations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Main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for Noun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Phrases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3749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>
                <a:hlinkClick r:id="rId20" action="ppaction://hlinksldjump"/>
              </a:rPr>
              <a:t>Roles </a:t>
            </a:r>
            <a:r>
              <a:rPr dirty="0" spc="-50">
                <a:hlinkClick r:id="rId20" action="ppaction://hlinksldjump"/>
              </a:rPr>
              <a:t>for other </a:t>
            </a:r>
            <a:r>
              <a:rPr dirty="0" spc="-55">
                <a:hlinkClick r:id="rId20" action="ppaction://hlinksldjump"/>
              </a:rPr>
              <a:t>types </a:t>
            </a:r>
            <a:r>
              <a:rPr dirty="0" spc="-40">
                <a:hlinkClick r:id="rId20" action="ppaction://hlinksldjump"/>
              </a:rPr>
              <a:t>of</a:t>
            </a:r>
            <a:r>
              <a:rPr dirty="0" spc="330">
                <a:hlinkClick r:id="rId20" action="ppaction://hlinksldjump"/>
              </a:rPr>
              <a:t> </a:t>
            </a:r>
            <a:r>
              <a:rPr dirty="0" spc="-75">
                <a:hlinkClick r:id="rId20" action="ppaction://hlinksldjump"/>
              </a:rPr>
              <a:t>phrases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38561" y="2458216"/>
            <a:ext cx="552450" cy="511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Other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for</a:t>
            </a:r>
            <a:r>
              <a:rPr dirty="0" sz="400" spc="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NPs</a:t>
            </a:r>
            <a:endParaRPr sz="400">
              <a:latin typeface="Verdana"/>
              <a:cs typeface="Verdana"/>
            </a:endParaRPr>
          </a:p>
          <a:p>
            <a:pPr marL="12700" marR="508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Roles for other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of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  <a:p>
            <a:pPr marL="37465" marR="243204">
              <a:lnSpc>
                <a:spcPct val="152200"/>
              </a:lnSpc>
            </a:pPr>
            <a:r>
              <a:rPr dirty="0" sz="400" spc="-10">
                <a:latin typeface="Verdana"/>
                <a:cs typeface="Verdana"/>
                <a:hlinkClick r:id="rId20" action="ppaction://hlinksldjump"/>
              </a:rPr>
              <a:t>A</a:t>
            </a:r>
            <a:r>
              <a:rPr dirty="0" sz="400" spc="-25">
                <a:latin typeface="Verdana"/>
                <a:cs typeface="Verdana"/>
                <a:hlinkClick r:id="rId20" action="ppaction://hlinksldjump"/>
              </a:rPr>
              <a:t>ttributives </a:t>
            </a:r>
            <a:r>
              <a:rPr dirty="0" sz="400" spc="-20"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Locatives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Instruments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025191"/>
            <a:ext cx="44894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mnemonic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185452"/>
            <a:ext cx="56197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Further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341243"/>
            <a:ext cx="62738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Five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 </a:t>
            </a:r>
            <a:r>
              <a:rPr dirty="0" sz="600" spc="-10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r>
              <a:rPr dirty="0" baseline="4629" sz="900" spc="-157">
                <a:latin typeface="Verdana"/>
                <a:cs typeface="Verdana"/>
                <a:hlinkClick r:id="rId26" action="ppaction://hlinksldjump"/>
              </a:rPr>
              <a:t>30</a:t>
            </a:r>
            <a:r>
              <a:rPr dirty="0" baseline="4629" sz="900" spc="-157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baseline="4629" sz="900" spc="67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baseline="4629" sz="900" spc="-127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baseline="4629" sz="900" spc="-97">
                <a:latin typeface="Verdana"/>
                <a:cs typeface="Verdana"/>
                <a:hlinkClick r:id="rId26" action="ppaction://hlinksldjump"/>
              </a:rPr>
              <a:t>41</a:t>
            </a:r>
            <a:endParaRPr baseline="4629" sz="9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262963"/>
            <a:ext cx="338201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0">
                <a:latin typeface="Tahoma"/>
                <a:cs typeface="Tahoma"/>
              </a:rPr>
              <a:t>We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40">
                <a:latin typeface="Tahoma"/>
                <a:cs typeface="Tahoma"/>
              </a:rPr>
              <a:t>often </a:t>
            </a:r>
            <a:r>
              <a:rPr dirty="0" sz="1100" spc="-65">
                <a:latin typeface="Tahoma"/>
                <a:cs typeface="Tahoma"/>
              </a:rPr>
              <a:t>make </a:t>
            </a:r>
            <a:r>
              <a:rPr dirty="0" sz="1100" spc="-45">
                <a:latin typeface="Tahoma"/>
                <a:cs typeface="Tahoma"/>
              </a:rPr>
              <a:t>questions </a:t>
            </a:r>
            <a:r>
              <a:rPr dirty="0" sz="1100" spc="-30">
                <a:latin typeface="Tahoma"/>
                <a:cs typeface="Tahoma"/>
              </a:rPr>
              <a:t>about </a:t>
            </a:r>
            <a:r>
              <a:rPr dirty="0" sz="1100" spc="-25">
                <a:latin typeface="Tahoma"/>
                <a:cs typeface="Tahoma"/>
              </a:rPr>
              <a:t>attributives </a:t>
            </a:r>
            <a:r>
              <a:rPr dirty="0" sz="1100" spc="-50">
                <a:latin typeface="Tahoma"/>
                <a:cs typeface="Tahoma"/>
              </a:rPr>
              <a:t>using </a:t>
            </a:r>
            <a:r>
              <a:rPr dirty="0" sz="1100" spc="-40">
                <a:latin typeface="Tahoma"/>
                <a:cs typeface="Tahoma"/>
              </a:rPr>
              <a:t>the  </a:t>
            </a:r>
            <a:r>
              <a:rPr dirty="0" sz="1100" spc="-45">
                <a:latin typeface="Tahoma"/>
                <a:cs typeface="Tahoma"/>
              </a:rPr>
              <a:t>question </a:t>
            </a:r>
            <a:r>
              <a:rPr dirty="0" sz="1100" spc="-65">
                <a:latin typeface="Tahoma"/>
                <a:cs typeface="Tahoma"/>
              </a:rPr>
              <a:t>word </a:t>
            </a:r>
            <a:r>
              <a:rPr dirty="0" u="sng" sz="1100" spc="-6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how</a:t>
            </a:r>
            <a:r>
              <a:rPr dirty="0" sz="1100" spc="-60">
                <a:latin typeface="Tahoma"/>
                <a:cs typeface="Tahoma"/>
              </a:rPr>
              <a:t>,</a:t>
            </a:r>
            <a:r>
              <a:rPr dirty="0" sz="1100" spc="16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e.g.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360" y="1764003"/>
            <a:ext cx="22472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100" spc="-35">
                <a:latin typeface="Tahoma"/>
                <a:cs typeface="Tahoma"/>
              </a:rPr>
              <a:t>Q: </a:t>
            </a:r>
            <a:r>
              <a:rPr dirty="0" sz="1100" spc="-45">
                <a:latin typeface="Tahoma"/>
                <a:cs typeface="Tahoma"/>
              </a:rPr>
              <a:t>How </a:t>
            </a:r>
            <a:r>
              <a:rPr dirty="0" sz="1100" spc="-60">
                <a:latin typeface="Tahoma"/>
                <a:cs typeface="Tahoma"/>
              </a:rPr>
              <a:t>does </a:t>
            </a:r>
            <a:r>
              <a:rPr dirty="0" sz="1100" spc="-40">
                <a:latin typeface="Tahoma"/>
                <a:cs typeface="Tahoma"/>
              </a:rPr>
              <a:t>janice </a:t>
            </a:r>
            <a:r>
              <a:rPr dirty="0" sz="1100" spc="-45">
                <a:latin typeface="Tahoma"/>
                <a:cs typeface="Tahoma"/>
              </a:rPr>
              <a:t>feel? </a:t>
            </a:r>
            <a:r>
              <a:rPr dirty="0" sz="1100" spc="-10">
                <a:latin typeface="Tahoma"/>
                <a:cs typeface="Tahoma"/>
              </a:rPr>
              <a:t>A:</a:t>
            </a:r>
            <a:r>
              <a:rPr dirty="0" sz="1100" spc="6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Happy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0246" y="85095"/>
            <a:ext cx="5956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03505" marR="5080" indent="-9144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08 -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Verbs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 driving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seat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33730" cy="6216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36195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Motivation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for</a:t>
            </a:r>
            <a:r>
              <a:rPr dirty="0" sz="600" spc="-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AS</a:t>
            </a:r>
            <a:endParaRPr sz="600">
              <a:latin typeface="Verdana"/>
              <a:cs typeface="Verdana"/>
            </a:endParaRPr>
          </a:p>
          <a:p>
            <a:pPr marL="37465" marR="39243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Thematic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relations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(roles)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50586"/>
            <a:ext cx="5187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Arg.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Structure</a:t>
            </a:r>
            <a:endParaRPr sz="600">
              <a:latin typeface="Verdana"/>
              <a:cs typeface="Verdana"/>
            </a:endParaRPr>
          </a:p>
          <a:p>
            <a:pPr marL="37465" marR="1651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Definition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Determining</a:t>
            </a:r>
            <a:r>
              <a:rPr dirty="0" sz="400" spc="-8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96420"/>
            <a:ext cx="58547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need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AS?</a:t>
            </a:r>
            <a:endParaRPr sz="600">
              <a:latin typeface="Verdana"/>
              <a:cs typeface="Verdana"/>
            </a:endParaRPr>
          </a:p>
          <a:p>
            <a:pPr marL="37465" marR="126364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Projectionist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Acc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(1)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(2)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(3)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27807"/>
            <a:ext cx="56134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Propositions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proposition?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3749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>
                <a:hlinkClick r:id="rId17" action="ppaction://hlinksldjump"/>
              </a:rPr>
              <a:t>Roles </a:t>
            </a:r>
            <a:r>
              <a:rPr dirty="0" spc="-50">
                <a:hlinkClick r:id="rId17" action="ppaction://hlinksldjump"/>
              </a:rPr>
              <a:t>for other </a:t>
            </a:r>
            <a:r>
              <a:rPr dirty="0" spc="-55">
                <a:hlinkClick r:id="rId17" action="ppaction://hlinksldjump"/>
              </a:rPr>
              <a:t>types </a:t>
            </a:r>
            <a:r>
              <a:rPr dirty="0" spc="-40">
                <a:hlinkClick r:id="rId17" action="ppaction://hlinksldjump"/>
              </a:rPr>
              <a:t>of</a:t>
            </a:r>
            <a:r>
              <a:rPr dirty="0" spc="330">
                <a:hlinkClick r:id="rId17" action="ppaction://hlinksldjump"/>
              </a:rPr>
              <a:t> </a:t>
            </a:r>
            <a:r>
              <a:rPr dirty="0" spc="-75">
                <a:hlinkClick r:id="rId17" action="ppaction://hlinksldjump"/>
              </a:rPr>
              <a:t>phrases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1169071"/>
            <a:ext cx="315468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40">
                <a:latin typeface="Tahoma"/>
                <a:cs typeface="Tahoma"/>
              </a:rPr>
              <a:t>Phrases which </a:t>
            </a:r>
            <a:r>
              <a:rPr dirty="0" sz="1100" spc="-50">
                <a:latin typeface="Tahoma"/>
                <a:cs typeface="Tahoma"/>
              </a:rPr>
              <a:t>describe </a:t>
            </a:r>
            <a:r>
              <a:rPr dirty="0" sz="1100" spc="-30">
                <a:latin typeface="Tahoma"/>
                <a:cs typeface="Tahoma"/>
              </a:rPr>
              <a:t>locations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55">
                <a:latin typeface="Tahoma"/>
                <a:cs typeface="Tahoma"/>
              </a:rPr>
              <a:t>sometimes </a:t>
            </a:r>
            <a:r>
              <a:rPr dirty="0" sz="1100" spc="-35">
                <a:latin typeface="Tahoma"/>
                <a:cs typeface="Tahoma"/>
              </a:rPr>
              <a:t>called  </a:t>
            </a:r>
            <a:r>
              <a:rPr dirty="0" sz="1100" spc="10">
                <a:latin typeface="Tahoma"/>
                <a:cs typeface="Tahoma"/>
              </a:rPr>
              <a:t>LOCATIVES,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e.g.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1960" y="1670112"/>
            <a:ext cx="16459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100" spc="-35">
                <a:latin typeface="Tahoma"/>
                <a:cs typeface="Tahoma"/>
              </a:rPr>
              <a:t>Jason is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park</a:t>
            </a:r>
            <a:r>
              <a:rPr dirty="0" sz="1100" spc="125">
                <a:latin typeface="Tahoma"/>
                <a:cs typeface="Tahoma"/>
              </a:rPr>
              <a:t> </a:t>
            </a:r>
            <a:r>
              <a:rPr dirty="0" baseline="-13888" sz="1200" spc="-15" i="1">
                <a:latin typeface="Arial"/>
                <a:cs typeface="Arial"/>
              </a:rPr>
              <a:t>LOC</a:t>
            </a:r>
            <a:endParaRPr baseline="-13888"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1960" y="1880144"/>
            <a:ext cx="25565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2. </a:t>
            </a:r>
            <a:r>
              <a:rPr dirty="0" sz="1100" spc="10">
                <a:latin typeface="Tahoma"/>
                <a:cs typeface="Tahoma"/>
              </a:rPr>
              <a:t>Pat </a:t>
            </a:r>
            <a:r>
              <a:rPr dirty="0" sz="1100" spc="-50">
                <a:latin typeface="Tahoma"/>
                <a:cs typeface="Tahoma"/>
              </a:rPr>
              <a:t>loaded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0">
                <a:latin typeface="Tahoma"/>
                <a:cs typeface="Tahoma"/>
              </a:rPr>
              <a:t>hay </a:t>
            </a:r>
            <a:r>
              <a:rPr dirty="0" sz="1100" spc="-35">
                <a:latin typeface="Tahoma"/>
                <a:cs typeface="Tahoma"/>
              </a:rPr>
              <a:t>onto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5">
                <a:latin typeface="Tahoma"/>
                <a:cs typeface="Tahoma"/>
              </a:rPr>
              <a:t>wagon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baseline="-13888" sz="1200" spc="-15" i="1">
                <a:latin typeface="Arial"/>
                <a:cs typeface="Arial"/>
              </a:rPr>
              <a:t>LOC</a:t>
            </a:r>
            <a:endParaRPr baseline="-13888"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2080886"/>
            <a:ext cx="685165" cy="136334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Thematic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relations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Main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for Noun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Other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for</a:t>
            </a:r>
            <a:r>
              <a:rPr dirty="0" sz="400" spc="4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NPs</a:t>
            </a:r>
            <a:endParaRPr sz="400">
              <a:latin typeface="Verdana"/>
              <a:cs typeface="Verdana"/>
            </a:endParaRPr>
          </a:p>
          <a:p>
            <a:pPr marL="37465" marR="11176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Roles for other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  <a:p>
            <a:pPr marL="62865" marR="350520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ttributives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latin typeface="Verdana"/>
                <a:cs typeface="Verdana"/>
                <a:hlinkClick r:id="rId22" action="ppaction://hlinksldjump"/>
              </a:rPr>
              <a:t>Locatives </a:t>
            </a:r>
            <a:r>
              <a:rPr dirty="0" sz="400" spc="-25"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Instruments</a:t>
            </a:r>
            <a:endParaRPr sz="400">
              <a:latin typeface="Verdana"/>
              <a:cs typeface="Verdana"/>
            </a:endParaRPr>
          </a:p>
          <a:p>
            <a:pPr marL="12700" marR="62865">
              <a:lnSpc>
                <a:spcPts val="1260"/>
              </a:lnSpc>
              <a:spcBef>
                <a:spcPts val="10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mnemonic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Further practice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Five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 </a:t>
            </a:r>
            <a:r>
              <a:rPr dirty="0" sz="600" spc="-10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r>
              <a:rPr dirty="0" baseline="4629" sz="900" spc="-157">
                <a:latin typeface="Verdana"/>
                <a:cs typeface="Verdana"/>
                <a:hlinkClick r:id="rId26" action="ppaction://hlinksldjump"/>
              </a:rPr>
              <a:t>31 </a:t>
            </a:r>
            <a:r>
              <a:rPr dirty="0" baseline="4629" sz="900" spc="67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baseline="4629" sz="900" spc="-142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baseline="4629" sz="900" spc="-97">
                <a:latin typeface="Verdana"/>
                <a:cs typeface="Verdana"/>
                <a:hlinkClick r:id="rId26" action="ppaction://hlinksldjump"/>
              </a:rPr>
              <a:t>41</a:t>
            </a:r>
            <a:endParaRPr baseline="4629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0246" y="85095"/>
            <a:ext cx="5956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03505" marR="5080" indent="-9144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08 -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Verbs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 driving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seat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33730" cy="967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36195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Motivation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for</a:t>
            </a:r>
            <a:r>
              <a:rPr dirty="0" sz="600" spc="-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AS</a:t>
            </a:r>
            <a:endParaRPr sz="600">
              <a:latin typeface="Verdana"/>
              <a:cs typeface="Verdana"/>
            </a:endParaRPr>
          </a:p>
          <a:p>
            <a:pPr marL="37465" marR="39243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Thematic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relations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(roles)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Arg.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Structure</a:t>
            </a:r>
            <a:endParaRPr sz="600">
              <a:latin typeface="Verdana"/>
              <a:cs typeface="Verdana"/>
            </a:endParaRPr>
          </a:p>
          <a:p>
            <a:pPr marL="37465" marR="131445">
              <a:lnSpc>
                <a:spcPct val="152200"/>
              </a:lnSpc>
              <a:spcBef>
                <a:spcPts val="30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Definition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Determining</a:t>
            </a:r>
            <a:r>
              <a:rPr dirty="0" sz="400" spc="-8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296420"/>
            <a:ext cx="58547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need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AS?</a:t>
            </a:r>
            <a:endParaRPr sz="600">
              <a:latin typeface="Verdana"/>
              <a:cs typeface="Verdana"/>
            </a:endParaRPr>
          </a:p>
          <a:p>
            <a:pPr marL="37465" marR="126364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Projectionist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Acc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(1)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(2)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(3)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3749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>
                <a:hlinkClick r:id="rId15" action="ppaction://hlinksldjump"/>
              </a:rPr>
              <a:t>Roles </a:t>
            </a:r>
            <a:r>
              <a:rPr dirty="0" spc="-50">
                <a:hlinkClick r:id="rId15" action="ppaction://hlinksldjump"/>
              </a:rPr>
              <a:t>for other </a:t>
            </a:r>
            <a:r>
              <a:rPr dirty="0" spc="-55">
                <a:hlinkClick r:id="rId15" action="ppaction://hlinksldjump"/>
              </a:rPr>
              <a:t>types </a:t>
            </a:r>
            <a:r>
              <a:rPr dirty="0" spc="-40">
                <a:hlinkClick r:id="rId15" action="ppaction://hlinksldjump"/>
              </a:rPr>
              <a:t>of</a:t>
            </a:r>
            <a:r>
              <a:rPr dirty="0" spc="330">
                <a:hlinkClick r:id="rId15" action="ppaction://hlinksldjump"/>
              </a:rPr>
              <a:t> </a:t>
            </a:r>
            <a:r>
              <a:rPr dirty="0" spc="-75">
                <a:hlinkClick r:id="rId15" action="ppaction://hlinksldjump"/>
              </a:rPr>
              <a:t>phrases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7297" y="1321916"/>
            <a:ext cx="12598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latin typeface="Tahoma"/>
                <a:cs typeface="Tahoma"/>
              </a:rPr>
              <a:t>A </a:t>
            </a:r>
            <a:r>
              <a:rPr dirty="0" sz="1100" spc="-60">
                <a:latin typeface="Tahoma"/>
                <a:cs typeface="Tahoma"/>
              </a:rPr>
              <a:t>genuine</a:t>
            </a:r>
            <a:r>
              <a:rPr dirty="0" sz="1100" spc="-9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argument?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7360" y="1650884"/>
            <a:ext cx="16217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girls </a:t>
            </a:r>
            <a:r>
              <a:rPr dirty="0" sz="1100" spc="-60">
                <a:latin typeface="Tahoma"/>
                <a:cs typeface="Tahoma"/>
              </a:rPr>
              <a:t>played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baseball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22983" y="1681683"/>
            <a:ext cx="629920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park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1827807"/>
            <a:ext cx="685165" cy="161671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Propositions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</a:t>
            </a:r>
            <a:r>
              <a:rPr dirty="0" sz="400" spc="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proposition?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Thematic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relations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30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Main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for Noun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Other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for</a:t>
            </a:r>
            <a:r>
              <a:rPr dirty="0" sz="400" spc="4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NPs</a:t>
            </a:r>
            <a:endParaRPr sz="400">
              <a:latin typeface="Verdana"/>
              <a:cs typeface="Verdana"/>
            </a:endParaRPr>
          </a:p>
          <a:p>
            <a:pPr marL="37465" marR="11176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Roles for other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of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  <a:p>
            <a:pPr marL="62865" marR="350520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A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ttributives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latin typeface="Verdana"/>
                <a:cs typeface="Verdana"/>
                <a:hlinkClick r:id="rId22" action="ppaction://hlinksldjump"/>
              </a:rPr>
              <a:t>Locatives </a:t>
            </a:r>
            <a:r>
              <a:rPr dirty="0" sz="400" spc="-25"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Instruments</a:t>
            </a:r>
            <a:endParaRPr sz="400">
              <a:latin typeface="Verdana"/>
              <a:cs typeface="Verdana"/>
            </a:endParaRPr>
          </a:p>
          <a:p>
            <a:pPr marL="12700" marR="62865">
              <a:lnSpc>
                <a:spcPts val="1260"/>
              </a:lnSpc>
              <a:spcBef>
                <a:spcPts val="110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mnemonic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Further practice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Five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 </a:t>
            </a:r>
            <a:r>
              <a:rPr dirty="0" sz="600" spc="-10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r>
              <a:rPr dirty="0" baseline="4629" sz="900" spc="-157">
                <a:latin typeface="Verdana"/>
                <a:cs typeface="Verdana"/>
                <a:hlinkClick r:id="rId26" action="ppaction://hlinksldjump"/>
              </a:rPr>
              <a:t>32 </a:t>
            </a:r>
            <a:r>
              <a:rPr dirty="0" baseline="4629" sz="900" spc="67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baseline="4629" sz="900" spc="-142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baseline="4629" sz="900" spc="-97">
                <a:latin typeface="Verdana"/>
                <a:cs typeface="Verdana"/>
                <a:hlinkClick r:id="rId26" action="ppaction://hlinksldjump"/>
              </a:rPr>
              <a:t>41</a:t>
            </a:r>
            <a:endParaRPr baseline="4629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0246" y="85095"/>
            <a:ext cx="5956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03505" marR="5080" indent="-9144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08 -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Verbs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 driving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seat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33730" cy="967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36195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Motivation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for</a:t>
            </a:r>
            <a:r>
              <a:rPr dirty="0" sz="600" spc="-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AS</a:t>
            </a:r>
            <a:endParaRPr sz="600">
              <a:latin typeface="Verdana"/>
              <a:cs typeface="Verdana"/>
            </a:endParaRPr>
          </a:p>
          <a:p>
            <a:pPr marL="37465" marR="39243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Thematic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relations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(roles)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Arg.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Structure</a:t>
            </a:r>
            <a:endParaRPr sz="600">
              <a:latin typeface="Verdana"/>
              <a:cs typeface="Verdana"/>
            </a:endParaRPr>
          </a:p>
          <a:p>
            <a:pPr marL="37465" marR="131445">
              <a:lnSpc>
                <a:spcPct val="152200"/>
              </a:lnSpc>
              <a:spcBef>
                <a:spcPts val="30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Definition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Determining</a:t>
            </a:r>
            <a:r>
              <a:rPr dirty="0" sz="400" spc="-8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296420"/>
            <a:ext cx="58547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need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AS?</a:t>
            </a:r>
            <a:endParaRPr sz="600">
              <a:latin typeface="Verdana"/>
              <a:cs typeface="Verdana"/>
            </a:endParaRPr>
          </a:p>
          <a:p>
            <a:pPr marL="37465" marR="126364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Projectionist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Acc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(1)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(2)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(3)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27807"/>
            <a:ext cx="56134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Propositions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proposition?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3749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>
                <a:hlinkClick r:id="rId17" action="ppaction://hlinksldjump"/>
              </a:rPr>
              <a:t>Roles </a:t>
            </a:r>
            <a:r>
              <a:rPr dirty="0" spc="-50">
                <a:hlinkClick r:id="rId17" action="ppaction://hlinksldjump"/>
              </a:rPr>
              <a:t>for other </a:t>
            </a:r>
            <a:r>
              <a:rPr dirty="0" spc="-55">
                <a:hlinkClick r:id="rId17" action="ppaction://hlinksldjump"/>
              </a:rPr>
              <a:t>types </a:t>
            </a:r>
            <a:r>
              <a:rPr dirty="0" spc="-40">
                <a:hlinkClick r:id="rId17" action="ppaction://hlinksldjump"/>
              </a:rPr>
              <a:t>of</a:t>
            </a:r>
            <a:r>
              <a:rPr dirty="0" spc="330">
                <a:hlinkClick r:id="rId17" action="ppaction://hlinksldjump"/>
              </a:rPr>
              <a:t> </a:t>
            </a:r>
            <a:r>
              <a:rPr dirty="0" spc="-75">
                <a:hlinkClick r:id="rId17" action="ppaction://hlinksldjump"/>
              </a:rPr>
              <a:t>phrases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1262963"/>
            <a:ext cx="341376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0">
                <a:latin typeface="Tahoma"/>
                <a:cs typeface="Tahoma"/>
              </a:rPr>
              <a:t>We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65">
                <a:latin typeface="Tahoma"/>
                <a:cs typeface="Tahoma"/>
              </a:rPr>
              <a:t>make </a:t>
            </a:r>
            <a:r>
              <a:rPr dirty="0" sz="1100" spc="-45">
                <a:latin typeface="Tahoma"/>
                <a:cs typeface="Tahoma"/>
              </a:rPr>
              <a:t>questions </a:t>
            </a:r>
            <a:r>
              <a:rPr dirty="0" sz="1100" spc="-30">
                <a:latin typeface="Tahoma"/>
                <a:cs typeface="Tahoma"/>
              </a:rPr>
              <a:t>about locatives </a:t>
            </a:r>
            <a:r>
              <a:rPr dirty="0" sz="1100" spc="-50">
                <a:latin typeface="Tahoma"/>
                <a:cs typeface="Tahoma"/>
              </a:rPr>
              <a:t>using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question  </a:t>
            </a:r>
            <a:r>
              <a:rPr dirty="0" sz="1100" spc="-70">
                <a:latin typeface="Tahoma"/>
                <a:cs typeface="Tahoma"/>
              </a:rPr>
              <a:t>word </a:t>
            </a:r>
            <a:r>
              <a:rPr dirty="0" u="sng" sz="1100" spc="-6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where</a:t>
            </a:r>
            <a:r>
              <a:rPr dirty="0" sz="1100" spc="-65">
                <a:latin typeface="Tahoma"/>
                <a:cs typeface="Tahoma"/>
              </a:rPr>
              <a:t>,</a:t>
            </a:r>
            <a:r>
              <a:rPr dirty="0" sz="1100" spc="-17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e.g.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360" y="1764003"/>
            <a:ext cx="22440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100" spc="-35">
                <a:latin typeface="Tahoma"/>
                <a:cs typeface="Tahoma"/>
              </a:rPr>
              <a:t>Q: </a:t>
            </a:r>
            <a:r>
              <a:rPr dirty="0" sz="1100" spc="-50">
                <a:latin typeface="Tahoma"/>
                <a:cs typeface="Tahoma"/>
              </a:rPr>
              <a:t>Where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30">
                <a:latin typeface="Tahoma"/>
                <a:cs typeface="Tahoma"/>
              </a:rPr>
              <a:t>Jason? </a:t>
            </a:r>
            <a:r>
              <a:rPr dirty="0" sz="1100" spc="-15">
                <a:latin typeface="Tahoma"/>
                <a:cs typeface="Tahoma"/>
              </a:rPr>
              <a:t>A: </a:t>
            </a:r>
            <a:r>
              <a:rPr dirty="0" sz="1100" spc="-80">
                <a:latin typeface="Tahoma"/>
                <a:cs typeface="Tahoma"/>
              </a:rPr>
              <a:t>In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19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park.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080886"/>
            <a:ext cx="685165" cy="136334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Thematic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relations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Main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for Noun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Other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for</a:t>
            </a:r>
            <a:r>
              <a:rPr dirty="0" sz="400" spc="4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NPs</a:t>
            </a:r>
            <a:endParaRPr sz="400">
              <a:latin typeface="Verdana"/>
              <a:cs typeface="Verdana"/>
            </a:endParaRPr>
          </a:p>
          <a:p>
            <a:pPr marL="37465" marR="11176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Roles for other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  <a:p>
            <a:pPr marL="62865" marR="350520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ttributives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latin typeface="Verdana"/>
                <a:cs typeface="Verdana"/>
                <a:hlinkClick r:id="rId22" action="ppaction://hlinksldjump"/>
              </a:rPr>
              <a:t>Locatives </a:t>
            </a:r>
            <a:r>
              <a:rPr dirty="0" sz="400" spc="-25"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Instruments</a:t>
            </a:r>
            <a:endParaRPr sz="400">
              <a:latin typeface="Verdana"/>
              <a:cs typeface="Verdana"/>
            </a:endParaRPr>
          </a:p>
          <a:p>
            <a:pPr marL="12700" marR="62865">
              <a:lnSpc>
                <a:spcPts val="1260"/>
              </a:lnSpc>
              <a:spcBef>
                <a:spcPts val="10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mnemonic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Further practice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Five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 </a:t>
            </a:r>
            <a:r>
              <a:rPr dirty="0" sz="600" spc="-10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r>
              <a:rPr dirty="0" baseline="4629" sz="900" spc="-157">
                <a:latin typeface="Verdana"/>
                <a:cs typeface="Verdana"/>
                <a:hlinkClick r:id="rId26" action="ppaction://hlinksldjump"/>
              </a:rPr>
              <a:t>33 </a:t>
            </a:r>
            <a:r>
              <a:rPr dirty="0" baseline="4629" sz="900" spc="67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baseline="4629" sz="900" spc="-142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baseline="4629" sz="900" spc="-97">
                <a:latin typeface="Verdana"/>
                <a:cs typeface="Verdana"/>
                <a:hlinkClick r:id="rId26" action="ppaction://hlinksldjump"/>
              </a:rPr>
              <a:t>41</a:t>
            </a:r>
            <a:endParaRPr baseline="4629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0246" y="85095"/>
            <a:ext cx="5956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03505" marR="5080" indent="-9144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08 -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Verbs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 driving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seat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33730" cy="967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36195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Motivation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for</a:t>
            </a:r>
            <a:r>
              <a:rPr dirty="0" sz="600" spc="-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AS</a:t>
            </a:r>
            <a:endParaRPr sz="600">
              <a:latin typeface="Verdana"/>
              <a:cs typeface="Verdana"/>
            </a:endParaRPr>
          </a:p>
          <a:p>
            <a:pPr marL="37465" marR="39243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Thematic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relations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(roles)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Arg.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Structure</a:t>
            </a:r>
            <a:endParaRPr sz="600">
              <a:latin typeface="Verdana"/>
              <a:cs typeface="Verdana"/>
            </a:endParaRPr>
          </a:p>
          <a:p>
            <a:pPr marL="37465" marR="131445">
              <a:lnSpc>
                <a:spcPct val="152200"/>
              </a:lnSpc>
              <a:spcBef>
                <a:spcPts val="30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Definition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Determining</a:t>
            </a:r>
            <a:r>
              <a:rPr dirty="0" sz="400" spc="-8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296420"/>
            <a:ext cx="58547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need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AS?</a:t>
            </a:r>
            <a:endParaRPr sz="600">
              <a:latin typeface="Verdana"/>
              <a:cs typeface="Verdana"/>
            </a:endParaRPr>
          </a:p>
          <a:p>
            <a:pPr marL="37465" marR="126364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Projectionist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Acc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(1)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(2)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(3)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3749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>
                <a:hlinkClick r:id="rId15" action="ppaction://hlinksldjump"/>
              </a:rPr>
              <a:t>Roles </a:t>
            </a:r>
            <a:r>
              <a:rPr dirty="0" spc="-50">
                <a:hlinkClick r:id="rId15" action="ppaction://hlinksldjump"/>
              </a:rPr>
              <a:t>for other </a:t>
            </a:r>
            <a:r>
              <a:rPr dirty="0" spc="-55">
                <a:hlinkClick r:id="rId15" action="ppaction://hlinksldjump"/>
              </a:rPr>
              <a:t>types </a:t>
            </a:r>
            <a:r>
              <a:rPr dirty="0" spc="-40">
                <a:hlinkClick r:id="rId15" action="ppaction://hlinksldjump"/>
              </a:rPr>
              <a:t>of</a:t>
            </a:r>
            <a:r>
              <a:rPr dirty="0" spc="330">
                <a:hlinkClick r:id="rId15" action="ppaction://hlinksldjump"/>
              </a:rPr>
              <a:t> </a:t>
            </a:r>
            <a:r>
              <a:rPr dirty="0" spc="-75">
                <a:hlinkClick r:id="rId15" action="ppaction://hlinksldjump"/>
              </a:rPr>
              <a:t>phrases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7297" y="1321916"/>
            <a:ext cx="34823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">
                <a:latin typeface="Tahoma"/>
                <a:cs typeface="Tahoma"/>
              </a:rPr>
              <a:t>An </a:t>
            </a:r>
            <a:r>
              <a:rPr dirty="0" sz="1100" spc="-35">
                <a:latin typeface="Tahoma"/>
                <a:cs typeface="Tahoma"/>
              </a:rPr>
              <a:t>instrument is </a:t>
            </a:r>
            <a:r>
              <a:rPr dirty="0" sz="1100" spc="-55">
                <a:latin typeface="Tahoma"/>
                <a:cs typeface="Tahoma"/>
              </a:rPr>
              <a:t>an </a:t>
            </a:r>
            <a:r>
              <a:rPr dirty="0" sz="1100" spc="-35">
                <a:latin typeface="Tahoma"/>
                <a:cs typeface="Tahoma"/>
              </a:rPr>
              <a:t>object </a:t>
            </a:r>
            <a:r>
              <a:rPr dirty="0" sz="1100" spc="-70">
                <a:latin typeface="Tahoma"/>
                <a:cs typeface="Tahoma"/>
              </a:rPr>
              <a:t>used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0">
                <a:latin typeface="Tahoma"/>
                <a:cs typeface="Tahoma"/>
              </a:rPr>
              <a:t>perform and </a:t>
            </a:r>
            <a:r>
              <a:rPr dirty="0" sz="1100" spc="-30">
                <a:latin typeface="Tahoma"/>
                <a:cs typeface="Tahoma"/>
              </a:rPr>
              <a:t>action,</a:t>
            </a:r>
            <a:r>
              <a:rPr dirty="0" sz="1100" spc="27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e.g.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1960" y="1650884"/>
            <a:ext cx="27635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100" spc="-35">
                <a:latin typeface="Tahoma"/>
                <a:cs typeface="Tahoma"/>
              </a:rPr>
              <a:t>Angela </a:t>
            </a:r>
            <a:r>
              <a:rPr dirty="0" sz="1100" spc="-55">
                <a:latin typeface="Tahoma"/>
                <a:cs typeface="Tahoma"/>
              </a:rPr>
              <a:t>covered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food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20">
                <a:latin typeface="Tahoma"/>
                <a:cs typeface="Tahoma"/>
              </a:rPr>
              <a:t>cloth</a:t>
            </a:r>
            <a:r>
              <a:rPr dirty="0" sz="1100" spc="290">
                <a:latin typeface="Tahoma"/>
                <a:cs typeface="Tahoma"/>
              </a:rPr>
              <a:t> </a:t>
            </a:r>
            <a:r>
              <a:rPr dirty="0" baseline="-13888" sz="1200" spc="7" i="1">
                <a:latin typeface="Arial"/>
                <a:cs typeface="Arial"/>
              </a:rPr>
              <a:t>INSTR</a:t>
            </a:r>
            <a:endParaRPr baseline="-13888"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1827807"/>
            <a:ext cx="685165" cy="161671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Propositions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</a:t>
            </a:r>
            <a:r>
              <a:rPr dirty="0" sz="400" spc="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proposition?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Thematic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relations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30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Main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for Noun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Phrases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Other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for</a:t>
            </a:r>
            <a:r>
              <a:rPr dirty="0" sz="400" spc="4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NPs</a:t>
            </a:r>
            <a:endParaRPr sz="400">
              <a:latin typeface="Verdana"/>
              <a:cs typeface="Verdana"/>
            </a:endParaRPr>
          </a:p>
          <a:p>
            <a:pPr marL="37465" marR="11176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Roles for other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of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  <a:p>
            <a:pPr marL="62865" marR="350520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A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ttributives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Locatives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latin typeface="Verdana"/>
                <a:cs typeface="Verdana"/>
                <a:hlinkClick r:id="rId23" action="ppaction://hlinksldjump"/>
              </a:rPr>
              <a:t>Instruments</a:t>
            </a:r>
            <a:endParaRPr sz="400">
              <a:latin typeface="Verdana"/>
              <a:cs typeface="Verdana"/>
            </a:endParaRPr>
          </a:p>
          <a:p>
            <a:pPr marL="12700" marR="62865">
              <a:lnSpc>
                <a:spcPts val="1260"/>
              </a:lnSpc>
              <a:spcBef>
                <a:spcPts val="110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mnemonic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Further practice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Five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 </a:t>
            </a:r>
            <a:r>
              <a:rPr dirty="0" sz="600" spc="-10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r>
              <a:rPr dirty="0" baseline="4629" sz="900" spc="-157">
                <a:latin typeface="Verdana"/>
                <a:cs typeface="Verdana"/>
                <a:hlinkClick r:id="rId26" action="ppaction://hlinksldjump"/>
              </a:rPr>
              <a:t>34 </a:t>
            </a:r>
            <a:r>
              <a:rPr dirty="0" baseline="4629" sz="900" spc="67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baseline="4629" sz="900" spc="-142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baseline="4629" sz="900" spc="-97">
                <a:latin typeface="Verdana"/>
                <a:cs typeface="Verdana"/>
                <a:hlinkClick r:id="rId26" action="ppaction://hlinksldjump"/>
              </a:rPr>
              <a:t>41</a:t>
            </a:r>
            <a:endParaRPr baseline="4629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0246" y="85095"/>
            <a:ext cx="5956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03505" marR="5080" indent="-9144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08 -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Verbs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 driving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seat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85165" cy="2098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762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algn="ctr" marR="43815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Motivation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for</a:t>
            </a:r>
            <a:r>
              <a:rPr dirty="0" sz="600" spc="-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AS</a:t>
            </a:r>
            <a:endParaRPr sz="600">
              <a:latin typeface="Verdana"/>
              <a:cs typeface="Verdana"/>
            </a:endParaRPr>
          </a:p>
          <a:p>
            <a:pPr marL="37465" marR="44450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 </a:t>
            </a:r>
            <a:r>
              <a:rPr dirty="0" sz="400" spc="-50"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0">
                <a:latin typeface="Verdana"/>
                <a:cs typeface="Verdana"/>
                <a:hlinkClick r:id="rId5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Thematic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relations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(roles)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Arg.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Structure</a:t>
            </a:r>
            <a:endParaRPr sz="600">
              <a:latin typeface="Verdana"/>
              <a:cs typeface="Verdana"/>
            </a:endParaRPr>
          </a:p>
          <a:p>
            <a:pPr marL="37465" marR="182880">
              <a:lnSpc>
                <a:spcPct val="152200"/>
              </a:lnSpc>
              <a:spcBef>
                <a:spcPts val="30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Definition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Determining</a:t>
            </a:r>
            <a:r>
              <a:rPr dirty="0" sz="400" spc="-8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need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AS?</a:t>
            </a:r>
            <a:endParaRPr sz="600">
              <a:latin typeface="Verdana"/>
              <a:cs typeface="Verdana"/>
            </a:endParaRPr>
          </a:p>
          <a:p>
            <a:pPr marL="37465" marR="226060">
              <a:lnSpc>
                <a:spcPct val="152200"/>
              </a:lnSpc>
              <a:spcBef>
                <a:spcPts val="3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Projectionist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Acc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(1)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(2)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PA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(3)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Propositions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400" spc="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proposition?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Thematic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relations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Main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for Noun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Phrases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5956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0">
                <a:hlinkClick r:id="rId5" action="ppaction://hlinksldjump"/>
              </a:rPr>
              <a:t>V</a:t>
            </a:r>
            <a:r>
              <a:rPr dirty="0" spc="-65">
                <a:hlinkClick r:id="rId5" action="ppaction://hlinksldjump"/>
              </a:rPr>
              <a:t>alence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38561" y="2458216"/>
            <a:ext cx="552450" cy="511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Other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400" spc="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NPs</a:t>
            </a:r>
            <a:endParaRPr sz="400">
              <a:latin typeface="Verdana"/>
              <a:cs typeface="Verdana"/>
            </a:endParaRPr>
          </a:p>
          <a:p>
            <a:pPr marL="12700" marR="508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Roles for other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of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  <a:p>
            <a:pPr marL="37465" marR="243204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A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ttributives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Locatives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Instruments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3025191"/>
            <a:ext cx="44894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mnemonic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3185452"/>
            <a:ext cx="56197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Further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3341243"/>
            <a:ext cx="62738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Five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 </a:t>
            </a:r>
            <a:r>
              <a:rPr dirty="0" baseline="4629" sz="900" spc="-97">
                <a:latin typeface="Verdana"/>
                <a:cs typeface="Verdana"/>
                <a:hlinkClick r:id="rId26" action="ppaction://hlinksldjump"/>
              </a:rPr>
              <a:t>3</a:t>
            </a:r>
            <a:r>
              <a:rPr dirty="0" baseline="4629" sz="900" spc="-97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baseline="4629" sz="900" spc="67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baseline="4629" sz="900" spc="-142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baseline="4629" sz="900" spc="-97">
                <a:latin typeface="Verdana"/>
                <a:cs typeface="Verdana"/>
                <a:hlinkClick r:id="rId26" action="ppaction://hlinksldjump"/>
              </a:rPr>
              <a:t>41</a:t>
            </a:r>
            <a:endParaRPr baseline="4629" sz="9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7360" y="1055863"/>
            <a:ext cx="621665" cy="128587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5">
                <a:latin typeface="Tahoma"/>
                <a:cs typeface="Tahoma"/>
              </a:rPr>
              <a:t>Drive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Donate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20">
                <a:latin typeface="Tahoma"/>
                <a:cs typeface="Tahoma"/>
              </a:rPr>
              <a:t>Mix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5">
                <a:latin typeface="Tahoma"/>
                <a:cs typeface="Tahoma"/>
              </a:rPr>
              <a:t>Yawn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5">
                <a:latin typeface="Tahoma"/>
                <a:cs typeface="Tahoma"/>
              </a:rPr>
              <a:t>Slap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0">
                <a:latin typeface="Tahoma"/>
                <a:cs typeface="Tahoma"/>
              </a:rPr>
              <a:t>Rain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0246" y="85095"/>
            <a:ext cx="5956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03505" marR="5080" indent="-9144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08 -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Verbs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 driving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seat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33730" cy="6216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36195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Motivation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for</a:t>
            </a:r>
            <a:r>
              <a:rPr dirty="0" sz="600" spc="-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AS</a:t>
            </a:r>
            <a:endParaRPr sz="600">
              <a:latin typeface="Verdana"/>
              <a:cs typeface="Verdana"/>
            </a:endParaRPr>
          </a:p>
          <a:p>
            <a:pPr marL="37465" marR="39243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Thematic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relations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(roles)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50586"/>
            <a:ext cx="5187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Arg.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Structure</a:t>
            </a:r>
            <a:endParaRPr sz="600">
              <a:latin typeface="Verdana"/>
              <a:cs typeface="Verdana"/>
            </a:endParaRPr>
          </a:p>
          <a:p>
            <a:pPr marL="37465" marR="1651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Definition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Determining</a:t>
            </a:r>
            <a:r>
              <a:rPr dirty="0" sz="400" spc="-8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96420"/>
            <a:ext cx="58547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need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AS?</a:t>
            </a:r>
            <a:endParaRPr sz="600">
              <a:latin typeface="Verdana"/>
              <a:cs typeface="Verdana"/>
            </a:endParaRPr>
          </a:p>
          <a:p>
            <a:pPr marL="37465" marR="126364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Projectionist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Acc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(1)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(2)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(3)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27807"/>
            <a:ext cx="56134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Propositions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proposition?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80886"/>
            <a:ext cx="685165" cy="79311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Thematic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relations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Main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for Noun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Phrases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Other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400" spc="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NPs</a:t>
            </a:r>
            <a:endParaRPr sz="400">
              <a:latin typeface="Verdana"/>
              <a:cs typeface="Verdana"/>
            </a:endParaRPr>
          </a:p>
          <a:p>
            <a:pPr marL="37465" marR="11176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Roles for other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of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  <a:p>
            <a:pPr marL="62865" marR="3524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A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ttributives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Locatives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3749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>
                <a:hlinkClick r:id="rId21" action="ppaction://hlinksldjump"/>
              </a:rPr>
              <a:t>Roles </a:t>
            </a:r>
            <a:r>
              <a:rPr dirty="0" spc="-50">
                <a:hlinkClick r:id="rId21" action="ppaction://hlinksldjump"/>
              </a:rPr>
              <a:t>for other </a:t>
            </a:r>
            <a:r>
              <a:rPr dirty="0" spc="-55">
                <a:hlinkClick r:id="rId21" action="ppaction://hlinksldjump"/>
              </a:rPr>
              <a:t>types </a:t>
            </a:r>
            <a:r>
              <a:rPr dirty="0" spc="-40">
                <a:hlinkClick r:id="rId21" action="ppaction://hlinksldjump"/>
              </a:rPr>
              <a:t>of</a:t>
            </a:r>
            <a:r>
              <a:rPr dirty="0" spc="330">
                <a:hlinkClick r:id="rId21" action="ppaction://hlinksldjump"/>
              </a:rPr>
              <a:t> </a:t>
            </a:r>
            <a:r>
              <a:rPr dirty="0" spc="-75">
                <a:hlinkClick r:id="rId21" action="ppaction://hlinksldjump"/>
              </a:rPr>
              <a:t>phrases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63873" y="2892619"/>
            <a:ext cx="288925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Instruments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025191"/>
            <a:ext cx="44894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3333B2"/>
                </a:solidFill>
                <a:latin typeface="Verdana"/>
                <a:cs typeface="Verdana"/>
                <a:hlinkClick r:id="rId24" action="ppaction://hlinksldjump"/>
              </a:rPr>
              <a:t>A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4" action="ppaction://hlinksldjump"/>
              </a:rPr>
              <a:t>mnemonic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185452"/>
            <a:ext cx="56197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Further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3341243"/>
            <a:ext cx="62738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Five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 </a:t>
            </a:r>
            <a:r>
              <a:rPr dirty="0" sz="600" spc="-10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r>
              <a:rPr dirty="0" baseline="4629" sz="900" spc="-157">
                <a:latin typeface="Verdana"/>
                <a:cs typeface="Verdana"/>
                <a:hlinkClick r:id="rId26" action="ppaction://hlinksldjump"/>
              </a:rPr>
              <a:t>35 </a:t>
            </a:r>
            <a:r>
              <a:rPr dirty="0" baseline="4629" sz="900" spc="67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baseline="4629" sz="900" spc="-127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baseline="4629" sz="900" spc="-97">
                <a:latin typeface="Verdana"/>
                <a:cs typeface="Verdana"/>
                <a:hlinkClick r:id="rId26" action="ppaction://hlinksldjump"/>
              </a:rPr>
              <a:t>41</a:t>
            </a:r>
            <a:endParaRPr baseline="4629" sz="9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160689"/>
            <a:ext cx="16986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latin typeface="Tahoma"/>
                <a:cs typeface="Tahoma"/>
              </a:rPr>
              <a:t>A </a:t>
            </a:r>
            <a:r>
              <a:rPr dirty="0" sz="1100" spc="-60">
                <a:latin typeface="Tahoma"/>
                <a:cs typeface="Tahoma"/>
              </a:rPr>
              <a:t>genuine </a:t>
            </a:r>
            <a:r>
              <a:rPr dirty="0" sz="1100" spc="-30">
                <a:latin typeface="Tahoma"/>
                <a:cs typeface="Tahoma"/>
              </a:rPr>
              <a:t>thematic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relation?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360" y="1445880"/>
            <a:ext cx="2706370" cy="6559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He </a:t>
            </a:r>
            <a:r>
              <a:rPr dirty="0" sz="1100" spc="-45" b="1">
                <a:latin typeface="Arial"/>
                <a:cs typeface="Arial"/>
              </a:rPr>
              <a:t>hammered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25">
                <a:latin typeface="Tahoma"/>
                <a:cs typeface="Tahoma"/>
              </a:rPr>
              <a:t>nail </a:t>
            </a:r>
            <a:r>
              <a:rPr dirty="0" sz="1100" spc="-5">
                <a:latin typeface="Tahoma"/>
                <a:cs typeface="Tahoma"/>
              </a:rPr>
              <a:t>(?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-18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hammer)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5">
                <a:latin typeface="Tahoma"/>
                <a:cs typeface="Tahoma"/>
              </a:rPr>
              <a:t>She </a:t>
            </a:r>
            <a:r>
              <a:rPr dirty="0" sz="1100" spc="-35" b="1">
                <a:latin typeface="Arial"/>
                <a:cs typeface="Arial"/>
              </a:rPr>
              <a:t>filed </a:t>
            </a:r>
            <a:r>
              <a:rPr dirty="0" sz="1100" spc="-60">
                <a:latin typeface="Tahoma"/>
                <a:cs typeface="Tahoma"/>
              </a:rPr>
              <a:t>her </a:t>
            </a:r>
            <a:r>
              <a:rPr dirty="0" sz="1100" spc="-35">
                <a:latin typeface="Tahoma"/>
                <a:cs typeface="Tahoma"/>
              </a:rPr>
              <a:t>nails </a:t>
            </a:r>
            <a:r>
              <a:rPr dirty="0" sz="1100" spc="-20">
                <a:latin typeface="Tahoma"/>
                <a:cs typeface="Tahoma"/>
              </a:rPr>
              <a:t>(with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25">
                <a:latin typeface="Tahoma"/>
                <a:cs typeface="Tahoma"/>
              </a:rPr>
              <a:t>nail</a:t>
            </a:r>
            <a:r>
              <a:rPr dirty="0" sz="1100" spc="15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file).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5">
                <a:latin typeface="Tahoma"/>
                <a:cs typeface="Tahoma"/>
              </a:rPr>
              <a:t>She </a:t>
            </a:r>
            <a:r>
              <a:rPr dirty="0" sz="1100" spc="-45">
                <a:latin typeface="Tahoma"/>
                <a:cs typeface="Tahoma"/>
              </a:rPr>
              <a:t>scratched </a:t>
            </a:r>
            <a:r>
              <a:rPr dirty="0" sz="1100" spc="-60">
                <a:latin typeface="Tahoma"/>
                <a:cs typeface="Tahoma"/>
              </a:rPr>
              <a:t>her </a:t>
            </a:r>
            <a:r>
              <a:rPr dirty="0" sz="1100" spc="-35">
                <a:latin typeface="Tahoma"/>
                <a:cs typeface="Tahoma"/>
              </a:rPr>
              <a:t>back </a:t>
            </a:r>
            <a:r>
              <a:rPr dirty="0" sz="1100" spc="-20">
                <a:latin typeface="Tahoma"/>
                <a:cs typeface="Tahoma"/>
              </a:rPr>
              <a:t>(with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5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loofah)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0246" y="85095"/>
            <a:ext cx="595630" cy="3733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08 -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Verbs</a:t>
            </a:r>
            <a:r>
              <a:rPr dirty="0" sz="600" spc="7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driving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seat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11967"/>
            <a:ext cx="63373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Motivation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for</a:t>
            </a:r>
            <a:r>
              <a:rPr dirty="0" sz="600" spc="-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AS</a:t>
            </a:r>
            <a:endParaRPr sz="600">
              <a:latin typeface="Verdana"/>
              <a:cs typeface="Verdana"/>
            </a:endParaRPr>
          </a:p>
          <a:p>
            <a:pPr marL="37465" marR="39243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Thematic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relations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(roles)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50586"/>
            <a:ext cx="5187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Arg.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Structure</a:t>
            </a:r>
            <a:endParaRPr sz="600">
              <a:latin typeface="Verdana"/>
              <a:cs typeface="Verdana"/>
            </a:endParaRPr>
          </a:p>
          <a:p>
            <a:pPr marL="37465" marR="1651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Definition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Determining</a:t>
            </a:r>
            <a:r>
              <a:rPr dirty="0" sz="400" spc="-8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96420"/>
            <a:ext cx="58547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need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AS?</a:t>
            </a:r>
            <a:endParaRPr sz="600">
              <a:latin typeface="Verdana"/>
              <a:cs typeface="Verdana"/>
            </a:endParaRPr>
          </a:p>
          <a:p>
            <a:pPr marL="37465" marR="126364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Projectionist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Acc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(1)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(2)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(3)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27807"/>
            <a:ext cx="56134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Propositions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proposition?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80886"/>
            <a:ext cx="685165" cy="79311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Thematic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relations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Main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for Noun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Phrases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Other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400" spc="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NPs</a:t>
            </a:r>
            <a:endParaRPr sz="400">
              <a:latin typeface="Verdana"/>
              <a:cs typeface="Verdana"/>
            </a:endParaRPr>
          </a:p>
          <a:p>
            <a:pPr marL="37465" marR="11176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Roles for other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of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  <a:p>
            <a:pPr marL="62865" marR="3524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A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ttributives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Locatives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487158"/>
            <a:ext cx="20053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Motivation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for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argument</a:t>
            </a:r>
            <a:r>
              <a:rPr dirty="0" sz="1100" spc="7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structure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63873" y="2892619"/>
            <a:ext cx="288925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Instruments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025191"/>
            <a:ext cx="44894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3333B2"/>
                </a:solidFill>
                <a:latin typeface="Verdana"/>
                <a:cs typeface="Verdana"/>
                <a:hlinkClick r:id="rId23" action="ppaction://hlinksldjump"/>
              </a:rPr>
              <a:t>A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3" action="ppaction://hlinksldjump"/>
              </a:rPr>
              <a:t>mnemonic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3185452"/>
            <a:ext cx="56197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Further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263" y="3341243"/>
            <a:ext cx="62738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Five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 </a:t>
            </a:r>
            <a:r>
              <a:rPr dirty="0" sz="600" spc="-10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</a:t>
            </a:r>
            <a:r>
              <a:rPr dirty="0" baseline="4629" sz="900" spc="-157">
                <a:latin typeface="Verdana"/>
                <a:cs typeface="Verdana"/>
                <a:hlinkClick r:id="rId25" action="ppaction://hlinksldjump"/>
              </a:rPr>
              <a:t>35 </a:t>
            </a:r>
            <a:r>
              <a:rPr dirty="0" baseline="4629" sz="900" spc="67">
                <a:latin typeface="Verdana"/>
                <a:cs typeface="Verdana"/>
                <a:hlinkClick r:id="rId25" action="ppaction://hlinksldjump"/>
              </a:rPr>
              <a:t>/</a:t>
            </a:r>
            <a:r>
              <a:rPr dirty="0" baseline="4629" sz="900" spc="-127"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baseline="4629" sz="900" spc="-97">
                <a:latin typeface="Verdana"/>
                <a:cs typeface="Verdana"/>
                <a:hlinkClick r:id="rId25" action="ppaction://hlinksldjump"/>
              </a:rPr>
              <a:t>41</a:t>
            </a:r>
            <a:endParaRPr baseline="4629" sz="9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773212"/>
            <a:ext cx="11842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Argument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Structure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059254"/>
            <a:ext cx="19221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Do </a:t>
            </a:r>
            <a:r>
              <a:rPr dirty="0" sz="1100" spc="-10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we </a:t>
            </a:r>
            <a:r>
              <a:rPr dirty="0" sz="1100" spc="-7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need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argument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structure?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345309"/>
            <a:ext cx="7385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Propositions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639060"/>
            <a:ext cx="15252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Thematic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relations</a:t>
            </a:r>
            <a:r>
              <a:rPr dirty="0" sz="1100" spc="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(roles)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1932811"/>
            <a:ext cx="18992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3333B2"/>
                </a:solidFill>
                <a:latin typeface="Tahoma"/>
                <a:cs typeface="Tahoma"/>
                <a:hlinkClick r:id="rId23" action="ppaction://hlinksldjump"/>
              </a:rPr>
              <a:t>Remembering </a:t>
            </a:r>
            <a:r>
              <a:rPr dirty="0" sz="1100" spc="-30">
                <a:solidFill>
                  <a:srgbClr val="3333B2"/>
                </a:solidFill>
                <a:latin typeface="Tahoma"/>
                <a:cs typeface="Tahoma"/>
                <a:hlinkClick r:id="rId23" action="ppaction://hlinksldjump"/>
              </a:rPr>
              <a:t>thematic</a:t>
            </a:r>
            <a:r>
              <a:rPr dirty="0" sz="1100" spc="50">
                <a:solidFill>
                  <a:srgbClr val="3333B2"/>
                </a:solidFill>
                <a:latin typeface="Tahoma"/>
                <a:cs typeface="Tahoma"/>
                <a:hlinkClick r:id="rId23" action="ppaction://hlinksldjump"/>
              </a:rPr>
              <a:t>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23" action="ppaction://hlinksldjump"/>
              </a:rPr>
              <a:t>relations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218866"/>
            <a:ext cx="9461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Further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practice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412070"/>
            <a:ext cx="1196975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Five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minute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exercise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6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33730" cy="8788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49530" marR="571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08 -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Verbs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 driving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seat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algn="ctr" marL="36195">
              <a:lnSpc>
                <a:spcPct val="100000"/>
              </a:lnSpc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Motivation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for</a:t>
            </a:r>
            <a:r>
              <a:rPr dirty="0" sz="600" spc="-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AS</a:t>
            </a:r>
            <a:endParaRPr sz="600">
              <a:latin typeface="Verdana"/>
              <a:cs typeface="Verdana"/>
            </a:endParaRPr>
          </a:p>
          <a:p>
            <a:pPr marL="37465" marR="39243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Thematic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relations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(roles)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950586"/>
            <a:ext cx="5187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Arg.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Structure</a:t>
            </a:r>
            <a:endParaRPr sz="600">
              <a:latin typeface="Verdana"/>
              <a:cs typeface="Verdana"/>
            </a:endParaRPr>
          </a:p>
          <a:p>
            <a:pPr marL="37465" marR="1651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Definition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Determining</a:t>
            </a:r>
            <a:r>
              <a:rPr dirty="0" sz="400" spc="-8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296420"/>
            <a:ext cx="58547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need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AS?</a:t>
            </a:r>
            <a:endParaRPr sz="600">
              <a:latin typeface="Verdana"/>
              <a:cs typeface="Verdana"/>
            </a:endParaRPr>
          </a:p>
          <a:p>
            <a:pPr marL="37465" marR="126364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Projectionist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Acc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(1)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(2)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(3)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27807"/>
            <a:ext cx="56134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Propositions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proposition?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80886"/>
            <a:ext cx="685165" cy="70040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Thematic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relations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Main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for Noun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Phrases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Other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400" spc="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NPs</a:t>
            </a:r>
            <a:endParaRPr sz="400">
              <a:latin typeface="Verdana"/>
              <a:cs typeface="Verdana"/>
            </a:endParaRPr>
          </a:p>
          <a:p>
            <a:pPr marL="37465" marR="11176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Roles for other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of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  <a:p>
            <a:pPr marL="628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Attributives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7297" y="1171902"/>
            <a:ext cx="3502025" cy="87566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100" spc="-10">
                <a:latin typeface="Tahoma"/>
                <a:cs typeface="Tahoma"/>
              </a:rPr>
              <a:t>After </a:t>
            </a:r>
            <a:r>
              <a:rPr dirty="0" sz="1100" spc="-20">
                <a:latin typeface="Tahoma"/>
                <a:cs typeface="Tahoma"/>
              </a:rPr>
              <a:t>Eating </a:t>
            </a:r>
            <a:r>
              <a:rPr dirty="0" sz="1100" spc="-45">
                <a:latin typeface="Tahoma"/>
                <a:cs typeface="Tahoma"/>
              </a:rPr>
              <a:t>Peas </a:t>
            </a:r>
            <a:r>
              <a:rPr dirty="0" sz="1100" spc="25">
                <a:latin typeface="Tahoma"/>
                <a:cs typeface="Tahoma"/>
              </a:rPr>
              <a:t>All </a:t>
            </a:r>
            <a:r>
              <a:rPr dirty="0" sz="1100">
                <a:latin typeface="Tahoma"/>
                <a:cs typeface="Tahoma"/>
              </a:rPr>
              <a:t>Tiny </a:t>
            </a:r>
            <a:r>
              <a:rPr dirty="0" sz="1100" spc="-30">
                <a:latin typeface="Tahoma"/>
                <a:cs typeface="Tahoma"/>
              </a:rPr>
              <a:t>Babies </a:t>
            </a:r>
            <a:r>
              <a:rPr dirty="0" sz="1100" spc="-15">
                <a:latin typeface="Tahoma"/>
                <a:cs typeface="Tahoma"/>
              </a:rPr>
              <a:t>Avoid </a:t>
            </a:r>
            <a:r>
              <a:rPr dirty="0" sz="1100" spc="-35">
                <a:latin typeface="Tahoma"/>
                <a:cs typeface="Tahoma"/>
              </a:rPr>
              <a:t>Laughing </a:t>
            </a:r>
            <a:r>
              <a:rPr dirty="0" sz="1100" spc="-80">
                <a:latin typeface="Tahoma"/>
                <a:cs typeface="Tahoma"/>
              </a:rPr>
              <a:t>In</a:t>
            </a:r>
            <a:r>
              <a:rPr dirty="0" sz="1100" spc="4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Public</a:t>
            </a:r>
            <a:endParaRPr sz="1100">
              <a:latin typeface="Tahoma"/>
              <a:cs typeface="Tahoma"/>
            </a:endParaRPr>
          </a:p>
          <a:p>
            <a:pPr marL="12700" marR="772160">
              <a:lnSpc>
                <a:spcPct val="102600"/>
              </a:lnSpc>
              <a:spcBef>
                <a:spcPts val="635"/>
              </a:spcBef>
            </a:pPr>
            <a:r>
              <a:rPr dirty="0" sz="1100" spc="25">
                <a:latin typeface="Tahoma"/>
                <a:cs typeface="Tahoma"/>
              </a:rPr>
              <a:t>AGENT, </a:t>
            </a:r>
            <a:r>
              <a:rPr dirty="0" sz="1100" spc="20">
                <a:latin typeface="Tahoma"/>
                <a:cs typeface="Tahoma"/>
              </a:rPr>
              <a:t>EXPERIENCER, </a:t>
            </a:r>
            <a:r>
              <a:rPr dirty="0" sz="1100" spc="10">
                <a:latin typeface="Tahoma"/>
                <a:cs typeface="Tahoma"/>
              </a:rPr>
              <a:t>PATIENT, </a:t>
            </a:r>
            <a:r>
              <a:rPr dirty="0" sz="1100" spc="40">
                <a:latin typeface="Tahoma"/>
                <a:cs typeface="Tahoma"/>
              </a:rPr>
              <a:t>THEME,  </a:t>
            </a:r>
            <a:r>
              <a:rPr dirty="0" sz="1100" spc="20">
                <a:latin typeface="Tahoma"/>
                <a:cs typeface="Tahoma"/>
              </a:rPr>
              <a:t>BENEFACTIVE, ATTRIBUTIVE, </a:t>
            </a:r>
            <a:r>
              <a:rPr dirty="0" sz="1100" spc="15">
                <a:latin typeface="Tahoma"/>
                <a:cs typeface="Tahoma"/>
              </a:rPr>
              <a:t>LOCATIVE,  </a:t>
            </a:r>
            <a:r>
              <a:rPr dirty="0" sz="1100" spc="25">
                <a:latin typeface="Tahoma"/>
                <a:cs typeface="Tahoma"/>
              </a:rPr>
              <a:t>INSTRUMENT,</a:t>
            </a:r>
            <a:r>
              <a:rPr dirty="0" sz="1100" spc="15">
                <a:latin typeface="Tahoma"/>
                <a:cs typeface="Tahoma"/>
              </a:rPr>
              <a:t> POSSESSOR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63873" y="2799833"/>
            <a:ext cx="288925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Locatives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Instruments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3025191"/>
            <a:ext cx="44894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3333B2"/>
                </a:solidFill>
                <a:latin typeface="Verdana"/>
                <a:cs typeface="Verdana"/>
                <a:hlinkClick r:id="rId24" action="ppaction://hlinksldjump"/>
              </a:rPr>
              <a:t>A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4" action="ppaction://hlinksldjump"/>
              </a:rPr>
              <a:t>mnemonic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3185452"/>
            <a:ext cx="56197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Further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341243"/>
            <a:ext cx="62738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Five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 </a:t>
            </a:r>
            <a:r>
              <a:rPr dirty="0" sz="600" spc="-10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r>
              <a:rPr dirty="0" baseline="4629" sz="900" spc="-157">
                <a:latin typeface="Verdana"/>
                <a:cs typeface="Verdana"/>
                <a:hlinkClick r:id="rId26" action="ppaction://hlinksldjump"/>
              </a:rPr>
              <a:t>36 </a:t>
            </a:r>
            <a:r>
              <a:rPr dirty="0" baseline="4629" sz="900" spc="67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baseline="4629" sz="900" spc="-127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baseline="4629" sz="900" spc="-97">
                <a:latin typeface="Verdana"/>
                <a:cs typeface="Verdana"/>
                <a:hlinkClick r:id="rId26" action="ppaction://hlinksldjump"/>
              </a:rPr>
              <a:t>41</a:t>
            </a:r>
            <a:endParaRPr baseline="4629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85165" cy="27889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49530" marR="5715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08 -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Verbs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 driving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seat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algn="ctr" marR="7620">
              <a:lnSpc>
                <a:spcPct val="100000"/>
              </a:lnSpc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algn="ctr" marR="43815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Motivation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for</a:t>
            </a:r>
            <a:r>
              <a:rPr dirty="0" sz="600" spc="-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AS</a:t>
            </a:r>
            <a:endParaRPr sz="600">
              <a:latin typeface="Verdana"/>
              <a:cs typeface="Verdana"/>
            </a:endParaRPr>
          </a:p>
          <a:p>
            <a:pPr marL="37465" marR="44450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Thematic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relations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(roles)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Arg.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Structure</a:t>
            </a:r>
            <a:endParaRPr sz="600">
              <a:latin typeface="Verdana"/>
              <a:cs typeface="Verdana"/>
            </a:endParaRPr>
          </a:p>
          <a:p>
            <a:pPr marL="37465" marR="182880">
              <a:lnSpc>
                <a:spcPct val="152200"/>
              </a:lnSpc>
              <a:spcBef>
                <a:spcPts val="30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Definition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Determining</a:t>
            </a:r>
            <a:r>
              <a:rPr dirty="0" sz="400" spc="-8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need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AS?</a:t>
            </a:r>
            <a:endParaRPr sz="600">
              <a:latin typeface="Verdana"/>
              <a:cs typeface="Verdana"/>
            </a:endParaRPr>
          </a:p>
          <a:p>
            <a:pPr marL="37465" marR="22606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Projectionist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Acc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(1)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(2)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PA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(3)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Propositions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400" spc="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proposition?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Thematic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relations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Main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for Noun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Phrases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Other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400" spc="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NPs</a:t>
            </a:r>
            <a:endParaRPr sz="400">
              <a:latin typeface="Verdana"/>
              <a:cs typeface="Verdana"/>
            </a:endParaRPr>
          </a:p>
          <a:p>
            <a:pPr marL="37465" marR="11176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Roles for other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of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  <a:p>
            <a:pPr marL="62865" marR="3524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A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ttributives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Locatives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9997" y="624406"/>
            <a:ext cx="3528053" cy="233925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963873" y="2892619"/>
            <a:ext cx="288925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Instruments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3025191"/>
            <a:ext cx="44894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A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mnemonic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3185452"/>
            <a:ext cx="56197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6" action="ppaction://hlinksldjump"/>
              </a:rPr>
              <a:t>Further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6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3341243"/>
            <a:ext cx="62738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Five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min </a:t>
            </a:r>
            <a:r>
              <a:rPr dirty="0" sz="600" spc="-105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ex</a:t>
            </a:r>
            <a:r>
              <a:rPr dirty="0" baseline="4629" sz="900" spc="-157">
                <a:latin typeface="Verdana"/>
                <a:cs typeface="Verdana"/>
                <a:hlinkClick r:id="rId27" action="ppaction://hlinksldjump"/>
              </a:rPr>
              <a:t>37 </a:t>
            </a:r>
            <a:r>
              <a:rPr dirty="0" baseline="4629" sz="900" spc="67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baseline="4629" sz="900" spc="-127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baseline="4629" sz="900" spc="-97">
                <a:latin typeface="Verdana"/>
                <a:cs typeface="Verdana"/>
                <a:hlinkClick r:id="rId27" action="ppaction://hlinksldjump"/>
              </a:rPr>
              <a:t>41</a:t>
            </a:r>
            <a:endParaRPr baseline="4629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0246" y="85095"/>
            <a:ext cx="595630" cy="3733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08 -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Verbs</a:t>
            </a:r>
            <a:r>
              <a:rPr dirty="0" sz="600" spc="7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driving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seat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11967"/>
            <a:ext cx="63373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Motivation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for</a:t>
            </a:r>
            <a:r>
              <a:rPr dirty="0" sz="600" spc="-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AS</a:t>
            </a:r>
            <a:endParaRPr sz="600">
              <a:latin typeface="Verdana"/>
              <a:cs typeface="Verdana"/>
            </a:endParaRPr>
          </a:p>
          <a:p>
            <a:pPr marL="37465" marR="39243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Thematic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relations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(roles)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50586"/>
            <a:ext cx="5187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Arg.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Structure</a:t>
            </a:r>
            <a:endParaRPr sz="600">
              <a:latin typeface="Verdana"/>
              <a:cs typeface="Verdana"/>
            </a:endParaRPr>
          </a:p>
          <a:p>
            <a:pPr marL="37465" marR="1651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Definition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Determining</a:t>
            </a:r>
            <a:r>
              <a:rPr dirty="0" sz="400" spc="-8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96420"/>
            <a:ext cx="58547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need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AS?</a:t>
            </a:r>
            <a:endParaRPr sz="600">
              <a:latin typeface="Verdana"/>
              <a:cs typeface="Verdana"/>
            </a:endParaRPr>
          </a:p>
          <a:p>
            <a:pPr marL="37465" marR="126364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Projectionist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Acc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(1)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(2)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(3)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27807"/>
            <a:ext cx="56134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Propositions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proposition?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80886"/>
            <a:ext cx="685165" cy="79311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Thematic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relations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Main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for Noun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Phrases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Other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400" spc="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NPs</a:t>
            </a:r>
            <a:endParaRPr sz="400">
              <a:latin typeface="Verdana"/>
              <a:cs typeface="Verdana"/>
            </a:endParaRPr>
          </a:p>
          <a:p>
            <a:pPr marL="37465" marR="11176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Roles for other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of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  <a:p>
            <a:pPr marL="62865" marR="3524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A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ttributives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Locatives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487158"/>
            <a:ext cx="20053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Motivation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for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argument</a:t>
            </a:r>
            <a:r>
              <a:rPr dirty="0" sz="1100" spc="7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structure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63873" y="2892619"/>
            <a:ext cx="288925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Instruments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025191"/>
            <a:ext cx="44894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A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mnemonic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3185452"/>
            <a:ext cx="56197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4" action="ppaction://hlinksldjump"/>
              </a:rPr>
              <a:t>Further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4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263" y="3341243"/>
            <a:ext cx="62738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Five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 </a:t>
            </a:r>
            <a:r>
              <a:rPr dirty="0" sz="600" spc="-10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</a:t>
            </a:r>
            <a:r>
              <a:rPr dirty="0" baseline="4629" sz="900" spc="-157">
                <a:latin typeface="Verdana"/>
                <a:cs typeface="Verdana"/>
                <a:hlinkClick r:id="rId25" action="ppaction://hlinksldjump"/>
              </a:rPr>
              <a:t>37 </a:t>
            </a:r>
            <a:r>
              <a:rPr dirty="0" baseline="4629" sz="900" spc="67">
                <a:latin typeface="Verdana"/>
                <a:cs typeface="Verdana"/>
                <a:hlinkClick r:id="rId25" action="ppaction://hlinksldjump"/>
              </a:rPr>
              <a:t>/</a:t>
            </a:r>
            <a:r>
              <a:rPr dirty="0" baseline="4629" sz="900" spc="-127"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baseline="4629" sz="900" spc="-97">
                <a:latin typeface="Verdana"/>
                <a:cs typeface="Verdana"/>
                <a:hlinkClick r:id="rId25" action="ppaction://hlinksldjump"/>
              </a:rPr>
              <a:t>41</a:t>
            </a:r>
            <a:endParaRPr baseline="4629" sz="9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773212"/>
            <a:ext cx="11842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Argument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Structure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059254"/>
            <a:ext cx="19221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Do </a:t>
            </a:r>
            <a:r>
              <a:rPr dirty="0" sz="1100" spc="-10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we </a:t>
            </a:r>
            <a:r>
              <a:rPr dirty="0" sz="1100" spc="-7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need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argument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structure?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345309"/>
            <a:ext cx="7385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Propositions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639060"/>
            <a:ext cx="15252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Thematic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relations</a:t>
            </a:r>
            <a:r>
              <a:rPr dirty="0" sz="1100" spc="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(roles)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1932811"/>
            <a:ext cx="18992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Remembering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thematic</a:t>
            </a:r>
            <a:r>
              <a:rPr dirty="0" sz="1100" spc="5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relations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218866"/>
            <a:ext cx="9461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3333B2"/>
                </a:solidFill>
                <a:latin typeface="Tahoma"/>
                <a:cs typeface="Tahoma"/>
                <a:hlinkClick r:id="rId24" action="ppaction://hlinksldjump"/>
              </a:rPr>
              <a:t>Further</a:t>
            </a: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24" action="ppaction://hlinksldjump"/>
              </a:rPr>
              <a:t>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24" action="ppaction://hlinksldjump"/>
              </a:rPr>
              <a:t>practice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412070"/>
            <a:ext cx="1196975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Five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minute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exercise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6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33730" cy="8788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49530" marR="571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08 -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Verbs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 driving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seat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algn="ctr" marL="36195">
              <a:lnSpc>
                <a:spcPct val="100000"/>
              </a:lnSpc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Motivation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for</a:t>
            </a:r>
            <a:r>
              <a:rPr dirty="0" sz="600" spc="-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AS</a:t>
            </a:r>
            <a:endParaRPr sz="600">
              <a:latin typeface="Verdana"/>
              <a:cs typeface="Verdana"/>
            </a:endParaRPr>
          </a:p>
          <a:p>
            <a:pPr marL="37465" marR="39243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Thematic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relations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(roles)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950586"/>
            <a:ext cx="5187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Arg.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Structure</a:t>
            </a:r>
            <a:endParaRPr sz="600">
              <a:latin typeface="Verdana"/>
              <a:cs typeface="Verdana"/>
            </a:endParaRPr>
          </a:p>
          <a:p>
            <a:pPr marL="37465" marR="1651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Definition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Determining</a:t>
            </a:r>
            <a:r>
              <a:rPr dirty="0" sz="400" spc="-8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296420"/>
            <a:ext cx="58547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need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AS?</a:t>
            </a:r>
            <a:endParaRPr sz="600">
              <a:latin typeface="Verdana"/>
              <a:cs typeface="Verdana"/>
            </a:endParaRPr>
          </a:p>
          <a:p>
            <a:pPr marL="37465" marR="126364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Projectionist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Acc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(1)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(2)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(3)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27807"/>
            <a:ext cx="56134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Propositions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proposition?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80886"/>
            <a:ext cx="685165" cy="70040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Thematic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relations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Main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for Noun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Phrases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Other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400" spc="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NPs</a:t>
            </a:r>
            <a:endParaRPr sz="400">
              <a:latin typeface="Verdana"/>
              <a:cs typeface="Verdana"/>
            </a:endParaRPr>
          </a:p>
          <a:p>
            <a:pPr marL="37465" marR="11176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Roles for other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of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  <a:p>
            <a:pPr marL="628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Attributives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67360" y="971852"/>
            <a:ext cx="3405504" cy="14960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0">
                <a:latin typeface="Tahoma"/>
                <a:cs typeface="Tahoma"/>
              </a:rPr>
              <a:t>Jack </a:t>
            </a:r>
            <a:r>
              <a:rPr dirty="0" sz="1100" spc="-50">
                <a:latin typeface="Tahoma"/>
                <a:cs typeface="Tahoma"/>
              </a:rPr>
              <a:t>considers </a:t>
            </a:r>
            <a:r>
              <a:rPr dirty="0" sz="1100" spc="-40">
                <a:latin typeface="Tahoma"/>
                <a:cs typeface="Tahoma"/>
              </a:rPr>
              <a:t>himself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5">
                <a:latin typeface="Tahoma"/>
                <a:cs typeface="Tahoma"/>
              </a:rPr>
              <a:t>real</a:t>
            </a:r>
            <a:r>
              <a:rPr dirty="0" sz="1100" spc="24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gigolo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0">
                <a:latin typeface="Tahoma"/>
                <a:cs typeface="Tahoma"/>
              </a:rPr>
              <a:t>Angie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sent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her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father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bundle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letters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last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Tuesday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steering </a:t>
            </a:r>
            <a:r>
              <a:rPr dirty="0" sz="1100" spc="-65">
                <a:latin typeface="Tahoma"/>
                <a:cs typeface="Tahoma"/>
              </a:rPr>
              <a:t>wheel </a:t>
            </a:r>
            <a:r>
              <a:rPr dirty="0" sz="1100" spc="-60">
                <a:latin typeface="Tahoma"/>
                <a:cs typeface="Tahoma"/>
              </a:rPr>
              <a:t>came</a:t>
            </a:r>
            <a:r>
              <a:rPr dirty="0" sz="1100" spc="8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off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0">
                <a:latin typeface="Tahoma"/>
                <a:cs typeface="Tahoma"/>
              </a:rPr>
              <a:t>his </a:t>
            </a:r>
            <a:r>
              <a:rPr dirty="0" sz="1100" spc="-55">
                <a:latin typeface="Tahoma"/>
                <a:cs typeface="Tahoma"/>
              </a:rPr>
              <a:t>hands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Jance </a:t>
            </a:r>
            <a:r>
              <a:rPr dirty="0" sz="1100" spc="-50">
                <a:latin typeface="Tahoma"/>
                <a:cs typeface="Tahoma"/>
              </a:rPr>
              <a:t>watched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hovering</a:t>
            </a:r>
            <a:r>
              <a:rPr dirty="0" sz="1100" spc="18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buzzard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5">
                <a:latin typeface="Tahoma"/>
                <a:cs typeface="Tahoma"/>
              </a:rPr>
              <a:t>Who </a:t>
            </a:r>
            <a:r>
              <a:rPr dirty="0" sz="1100" spc="-60">
                <a:latin typeface="Tahoma"/>
                <a:cs typeface="Tahoma"/>
              </a:rPr>
              <a:t>does </a:t>
            </a:r>
            <a:r>
              <a:rPr dirty="0" sz="1100" spc="-25">
                <a:latin typeface="Tahoma"/>
                <a:cs typeface="Tahoma"/>
              </a:rPr>
              <a:t>this </a:t>
            </a:r>
            <a:r>
              <a:rPr dirty="0" sz="1100" spc="-30">
                <a:latin typeface="Tahoma"/>
                <a:cs typeface="Tahoma"/>
              </a:rPr>
              <a:t>pencil </a:t>
            </a:r>
            <a:r>
              <a:rPr dirty="0" sz="1100" spc="-65">
                <a:latin typeface="Tahoma"/>
                <a:cs typeface="Tahoma"/>
              </a:rPr>
              <a:t>case </a:t>
            </a:r>
            <a:r>
              <a:rPr dirty="0" sz="1100" spc="-45">
                <a:latin typeface="Tahoma"/>
                <a:cs typeface="Tahoma"/>
              </a:rPr>
              <a:t>belong</a:t>
            </a:r>
            <a:r>
              <a:rPr dirty="0" sz="1100" spc="4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to?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40">
                <a:latin typeface="Tahoma"/>
                <a:cs typeface="Tahoma"/>
              </a:rPr>
              <a:t>Jake painted the wall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55">
                <a:latin typeface="Tahoma"/>
                <a:cs typeface="Tahoma"/>
              </a:rPr>
              <a:t>red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paint.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">
                <a:latin typeface="Tahoma"/>
                <a:cs typeface="Tahoma"/>
              </a:rPr>
              <a:t>Alina </a:t>
            </a:r>
            <a:r>
              <a:rPr dirty="0" sz="1100" spc="-40">
                <a:latin typeface="Tahoma"/>
                <a:cs typeface="Tahoma"/>
              </a:rPr>
              <a:t>smelt the </a:t>
            </a:r>
            <a:r>
              <a:rPr dirty="0" sz="1100" spc="-30">
                <a:latin typeface="Tahoma"/>
                <a:cs typeface="Tahoma"/>
              </a:rPr>
              <a:t>beautiful</a:t>
            </a:r>
            <a:r>
              <a:rPr dirty="0" sz="1100" spc="15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flowers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63873" y="2799833"/>
            <a:ext cx="288925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Locatives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Instruments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3025191"/>
            <a:ext cx="44894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mnemonic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3185452"/>
            <a:ext cx="56197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5" action="ppaction://hlinksldjump"/>
              </a:rPr>
              <a:t>Further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5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341243"/>
            <a:ext cx="62738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Five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 </a:t>
            </a:r>
            <a:r>
              <a:rPr dirty="0" sz="600" spc="-10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r>
              <a:rPr dirty="0" baseline="4629" sz="900" spc="-157">
                <a:latin typeface="Verdana"/>
                <a:cs typeface="Verdana"/>
                <a:hlinkClick r:id="rId26" action="ppaction://hlinksldjump"/>
              </a:rPr>
              <a:t>38 </a:t>
            </a:r>
            <a:r>
              <a:rPr dirty="0" baseline="4629" sz="900" spc="67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baseline="4629" sz="900" spc="-127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baseline="4629" sz="900" spc="-97">
                <a:latin typeface="Verdana"/>
                <a:cs typeface="Verdana"/>
                <a:hlinkClick r:id="rId26" action="ppaction://hlinksldjump"/>
              </a:rPr>
              <a:t>41</a:t>
            </a:r>
            <a:endParaRPr baseline="4629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0246" y="85095"/>
            <a:ext cx="595630" cy="3733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08 -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Verbs</a:t>
            </a:r>
            <a:r>
              <a:rPr dirty="0" sz="600" spc="7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driving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seat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11967"/>
            <a:ext cx="63373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Motivation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for</a:t>
            </a:r>
            <a:r>
              <a:rPr dirty="0" sz="600" spc="-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AS</a:t>
            </a:r>
            <a:endParaRPr sz="600">
              <a:latin typeface="Verdana"/>
              <a:cs typeface="Verdana"/>
            </a:endParaRPr>
          </a:p>
          <a:p>
            <a:pPr marL="37465" marR="39243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Thematic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relations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(roles)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50586"/>
            <a:ext cx="5187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Arg.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Structure</a:t>
            </a:r>
            <a:endParaRPr sz="600">
              <a:latin typeface="Verdana"/>
              <a:cs typeface="Verdana"/>
            </a:endParaRPr>
          </a:p>
          <a:p>
            <a:pPr marL="37465" marR="1651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Definition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Determining</a:t>
            </a:r>
            <a:r>
              <a:rPr dirty="0" sz="400" spc="-8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96420"/>
            <a:ext cx="58547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need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AS?</a:t>
            </a:r>
            <a:endParaRPr sz="600">
              <a:latin typeface="Verdana"/>
              <a:cs typeface="Verdana"/>
            </a:endParaRPr>
          </a:p>
          <a:p>
            <a:pPr marL="37465" marR="126364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Projectionist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Acc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(1)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(2)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(3)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27807"/>
            <a:ext cx="56134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Propositions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proposition?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80886"/>
            <a:ext cx="685165" cy="79311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Thematic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relations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Main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for Noun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Phrases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Other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400" spc="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NPs</a:t>
            </a:r>
            <a:endParaRPr sz="400">
              <a:latin typeface="Verdana"/>
              <a:cs typeface="Verdana"/>
            </a:endParaRPr>
          </a:p>
          <a:p>
            <a:pPr marL="37465" marR="11176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Roles for other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of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  <a:p>
            <a:pPr marL="62865" marR="3524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A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ttributives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Locatives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57085" y="956945"/>
            <a:ext cx="540385" cy="17208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10">
                <a:latin typeface="Tahoma"/>
                <a:cs typeface="Tahoma"/>
              </a:rPr>
              <a:t>Jack</a:t>
            </a:r>
            <a:r>
              <a:rPr dirty="0" sz="1100" spc="-125">
                <a:latin typeface="Tahoma"/>
                <a:cs typeface="Tahoma"/>
              </a:rPr>
              <a:t> </a:t>
            </a:r>
            <a:r>
              <a:rPr dirty="0" baseline="-13888" sz="1200" spc="-22">
                <a:latin typeface="Verdana"/>
                <a:cs typeface="Verdana"/>
              </a:rPr>
              <a:t>EXP.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63873" y="2892619"/>
            <a:ext cx="288925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Instruments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13263" y="3025191"/>
            <a:ext cx="44894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mnemonic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913263" y="3185452"/>
            <a:ext cx="56197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Further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13263" y="3341243"/>
            <a:ext cx="62738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0"/>
              </a:lnSpc>
            </a:pP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6" action="ppaction://hlinksldjump"/>
              </a:rPr>
              <a:t>Five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6" action="ppaction://hlinksldjump"/>
              </a:rPr>
              <a:t>min </a:t>
            </a:r>
            <a:r>
              <a:rPr dirty="0" sz="600" spc="-105">
                <a:solidFill>
                  <a:srgbClr val="3333B2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r>
              <a:rPr dirty="0" baseline="4629" sz="900" spc="-157">
                <a:latin typeface="Verdana"/>
                <a:cs typeface="Verdana"/>
                <a:hlinkClick r:id="rId26" action="ppaction://hlinksldjump"/>
              </a:rPr>
              <a:t>39 </a:t>
            </a:r>
            <a:r>
              <a:rPr dirty="0" baseline="4629" sz="900" spc="67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baseline="4629" sz="900" spc="-127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baseline="4629" sz="900" spc="-97">
                <a:latin typeface="Verdana"/>
                <a:cs typeface="Verdana"/>
                <a:hlinkClick r:id="rId26" action="ppaction://hlinksldjump"/>
              </a:rPr>
              <a:t>41</a:t>
            </a:r>
            <a:endParaRPr baseline="4629" sz="9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9873" y="926146"/>
            <a:ext cx="5480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Tahoma"/>
                <a:cs typeface="Tahoma"/>
              </a:rPr>
              <a:t>considers</a:t>
            </a:r>
            <a:endParaRPr sz="1100">
              <a:latin typeface="Tahoma"/>
              <a:cs typeface="Tahom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326108" y="956945"/>
          <a:ext cx="2364105" cy="382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955"/>
                <a:gridCol w="626745"/>
                <a:gridCol w="51434"/>
                <a:gridCol w="1085850"/>
                <a:gridCol w="327025"/>
              </a:tblGrid>
              <a:tr h="1910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100" spc="-40">
                          <a:latin typeface="Tahoma"/>
                          <a:cs typeface="Tahoma"/>
                        </a:rPr>
                        <a:t>himself</a:t>
                      </a:r>
                      <a:r>
                        <a:rPr dirty="0" sz="1100" spc="-140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13888" sz="1200" spc="7">
                          <a:latin typeface="Verdana"/>
                          <a:cs typeface="Verdana"/>
                        </a:rPr>
                        <a:t>TH.</a:t>
                      </a:r>
                      <a:endParaRPr baseline="-13888" sz="12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CD5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170"/>
                        </a:lnSpc>
                      </a:pPr>
                      <a:r>
                        <a:rPr dirty="0" sz="1100" spc="-55">
                          <a:latin typeface="Tahoma"/>
                          <a:cs typeface="Tahoma"/>
                        </a:rPr>
                        <a:t>a </a:t>
                      </a:r>
                      <a:r>
                        <a:rPr dirty="0" sz="1100" spc="-45">
                          <a:latin typeface="Tahoma"/>
                          <a:cs typeface="Tahoma"/>
                        </a:rPr>
                        <a:t>real </a:t>
                      </a:r>
                      <a:r>
                        <a:rPr dirty="0" sz="1100" spc="-40">
                          <a:latin typeface="Tahoma"/>
                          <a:cs typeface="Tahoma"/>
                        </a:rPr>
                        <a:t>gigolo</a:t>
                      </a:r>
                      <a:r>
                        <a:rPr dirty="0" sz="1100" spc="40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13888" sz="1200" spc="7">
                          <a:latin typeface="Verdana"/>
                          <a:cs typeface="Verdana"/>
                        </a:rPr>
                        <a:t>ATTR.</a:t>
                      </a:r>
                      <a:endParaRPr baseline="-13888" sz="12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53975">
                      <a:solidFill>
                        <a:srgbClr val="FFFCD5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2CC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</a:tr>
              <a:tr h="191052">
                <a:tc gridSpan="2">
                  <a:txBody>
                    <a:bodyPr/>
                    <a:lstStyle/>
                    <a:p>
                      <a:pPr marR="21590">
                        <a:lnSpc>
                          <a:spcPts val="1320"/>
                        </a:lnSpc>
                      </a:pPr>
                      <a:r>
                        <a:rPr dirty="0" sz="1100" spc="-60">
                          <a:latin typeface="Tahoma"/>
                          <a:cs typeface="Tahoma"/>
                        </a:rPr>
                        <a:t>her </a:t>
                      </a:r>
                      <a:r>
                        <a:rPr dirty="0" sz="1100" spc="-40">
                          <a:latin typeface="Tahoma"/>
                          <a:cs typeface="Tahoma"/>
                        </a:rPr>
                        <a:t>father</a:t>
                      </a:r>
                      <a:r>
                        <a:rPr dirty="0" sz="1100" spc="-35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13888" sz="1200" spc="-15">
                          <a:latin typeface="Verdana"/>
                          <a:cs typeface="Verdana"/>
                        </a:rPr>
                        <a:t>BEN.</a:t>
                      </a:r>
                      <a:endParaRPr baseline="-13888" sz="12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C0F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22860">
                        <a:lnSpc>
                          <a:spcPts val="1320"/>
                        </a:lnSpc>
                      </a:pPr>
                      <a:r>
                        <a:rPr dirty="0" sz="1100" spc="-40">
                          <a:latin typeface="Tahoma"/>
                          <a:cs typeface="Tahoma"/>
                        </a:rPr>
                        <a:t>the </a:t>
                      </a:r>
                      <a:r>
                        <a:rPr dirty="0" sz="1100" spc="-50">
                          <a:latin typeface="Tahoma"/>
                          <a:cs typeface="Tahoma"/>
                        </a:rPr>
                        <a:t>bundle </a:t>
                      </a:r>
                      <a:r>
                        <a:rPr dirty="0" sz="1100" spc="-35">
                          <a:latin typeface="Tahoma"/>
                          <a:cs typeface="Tahoma"/>
                        </a:rPr>
                        <a:t>of letters</a:t>
                      </a:r>
                      <a:r>
                        <a:rPr dirty="0" sz="1100" spc="70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13888" sz="1200" spc="-22">
                          <a:latin typeface="Verdana"/>
                          <a:cs typeface="Verdana"/>
                        </a:rPr>
                        <a:t>PAT.</a:t>
                      </a:r>
                      <a:endParaRPr baseline="-13888" sz="12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FE5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267360" y="882368"/>
            <a:ext cx="133350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2.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7085" y="1166977"/>
            <a:ext cx="540385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30">
                <a:latin typeface="Tahoma"/>
                <a:cs typeface="Tahoma"/>
              </a:rPr>
              <a:t>Angie</a:t>
            </a:r>
            <a:r>
              <a:rPr dirty="0" sz="1100" spc="-135">
                <a:latin typeface="Tahoma"/>
                <a:cs typeface="Tahoma"/>
              </a:rPr>
              <a:t> </a:t>
            </a:r>
            <a:r>
              <a:rPr dirty="0" baseline="-13888" sz="1200" spc="-60">
                <a:latin typeface="Verdana"/>
                <a:cs typeface="Verdana"/>
              </a:rPr>
              <a:t>AG.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0922" y="1136178"/>
            <a:ext cx="262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Tahoma"/>
                <a:cs typeface="Tahoma"/>
              </a:rPr>
              <a:t>sent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4385" y="1308251"/>
            <a:ext cx="7423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Tahoma"/>
                <a:cs typeface="Tahoma"/>
              </a:rPr>
              <a:t>last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Tuesday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7085" y="1549082"/>
            <a:ext cx="1358265" cy="172085"/>
          </a:xfrm>
          <a:prstGeom prst="rect">
            <a:avLst/>
          </a:prstGeom>
          <a:solidFill>
            <a:srgbClr val="FFE5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steering </a:t>
            </a:r>
            <a:r>
              <a:rPr dirty="0" sz="1100" spc="-65">
                <a:latin typeface="Tahoma"/>
                <a:cs typeface="Tahoma"/>
              </a:rPr>
              <a:t>wheel</a:t>
            </a:r>
            <a:r>
              <a:rPr dirty="0" sz="1100" spc="40">
                <a:latin typeface="Tahoma"/>
                <a:cs typeface="Tahoma"/>
              </a:rPr>
              <a:t> </a:t>
            </a:r>
            <a:r>
              <a:rPr dirty="0" baseline="-13888" sz="1200" spc="-22">
                <a:latin typeface="Verdana"/>
                <a:cs typeface="Verdana"/>
              </a:rPr>
              <a:t>PAT.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48459" y="1518283"/>
            <a:ext cx="12573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Tahoma"/>
                <a:cs typeface="Tahoma"/>
              </a:rPr>
              <a:t>came </a:t>
            </a:r>
            <a:r>
              <a:rPr dirty="0" sz="1100" spc="-40">
                <a:latin typeface="Tahoma"/>
                <a:cs typeface="Tahoma"/>
              </a:rPr>
              <a:t>off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0">
                <a:latin typeface="Tahoma"/>
                <a:cs typeface="Tahoma"/>
              </a:rPr>
              <a:t>his</a:t>
            </a:r>
            <a:r>
              <a:rPr dirty="0" sz="1100" spc="13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hands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7085" y="1759115"/>
            <a:ext cx="53721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35">
                <a:latin typeface="Tahoma"/>
                <a:cs typeface="Tahoma"/>
              </a:rPr>
              <a:t>Jance</a:t>
            </a:r>
            <a:r>
              <a:rPr dirty="0" sz="1100" spc="-150">
                <a:latin typeface="Tahoma"/>
                <a:cs typeface="Tahoma"/>
              </a:rPr>
              <a:t> </a:t>
            </a:r>
            <a:r>
              <a:rPr dirty="0" baseline="-13888" sz="1200" spc="-60">
                <a:latin typeface="Verdana"/>
                <a:cs typeface="Verdana"/>
              </a:rPr>
              <a:t>AG.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81271" y="1759115"/>
            <a:ext cx="581660" cy="172085"/>
          </a:xfrm>
          <a:prstGeom prst="rect">
            <a:avLst/>
          </a:prstGeom>
          <a:solidFill>
            <a:srgbClr val="FFFCD5"/>
          </a:solidFill>
        </p:spPr>
        <p:txBody>
          <a:bodyPr wrap="square" lIns="0" tIns="0" rIns="0" bIns="0" rtlCol="0" vert="horz">
            <a:spAutoFit/>
          </a:bodyPr>
          <a:lstStyle/>
          <a:p>
            <a:pPr marL="60960">
              <a:lnSpc>
                <a:spcPts val="1170"/>
              </a:lnSpc>
            </a:pPr>
            <a:r>
              <a:rPr dirty="0" sz="1100" spc="-50">
                <a:latin typeface="Tahoma"/>
                <a:cs typeface="Tahoma"/>
              </a:rPr>
              <a:t>watched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62404" y="1759115"/>
            <a:ext cx="1430020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hovering </a:t>
            </a:r>
            <a:r>
              <a:rPr dirty="0" sz="1100" spc="-40">
                <a:latin typeface="Tahoma"/>
                <a:cs typeface="Tahoma"/>
              </a:rPr>
              <a:t>buzzard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baseline="-13888" sz="1200" spc="7">
                <a:latin typeface="Verdana"/>
                <a:cs typeface="Verdana"/>
              </a:rPr>
              <a:t>TH.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7085" y="1969147"/>
            <a:ext cx="611505" cy="172085"/>
          </a:xfrm>
          <a:prstGeom prst="rect">
            <a:avLst/>
          </a:prstGeom>
          <a:solidFill>
            <a:srgbClr val="7F7FFF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dirty="0" baseline="10101" sz="1650" spc="-37">
                <a:latin typeface="Tahoma"/>
                <a:cs typeface="Tahoma"/>
              </a:rPr>
              <a:t>Who</a:t>
            </a:r>
            <a:r>
              <a:rPr dirty="0" baseline="10101" sz="1650" spc="-187">
                <a:latin typeface="Tahoma"/>
                <a:cs typeface="Tahoma"/>
              </a:rPr>
              <a:t> </a:t>
            </a:r>
            <a:r>
              <a:rPr dirty="0" sz="800" spc="-35">
                <a:latin typeface="Verdana"/>
                <a:cs typeface="Verdana"/>
              </a:rPr>
              <a:t>POSS.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68476" y="1969147"/>
            <a:ext cx="478790" cy="172085"/>
          </a:xfrm>
          <a:prstGeom prst="rect">
            <a:avLst/>
          </a:prstGeom>
          <a:solidFill>
            <a:srgbClr val="FFFCD5"/>
          </a:solidFill>
        </p:spPr>
        <p:txBody>
          <a:bodyPr wrap="square" lIns="0" tIns="0" rIns="0" bIns="0" rtlCol="0" vert="horz">
            <a:spAutoFit/>
          </a:bodyPr>
          <a:lstStyle/>
          <a:p>
            <a:pPr marL="45720">
              <a:lnSpc>
                <a:spcPts val="1170"/>
              </a:lnSpc>
            </a:pPr>
            <a:r>
              <a:rPr dirty="0" sz="1100" spc="-60">
                <a:latin typeface="Tahoma"/>
                <a:cs typeface="Tahoma"/>
              </a:rPr>
              <a:t>does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45412" y="1969147"/>
            <a:ext cx="793115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 marL="95885">
              <a:lnSpc>
                <a:spcPts val="1170"/>
              </a:lnSpc>
            </a:pP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30">
                <a:latin typeface="Tahoma"/>
                <a:cs typeface="Tahoma"/>
              </a:rPr>
              <a:t>pencil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baseline="-13888" sz="1200" spc="7">
                <a:latin typeface="Verdana"/>
                <a:cs typeface="Verdana"/>
              </a:rPr>
              <a:t>TH.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65502" y="1938348"/>
            <a:ext cx="9258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latin typeface="Tahoma"/>
                <a:cs typeface="Tahoma"/>
              </a:rPr>
              <a:t>case </a:t>
            </a:r>
            <a:r>
              <a:rPr dirty="0" sz="1100" spc="-45">
                <a:latin typeface="Tahoma"/>
                <a:cs typeface="Tahoma"/>
              </a:rPr>
              <a:t>belong</a:t>
            </a:r>
            <a:r>
              <a:rPr dirty="0" sz="1100" spc="4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7085" y="2179180"/>
            <a:ext cx="52451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40">
                <a:latin typeface="Tahoma"/>
                <a:cs typeface="Tahoma"/>
              </a:rPr>
              <a:t>Jake</a:t>
            </a:r>
            <a:r>
              <a:rPr dirty="0" sz="1100" spc="-90">
                <a:latin typeface="Tahoma"/>
                <a:cs typeface="Tahoma"/>
              </a:rPr>
              <a:t> </a:t>
            </a:r>
            <a:r>
              <a:rPr dirty="0" baseline="-13888" sz="1200" spc="-60">
                <a:latin typeface="Verdana"/>
                <a:cs typeface="Verdana"/>
              </a:rPr>
              <a:t>AG.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81271" y="2179180"/>
            <a:ext cx="464184" cy="172085"/>
          </a:xfrm>
          <a:prstGeom prst="rect">
            <a:avLst/>
          </a:prstGeom>
          <a:solidFill>
            <a:srgbClr val="FFFCD5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40">
                <a:latin typeface="Tahoma"/>
                <a:cs typeface="Tahoma"/>
              </a:rPr>
              <a:t>painted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45412" y="2179180"/>
            <a:ext cx="742315" cy="172085"/>
          </a:xfrm>
          <a:prstGeom prst="rect">
            <a:avLst/>
          </a:prstGeom>
          <a:solidFill>
            <a:srgbClr val="FFE5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wall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baseline="-13888" sz="1200" spc="-22">
                <a:latin typeface="Verdana"/>
                <a:cs typeface="Verdana"/>
              </a:rPr>
              <a:t>PAT.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33828" y="2179180"/>
            <a:ext cx="1031875" cy="172085"/>
          </a:xfrm>
          <a:prstGeom prst="rect">
            <a:avLst/>
          </a:prstGeom>
          <a:solidFill>
            <a:srgbClr val="FFA54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55">
                <a:latin typeface="Tahoma"/>
                <a:cs typeface="Tahoma"/>
              </a:rPr>
              <a:t>red </a:t>
            </a:r>
            <a:r>
              <a:rPr dirty="0" sz="1100" spc="-25">
                <a:latin typeface="Tahoma"/>
                <a:cs typeface="Tahoma"/>
              </a:rPr>
              <a:t>paint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baseline="-13888" sz="1200" spc="-89">
                <a:latin typeface="Verdana"/>
                <a:cs typeface="Verdana"/>
              </a:rPr>
              <a:t>INS.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52546" y="2148381"/>
            <a:ext cx="641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7360" y="1474505"/>
            <a:ext cx="133350" cy="107569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3.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4.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5.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6.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7.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7085" y="2389213"/>
            <a:ext cx="52451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5">
                <a:latin typeface="Tahoma"/>
                <a:cs typeface="Tahoma"/>
              </a:rPr>
              <a:t>Alina</a:t>
            </a:r>
            <a:r>
              <a:rPr dirty="0" sz="1100" spc="-125">
                <a:latin typeface="Tahoma"/>
                <a:cs typeface="Tahoma"/>
              </a:rPr>
              <a:t> </a:t>
            </a:r>
            <a:r>
              <a:rPr dirty="0" baseline="-13888" sz="1200" spc="-60">
                <a:latin typeface="Verdana"/>
                <a:cs typeface="Verdana"/>
              </a:rPr>
              <a:t>AG.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99756" y="2358414"/>
            <a:ext cx="3333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Tahoma"/>
                <a:cs typeface="Tahoma"/>
              </a:rPr>
              <a:t>smelt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66507" y="2389213"/>
            <a:ext cx="1395095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beautiful </a:t>
            </a:r>
            <a:r>
              <a:rPr dirty="0" sz="1100" spc="-60">
                <a:latin typeface="Tahoma"/>
                <a:cs typeface="Tahoma"/>
              </a:rPr>
              <a:t>flowers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baseline="-13888" sz="1200" spc="7">
                <a:latin typeface="Verdana"/>
                <a:cs typeface="Verdana"/>
              </a:rPr>
              <a:t>TH.</a:t>
            </a:r>
            <a:endParaRPr baseline="-13888" sz="12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0246" y="85095"/>
            <a:ext cx="595630" cy="3733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08 -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Verbs</a:t>
            </a:r>
            <a:r>
              <a:rPr dirty="0" sz="600" spc="7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driving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seat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11967"/>
            <a:ext cx="63373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Motivation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for</a:t>
            </a:r>
            <a:r>
              <a:rPr dirty="0" sz="600" spc="-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AS</a:t>
            </a:r>
            <a:endParaRPr sz="600">
              <a:latin typeface="Verdana"/>
              <a:cs typeface="Verdana"/>
            </a:endParaRPr>
          </a:p>
          <a:p>
            <a:pPr marL="37465" marR="39243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Thematic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relations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(roles)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50586"/>
            <a:ext cx="5187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Arg.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Structure</a:t>
            </a:r>
            <a:endParaRPr sz="600">
              <a:latin typeface="Verdana"/>
              <a:cs typeface="Verdana"/>
            </a:endParaRPr>
          </a:p>
          <a:p>
            <a:pPr marL="37465" marR="1651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Definition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Determining</a:t>
            </a:r>
            <a:r>
              <a:rPr dirty="0" sz="400" spc="-8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96420"/>
            <a:ext cx="58547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need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AS?</a:t>
            </a:r>
            <a:endParaRPr sz="600">
              <a:latin typeface="Verdana"/>
              <a:cs typeface="Verdana"/>
            </a:endParaRPr>
          </a:p>
          <a:p>
            <a:pPr marL="37465" marR="126364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Projectionist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Acc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(1)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(2)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(3)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27807"/>
            <a:ext cx="56134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Propositions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proposition?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80886"/>
            <a:ext cx="685165" cy="79311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Thematic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relations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Main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for Noun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Phrases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Other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400" spc="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NPs</a:t>
            </a:r>
            <a:endParaRPr sz="400">
              <a:latin typeface="Verdana"/>
              <a:cs typeface="Verdana"/>
            </a:endParaRPr>
          </a:p>
          <a:p>
            <a:pPr marL="37465" marR="11176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Roles for other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of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  <a:p>
            <a:pPr marL="62865" marR="3524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A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ttributives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Locatives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487158"/>
            <a:ext cx="20053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Motivation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for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argument</a:t>
            </a:r>
            <a:r>
              <a:rPr dirty="0" sz="1100" spc="7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structure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63873" y="2892619"/>
            <a:ext cx="288925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Instruments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025191"/>
            <a:ext cx="44894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A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mnemonic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3185452"/>
            <a:ext cx="56197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Further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263" y="3341243"/>
            <a:ext cx="62738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0"/>
              </a:lnSpc>
            </a:pP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5" action="ppaction://hlinksldjump"/>
              </a:rPr>
              <a:t>Five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5" action="ppaction://hlinksldjump"/>
              </a:rPr>
              <a:t>min </a:t>
            </a:r>
            <a:r>
              <a:rPr dirty="0" sz="600" spc="-105">
                <a:solidFill>
                  <a:srgbClr val="3333B2"/>
                </a:solidFill>
                <a:latin typeface="Verdana"/>
                <a:cs typeface="Verdana"/>
                <a:hlinkClick r:id="rId25" action="ppaction://hlinksldjump"/>
              </a:rPr>
              <a:t>ex</a:t>
            </a:r>
            <a:r>
              <a:rPr dirty="0" baseline="4629" sz="900" spc="-157">
                <a:latin typeface="Verdana"/>
                <a:cs typeface="Verdana"/>
                <a:hlinkClick r:id="rId25" action="ppaction://hlinksldjump"/>
              </a:rPr>
              <a:t>39 </a:t>
            </a:r>
            <a:r>
              <a:rPr dirty="0" baseline="4629" sz="900" spc="67">
                <a:latin typeface="Verdana"/>
                <a:cs typeface="Verdana"/>
                <a:hlinkClick r:id="rId25" action="ppaction://hlinksldjump"/>
              </a:rPr>
              <a:t>/</a:t>
            </a:r>
            <a:r>
              <a:rPr dirty="0" baseline="4629" sz="900" spc="-127"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baseline="4629" sz="900" spc="-97">
                <a:latin typeface="Verdana"/>
                <a:cs typeface="Verdana"/>
                <a:hlinkClick r:id="rId25" action="ppaction://hlinksldjump"/>
              </a:rPr>
              <a:t>41</a:t>
            </a:r>
            <a:endParaRPr baseline="4629" sz="9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773212"/>
            <a:ext cx="11842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Argument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Structure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059254"/>
            <a:ext cx="19221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Do </a:t>
            </a:r>
            <a:r>
              <a:rPr dirty="0" sz="1100" spc="-10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we </a:t>
            </a:r>
            <a:r>
              <a:rPr dirty="0" sz="1100" spc="-7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need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argument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structure?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345309"/>
            <a:ext cx="7385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Propositions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639060"/>
            <a:ext cx="15252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Thematic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relations</a:t>
            </a:r>
            <a:r>
              <a:rPr dirty="0" sz="1100" spc="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(roles)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1932811"/>
            <a:ext cx="18992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Remembering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thematic</a:t>
            </a:r>
            <a:r>
              <a:rPr dirty="0" sz="1100" spc="5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relations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218866"/>
            <a:ext cx="9461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Further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practice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412070"/>
            <a:ext cx="1196975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25">
                <a:solidFill>
                  <a:srgbClr val="3333B2"/>
                </a:solidFill>
                <a:latin typeface="Tahoma"/>
                <a:cs typeface="Tahoma"/>
                <a:hlinkClick r:id="rId25" action="ppaction://hlinksldjump"/>
              </a:rPr>
              <a:t>Five </a:t>
            </a: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25" action="ppaction://hlinksldjump"/>
              </a:rPr>
              <a:t>minute 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25" action="ppaction://hlinksldjump"/>
              </a:rPr>
              <a:t>exercise 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6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33730" cy="8788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49530" marR="571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08 -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Verbs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 driving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seat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algn="ctr" marL="36195">
              <a:lnSpc>
                <a:spcPct val="100000"/>
              </a:lnSpc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Motivation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for</a:t>
            </a:r>
            <a:r>
              <a:rPr dirty="0" sz="600" spc="-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AS</a:t>
            </a:r>
            <a:endParaRPr sz="600">
              <a:latin typeface="Verdana"/>
              <a:cs typeface="Verdana"/>
            </a:endParaRPr>
          </a:p>
          <a:p>
            <a:pPr marL="37465" marR="39243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Thematic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relations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(roles)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950586"/>
            <a:ext cx="5187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Arg.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Structure</a:t>
            </a:r>
            <a:endParaRPr sz="600">
              <a:latin typeface="Verdana"/>
              <a:cs typeface="Verdana"/>
            </a:endParaRPr>
          </a:p>
          <a:p>
            <a:pPr marL="37465" marR="1651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Definition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Determining</a:t>
            </a:r>
            <a:r>
              <a:rPr dirty="0" sz="400" spc="-8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296420"/>
            <a:ext cx="58547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need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AS?</a:t>
            </a:r>
            <a:endParaRPr sz="600">
              <a:latin typeface="Verdana"/>
              <a:cs typeface="Verdana"/>
            </a:endParaRPr>
          </a:p>
          <a:p>
            <a:pPr marL="37465" marR="126364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Projectionist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Acc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(1)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(2)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(3)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27807"/>
            <a:ext cx="56134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Propositions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proposition?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80886"/>
            <a:ext cx="685165" cy="70040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Thematic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relations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Main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for Noun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Phrases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Other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400" spc="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NPs</a:t>
            </a:r>
            <a:endParaRPr sz="400">
              <a:latin typeface="Verdana"/>
              <a:cs typeface="Verdana"/>
            </a:endParaRPr>
          </a:p>
          <a:p>
            <a:pPr marL="37465" marR="11176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Roles for other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of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  <a:p>
            <a:pPr marL="628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Attributives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7297" y="1103692"/>
            <a:ext cx="3457575" cy="78930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7785">
              <a:lnSpc>
                <a:spcPct val="102600"/>
              </a:lnSpc>
              <a:spcBef>
                <a:spcPts val="55"/>
              </a:spcBef>
            </a:pPr>
            <a:r>
              <a:rPr dirty="0" sz="1100" spc="-45">
                <a:latin typeface="Tahoma"/>
                <a:cs typeface="Tahoma"/>
              </a:rPr>
              <a:t>How </a:t>
            </a:r>
            <a:r>
              <a:rPr dirty="0" sz="1100" spc="-55">
                <a:latin typeface="Tahoma"/>
                <a:cs typeface="Tahoma"/>
              </a:rPr>
              <a:t>many </a:t>
            </a:r>
            <a:r>
              <a:rPr dirty="0" sz="1100" spc="-45">
                <a:latin typeface="Tahoma"/>
                <a:cs typeface="Tahoma"/>
              </a:rPr>
              <a:t>possible </a:t>
            </a:r>
            <a:r>
              <a:rPr dirty="0" sz="1100" spc="-80">
                <a:latin typeface="Tahoma"/>
                <a:cs typeface="Tahoma"/>
              </a:rPr>
              <a:t>ways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65">
                <a:latin typeface="Tahoma"/>
                <a:cs typeface="Tahoma"/>
              </a:rPr>
              <a:t>you </a:t>
            </a:r>
            <a:r>
              <a:rPr dirty="0" sz="1100" spc="-20">
                <a:latin typeface="Tahoma"/>
                <a:cs typeface="Tahoma"/>
              </a:rPr>
              <a:t>think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5">
                <a:latin typeface="Tahoma"/>
                <a:cs typeface="Tahoma"/>
              </a:rPr>
              <a:t>complete </a:t>
            </a:r>
            <a:r>
              <a:rPr dirty="0" sz="1100" spc="-40">
                <a:latin typeface="Tahoma"/>
                <a:cs typeface="Tahoma"/>
              </a:rPr>
              <a:t>the  </a:t>
            </a:r>
            <a:r>
              <a:rPr dirty="0" sz="1100" spc="-35">
                <a:latin typeface="Tahoma"/>
                <a:cs typeface="Tahoma"/>
              </a:rPr>
              <a:t>following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sentence?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640"/>
              </a:spcBef>
            </a:pPr>
            <a:r>
              <a:rPr dirty="0" sz="1100" spc="35">
                <a:latin typeface="Tahoma"/>
                <a:cs typeface="Tahoma"/>
              </a:rPr>
              <a:t>(NB </a:t>
            </a:r>
            <a:r>
              <a:rPr dirty="0" sz="1100" spc="-20">
                <a:latin typeface="Tahoma"/>
                <a:cs typeface="Tahoma"/>
              </a:rPr>
              <a:t>think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70">
                <a:latin typeface="Tahoma"/>
                <a:cs typeface="Tahoma"/>
              </a:rPr>
              <a:t>how </a:t>
            </a:r>
            <a:r>
              <a:rPr dirty="0" sz="1100" spc="-55">
                <a:latin typeface="Tahoma"/>
                <a:cs typeface="Tahoma"/>
              </a:rPr>
              <a:t>many </a:t>
            </a:r>
            <a:r>
              <a:rPr dirty="0" sz="1100" spc="-40">
                <a:latin typeface="Tahoma"/>
                <a:cs typeface="Tahoma"/>
              </a:rPr>
              <a:t>different </a:t>
            </a:r>
            <a:r>
              <a:rPr dirty="0" sz="1100" spc="-40" b="1">
                <a:latin typeface="Arial"/>
                <a:cs typeface="Arial"/>
              </a:rPr>
              <a:t>syntactic </a:t>
            </a:r>
            <a:r>
              <a:rPr dirty="0" sz="1100" spc="-50" b="1">
                <a:latin typeface="Arial"/>
                <a:cs typeface="Arial"/>
              </a:rPr>
              <a:t>structures </a:t>
            </a:r>
            <a:r>
              <a:rPr dirty="0" sz="1100" spc="-45">
                <a:latin typeface="Tahoma"/>
                <a:cs typeface="Tahoma"/>
              </a:rPr>
              <a:t>can  </a:t>
            </a:r>
            <a:r>
              <a:rPr dirty="0" sz="1100" spc="-55">
                <a:latin typeface="Tahoma"/>
                <a:cs typeface="Tahoma"/>
              </a:rPr>
              <a:t>be </a:t>
            </a:r>
            <a:r>
              <a:rPr dirty="0" sz="1100" spc="-70">
                <a:latin typeface="Tahoma"/>
                <a:cs typeface="Tahoma"/>
              </a:rPr>
              <a:t>used </a:t>
            </a:r>
            <a:r>
              <a:rPr dirty="0" sz="1100" spc="-35">
                <a:latin typeface="Tahoma"/>
                <a:cs typeface="Tahoma"/>
              </a:rPr>
              <a:t>after</a:t>
            </a:r>
            <a:r>
              <a:rPr dirty="0" sz="1100" spc="-9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verb)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63873" y="2799833"/>
            <a:ext cx="288925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Locatives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Instruments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3025191"/>
            <a:ext cx="44894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mnemonic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185452"/>
            <a:ext cx="56197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Further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341243"/>
            <a:ext cx="62738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0"/>
              </a:lnSpc>
            </a:pP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6" action="ppaction://hlinksldjump"/>
              </a:rPr>
              <a:t>Five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6" action="ppaction://hlinksldjump"/>
              </a:rPr>
              <a:t>min </a:t>
            </a:r>
            <a:r>
              <a:rPr dirty="0" sz="600" spc="-105">
                <a:solidFill>
                  <a:srgbClr val="3333B2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r>
              <a:rPr dirty="0" baseline="4629" sz="900" spc="-157">
                <a:latin typeface="Verdana"/>
                <a:cs typeface="Verdana"/>
                <a:hlinkClick r:id="rId26" action="ppaction://hlinksldjump"/>
              </a:rPr>
              <a:t>40 </a:t>
            </a:r>
            <a:r>
              <a:rPr dirty="0" baseline="4629" sz="900" spc="67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baseline="4629" sz="900" spc="-127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baseline="4629" sz="900" spc="-97">
                <a:latin typeface="Verdana"/>
                <a:cs typeface="Verdana"/>
                <a:hlinkClick r:id="rId26" action="ppaction://hlinksldjump"/>
              </a:rPr>
              <a:t>41</a:t>
            </a:r>
            <a:endParaRPr baseline="4629" sz="9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360" y="2029852"/>
            <a:ext cx="18802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100" spc="-15">
                <a:latin typeface="Tahoma"/>
                <a:cs typeface="Tahoma"/>
              </a:rPr>
              <a:t>Doctor </a:t>
            </a:r>
            <a:r>
              <a:rPr dirty="0" sz="1100" spc="-25">
                <a:latin typeface="Tahoma"/>
                <a:cs typeface="Tahoma"/>
              </a:rPr>
              <a:t>Who </a:t>
            </a:r>
            <a:r>
              <a:rPr dirty="0" sz="1100" spc="-65">
                <a:latin typeface="Tahoma"/>
                <a:cs typeface="Tahoma"/>
              </a:rPr>
              <a:t>remembered </a:t>
            </a:r>
            <a:r>
              <a:rPr dirty="0" sz="1100" spc="-35">
                <a:latin typeface="Tahoma"/>
                <a:cs typeface="Tahoma"/>
              </a:rPr>
              <a:t>. .</a:t>
            </a:r>
            <a:r>
              <a:rPr dirty="0" sz="1100" spc="-2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0246" y="85095"/>
            <a:ext cx="595630" cy="3733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08 -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Verbs</a:t>
            </a:r>
            <a:r>
              <a:rPr dirty="0" sz="600" spc="7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driving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seat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11967"/>
            <a:ext cx="63373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Motivation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for</a:t>
            </a:r>
            <a:r>
              <a:rPr dirty="0" sz="600" spc="-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AS</a:t>
            </a:r>
            <a:endParaRPr sz="600">
              <a:latin typeface="Verdana"/>
              <a:cs typeface="Verdana"/>
            </a:endParaRPr>
          </a:p>
          <a:p>
            <a:pPr marL="37465" marR="39243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Thematic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relations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(roles)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50586"/>
            <a:ext cx="5187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Arg.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Structure</a:t>
            </a:r>
            <a:endParaRPr sz="600">
              <a:latin typeface="Verdana"/>
              <a:cs typeface="Verdana"/>
            </a:endParaRPr>
          </a:p>
          <a:p>
            <a:pPr marL="37465" marR="1651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Definition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Determining</a:t>
            </a:r>
            <a:r>
              <a:rPr dirty="0" sz="400" spc="-8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96420"/>
            <a:ext cx="58547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need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AS?</a:t>
            </a:r>
            <a:endParaRPr sz="600">
              <a:latin typeface="Verdana"/>
              <a:cs typeface="Verdana"/>
            </a:endParaRPr>
          </a:p>
          <a:p>
            <a:pPr marL="37465" marR="126364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Projectionist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Acc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(1)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(2)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(3)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27807"/>
            <a:ext cx="56134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Propositions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proposition?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80886"/>
            <a:ext cx="685165" cy="79311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Thematic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relations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Main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for Noun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Phrases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Other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400" spc="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NPs</a:t>
            </a:r>
            <a:endParaRPr sz="400">
              <a:latin typeface="Verdana"/>
              <a:cs typeface="Verdana"/>
            </a:endParaRPr>
          </a:p>
          <a:p>
            <a:pPr marL="37465" marR="11176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Roles for other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of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  <a:p>
            <a:pPr marL="62865" marR="3524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A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ttributives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Locatives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487158"/>
            <a:ext cx="20053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Motivation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for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argument</a:t>
            </a:r>
            <a:r>
              <a:rPr dirty="0" sz="1100" spc="7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structure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63873" y="2892619"/>
            <a:ext cx="288925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Instruments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025191"/>
            <a:ext cx="44894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A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mnemonic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3185452"/>
            <a:ext cx="56197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Further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263" y="3341243"/>
            <a:ext cx="62738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Five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 </a:t>
            </a:r>
            <a:r>
              <a:rPr dirty="0" sz="600" spc="-10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</a:t>
            </a:r>
            <a:r>
              <a:rPr dirty="0" baseline="4629" sz="900" spc="-157">
                <a:latin typeface="Verdana"/>
                <a:cs typeface="Verdana"/>
                <a:hlinkClick r:id="rId25" action="ppaction://hlinksldjump"/>
              </a:rPr>
              <a:t>40 </a:t>
            </a:r>
            <a:r>
              <a:rPr dirty="0" baseline="4629" sz="900" spc="67">
                <a:latin typeface="Verdana"/>
                <a:cs typeface="Verdana"/>
                <a:hlinkClick r:id="rId25" action="ppaction://hlinksldjump"/>
              </a:rPr>
              <a:t>/</a:t>
            </a:r>
            <a:r>
              <a:rPr dirty="0" baseline="4629" sz="900" spc="-127"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baseline="4629" sz="900" spc="-97">
                <a:latin typeface="Verdana"/>
                <a:cs typeface="Verdana"/>
                <a:hlinkClick r:id="rId25" action="ppaction://hlinksldjump"/>
              </a:rPr>
              <a:t>41</a:t>
            </a:r>
            <a:endParaRPr baseline="4629" sz="9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773212"/>
            <a:ext cx="11842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Argument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Structure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059254"/>
            <a:ext cx="19221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Do </a:t>
            </a:r>
            <a:r>
              <a:rPr dirty="0" sz="1100" spc="-10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we </a:t>
            </a:r>
            <a:r>
              <a:rPr dirty="0" sz="1100" spc="-7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need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argument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structure?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345309"/>
            <a:ext cx="7385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Propositions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639060"/>
            <a:ext cx="15252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Thematic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relations</a:t>
            </a:r>
            <a:r>
              <a:rPr dirty="0" sz="1100" spc="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(roles)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1932811"/>
            <a:ext cx="18992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Remembering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thematic</a:t>
            </a:r>
            <a:r>
              <a:rPr dirty="0" sz="1100" spc="5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relations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218866"/>
            <a:ext cx="9461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Further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practice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412070"/>
            <a:ext cx="1196975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Five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minute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exercise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  <a:hlinkClick r:id="rId26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0246" y="85095"/>
            <a:ext cx="5956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03505" marR="5080" indent="-9144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08 -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Verbs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 driving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seat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33730" cy="6216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36195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Motivation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for</a:t>
            </a:r>
            <a:r>
              <a:rPr dirty="0" sz="600" spc="-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AS</a:t>
            </a:r>
            <a:endParaRPr sz="600">
              <a:latin typeface="Verdana"/>
              <a:cs typeface="Verdana"/>
            </a:endParaRPr>
          </a:p>
          <a:p>
            <a:pPr marL="37465" marR="39243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 </a:t>
            </a:r>
            <a:r>
              <a:rPr dirty="0" sz="400" spc="-50"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0">
                <a:latin typeface="Verdana"/>
                <a:cs typeface="Verdana"/>
                <a:hlinkClick r:id="rId5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Thematic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relations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(roles)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50586"/>
            <a:ext cx="5187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Arg.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Structure</a:t>
            </a:r>
            <a:endParaRPr sz="600">
              <a:latin typeface="Verdana"/>
              <a:cs typeface="Verdana"/>
            </a:endParaRPr>
          </a:p>
          <a:p>
            <a:pPr marL="37465" marR="1651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Definition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Determining</a:t>
            </a:r>
            <a:r>
              <a:rPr dirty="0" sz="400" spc="-8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96420"/>
            <a:ext cx="58547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need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AS?</a:t>
            </a:r>
            <a:endParaRPr sz="600">
              <a:latin typeface="Verdana"/>
              <a:cs typeface="Verdana"/>
            </a:endParaRPr>
          </a:p>
          <a:p>
            <a:pPr marL="37465" marR="126364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Projectionist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Acc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(1)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(2)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(3)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27807"/>
            <a:ext cx="56134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Propositions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proposition?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80886"/>
            <a:ext cx="68516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Thematic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relations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Main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for Noun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Phrases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5956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0">
                <a:hlinkClick r:id="rId5" action="ppaction://hlinksldjump"/>
              </a:rPr>
              <a:t>V</a:t>
            </a:r>
            <a:r>
              <a:rPr dirty="0" spc="-65">
                <a:hlinkClick r:id="rId5" action="ppaction://hlinksldjump"/>
              </a:rPr>
              <a:t>alence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38561" y="2458216"/>
            <a:ext cx="552450" cy="511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Other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400" spc="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NPs</a:t>
            </a:r>
            <a:endParaRPr sz="400">
              <a:latin typeface="Verdana"/>
              <a:cs typeface="Verdana"/>
            </a:endParaRPr>
          </a:p>
          <a:p>
            <a:pPr marL="12700" marR="508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Roles for other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of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  <a:p>
            <a:pPr marL="37465" marR="243204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A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ttributives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Locatives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Instruments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025191"/>
            <a:ext cx="44894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mnemonic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185452"/>
            <a:ext cx="56197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Further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341243"/>
            <a:ext cx="62738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Five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 </a:t>
            </a:r>
            <a:r>
              <a:rPr dirty="0" baseline="4629" sz="900" spc="-97">
                <a:latin typeface="Verdana"/>
                <a:cs typeface="Verdana"/>
                <a:hlinkClick r:id="rId26" action="ppaction://hlinksldjump"/>
              </a:rPr>
              <a:t>4</a:t>
            </a:r>
            <a:r>
              <a:rPr dirty="0" baseline="4629" sz="900" spc="-97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baseline="4629" sz="900" spc="67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baseline="4629" sz="900" spc="-142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baseline="4629" sz="900" spc="-97">
                <a:latin typeface="Verdana"/>
                <a:cs typeface="Verdana"/>
                <a:hlinkClick r:id="rId26" action="ppaction://hlinksldjump"/>
              </a:rPr>
              <a:t>41</a:t>
            </a:r>
            <a:endParaRPr baseline="4629" sz="9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222475"/>
            <a:ext cx="3495040" cy="8699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85090">
              <a:lnSpc>
                <a:spcPct val="102600"/>
              </a:lnSpc>
              <a:spcBef>
                <a:spcPts val="55"/>
              </a:spcBef>
            </a:pPr>
            <a:r>
              <a:rPr dirty="0" sz="1100" spc="65">
                <a:latin typeface="Tahoma"/>
                <a:cs typeface="Tahoma"/>
              </a:rPr>
              <a:t>A </a:t>
            </a:r>
            <a:r>
              <a:rPr dirty="0" sz="1100" spc="-55">
                <a:latin typeface="Tahoma"/>
                <a:cs typeface="Tahoma"/>
              </a:rPr>
              <a:t>verb </a:t>
            </a:r>
            <a:r>
              <a:rPr dirty="0" sz="1100" spc="-35">
                <a:latin typeface="Tahoma"/>
                <a:cs typeface="Tahoma"/>
              </a:rPr>
              <a:t>‘begs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5">
                <a:latin typeface="Tahoma"/>
                <a:cs typeface="Tahoma"/>
              </a:rPr>
              <a:t>be </a:t>
            </a:r>
            <a:r>
              <a:rPr dirty="0" sz="1100" spc="-45">
                <a:latin typeface="Tahoma"/>
                <a:cs typeface="Tahoma"/>
              </a:rPr>
              <a:t>completed </a:t>
            </a:r>
            <a:r>
              <a:rPr dirty="0" sz="1100" spc="-20">
                <a:latin typeface="Tahoma"/>
                <a:cs typeface="Tahoma"/>
              </a:rPr>
              <a:t>into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5">
                <a:latin typeface="Tahoma"/>
                <a:cs typeface="Tahoma"/>
              </a:rPr>
              <a:t>sentence’ </a:t>
            </a:r>
            <a:r>
              <a:rPr dirty="0" sz="1100" spc="-40">
                <a:latin typeface="Tahoma"/>
                <a:cs typeface="Tahoma"/>
              </a:rPr>
              <a:t>(Tomasello,  </a:t>
            </a:r>
            <a:r>
              <a:rPr dirty="0" sz="1100" spc="-45">
                <a:latin typeface="Tahoma"/>
                <a:cs typeface="Tahoma"/>
              </a:rPr>
              <a:t>1992)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51000"/>
              </a:lnSpc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verb </a:t>
            </a:r>
            <a:r>
              <a:rPr dirty="0" sz="1100" spc="-40">
                <a:latin typeface="Tahoma"/>
                <a:cs typeface="Tahoma"/>
              </a:rPr>
              <a:t>implies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35">
                <a:latin typeface="Tahoma"/>
                <a:cs typeface="Tahoma"/>
              </a:rPr>
              <a:t>certain </a:t>
            </a:r>
            <a:r>
              <a:rPr dirty="0" sz="1100" spc="-50">
                <a:latin typeface="Tahoma"/>
                <a:cs typeface="Tahoma"/>
              </a:rPr>
              <a:t>number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30">
                <a:latin typeface="Tahoma"/>
                <a:cs typeface="Tahoma"/>
              </a:rPr>
              <a:t>participants (Valence)  </a:t>
            </a:r>
            <a:r>
              <a:rPr dirty="0" sz="1100" spc="-40">
                <a:latin typeface="Tahoma"/>
                <a:cs typeface="Tahoma"/>
              </a:rPr>
              <a:t>Valence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60">
                <a:latin typeface="Tahoma"/>
                <a:cs typeface="Tahoma"/>
              </a:rPr>
              <a:t>range </a:t>
            </a:r>
            <a:r>
              <a:rPr dirty="0" sz="1100" spc="-40">
                <a:latin typeface="Tahoma"/>
                <a:cs typeface="Tahoma"/>
              </a:rPr>
              <a:t>from </a:t>
            </a:r>
            <a:r>
              <a:rPr dirty="0" sz="1100" spc="-55">
                <a:latin typeface="Tahoma"/>
                <a:cs typeface="Tahoma"/>
              </a:rPr>
              <a:t>0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3.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33730" cy="8788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49530" marR="571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08 -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Verbs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 driving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seat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algn="ctr" marL="36195">
              <a:lnSpc>
                <a:spcPct val="100000"/>
              </a:lnSpc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Motivation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for</a:t>
            </a:r>
            <a:r>
              <a:rPr dirty="0" sz="600" spc="-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AS</a:t>
            </a:r>
            <a:endParaRPr sz="600">
              <a:latin typeface="Verdana"/>
              <a:cs typeface="Verdana"/>
            </a:endParaRPr>
          </a:p>
          <a:p>
            <a:pPr marL="37465" marR="39243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Thematic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relations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(roles)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950586"/>
            <a:ext cx="5187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Arg.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Structure</a:t>
            </a:r>
            <a:endParaRPr sz="600">
              <a:latin typeface="Verdana"/>
              <a:cs typeface="Verdana"/>
            </a:endParaRPr>
          </a:p>
          <a:p>
            <a:pPr marL="37465" marR="1651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Definition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Determining</a:t>
            </a:r>
            <a:r>
              <a:rPr dirty="0" sz="400" spc="-8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296420"/>
            <a:ext cx="58547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need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AS?</a:t>
            </a:r>
            <a:endParaRPr sz="600">
              <a:latin typeface="Verdana"/>
              <a:cs typeface="Verdana"/>
            </a:endParaRPr>
          </a:p>
          <a:p>
            <a:pPr marL="37465" marR="126364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Projectionist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Acc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(1)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(2)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(3)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27807"/>
            <a:ext cx="56134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Propositions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proposition?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80886"/>
            <a:ext cx="685165" cy="70040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Thematic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relations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Main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for Noun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Phrases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Other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400" spc="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NPs</a:t>
            </a:r>
            <a:endParaRPr sz="400">
              <a:latin typeface="Verdana"/>
              <a:cs typeface="Verdana"/>
            </a:endParaRPr>
          </a:p>
          <a:p>
            <a:pPr marL="37465" marR="11176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Roles for other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of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  <a:p>
            <a:pPr marL="628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Attributives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7297" y="976463"/>
            <a:ext cx="3427729" cy="147764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81915">
              <a:lnSpc>
                <a:spcPct val="102600"/>
              </a:lnSpc>
              <a:spcBef>
                <a:spcPts val="55"/>
              </a:spcBef>
            </a:pPr>
            <a:r>
              <a:rPr dirty="0" sz="1100" spc="5">
                <a:latin typeface="Tahoma"/>
                <a:cs typeface="Tahoma"/>
              </a:rPr>
              <a:t>Kim, </a:t>
            </a:r>
            <a:r>
              <a:rPr dirty="0" sz="1100" spc="15">
                <a:latin typeface="Tahoma"/>
                <a:cs typeface="Tahoma"/>
              </a:rPr>
              <a:t>M., </a:t>
            </a:r>
            <a:r>
              <a:rPr dirty="0" sz="1100" spc="85">
                <a:latin typeface="Tahoma"/>
                <a:cs typeface="Tahoma"/>
              </a:rPr>
              <a:t>&amp; </a:t>
            </a:r>
            <a:r>
              <a:rPr dirty="0" sz="1100" spc="-35">
                <a:latin typeface="Tahoma"/>
                <a:cs typeface="Tahoma"/>
              </a:rPr>
              <a:t>Thompson, </a:t>
            </a:r>
            <a:r>
              <a:rPr dirty="0" sz="1100">
                <a:latin typeface="Tahoma"/>
                <a:cs typeface="Tahoma"/>
              </a:rPr>
              <a:t>C. </a:t>
            </a:r>
            <a:r>
              <a:rPr dirty="0" sz="1100" spc="35">
                <a:latin typeface="Tahoma"/>
                <a:cs typeface="Tahoma"/>
              </a:rPr>
              <a:t>K. </a:t>
            </a:r>
            <a:r>
              <a:rPr dirty="0" sz="1100" spc="-40">
                <a:latin typeface="Tahoma"/>
                <a:cs typeface="Tahoma"/>
              </a:rPr>
              <a:t>(2000). </a:t>
            </a:r>
            <a:r>
              <a:rPr dirty="0" sz="1100" spc="-25">
                <a:latin typeface="Tahoma"/>
                <a:cs typeface="Tahoma"/>
              </a:rPr>
              <a:t>Patterns </a:t>
            </a:r>
            <a:r>
              <a:rPr dirty="0" sz="1100" spc="-35">
                <a:latin typeface="Tahoma"/>
                <a:cs typeface="Tahoma"/>
              </a:rPr>
              <a:t>of  </a:t>
            </a:r>
            <a:r>
              <a:rPr dirty="0" sz="1100" spc="-55">
                <a:latin typeface="Tahoma"/>
                <a:cs typeface="Tahoma"/>
              </a:rPr>
              <a:t>comprehension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35">
                <a:latin typeface="Tahoma"/>
                <a:cs typeface="Tahoma"/>
              </a:rPr>
              <a:t>production of </a:t>
            </a:r>
            <a:r>
              <a:rPr dirty="0" sz="1100" spc="-60">
                <a:latin typeface="Tahoma"/>
                <a:cs typeface="Tahoma"/>
              </a:rPr>
              <a:t>nouns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60">
                <a:latin typeface="Tahoma"/>
                <a:cs typeface="Tahoma"/>
              </a:rPr>
              <a:t>verbs </a:t>
            </a:r>
            <a:r>
              <a:rPr dirty="0" sz="1100" spc="-25">
                <a:latin typeface="Tahoma"/>
                <a:cs typeface="Tahoma"/>
              </a:rPr>
              <a:t>in  </a:t>
            </a:r>
            <a:r>
              <a:rPr dirty="0" sz="1100" spc="-50">
                <a:latin typeface="Tahoma"/>
                <a:cs typeface="Tahoma"/>
              </a:rPr>
              <a:t>agrammatism: </a:t>
            </a:r>
            <a:r>
              <a:rPr dirty="0" sz="1100" spc="-25">
                <a:latin typeface="Tahoma"/>
                <a:cs typeface="Tahoma"/>
              </a:rPr>
              <a:t>implications </a:t>
            </a:r>
            <a:r>
              <a:rPr dirty="0" sz="1100" spc="-45">
                <a:latin typeface="Tahoma"/>
                <a:cs typeface="Tahoma"/>
              </a:rPr>
              <a:t>for </a:t>
            </a:r>
            <a:r>
              <a:rPr dirty="0" sz="1100" spc="-30">
                <a:latin typeface="Tahoma"/>
                <a:cs typeface="Tahoma"/>
              </a:rPr>
              <a:t>lexical </a:t>
            </a:r>
            <a:r>
              <a:rPr dirty="0" sz="1100" spc="-40">
                <a:latin typeface="Tahoma"/>
                <a:cs typeface="Tahoma"/>
              </a:rPr>
              <a:t>organisation. </a:t>
            </a:r>
            <a:r>
              <a:rPr dirty="0" sz="1100" spc="-10">
                <a:latin typeface="Tahoma"/>
                <a:cs typeface="Tahoma"/>
              </a:rPr>
              <a:t>Brain  </a:t>
            </a:r>
            <a:r>
              <a:rPr dirty="0" sz="1100" spc="-50">
                <a:latin typeface="Tahoma"/>
                <a:cs typeface="Tahoma"/>
              </a:rPr>
              <a:t>and Language, 74,</a:t>
            </a:r>
            <a:r>
              <a:rPr dirty="0" sz="1100" spc="15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1-25.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640"/>
              </a:spcBef>
            </a:pPr>
            <a:r>
              <a:rPr dirty="0" sz="1100" spc="-35">
                <a:latin typeface="Tahoma"/>
                <a:cs typeface="Tahoma"/>
              </a:rPr>
              <a:t>Shapiro, </a:t>
            </a:r>
            <a:r>
              <a:rPr dirty="0" sz="1100" spc="5">
                <a:latin typeface="Tahoma"/>
                <a:cs typeface="Tahoma"/>
              </a:rPr>
              <a:t>L. </a:t>
            </a:r>
            <a:r>
              <a:rPr dirty="0" sz="1100" spc="-25">
                <a:latin typeface="Tahoma"/>
                <a:cs typeface="Tahoma"/>
              </a:rPr>
              <a:t>P., </a:t>
            </a:r>
            <a:r>
              <a:rPr dirty="0" sz="1100" spc="-15">
                <a:latin typeface="Tahoma"/>
                <a:cs typeface="Tahoma"/>
              </a:rPr>
              <a:t>Zurif, </a:t>
            </a:r>
            <a:r>
              <a:rPr dirty="0" sz="1100" spc="-10">
                <a:latin typeface="Tahoma"/>
                <a:cs typeface="Tahoma"/>
              </a:rPr>
              <a:t>E., </a:t>
            </a:r>
            <a:r>
              <a:rPr dirty="0" sz="1100" spc="85">
                <a:latin typeface="Tahoma"/>
                <a:cs typeface="Tahoma"/>
              </a:rPr>
              <a:t>&amp; </a:t>
            </a:r>
            <a:r>
              <a:rPr dirty="0" sz="1100" spc="-50">
                <a:latin typeface="Tahoma"/>
                <a:cs typeface="Tahoma"/>
              </a:rPr>
              <a:t>Grimshaw, </a:t>
            </a:r>
            <a:r>
              <a:rPr dirty="0" sz="1100" spc="10">
                <a:latin typeface="Tahoma"/>
                <a:cs typeface="Tahoma"/>
              </a:rPr>
              <a:t>J. </a:t>
            </a:r>
            <a:r>
              <a:rPr dirty="0" sz="1100" spc="-40">
                <a:latin typeface="Tahoma"/>
                <a:cs typeface="Tahoma"/>
              </a:rPr>
              <a:t>(1987). </a:t>
            </a:r>
            <a:r>
              <a:rPr dirty="0" sz="1100" spc="-50">
                <a:latin typeface="Tahoma"/>
                <a:cs typeface="Tahoma"/>
              </a:rPr>
              <a:t>Sentence  processing and </a:t>
            </a:r>
            <a:r>
              <a:rPr dirty="0" sz="1100" spc="-40">
                <a:latin typeface="Tahoma"/>
                <a:cs typeface="Tahoma"/>
              </a:rPr>
              <a:t>the mental </a:t>
            </a:r>
            <a:r>
              <a:rPr dirty="0" sz="1100" spc="-45">
                <a:latin typeface="Tahoma"/>
                <a:cs typeface="Tahoma"/>
              </a:rPr>
              <a:t>representation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verbs.</a:t>
            </a:r>
            <a:endParaRPr sz="1100">
              <a:latin typeface="Tahoma"/>
              <a:cs typeface="Tahoma"/>
            </a:endParaRPr>
          </a:p>
          <a:p>
            <a:pPr marL="12700" marR="557530">
              <a:lnSpc>
                <a:spcPct val="102699"/>
              </a:lnSpc>
            </a:pPr>
            <a:r>
              <a:rPr dirty="0" sz="1100" spc="-30">
                <a:latin typeface="Tahoma"/>
                <a:cs typeface="Tahoma"/>
              </a:rPr>
              <a:t>Cognition, </a:t>
            </a:r>
            <a:r>
              <a:rPr dirty="0" sz="1100" spc="-35">
                <a:latin typeface="Tahoma"/>
                <a:cs typeface="Tahoma"/>
              </a:rPr>
              <a:t>27(3), </a:t>
            </a:r>
            <a:r>
              <a:rPr dirty="0" sz="1100" spc="-50">
                <a:latin typeface="Tahoma"/>
                <a:cs typeface="Tahoma"/>
              </a:rPr>
              <a:t>219-246.  </a:t>
            </a:r>
            <a:r>
              <a:rPr dirty="0" sz="1100" spc="-10">
                <a:latin typeface="Tahoma"/>
                <a:cs typeface="Tahoma"/>
              </a:rPr>
              <a:t>https://doi.</a:t>
            </a:r>
            <a:r>
              <a:rPr dirty="0" sz="1100" spc="-45">
                <a:latin typeface="Tahoma"/>
                <a:cs typeface="Tahoma"/>
              </a:rPr>
              <a:t>o</a:t>
            </a:r>
            <a:r>
              <a:rPr dirty="0" sz="1100" spc="-40">
                <a:latin typeface="Tahoma"/>
                <a:cs typeface="Tahoma"/>
              </a:rPr>
              <a:t>rg/10.1016/S0010-0277(87)80010-0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63873" y="2799833"/>
            <a:ext cx="288925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Locatives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Instruments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3025191"/>
            <a:ext cx="44894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mnemonic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3185452"/>
            <a:ext cx="56197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Further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341243"/>
            <a:ext cx="62738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Five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 </a:t>
            </a:r>
            <a:r>
              <a:rPr dirty="0" sz="600" spc="-10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</a:t>
            </a:r>
            <a:r>
              <a:rPr dirty="0" baseline="4629" sz="900" spc="-157">
                <a:latin typeface="Verdana"/>
                <a:cs typeface="Verdana"/>
                <a:hlinkClick r:id="rId26" action="ppaction://hlinksldjump"/>
              </a:rPr>
              <a:t>41 </a:t>
            </a:r>
            <a:r>
              <a:rPr dirty="0" baseline="4629" sz="900" spc="67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baseline="4629" sz="900" spc="-127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baseline="4629" sz="900" spc="-97">
                <a:latin typeface="Verdana"/>
                <a:cs typeface="Verdana"/>
                <a:hlinkClick r:id="rId26" action="ppaction://hlinksldjump"/>
              </a:rPr>
              <a:t>41</a:t>
            </a:r>
            <a:endParaRPr baseline="4629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0246" y="85095"/>
            <a:ext cx="5956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03505" marR="5080" indent="-9144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08 -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Verbs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 driving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seat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33730" cy="967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36195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Motivation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for</a:t>
            </a:r>
            <a:r>
              <a:rPr dirty="0" sz="600" spc="-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AS</a:t>
            </a:r>
            <a:endParaRPr sz="600">
              <a:latin typeface="Verdana"/>
              <a:cs typeface="Verdana"/>
            </a:endParaRPr>
          </a:p>
          <a:p>
            <a:pPr marL="37465" marR="39243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 </a:t>
            </a:r>
            <a:r>
              <a:rPr dirty="0" sz="400" spc="-50"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0">
                <a:latin typeface="Verdana"/>
                <a:cs typeface="Verdana"/>
                <a:hlinkClick r:id="rId5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Thematic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relations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(roles)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Arg.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Structure</a:t>
            </a:r>
            <a:endParaRPr sz="600">
              <a:latin typeface="Verdana"/>
              <a:cs typeface="Verdana"/>
            </a:endParaRPr>
          </a:p>
          <a:p>
            <a:pPr marL="37465" marR="131445">
              <a:lnSpc>
                <a:spcPct val="152200"/>
              </a:lnSpc>
              <a:spcBef>
                <a:spcPts val="30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Definition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Determining</a:t>
            </a:r>
            <a:r>
              <a:rPr dirty="0" sz="400" spc="-8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296420"/>
            <a:ext cx="58547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need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AS?</a:t>
            </a:r>
            <a:endParaRPr sz="600">
              <a:latin typeface="Verdana"/>
              <a:cs typeface="Verdana"/>
            </a:endParaRPr>
          </a:p>
          <a:p>
            <a:pPr marL="37465" marR="126364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Projectionist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Acc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(1)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(2)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(3)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27807"/>
            <a:ext cx="56134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Propositions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proposition?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5956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0">
                <a:hlinkClick r:id="rId5" action="ppaction://hlinksldjump"/>
              </a:rPr>
              <a:t>V</a:t>
            </a:r>
            <a:r>
              <a:rPr dirty="0" spc="-65">
                <a:hlinkClick r:id="rId5" action="ppaction://hlinksldjump"/>
              </a:rPr>
              <a:t>alence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1284172"/>
            <a:ext cx="3554729" cy="7080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25">
                <a:latin typeface="Tahoma"/>
                <a:cs typeface="Tahoma"/>
              </a:rPr>
              <a:t>Psycholinguistic </a:t>
            </a:r>
            <a:r>
              <a:rPr dirty="0" sz="1100" spc="-45">
                <a:latin typeface="Tahoma"/>
                <a:cs typeface="Tahoma"/>
              </a:rPr>
              <a:t>studies demonstrate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75">
                <a:latin typeface="Tahoma"/>
                <a:cs typeface="Tahoma"/>
              </a:rPr>
              <a:t>even </a:t>
            </a:r>
            <a:r>
              <a:rPr dirty="0" sz="1100" spc="-70">
                <a:latin typeface="Tahoma"/>
                <a:cs typeface="Tahoma"/>
              </a:rPr>
              <a:t>when </a:t>
            </a:r>
            <a:r>
              <a:rPr dirty="0" sz="1100" spc="-100">
                <a:latin typeface="Tahoma"/>
                <a:cs typeface="Tahoma"/>
              </a:rPr>
              <a:t>we </a:t>
            </a:r>
            <a:r>
              <a:rPr dirty="0" sz="1100" spc="-65">
                <a:latin typeface="Tahoma"/>
                <a:cs typeface="Tahoma"/>
              </a:rPr>
              <a:t>hear  </a:t>
            </a:r>
            <a:r>
              <a:rPr dirty="0" sz="1100" spc="-60">
                <a:latin typeface="Tahoma"/>
                <a:cs typeface="Tahoma"/>
              </a:rPr>
              <a:t>verbs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30">
                <a:latin typeface="Tahoma"/>
                <a:cs typeface="Tahoma"/>
              </a:rPr>
              <a:t>isolation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35">
                <a:latin typeface="Tahoma"/>
                <a:cs typeface="Tahoma"/>
              </a:rPr>
              <a:t>mentally </a:t>
            </a:r>
            <a:r>
              <a:rPr dirty="0" sz="1100" spc="-60">
                <a:latin typeface="Tahoma"/>
                <a:cs typeface="Tahoma"/>
              </a:rPr>
              <a:t>represent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number </a:t>
            </a:r>
            <a:r>
              <a:rPr dirty="0" sz="1100" spc="-35">
                <a:latin typeface="Tahoma"/>
                <a:cs typeface="Tahoma"/>
              </a:rPr>
              <a:t>of  </a:t>
            </a:r>
            <a:r>
              <a:rPr dirty="0" sz="1100" spc="-30">
                <a:latin typeface="Tahoma"/>
                <a:cs typeface="Tahoma"/>
              </a:rPr>
              <a:t>participants </a:t>
            </a:r>
            <a:r>
              <a:rPr dirty="0" sz="1100" spc="-45">
                <a:latin typeface="Tahoma"/>
                <a:cs typeface="Tahoma"/>
              </a:rPr>
              <a:t>(e.g. </a:t>
            </a:r>
            <a:r>
              <a:rPr dirty="0" sz="1100" spc="-35">
                <a:latin typeface="Tahoma"/>
                <a:cs typeface="Tahoma"/>
              </a:rPr>
              <a:t>Shapiro et </a:t>
            </a:r>
            <a:r>
              <a:rPr dirty="0" sz="1100" spc="-30">
                <a:latin typeface="Tahoma"/>
                <a:cs typeface="Tahoma"/>
              </a:rPr>
              <a:t>al. </a:t>
            </a:r>
            <a:r>
              <a:rPr dirty="0" sz="1100" spc="-55">
                <a:latin typeface="Tahoma"/>
                <a:cs typeface="Tahoma"/>
              </a:rPr>
              <a:t>1987 </a:t>
            </a:r>
            <a:r>
              <a:rPr dirty="0" sz="1100" spc="-30">
                <a:latin typeface="Tahoma"/>
                <a:cs typeface="Tahoma"/>
              </a:rPr>
              <a:t>lexical </a:t>
            </a:r>
            <a:r>
              <a:rPr dirty="0" sz="1100" spc="-45">
                <a:latin typeface="Tahoma"/>
                <a:cs typeface="Tahoma"/>
              </a:rPr>
              <a:t>decision </a:t>
            </a:r>
            <a:r>
              <a:rPr dirty="0" sz="1100" spc="-30">
                <a:latin typeface="Tahoma"/>
                <a:cs typeface="Tahoma"/>
              </a:rPr>
              <a:t>task, </a:t>
            </a:r>
            <a:r>
              <a:rPr dirty="0" sz="1100" spc="-60">
                <a:latin typeface="Tahoma"/>
                <a:cs typeface="Tahoma"/>
              </a:rPr>
              <a:t>or  </a:t>
            </a:r>
            <a:r>
              <a:rPr dirty="0" sz="1100" spc="20">
                <a:latin typeface="Tahoma"/>
                <a:cs typeface="Tahoma"/>
              </a:rPr>
              <a:t>Kim </a:t>
            </a:r>
            <a:r>
              <a:rPr dirty="0" sz="1100" spc="85">
                <a:latin typeface="Tahoma"/>
                <a:cs typeface="Tahoma"/>
              </a:rPr>
              <a:t>&amp; </a:t>
            </a:r>
            <a:r>
              <a:rPr dirty="0" sz="1100" spc="-35">
                <a:latin typeface="Tahoma"/>
                <a:cs typeface="Tahoma"/>
              </a:rPr>
              <a:t>Thomson,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2000)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080886"/>
            <a:ext cx="685165" cy="136334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Thematic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relations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Main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for Noun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Phrases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Other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400" spc="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NPs</a:t>
            </a:r>
            <a:endParaRPr sz="400">
              <a:latin typeface="Verdana"/>
              <a:cs typeface="Verdana"/>
            </a:endParaRPr>
          </a:p>
          <a:p>
            <a:pPr marL="37465" marR="11176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Roles for other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of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  <a:p>
            <a:pPr marL="62865" marR="350520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A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ttributives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Locatives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Instruments</a:t>
            </a:r>
            <a:endParaRPr sz="400">
              <a:latin typeface="Verdana"/>
              <a:cs typeface="Verdana"/>
            </a:endParaRPr>
          </a:p>
          <a:p>
            <a:pPr marL="12700" marR="62865">
              <a:lnSpc>
                <a:spcPts val="1260"/>
              </a:lnSpc>
              <a:spcBef>
                <a:spcPts val="10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mnemonic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Further practice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Five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 </a:t>
            </a:r>
            <a:r>
              <a:rPr dirty="0" baseline="4629" sz="900" spc="-97">
                <a:latin typeface="Verdana"/>
                <a:cs typeface="Verdana"/>
                <a:hlinkClick r:id="rId26" action="ppaction://hlinksldjump"/>
              </a:rPr>
              <a:t>5 </a:t>
            </a:r>
            <a:r>
              <a:rPr dirty="0" baseline="4629" sz="900" spc="67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baseline="4629" sz="900" spc="-157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baseline="4629" sz="900" spc="-97">
                <a:latin typeface="Verdana"/>
                <a:cs typeface="Verdana"/>
                <a:hlinkClick r:id="rId26" action="ppaction://hlinksldjump"/>
              </a:rPr>
              <a:t>41</a:t>
            </a:r>
            <a:endParaRPr baseline="4629" sz="9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0246" y="85095"/>
            <a:ext cx="5956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03505" marR="5080" indent="-9144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08 -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Verbs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 driving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seat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33730" cy="6216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36195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Motivation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for</a:t>
            </a:r>
            <a:r>
              <a:rPr dirty="0" sz="600" spc="-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AS</a:t>
            </a:r>
            <a:endParaRPr sz="600">
              <a:latin typeface="Verdana"/>
              <a:cs typeface="Verdana"/>
            </a:endParaRPr>
          </a:p>
          <a:p>
            <a:pPr marL="37465" marR="39243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latin typeface="Verdana"/>
                <a:cs typeface="Verdana"/>
                <a:hlinkClick r:id="rId6" action="ppaction://hlinksldjump"/>
              </a:rPr>
              <a:t>Thematic </a:t>
            </a:r>
            <a:r>
              <a:rPr dirty="0" sz="400" spc="-30">
                <a:latin typeface="Verdana"/>
                <a:cs typeface="Verdana"/>
                <a:hlinkClick r:id="rId6" action="ppaction://hlinksldjump"/>
              </a:rPr>
              <a:t>relations</a:t>
            </a:r>
            <a:r>
              <a:rPr dirty="0" sz="400"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latin typeface="Verdana"/>
                <a:cs typeface="Verdana"/>
                <a:hlinkClick r:id="rId6" action="ppaction://hlinksldjump"/>
              </a:rPr>
              <a:t>(roles)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50586"/>
            <a:ext cx="5187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Arg.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Structure</a:t>
            </a:r>
            <a:endParaRPr sz="600">
              <a:latin typeface="Verdana"/>
              <a:cs typeface="Verdana"/>
            </a:endParaRPr>
          </a:p>
          <a:p>
            <a:pPr marL="37465" marR="1651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Definition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Determining</a:t>
            </a:r>
            <a:r>
              <a:rPr dirty="0" sz="400" spc="-8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96420"/>
            <a:ext cx="58547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need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AS?</a:t>
            </a:r>
            <a:endParaRPr sz="600">
              <a:latin typeface="Verdana"/>
              <a:cs typeface="Verdana"/>
            </a:endParaRPr>
          </a:p>
          <a:p>
            <a:pPr marL="37465" marR="126364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Projectionist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Acc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(1)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(2)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(3)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27807"/>
            <a:ext cx="56134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Propositions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proposition?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80886"/>
            <a:ext cx="685165" cy="79311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Thematic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relations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Main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for Noun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Phrases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Other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400" spc="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NPs</a:t>
            </a:r>
            <a:endParaRPr sz="400">
              <a:latin typeface="Verdana"/>
              <a:cs typeface="Verdana"/>
            </a:endParaRPr>
          </a:p>
          <a:p>
            <a:pPr marL="37465" marR="11176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Roles for other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of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  <a:p>
            <a:pPr marL="62865" marR="3524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A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ttributives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Locatives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951989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>
                <a:hlinkClick r:id="rId6" action="ppaction://hlinksldjump"/>
              </a:rPr>
              <a:t>Thematic </a:t>
            </a:r>
            <a:r>
              <a:rPr dirty="0" spc="-40">
                <a:hlinkClick r:id="rId6" action="ppaction://hlinksldjump"/>
              </a:rPr>
              <a:t>relations</a:t>
            </a:r>
            <a:r>
              <a:rPr dirty="0" spc="35">
                <a:hlinkClick r:id="rId6" action="ppaction://hlinksldjump"/>
              </a:rPr>
              <a:t> </a:t>
            </a:r>
            <a:r>
              <a:rPr dirty="0" spc="-40">
                <a:hlinkClick r:id="rId6" action="ppaction://hlinksldjump"/>
              </a:rPr>
              <a:t>(roles)</a:t>
            </a:r>
          </a:p>
        </p:txBody>
      </p:sp>
      <p:sp>
        <p:nvSpPr>
          <p:cNvPr id="10" name="object 10"/>
          <p:cNvSpPr/>
          <p:nvPr/>
        </p:nvSpPr>
        <p:spPr>
          <a:xfrm>
            <a:off x="457085" y="1011262"/>
            <a:ext cx="265430" cy="172085"/>
          </a:xfrm>
          <a:custGeom>
            <a:avLst/>
            <a:gdLst/>
            <a:ahLst/>
            <a:cxnLst/>
            <a:rect l="l" t="t" r="r" b="b"/>
            <a:pathLst>
              <a:path w="265430" h="172084">
                <a:moveTo>
                  <a:pt x="0" y="172072"/>
                </a:moveTo>
                <a:lnTo>
                  <a:pt x="265163" y="172072"/>
                </a:lnTo>
                <a:lnTo>
                  <a:pt x="265163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67360" y="980464"/>
            <a:ext cx="7810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100" spc="-40">
                <a:latin typeface="Tahoma"/>
                <a:cs typeface="Tahoma"/>
              </a:rPr>
              <a:t>Jane</a:t>
            </a:r>
            <a:r>
              <a:rPr dirty="0" sz="1100" spc="-10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fears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63873" y="2892619"/>
            <a:ext cx="288925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Instruments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025191"/>
            <a:ext cx="44894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mnemonic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3185452"/>
            <a:ext cx="56197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Further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263" y="3341243"/>
            <a:ext cx="62738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Five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 </a:t>
            </a:r>
            <a:r>
              <a:rPr dirty="0" baseline="4629" sz="900" spc="-97">
                <a:latin typeface="Verdana"/>
                <a:cs typeface="Verdana"/>
                <a:hlinkClick r:id="rId26" action="ppaction://hlinksldjump"/>
              </a:rPr>
              <a:t>6 </a:t>
            </a:r>
            <a:r>
              <a:rPr dirty="0" baseline="4629" sz="900" spc="67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baseline="4629" sz="900" spc="-142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baseline="4629" sz="900" spc="-97">
                <a:latin typeface="Verdana"/>
                <a:cs typeface="Verdana"/>
                <a:hlinkClick r:id="rId26" action="ppaction://hlinksldjump"/>
              </a:rPr>
              <a:t>41</a:t>
            </a:r>
            <a:endParaRPr baseline="4629" sz="9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1697" y="1011262"/>
            <a:ext cx="305435" cy="17208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55">
                <a:latin typeface="Tahoma"/>
                <a:cs typeface="Tahoma"/>
              </a:rPr>
              <a:t>P</a:t>
            </a:r>
            <a:r>
              <a:rPr dirty="0" sz="1100" spc="-50">
                <a:latin typeface="Tahoma"/>
                <a:cs typeface="Tahoma"/>
              </a:rPr>
              <a:t>eter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7360" y="1190496"/>
            <a:ext cx="11918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2. </a:t>
            </a:r>
            <a:r>
              <a:rPr dirty="0" sz="1100" spc="-30">
                <a:latin typeface="Tahoma"/>
                <a:cs typeface="Tahoma"/>
              </a:rPr>
              <a:t>Peter </a:t>
            </a:r>
            <a:r>
              <a:rPr dirty="0" sz="1100" spc="-65">
                <a:latin typeface="Tahoma"/>
                <a:cs typeface="Tahoma"/>
              </a:rPr>
              <a:t>scares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Jane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7360" y="1479903"/>
            <a:ext cx="1462405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 startAt="3"/>
              <a:tabLst>
                <a:tab pos="189865" algn="l"/>
              </a:tabLst>
            </a:pPr>
            <a:r>
              <a:rPr dirty="0" sz="1100" spc="-10">
                <a:latin typeface="Tahoma"/>
                <a:cs typeface="Tahoma"/>
              </a:rPr>
              <a:t>Paul </a:t>
            </a:r>
            <a:r>
              <a:rPr dirty="0" sz="1100" spc="-35">
                <a:latin typeface="Tahoma"/>
                <a:cs typeface="Tahoma"/>
              </a:rPr>
              <a:t>liked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6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play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 startAt="3"/>
              <a:tabLst>
                <a:tab pos="189865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play </a:t>
            </a:r>
            <a:r>
              <a:rPr dirty="0" sz="1100" spc="-60">
                <a:latin typeface="Tahoma"/>
                <a:cs typeface="Tahoma"/>
              </a:rPr>
              <a:t>pleased</a:t>
            </a:r>
            <a:r>
              <a:rPr dirty="0" sz="1100" spc="7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Paul</a:t>
            </a:r>
            <a:endParaRPr sz="1100">
              <a:latin typeface="Tahoma"/>
              <a:cs typeface="Tahoma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105941" y="2097697"/>
          <a:ext cx="1365250" cy="382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30"/>
                <a:gridCol w="117474"/>
                <a:gridCol w="431800"/>
                <a:gridCol w="127000"/>
                <a:gridCol w="525780"/>
              </a:tblGrid>
              <a:tr h="191052">
                <a:tc gridSpan="2"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100" spc="-30">
                          <a:latin typeface="Tahoma"/>
                          <a:cs typeface="Tahoma"/>
                        </a:rPr>
                        <a:t>Pete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2860">
                        <a:lnSpc>
                          <a:spcPts val="1170"/>
                        </a:lnSpc>
                      </a:pPr>
                      <a:r>
                        <a:rPr dirty="0" sz="1100" spc="-55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1100" spc="-3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60">
                          <a:latin typeface="Tahoma"/>
                          <a:cs typeface="Tahoma"/>
                        </a:rPr>
                        <a:t>present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</a:tr>
              <a:tr h="1910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FFCD5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dirty="0" sz="1100" spc="-55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1100" spc="-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60">
                          <a:latin typeface="Tahoma"/>
                          <a:cs typeface="Tahoma"/>
                        </a:rPr>
                        <a:t>present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2860">
                        <a:lnSpc>
                          <a:spcPts val="1320"/>
                        </a:lnSpc>
                      </a:pPr>
                      <a:r>
                        <a:rPr dirty="0" sz="1100" spc="-40">
                          <a:latin typeface="Tahoma"/>
                          <a:cs typeface="Tahoma"/>
                        </a:rPr>
                        <a:t>from</a:t>
                      </a:r>
                      <a:r>
                        <a:rPr dirty="0" sz="1100" spc="-5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15">
                          <a:latin typeface="Tahoma"/>
                          <a:cs typeface="Tahoma"/>
                        </a:rPr>
                        <a:t>Mary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FE5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267360" y="2023120"/>
            <a:ext cx="969010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 startAt="5"/>
              <a:tabLst>
                <a:tab pos="189865" algn="l"/>
              </a:tabLst>
            </a:pPr>
            <a:r>
              <a:rPr dirty="0" sz="1100" spc="-15">
                <a:latin typeface="Tahoma"/>
                <a:cs typeface="Tahoma"/>
              </a:rPr>
              <a:t>Mary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gave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 startAt="5"/>
              <a:tabLst>
                <a:tab pos="189865" algn="l"/>
              </a:tabLst>
            </a:pPr>
            <a:r>
              <a:rPr dirty="0" sz="1100" spc="-30">
                <a:latin typeface="Tahoma"/>
                <a:cs typeface="Tahoma"/>
              </a:rPr>
              <a:t>Pete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received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0246" y="85095"/>
            <a:ext cx="595630" cy="3733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08 -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Verbs</a:t>
            </a:r>
            <a:r>
              <a:rPr dirty="0" sz="600" spc="7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driving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seat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11967"/>
            <a:ext cx="63373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Motivation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for</a:t>
            </a:r>
            <a:r>
              <a:rPr dirty="0" sz="600" spc="-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AS</a:t>
            </a:r>
            <a:endParaRPr sz="600">
              <a:latin typeface="Verdana"/>
              <a:cs typeface="Verdana"/>
            </a:endParaRPr>
          </a:p>
          <a:p>
            <a:pPr marL="37465" marR="39243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Thematic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relations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(roles)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50586"/>
            <a:ext cx="5187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7" action="ppaction://hlinksldjump"/>
              </a:rPr>
              <a:t>Arg.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7" action="ppaction://hlinksldjump"/>
              </a:rPr>
              <a:t>Structure</a:t>
            </a:r>
            <a:endParaRPr sz="600">
              <a:latin typeface="Verdana"/>
              <a:cs typeface="Verdana"/>
            </a:endParaRPr>
          </a:p>
          <a:p>
            <a:pPr marL="37465" marR="1651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Definition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Determining</a:t>
            </a:r>
            <a:r>
              <a:rPr dirty="0" sz="400" spc="-8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96420"/>
            <a:ext cx="58547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need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AS?</a:t>
            </a:r>
            <a:endParaRPr sz="600">
              <a:latin typeface="Verdana"/>
              <a:cs typeface="Verdana"/>
            </a:endParaRPr>
          </a:p>
          <a:p>
            <a:pPr marL="37465" marR="126364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Projectionist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Acc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(1)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(2)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(3)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27807"/>
            <a:ext cx="56134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Propositions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proposition?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80886"/>
            <a:ext cx="685165" cy="79311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Thematic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relations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Main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for Noun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Phrases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Other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400" spc="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NPs</a:t>
            </a:r>
            <a:endParaRPr sz="400">
              <a:latin typeface="Verdana"/>
              <a:cs typeface="Verdana"/>
            </a:endParaRPr>
          </a:p>
          <a:p>
            <a:pPr marL="37465" marR="11176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Roles for other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of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  <a:p>
            <a:pPr marL="62865" marR="352425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A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ttributives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Locatives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487158"/>
            <a:ext cx="20053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Motivation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for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argument</a:t>
            </a:r>
            <a:r>
              <a:rPr dirty="0" sz="1100" spc="7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structure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63873" y="2892619"/>
            <a:ext cx="288925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Instruments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025191"/>
            <a:ext cx="44894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A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mnemonic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3185452"/>
            <a:ext cx="56197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Further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263" y="3341243"/>
            <a:ext cx="62738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Five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min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 </a:t>
            </a:r>
            <a:r>
              <a:rPr dirty="0" baseline="4629" sz="900" spc="-97">
                <a:latin typeface="Verdana"/>
                <a:cs typeface="Verdana"/>
                <a:hlinkClick r:id="rId25" action="ppaction://hlinksldjump"/>
              </a:rPr>
              <a:t>6 </a:t>
            </a:r>
            <a:r>
              <a:rPr dirty="0" baseline="4629" sz="900" spc="67">
                <a:latin typeface="Verdana"/>
                <a:cs typeface="Verdana"/>
                <a:hlinkClick r:id="rId25" action="ppaction://hlinksldjump"/>
              </a:rPr>
              <a:t>/</a:t>
            </a:r>
            <a:r>
              <a:rPr dirty="0" baseline="4629" sz="900" spc="-142"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baseline="4629" sz="900" spc="-97">
                <a:latin typeface="Verdana"/>
                <a:cs typeface="Verdana"/>
                <a:hlinkClick r:id="rId25" action="ppaction://hlinksldjump"/>
              </a:rPr>
              <a:t>41</a:t>
            </a:r>
            <a:endParaRPr baseline="4629" sz="9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773212"/>
            <a:ext cx="11842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Argument</a:t>
            </a:r>
            <a:r>
              <a:rPr dirty="0" sz="1100" spc="-30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Structure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059254"/>
            <a:ext cx="19221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Do </a:t>
            </a:r>
            <a:r>
              <a:rPr dirty="0" sz="1100" spc="-10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we </a:t>
            </a:r>
            <a:r>
              <a:rPr dirty="0" sz="1100" spc="-7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need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argument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structure?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345309"/>
            <a:ext cx="7385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Propositions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639060"/>
            <a:ext cx="15252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Thematic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relations</a:t>
            </a:r>
            <a:r>
              <a:rPr dirty="0" sz="1100" spc="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(roles)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1932811"/>
            <a:ext cx="18992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Remembering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thematic</a:t>
            </a:r>
            <a:r>
              <a:rPr dirty="0" sz="1100" spc="5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relations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218866"/>
            <a:ext cx="9461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Further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practice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412070"/>
            <a:ext cx="1196975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Five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minute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exercise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6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0246" y="85095"/>
            <a:ext cx="59563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03505" marR="5080" indent="-9144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08 -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Verbs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in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 driving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seat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41965"/>
            <a:ext cx="633730" cy="6216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36195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Motivation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for</a:t>
            </a:r>
            <a:r>
              <a:rPr dirty="0" sz="600" spc="-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AS</a:t>
            </a:r>
            <a:endParaRPr sz="600">
              <a:latin typeface="Verdana"/>
              <a:cs typeface="Verdana"/>
            </a:endParaRPr>
          </a:p>
          <a:p>
            <a:pPr marL="37465" marR="392430">
              <a:lnSpc>
                <a:spcPct val="152200"/>
              </a:lnSpc>
              <a:spcBef>
                <a:spcPts val="2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min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ex 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Thematic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relations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(roles)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50586"/>
            <a:ext cx="5187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Arg.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Structure</a:t>
            </a:r>
            <a:endParaRPr sz="600">
              <a:latin typeface="Verdana"/>
              <a:cs typeface="Verdana"/>
            </a:endParaRPr>
          </a:p>
          <a:p>
            <a:pPr marL="37465" marR="1651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latin typeface="Verdana"/>
                <a:cs typeface="Verdana"/>
                <a:hlinkClick r:id="rId8" action="ppaction://hlinksldjump"/>
              </a:rPr>
              <a:t>Definition </a:t>
            </a:r>
            <a:r>
              <a:rPr dirty="0" sz="400" spc="-20"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Determining</a:t>
            </a:r>
            <a:r>
              <a:rPr dirty="0" sz="400" spc="-8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96420"/>
            <a:ext cx="58547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Do 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we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need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AS?</a:t>
            </a:r>
            <a:endParaRPr sz="600">
              <a:latin typeface="Verdana"/>
              <a:cs typeface="Verdana"/>
            </a:endParaRPr>
          </a:p>
          <a:p>
            <a:pPr marL="37465" marR="126364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Projectionist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Acc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(1)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(2)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Probs with 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PA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(3)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27807"/>
            <a:ext cx="56134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Propositions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</a:t>
            </a:r>
            <a:r>
              <a:rPr dirty="0" sz="400" spc="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proposition?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80886"/>
            <a:ext cx="685165" cy="70040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Thematic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relations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Main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for Noun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Phrases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Other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roles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400" spc="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NPs</a:t>
            </a:r>
            <a:endParaRPr sz="400">
              <a:latin typeface="Verdana"/>
              <a:cs typeface="Verdana"/>
            </a:endParaRPr>
          </a:p>
          <a:p>
            <a:pPr marL="37465" marR="11176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Roles for other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types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of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phrases</a:t>
            </a:r>
            <a:endParaRPr sz="400">
              <a:latin typeface="Verdana"/>
              <a:cs typeface="Verdana"/>
            </a:endParaRPr>
          </a:p>
          <a:p>
            <a:pPr marL="628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Attributives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7493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>
                <a:hlinkClick r:id="rId8" action="ppaction://hlinksldjump"/>
              </a:rPr>
              <a:t>Definition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63873" y="2799833"/>
            <a:ext cx="288925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Locatives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Instruments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025191"/>
            <a:ext cx="44894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mnemonic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185452"/>
            <a:ext cx="56197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Further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3341243"/>
            <a:ext cx="62738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Five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min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 </a:t>
            </a:r>
            <a:r>
              <a:rPr dirty="0" baseline="4629" sz="900" spc="-97">
                <a:latin typeface="Verdana"/>
                <a:cs typeface="Verdana"/>
                <a:hlinkClick r:id="rId26" action="ppaction://hlinksldjump"/>
              </a:rPr>
              <a:t>7</a:t>
            </a:r>
            <a:r>
              <a:rPr dirty="0" baseline="4629" sz="900" spc="-97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baseline="4629" sz="900" spc="67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baseline="4629" sz="900" spc="-142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baseline="4629" sz="900" spc="-97">
                <a:latin typeface="Verdana"/>
                <a:cs typeface="Verdana"/>
                <a:hlinkClick r:id="rId26" action="ppaction://hlinksldjump"/>
              </a:rPr>
              <a:t>41</a:t>
            </a:r>
            <a:endParaRPr baseline="4629" sz="9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105711"/>
            <a:ext cx="3322954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35">
                <a:latin typeface="Tahoma"/>
                <a:cs typeface="Tahoma"/>
              </a:rPr>
              <a:t>Argument </a:t>
            </a:r>
            <a:r>
              <a:rPr dirty="0" sz="1100" spc="-25">
                <a:latin typeface="Tahoma"/>
                <a:cs typeface="Tahoma"/>
              </a:rPr>
              <a:t>Structure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5">
                <a:latin typeface="Tahoma"/>
                <a:cs typeface="Tahoma"/>
              </a:rPr>
              <a:t>level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25">
                <a:latin typeface="Tahoma"/>
                <a:cs typeface="Tahoma"/>
              </a:rPr>
              <a:t>linguistic </a:t>
            </a:r>
            <a:r>
              <a:rPr dirty="0" sz="1100" spc="-50">
                <a:latin typeface="Tahoma"/>
                <a:cs typeface="Tahoma"/>
              </a:rPr>
              <a:t>representation  </a:t>
            </a:r>
            <a:r>
              <a:rPr dirty="0" sz="1100" spc="-15">
                <a:latin typeface="Tahoma"/>
                <a:cs typeface="Tahoma"/>
              </a:rPr>
              <a:t>that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comprises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360" y="1562974"/>
            <a:ext cx="2275840" cy="6559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number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5">
                <a:latin typeface="Tahoma"/>
                <a:cs typeface="Tahoma"/>
              </a:rPr>
              <a:t>essential</a:t>
            </a:r>
            <a:r>
              <a:rPr dirty="0" sz="1100" spc="15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participants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0">
                <a:latin typeface="Tahoma"/>
                <a:cs typeface="Tahoma"/>
              </a:rPr>
              <a:t>their </a:t>
            </a:r>
            <a:r>
              <a:rPr dirty="0" sz="1100" spc="-50">
                <a:latin typeface="Tahoma"/>
                <a:cs typeface="Tahoma"/>
              </a:rPr>
              <a:t>roles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6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sentence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70">
                <a:latin typeface="Tahoma"/>
                <a:cs typeface="Tahoma"/>
              </a:rPr>
              <a:t>how </a:t>
            </a:r>
            <a:r>
              <a:rPr dirty="0" sz="1100" spc="-50">
                <a:latin typeface="Tahoma"/>
                <a:cs typeface="Tahoma"/>
              </a:rPr>
              <a:t>those roles </a:t>
            </a:r>
            <a:r>
              <a:rPr dirty="0" sz="1100" spc="-70">
                <a:latin typeface="Tahoma"/>
                <a:cs typeface="Tahoma"/>
              </a:rPr>
              <a:t>are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ordered.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2020-03-24T09:42:58Z</dcterms:created>
  <dcterms:modified xsi:type="dcterms:W3CDTF">2020-03-24T09:42:58Z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2019-11-20T00:00:00Z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2020-03-24T00:00:00Z</vt:filetime>
  </property>
</Properties>
</file>