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991" y="820102"/>
            <a:ext cx="2844800" cy="1710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0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42.xml"/><Relationship Id="rId27" Type="http://schemas.openxmlformats.org/officeDocument/2006/relationships/slide" Target="slide4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42.xml"/><Relationship Id="rId27" Type="http://schemas.openxmlformats.org/officeDocument/2006/relationships/slide" Target="slide4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42.xml"/><Relationship Id="rId27" Type="http://schemas.openxmlformats.org/officeDocument/2006/relationships/slide" Target="slide4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42.xml"/><Relationship Id="rId27" Type="http://schemas.openxmlformats.org/officeDocument/2006/relationships/slide" Target="slide4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image" Target="../media/image4.png"/><Relationship Id="rId21" Type="http://schemas.openxmlformats.org/officeDocument/2006/relationships/image" Target="../media/image5.png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25" Type="http://schemas.openxmlformats.org/officeDocument/2006/relationships/slide" Target="slide35.xml"/><Relationship Id="rId26" Type="http://schemas.openxmlformats.org/officeDocument/2006/relationships/slide" Target="slide36.xml"/><Relationship Id="rId27" Type="http://schemas.openxmlformats.org/officeDocument/2006/relationships/slide" Target="slide39.xml"/><Relationship Id="rId28" Type="http://schemas.openxmlformats.org/officeDocument/2006/relationships/slide" Target="slide41.xml"/><Relationship Id="rId29" Type="http://schemas.openxmlformats.org/officeDocument/2006/relationships/slide" Target="slide42.xml"/><Relationship Id="rId30" Type="http://schemas.openxmlformats.org/officeDocument/2006/relationships/slide" Target="slide45.xml"/><Relationship Id="rId31" Type="http://schemas.openxmlformats.org/officeDocument/2006/relationships/slide" Target="slide47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image" Target="../media/image9.png"/><Relationship Id="rId21" Type="http://schemas.openxmlformats.org/officeDocument/2006/relationships/image" Target="../media/image10.png"/><Relationship Id="rId22" Type="http://schemas.openxmlformats.org/officeDocument/2006/relationships/image" Target="../media/image11.png"/><Relationship Id="rId23" Type="http://schemas.openxmlformats.org/officeDocument/2006/relationships/image" Target="../media/image12.png"/><Relationship Id="rId24" Type="http://schemas.openxmlformats.org/officeDocument/2006/relationships/image" Target="../media/image13.png"/><Relationship Id="rId25" Type="http://schemas.openxmlformats.org/officeDocument/2006/relationships/image" Target="../media/image14.png"/><Relationship Id="rId26" Type="http://schemas.openxmlformats.org/officeDocument/2006/relationships/slide" Target="slide35.xml"/><Relationship Id="rId27" Type="http://schemas.openxmlformats.org/officeDocument/2006/relationships/slide" Target="slide36.xml"/><Relationship Id="rId28" Type="http://schemas.openxmlformats.org/officeDocument/2006/relationships/slide" Target="slide39.xml"/><Relationship Id="rId29" Type="http://schemas.openxmlformats.org/officeDocument/2006/relationships/slide" Target="slide41.xml"/><Relationship Id="rId30" Type="http://schemas.openxmlformats.org/officeDocument/2006/relationships/slide" Target="slide42.xml"/><Relationship Id="rId31" Type="http://schemas.openxmlformats.org/officeDocument/2006/relationships/slide" Target="slide45.xml"/><Relationship Id="rId32" Type="http://schemas.openxmlformats.org/officeDocument/2006/relationships/slide" Target="slide4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42.xml"/><Relationship Id="rId27" Type="http://schemas.openxmlformats.org/officeDocument/2006/relationships/slide" Target="slide4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29.xml"/><Relationship Id="rId24" Type="http://schemas.openxmlformats.org/officeDocument/2006/relationships/slide" Target="slide41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9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7.xml"/><Relationship Id="rId18" Type="http://schemas.openxmlformats.org/officeDocument/2006/relationships/slide" Target="slide28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slide" Target="slide35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2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2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2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2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36.xml"/><Relationship Id="rId17" Type="http://schemas.openxmlformats.org/officeDocument/2006/relationships/slide" Target="slide27.xml"/><Relationship Id="rId18" Type="http://schemas.openxmlformats.org/officeDocument/2006/relationships/slide" Target="slide28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slide" Target="slide35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37.xml"/><Relationship Id="rId11" Type="http://schemas.openxmlformats.org/officeDocument/2006/relationships/slide" Target="slide14.xml"/><Relationship Id="rId12" Type="http://schemas.openxmlformats.org/officeDocument/2006/relationships/slide" Target="slide15.xml"/><Relationship Id="rId13" Type="http://schemas.openxmlformats.org/officeDocument/2006/relationships/slide" Target="slide16.xml"/><Relationship Id="rId14" Type="http://schemas.openxmlformats.org/officeDocument/2006/relationships/slide" Target="slide17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7.xml"/><Relationship Id="rId18" Type="http://schemas.openxmlformats.org/officeDocument/2006/relationships/slide" Target="slide28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slide" Target="slide35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7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7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42.xml"/><Relationship Id="rId27" Type="http://schemas.openxmlformats.org/officeDocument/2006/relationships/slide" Target="slide45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40.xml"/><Relationship Id="rId18" Type="http://schemas.openxmlformats.org/officeDocument/2006/relationships/slide" Target="slide28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slide" Target="slide35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40.xml"/><Relationship Id="rId18" Type="http://schemas.openxmlformats.org/officeDocument/2006/relationships/slide" Target="slide28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slide" Target="slide35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42.xml"/><Relationship Id="rId27" Type="http://schemas.openxmlformats.org/officeDocument/2006/relationships/slide" Target="slide4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3.xml"/><Relationship Id="rId24" Type="http://schemas.openxmlformats.org/officeDocument/2006/relationships/slide" Target="slide41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43.xml"/><Relationship Id="rId15" Type="http://schemas.openxmlformats.org/officeDocument/2006/relationships/slide" Target="slide23.xml"/><Relationship Id="rId16" Type="http://schemas.openxmlformats.org/officeDocument/2006/relationships/slide" Target="slide24.xml"/><Relationship Id="rId17" Type="http://schemas.openxmlformats.org/officeDocument/2006/relationships/slide" Target="slide27.xml"/><Relationship Id="rId18" Type="http://schemas.openxmlformats.org/officeDocument/2006/relationships/slide" Target="slide28.xml"/><Relationship Id="rId19" Type="http://schemas.openxmlformats.org/officeDocument/2006/relationships/slide" Target="slide30.xml"/><Relationship Id="rId20" Type="http://schemas.openxmlformats.org/officeDocument/2006/relationships/slide" Target="slide31.xml"/><Relationship Id="rId21" Type="http://schemas.openxmlformats.org/officeDocument/2006/relationships/slide" Target="slide35.xml"/><Relationship Id="rId22" Type="http://schemas.openxmlformats.org/officeDocument/2006/relationships/slide" Target="slide36.xml"/><Relationship Id="rId23" Type="http://schemas.openxmlformats.org/officeDocument/2006/relationships/slide" Target="slide39.xml"/><Relationship Id="rId24" Type="http://schemas.openxmlformats.org/officeDocument/2006/relationships/slide" Target="slide41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3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6.xml"/><Relationship Id="rId25" Type="http://schemas.openxmlformats.org/officeDocument/2006/relationships/slide" Target="slide42.xml"/><Relationship Id="rId26" Type="http://schemas.openxmlformats.org/officeDocument/2006/relationships/slide" Target="slide45.xml"/><Relationship Id="rId27" Type="http://schemas.openxmlformats.org/officeDocument/2006/relationships/slide" Target="slide47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6.xml"/><Relationship Id="rId24" Type="http://schemas.openxmlformats.org/officeDocument/2006/relationships/image" Target="../media/image15.png"/><Relationship Id="rId25" Type="http://schemas.openxmlformats.org/officeDocument/2006/relationships/slide" Target="slide41.xml"/><Relationship Id="rId26" Type="http://schemas.openxmlformats.org/officeDocument/2006/relationships/slide" Target="slide42.xml"/><Relationship Id="rId27" Type="http://schemas.openxmlformats.org/officeDocument/2006/relationships/slide" Target="slide45.xml"/><Relationship Id="rId28" Type="http://schemas.openxmlformats.org/officeDocument/2006/relationships/slide" Target="slide47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42.xml"/><Relationship Id="rId27" Type="http://schemas.openxmlformats.org/officeDocument/2006/relationships/slide" Target="slide4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42.xml"/><Relationship Id="rId27" Type="http://schemas.openxmlformats.org/officeDocument/2006/relationships/slide" Target="slide4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7.xml"/><Relationship Id="rId25" Type="http://schemas.openxmlformats.org/officeDocument/2006/relationships/slide" Target="slide49.xml"/><Relationship Id="rId26" Type="http://schemas.openxmlformats.org/officeDocument/2006/relationships/slide" Target="slide42.xml"/><Relationship Id="rId27" Type="http://schemas.openxmlformats.org/officeDocument/2006/relationships/slide" Target="slide4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slide" Target="slide42.xml"/><Relationship Id="rId25" Type="http://schemas.openxmlformats.org/officeDocument/2006/relationships/slide" Target="slide45.xml"/><Relationship Id="rId26" Type="http://schemas.openxmlformats.org/officeDocument/2006/relationships/slide" Target="slide47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10.xml"/><Relationship Id="rId10" Type="http://schemas.openxmlformats.org/officeDocument/2006/relationships/slide" Target="slide14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7.xml"/><Relationship Id="rId14" Type="http://schemas.openxmlformats.org/officeDocument/2006/relationships/slide" Target="slide23.xml"/><Relationship Id="rId15" Type="http://schemas.openxmlformats.org/officeDocument/2006/relationships/slide" Target="slide24.xml"/><Relationship Id="rId16" Type="http://schemas.openxmlformats.org/officeDocument/2006/relationships/slide" Target="slide27.xml"/><Relationship Id="rId17" Type="http://schemas.openxmlformats.org/officeDocument/2006/relationships/slide" Target="slide28.xml"/><Relationship Id="rId18" Type="http://schemas.openxmlformats.org/officeDocument/2006/relationships/slide" Target="slide30.xml"/><Relationship Id="rId19" Type="http://schemas.openxmlformats.org/officeDocument/2006/relationships/slide" Target="slide31.xml"/><Relationship Id="rId20" Type="http://schemas.openxmlformats.org/officeDocument/2006/relationships/slide" Target="slide35.xml"/><Relationship Id="rId21" Type="http://schemas.openxmlformats.org/officeDocument/2006/relationships/slide" Target="slide36.xml"/><Relationship Id="rId22" Type="http://schemas.openxmlformats.org/officeDocument/2006/relationships/slide" Target="slide39.xml"/><Relationship Id="rId23" Type="http://schemas.openxmlformats.org/officeDocument/2006/relationships/slide" Target="slide41.xml"/><Relationship Id="rId24" Type="http://schemas.openxmlformats.org/officeDocument/2006/relationships/image" Target="../media/image2.png"/><Relationship Id="rId25" Type="http://schemas.openxmlformats.org/officeDocument/2006/relationships/image" Target="../media/image3.png"/><Relationship Id="rId26" Type="http://schemas.openxmlformats.org/officeDocument/2006/relationships/slide" Target="slide42.xml"/><Relationship Id="rId27" Type="http://schemas.openxmlformats.org/officeDocument/2006/relationships/slide" Target="slide45.xml"/><Relationship Id="rId28" Type="http://schemas.openxmlformats.org/officeDocument/2006/relationships/slide" Target="slide47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535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  <a:p>
            <a:pPr marL="111760">
              <a:lnSpc>
                <a:spcPct val="100000"/>
              </a:lnSpc>
              <a:spcBef>
                <a:spcPts val="46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561" y="3191273"/>
            <a:ext cx="3594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88709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997" y="851852"/>
            <a:ext cx="3528060" cy="364490"/>
          </a:xfrm>
          <a:prstGeom prst="rect">
            <a:avLst/>
          </a:prstGeom>
          <a:solidFill>
            <a:srgbClr val="D6D6EF"/>
          </a:solidFill>
        </p:spPr>
        <p:txBody>
          <a:bodyPr wrap="square" lIns="0" tIns="49530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390"/>
              </a:spcBef>
            </a:pPr>
            <a:r>
              <a:rPr dirty="0" sz="1400" spc="-65">
                <a:latin typeface="Tahoma"/>
                <a:cs typeface="Tahoma"/>
              </a:rPr>
              <a:t>09 </a:t>
            </a:r>
            <a:r>
              <a:rPr dirty="0" sz="1400" spc="-45">
                <a:latin typeface="Tahoma"/>
                <a:cs typeface="Tahoma"/>
              </a:rPr>
              <a:t>- Complementation </a:t>
            </a:r>
            <a:r>
              <a:rPr dirty="0" sz="1400" spc="-75">
                <a:latin typeface="Tahoma"/>
                <a:cs typeface="Tahoma"/>
              </a:rPr>
              <a:t>versus</a:t>
            </a:r>
            <a:r>
              <a:rPr dirty="0" sz="1400" spc="2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Modification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2732" y="1413623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9110" y="1736330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Verdana"/>
                <a:cs typeface="Verdana"/>
              </a:rPr>
              <a:t>Newcastle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University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4411" y="2029992"/>
            <a:ext cx="1159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November </a:t>
            </a:r>
            <a:r>
              <a:rPr dirty="0" sz="1100" spc="-50">
                <a:latin typeface="Tahoma"/>
                <a:cs typeface="Tahoma"/>
              </a:rPr>
              <a:t>28,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2018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52653"/>
            <a:ext cx="660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315859"/>
            <a:ext cx="116903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minute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Complementation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8561" y="3191273"/>
            <a:ext cx="3594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&amp;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6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961591"/>
            <a:ext cx="2536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versus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Modifying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Phrases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(a)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255342"/>
            <a:ext cx="1482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Complements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of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the</a:t>
            </a:r>
            <a:r>
              <a:rPr dirty="0" sz="1100" spc="95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verb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541384"/>
            <a:ext cx="1683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other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827440"/>
            <a:ext cx="1384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recap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on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terminology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121190"/>
            <a:ext cx="20091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versus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Modifiers</a:t>
            </a:r>
            <a:r>
              <a:rPr dirty="0" sz="1100" spc="-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(b)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414941"/>
            <a:ext cx="2319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Complements 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lexical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representation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700996"/>
            <a:ext cx="1196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Five-minute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960102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2199"/>
            <a:ext cx="643255" cy="8553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6034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381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  <a:p>
            <a:pPr marL="137160">
              <a:lnSpc>
                <a:spcPct val="100000"/>
              </a:lnSpc>
              <a:spcBef>
                <a:spcPts val="46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969630"/>
            <a:ext cx="1459865" cy="5314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20">
                <a:latin typeface="Tahoma"/>
                <a:cs typeface="Tahoma"/>
              </a:rPr>
              <a:t>Od, </a:t>
            </a:r>
            <a:r>
              <a:rPr dirty="0" sz="1100">
                <a:latin typeface="Tahoma"/>
                <a:cs typeface="Tahoma"/>
              </a:rPr>
              <a:t>Oi, </a:t>
            </a:r>
            <a:r>
              <a:rPr dirty="0" sz="1100" spc="-20">
                <a:latin typeface="Tahoma"/>
                <a:cs typeface="Tahoma"/>
              </a:rPr>
              <a:t>Co,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25">
                <a:latin typeface="Tahoma"/>
                <a:cs typeface="Tahoma"/>
              </a:rPr>
              <a:t>Phrasal </a:t>
            </a:r>
            <a:r>
              <a:rPr dirty="0" sz="1100" spc="-50">
                <a:latin typeface="Tahoma"/>
                <a:cs typeface="Tahoma"/>
              </a:rPr>
              <a:t>complements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2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</a:rPr>
              <a:t>7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960" y="1594660"/>
            <a:ext cx="347662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15">
                <a:latin typeface="Tahoma"/>
                <a:cs typeface="Tahoma"/>
              </a:rPr>
              <a:t>Amy </a:t>
            </a:r>
            <a:r>
              <a:rPr dirty="0" sz="1100" spc="-55" b="1">
                <a:latin typeface="Arial"/>
                <a:cs typeface="Arial"/>
              </a:rPr>
              <a:t>dropped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pen </a:t>
            </a:r>
            <a:r>
              <a:rPr dirty="0" baseline="-13888" sz="1200" spc="15" i="1">
                <a:latin typeface="Arial"/>
                <a:cs typeface="Arial"/>
              </a:rPr>
              <a:t>NP</a:t>
            </a:r>
            <a:r>
              <a:rPr dirty="0" baseline="-13888" sz="1200" spc="277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 b="1">
                <a:latin typeface="Arial"/>
                <a:cs typeface="Arial"/>
              </a:rPr>
              <a:t>painted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roof </a:t>
            </a:r>
            <a:r>
              <a:rPr dirty="0" baseline="-13888" sz="1200" spc="15" i="1">
                <a:latin typeface="Arial"/>
                <a:cs typeface="Arial"/>
              </a:rPr>
              <a:t>NP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30">
                <a:latin typeface="Tahoma"/>
                <a:cs typeface="Tahoma"/>
              </a:rPr>
              <a:t>bright </a:t>
            </a:r>
            <a:r>
              <a:rPr dirty="0" sz="1100" spc="-55">
                <a:latin typeface="Tahoma"/>
                <a:cs typeface="Tahoma"/>
              </a:rPr>
              <a:t>red </a:t>
            </a:r>
            <a:r>
              <a:rPr dirty="0" baseline="-13888" sz="1200" spc="44" i="1">
                <a:latin typeface="Arial"/>
                <a:cs typeface="Arial"/>
              </a:rPr>
              <a:t>Adj</a:t>
            </a:r>
            <a:r>
              <a:rPr dirty="0" baseline="-13888" sz="1200" spc="44" i="1">
                <a:latin typeface="Sitka Text"/>
                <a:cs typeface="Sitka Text"/>
              </a:rPr>
              <a:t>.</a:t>
            </a:r>
            <a:r>
              <a:rPr dirty="0" baseline="-13888" sz="1200" spc="-82" i="1">
                <a:latin typeface="Sitka Text"/>
                <a:cs typeface="Sitka Text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80" b="1">
                <a:latin typeface="Arial"/>
                <a:cs typeface="Arial"/>
              </a:rPr>
              <a:t>smashed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vase </a:t>
            </a:r>
            <a:r>
              <a:rPr dirty="0" baseline="-13888" sz="1200" spc="15" i="1">
                <a:latin typeface="Arial"/>
                <a:cs typeface="Arial"/>
              </a:rPr>
              <a:t>NP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20">
                <a:latin typeface="Tahoma"/>
                <a:cs typeface="Tahoma"/>
              </a:rPr>
              <a:t>into </a:t>
            </a:r>
            <a:r>
              <a:rPr dirty="0" sz="1100" spc="-55">
                <a:latin typeface="Tahoma"/>
                <a:cs typeface="Tahoma"/>
              </a:rPr>
              <a:t>pieces </a:t>
            </a:r>
            <a:r>
              <a:rPr dirty="0" baseline="-13888" sz="1200" spc="-7" i="1">
                <a:latin typeface="Arial"/>
                <a:cs typeface="Arial"/>
              </a:rPr>
              <a:t>Prep</a:t>
            </a:r>
            <a:r>
              <a:rPr dirty="0" baseline="-13888" sz="1200" spc="-7" i="1">
                <a:latin typeface="Sitka Text"/>
                <a:cs typeface="Sitka Text"/>
              </a:rPr>
              <a:t>. </a:t>
            </a:r>
            <a:r>
              <a:rPr dirty="0" baseline="-13888" sz="1200" spc="-44" i="1">
                <a:latin typeface="Arial"/>
                <a:cs typeface="Arial"/>
              </a:rPr>
              <a:t>Phrase</a:t>
            </a:r>
            <a:r>
              <a:rPr dirty="0" baseline="-13888" sz="1200" spc="67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2199"/>
            <a:ext cx="643255" cy="8553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6034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381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  <a:p>
            <a:pPr marL="137160">
              <a:lnSpc>
                <a:spcPct val="100000"/>
              </a:lnSpc>
              <a:spcBef>
                <a:spcPts val="46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35674"/>
            <a:ext cx="661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1015478"/>
            <a:ext cx="2568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b="1">
                <a:latin typeface="Arial"/>
                <a:cs typeface="Arial"/>
              </a:rPr>
              <a:t>Clausal </a:t>
            </a:r>
            <a:r>
              <a:rPr dirty="0" sz="1100" spc="-55" b="1">
                <a:latin typeface="Arial"/>
                <a:cs typeface="Arial"/>
              </a:rPr>
              <a:t>complements </a:t>
            </a:r>
            <a:r>
              <a:rPr dirty="0" sz="1100" spc="-30">
                <a:latin typeface="Tahoma"/>
                <a:cs typeface="Tahoma"/>
              </a:rPr>
              <a:t>(i.e. </a:t>
            </a:r>
            <a:r>
              <a:rPr dirty="0" sz="1100" spc="-25">
                <a:latin typeface="Tahoma"/>
                <a:cs typeface="Tahoma"/>
              </a:rPr>
              <a:t>mini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sentences)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960" y="1344446"/>
            <a:ext cx="24771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70" b="1">
                <a:latin typeface="Arial"/>
                <a:cs typeface="Arial"/>
              </a:rPr>
              <a:t>said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50">
                <a:latin typeface="Tahoma"/>
                <a:cs typeface="Tahoma"/>
              </a:rPr>
              <a:t>hungry </a:t>
            </a:r>
            <a:r>
              <a:rPr dirty="0" baseline="-13888" sz="1200" spc="-60" i="1">
                <a:latin typeface="Arial"/>
                <a:cs typeface="Arial"/>
              </a:rPr>
              <a:t>Clause</a:t>
            </a:r>
            <a:r>
              <a:rPr dirty="0" baseline="-13888" sz="1200" spc="127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554478"/>
            <a:ext cx="10833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25">
                <a:latin typeface="Tahoma"/>
                <a:cs typeface="Tahoma"/>
              </a:rPr>
              <a:t>Magda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50" b="1">
                <a:latin typeface="Arial"/>
                <a:cs typeface="Arial"/>
              </a:rPr>
              <a:t>alleged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085" y="1757349"/>
            <a:ext cx="3427095" cy="173990"/>
          </a:xfrm>
          <a:custGeom>
            <a:avLst/>
            <a:gdLst/>
            <a:ahLst/>
            <a:cxnLst/>
            <a:rect l="l" t="t" r="r" b="b"/>
            <a:pathLst>
              <a:path w="3427095" h="173989">
                <a:moveTo>
                  <a:pt x="0" y="173951"/>
                </a:moveTo>
                <a:lnTo>
                  <a:pt x="3426993" y="173951"/>
                </a:lnTo>
                <a:lnTo>
                  <a:pt x="3426993" y="0"/>
                </a:lnTo>
                <a:lnTo>
                  <a:pt x="0" y="0"/>
                </a:lnTo>
                <a:lnTo>
                  <a:pt x="0" y="173951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4385" y="1726551"/>
            <a:ext cx="2345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30">
                <a:latin typeface="Tahoma"/>
                <a:cs typeface="Tahoma"/>
              </a:rPr>
              <a:t>Carter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65">
                <a:latin typeface="Tahoma"/>
                <a:cs typeface="Tahoma"/>
              </a:rPr>
              <a:t>seeing </a:t>
            </a:r>
            <a:r>
              <a:rPr dirty="0" sz="1100" spc="-45">
                <a:latin typeface="Tahoma"/>
                <a:cs typeface="Tahoma"/>
              </a:rPr>
              <a:t>another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woman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38561" y="2474294"/>
            <a:ext cx="567055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 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</a:rPr>
              <a:t>8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0446" y="1792070"/>
            <a:ext cx="9944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40" i="1">
                <a:latin typeface="Arial"/>
                <a:cs typeface="Arial"/>
              </a:rPr>
              <a:t>Clause </a:t>
            </a:r>
            <a:r>
              <a:rPr dirty="0" sz="800" spc="10">
                <a:latin typeface="Verdana"/>
                <a:cs typeface="Verdana"/>
              </a:rPr>
              <a:t>(</a:t>
            </a:r>
            <a:r>
              <a:rPr dirty="0" sz="800" spc="10" i="1">
                <a:latin typeface="Arial"/>
                <a:cs typeface="Arial"/>
              </a:rPr>
              <a:t>with</a:t>
            </a:r>
            <a:r>
              <a:rPr dirty="0" sz="800" spc="150" i="1">
                <a:latin typeface="Arial"/>
                <a:cs typeface="Arial"/>
              </a:rPr>
              <a:t> </a:t>
            </a:r>
            <a:r>
              <a:rPr dirty="0" sz="800" spc="35">
                <a:latin typeface="Verdana"/>
                <a:cs typeface="Verdana"/>
              </a:rPr>
              <a:t>”</a:t>
            </a:r>
            <a:r>
              <a:rPr dirty="0" sz="800" spc="35" i="1">
                <a:latin typeface="Arial"/>
                <a:cs typeface="Arial"/>
              </a:rPr>
              <a:t>that</a:t>
            </a:r>
            <a:r>
              <a:rPr dirty="0" sz="800" spc="35">
                <a:latin typeface="Verdana"/>
                <a:cs typeface="Verdana"/>
              </a:rPr>
              <a:t>”)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1361" y="1726551"/>
            <a:ext cx="65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8277" y="1996489"/>
            <a:ext cx="1701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" i="1">
                <a:latin typeface="Arial"/>
                <a:cs typeface="Arial"/>
              </a:rPr>
              <a:t>NP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360" y="1936583"/>
            <a:ext cx="1461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843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Angie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 b="1">
                <a:latin typeface="Arial"/>
                <a:cs typeface="Arial"/>
              </a:rPr>
              <a:t>told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[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Mel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085" y="2139454"/>
            <a:ext cx="3256279" cy="17399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65">
                <a:latin typeface="Tahoma"/>
                <a:cs typeface="Tahoma"/>
              </a:rPr>
              <a:t>seeing </a:t>
            </a:r>
            <a:r>
              <a:rPr dirty="0" sz="1100" spc="-45">
                <a:latin typeface="Tahoma"/>
                <a:cs typeface="Tahoma"/>
              </a:rPr>
              <a:t>another </a:t>
            </a:r>
            <a:r>
              <a:rPr dirty="0" sz="1100" spc="-65">
                <a:latin typeface="Tahoma"/>
                <a:cs typeface="Tahoma"/>
              </a:rPr>
              <a:t>woman </a:t>
            </a:r>
            <a:r>
              <a:rPr dirty="0" baseline="-13888" sz="1200" spc="-60" i="1">
                <a:latin typeface="Arial"/>
                <a:cs typeface="Arial"/>
              </a:rPr>
              <a:t>Clause </a:t>
            </a:r>
            <a:r>
              <a:rPr dirty="0" baseline="-13888" sz="1200" spc="15">
                <a:latin typeface="Verdana"/>
                <a:cs typeface="Verdana"/>
              </a:rPr>
              <a:t>(</a:t>
            </a:r>
            <a:r>
              <a:rPr dirty="0" baseline="-13888" sz="1200" spc="15" i="1">
                <a:latin typeface="Arial"/>
                <a:cs typeface="Arial"/>
              </a:rPr>
              <a:t>with </a:t>
            </a:r>
            <a:r>
              <a:rPr dirty="0" baseline="-13888" sz="1200" spc="52">
                <a:latin typeface="Verdana"/>
                <a:cs typeface="Verdana"/>
              </a:rPr>
              <a:t>”</a:t>
            </a:r>
            <a:r>
              <a:rPr dirty="0" baseline="-13888" sz="1200" spc="52" i="1">
                <a:latin typeface="Arial"/>
                <a:cs typeface="Arial"/>
              </a:rPr>
              <a:t>that</a:t>
            </a:r>
            <a:r>
              <a:rPr dirty="0" baseline="-13888" sz="1200" spc="52">
                <a:latin typeface="Verdana"/>
                <a:cs typeface="Verdana"/>
              </a:rPr>
              <a:t>”)</a:t>
            </a:r>
            <a:r>
              <a:rPr dirty="0" baseline="-13888" sz="1200" spc="284">
                <a:latin typeface="Verdana"/>
                <a:cs typeface="Verdan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2199"/>
            <a:ext cx="643255" cy="8553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6034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381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  <a:p>
            <a:pPr marL="137160">
              <a:lnSpc>
                <a:spcPct val="100000"/>
              </a:lnSpc>
              <a:spcBef>
                <a:spcPts val="46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35674"/>
            <a:ext cx="661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1100250"/>
            <a:ext cx="31915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Clausal </a:t>
            </a:r>
            <a:r>
              <a:rPr dirty="0" sz="1100" spc="-45">
                <a:latin typeface="Tahoma"/>
                <a:cs typeface="Tahoma"/>
              </a:rPr>
              <a:t>complement </a:t>
            </a:r>
            <a:r>
              <a:rPr dirty="0" sz="1100" spc="-50">
                <a:latin typeface="Tahoma"/>
                <a:cs typeface="Tahoma"/>
              </a:rPr>
              <a:t>takes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same </a:t>
            </a:r>
            <a:r>
              <a:rPr dirty="0" sz="1100" spc="-30">
                <a:latin typeface="Tahoma"/>
                <a:cs typeface="Tahoma"/>
              </a:rPr>
              <a:t>function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40">
                <a:latin typeface="Tahoma"/>
                <a:cs typeface="Tahoma"/>
              </a:rPr>
              <a:t>the  equivalent </a:t>
            </a:r>
            <a:r>
              <a:rPr dirty="0" sz="1100" spc="-35">
                <a:latin typeface="Tahoma"/>
                <a:cs typeface="Tahoma"/>
              </a:rPr>
              <a:t>Phrase,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8561" y="2474294"/>
            <a:ext cx="567055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 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260" y="1557513"/>
            <a:ext cx="280924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273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27965" algn="l"/>
              </a:tabLst>
            </a:pPr>
            <a:r>
              <a:rPr dirty="0" sz="1100" spc="-30">
                <a:latin typeface="Tahoma"/>
                <a:cs typeface="Tahoma"/>
              </a:rPr>
              <a:t>Angie </a:t>
            </a:r>
            <a:r>
              <a:rPr dirty="0" sz="1100" spc="-25" b="1">
                <a:latin typeface="Arial"/>
                <a:cs typeface="Arial"/>
              </a:rPr>
              <a:t>told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5">
                <a:latin typeface="Tahoma"/>
                <a:cs typeface="Tahoma"/>
              </a:rPr>
              <a:t>Mel </a:t>
            </a:r>
            <a:r>
              <a:rPr dirty="0" baseline="-13888" sz="1200" spc="15" i="1">
                <a:latin typeface="Arial"/>
                <a:cs typeface="Arial"/>
              </a:rPr>
              <a:t>NP </a:t>
            </a:r>
            <a:r>
              <a:rPr dirty="0" baseline="-13888" sz="1200">
                <a:latin typeface="Verdana"/>
                <a:cs typeface="Verdana"/>
              </a:rPr>
              <a:t>= </a:t>
            </a:r>
            <a:r>
              <a:rPr dirty="0" baseline="-13888" sz="1200" spc="15" i="1">
                <a:latin typeface="Arial"/>
                <a:cs typeface="Arial"/>
              </a:rPr>
              <a:t>Oi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50">
                <a:latin typeface="Tahoma"/>
                <a:cs typeface="Tahoma"/>
              </a:rPr>
              <a:t>something </a:t>
            </a:r>
            <a:r>
              <a:rPr dirty="0" baseline="-13888" sz="1200" spc="-7" i="1">
                <a:latin typeface="Arial"/>
                <a:cs typeface="Arial"/>
              </a:rPr>
              <a:t>Od</a:t>
            </a:r>
            <a:r>
              <a:rPr dirty="0" baseline="-13888" sz="1200" spc="37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273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27965" algn="l"/>
              </a:tabLst>
            </a:pPr>
            <a:r>
              <a:rPr dirty="0" sz="1100" spc="-30">
                <a:latin typeface="Tahoma"/>
                <a:cs typeface="Tahoma"/>
              </a:rPr>
              <a:t>Angie </a:t>
            </a:r>
            <a:r>
              <a:rPr dirty="0" sz="1100" spc="-25" b="1">
                <a:latin typeface="Arial"/>
                <a:cs typeface="Arial"/>
              </a:rPr>
              <a:t>told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5">
                <a:latin typeface="Tahoma"/>
                <a:cs typeface="Tahoma"/>
              </a:rPr>
              <a:t>Mel </a:t>
            </a:r>
            <a:r>
              <a:rPr dirty="0" baseline="-13888" sz="1200" spc="15" i="1">
                <a:latin typeface="Arial"/>
                <a:cs typeface="Arial"/>
              </a:rPr>
              <a:t>NP </a:t>
            </a:r>
            <a:r>
              <a:rPr dirty="0" baseline="-13888" sz="1200">
                <a:latin typeface="Verdana"/>
                <a:cs typeface="Verdana"/>
              </a:rPr>
              <a:t>= </a:t>
            </a:r>
            <a:r>
              <a:rPr dirty="0" baseline="-13888" sz="1200" spc="15" i="1">
                <a:latin typeface="Arial"/>
                <a:cs typeface="Arial"/>
              </a:rPr>
              <a:t>Oi</a:t>
            </a:r>
            <a:r>
              <a:rPr dirty="0" baseline="-13888" sz="1200" spc="157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085" y="2014194"/>
            <a:ext cx="290576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65">
                <a:latin typeface="Tahoma"/>
                <a:cs typeface="Tahoma"/>
              </a:rPr>
              <a:t>seeing </a:t>
            </a:r>
            <a:r>
              <a:rPr dirty="0" sz="1100" spc="-45">
                <a:latin typeface="Tahoma"/>
                <a:cs typeface="Tahoma"/>
              </a:rPr>
              <a:t>another </a:t>
            </a:r>
            <a:r>
              <a:rPr dirty="0" sz="1100" spc="-65">
                <a:latin typeface="Tahoma"/>
                <a:cs typeface="Tahoma"/>
              </a:rPr>
              <a:t>woman </a:t>
            </a:r>
            <a:r>
              <a:rPr dirty="0" baseline="-13888" sz="1200" spc="-60" i="1">
                <a:latin typeface="Arial"/>
                <a:cs typeface="Arial"/>
              </a:rPr>
              <a:t>Clause </a:t>
            </a:r>
            <a:r>
              <a:rPr dirty="0" baseline="-13888" sz="1200">
                <a:latin typeface="Verdana"/>
                <a:cs typeface="Verdana"/>
              </a:rPr>
              <a:t>= </a:t>
            </a:r>
            <a:r>
              <a:rPr dirty="0" baseline="-13888" sz="1200" spc="-7" i="1">
                <a:latin typeface="Arial"/>
                <a:cs typeface="Arial"/>
              </a:rPr>
              <a:t>Od</a:t>
            </a:r>
            <a:r>
              <a:rPr dirty="0" baseline="-13888" sz="1200" spc="-104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3333B2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52653"/>
            <a:ext cx="660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315859"/>
            <a:ext cx="116903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minute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Complementation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8561" y="3191273"/>
            <a:ext cx="3594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&amp;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9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961591"/>
            <a:ext cx="2536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versus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Modifying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Phrases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(a)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255342"/>
            <a:ext cx="1482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the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verb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541384"/>
            <a:ext cx="1683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Complements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of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other</a:t>
            </a:r>
            <a:r>
              <a:rPr dirty="0" sz="1100" spc="10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70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827440"/>
            <a:ext cx="1384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recap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on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terminology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121190"/>
            <a:ext cx="20091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versus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Modifiers</a:t>
            </a:r>
            <a:r>
              <a:rPr dirty="0" sz="1100" spc="-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(b)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414941"/>
            <a:ext cx="2319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Complements 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lexical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representation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700996"/>
            <a:ext cx="1196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Five-minute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960102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072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1" action="ppaction://hlinksldjump"/>
              </a:rPr>
              <a:t>Complements </a:t>
            </a:r>
            <a:r>
              <a:rPr dirty="0" spc="-40">
                <a:hlinkClick r:id="rId11" action="ppaction://hlinksldjump"/>
              </a:rPr>
              <a:t>of</a:t>
            </a:r>
            <a:r>
              <a:rPr dirty="0" spc="75">
                <a:hlinkClick r:id="rId11" action="ppaction://hlinksldjump"/>
              </a:rPr>
              <a:t> </a:t>
            </a:r>
            <a:r>
              <a:rPr dirty="0" spc="-50">
                <a:hlinkClick r:id="rId11" action="ppaction://hlinksldjump"/>
              </a:rPr>
              <a:t>adjectives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10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530769"/>
            <a:ext cx="16675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Complements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45" b="1">
                <a:latin typeface="Arial"/>
                <a:cs typeface="Arial"/>
              </a:rPr>
              <a:t>Adjectives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6879" y="893061"/>
            <a:ext cx="15811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15" i="1">
                <a:latin typeface="Arial"/>
                <a:cs typeface="Arial"/>
              </a:rPr>
              <a:t>PP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360" y="831163"/>
            <a:ext cx="19977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44370" algn="l"/>
              </a:tabLst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Jack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 b="1">
                <a:latin typeface="Arial"/>
                <a:cs typeface="Arial"/>
              </a:rPr>
              <a:t>afraid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[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pigeons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960" y="997417"/>
            <a:ext cx="2972435" cy="205867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270"/>
              </a:spcBef>
              <a:buClr>
                <a:srgbClr val="3333B2"/>
              </a:buClr>
              <a:buAutoNum type="arabicPeriod" startAt="2"/>
              <a:tabLst>
                <a:tab pos="215265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5" b="1">
                <a:latin typeface="Arial"/>
                <a:cs typeface="Arial"/>
              </a:rPr>
              <a:t>afraid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40">
                <a:latin typeface="Tahoma"/>
                <a:cs typeface="Tahoma"/>
              </a:rPr>
              <a:t>his friend </a:t>
            </a:r>
            <a:r>
              <a:rPr dirty="0" baseline="-11111" sz="1125" spc="22" i="1">
                <a:latin typeface="Arial"/>
                <a:cs typeface="Arial"/>
              </a:rPr>
              <a:t>PP</a:t>
            </a:r>
            <a:r>
              <a:rPr dirty="0" baseline="-11111" sz="1125" spc="352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170"/>
              </a:spcBef>
              <a:buClr>
                <a:srgbClr val="3333B2"/>
              </a:buClr>
              <a:buAutoNum type="arabicPeriod" startAt="2"/>
              <a:tabLst>
                <a:tab pos="215265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35" b="1">
                <a:latin typeface="Arial"/>
                <a:cs typeface="Arial"/>
              </a:rPr>
              <a:t>afraid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55">
                <a:latin typeface="Tahoma"/>
                <a:cs typeface="Tahoma"/>
              </a:rPr>
              <a:t>pigeons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45">
                <a:latin typeface="Tahoma"/>
                <a:cs typeface="Tahoma"/>
              </a:rPr>
              <a:t>get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him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latin typeface="Arial"/>
                <a:cs typeface="Arial"/>
              </a:rPr>
              <a:t>Clause </a:t>
            </a:r>
            <a:r>
              <a:rPr dirty="0" sz="800" spc="15">
                <a:latin typeface="Verdana"/>
                <a:cs typeface="Verdana"/>
              </a:rPr>
              <a:t>(</a:t>
            </a:r>
            <a:r>
              <a:rPr dirty="0" sz="750" spc="15" i="1">
                <a:latin typeface="Arial"/>
                <a:cs typeface="Arial"/>
              </a:rPr>
              <a:t>with </a:t>
            </a:r>
            <a:r>
              <a:rPr dirty="0" sz="800" spc="35">
                <a:latin typeface="Verdana"/>
                <a:cs typeface="Verdana"/>
              </a:rPr>
              <a:t>”</a:t>
            </a:r>
            <a:r>
              <a:rPr dirty="0" sz="750" spc="35" i="1">
                <a:latin typeface="Arial"/>
                <a:cs typeface="Arial"/>
              </a:rPr>
              <a:t>that</a:t>
            </a:r>
            <a:r>
              <a:rPr dirty="0" sz="800" spc="35">
                <a:latin typeface="Verdana"/>
                <a:cs typeface="Verdana"/>
              </a:rPr>
              <a:t>”)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baseline="10101" sz="1650" spc="-165">
                <a:latin typeface="Tahoma"/>
                <a:cs typeface="Tahoma"/>
              </a:rPr>
              <a:t>]</a:t>
            </a:r>
            <a:endParaRPr baseline="10101" sz="165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100"/>
              </a:spcBef>
              <a:buClr>
                <a:srgbClr val="3333B2"/>
              </a:buClr>
              <a:buAutoNum type="arabicPeriod" startAt="4"/>
              <a:tabLst>
                <a:tab pos="215265" algn="l"/>
              </a:tabLst>
            </a:pPr>
            <a:r>
              <a:rPr dirty="0" sz="1100" spc="-25">
                <a:latin typeface="Tahoma"/>
                <a:cs typeface="Tahoma"/>
              </a:rPr>
              <a:t>Annie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75" b="1">
                <a:latin typeface="Arial"/>
                <a:cs typeface="Arial"/>
              </a:rPr>
              <a:t>surprised  </a:t>
            </a:r>
            <a:r>
              <a:rPr dirty="0" sz="1100" spc="-110">
                <a:latin typeface="Tahoma"/>
                <a:cs typeface="Tahoma"/>
              </a:rPr>
              <a:t>[ 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40">
                <a:latin typeface="Tahoma"/>
                <a:cs typeface="Tahoma"/>
              </a:rPr>
              <a:t>Greg’s </a:t>
            </a:r>
            <a:r>
              <a:rPr dirty="0" sz="1100" spc="-45">
                <a:latin typeface="Tahoma"/>
                <a:cs typeface="Tahoma"/>
              </a:rPr>
              <a:t>behaviour </a:t>
            </a:r>
            <a:r>
              <a:rPr dirty="0" baseline="-11111" sz="1125" spc="22" i="1">
                <a:latin typeface="Arial"/>
                <a:cs typeface="Arial"/>
              </a:rPr>
              <a:t>PP </a:t>
            </a:r>
            <a:r>
              <a:rPr dirty="0" baseline="-11111" sz="1125" spc="217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165"/>
              </a:spcBef>
              <a:buClr>
                <a:srgbClr val="3333B2"/>
              </a:buClr>
              <a:buAutoNum type="arabicPeriod" startAt="4"/>
              <a:tabLst>
                <a:tab pos="215265" algn="l"/>
              </a:tabLst>
            </a:pPr>
            <a:r>
              <a:rPr dirty="0" sz="1100" spc="-25">
                <a:latin typeface="Tahoma"/>
                <a:cs typeface="Tahoma"/>
              </a:rPr>
              <a:t>Annie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75" b="1">
                <a:latin typeface="Arial"/>
                <a:cs typeface="Arial"/>
              </a:rPr>
              <a:t>surprised  </a:t>
            </a:r>
            <a:r>
              <a:rPr dirty="0" sz="1100" spc="-110">
                <a:latin typeface="Tahoma"/>
                <a:cs typeface="Tahoma"/>
              </a:rPr>
              <a:t>[ 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Greg’s </a:t>
            </a:r>
            <a:r>
              <a:rPr dirty="0" sz="1100" spc="-45">
                <a:latin typeface="Tahoma"/>
                <a:cs typeface="Tahoma"/>
              </a:rPr>
              <a:t>behaviour </a:t>
            </a:r>
            <a:r>
              <a:rPr dirty="0" baseline="-11111" sz="1125" spc="22" i="1">
                <a:latin typeface="Arial"/>
                <a:cs typeface="Arial"/>
              </a:rPr>
              <a:t>PP </a:t>
            </a:r>
            <a:r>
              <a:rPr dirty="0" baseline="-11111" sz="1125" spc="142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170"/>
              </a:spcBef>
              <a:buClr>
                <a:srgbClr val="3333B2"/>
              </a:buClr>
              <a:buAutoNum type="arabicPeriod" startAt="4"/>
              <a:tabLst>
                <a:tab pos="215265" algn="l"/>
              </a:tabLst>
            </a:pPr>
            <a:r>
              <a:rPr dirty="0" sz="1100" spc="-25">
                <a:latin typeface="Tahoma"/>
                <a:cs typeface="Tahoma"/>
              </a:rPr>
              <a:t>Annie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75" b="1">
                <a:latin typeface="Arial"/>
                <a:cs typeface="Arial"/>
              </a:rPr>
              <a:t>surprised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55">
                <a:latin typeface="Tahoma"/>
                <a:cs typeface="Tahoma"/>
              </a:rPr>
              <a:t>Greg </a:t>
            </a:r>
            <a:r>
              <a:rPr dirty="0" sz="1100" spc="-60">
                <a:latin typeface="Tahoma"/>
                <a:cs typeface="Tahoma"/>
              </a:rPr>
              <a:t>came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late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95"/>
              </a:spcBef>
            </a:pPr>
            <a:r>
              <a:rPr dirty="0" sz="750" spc="-30" i="1">
                <a:latin typeface="Arial"/>
                <a:cs typeface="Arial"/>
              </a:rPr>
              <a:t>Clause </a:t>
            </a:r>
            <a:r>
              <a:rPr dirty="0" sz="800" spc="15">
                <a:latin typeface="Verdana"/>
                <a:cs typeface="Verdana"/>
              </a:rPr>
              <a:t>(</a:t>
            </a:r>
            <a:r>
              <a:rPr dirty="0" sz="750" spc="15" i="1">
                <a:latin typeface="Arial"/>
                <a:cs typeface="Arial"/>
              </a:rPr>
              <a:t>with </a:t>
            </a:r>
            <a:r>
              <a:rPr dirty="0" sz="800" spc="35">
                <a:latin typeface="Verdana"/>
                <a:cs typeface="Verdana"/>
              </a:rPr>
              <a:t>”</a:t>
            </a:r>
            <a:r>
              <a:rPr dirty="0" sz="750" spc="35" i="1">
                <a:latin typeface="Arial"/>
                <a:cs typeface="Arial"/>
              </a:rPr>
              <a:t>that</a:t>
            </a:r>
            <a:r>
              <a:rPr dirty="0" sz="800" spc="35">
                <a:latin typeface="Verdana"/>
                <a:cs typeface="Verdana"/>
              </a:rPr>
              <a:t>”)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baseline="10101" sz="1650" spc="-165">
                <a:latin typeface="Tahoma"/>
                <a:cs typeface="Tahoma"/>
              </a:rPr>
              <a:t>]</a:t>
            </a:r>
            <a:endParaRPr baseline="10101" sz="165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AutoNum type="arabicPeriod" startAt="7"/>
              <a:tabLst>
                <a:tab pos="215265" algn="l"/>
              </a:tabLst>
            </a:pPr>
            <a:r>
              <a:rPr dirty="0" sz="1100" spc="5">
                <a:latin typeface="Tahoma"/>
                <a:cs typeface="Tahoma"/>
              </a:rPr>
              <a:t>Mei </a:t>
            </a:r>
            <a:r>
              <a:rPr dirty="0" sz="1100">
                <a:latin typeface="Tahoma"/>
                <a:cs typeface="Tahoma"/>
              </a:rPr>
              <a:t>Lin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0" b="1">
                <a:latin typeface="Arial"/>
                <a:cs typeface="Arial"/>
              </a:rPr>
              <a:t>disappointed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news </a:t>
            </a:r>
            <a:r>
              <a:rPr dirty="0" baseline="-11111" sz="1125" spc="22" i="1">
                <a:latin typeface="Arial"/>
                <a:cs typeface="Arial"/>
              </a:rPr>
              <a:t>PP</a:t>
            </a:r>
            <a:r>
              <a:rPr dirty="0" baseline="-11111" sz="1125" spc="52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170"/>
              </a:spcBef>
              <a:buClr>
                <a:srgbClr val="3333B2"/>
              </a:buClr>
              <a:buAutoNum type="arabicPeriod" startAt="7"/>
              <a:tabLst>
                <a:tab pos="215265" algn="l"/>
              </a:tabLst>
            </a:pPr>
            <a:r>
              <a:rPr dirty="0" sz="1100" spc="5">
                <a:latin typeface="Tahoma"/>
                <a:cs typeface="Tahoma"/>
              </a:rPr>
              <a:t>Mei </a:t>
            </a:r>
            <a:r>
              <a:rPr dirty="0" sz="1100">
                <a:latin typeface="Tahoma"/>
                <a:cs typeface="Tahoma"/>
              </a:rPr>
              <a:t>Lin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0" b="1">
                <a:latin typeface="Arial"/>
                <a:cs typeface="Arial"/>
              </a:rPr>
              <a:t>disappointed  </a:t>
            </a:r>
            <a:r>
              <a:rPr dirty="0" sz="1100" spc="-110">
                <a:latin typeface="Tahoma"/>
                <a:cs typeface="Tahoma"/>
              </a:rPr>
              <a:t>[  </a:t>
            </a: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news  </a:t>
            </a:r>
            <a:r>
              <a:rPr dirty="0" baseline="-11111" sz="1125" spc="22" i="1">
                <a:latin typeface="Arial"/>
                <a:cs typeface="Arial"/>
              </a:rPr>
              <a:t>PP</a:t>
            </a:r>
            <a:r>
              <a:rPr dirty="0" baseline="-11111" sz="1125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170"/>
              </a:spcBef>
              <a:buClr>
                <a:srgbClr val="3333B2"/>
              </a:buClr>
              <a:buAutoNum type="arabicPeriod" startAt="7"/>
              <a:tabLst>
                <a:tab pos="215265" algn="l"/>
              </a:tabLst>
            </a:pPr>
            <a:r>
              <a:rPr dirty="0" sz="1100" spc="5">
                <a:latin typeface="Tahoma"/>
                <a:cs typeface="Tahoma"/>
              </a:rPr>
              <a:t>Mei </a:t>
            </a:r>
            <a:r>
              <a:rPr dirty="0" sz="1100">
                <a:latin typeface="Tahoma"/>
                <a:cs typeface="Tahoma"/>
              </a:rPr>
              <a:t>Lin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0" b="1">
                <a:latin typeface="Arial"/>
                <a:cs typeface="Arial"/>
              </a:rPr>
              <a:t>disappointed  </a:t>
            </a:r>
            <a:r>
              <a:rPr dirty="0" sz="1100" spc="-110">
                <a:latin typeface="Tahoma"/>
                <a:cs typeface="Tahoma"/>
              </a:rPr>
              <a:t>[ 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55">
                <a:latin typeface="Tahoma"/>
                <a:cs typeface="Tahoma"/>
              </a:rPr>
              <a:t>Greg </a:t>
            </a:r>
            <a:r>
              <a:rPr dirty="0" sz="1100" spc="-60">
                <a:latin typeface="Tahoma"/>
                <a:cs typeface="Tahoma"/>
              </a:rPr>
              <a:t>came </a:t>
            </a:r>
            <a:r>
              <a:rPr dirty="0" sz="1100" spc="-30">
                <a:latin typeface="Tahoma"/>
                <a:cs typeface="Tahoma"/>
              </a:rPr>
              <a:t>late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90"/>
              </a:spcBef>
            </a:pPr>
            <a:r>
              <a:rPr dirty="0" sz="750" spc="-30" i="1">
                <a:latin typeface="Arial"/>
                <a:cs typeface="Arial"/>
              </a:rPr>
              <a:t>Clause </a:t>
            </a:r>
            <a:r>
              <a:rPr dirty="0" sz="800" spc="15">
                <a:latin typeface="Verdana"/>
                <a:cs typeface="Verdana"/>
              </a:rPr>
              <a:t>(</a:t>
            </a:r>
            <a:r>
              <a:rPr dirty="0" sz="750" spc="15" i="1">
                <a:latin typeface="Arial"/>
                <a:cs typeface="Arial"/>
              </a:rPr>
              <a:t>with </a:t>
            </a:r>
            <a:r>
              <a:rPr dirty="0" sz="800" spc="35">
                <a:latin typeface="Verdana"/>
                <a:cs typeface="Verdana"/>
              </a:rPr>
              <a:t>”</a:t>
            </a:r>
            <a:r>
              <a:rPr dirty="0" sz="750" spc="35" i="1">
                <a:latin typeface="Arial"/>
                <a:cs typeface="Arial"/>
              </a:rPr>
              <a:t>that</a:t>
            </a:r>
            <a:r>
              <a:rPr dirty="0" sz="800" spc="35">
                <a:latin typeface="Verdana"/>
                <a:cs typeface="Verdana"/>
              </a:rPr>
              <a:t>”)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baseline="10101" sz="1650" spc="-165">
                <a:latin typeface="Tahoma"/>
                <a:cs typeface="Tahoma"/>
              </a:rPr>
              <a:t>]</a:t>
            </a:r>
            <a:endParaRPr baseline="10101" sz="165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208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12" action="ppaction://hlinksldjump"/>
              </a:rPr>
              <a:t>Complements </a:t>
            </a:r>
            <a:r>
              <a:rPr dirty="0" spc="-40">
                <a:hlinkClick r:id="rId12" action="ppaction://hlinksldjump"/>
              </a:rPr>
              <a:t>of</a:t>
            </a:r>
            <a:r>
              <a:rPr dirty="0" spc="85">
                <a:hlinkClick r:id="rId12" action="ppaction://hlinksldjump"/>
              </a:rPr>
              <a:t> </a:t>
            </a:r>
            <a:r>
              <a:rPr dirty="0" spc="-70">
                <a:hlinkClick r:id="rId12" action="ppaction://hlinksldjump"/>
              </a:rPr>
              <a:t>nouns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38561" y="2938212"/>
            <a:ext cx="27241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11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105711"/>
            <a:ext cx="14198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Complements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55" b="1">
                <a:latin typeface="Arial"/>
                <a:cs typeface="Arial"/>
              </a:rPr>
              <a:t>Nouns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960" y="1390901"/>
            <a:ext cx="3503929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25">
                <a:latin typeface="Tahoma"/>
                <a:cs typeface="Tahoma"/>
              </a:rPr>
              <a:t>Donna’s </a:t>
            </a:r>
            <a:r>
              <a:rPr dirty="0" sz="1100" spc="-35" b="1">
                <a:latin typeface="Arial"/>
                <a:cs typeface="Arial"/>
              </a:rPr>
              <a:t>belief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fairies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amusing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Anna’s </a:t>
            </a:r>
            <a:r>
              <a:rPr dirty="0" sz="1100" spc="-40" b="1">
                <a:latin typeface="Arial"/>
                <a:cs typeface="Arial"/>
              </a:rPr>
              <a:t>fear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lamp posts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puzzling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 b="1">
                <a:latin typeface="Arial"/>
                <a:cs typeface="Arial"/>
              </a:rPr>
              <a:t>destruction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temple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55">
                <a:latin typeface="Tahoma"/>
                <a:cs typeface="Tahoma"/>
              </a:rPr>
              <a:t>shocked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tribes 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Israel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3" action="ppaction://hlinksldjump"/>
              </a:rPr>
              <a:t>EXERCISE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921802"/>
            <a:ext cx="35236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Complete 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word </a:t>
            </a:r>
            <a:r>
              <a:rPr dirty="0" sz="1100" spc="-45">
                <a:latin typeface="Tahoma"/>
                <a:cs typeface="Tahoma"/>
              </a:rPr>
              <a:t>class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word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50">
                <a:latin typeface="Tahoma"/>
                <a:cs typeface="Tahoma"/>
              </a:rPr>
              <a:t>selects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complement?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379065"/>
            <a:ext cx="173418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60">
                <a:latin typeface="Tahoma"/>
                <a:cs typeface="Tahoma"/>
              </a:rPr>
              <a:t>am </a:t>
            </a:r>
            <a:r>
              <a:rPr dirty="0" sz="1100" spc="-50" b="1">
                <a:latin typeface="Arial"/>
                <a:cs typeface="Arial"/>
              </a:rPr>
              <a:t>crazy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2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 b="1">
                <a:latin typeface="Arial"/>
                <a:cs typeface="Arial"/>
              </a:rPr>
              <a:t>confide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2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65" b="1">
                <a:latin typeface="Arial"/>
                <a:cs typeface="Arial"/>
              </a:rPr>
              <a:t>exchange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2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40" b="1">
                <a:latin typeface="Arial"/>
                <a:cs typeface="Arial"/>
              </a:rPr>
              <a:t>advantage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55" b="1">
                <a:latin typeface="Arial"/>
                <a:cs typeface="Arial"/>
              </a:rPr>
              <a:t>gazed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999516"/>
            <a:ext cx="660400" cy="44069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marL="385445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12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8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3" action="ppaction://hlinksldjump"/>
              </a:rPr>
              <a:t>EXERCISE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921802"/>
            <a:ext cx="35236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Complete 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word </a:t>
            </a:r>
            <a:r>
              <a:rPr dirty="0" sz="1100" spc="-45">
                <a:latin typeface="Tahoma"/>
                <a:cs typeface="Tahoma"/>
              </a:rPr>
              <a:t>class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word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50">
                <a:latin typeface="Tahoma"/>
                <a:cs typeface="Tahoma"/>
              </a:rPr>
              <a:t>selects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complement?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379065"/>
            <a:ext cx="2340610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60">
                <a:latin typeface="Tahoma"/>
                <a:cs typeface="Tahoma"/>
              </a:rPr>
              <a:t>am </a:t>
            </a:r>
            <a:r>
              <a:rPr dirty="0" sz="1100" spc="-50" b="1">
                <a:latin typeface="Arial"/>
                <a:cs typeface="Arial"/>
              </a:rPr>
              <a:t>crazy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about/for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you.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(ADJ)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 b="1">
                <a:latin typeface="Arial"/>
                <a:cs typeface="Arial"/>
              </a:rPr>
              <a:t>confide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26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65" b="1">
                <a:latin typeface="Arial"/>
                <a:cs typeface="Arial"/>
              </a:rPr>
              <a:t>exchange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2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40" b="1">
                <a:latin typeface="Arial"/>
                <a:cs typeface="Arial"/>
              </a:rPr>
              <a:t>advantage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254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55" b="1">
                <a:latin typeface="Arial"/>
                <a:cs typeface="Arial"/>
              </a:rPr>
              <a:t>gazed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999516"/>
            <a:ext cx="660400" cy="44069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marL="385445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12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8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3" action="ppaction://hlinksldjump"/>
              </a:rPr>
              <a:t>EXERCISE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921802"/>
            <a:ext cx="35236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Complete 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word </a:t>
            </a:r>
            <a:r>
              <a:rPr dirty="0" sz="1100" spc="-45">
                <a:latin typeface="Tahoma"/>
                <a:cs typeface="Tahoma"/>
              </a:rPr>
              <a:t>class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word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50">
                <a:latin typeface="Tahoma"/>
                <a:cs typeface="Tahoma"/>
              </a:rPr>
              <a:t>selects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complement?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379065"/>
            <a:ext cx="2340610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60">
                <a:latin typeface="Tahoma"/>
                <a:cs typeface="Tahoma"/>
              </a:rPr>
              <a:t>am </a:t>
            </a:r>
            <a:r>
              <a:rPr dirty="0" sz="1100" spc="-50" b="1">
                <a:latin typeface="Arial"/>
                <a:cs typeface="Arial"/>
              </a:rPr>
              <a:t>crazy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about/for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you.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(ADJ)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 b="1">
                <a:latin typeface="Arial"/>
                <a:cs typeface="Arial"/>
              </a:rPr>
              <a:t>confide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you.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(V)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65" b="1">
                <a:latin typeface="Arial"/>
                <a:cs typeface="Arial"/>
              </a:rPr>
              <a:t>exchange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2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40" b="1">
                <a:latin typeface="Arial"/>
                <a:cs typeface="Arial"/>
              </a:rPr>
              <a:t>advantage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254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55" b="1">
                <a:latin typeface="Arial"/>
                <a:cs typeface="Arial"/>
              </a:rPr>
              <a:t>gazed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999516"/>
            <a:ext cx="660400" cy="44069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marL="385445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12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8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52653"/>
            <a:ext cx="660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315859"/>
            <a:ext cx="116903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5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minute </a:t>
            </a:r>
            <a:r>
              <a:rPr dirty="0" sz="1100" spc="-6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homework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Complementation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8561" y="3191273"/>
            <a:ext cx="3594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&amp;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1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961591"/>
            <a:ext cx="2536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versus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Modifying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Phrases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(a)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255342"/>
            <a:ext cx="1482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the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verb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541384"/>
            <a:ext cx="1683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other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827440"/>
            <a:ext cx="1384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recap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on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terminology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121190"/>
            <a:ext cx="20091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versus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Modifiers</a:t>
            </a:r>
            <a:r>
              <a:rPr dirty="0" sz="1100" spc="-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(b)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414941"/>
            <a:ext cx="2319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Complements 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lexical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representation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700996"/>
            <a:ext cx="1196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Five-minute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960102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3" action="ppaction://hlinksldjump"/>
              </a:rPr>
              <a:t>EXERCISE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921802"/>
            <a:ext cx="35236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Complete 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word </a:t>
            </a:r>
            <a:r>
              <a:rPr dirty="0" sz="1100" spc="-45">
                <a:latin typeface="Tahoma"/>
                <a:cs typeface="Tahoma"/>
              </a:rPr>
              <a:t>class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word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50">
                <a:latin typeface="Tahoma"/>
                <a:cs typeface="Tahoma"/>
              </a:rPr>
              <a:t>selects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complement?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379065"/>
            <a:ext cx="3063875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60">
                <a:latin typeface="Tahoma"/>
                <a:cs typeface="Tahoma"/>
              </a:rPr>
              <a:t>am </a:t>
            </a:r>
            <a:r>
              <a:rPr dirty="0" sz="1100" spc="-50" b="1">
                <a:latin typeface="Arial"/>
                <a:cs typeface="Arial"/>
              </a:rPr>
              <a:t>crazy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about/for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you.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(ADJ)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 b="1">
                <a:latin typeface="Arial"/>
                <a:cs typeface="Arial"/>
              </a:rPr>
              <a:t>confide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you.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(V)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65" b="1">
                <a:latin typeface="Arial"/>
                <a:cs typeface="Arial"/>
              </a:rPr>
              <a:t>exchange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40">
                <a:latin typeface="Tahoma"/>
                <a:cs typeface="Tahoma"/>
              </a:rPr>
              <a:t>jacket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your </a:t>
            </a:r>
            <a:r>
              <a:rPr dirty="0" sz="1100" spc="-40">
                <a:latin typeface="Tahoma"/>
                <a:cs typeface="Tahoma"/>
              </a:rPr>
              <a:t>jacket</a:t>
            </a:r>
            <a:r>
              <a:rPr dirty="0" sz="1100" spc="-22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(V)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40" b="1">
                <a:latin typeface="Arial"/>
                <a:cs typeface="Arial"/>
              </a:rPr>
              <a:t>advantage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2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55" b="1">
                <a:latin typeface="Arial"/>
                <a:cs typeface="Arial"/>
              </a:rPr>
              <a:t>gazed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114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999516"/>
            <a:ext cx="660400" cy="44069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marL="385445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12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8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3" action="ppaction://hlinksldjump"/>
              </a:rPr>
              <a:t>EXERCISE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921802"/>
            <a:ext cx="35236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Complete 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word </a:t>
            </a:r>
            <a:r>
              <a:rPr dirty="0" sz="1100" spc="-45">
                <a:latin typeface="Tahoma"/>
                <a:cs typeface="Tahoma"/>
              </a:rPr>
              <a:t>class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word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50">
                <a:latin typeface="Tahoma"/>
                <a:cs typeface="Tahoma"/>
              </a:rPr>
              <a:t>selects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complement?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379065"/>
            <a:ext cx="3451860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60">
                <a:latin typeface="Tahoma"/>
                <a:cs typeface="Tahoma"/>
              </a:rPr>
              <a:t>am </a:t>
            </a:r>
            <a:r>
              <a:rPr dirty="0" sz="1100" spc="-50" b="1">
                <a:latin typeface="Arial"/>
                <a:cs typeface="Arial"/>
              </a:rPr>
              <a:t>crazy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about/for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you.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(ADJ)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 b="1">
                <a:latin typeface="Arial"/>
                <a:cs typeface="Arial"/>
              </a:rPr>
              <a:t>confide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you.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(V)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65" b="1">
                <a:latin typeface="Arial"/>
                <a:cs typeface="Arial"/>
              </a:rPr>
              <a:t>exchange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40">
                <a:latin typeface="Tahoma"/>
                <a:cs typeface="Tahoma"/>
              </a:rPr>
              <a:t>jacket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your </a:t>
            </a:r>
            <a:r>
              <a:rPr dirty="0" sz="1100" spc="-40">
                <a:latin typeface="Tahoma"/>
                <a:cs typeface="Tahoma"/>
              </a:rPr>
              <a:t>jacket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(V)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40" b="1">
                <a:latin typeface="Arial"/>
                <a:cs typeface="Arial"/>
              </a:rPr>
              <a:t>advantage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over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other </a:t>
            </a:r>
            <a:r>
              <a:rPr dirty="0" sz="1100" spc="-35">
                <a:latin typeface="Tahoma"/>
                <a:cs typeface="Tahoma"/>
              </a:rPr>
              <a:t>applicants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(N)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55" b="1">
                <a:latin typeface="Arial"/>
                <a:cs typeface="Arial"/>
              </a:rPr>
              <a:t>gazed </a:t>
            </a:r>
            <a:r>
              <a:rPr dirty="0" sz="1100" spc="-35">
                <a:latin typeface="Tahoma"/>
                <a:cs typeface="Tahoma"/>
              </a:rPr>
              <a:t>. .</a:t>
            </a:r>
            <a:r>
              <a:rPr dirty="0" sz="1100" spc="-114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999516"/>
            <a:ext cx="660400" cy="44069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marL="385445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12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8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052653"/>
            <a:ext cx="660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3" action="ppaction://hlinksldjump"/>
              </a:rPr>
              <a:t>EXERCISE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38561" y="3191273"/>
            <a:ext cx="3594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12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921802"/>
            <a:ext cx="35236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Complete 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word </a:t>
            </a:r>
            <a:r>
              <a:rPr dirty="0" sz="1100" spc="-45">
                <a:latin typeface="Tahoma"/>
                <a:cs typeface="Tahoma"/>
              </a:rPr>
              <a:t>class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word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50">
                <a:latin typeface="Tahoma"/>
                <a:cs typeface="Tahoma"/>
              </a:rPr>
              <a:t>selects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complement?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379065"/>
            <a:ext cx="3451860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60">
                <a:latin typeface="Tahoma"/>
                <a:cs typeface="Tahoma"/>
              </a:rPr>
              <a:t>am </a:t>
            </a:r>
            <a:r>
              <a:rPr dirty="0" sz="1100" spc="-50" b="1">
                <a:latin typeface="Arial"/>
                <a:cs typeface="Arial"/>
              </a:rPr>
              <a:t>crazy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about/for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you.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(ADJ)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 b="1">
                <a:latin typeface="Arial"/>
                <a:cs typeface="Arial"/>
              </a:rPr>
              <a:t>confide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you.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(V)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Can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65" b="1">
                <a:latin typeface="Arial"/>
                <a:cs typeface="Arial"/>
              </a:rPr>
              <a:t>exchange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40">
                <a:latin typeface="Tahoma"/>
                <a:cs typeface="Tahoma"/>
              </a:rPr>
              <a:t>jacket 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your </a:t>
            </a:r>
            <a:r>
              <a:rPr dirty="0" sz="1100" spc="-40">
                <a:latin typeface="Tahoma"/>
                <a:cs typeface="Tahoma"/>
              </a:rPr>
              <a:t>jacket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(V)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40" b="1">
                <a:latin typeface="Arial"/>
                <a:cs typeface="Arial"/>
              </a:rPr>
              <a:t>advantage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u="sng" sz="1100" spc="-5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over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other </a:t>
            </a:r>
            <a:r>
              <a:rPr dirty="0" sz="1100" spc="-35">
                <a:latin typeface="Tahoma"/>
                <a:cs typeface="Tahoma"/>
              </a:rPr>
              <a:t>applicants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(N)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55" b="1">
                <a:latin typeface="Arial"/>
                <a:cs typeface="Arial"/>
              </a:rPr>
              <a:t>gazed </a:t>
            </a: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5">
                <a:latin typeface="Tahoma"/>
                <a:cs typeface="Tahoma"/>
              </a:rPr>
              <a:t>lover </a:t>
            </a:r>
            <a:r>
              <a:rPr dirty="0" sz="1100" spc="20">
                <a:latin typeface="Tahoma"/>
                <a:cs typeface="Tahoma"/>
              </a:rPr>
              <a:t>(V) </a:t>
            </a:r>
            <a:r>
              <a:rPr dirty="0" sz="1100" spc="-35">
                <a:latin typeface="Tahoma"/>
                <a:cs typeface="Tahoma"/>
              </a:rPr>
              <a:t>(or </a:t>
            </a:r>
            <a:r>
              <a:rPr dirty="0" sz="1100" spc="-45">
                <a:latin typeface="Tahoma"/>
                <a:cs typeface="Tahoma"/>
              </a:rPr>
              <a:t>also </a:t>
            </a:r>
            <a:r>
              <a:rPr dirty="0" sz="1100" spc="-60">
                <a:latin typeface="Tahoma"/>
                <a:cs typeface="Tahoma"/>
              </a:rPr>
              <a:t>gaze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at/upon</a:t>
            </a:r>
            <a:r>
              <a:rPr dirty="0" sz="1100" spc="-1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52653"/>
            <a:ext cx="660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315859"/>
            <a:ext cx="116903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minute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Complementation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8561" y="3191273"/>
            <a:ext cx="3594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&amp;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12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961591"/>
            <a:ext cx="2536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versus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Modifying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Phrases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(a)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255342"/>
            <a:ext cx="1482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the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verb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541384"/>
            <a:ext cx="1683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other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827440"/>
            <a:ext cx="1384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A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recap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on</a:t>
            </a:r>
            <a:r>
              <a:rPr dirty="0" sz="1100" spc="5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terminology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121190"/>
            <a:ext cx="20091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versus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Modifiers</a:t>
            </a:r>
            <a:r>
              <a:rPr dirty="0" sz="1100" spc="-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(b)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414941"/>
            <a:ext cx="2319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Complements 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lexical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representation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700996"/>
            <a:ext cx="1196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Five-minute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960102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75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5" action="ppaction://hlinksldjump"/>
              </a:rPr>
              <a:t>Recap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13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074951"/>
            <a:ext cx="3418204" cy="70358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65" b="1">
                <a:latin typeface="Arial"/>
                <a:cs typeface="Arial"/>
              </a:rPr>
              <a:t>Phrases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50">
                <a:latin typeface="Tahoma"/>
                <a:cs typeface="Tahoma"/>
              </a:rPr>
              <a:t>Groups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70">
                <a:latin typeface="Tahoma"/>
                <a:cs typeface="Tahoma"/>
              </a:rPr>
              <a:t>words </a:t>
            </a:r>
            <a:r>
              <a:rPr dirty="0" sz="1100" spc="-55" b="1">
                <a:latin typeface="Arial"/>
                <a:cs typeface="Arial"/>
              </a:rPr>
              <a:t>which behave </a:t>
            </a:r>
            <a:r>
              <a:rPr dirty="0" sz="1100" spc="-100" b="1">
                <a:latin typeface="Arial"/>
                <a:cs typeface="Arial"/>
              </a:rPr>
              <a:t>as </a:t>
            </a:r>
            <a:r>
              <a:rPr dirty="0" sz="1100" spc="-40" b="1">
                <a:latin typeface="Arial"/>
                <a:cs typeface="Arial"/>
              </a:rPr>
              <a:t>a</a:t>
            </a:r>
            <a:r>
              <a:rPr dirty="0" sz="1100" spc="-6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whole</a:t>
            </a:r>
            <a:r>
              <a:rPr dirty="0" sz="1100" spc="-5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55" b="1">
                <a:latin typeface="Arial"/>
                <a:cs typeface="Arial"/>
              </a:rPr>
              <a:t>Functions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label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describe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0" b="1">
                <a:latin typeface="Arial"/>
                <a:cs typeface="Arial"/>
              </a:rPr>
              <a:t>syntactic </a:t>
            </a:r>
            <a:r>
              <a:rPr dirty="0" sz="1100" spc="-50" b="1">
                <a:latin typeface="Arial"/>
                <a:cs typeface="Arial"/>
              </a:rPr>
              <a:t>role </a:t>
            </a:r>
            <a:r>
              <a:rPr dirty="0" sz="1100" spc="-40">
                <a:latin typeface="Tahoma"/>
                <a:cs typeface="Tahoma"/>
              </a:rPr>
              <a:t>which  </a:t>
            </a:r>
            <a:r>
              <a:rPr dirty="0" sz="1100" spc="-60">
                <a:latin typeface="Tahoma"/>
                <a:cs typeface="Tahoma"/>
              </a:rPr>
              <a:t>phrases </a:t>
            </a:r>
            <a:r>
              <a:rPr dirty="0" sz="1100" spc="-45">
                <a:latin typeface="Tahoma"/>
                <a:cs typeface="Tahoma"/>
              </a:rPr>
              <a:t>play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sentence.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915831"/>
            <a:ext cx="33947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b="1">
                <a:latin typeface="Arial"/>
                <a:cs typeface="Arial"/>
              </a:rPr>
              <a:t>The </a:t>
            </a:r>
            <a:r>
              <a:rPr dirty="0" sz="1100" spc="-70" b="1">
                <a:latin typeface="Arial"/>
                <a:cs typeface="Arial"/>
              </a:rPr>
              <a:t>sweets </a:t>
            </a:r>
            <a:r>
              <a:rPr dirty="0" sz="1100" spc="-80">
                <a:latin typeface="Tahoma"/>
                <a:cs typeface="Tahoma"/>
              </a:rPr>
              <a:t>were </a:t>
            </a:r>
            <a:r>
              <a:rPr dirty="0" sz="1100" spc="-50">
                <a:latin typeface="Tahoma"/>
                <a:cs typeface="Tahoma"/>
              </a:rPr>
              <a:t>given </a:t>
            </a:r>
            <a:r>
              <a:rPr dirty="0" sz="1100" spc="-15">
                <a:latin typeface="Tahoma"/>
                <a:cs typeface="Tahoma"/>
              </a:rPr>
              <a:t>to all </a:t>
            </a:r>
            <a:r>
              <a:rPr dirty="0" sz="1100" spc="-50">
                <a:latin typeface="Tahoma"/>
                <a:cs typeface="Tahoma"/>
              </a:rPr>
              <a:t>those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35">
                <a:latin typeface="Tahoma"/>
                <a:cs typeface="Tahoma"/>
              </a:rPr>
              <a:t>perfect</a:t>
            </a:r>
            <a:r>
              <a:rPr dirty="0" sz="1100" spc="254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marks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75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5" action="ppaction://hlinksldjump"/>
              </a:rPr>
              <a:t>Recap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1026755"/>
            <a:ext cx="3496945" cy="13862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05410">
              <a:lnSpc>
                <a:spcPct val="102699"/>
              </a:lnSpc>
              <a:spcBef>
                <a:spcPts val="55"/>
              </a:spcBef>
            </a:pPr>
            <a:r>
              <a:rPr dirty="0" sz="1100" spc="-30" b="1">
                <a:latin typeface="Arial"/>
                <a:cs typeface="Arial"/>
              </a:rPr>
              <a:t>Argument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30">
                <a:latin typeface="Tahoma"/>
                <a:cs typeface="Tahoma"/>
              </a:rPr>
              <a:t>Essential </a:t>
            </a:r>
            <a:r>
              <a:rPr dirty="0" sz="1100" spc="-20">
                <a:latin typeface="Tahoma"/>
                <a:cs typeface="Tahoma"/>
              </a:rPr>
              <a:t>Participants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event/situation  </a:t>
            </a:r>
            <a:r>
              <a:rPr dirty="0" sz="1100" spc="-50">
                <a:latin typeface="Tahoma"/>
                <a:cs typeface="Tahoma"/>
              </a:rPr>
              <a:t>described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6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verb.</a:t>
            </a:r>
            <a:endParaRPr sz="1100">
              <a:latin typeface="Tahoma"/>
              <a:cs typeface="Tahoma"/>
            </a:endParaRPr>
          </a:p>
          <a:p>
            <a:pPr marL="12700" marR="12700">
              <a:lnSpc>
                <a:spcPct val="102600"/>
              </a:lnSpc>
              <a:spcBef>
                <a:spcPts val="635"/>
              </a:spcBef>
            </a:pPr>
            <a:r>
              <a:rPr dirty="0" sz="1100" spc="-40" b="1">
                <a:latin typeface="Arial"/>
                <a:cs typeface="Arial"/>
              </a:rPr>
              <a:t>Complement </a:t>
            </a:r>
            <a:r>
              <a:rPr dirty="0" sz="1100" spc="-35" b="1">
                <a:latin typeface="Arial"/>
                <a:cs typeface="Arial"/>
              </a:rPr>
              <a:t>(narrow </a:t>
            </a:r>
            <a:r>
              <a:rPr dirty="0" sz="1100" spc="-20" b="1">
                <a:latin typeface="Arial"/>
                <a:cs typeface="Arial"/>
              </a:rPr>
              <a:t>definition)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0">
                <a:latin typeface="Tahoma"/>
                <a:cs typeface="Tahoma"/>
              </a:rPr>
              <a:t>post-verbal </a:t>
            </a:r>
            <a:r>
              <a:rPr dirty="0" sz="1100" spc="-55">
                <a:latin typeface="Tahoma"/>
                <a:cs typeface="Tahoma"/>
              </a:rPr>
              <a:t>argument 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serves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0">
                <a:latin typeface="Tahoma"/>
                <a:cs typeface="Tahoma"/>
              </a:rPr>
              <a:t>modify </a:t>
            </a:r>
            <a:r>
              <a:rPr dirty="0" sz="1100" spc="-40">
                <a:latin typeface="Tahoma"/>
                <a:cs typeface="Tahoma"/>
              </a:rPr>
              <a:t>either the </a:t>
            </a:r>
            <a:r>
              <a:rPr dirty="0" sz="1100" spc="-35">
                <a:latin typeface="Tahoma"/>
                <a:cs typeface="Tahoma"/>
              </a:rPr>
              <a:t>Subject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Object.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40" b="1">
                <a:latin typeface="Arial"/>
                <a:cs typeface="Arial"/>
              </a:rPr>
              <a:t>Complement </a:t>
            </a:r>
            <a:r>
              <a:rPr dirty="0" sz="1100" spc="-35" b="1">
                <a:latin typeface="Arial"/>
                <a:cs typeface="Arial"/>
              </a:rPr>
              <a:t>(broader </a:t>
            </a:r>
            <a:r>
              <a:rPr dirty="0" sz="1100" spc="-20" b="1">
                <a:latin typeface="Arial"/>
                <a:cs typeface="Arial"/>
              </a:rPr>
              <a:t>definition)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phrase </a:t>
            </a:r>
            <a:r>
              <a:rPr dirty="0" sz="1100" spc="-40">
                <a:latin typeface="Tahoma"/>
                <a:cs typeface="Tahoma"/>
              </a:rPr>
              <a:t>which  </a:t>
            </a:r>
            <a:r>
              <a:rPr dirty="0" sz="1100" spc="-20">
                <a:latin typeface="Tahoma"/>
                <a:cs typeface="Tahoma"/>
              </a:rPr>
              <a:t>“completes”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sentence. </a:t>
            </a:r>
            <a:r>
              <a:rPr dirty="0" sz="1100" spc="-45">
                <a:latin typeface="Tahoma"/>
                <a:cs typeface="Tahoma"/>
              </a:rPr>
              <a:t>It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60">
                <a:latin typeface="Tahoma"/>
                <a:cs typeface="Tahoma"/>
              </a:rPr>
              <a:t>chosen by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particular </a:t>
            </a:r>
            <a:r>
              <a:rPr dirty="0" sz="1100" spc="-60">
                <a:latin typeface="Tahoma"/>
                <a:cs typeface="Tahoma"/>
              </a:rPr>
              <a:t>word, 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65">
                <a:latin typeface="Tahoma"/>
                <a:cs typeface="Tahoma"/>
              </a:rPr>
              <a:t>comes </a:t>
            </a:r>
            <a:r>
              <a:rPr dirty="0" sz="1100" spc="-35">
                <a:latin typeface="Tahoma"/>
                <a:cs typeface="Tahoma"/>
              </a:rPr>
              <a:t>after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-60">
                <a:latin typeface="Tahoma"/>
                <a:cs typeface="Tahoma"/>
              </a:rPr>
              <a:t> word.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99516"/>
            <a:ext cx="660400" cy="44069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marL="385445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14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8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75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5" action="ppaction://hlinksldjump"/>
              </a:rPr>
              <a:t>Recap</a:t>
            </a:r>
          </a:p>
        </p:txBody>
      </p:sp>
      <p:sp>
        <p:nvSpPr>
          <p:cNvPr id="12" name="object 12"/>
          <p:cNvSpPr/>
          <p:nvPr/>
        </p:nvSpPr>
        <p:spPr>
          <a:xfrm>
            <a:off x="904278" y="1778495"/>
            <a:ext cx="261620" cy="172085"/>
          </a:xfrm>
          <a:custGeom>
            <a:avLst/>
            <a:gdLst/>
            <a:ahLst/>
            <a:cxnLst/>
            <a:rect l="l" t="t" r="r" b="b"/>
            <a:pathLst>
              <a:path w="261619" h="172085">
                <a:moveTo>
                  <a:pt x="0" y="172072"/>
                </a:moveTo>
                <a:lnTo>
                  <a:pt x="261315" y="172072"/>
                </a:lnTo>
                <a:lnTo>
                  <a:pt x="26131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0961" y="1530332"/>
            <a:ext cx="583565" cy="243204"/>
          </a:xfrm>
          <a:custGeom>
            <a:avLst/>
            <a:gdLst/>
            <a:ahLst/>
            <a:cxnLst/>
            <a:rect l="l" t="t" r="r" b="b"/>
            <a:pathLst>
              <a:path w="583565" h="243205">
                <a:moveTo>
                  <a:pt x="583354" y="242931"/>
                </a:moveTo>
                <a:lnTo>
                  <a:pt x="552902" y="48048"/>
                </a:lnTo>
                <a:lnTo>
                  <a:pt x="533364" y="14073"/>
                </a:lnTo>
                <a:lnTo>
                  <a:pt x="496810" y="0"/>
                </a:lnTo>
                <a:lnTo>
                  <a:pt x="81461" y="0"/>
                </a:lnTo>
                <a:lnTo>
                  <a:pt x="61959" y="3775"/>
                </a:lnTo>
                <a:lnTo>
                  <a:pt x="44906" y="14073"/>
                </a:lnTo>
                <a:lnTo>
                  <a:pt x="32108" y="29345"/>
                </a:lnTo>
                <a:lnTo>
                  <a:pt x="25368" y="48048"/>
                </a:lnTo>
                <a:lnTo>
                  <a:pt x="0" y="210398"/>
                </a:lnTo>
              </a:path>
            </a:pathLst>
          </a:custGeom>
          <a:ln w="10122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986" y="1717144"/>
            <a:ext cx="52069" cy="56515"/>
          </a:xfrm>
          <a:custGeom>
            <a:avLst/>
            <a:gdLst/>
            <a:ahLst/>
            <a:cxnLst/>
            <a:rect l="l" t="t" r="r" b="b"/>
            <a:pathLst>
              <a:path w="52070" h="56514">
                <a:moveTo>
                  <a:pt x="52051" y="8133"/>
                </a:moveTo>
                <a:lnTo>
                  <a:pt x="22975" y="23586"/>
                </a:lnTo>
                <a:lnTo>
                  <a:pt x="0" y="0"/>
                </a:lnTo>
                <a:lnTo>
                  <a:pt x="17892" y="56118"/>
                </a:lnTo>
                <a:lnTo>
                  <a:pt x="52051" y="813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5895" y="1465677"/>
            <a:ext cx="408940" cy="118745"/>
          </a:xfrm>
          <a:custGeom>
            <a:avLst/>
            <a:gdLst/>
            <a:ahLst/>
            <a:cxnLst/>
            <a:rect l="l" t="t" r="r" b="b"/>
            <a:pathLst>
              <a:path w="408940" h="118744">
                <a:moveTo>
                  <a:pt x="383100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383100" y="118533"/>
                </a:lnTo>
                <a:lnTo>
                  <a:pt x="392950" y="116544"/>
                </a:lnTo>
                <a:lnTo>
                  <a:pt x="400993" y="111121"/>
                </a:lnTo>
                <a:lnTo>
                  <a:pt x="406416" y="103078"/>
                </a:lnTo>
                <a:lnTo>
                  <a:pt x="408405" y="93228"/>
                </a:lnTo>
                <a:lnTo>
                  <a:pt x="408405" y="25305"/>
                </a:lnTo>
                <a:lnTo>
                  <a:pt x="406416" y="15455"/>
                </a:lnTo>
                <a:lnTo>
                  <a:pt x="400993" y="7411"/>
                </a:lnTo>
                <a:lnTo>
                  <a:pt x="392950" y="1988"/>
                </a:lnTo>
                <a:lnTo>
                  <a:pt x="383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5895" y="1465677"/>
            <a:ext cx="408405" cy="11853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5895" y="1465677"/>
            <a:ext cx="408940" cy="118745"/>
          </a:xfrm>
          <a:custGeom>
            <a:avLst/>
            <a:gdLst/>
            <a:ahLst/>
            <a:cxnLst/>
            <a:rect l="l" t="t" r="r" b="b"/>
            <a:pathLst>
              <a:path w="408940" h="118744">
                <a:moveTo>
                  <a:pt x="383100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383100" y="118533"/>
                </a:lnTo>
                <a:lnTo>
                  <a:pt x="392950" y="116544"/>
                </a:lnTo>
                <a:lnTo>
                  <a:pt x="400993" y="111121"/>
                </a:lnTo>
                <a:lnTo>
                  <a:pt x="406416" y="103078"/>
                </a:lnTo>
                <a:lnTo>
                  <a:pt x="408405" y="93228"/>
                </a:lnTo>
                <a:lnTo>
                  <a:pt x="408405" y="25305"/>
                </a:lnTo>
                <a:lnTo>
                  <a:pt x="406416" y="15455"/>
                </a:lnTo>
                <a:lnTo>
                  <a:pt x="400993" y="7411"/>
                </a:lnTo>
                <a:lnTo>
                  <a:pt x="392950" y="1988"/>
                </a:lnTo>
                <a:lnTo>
                  <a:pt x="383100" y="0"/>
                </a:lnTo>
                <a:close/>
              </a:path>
            </a:pathLst>
          </a:custGeom>
          <a:ln w="506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85538" y="1530332"/>
            <a:ext cx="592455" cy="243204"/>
          </a:xfrm>
          <a:custGeom>
            <a:avLst/>
            <a:gdLst/>
            <a:ahLst/>
            <a:cxnLst/>
            <a:rect l="l" t="t" r="r" b="b"/>
            <a:pathLst>
              <a:path w="592455" h="243205">
                <a:moveTo>
                  <a:pt x="0" y="242931"/>
                </a:moveTo>
                <a:lnTo>
                  <a:pt x="30452" y="48048"/>
                </a:lnTo>
                <a:lnTo>
                  <a:pt x="49990" y="14073"/>
                </a:lnTo>
                <a:lnTo>
                  <a:pt x="86544" y="0"/>
                </a:lnTo>
                <a:lnTo>
                  <a:pt x="510552" y="0"/>
                </a:lnTo>
                <a:lnTo>
                  <a:pt x="530054" y="3775"/>
                </a:lnTo>
                <a:lnTo>
                  <a:pt x="547106" y="14073"/>
                </a:lnTo>
                <a:lnTo>
                  <a:pt x="559904" y="29345"/>
                </a:lnTo>
                <a:lnTo>
                  <a:pt x="566644" y="48048"/>
                </a:lnTo>
                <a:lnTo>
                  <a:pt x="592013" y="210398"/>
                </a:lnTo>
              </a:path>
            </a:pathLst>
          </a:custGeom>
          <a:ln w="10122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48475" y="1717144"/>
            <a:ext cx="52069" cy="56515"/>
          </a:xfrm>
          <a:custGeom>
            <a:avLst/>
            <a:gdLst/>
            <a:ahLst/>
            <a:cxnLst/>
            <a:rect l="l" t="t" r="r" b="b"/>
            <a:pathLst>
              <a:path w="52069" h="56514">
                <a:moveTo>
                  <a:pt x="52051" y="0"/>
                </a:moveTo>
                <a:lnTo>
                  <a:pt x="29075" y="23586"/>
                </a:lnTo>
                <a:lnTo>
                  <a:pt x="0" y="8133"/>
                </a:lnTo>
                <a:lnTo>
                  <a:pt x="34159" y="56118"/>
                </a:lnTo>
                <a:lnTo>
                  <a:pt x="52051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54560" y="1465677"/>
            <a:ext cx="459105" cy="118745"/>
          </a:xfrm>
          <a:custGeom>
            <a:avLst/>
            <a:gdLst/>
            <a:ahLst/>
            <a:cxnLst/>
            <a:rect l="l" t="t" r="r" b="b"/>
            <a:pathLst>
              <a:path w="459105" h="118744">
                <a:moveTo>
                  <a:pt x="433746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433746" y="118533"/>
                </a:lnTo>
                <a:lnTo>
                  <a:pt x="443596" y="116544"/>
                </a:lnTo>
                <a:lnTo>
                  <a:pt x="451640" y="111121"/>
                </a:lnTo>
                <a:lnTo>
                  <a:pt x="457063" y="103078"/>
                </a:lnTo>
                <a:lnTo>
                  <a:pt x="459052" y="93228"/>
                </a:lnTo>
                <a:lnTo>
                  <a:pt x="459052" y="25305"/>
                </a:lnTo>
                <a:lnTo>
                  <a:pt x="457063" y="15455"/>
                </a:lnTo>
                <a:lnTo>
                  <a:pt x="451640" y="7411"/>
                </a:lnTo>
                <a:lnTo>
                  <a:pt x="443596" y="1988"/>
                </a:lnTo>
                <a:lnTo>
                  <a:pt x="4337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54560" y="1465677"/>
            <a:ext cx="459052" cy="11853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54560" y="1465677"/>
            <a:ext cx="459105" cy="118745"/>
          </a:xfrm>
          <a:custGeom>
            <a:avLst/>
            <a:gdLst/>
            <a:ahLst/>
            <a:cxnLst/>
            <a:rect l="l" t="t" r="r" b="b"/>
            <a:pathLst>
              <a:path w="459105" h="118744">
                <a:moveTo>
                  <a:pt x="433746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433746" y="118533"/>
                </a:lnTo>
                <a:lnTo>
                  <a:pt x="443596" y="116544"/>
                </a:lnTo>
                <a:lnTo>
                  <a:pt x="451640" y="111121"/>
                </a:lnTo>
                <a:lnTo>
                  <a:pt x="457063" y="103078"/>
                </a:lnTo>
                <a:lnTo>
                  <a:pt x="459052" y="93228"/>
                </a:lnTo>
                <a:lnTo>
                  <a:pt x="459052" y="25305"/>
                </a:lnTo>
                <a:lnTo>
                  <a:pt x="457063" y="15455"/>
                </a:lnTo>
                <a:lnTo>
                  <a:pt x="451640" y="7411"/>
                </a:lnTo>
                <a:lnTo>
                  <a:pt x="443596" y="1988"/>
                </a:lnTo>
                <a:lnTo>
                  <a:pt x="433746" y="0"/>
                </a:lnTo>
                <a:close/>
              </a:path>
            </a:pathLst>
          </a:custGeom>
          <a:ln w="506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85538" y="1287400"/>
            <a:ext cx="1374775" cy="486409"/>
          </a:xfrm>
          <a:custGeom>
            <a:avLst/>
            <a:gdLst/>
            <a:ahLst/>
            <a:cxnLst/>
            <a:rect l="l" t="t" r="r" b="b"/>
            <a:pathLst>
              <a:path w="1374775" h="486410">
                <a:moveTo>
                  <a:pt x="0" y="485862"/>
                </a:moveTo>
                <a:lnTo>
                  <a:pt x="30387" y="96933"/>
                </a:lnTo>
                <a:lnTo>
                  <a:pt x="40970" y="59202"/>
                </a:lnTo>
                <a:lnTo>
                  <a:pt x="64201" y="28390"/>
                </a:lnTo>
                <a:lnTo>
                  <a:pt x="96711" y="7617"/>
                </a:lnTo>
                <a:lnTo>
                  <a:pt x="135130" y="0"/>
                </a:lnTo>
                <a:lnTo>
                  <a:pt x="1241871" y="0"/>
                </a:lnTo>
                <a:lnTo>
                  <a:pt x="1280290" y="7617"/>
                </a:lnTo>
                <a:lnTo>
                  <a:pt x="1312799" y="28390"/>
                </a:lnTo>
                <a:lnTo>
                  <a:pt x="1336031" y="59202"/>
                </a:lnTo>
                <a:lnTo>
                  <a:pt x="1346614" y="96933"/>
                </a:lnTo>
                <a:lnTo>
                  <a:pt x="1374438" y="453047"/>
                </a:lnTo>
              </a:path>
            </a:pathLst>
          </a:custGeom>
          <a:ln w="10122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32185" y="1718707"/>
            <a:ext cx="52705" cy="54610"/>
          </a:xfrm>
          <a:custGeom>
            <a:avLst/>
            <a:gdLst/>
            <a:ahLst/>
            <a:cxnLst/>
            <a:rect l="l" t="t" r="r" b="b"/>
            <a:pathLst>
              <a:path w="52705" h="54610">
                <a:moveTo>
                  <a:pt x="52504" y="0"/>
                </a:moveTo>
                <a:lnTo>
                  <a:pt x="27790" y="21740"/>
                </a:lnTo>
                <a:lnTo>
                  <a:pt x="0" y="4101"/>
                </a:lnTo>
                <a:lnTo>
                  <a:pt x="30353" y="54555"/>
                </a:lnTo>
                <a:lnTo>
                  <a:pt x="52504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54413" y="1222745"/>
            <a:ext cx="439420" cy="118745"/>
          </a:xfrm>
          <a:custGeom>
            <a:avLst/>
            <a:gdLst/>
            <a:ahLst/>
            <a:cxnLst/>
            <a:rect l="l" t="t" r="r" b="b"/>
            <a:pathLst>
              <a:path w="439419" h="118744">
                <a:moveTo>
                  <a:pt x="413945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413945" y="118533"/>
                </a:lnTo>
                <a:lnTo>
                  <a:pt x="423796" y="116544"/>
                </a:lnTo>
                <a:lnTo>
                  <a:pt x="431839" y="111121"/>
                </a:lnTo>
                <a:lnTo>
                  <a:pt x="437262" y="103078"/>
                </a:lnTo>
                <a:lnTo>
                  <a:pt x="439251" y="93228"/>
                </a:lnTo>
                <a:lnTo>
                  <a:pt x="439251" y="25305"/>
                </a:lnTo>
                <a:lnTo>
                  <a:pt x="437262" y="15455"/>
                </a:lnTo>
                <a:lnTo>
                  <a:pt x="431839" y="7411"/>
                </a:lnTo>
                <a:lnTo>
                  <a:pt x="423796" y="1988"/>
                </a:lnTo>
                <a:lnTo>
                  <a:pt x="4139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54413" y="1222745"/>
            <a:ext cx="439251" cy="1185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54413" y="1222745"/>
            <a:ext cx="439420" cy="118745"/>
          </a:xfrm>
          <a:custGeom>
            <a:avLst/>
            <a:gdLst/>
            <a:ahLst/>
            <a:cxnLst/>
            <a:rect l="l" t="t" r="r" b="b"/>
            <a:pathLst>
              <a:path w="439419" h="118744">
                <a:moveTo>
                  <a:pt x="413945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413945" y="118533"/>
                </a:lnTo>
                <a:lnTo>
                  <a:pt x="423796" y="116544"/>
                </a:lnTo>
                <a:lnTo>
                  <a:pt x="431839" y="111121"/>
                </a:lnTo>
                <a:lnTo>
                  <a:pt x="437262" y="103078"/>
                </a:lnTo>
                <a:lnTo>
                  <a:pt x="439251" y="93228"/>
                </a:lnTo>
                <a:lnTo>
                  <a:pt x="439251" y="25305"/>
                </a:lnTo>
                <a:lnTo>
                  <a:pt x="437262" y="15455"/>
                </a:lnTo>
                <a:lnTo>
                  <a:pt x="431839" y="7411"/>
                </a:lnTo>
                <a:lnTo>
                  <a:pt x="423796" y="1988"/>
                </a:lnTo>
                <a:lnTo>
                  <a:pt x="413945" y="0"/>
                </a:lnTo>
                <a:close/>
              </a:path>
            </a:pathLst>
          </a:custGeom>
          <a:ln w="506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85538" y="1947659"/>
            <a:ext cx="592455" cy="243204"/>
          </a:xfrm>
          <a:custGeom>
            <a:avLst/>
            <a:gdLst/>
            <a:ahLst/>
            <a:cxnLst/>
            <a:rect l="l" t="t" r="r" b="b"/>
            <a:pathLst>
              <a:path w="592455" h="243205">
                <a:moveTo>
                  <a:pt x="0" y="0"/>
                </a:moveTo>
                <a:lnTo>
                  <a:pt x="30452" y="194882"/>
                </a:lnTo>
                <a:lnTo>
                  <a:pt x="49990" y="228858"/>
                </a:lnTo>
                <a:lnTo>
                  <a:pt x="86544" y="242931"/>
                </a:lnTo>
                <a:lnTo>
                  <a:pt x="510552" y="242931"/>
                </a:lnTo>
                <a:lnTo>
                  <a:pt x="530054" y="239155"/>
                </a:lnTo>
                <a:lnTo>
                  <a:pt x="547106" y="228858"/>
                </a:lnTo>
                <a:lnTo>
                  <a:pt x="559904" y="213585"/>
                </a:lnTo>
                <a:lnTo>
                  <a:pt x="566644" y="194882"/>
                </a:lnTo>
                <a:lnTo>
                  <a:pt x="592013" y="32532"/>
                </a:lnTo>
              </a:path>
            </a:pathLst>
          </a:custGeom>
          <a:ln w="10122">
            <a:solidFill>
              <a:srgbClr val="CC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48475" y="1947659"/>
            <a:ext cx="52069" cy="56515"/>
          </a:xfrm>
          <a:custGeom>
            <a:avLst/>
            <a:gdLst/>
            <a:ahLst/>
            <a:cxnLst/>
            <a:rect l="l" t="t" r="r" b="b"/>
            <a:pathLst>
              <a:path w="52069" h="56514">
                <a:moveTo>
                  <a:pt x="0" y="47985"/>
                </a:moveTo>
                <a:lnTo>
                  <a:pt x="29075" y="32532"/>
                </a:lnTo>
                <a:lnTo>
                  <a:pt x="52051" y="56118"/>
                </a:lnTo>
                <a:lnTo>
                  <a:pt x="34159" y="0"/>
                </a:lnTo>
                <a:lnTo>
                  <a:pt x="0" y="47985"/>
                </a:lnTo>
                <a:close/>
              </a:path>
            </a:pathLst>
          </a:custGeom>
          <a:solidFill>
            <a:srgbClr val="CC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89932" y="2125935"/>
            <a:ext cx="188595" cy="118745"/>
          </a:xfrm>
          <a:custGeom>
            <a:avLst/>
            <a:gdLst/>
            <a:ahLst/>
            <a:cxnLst/>
            <a:rect l="l" t="t" r="r" b="b"/>
            <a:pathLst>
              <a:path w="188594" h="118744">
                <a:moveTo>
                  <a:pt x="16300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63002" y="118533"/>
                </a:lnTo>
                <a:lnTo>
                  <a:pt x="172852" y="116544"/>
                </a:lnTo>
                <a:lnTo>
                  <a:pt x="180896" y="111121"/>
                </a:lnTo>
                <a:lnTo>
                  <a:pt x="186319" y="103078"/>
                </a:lnTo>
                <a:lnTo>
                  <a:pt x="188308" y="93228"/>
                </a:lnTo>
                <a:lnTo>
                  <a:pt x="188308" y="25305"/>
                </a:lnTo>
                <a:lnTo>
                  <a:pt x="186319" y="15455"/>
                </a:lnTo>
                <a:lnTo>
                  <a:pt x="180896" y="7411"/>
                </a:lnTo>
                <a:lnTo>
                  <a:pt x="172852" y="1988"/>
                </a:lnTo>
                <a:lnTo>
                  <a:pt x="163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89932" y="2125935"/>
            <a:ext cx="188308" cy="11853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89932" y="2125935"/>
            <a:ext cx="188595" cy="118745"/>
          </a:xfrm>
          <a:custGeom>
            <a:avLst/>
            <a:gdLst/>
            <a:ahLst/>
            <a:cxnLst/>
            <a:rect l="l" t="t" r="r" b="b"/>
            <a:pathLst>
              <a:path w="188594" h="118744">
                <a:moveTo>
                  <a:pt x="16300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63002" y="118533"/>
                </a:lnTo>
                <a:lnTo>
                  <a:pt x="172852" y="116544"/>
                </a:lnTo>
                <a:lnTo>
                  <a:pt x="180896" y="111121"/>
                </a:lnTo>
                <a:lnTo>
                  <a:pt x="186319" y="103078"/>
                </a:lnTo>
                <a:lnTo>
                  <a:pt x="188308" y="93228"/>
                </a:lnTo>
                <a:lnTo>
                  <a:pt x="188308" y="25305"/>
                </a:lnTo>
                <a:lnTo>
                  <a:pt x="186319" y="15455"/>
                </a:lnTo>
                <a:lnTo>
                  <a:pt x="180896" y="7411"/>
                </a:lnTo>
                <a:lnTo>
                  <a:pt x="172852" y="1988"/>
                </a:lnTo>
                <a:lnTo>
                  <a:pt x="163002" y="0"/>
                </a:lnTo>
                <a:close/>
              </a:path>
            </a:pathLst>
          </a:custGeom>
          <a:ln w="5060">
            <a:solidFill>
              <a:srgbClr val="CC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67297" y="948409"/>
            <a:ext cx="3049905" cy="1296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Arguments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0">
                <a:latin typeface="Tahoma"/>
                <a:cs typeface="Tahoma"/>
              </a:rPr>
              <a:t>semantic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45">
                <a:latin typeface="Tahoma"/>
                <a:cs typeface="Tahoma"/>
              </a:rPr>
              <a:t>Complements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syntactic</a:t>
            </a:r>
            <a:endParaRPr sz="1100">
              <a:latin typeface="Tahoma"/>
              <a:cs typeface="Tahoma"/>
            </a:endParaRPr>
          </a:p>
          <a:p>
            <a:pPr algn="ctr" marL="163830">
              <a:lnSpc>
                <a:spcPct val="100000"/>
              </a:lnSpc>
              <a:spcBef>
                <a:spcPts val="680"/>
              </a:spcBef>
            </a:pPr>
            <a:r>
              <a:rPr dirty="0" sz="750" spc="15" b="1">
                <a:solidFill>
                  <a:srgbClr val="FFFFFF"/>
                </a:solidFill>
                <a:latin typeface="Arial"/>
                <a:cs typeface="Arial"/>
              </a:rPr>
              <a:t>Pat.</a:t>
            </a:r>
            <a:r>
              <a:rPr dirty="0" sz="7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"/>
              <a:cs typeface="Arial"/>
            </a:endParaRPr>
          </a:p>
          <a:p>
            <a:pPr marL="339725">
              <a:lnSpc>
                <a:spcPct val="100000"/>
              </a:lnSpc>
              <a:spcBef>
                <a:spcPts val="5"/>
              </a:spcBef>
              <a:tabLst>
                <a:tab pos="1008380" algn="l"/>
              </a:tabLst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Ag.</a:t>
            </a:r>
            <a:r>
              <a:rPr dirty="0" sz="750" spc="1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role	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Ben.</a:t>
            </a:r>
            <a:r>
              <a:rPr dirty="0" sz="7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560"/>
              </a:spcBef>
              <a:tabLst>
                <a:tab pos="736600" algn="l"/>
                <a:tab pos="1367155" algn="l"/>
                <a:tab pos="2032000" algn="l"/>
              </a:tabLst>
            </a:pPr>
            <a:r>
              <a:rPr dirty="0" sz="1100" spc="-25">
                <a:latin typeface="Tahoma"/>
                <a:cs typeface="Tahoma"/>
              </a:rPr>
              <a:t>John	</a:t>
            </a:r>
            <a:r>
              <a:rPr dirty="0" sz="1100" spc="-65">
                <a:latin typeface="Tahoma"/>
                <a:cs typeface="Tahoma"/>
              </a:rPr>
              <a:t>gave	</a:t>
            </a:r>
            <a:r>
              <a:rPr dirty="0" sz="1100" spc="-15">
                <a:latin typeface="Tahoma"/>
                <a:cs typeface="Tahoma"/>
              </a:rPr>
              <a:t>Mary	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present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ahoma"/>
              <a:cs typeface="Tahoma"/>
            </a:endParaRPr>
          </a:p>
          <a:p>
            <a:pPr algn="ctr" marR="608330">
              <a:lnSpc>
                <a:spcPct val="100000"/>
              </a:lnSpc>
              <a:spcBef>
                <a:spcPts val="5"/>
              </a:spcBef>
            </a:pPr>
            <a:r>
              <a:rPr dirty="0" sz="750" spc="50" b="1">
                <a:solidFill>
                  <a:srgbClr val="FFFFFF"/>
                </a:solidFill>
                <a:latin typeface="Arial"/>
                <a:cs typeface="Arial"/>
              </a:rPr>
              <a:t>NP</a:t>
            </a:r>
            <a:endParaRPr sz="7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85538" y="1947659"/>
            <a:ext cx="1374775" cy="486409"/>
          </a:xfrm>
          <a:custGeom>
            <a:avLst/>
            <a:gdLst/>
            <a:ahLst/>
            <a:cxnLst/>
            <a:rect l="l" t="t" r="r" b="b"/>
            <a:pathLst>
              <a:path w="1374775" h="486410">
                <a:moveTo>
                  <a:pt x="0" y="0"/>
                </a:moveTo>
                <a:lnTo>
                  <a:pt x="30387" y="388929"/>
                </a:lnTo>
                <a:lnTo>
                  <a:pt x="40970" y="426660"/>
                </a:lnTo>
                <a:lnTo>
                  <a:pt x="64201" y="457471"/>
                </a:lnTo>
                <a:lnTo>
                  <a:pt x="96711" y="478245"/>
                </a:lnTo>
                <a:lnTo>
                  <a:pt x="135130" y="485862"/>
                </a:lnTo>
                <a:lnTo>
                  <a:pt x="1241871" y="485862"/>
                </a:lnTo>
                <a:lnTo>
                  <a:pt x="1280290" y="478245"/>
                </a:lnTo>
                <a:lnTo>
                  <a:pt x="1312799" y="457471"/>
                </a:lnTo>
                <a:lnTo>
                  <a:pt x="1336031" y="426660"/>
                </a:lnTo>
                <a:lnTo>
                  <a:pt x="1346614" y="388929"/>
                </a:lnTo>
                <a:lnTo>
                  <a:pt x="1374438" y="32815"/>
                </a:lnTo>
              </a:path>
            </a:pathLst>
          </a:custGeom>
          <a:ln w="10122">
            <a:solidFill>
              <a:srgbClr val="CC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32185" y="1947659"/>
            <a:ext cx="52705" cy="54610"/>
          </a:xfrm>
          <a:custGeom>
            <a:avLst/>
            <a:gdLst/>
            <a:ahLst/>
            <a:cxnLst/>
            <a:rect l="l" t="t" r="r" b="b"/>
            <a:pathLst>
              <a:path w="52705" h="54610">
                <a:moveTo>
                  <a:pt x="0" y="50453"/>
                </a:moveTo>
                <a:lnTo>
                  <a:pt x="27790" y="32815"/>
                </a:lnTo>
                <a:lnTo>
                  <a:pt x="52504" y="54555"/>
                </a:lnTo>
                <a:lnTo>
                  <a:pt x="30353" y="0"/>
                </a:lnTo>
                <a:lnTo>
                  <a:pt x="0" y="50453"/>
                </a:lnTo>
                <a:close/>
              </a:path>
            </a:pathLst>
          </a:custGeom>
          <a:solidFill>
            <a:srgbClr val="CC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79884" y="2368866"/>
            <a:ext cx="188595" cy="118745"/>
          </a:xfrm>
          <a:custGeom>
            <a:avLst/>
            <a:gdLst/>
            <a:ahLst/>
            <a:cxnLst/>
            <a:rect l="l" t="t" r="r" b="b"/>
            <a:pathLst>
              <a:path w="188594" h="118744">
                <a:moveTo>
                  <a:pt x="16300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63002" y="118533"/>
                </a:lnTo>
                <a:lnTo>
                  <a:pt x="172852" y="116544"/>
                </a:lnTo>
                <a:lnTo>
                  <a:pt x="180896" y="111121"/>
                </a:lnTo>
                <a:lnTo>
                  <a:pt x="186319" y="103078"/>
                </a:lnTo>
                <a:lnTo>
                  <a:pt x="188308" y="93228"/>
                </a:lnTo>
                <a:lnTo>
                  <a:pt x="188308" y="25305"/>
                </a:lnTo>
                <a:lnTo>
                  <a:pt x="186319" y="15455"/>
                </a:lnTo>
                <a:lnTo>
                  <a:pt x="180896" y="7411"/>
                </a:lnTo>
                <a:lnTo>
                  <a:pt x="172852" y="1988"/>
                </a:lnTo>
                <a:lnTo>
                  <a:pt x="163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79884" y="2368866"/>
            <a:ext cx="188308" cy="11853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79884" y="2368866"/>
            <a:ext cx="188595" cy="118745"/>
          </a:xfrm>
          <a:custGeom>
            <a:avLst/>
            <a:gdLst/>
            <a:ahLst/>
            <a:cxnLst/>
            <a:rect l="l" t="t" r="r" b="b"/>
            <a:pathLst>
              <a:path w="188594" h="118744">
                <a:moveTo>
                  <a:pt x="16300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63002" y="118533"/>
                </a:lnTo>
                <a:lnTo>
                  <a:pt x="172852" y="116544"/>
                </a:lnTo>
                <a:lnTo>
                  <a:pt x="180896" y="111121"/>
                </a:lnTo>
                <a:lnTo>
                  <a:pt x="186319" y="103078"/>
                </a:lnTo>
                <a:lnTo>
                  <a:pt x="188308" y="93228"/>
                </a:lnTo>
                <a:lnTo>
                  <a:pt x="188308" y="25305"/>
                </a:lnTo>
                <a:lnTo>
                  <a:pt x="186319" y="15455"/>
                </a:lnTo>
                <a:lnTo>
                  <a:pt x="180896" y="7411"/>
                </a:lnTo>
                <a:lnTo>
                  <a:pt x="172852" y="1988"/>
                </a:lnTo>
                <a:lnTo>
                  <a:pt x="163002" y="0"/>
                </a:lnTo>
                <a:close/>
              </a:path>
            </a:pathLst>
          </a:custGeom>
          <a:ln w="5060">
            <a:solidFill>
              <a:srgbClr val="CC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688731" y="2345380"/>
            <a:ext cx="17081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50" b="1">
                <a:solidFill>
                  <a:srgbClr val="FFFFFF"/>
                </a:solidFill>
                <a:latin typeface="Arial"/>
                <a:cs typeface="Arial"/>
              </a:rPr>
              <a:t>NP</a:t>
            </a:r>
            <a:endParaRPr sz="7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38561" y="2752653"/>
            <a:ext cx="56705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on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Post-modifiers</a:t>
            </a:r>
            <a:endParaRPr sz="400">
              <a:latin typeface="Verdana"/>
              <a:cs typeface="Verdana"/>
            </a:endParaRPr>
          </a:p>
          <a:p>
            <a:pPr marL="12700" marR="209550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9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30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30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3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30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</a:rPr>
              <a:t>15</a:t>
            </a:r>
            <a:r>
              <a:rPr dirty="0" sz="600" spc="-155">
                <a:latin typeface="Verdana"/>
                <a:cs typeface="Verdana"/>
                <a:hlinkClick r:id="rId31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31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31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31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75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5" action="ppaction://hlinksldjump"/>
              </a:rPr>
              <a:t>Recap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4259" y="1796286"/>
            <a:ext cx="303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John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4278" y="1827085"/>
            <a:ext cx="261620" cy="172085"/>
          </a:xfrm>
          <a:custGeom>
            <a:avLst/>
            <a:gdLst/>
            <a:ahLst/>
            <a:cxnLst/>
            <a:rect l="l" t="t" r="r" b="b"/>
            <a:pathLst>
              <a:path w="261619" h="172085">
                <a:moveTo>
                  <a:pt x="0" y="172072"/>
                </a:moveTo>
                <a:lnTo>
                  <a:pt x="261315" y="172072"/>
                </a:lnTo>
                <a:lnTo>
                  <a:pt x="26131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91578" y="1796286"/>
            <a:ext cx="2870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Tahoma"/>
                <a:cs typeface="Tahoma"/>
              </a:rPr>
              <a:t>gave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2349" y="1796286"/>
            <a:ext cx="5518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present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7495" y="1796286"/>
            <a:ext cx="1447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to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6255" y="1796286"/>
            <a:ext cx="3206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latin typeface="Tahoma"/>
                <a:cs typeface="Tahoma"/>
              </a:rPr>
              <a:t>M</a:t>
            </a:r>
            <a:r>
              <a:rPr dirty="0" sz="1100" spc="-15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0966" y="1578922"/>
            <a:ext cx="583565" cy="243204"/>
          </a:xfrm>
          <a:custGeom>
            <a:avLst/>
            <a:gdLst/>
            <a:ahLst/>
            <a:cxnLst/>
            <a:rect l="l" t="t" r="r" b="b"/>
            <a:pathLst>
              <a:path w="583565" h="243205">
                <a:moveTo>
                  <a:pt x="583354" y="242931"/>
                </a:moveTo>
                <a:lnTo>
                  <a:pt x="552902" y="48048"/>
                </a:lnTo>
                <a:lnTo>
                  <a:pt x="533364" y="14073"/>
                </a:lnTo>
                <a:lnTo>
                  <a:pt x="496810" y="0"/>
                </a:lnTo>
                <a:lnTo>
                  <a:pt x="81461" y="0"/>
                </a:lnTo>
                <a:lnTo>
                  <a:pt x="61959" y="3775"/>
                </a:lnTo>
                <a:lnTo>
                  <a:pt x="44906" y="14073"/>
                </a:lnTo>
                <a:lnTo>
                  <a:pt x="32108" y="29345"/>
                </a:lnTo>
                <a:lnTo>
                  <a:pt x="25368" y="48048"/>
                </a:lnTo>
                <a:lnTo>
                  <a:pt x="0" y="210398"/>
                </a:lnTo>
              </a:path>
            </a:pathLst>
          </a:custGeom>
          <a:ln w="10122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7990" y="1765735"/>
            <a:ext cx="52069" cy="56515"/>
          </a:xfrm>
          <a:custGeom>
            <a:avLst/>
            <a:gdLst/>
            <a:ahLst/>
            <a:cxnLst/>
            <a:rect l="l" t="t" r="r" b="b"/>
            <a:pathLst>
              <a:path w="52070" h="56514">
                <a:moveTo>
                  <a:pt x="52051" y="8133"/>
                </a:moveTo>
                <a:lnTo>
                  <a:pt x="22975" y="23586"/>
                </a:lnTo>
                <a:lnTo>
                  <a:pt x="0" y="0"/>
                </a:lnTo>
                <a:lnTo>
                  <a:pt x="17892" y="56118"/>
                </a:lnTo>
                <a:lnTo>
                  <a:pt x="52051" y="813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5899" y="1514267"/>
            <a:ext cx="408940" cy="118745"/>
          </a:xfrm>
          <a:custGeom>
            <a:avLst/>
            <a:gdLst/>
            <a:ahLst/>
            <a:cxnLst/>
            <a:rect l="l" t="t" r="r" b="b"/>
            <a:pathLst>
              <a:path w="408940" h="118744">
                <a:moveTo>
                  <a:pt x="383100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383100" y="118533"/>
                </a:lnTo>
                <a:lnTo>
                  <a:pt x="392950" y="116544"/>
                </a:lnTo>
                <a:lnTo>
                  <a:pt x="400994" y="111121"/>
                </a:lnTo>
                <a:lnTo>
                  <a:pt x="406417" y="103078"/>
                </a:lnTo>
                <a:lnTo>
                  <a:pt x="408405" y="93228"/>
                </a:lnTo>
                <a:lnTo>
                  <a:pt x="408405" y="25305"/>
                </a:lnTo>
                <a:lnTo>
                  <a:pt x="406417" y="15455"/>
                </a:lnTo>
                <a:lnTo>
                  <a:pt x="400994" y="7411"/>
                </a:lnTo>
                <a:lnTo>
                  <a:pt x="392950" y="1988"/>
                </a:lnTo>
                <a:lnTo>
                  <a:pt x="383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5899" y="1514267"/>
            <a:ext cx="408405" cy="11853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5899" y="1514267"/>
            <a:ext cx="408940" cy="118745"/>
          </a:xfrm>
          <a:custGeom>
            <a:avLst/>
            <a:gdLst/>
            <a:ahLst/>
            <a:cxnLst/>
            <a:rect l="l" t="t" r="r" b="b"/>
            <a:pathLst>
              <a:path w="408940" h="118744">
                <a:moveTo>
                  <a:pt x="383100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383100" y="118533"/>
                </a:lnTo>
                <a:lnTo>
                  <a:pt x="392950" y="116544"/>
                </a:lnTo>
                <a:lnTo>
                  <a:pt x="400994" y="111121"/>
                </a:lnTo>
                <a:lnTo>
                  <a:pt x="406417" y="103078"/>
                </a:lnTo>
                <a:lnTo>
                  <a:pt x="408405" y="93228"/>
                </a:lnTo>
                <a:lnTo>
                  <a:pt x="408405" y="25305"/>
                </a:lnTo>
                <a:lnTo>
                  <a:pt x="406417" y="15455"/>
                </a:lnTo>
                <a:lnTo>
                  <a:pt x="400994" y="7411"/>
                </a:lnTo>
                <a:lnTo>
                  <a:pt x="392950" y="1988"/>
                </a:lnTo>
                <a:lnTo>
                  <a:pt x="383100" y="0"/>
                </a:lnTo>
                <a:close/>
              </a:path>
            </a:pathLst>
          </a:custGeom>
          <a:ln w="506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94766" y="1490797"/>
            <a:ext cx="39116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b="1">
                <a:solidFill>
                  <a:srgbClr val="FFFFFF"/>
                </a:solidFill>
                <a:latin typeface="Arial"/>
                <a:cs typeface="Arial"/>
              </a:rPr>
              <a:t>Ag.</a:t>
            </a:r>
            <a:r>
              <a:rPr dirty="0" sz="750" spc="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85542" y="1578922"/>
            <a:ext cx="707390" cy="243204"/>
          </a:xfrm>
          <a:custGeom>
            <a:avLst/>
            <a:gdLst/>
            <a:ahLst/>
            <a:cxnLst/>
            <a:rect l="l" t="t" r="r" b="b"/>
            <a:pathLst>
              <a:path w="707389" h="243205">
                <a:moveTo>
                  <a:pt x="0" y="242931"/>
                </a:moveTo>
                <a:lnTo>
                  <a:pt x="30451" y="48048"/>
                </a:lnTo>
                <a:lnTo>
                  <a:pt x="49989" y="14073"/>
                </a:lnTo>
                <a:lnTo>
                  <a:pt x="86544" y="0"/>
                </a:lnTo>
                <a:lnTo>
                  <a:pt x="625815" y="0"/>
                </a:lnTo>
                <a:lnTo>
                  <a:pt x="645317" y="3775"/>
                </a:lnTo>
                <a:lnTo>
                  <a:pt x="662369" y="14073"/>
                </a:lnTo>
                <a:lnTo>
                  <a:pt x="675168" y="29345"/>
                </a:lnTo>
                <a:lnTo>
                  <a:pt x="681907" y="48048"/>
                </a:lnTo>
                <a:lnTo>
                  <a:pt x="707276" y="210398"/>
                </a:lnTo>
              </a:path>
            </a:pathLst>
          </a:custGeom>
          <a:ln w="10122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63743" y="1765735"/>
            <a:ext cx="52069" cy="56515"/>
          </a:xfrm>
          <a:custGeom>
            <a:avLst/>
            <a:gdLst/>
            <a:ahLst/>
            <a:cxnLst/>
            <a:rect l="l" t="t" r="r" b="b"/>
            <a:pathLst>
              <a:path w="52069" h="56514">
                <a:moveTo>
                  <a:pt x="52051" y="0"/>
                </a:moveTo>
                <a:lnTo>
                  <a:pt x="29075" y="23586"/>
                </a:lnTo>
                <a:lnTo>
                  <a:pt x="0" y="8133"/>
                </a:lnTo>
                <a:lnTo>
                  <a:pt x="34159" y="56118"/>
                </a:lnTo>
                <a:lnTo>
                  <a:pt x="52051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22097" y="1514267"/>
            <a:ext cx="439420" cy="118745"/>
          </a:xfrm>
          <a:custGeom>
            <a:avLst/>
            <a:gdLst/>
            <a:ahLst/>
            <a:cxnLst/>
            <a:rect l="l" t="t" r="r" b="b"/>
            <a:pathLst>
              <a:path w="439419" h="118744">
                <a:moveTo>
                  <a:pt x="413946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413946" y="118533"/>
                </a:lnTo>
                <a:lnTo>
                  <a:pt x="423796" y="116544"/>
                </a:lnTo>
                <a:lnTo>
                  <a:pt x="431839" y="111121"/>
                </a:lnTo>
                <a:lnTo>
                  <a:pt x="437263" y="103078"/>
                </a:lnTo>
                <a:lnTo>
                  <a:pt x="439251" y="93228"/>
                </a:lnTo>
                <a:lnTo>
                  <a:pt x="439251" y="25305"/>
                </a:lnTo>
                <a:lnTo>
                  <a:pt x="437263" y="15455"/>
                </a:lnTo>
                <a:lnTo>
                  <a:pt x="431839" y="7411"/>
                </a:lnTo>
                <a:lnTo>
                  <a:pt x="423796" y="1988"/>
                </a:lnTo>
                <a:lnTo>
                  <a:pt x="4139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222097" y="1514267"/>
            <a:ext cx="439251" cy="11853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222097" y="1514267"/>
            <a:ext cx="439420" cy="118745"/>
          </a:xfrm>
          <a:custGeom>
            <a:avLst/>
            <a:gdLst/>
            <a:ahLst/>
            <a:cxnLst/>
            <a:rect l="l" t="t" r="r" b="b"/>
            <a:pathLst>
              <a:path w="439419" h="118744">
                <a:moveTo>
                  <a:pt x="413946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413946" y="118533"/>
                </a:lnTo>
                <a:lnTo>
                  <a:pt x="423796" y="116544"/>
                </a:lnTo>
                <a:lnTo>
                  <a:pt x="431839" y="111121"/>
                </a:lnTo>
                <a:lnTo>
                  <a:pt x="437263" y="103078"/>
                </a:lnTo>
                <a:lnTo>
                  <a:pt x="439251" y="93228"/>
                </a:lnTo>
                <a:lnTo>
                  <a:pt x="439251" y="25305"/>
                </a:lnTo>
                <a:lnTo>
                  <a:pt x="437263" y="15455"/>
                </a:lnTo>
                <a:lnTo>
                  <a:pt x="431839" y="7411"/>
                </a:lnTo>
                <a:lnTo>
                  <a:pt x="423796" y="1988"/>
                </a:lnTo>
                <a:lnTo>
                  <a:pt x="413946" y="0"/>
                </a:lnTo>
                <a:close/>
              </a:path>
            </a:pathLst>
          </a:custGeom>
          <a:ln w="506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230947" y="1490797"/>
            <a:ext cx="42164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15" b="1">
                <a:solidFill>
                  <a:srgbClr val="FFFFFF"/>
                </a:solidFill>
                <a:latin typeface="Arial"/>
                <a:cs typeface="Arial"/>
              </a:rPr>
              <a:t>Pat.</a:t>
            </a:r>
            <a:r>
              <a:rPr dirty="0" sz="75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endParaRPr sz="7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85542" y="1093059"/>
            <a:ext cx="1979930" cy="728980"/>
          </a:xfrm>
          <a:custGeom>
            <a:avLst/>
            <a:gdLst/>
            <a:ahLst/>
            <a:cxnLst/>
            <a:rect l="l" t="t" r="r" b="b"/>
            <a:pathLst>
              <a:path w="1979930" h="728980">
                <a:moveTo>
                  <a:pt x="0" y="728794"/>
                </a:moveTo>
                <a:lnTo>
                  <a:pt x="30378" y="145576"/>
                </a:lnTo>
                <a:lnTo>
                  <a:pt x="40204" y="99562"/>
                </a:lnTo>
                <a:lnTo>
                  <a:pt x="62977" y="59600"/>
                </a:lnTo>
                <a:lnTo>
                  <a:pt x="96170" y="28087"/>
                </a:lnTo>
                <a:lnTo>
                  <a:pt x="137258" y="7421"/>
                </a:lnTo>
                <a:lnTo>
                  <a:pt x="183716" y="0"/>
                </a:lnTo>
                <a:lnTo>
                  <a:pt x="1797310" y="0"/>
                </a:lnTo>
                <a:lnTo>
                  <a:pt x="1843768" y="7421"/>
                </a:lnTo>
                <a:lnTo>
                  <a:pt x="1884856" y="28087"/>
                </a:lnTo>
                <a:lnTo>
                  <a:pt x="1918050" y="59600"/>
                </a:lnTo>
                <a:lnTo>
                  <a:pt x="1940822" y="99562"/>
                </a:lnTo>
                <a:lnTo>
                  <a:pt x="1950649" y="145576"/>
                </a:lnTo>
                <a:lnTo>
                  <a:pt x="1979317" y="695939"/>
                </a:lnTo>
              </a:path>
            </a:pathLst>
          </a:custGeom>
          <a:ln w="10122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37549" y="1767917"/>
            <a:ext cx="52705" cy="53975"/>
          </a:xfrm>
          <a:custGeom>
            <a:avLst/>
            <a:gdLst/>
            <a:ahLst/>
            <a:cxnLst/>
            <a:rect l="l" t="t" r="r" b="b"/>
            <a:pathLst>
              <a:path w="52705" h="53975">
                <a:moveTo>
                  <a:pt x="52568" y="0"/>
                </a:moveTo>
                <a:lnTo>
                  <a:pt x="27310" y="21081"/>
                </a:lnTo>
                <a:lnTo>
                  <a:pt x="0" y="2736"/>
                </a:lnTo>
                <a:lnTo>
                  <a:pt x="29021" y="53936"/>
                </a:lnTo>
                <a:lnTo>
                  <a:pt x="52568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46530" y="1028404"/>
            <a:ext cx="459105" cy="118745"/>
          </a:xfrm>
          <a:custGeom>
            <a:avLst/>
            <a:gdLst/>
            <a:ahLst/>
            <a:cxnLst/>
            <a:rect l="l" t="t" r="r" b="b"/>
            <a:pathLst>
              <a:path w="459105" h="118744">
                <a:moveTo>
                  <a:pt x="433747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433747" y="118533"/>
                </a:lnTo>
                <a:lnTo>
                  <a:pt x="443597" y="116544"/>
                </a:lnTo>
                <a:lnTo>
                  <a:pt x="451640" y="111121"/>
                </a:lnTo>
                <a:lnTo>
                  <a:pt x="457063" y="103078"/>
                </a:lnTo>
                <a:lnTo>
                  <a:pt x="459052" y="93228"/>
                </a:lnTo>
                <a:lnTo>
                  <a:pt x="459052" y="25305"/>
                </a:lnTo>
                <a:lnTo>
                  <a:pt x="457063" y="15455"/>
                </a:lnTo>
                <a:lnTo>
                  <a:pt x="451640" y="7411"/>
                </a:lnTo>
                <a:lnTo>
                  <a:pt x="443597" y="1988"/>
                </a:lnTo>
                <a:lnTo>
                  <a:pt x="4337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46530" y="1028405"/>
            <a:ext cx="459052" cy="11853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46530" y="1028404"/>
            <a:ext cx="459105" cy="118745"/>
          </a:xfrm>
          <a:custGeom>
            <a:avLst/>
            <a:gdLst/>
            <a:ahLst/>
            <a:cxnLst/>
            <a:rect l="l" t="t" r="r" b="b"/>
            <a:pathLst>
              <a:path w="459105" h="118744">
                <a:moveTo>
                  <a:pt x="433747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433747" y="118533"/>
                </a:lnTo>
                <a:lnTo>
                  <a:pt x="443597" y="116544"/>
                </a:lnTo>
                <a:lnTo>
                  <a:pt x="451640" y="111121"/>
                </a:lnTo>
                <a:lnTo>
                  <a:pt x="457063" y="103078"/>
                </a:lnTo>
                <a:lnTo>
                  <a:pt x="459052" y="93228"/>
                </a:lnTo>
                <a:lnTo>
                  <a:pt x="459052" y="25305"/>
                </a:lnTo>
                <a:lnTo>
                  <a:pt x="457063" y="15455"/>
                </a:lnTo>
                <a:lnTo>
                  <a:pt x="451640" y="7411"/>
                </a:lnTo>
                <a:lnTo>
                  <a:pt x="443597" y="1988"/>
                </a:lnTo>
                <a:lnTo>
                  <a:pt x="433747" y="0"/>
                </a:lnTo>
                <a:close/>
              </a:path>
            </a:pathLst>
          </a:custGeom>
          <a:ln w="506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67297" y="754073"/>
            <a:ext cx="3049905" cy="393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Arguments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40">
                <a:latin typeface="Tahoma"/>
                <a:cs typeface="Tahoma"/>
              </a:rPr>
              <a:t>semantic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45">
                <a:latin typeface="Tahoma"/>
                <a:cs typeface="Tahoma"/>
              </a:rPr>
              <a:t>Complements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syntactic</a:t>
            </a:r>
            <a:endParaRPr sz="1100">
              <a:latin typeface="Tahoma"/>
              <a:cs typeface="Tahoma"/>
            </a:endParaRPr>
          </a:p>
          <a:p>
            <a:pPr marL="1700530">
              <a:lnSpc>
                <a:spcPct val="100000"/>
              </a:lnSpc>
              <a:spcBef>
                <a:spcPts val="675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Ben.</a:t>
            </a:r>
            <a:r>
              <a:rPr dirty="0" sz="750" spc="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50" spc="-25" b="1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endParaRPr sz="7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85542" y="1996249"/>
            <a:ext cx="707390" cy="243204"/>
          </a:xfrm>
          <a:custGeom>
            <a:avLst/>
            <a:gdLst/>
            <a:ahLst/>
            <a:cxnLst/>
            <a:rect l="l" t="t" r="r" b="b"/>
            <a:pathLst>
              <a:path w="707389" h="243205">
                <a:moveTo>
                  <a:pt x="0" y="0"/>
                </a:moveTo>
                <a:lnTo>
                  <a:pt x="30451" y="194882"/>
                </a:lnTo>
                <a:lnTo>
                  <a:pt x="49989" y="228858"/>
                </a:lnTo>
                <a:lnTo>
                  <a:pt x="86544" y="242931"/>
                </a:lnTo>
                <a:lnTo>
                  <a:pt x="625815" y="242931"/>
                </a:lnTo>
                <a:lnTo>
                  <a:pt x="645317" y="239155"/>
                </a:lnTo>
                <a:lnTo>
                  <a:pt x="662369" y="228858"/>
                </a:lnTo>
                <a:lnTo>
                  <a:pt x="675168" y="213585"/>
                </a:lnTo>
                <a:lnTo>
                  <a:pt x="681907" y="194882"/>
                </a:lnTo>
                <a:lnTo>
                  <a:pt x="707276" y="32532"/>
                </a:lnTo>
              </a:path>
            </a:pathLst>
          </a:custGeom>
          <a:ln w="10122">
            <a:solidFill>
              <a:srgbClr val="CC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63743" y="1996249"/>
            <a:ext cx="52069" cy="56515"/>
          </a:xfrm>
          <a:custGeom>
            <a:avLst/>
            <a:gdLst/>
            <a:ahLst/>
            <a:cxnLst/>
            <a:rect l="l" t="t" r="r" b="b"/>
            <a:pathLst>
              <a:path w="52069" h="56514">
                <a:moveTo>
                  <a:pt x="0" y="47985"/>
                </a:moveTo>
                <a:lnTo>
                  <a:pt x="29075" y="32532"/>
                </a:lnTo>
                <a:lnTo>
                  <a:pt x="52051" y="56118"/>
                </a:lnTo>
                <a:lnTo>
                  <a:pt x="34159" y="0"/>
                </a:lnTo>
                <a:lnTo>
                  <a:pt x="0" y="47985"/>
                </a:lnTo>
                <a:close/>
              </a:path>
            </a:pathLst>
          </a:custGeom>
          <a:solidFill>
            <a:srgbClr val="CC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47568" y="2174525"/>
            <a:ext cx="188595" cy="118745"/>
          </a:xfrm>
          <a:custGeom>
            <a:avLst/>
            <a:gdLst/>
            <a:ahLst/>
            <a:cxnLst/>
            <a:rect l="l" t="t" r="r" b="b"/>
            <a:pathLst>
              <a:path w="188594" h="118744">
                <a:moveTo>
                  <a:pt x="16300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63002" y="118533"/>
                </a:lnTo>
                <a:lnTo>
                  <a:pt x="172852" y="116544"/>
                </a:lnTo>
                <a:lnTo>
                  <a:pt x="180896" y="111121"/>
                </a:lnTo>
                <a:lnTo>
                  <a:pt x="186319" y="103078"/>
                </a:lnTo>
                <a:lnTo>
                  <a:pt x="188308" y="93228"/>
                </a:lnTo>
                <a:lnTo>
                  <a:pt x="188308" y="25305"/>
                </a:lnTo>
                <a:lnTo>
                  <a:pt x="186319" y="15455"/>
                </a:lnTo>
                <a:lnTo>
                  <a:pt x="180896" y="7411"/>
                </a:lnTo>
                <a:lnTo>
                  <a:pt x="172852" y="1988"/>
                </a:lnTo>
                <a:lnTo>
                  <a:pt x="163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47568" y="2174525"/>
            <a:ext cx="188308" cy="11853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47568" y="2174525"/>
            <a:ext cx="188595" cy="118745"/>
          </a:xfrm>
          <a:custGeom>
            <a:avLst/>
            <a:gdLst/>
            <a:ahLst/>
            <a:cxnLst/>
            <a:rect l="l" t="t" r="r" b="b"/>
            <a:pathLst>
              <a:path w="188594" h="118744">
                <a:moveTo>
                  <a:pt x="16300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63002" y="118533"/>
                </a:lnTo>
                <a:lnTo>
                  <a:pt x="172852" y="116544"/>
                </a:lnTo>
                <a:lnTo>
                  <a:pt x="180896" y="111121"/>
                </a:lnTo>
                <a:lnTo>
                  <a:pt x="186319" y="103078"/>
                </a:lnTo>
                <a:lnTo>
                  <a:pt x="188308" y="93228"/>
                </a:lnTo>
                <a:lnTo>
                  <a:pt x="188308" y="25305"/>
                </a:lnTo>
                <a:lnTo>
                  <a:pt x="186319" y="15455"/>
                </a:lnTo>
                <a:lnTo>
                  <a:pt x="180896" y="7411"/>
                </a:lnTo>
                <a:lnTo>
                  <a:pt x="172852" y="1988"/>
                </a:lnTo>
                <a:lnTo>
                  <a:pt x="163002" y="0"/>
                </a:lnTo>
                <a:close/>
              </a:path>
            </a:pathLst>
          </a:custGeom>
          <a:ln w="5060">
            <a:solidFill>
              <a:srgbClr val="CC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356423" y="2151045"/>
            <a:ext cx="17081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50" b="1">
                <a:solidFill>
                  <a:srgbClr val="FFFFFF"/>
                </a:solidFill>
                <a:latin typeface="Arial"/>
                <a:cs typeface="Arial"/>
              </a:rPr>
              <a:t>NP</a:t>
            </a:r>
            <a:endParaRPr sz="7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85542" y="1996249"/>
            <a:ext cx="1402080" cy="486409"/>
          </a:xfrm>
          <a:custGeom>
            <a:avLst/>
            <a:gdLst/>
            <a:ahLst/>
            <a:cxnLst/>
            <a:rect l="l" t="t" r="r" b="b"/>
            <a:pathLst>
              <a:path w="1402080" h="486410">
                <a:moveTo>
                  <a:pt x="0" y="0"/>
                </a:moveTo>
                <a:lnTo>
                  <a:pt x="30387" y="388929"/>
                </a:lnTo>
                <a:lnTo>
                  <a:pt x="40970" y="426660"/>
                </a:lnTo>
                <a:lnTo>
                  <a:pt x="64201" y="457471"/>
                </a:lnTo>
                <a:lnTo>
                  <a:pt x="96711" y="478245"/>
                </a:lnTo>
                <a:lnTo>
                  <a:pt x="135130" y="485862"/>
                </a:lnTo>
                <a:lnTo>
                  <a:pt x="1269195" y="485862"/>
                </a:lnTo>
                <a:lnTo>
                  <a:pt x="1307614" y="478245"/>
                </a:lnTo>
                <a:lnTo>
                  <a:pt x="1340123" y="457471"/>
                </a:lnTo>
                <a:lnTo>
                  <a:pt x="1363354" y="426660"/>
                </a:lnTo>
                <a:lnTo>
                  <a:pt x="1373937" y="388929"/>
                </a:lnTo>
                <a:lnTo>
                  <a:pt x="1401762" y="32815"/>
                </a:lnTo>
              </a:path>
            </a:pathLst>
          </a:custGeom>
          <a:ln w="10122">
            <a:solidFill>
              <a:srgbClr val="CC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59514" y="1996249"/>
            <a:ext cx="52705" cy="54610"/>
          </a:xfrm>
          <a:custGeom>
            <a:avLst/>
            <a:gdLst/>
            <a:ahLst/>
            <a:cxnLst/>
            <a:rect l="l" t="t" r="r" b="b"/>
            <a:pathLst>
              <a:path w="52705" h="54610">
                <a:moveTo>
                  <a:pt x="0" y="50453"/>
                </a:moveTo>
                <a:lnTo>
                  <a:pt x="27790" y="32815"/>
                </a:lnTo>
                <a:lnTo>
                  <a:pt x="52504" y="54555"/>
                </a:lnTo>
                <a:lnTo>
                  <a:pt x="30353" y="0"/>
                </a:lnTo>
                <a:lnTo>
                  <a:pt x="0" y="50453"/>
                </a:lnTo>
                <a:close/>
              </a:path>
            </a:pathLst>
          </a:custGeom>
          <a:solidFill>
            <a:srgbClr val="CC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719885" y="2417457"/>
            <a:ext cx="135890" cy="118745"/>
          </a:xfrm>
          <a:custGeom>
            <a:avLst/>
            <a:gdLst/>
            <a:ahLst/>
            <a:cxnLst/>
            <a:rect l="l" t="t" r="r" b="b"/>
            <a:pathLst>
              <a:path w="135889" h="118744">
                <a:moveTo>
                  <a:pt x="110335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10335" y="118533"/>
                </a:lnTo>
                <a:lnTo>
                  <a:pt x="120185" y="116544"/>
                </a:lnTo>
                <a:lnTo>
                  <a:pt x="128228" y="111121"/>
                </a:lnTo>
                <a:lnTo>
                  <a:pt x="133651" y="103078"/>
                </a:lnTo>
                <a:lnTo>
                  <a:pt x="135640" y="93228"/>
                </a:lnTo>
                <a:lnTo>
                  <a:pt x="135640" y="25305"/>
                </a:lnTo>
                <a:lnTo>
                  <a:pt x="133651" y="15455"/>
                </a:lnTo>
                <a:lnTo>
                  <a:pt x="128228" y="7411"/>
                </a:lnTo>
                <a:lnTo>
                  <a:pt x="120185" y="1988"/>
                </a:lnTo>
                <a:lnTo>
                  <a:pt x="1103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19885" y="2417457"/>
            <a:ext cx="135640" cy="11853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19885" y="2417457"/>
            <a:ext cx="135890" cy="118745"/>
          </a:xfrm>
          <a:custGeom>
            <a:avLst/>
            <a:gdLst/>
            <a:ahLst/>
            <a:cxnLst/>
            <a:rect l="l" t="t" r="r" b="b"/>
            <a:pathLst>
              <a:path w="135889" h="118744">
                <a:moveTo>
                  <a:pt x="110335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10335" y="118533"/>
                </a:lnTo>
                <a:lnTo>
                  <a:pt x="120185" y="116544"/>
                </a:lnTo>
                <a:lnTo>
                  <a:pt x="128228" y="111121"/>
                </a:lnTo>
                <a:lnTo>
                  <a:pt x="133651" y="103078"/>
                </a:lnTo>
                <a:lnTo>
                  <a:pt x="135640" y="93228"/>
                </a:lnTo>
                <a:lnTo>
                  <a:pt x="135640" y="25305"/>
                </a:lnTo>
                <a:lnTo>
                  <a:pt x="133651" y="15455"/>
                </a:lnTo>
                <a:lnTo>
                  <a:pt x="128228" y="7411"/>
                </a:lnTo>
                <a:lnTo>
                  <a:pt x="120185" y="1988"/>
                </a:lnTo>
                <a:lnTo>
                  <a:pt x="110335" y="0"/>
                </a:lnTo>
                <a:close/>
              </a:path>
            </a:pathLst>
          </a:custGeom>
          <a:ln w="5060">
            <a:solidFill>
              <a:srgbClr val="CC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728736" y="2393970"/>
            <a:ext cx="11811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1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7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85542" y="1996249"/>
            <a:ext cx="1979930" cy="728980"/>
          </a:xfrm>
          <a:custGeom>
            <a:avLst/>
            <a:gdLst/>
            <a:ahLst/>
            <a:cxnLst/>
            <a:rect l="l" t="t" r="r" b="b"/>
            <a:pathLst>
              <a:path w="1979930" h="728980">
                <a:moveTo>
                  <a:pt x="0" y="0"/>
                </a:moveTo>
                <a:lnTo>
                  <a:pt x="30378" y="583217"/>
                </a:lnTo>
                <a:lnTo>
                  <a:pt x="40204" y="629231"/>
                </a:lnTo>
                <a:lnTo>
                  <a:pt x="62977" y="669193"/>
                </a:lnTo>
                <a:lnTo>
                  <a:pt x="96170" y="700706"/>
                </a:lnTo>
                <a:lnTo>
                  <a:pt x="137258" y="721372"/>
                </a:lnTo>
                <a:lnTo>
                  <a:pt x="183716" y="728794"/>
                </a:lnTo>
                <a:lnTo>
                  <a:pt x="1797310" y="728794"/>
                </a:lnTo>
                <a:lnTo>
                  <a:pt x="1843768" y="721372"/>
                </a:lnTo>
                <a:lnTo>
                  <a:pt x="1884856" y="700706"/>
                </a:lnTo>
                <a:lnTo>
                  <a:pt x="1918050" y="669193"/>
                </a:lnTo>
                <a:lnTo>
                  <a:pt x="1940822" y="629231"/>
                </a:lnTo>
                <a:lnTo>
                  <a:pt x="1950649" y="583217"/>
                </a:lnTo>
                <a:lnTo>
                  <a:pt x="1979317" y="32854"/>
                </a:lnTo>
              </a:path>
            </a:pathLst>
          </a:custGeom>
          <a:ln w="10122">
            <a:solidFill>
              <a:srgbClr val="CC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37549" y="1996248"/>
            <a:ext cx="52705" cy="53975"/>
          </a:xfrm>
          <a:custGeom>
            <a:avLst/>
            <a:gdLst/>
            <a:ahLst/>
            <a:cxnLst/>
            <a:rect l="l" t="t" r="r" b="b"/>
            <a:pathLst>
              <a:path w="52705" h="53975">
                <a:moveTo>
                  <a:pt x="0" y="51199"/>
                </a:moveTo>
                <a:lnTo>
                  <a:pt x="27310" y="32855"/>
                </a:lnTo>
                <a:lnTo>
                  <a:pt x="52568" y="53936"/>
                </a:lnTo>
                <a:lnTo>
                  <a:pt x="29021" y="0"/>
                </a:lnTo>
                <a:lnTo>
                  <a:pt x="0" y="51199"/>
                </a:lnTo>
                <a:close/>
              </a:path>
            </a:pathLst>
          </a:custGeom>
          <a:solidFill>
            <a:srgbClr val="CC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81902" y="2660388"/>
            <a:ext cx="188595" cy="118745"/>
          </a:xfrm>
          <a:custGeom>
            <a:avLst/>
            <a:gdLst/>
            <a:ahLst/>
            <a:cxnLst/>
            <a:rect l="l" t="t" r="r" b="b"/>
            <a:pathLst>
              <a:path w="188594" h="118744">
                <a:moveTo>
                  <a:pt x="16300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5"/>
                </a:lnTo>
                <a:lnTo>
                  <a:pt x="25305" y="118533"/>
                </a:lnTo>
                <a:lnTo>
                  <a:pt x="163002" y="118533"/>
                </a:lnTo>
                <a:lnTo>
                  <a:pt x="172852" y="116545"/>
                </a:lnTo>
                <a:lnTo>
                  <a:pt x="180896" y="111121"/>
                </a:lnTo>
                <a:lnTo>
                  <a:pt x="186319" y="103078"/>
                </a:lnTo>
                <a:lnTo>
                  <a:pt x="188308" y="93228"/>
                </a:lnTo>
                <a:lnTo>
                  <a:pt x="188308" y="25305"/>
                </a:lnTo>
                <a:lnTo>
                  <a:pt x="186319" y="15455"/>
                </a:lnTo>
                <a:lnTo>
                  <a:pt x="180896" y="7411"/>
                </a:lnTo>
                <a:lnTo>
                  <a:pt x="172852" y="1988"/>
                </a:lnTo>
                <a:lnTo>
                  <a:pt x="163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81902" y="2660388"/>
            <a:ext cx="188308" cy="11853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81902" y="2660388"/>
            <a:ext cx="188595" cy="118745"/>
          </a:xfrm>
          <a:custGeom>
            <a:avLst/>
            <a:gdLst/>
            <a:ahLst/>
            <a:cxnLst/>
            <a:rect l="l" t="t" r="r" b="b"/>
            <a:pathLst>
              <a:path w="188594" h="118744">
                <a:moveTo>
                  <a:pt x="16300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5"/>
                </a:lnTo>
                <a:lnTo>
                  <a:pt x="25305" y="118533"/>
                </a:lnTo>
                <a:lnTo>
                  <a:pt x="163002" y="118533"/>
                </a:lnTo>
                <a:lnTo>
                  <a:pt x="172852" y="116545"/>
                </a:lnTo>
                <a:lnTo>
                  <a:pt x="180896" y="111121"/>
                </a:lnTo>
                <a:lnTo>
                  <a:pt x="186319" y="103078"/>
                </a:lnTo>
                <a:lnTo>
                  <a:pt x="188308" y="93228"/>
                </a:lnTo>
                <a:lnTo>
                  <a:pt x="188308" y="25305"/>
                </a:lnTo>
                <a:lnTo>
                  <a:pt x="186319" y="15455"/>
                </a:lnTo>
                <a:lnTo>
                  <a:pt x="180896" y="7411"/>
                </a:lnTo>
                <a:lnTo>
                  <a:pt x="172852" y="1988"/>
                </a:lnTo>
                <a:lnTo>
                  <a:pt x="163002" y="0"/>
                </a:lnTo>
                <a:close/>
              </a:path>
            </a:pathLst>
          </a:custGeom>
          <a:ln w="5060">
            <a:solidFill>
              <a:srgbClr val="CC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990750" y="2636896"/>
            <a:ext cx="17081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50" b="1">
                <a:solidFill>
                  <a:srgbClr val="FFFFFF"/>
                </a:solidFill>
                <a:latin typeface="Arial"/>
                <a:cs typeface="Arial"/>
              </a:rPr>
              <a:t>NP</a:t>
            </a:r>
            <a:endParaRPr sz="7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38561" y="2752653"/>
            <a:ext cx="56705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on</a:t>
            </a:r>
            <a:r>
              <a:rPr dirty="0" sz="400" spc="1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Post-modifiers</a:t>
            </a:r>
            <a:endParaRPr sz="400">
              <a:latin typeface="Verdana"/>
              <a:cs typeface="Verdana"/>
            </a:endParaRPr>
          </a:p>
          <a:p>
            <a:pPr marL="12700" marR="209550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9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30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31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31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3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31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</a:rPr>
              <a:t>16</a:t>
            </a:r>
            <a:r>
              <a:rPr dirty="0" sz="600" spc="-155">
                <a:latin typeface="Verdana"/>
                <a:cs typeface="Verdana"/>
                <a:hlinkClick r:id="rId32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32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32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32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52653"/>
            <a:ext cx="660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315859"/>
            <a:ext cx="116903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minute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Complementation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8561" y="3191273"/>
            <a:ext cx="3594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&amp;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16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961591"/>
            <a:ext cx="2536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versus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Modifying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Phrases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(a)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255342"/>
            <a:ext cx="1482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the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verb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541384"/>
            <a:ext cx="1683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other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827440"/>
            <a:ext cx="1384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recap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on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terminology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121190"/>
            <a:ext cx="20091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Complements </a:t>
            </a:r>
            <a:r>
              <a:rPr dirty="0" sz="1100" spc="-6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versus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Modifiers</a:t>
            </a:r>
            <a:r>
              <a:rPr dirty="0" sz="1100" spc="-110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16" action="ppaction://hlinksldjump"/>
              </a:rPr>
              <a:t>(b)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414941"/>
            <a:ext cx="2319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Complements 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lexical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representation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700996"/>
            <a:ext cx="1196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Five-minute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960102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352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23" action="ppaction://hlinksldjump"/>
              </a:rPr>
              <a:t>Adverbials </a:t>
            </a:r>
            <a:r>
              <a:rPr dirty="0" spc="-60">
                <a:hlinkClick r:id="rId23" action="ppaction://hlinksldjump"/>
              </a:rPr>
              <a:t>and</a:t>
            </a:r>
            <a:r>
              <a:rPr dirty="0" spc="50">
                <a:hlinkClick r:id="rId23" action="ppaction://hlinksldjump"/>
              </a:rPr>
              <a:t> </a:t>
            </a:r>
            <a:r>
              <a:rPr dirty="0" spc="-35">
                <a:hlinkClick r:id="rId23" action="ppaction://hlinksldjump"/>
              </a:rPr>
              <a:t>Post-modifiers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17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960" y="1099906"/>
            <a:ext cx="3462654" cy="1179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marR="30480" indent="-177165">
              <a:lnSpc>
                <a:spcPct val="116100"/>
              </a:lnSpc>
              <a:spcBef>
                <a:spcPts val="100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0">
                <a:latin typeface="Tahoma"/>
                <a:cs typeface="Tahoma"/>
              </a:rPr>
              <a:t>Next </a:t>
            </a:r>
            <a:r>
              <a:rPr dirty="0" sz="1100" spc="-60">
                <a:latin typeface="Tahoma"/>
                <a:cs typeface="Tahoma"/>
              </a:rPr>
              <a:t>Tuesday </a:t>
            </a:r>
            <a:r>
              <a:rPr dirty="0" baseline="-13888" sz="1200" spc="-7" i="1">
                <a:latin typeface="Arial"/>
                <a:cs typeface="Arial"/>
              </a:rPr>
              <a:t>Adverbial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25">
                <a:latin typeface="Tahoma"/>
                <a:cs typeface="Tahoma"/>
              </a:rPr>
              <a:t>we’ll </a:t>
            </a:r>
            <a:r>
              <a:rPr dirty="0" sz="1100" spc="-40">
                <a:latin typeface="Tahoma"/>
                <a:cs typeface="Tahoma"/>
              </a:rPr>
              <a:t>sell </a:t>
            </a:r>
            <a:r>
              <a:rPr dirty="0" sz="1100" spc="-45">
                <a:latin typeface="Tahoma"/>
                <a:cs typeface="Tahoma"/>
              </a:rPr>
              <a:t>our </a:t>
            </a:r>
            <a:r>
              <a:rPr dirty="0" sz="1100" spc="-65">
                <a:latin typeface="Tahoma"/>
                <a:cs typeface="Tahoma"/>
              </a:rPr>
              <a:t>house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0">
                <a:latin typeface="Tahoma"/>
                <a:cs typeface="Tahoma"/>
              </a:rPr>
              <a:t>any </a:t>
            </a:r>
            <a:r>
              <a:rPr dirty="0" baseline="10101" sz="1650" spc="-75">
                <a:latin typeface="Tahoma"/>
                <a:cs typeface="Tahoma"/>
              </a:rPr>
              <a:t> </a:t>
            </a:r>
            <a:r>
              <a:rPr dirty="0" baseline="10101" sz="1650" spc="-37">
                <a:latin typeface="Tahoma"/>
                <a:cs typeface="Tahoma"/>
              </a:rPr>
              <a:t>luck </a:t>
            </a:r>
            <a:r>
              <a:rPr dirty="0" sz="800" spc="-5" i="1">
                <a:latin typeface="Arial"/>
                <a:cs typeface="Arial"/>
              </a:rPr>
              <a:t>Adverbial</a:t>
            </a:r>
            <a:r>
              <a:rPr dirty="0" sz="800" spc="90" i="1">
                <a:latin typeface="Arial"/>
                <a:cs typeface="Arial"/>
              </a:rPr>
              <a:t> </a:t>
            </a:r>
            <a:r>
              <a:rPr dirty="0" baseline="10101" sz="1650" spc="-165">
                <a:latin typeface="Tahoma"/>
                <a:cs typeface="Tahoma"/>
              </a:rPr>
              <a:t>]</a:t>
            </a:r>
            <a:endParaRPr baseline="10101" sz="165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house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end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4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street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215"/>
              </a:spcBef>
            </a:pPr>
            <a:r>
              <a:rPr dirty="0" sz="800" spc="5" i="1">
                <a:latin typeface="Arial"/>
                <a:cs typeface="Arial"/>
              </a:rPr>
              <a:t>PP </a:t>
            </a:r>
            <a:r>
              <a:rPr dirty="0" sz="800" i="1">
                <a:latin typeface="Arial"/>
                <a:cs typeface="Arial"/>
              </a:rPr>
              <a:t>acting </a:t>
            </a:r>
            <a:r>
              <a:rPr dirty="0" sz="800" spc="-60" i="1">
                <a:latin typeface="Arial"/>
                <a:cs typeface="Arial"/>
              </a:rPr>
              <a:t>as</a:t>
            </a:r>
            <a:r>
              <a:rPr dirty="0" sz="800" spc="100" i="1">
                <a:latin typeface="Arial"/>
                <a:cs typeface="Arial"/>
              </a:rPr>
              <a:t> </a:t>
            </a:r>
            <a:r>
              <a:rPr dirty="0" sz="800" spc="20" i="1">
                <a:latin typeface="Arial"/>
                <a:cs typeface="Arial"/>
              </a:rPr>
              <a:t>Post−Modifer </a:t>
            </a:r>
            <a:r>
              <a:rPr dirty="0" baseline="10101" sz="1650" spc="-165">
                <a:latin typeface="Tahoma"/>
                <a:cs typeface="Tahoma"/>
              </a:rPr>
              <a:t>] </a:t>
            </a:r>
            <a:r>
              <a:rPr dirty="0" baseline="10101" sz="1650" spc="-120">
                <a:latin typeface="Tahoma"/>
                <a:cs typeface="Tahoma"/>
              </a:rPr>
              <a:t>was </a:t>
            </a:r>
            <a:r>
              <a:rPr dirty="0" baseline="10101" sz="1650" spc="-67">
                <a:latin typeface="Tahoma"/>
                <a:cs typeface="Tahoma"/>
              </a:rPr>
              <a:t>for</a:t>
            </a:r>
            <a:r>
              <a:rPr dirty="0" baseline="10101" sz="1650" spc="-82">
                <a:latin typeface="Tahoma"/>
                <a:cs typeface="Tahoma"/>
              </a:rPr>
              <a:t> sale</a:t>
            </a:r>
            <a:endParaRPr baseline="10101" sz="165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AutoNum type="arabicPeriod" startAt="3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5">
                <a:latin typeface="Tahoma"/>
                <a:cs typeface="Tahoma"/>
              </a:rPr>
              <a:t>house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end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street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215"/>
              </a:spcBef>
            </a:pPr>
            <a:r>
              <a:rPr dirty="0" sz="800" spc="-40" i="1">
                <a:latin typeface="Arial"/>
                <a:cs typeface="Arial"/>
              </a:rPr>
              <a:t>Clause </a:t>
            </a:r>
            <a:r>
              <a:rPr dirty="0" sz="800" i="1">
                <a:latin typeface="Arial"/>
                <a:cs typeface="Arial"/>
              </a:rPr>
              <a:t>acting </a:t>
            </a:r>
            <a:r>
              <a:rPr dirty="0" sz="800" spc="-60" i="1">
                <a:latin typeface="Arial"/>
                <a:cs typeface="Arial"/>
              </a:rPr>
              <a:t>as</a:t>
            </a:r>
            <a:r>
              <a:rPr dirty="0" sz="800" spc="100" i="1">
                <a:latin typeface="Arial"/>
                <a:cs typeface="Arial"/>
              </a:rPr>
              <a:t> </a:t>
            </a:r>
            <a:r>
              <a:rPr dirty="0" sz="800" spc="20" i="1">
                <a:latin typeface="Arial"/>
                <a:cs typeface="Arial"/>
              </a:rPr>
              <a:t>Post−Modifer </a:t>
            </a:r>
            <a:r>
              <a:rPr dirty="0" baseline="10101" sz="1650" spc="-165">
                <a:latin typeface="Tahoma"/>
                <a:cs typeface="Tahoma"/>
              </a:rPr>
              <a:t>] </a:t>
            </a:r>
            <a:r>
              <a:rPr dirty="0" baseline="10101" sz="1650" spc="-120">
                <a:latin typeface="Tahoma"/>
                <a:cs typeface="Tahoma"/>
              </a:rPr>
              <a:t>was </a:t>
            </a:r>
            <a:r>
              <a:rPr dirty="0" baseline="10101" sz="1650" spc="-67">
                <a:latin typeface="Tahoma"/>
                <a:cs typeface="Tahoma"/>
              </a:rPr>
              <a:t>for</a:t>
            </a:r>
            <a:r>
              <a:rPr dirty="0" baseline="10101" sz="1650" spc="44">
                <a:latin typeface="Tahoma"/>
                <a:cs typeface="Tahoma"/>
              </a:rPr>
              <a:t> </a:t>
            </a:r>
            <a:r>
              <a:rPr dirty="0" baseline="10101" sz="1650" spc="-82">
                <a:latin typeface="Tahoma"/>
                <a:cs typeface="Tahoma"/>
              </a:rPr>
              <a:t>sale</a:t>
            </a:r>
            <a:endParaRPr baseline="10101" sz="165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956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85">
                <a:hlinkClick r:id="rId4" action="ppaction://hlinksldjump"/>
              </a:rPr>
              <a:t>answers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41960" y="749475"/>
            <a:ext cx="309181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5">
                <a:latin typeface="Tahoma"/>
                <a:cs typeface="Tahoma"/>
              </a:rPr>
              <a:t>Dr </a:t>
            </a:r>
            <a:r>
              <a:rPr dirty="0" sz="1100" spc="-25">
                <a:latin typeface="Tahoma"/>
                <a:cs typeface="Tahoma"/>
              </a:rPr>
              <a:t>Who </a:t>
            </a:r>
            <a:r>
              <a:rPr dirty="0" sz="1100" spc="-65">
                <a:latin typeface="Tahoma"/>
                <a:cs typeface="Tahoma"/>
              </a:rPr>
              <a:t>remembered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0">
                <a:latin typeface="Tahoma"/>
                <a:cs typeface="Tahoma"/>
              </a:rPr>
              <a:t>the sonic </a:t>
            </a:r>
            <a:r>
              <a:rPr dirty="0" sz="1100" spc="-50">
                <a:latin typeface="Tahoma"/>
                <a:cs typeface="Tahoma"/>
              </a:rPr>
              <a:t>screwdriver </a:t>
            </a:r>
            <a:r>
              <a:rPr dirty="0" baseline="-13888" sz="1200" spc="15" i="1">
                <a:latin typeface="Arial"/>
                <a:cs typeface="Arial"/>
              </a:rPr>
              <a:t>NP</a:t>
            </a:r>
            <a:r>
              <a:rPr dirty="0" baseline="-13888" sz="1200" spc="322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5">
                <a:latin typeface="Tahoma"/>
                <a:cs typeface="Tahoma"/>
              </a:rPr>
              <a:t>Dr </a:t>
            </a:r>
            <a:r>
              <a:rPr dirty="0" sz="1100" spc="-25">
                <a:latin typeface="Tahoma"/>
                <a:cs typeface="Tahoma"/>
              </a:rPr>
              <a:t>Who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remembered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085" y="1206157"/>
            <a:ext cx="3118485" cy="172085"/>
          </a:xfrm>
          <a:custGeom>
            <a:avLst/>
            <a:gdLst/>
            <a:ahLst/>
            <a:cxnLst/>
            <a:rect l="l" t="t" r="r" b="b"/>
            <a:pathLst>
              <a:path w="3118485" h="172084">
                <a:moveTo>
                  <a:pt x="0" y="172072"/>
                </a:moveTo>
                <a:lnTo>
                  <a:pt x="3117977" y="172072"/>
                </a:lnTo>
                <a:lnTo>
                  <a:pt x="311797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18985" y="1175358"/>
            <a:ext cx="3194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20">
                <a:latin typeface="Tahoma"/>
                <a:cs typeface="Tahoma"/>
              </a:rPr>
              <a:t>left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0">
                <a:latin typeface="Tahoma"/>
                <a:cs typeface="Tahoma"/>
              </a:rPr>
              <a:t>sonic </a:t>
            </a:r>
            <a:r>
              <a:rPr dirty="0" sz="1100" spc="-50">
                <a:latin typeface="Tahoma"/>
                <a:cs typeface="Tahoma"/>
              </a:rPr>
              <a:t>screwdriver </a:t>
            </a:r>
            <a:r>
              <a:rPr dirty="0" sz="1100" spc="-45">
                <a:latin typeface="Tahoma"/>
                <a:cs typeface="Tahoma"/>
              </a:rPr>
              <a:t>behind </a:t>
            </a:r>
            <a:r>
              <a:rPr dirty="0" baseline="-13888" sz="1200" spc="-60" i="1">
                <a:latin typeface="Arial"/>
                <a:cs typeface="Arial"/>
              </a:rPr>
              <a:t>Clause</a:t>
            </a:r>
            <a:r>
              <a:rPr dirty="0" baseline="-13888" sz="1200" spc="52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360" y="1385391"/>
            <a:ext cx="1422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5">
                <a:latin typeface="Tahoma"/>
                <a:cs typeface="Tahoma"/>
              </a:rPr>
              <a:t>Dr </a:t>
            </a:r>
            <a:r>
              <a:rPr dirty="0" sz="1100" spc="-25">
                <a:latin typeface="Tahoma"/>
                <a:cs typeface="Tahoma"/>
              </a:rPr>
              <a:t>Who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remembered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085" y="1588262"/>
            <a:ext cx="2699385" cy="172085"/>
          </a:xfrm>
          <a:custGeom>
            <a:avLst/>
            <a:gdLst/>
            <a:ahLst/>
            <a:cxnLst/>
            <a:rect l="l" t="t" r="r" b="b"/>
            <a:pathLst>
              <a:path w="2699385" h="172085">
                <a:moveTo>
                  <a:pt x="0" y="172072"/>
                </a:moveTo>
                <a:lnTo>
                  <a:pt x="2699105" y="172072"/>
                </a:lnTo>
                <a:lnTo>
                  <a:pt x="269910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18985" y="1557476"/>
            <a:ext cx="2775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bring </a:t>
            </a:r>
            <a:r>
              <a:rPr dirty="0" sz="1100" spc="-60">
                <a:latin typeface="Tahoma"/>
                <a:cs typeface="Tahoma"/>
              </a:rPr>
              <a:t>her </a:t>
            </a:r>
            <a:r>
              <a:rPr dirty="0" sz="1100" spc="-40">
                <a:latin typeface="Tahoma"/>
                <a:cs typeface="Tahoma"/>
              </a:rPr>
              <a:t>sonic </a:t>
            </a:r>
            <a:r>
              <a:rPr dirty="0" sz="1100" spc="-50">
                <a:latin typeface="Tahoma"/>
                <a:cs typeface="Tahoma"/>
              </a:rPr>
              <a:t>screwdriver </a:t>
            </a:r>
            <a:r>
              <a:rPr dirty="0" baseline="-13888" sz="1200" spc="15" i="1">
                <a:latin typeface="Arial"/>
                <a:cs typeface="Arial"/>
              </a:rPr>
              <a:t>Infinitival </a:t>
            </a:r>
            <a:r>
              <a:rPr dirty="0" baseline="-13888" sz="1200" spc="-60" i="1">
                <a:latin typeface="Arial"/>
                <a:cs typeface="Arial"/>
              </a:rPr>
              <a:t>Clause</a:t>
            </a:r>
            <a:r>
              <a:rPr dirty="0" baseline="-13888" sz="1200" spc="142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360" y="1767508"/>
            <a:ext cx="1422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5">
                <a:latin typeface="Tahoma"/>
                <a:cs typeface="Tahoma"/>
              </a:rPr>
              <a:t>Dr </a:t>
            </a:r>
            <a:r>
              <a:rPr dirty="0" sz="1100" spc="-25">
                <a:latin typeface="Tahoma"/>
                <a:cs typeface="Tahoma"/>
              </a:rPr>
              <a:t>Who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remembered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085" y="1970379"/>
            <a:ext cx="2595245" cy="172085"/>
          </a:xfrm>
          <a:custGeom>
            <a:avLst/>
            <a:gdLst/>
            <a:ahLst/>
            <a:cxnLst/>
            <a:rect l="l" t="t" r="r" b="b"/>
            <a:pathLst>
              <a:path w="2595245" h="172085">
                <a:moveTo>
                  <a:pt x="0" y="172072"/>
                </a:moveTo>
                <a:lnTo>
                  <a:pt x="2595118" y="172072"/>
                </a:lnTo>
                <a:lnTo>
                  <a:pt x="259511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18985" y="1962148"/>
            <a:ext cx="26714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10101" sz="1650" spc="-165">
                <a:latin typeface="Tahoma"/>
                <a:cs typeface="Tahoma"/>
              </a:rPr>
              <a:t>[ </a:t>
            </a:r>
            <a:r>
              <a:rPr dirty="0" baseline="10101" sz="1650" spc="-104">
                <a:latin typeface="Tahoma"/>
                <a:cs typeface="Tahoma"/>
              </a:rPr>
              <a:t>how </a:t>
            </a:r>
            <a:r>
              <a:rPr dirty="0" baseline="10101" sz="1650" spc="-22">
                <a:latin typeface="Tahoma"/>
                <a:cs typeface="Tahoma"/>
              </a:rPr>
              <a:t>to </a:t>
            </a:r>
            <a:r>
              <a:rPr dirty="0" baseline="10101" sz="1650">
                <a:latin typeface="Tahoma"/>
                <a:cs typeface="Tahoma"/>
              </a:rPr>
              <a:t>kill </a:t>
            </a:r>
            <a:r>
              <a:rPr dirty="0" baseline="10101" sz="1650" spc="-82">
                <a:latin typeface="Tahoma"/>
                <a:cs typeface="Tahoma"/>
              </a:rPr>
              <a:t>a </a:t>
            </a:r>
            <a:r>
              <a:rPr dirty="0" baseline="10101" sz="1650" spc="-37">
                <a:latin typeface="Tahoma"/>
                <a:cs typeface="Tahoma"/>
              </a:rPr>
              <a:t>Dalek </a:t>
            </a:r>
            <a:r>
              <a:rPr dirty="0" sz="800" spc="25" i="1">
                <a:latin typeface="Arial"/>
                <a:cs typeface="Arial"/>
              </a:rPr>
              <a:t>Wh−word </a:t>
            </a:r>
            <a:r>
              <a:rPr dirty="0" sz="800" spc="10">
                <a:latin typeface="Verdana"/>
                <a:cs typeface="Verdana"/>
              </a:rPr>
              <a:t>+</a:t>
            </a:r>
            <a:r>
              <a:rPr dirty="0" sz="800" spc="10" i="1">
                <a:latin typeface="Arial"/>
                <a:cs typeface="Arial"/>
              </a:rPr>
              <a:t>Infinitival </a:t>
            </a:r>
            <a:r>
              <a:rPr dirty="0" sz="800" spc="-40" i="1">
                <a:latin typeface="Arial"/>
                <a:cs typeface="Arial"/>
              </a:rPr>
              <a:t>Clause</a:t>
            </a:r>
            <a:r>
              <a:rPr dirty="0" sz="800" spc="-175" i="1">
                <a:latin typeface="Arial"/>
                <a:cs typeface="Arial"/>
              </a:rPr>
              <a:t> </a:t>
            </a:r>
            <a:r>
              <a:rPr dirty="0" baseline="10101" sz="1650" spc="-165">
                <a:latin typeface="Tahoma"/>
                <a:cs typeface="Tahoma"/>
              </a:rPr>
              <a:t>]</a:t>
            </a:r>
            <a:endParaRPr baseline="10101" sz="16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7360" y="2149613"/>
            <a:ext cx="1422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5. </a:t>
            </a:r>
            <a:r>
              <a:rPr dirty="0" sz="1100" spc="5">
                <a:latin typeface="Tahoma"/>
                <a:cs typeface="Tahoma"/>
              </a:rPr>
              <a:t>Dr </a:t>
            </a:r>
            <a:r>
              <a:rPr dirty="0" sz="1100" spc="-25">
                <a:latin typeface="Tahoma"/>
                <a:cs typeface="Tahoma"/>
              </a:rPr>
              <a:t>Who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remembered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085" y="2352484"/>
            <a:ext cx="2889885" cy="172085"/>
          </a:xfrm>
          <a:custGeom>
            <a:avLst/>
            <a:gdLst/>
            <a:ahLst/>
            <a:cxnLst/>
            <a:rect l="l" t="t" r="r" b="b"/>
            <a:pathLst>
              <a:path w="2889885" h="172085">
                <a:moveTo>
                  <a:pt x="0" y="172072"/>
                </a:moveTo>
                <a:lnTo>
                  <a:pt x="2889567" y="172072"/>
                </a:lnTo>
                <a:lnTo>
                  <a:pt x="288956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18985" y="2321685"/>
            <a:ext cx="2966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0">
                <a:latin typeface="Tahoma"/>
                <a:cs typeface="Tahoma"/>
              </a:rPr>
              <a:t>what fun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15">
                <a:latin typeface="Tahoma"/>
                <a:cs typeface="Tahoma"/>
              </a:rPr>
              <a:t>killing </a:t>
            </a:r>
            <a:r>
              <a:rPr dirty="0" sz="1100" spc="-30">
                <a:latin typeface="Tahoma"/>
                <a:cs typeface="Tahoma"/>
              </a:rPr>
              <a:t>Daleks! </a:t>
            </a:r>
            <a:r>
              <a:rPr dirty="0" baseline="-13888" sz="1200" spc="-15" i="1">
                <a:latin typeface="Arial"/>
                <a:cs typeface="Arial"/>
              </a:rPr>
              <a:t>Exclamative </a:t>
            </a:r>
            <a:r>
              <a:rPr dirty="0" baseline="-13888" sz="1200" spc="-60" i="1">
                <a:latin typeface="Arial"/>
                <a:cs typeface="Arial"/>
              </a:rPr>
              <a:t>Clause</a:t>
            </a:r>
            <a:r>
              <a:rPr dirty="0" baseline="-13888" sz="1200" spc="-44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297" y="2650653"/>
            <a:ext cx="349757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5 </a:t>
            </a:r>
            <a:r>
              <a:rPr dirty="0" sz="1100" spc="-50">
                <a:latin typeface="Tahoma"/>
                <a:cs typeface="Tahoma"/>
              </a:rPr>
              <a:t>complements </a:t>
            </a:r>
            <a:r>
              <a:rPr dirty="0" sz="1100" spc="-30">
                <a:latin typeface="Tahoma"/>
                <a:cs typeface="Tahoma"/>
              </a:rPr>
              <a:t>(5 </a:t>
            </a:r>
            <a:r>
              <a:rPr dirty="0" sz="1100" spc="-40">
                <a:latin typeface="Tahoma"/>
                <a:cs typeface="Tahoma"/>
              </a:rPr>
              <a:t>different </a:t>
            </a:r>
            <a:r>
              <a:rPr dirty="0" sz="1100" spc="-80">
                <a:latin typeface="Tahoma"/>
                <a:cs typeface="Tahoma"/>
              </a:rPr>
              <a:t>ways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 b="1">
                <a:latin typeface="Arial"/>
                <a:cs typeface="Arial"/>
              </a:rPr>
              <a:t>comple</a:t>
            </a:r>
            <a:r>
              <a:rPr dirty="0" sz="1100" spc="-50">
                <a:latin typeface="Tahoma"/>
                <a:cs typeface="Tahoma"/>
              </a:rPr>
              <a:t>te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sentence)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617220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2069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352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4" action="ppaction://hlinksldjump"/>
              </a:rPr>
              <a:t>Adverbials </a:t>
            </a:r>
            <a:r>
              <a:rPr dirty="0" spc="-60">
                <a:hlinkClick r:id="rId14" action="ppaction://hlinksldjump"/>
              </a:rPr>
              <a:t>and</a:t>
            </a:r>
            <a:r>
              <a:rPr dirty="0" spc="50">
                <a:hlinkClick r:id="rId14" action="ppaction://hlinksldjump"/>
              </a:rPr>
              <a:t> </a:t>
            </a:r>
            <a:r>
              <a:rPr dirty="0" spc="-35">
                <a:hlinkClick r:id="rId14" action="ppaction://hlinksldjump"/>
              </a:rPr>
              <a:t>Post-modifiers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316505"/>
            <a:ext cx="2665095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>
                <a:latin typeface="Tahoma"/>
                <a:cs typeface="Tahoma"/>
              </a:rPr>
              <a:t>Both </a:t>
            </a:r>
            <a:r>
              <a:rPr dirty="0" sz="1100" spc="-50">
                <a:latin typeface="Tahoma"/>
                <a:cs typeface="Tahoma"/>
              </a:rPr>
              <a:t>types </a:t>
            </a:r>
            <a:r>
              <a:rPr dirty="0" sz="1100" spc="-35">
                <a:latin typeface="Tahoma"/>
                <a:cs typeface="Tahoma"/>
              </a:rPr>
              <a:t>of modifying </a:t>
            </a:r>
            <a:r>
              <a:rPr dirty="0" sz="1100" spc="-60">
                <a:latin typeface="Tahoma"/>
                <a:cs typeface="Tahoma"/>
              </a:rPr>
              <a:t>phrases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30">
                <a:latin typeface="Tahoma"/>
                <a:cs typeface="Tahoma"/>
              </a:rPr>
              <a:t>optional.  Adverbials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also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moveable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029477"/>
            <a:ext cx="661670" cy="14103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30"/>
              </a:spcBef>
            </a:pPr>
            <a:r>
              <a:rPr dirty="0" sz="400" spc="-25">
                <a:latin typeface="Verdana"/>
                <a:cs typeface="Verdana"/>
                <a:hlinkClick r:id="rId18" action="ppaction://hlinksldjump"/>
              </a:rPr>
              <a:t>Adv </a:t>
            </a:r>
            <a:r>
              <a:rPr dirty="0" sz="400" spc="-45">
                <a:latin typeface="Verdana"/>
                <a:cs typeface="Verdana"/>
                <a:hlinkClick r:id="rId18" action="ppaction://hlinksldjump"/>
              </a:rPr>
              <a:t>vs </a:t>
            </a:r>
            <a:r>
              <a:rPr dirty="0" sz="400" spc="-25">
                <a:latin typeface="Verdana"/>
                <a:cs typeface="Verdana"/>
                <a:hlinkClick r:id="rId18" action="ppaction://hlinksldjump"/>
              </a:rPr>
              <a:t>Pmods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&amp;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1940">
              <a:lnSpc>
                <a:spcPct val="152200"/>
              </a:lnSpc>
              <a:spcBef>
                <a:spcPts val="3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marL="385445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18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8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833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9" action="ppaction://hlinksldjump"/>
              </a:rPr>
              <a:t>Focus </a:t>
            </a:r>
            <a:r>
              <a:rPr dirty="0" spc="-60">
                <a:hlinkClick r:id="rId19" action="ppaction://hlinksldjump"/>
              </a:rPr>
              <a:t>on</a:t>
            </a:r>
            <a:r>
              <a:rPr dirty="0" spc="15">
                <a:hlinkClick r:id="rId19" action="ppaction://hlinksldjump"/>
              </a:rPr>
              <a:t> </a:t>
            </a:r>
            <a:r>
              <a:rPr dirty="0" spc="-50">
                <a:hlinkClick r:id="rId19" action="ppaction://hlinksldjump"/>
              </a:rPr>
              <a:t>adverbials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1960" y="1008861"/>
            <a:ext cx="3462654" cy="14573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14629" marR="12446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35">
                <a:latin typeface="Tahoma"/>
                <a:cs typeface="Tahoma"/>
              </a:rPr>
              <a:t>Adverb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single </a:t>
            </a:r>
            <a:r>
              <a:rPr dirty="0" sz="1100" spc="-65">
                <a:latin typeface="Tahoma"/>
                <a:cs typeface="Tahoma"/>
              </a:rPr>
              <a:t>word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50">
                <a:latin typeface="Tahoma"/>
                <a:cs typeface="Tahoma"/>
              </a:rPr>
              <a:t>tends </a:t>
            </a:r>
            <a:r>
              <a:rPr dirty="0" sz="1100" spc="-15">
                <a:latin typeface="Tahoma"/>
                <a:cs typeface="Tahoma"/>
              </a:rPr>
              <a:t>to sit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verb  </a:t>
            </a:r>
            <a:r>
              <a:rPr dirty="0" sz="1100" spc="-45">
                <a:latin typeface="Tahoma"/>
                <a:cs typeface="Tahoma"/>
              </a:rPr>
              <a:t>complex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5">
                <a:latin typeface="Tahoma"/>
                <a:cs typeface="Tahoma"/>
              </a:rPr>
              <a:t>modfies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verb,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dirty="0" sz="1100" spc="-30" i="1">
                <a:latin typeface="Trebuchet MS"/>
                <a:cs typeface="Trebuchet MS"/>
              </a:rPr>
              <a:t>She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 b="1">
                <a:latin typeface="Arial"/>
                <a:cs typeface="Arial"/>
              </a:rPr>
              <a:t>quickly </a:t>
            </a:r>
            <a:r>
              <a:rPr dirty="0" sz="1100" spc="-60" i="1">
                <a:latin typeface="Trebuchet MS"/>
                <a:cs typeface="Trebuchet MS"/>
              </a:rPr>
              <a:t>ran </a:t>
            </a:r>
            <a:r>
              <a:rPr dirty="0" baseline="-13888" sz="1200" spc="-22" i="1">
                <a:latin typeface="Arial"/>
                <a:cs typeface="Arial"/>
              </a:rPr>
              <a:t>Verb </a:t>
            </a:r>
            <a:r>
              <a:rPr dirty="0" baseline="-13888" sz="1200" spc="-37" i="1">
                <a:latin typeface="Arial"/>
                <a:cs typeface="Arial"/>
              </a:rPr>
              <a:t>Complex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60" i="1">
                <a:latin typeface="Trebuchet MS"/>
                <a:cs typeface="Trebuchet MS"/>
              </a:rPr>
              <a:t>to </a:t>
            </a:r>
            <a:r>
              <a:rPr dirty="0" sz="1100" spc="-75" i="1">
                <a:latin typeface="Trebuchet MS"/>
                <a:cs typeface="Trebuchet MS"/>
              </a:rPr>
              <a:t>the</a:t>
            </a:r>
            <a:r>
              <a:rPr dirty="0" sz="1100" spc="-210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shops</a:t>
            </a:r>
            <a:endParaRPr sz="1100">
              <a:latin typeface="Trebuchet MS"/>
              <a:cs typeface="Trebuchet MS"/>
            </a:endParaRPr>
          </a:p>
          <a:p>
            <a:pPr marL="214629" marR="3619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 startAt="2"/>
              <a:tabLst>
                <a:tab pos="215265" algn="l"/>
              </a:tabLst>
            </a:pPr>
            <a:r>
              <a:rPr dirty="0" sz="1100" spc="-25">
                <a:latin typeface="Tahoma"/>
                <a:cs typeface="Tahoma"/>
              </a:rPr>
              <a:t>Adverbial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0">
                <a:latin typeface="Tahoma"/>
                <a:cs typeface="Tahoma"/>
              </a:rPr>
              <a:t>phrase </a:t>
            </a:r>
            <a:r>
              <a:rPr dirty="0" sz="1100" spc="-35">
                <a:latin typeface="Tahoma"/>
                <a:cs typeface="Tahoma"/>
              </a:rPr>
              <a:t>(often </a:t>
            </a:r>
            <a:r>
              <a:rPr dirty="0" sz="1100" spc="-30">
                <a:latin typeface="Tahoma"/>
                <a:cs typeface="Tahoma"/>
              </a:rPr>
              <a:t>containing </a:t>
            </a:r>
            <a:r>
              <a:rPr dirty="0" sz="1100" spc="-25">
                <a:latin typeface="Tahoma"/>
                <a:cs typeface="Tahoma"/>
              </a:rPr>
              <a:t>multiple </a:t>
            </a:r>
            <a:r>
              <a:rPr dirty="0" sz="1100" spc="-60">
                <a:latin typeface="Tahoma"/>
                <a:cs typeface="Tahoma"/>
              </a:rPr>
              <a:t>words)  </a:t>
            </a:r>
            <a:r>
              <a:rPr dirty="0" sz="1100" spc="-40">
                <a:latin typeface="Tahoma"/>
                <a:cs typeface="Tahoma"/>
              </a:rPr>
              <a:t>which </a:t>
            </a:r>
            <a:r>
              <a:rPr dirty="0" sz="1100" spc="-30">
                <a:latin typeface="Tahoma"/>
                <a:cs typeface="Tahoma"/>
              </a:rPr>
              <a:t>sits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sentence </a:t>
            </a:r>
            <a:r>
              <a:rPr dirty="0" sz="1100" spc="-55">
                <a:latin typeface="Tahoma"/>
                <a:cs typeface="Tahoma"/>
              </a:rPr>
              <a:t>periphery,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modifies the  entire </a:t>
            </a:r>
            <a:r>
              <a:rPr dirty="0" sz="1100" spc="-55">
                <a:latin typeface="Tahoma"/>
                <a:cs typeface="Tahoma"/>
              </a:rPr>
              <a:t>sentence,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0" i="1">
                <a:latin typeface="Trebuchet MS"/>
                <a:cs typeface="Trebuchet MS"/>
              </a:rPr>
              <a:t>Next </a:t>
            </a:r>
            <a:r>
              <a:rPr dirty="0" sz="1100" spc="-50" i="1">
                <a:latin typeface="Trebuchet MS"/>
                <a:cs typeface="Trebuchet MS"/>
              </a:rPr>
              <a:t>Tuesday </a:t>
            </a:r>
            <a:r>
              <a:rPr dirty="0" baseline="-13888" sz="1200" spc="-7" i="1">
                <a:latin typeface="Arial"/>
                <a:cs typeface="Arial"/>
              </a:rPr>
              <a:t>Adverbial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105" i="1">
                <a:latin typeface="Trebuchet MS"/>
                <a:cs typeface="Trebuchet MS"/>
              </a:rPr>
              <a:t>we’ll </a:t>
            </a:r>
            <a:r>
              <a:rPr dirty="0" sz="1100" spc="-80" i="1">
                <a:latin typeface="Trebuchet MS"/>
                <a:cs typeface="Trebuchet MS"/>
              </a:rPr>
              <a:t>sell </a:t>
            </a:r>
            <a:r>
              <a:rPr dirty="0" sz="1100" spc="-65" i="1">
                <a:latin typeface="Trebuchet MS"/>
                <a:cs typeface="Trebuchet MS"/>
              </a:rPr>
              <a:t>our </a:t>
            </a:r>
            <a:r>
              <a:rPr dirty="0" sz="1100" spc="-60" i="1">
                <a:latin typeface="Trebuchet MS"/>
                <a:cs typeface="Trebuchet MS"/>
              </a:rPr>
              <a:t>house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70" i="1">
                <a:latin typeface="Trebuchet MS"/>
                <a:cs typeface="Trebuchet MS"/>
              </a:rPr>
              <a:t>with</a:t>
            </a:r>
            <a:r>
              <a:rPr dirty="0" sz="1100" spc="-114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any</a:t>
            </a:r>
            <a:endParaRPr sz="1100">
              <a:latin typeface="Trebuchet MS"/>
              <a:cs typeface="Trebuchet MS"/>
            </a:endParaRPr>
          </a:p>
          <a:p>
            <a:pPr marL="214629">
              <a:lnSpc>
                <a:spcPct val="100000"/>
              </a:lnSpc>
              <a:spcBef>
                <a:spcPts val="210"/>
              </a:spcBef>
            </a:pPr>
            <a:r>
              <a:rPr dirty="0" baseline="10101" sz="1650" spc="-75" i="1">
                <a:latin typeface="Trebuchet MS"/>
                <a:cs typeface="Trebuchet MS"/>
              </a:rPr>
              <a:t>luck </a:t>
            </a:r>
            <a:r>
              <a:rPr dirty="0" sz="800" spc="-5" i="1">
                <a:latin typeface="Arial"/>
                <a:cs typeface="Arial"/>
              </a:rPr>
              <a:t>Adverbial</a:t>
            </a:r>
            <a:r>
              <a:rPr dirty="0" sz="800" spc="125" i="1">
                <a:latin typeface="Arial"/>
                <a:cs typeface="Arial"/>
              </a:rPr>
              <a:t> </a:t>
            </a:r>
            <a:r>
              <a:rPr dirty="0" baseline="10101" sz="1650" spc="-165">
                <a:latin typeface="Tahoma"/>
                <a:cs typeface="Tahoma"/>
              </a:rPr>
              <a:t>]</a:t>
            </a:r>
            <a:endParaRPr baseline="10101" sz="16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99516"/>
            <a:ext cx="660400" cy="44069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marL="385445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19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8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617220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2069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29477"/>
            <a:ext cx="661670" cy="7975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3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624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21" action="ppaction://hlinksldjump"/>
              </a:rPr>
              <a:t>Function </a:t>
            </a:r>
            <a:r>
              <a:rPr dirty="0" spc="-40">
                <a:hlinkClick r:id="rId21" action="ppaction://hlinksldjump"/>
              </a:rPr>
              <a:t>of</a:t>
            </a:r>
            <a:r>
              <a:rPr dirty="0" spc="10">
                <a:hlinkClick r:id="rId21" action="ppaction://hlinksldjump"/>
              </a:rPr>
              <a:t> </a:t>
            </a:r>
            <a:r>
              <a:rPr dirty="0" spc="-50">
                <a:hlinkClick r:id="rId21" action="ppaction://hlinksldjump"/>
              </a:rPr>
              <a:t>adverbials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845439"/>
            <a:ext cx="36195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v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Mods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</a:rPr>
              <a:t>20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294039"/>
            <a:ext cx="2667635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30">
                <a:latin typeface="Tahoma"/>
                <a:cs typeface="Tahoma"/>
              </a:rPr>
              <a:t>MANNER: 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50">
                <a:latin typeface="Tahoma"/>
                <a:cs typeface="Tahoma"/>
              </a:rPr>
              <a:t>walks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25">
                <a:latin typeface="Tahoma"/>
                <a:cs typeface="Tahoma"/>
              </a:rPr>
              <a:t>slight limp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20">
                <a:latin typeface="Tahoma"/>
                <a:cs typeface="Tahoma"/>
              </a:rPr>
              <a:t>PLACE: </a:t>
            </a: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50">
                <a:latin typeface="Tahoma"/>
                <a:cs typeface="Tahoma"/>
              </a:rPr>
              <a:t>plays </a:t>
            </a:r>
            <a:r>
              <a:rPr dirty="0" sz="1100" spc="-30">
                <a:latin typeface="Tahoma"/>
                <a:cs typeface="Tahoma"/>
              </a:rPr>
              <a:t>cricket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park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5">
                <a:latin typeface="Tahoma"/>
                <a:cs typeface="Tahoma"/>
              </a:rPr>
              <a:t>TIME: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On </a:t>
            </a:r>
            <a:r>
              <a:rPr dirty="0" sz="1100" spc="-60">
                <a:latin typeface="Tahoma"/>
                <a:cs typeface="Tahoma"/>
              </a:rPr>
              <a:t>Tuesday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45">
                <a:latin typeface="Tahoma"/>
                <a:cs typeface="Tahoma"/>
              </a:rPr>
              <a:t>sold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20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house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624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21" action="ppaction://hlinksldjump"/>
              </a:rPr>
              <a:t>Function </a:t>
            </a:r>
            <a:r>
              <a:rPr dirty="0" spc="-40">
                <a:hlinkClick r:id="rId21" action="ppaction://hlinksldjump"/>
              </a:rPr>
              <a:t>of</a:t>
            </a:r>
            <a:r>
              <a:rPr dirty="0" spc="10">
                <a:hlinkClick r:id="rId21" action="ppaction://hlinksldjump"/>
              </a:rPr>
              <a:t> </a:t>
            </a:r>
            <a:r>
              <a:rPr dirty="0" spc="-50">
                <a:hlinkClick r:id="rId21" action="ppaction://hlinksldjump"/>
              </a:rPr>
              <a:t>adverbials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38561" y="2845439"/>
            <a:ext cx="36195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v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Mods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</a:rPr>
              <a:t>21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681950"/>
            <a:ext cx="14389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Discrouse </a:t>
            </a:r>
            <a:r>
              <a:rPr dirty="0" sz="1100" spc="-35">
                <a:latin typeface="Tahoma"/>
                <a:cs typeface="Tahoma"/>
              </a:rPr>
              <a:t>functions,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010918"/>
            <a:ext cx="3295650" cy="1816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5">
                <a:latin typeface="Tahoma"/>
                <a:cs typeface="Tahoma"/>
              </a:rPr>
              <a:t>CHANGING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TOPIC: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5">
                <a:latin typeface="Tahoma"/>
                <a:cs typeface="Tahoma"/>
              </a:rPr>
              <a:t>Anyway </a:t>
            </a:r>
            <a:r>
              <a:rPr dirty="0" sz="1100" spc="-70">
                <a:latin typeface="Tahoma"/>
                <a:cs typeface="Tahoma"/>
              </a:rPr>
              <a:t>], </a:t>
            </a:r>
            <a:r>
              <a:rPr dirty="0" sz="1100" spc="-65">
                <a:latin typeface="Tahoma"/>
                <a:cs typeface="Tahoma"/>
              </a:rPr>
              <a:t>have you </a:t>
            </a:r>
            <a:r>
              <a:rPr dirty="0" sz="1100" spc="-60">
                <a:latin typeface="Tahoma"/>
                <a:cs typeface="Tahoma"/>
              </a:rPr>
              <a:t>heard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5">
                <a:latin typeface="Tahoma"/>
                <a:cs typeface="Tahoma"/>
              </a:rPr>
              <a:t>news </a:t>
            </a:r>
            <a:r>
              <a:rPr dirty="0" sz="1100" spc="-30">
                <a:latin typeface="Tahoma"/>
                <a:cs typeface="Tahoma"/>
              </a:rPr>
              <a:t>about</a:t>
            </a:r>
            <a:r>
              <a:rPr dirty="0" sz="1100" spc="-1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Ruth?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2"/>
              <a:tabLst>
                <a:tab pos="189865" algn="l"/>
              </a:tabLst>
            </a:pPr>
            <a:r>
              <a:rPr dirty="0" sz="1100" spc="15">
                <a:latin typeface="Tahoma"/>
                <a:cs typeface="Tahoma"/>
              </a:rPr>
              <a:t>EXPRESSING </a:t>
            </a:r>
            <a:r>
              <a:rPr dirty="0" sz="1100" spc="10">
                <a:latin typeface="Tahoma"/>
                <a:cs typeface="Tahoma"/>
              </a:rPr>
              <a:t>LOGICAL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RELATIONSHIPS:</a:t>
            </a:r>
            <a:endParaRPr sz="1100">
              <a:latin typeface="Tahoma"/>
              <a:cs typeface="Tahoma"/>
            </a:endParaRPr>
          </a:p>
          <a:p>
            <a:pPr marL="189230" marR="5080">
              <a:lnSpc>
                <a:spcPct val="102600"/>
              </a:lnSpc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60">
                <a:latin typeface="Tahoma"/>
                <a:cs typeface="Tahoma"/>
              </a:rPr>
              <a:t>However </a:t>
            </a:r>
            <a:r>
              <a:rPr dirty="0" sz="1100" spc="-70">
                <a:latin typeface="Tahoma"/>
                <a:cs typeface="Tahoma"/>
              </a:rPr>
              <a:t>],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5">
                <a:latin typeface="Tahoma"/>
                <a:cs typeface="Tahoma"/>
              </a:rPr>
              <a:t>still </a:t>
            </a:r>
            <a:r>
              <a:rPr dirty="0" sz="1100" spc="-15">
                <a:latin typeface="Tahoma"/>
                <a:cs typeface="Tahoma"/>
              </a:rPr>
              <a:t>couldn’t </a:t>
            </a:r>
            <a:r>
              <a:rPr dirty="0" sz="1100" spc="5">
                <a:latin typeface="Tahoma"/>
                <a:cs typeface="Tahoma"/>
              </a:rPr>
              <a:t>lift </a:t>
            </a:r>
            <a:r>
              <a:rPr dirty="0" sz="1100" spc="-60">
                <a:latin typeface="Tahoma"/>
                <a:cs typeface="Tahoma"/>
              </a:rPr>
              <a:t>heavy </a:t>
            </a:r>
            <a:r>
              <a:rPr dirty="0" sz="1100" spc="-50">
                <a:latin typeface="Tahoma"/>
                <a:cs typeface="Tahoma"/>
              </a:rPr>
              <a:t>weights. </a:t>
            </a:r>
            <a:r>
              <a:rPr dirty="0" sz="1100" spc="35">
                <a:latin typeface="Tahoma"/>
                <a:cs typeface="Tahoma"/>
              </a:rPr>
              <a:t>(NB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sentence </a:t>
            </a:r>
            <a:r>
              <a:rPr dirty="0" sz="1100" spc="25">
                <a:latin typeface="Tahoma"/>
                <a:cs typeface="Tahoma"/>
              </a:rPr>
              <a:t>CONTRADICTS </a:t>
            </a:r>
            <a:r>
              <a:rPr dirty="0" sz="1100" spc="-35">
                <a:latin typeface="Tahoma"/>
                <a:cs typeface="Tahoma"/>
              </a:rPr>
              <a:t>information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55">
                <a:latin typeface="Tahoma"/>
                <a:cs typeface="Tahoma"/>
              </a:rPr>
              <a:t>preceding </a:t>
            </a:r>
            <a:r>
              <a:rPr dirty="0" sz="1100" spc="-50">
                <a:latin typeface="Tahoma"/>
                <a:cs typeface="Tahoma"/>
              </a:rPr>
              <a:t>discourse,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30" i="1">
                <a:latin typeface="Trebuchet MS"/>
                <a:cs typeface="Trebuchet MS"/>
              </a:rPr>
              <a:t>She </a:t>
            </a:r>
            <a:r>
              <a:rPr dirty="0" sz="1100" spc="-70" i="1">
                <a:latin typeface="Trebuchet MS"/>
                <a:cs typeface="Trebuchet MS"/>
              </a:rPr>
              <a:t>trained </a:t>
            </a:r>
            <a:r>
              <a:rPr dirty="0" sz="1100" spc="-75" i="1">
                <a:latin typeface="Trebuchet MS"/>
                <a:cs typeface="Trebuchet MS"/>
              </a:rPr>
              <a:t>hard. </a:t>
            </a:r>
            <a:r>
              <a:rPr dirty="0" sz="1100" spc="-45" b="1">
                <a:latin typeface="Arial"/>
                <a:cs typeface="Arial"/>
              </a:rPr>
              <a:t>However  </a:t>
            </a:r>
            <a:r>
              <a:rPr dirty="0" sz="1100" spc="-65" i="1">
                <a:latin typeface="Trebuchet MS"/>
                <a:cs typeface="Trebuchet MS"/>
              </a:rPr>
              <a:t>she </a:t>
            </a:r>
            <a:r>
              <a:rPr dirty="0" sz="1100" spc="-75" i="1">
                <a:latin typeface="Trebuchet MS"/>
                <a:cs typeface="Trebuchet MS"/>
              </a:rPr>
              <a:t>still </a:t>
            </a:r>
            <a:r>
              <a:rPr dirty="0" sz="1100" spc="-60" i="1">
                <a:latin typeface="Trebuchet MS"/>
                <a:cs typeface="Trebuchet MS"/>
              </a:rPr>
              <a:t>couldn’t </a:t>
            </a:r>
            <a:r>
              <a:rPr dirty="0" sz="1100" spc="-90" i="1">
                <a:latin typeface="Trebuchet MS"/>
                <a:cs typeface="Trebuchet MS"/>
              </a:rPr>
              <a:t>lift </a:t>
            </a:r>
            <a:r>
              <a:rPr dirty="0" sz="1100" spc="-60" i="1">
                <a:latin typeface="Trebuchet MS"/>
                <a:cs typeface="Trebuchet MS"/>
              </a:rPr>
              <a:t>heavy</a:t>
            </a:r>
            <a:r>
              <a:rPr dirty="0" sz="1100" spc="-65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weights</a:t>
            </a:r>
            <a:r>
              <a:rPr dirty="0" sz="1100" spc="-4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3"/>
              <a:tabLst>
                <a:tab pos="189865" algn="l"/>
              </a:tabLst>
            </a:pPr>
            <a:r>
              <a:rPr dirty="0" sz="1100" spc="15">
                <a:latin typeface="Tahoma"/>
                <a:cs typeface="Tahoma"/>
              </a:rPr>
              <a:t>EXPRESSING </a:t>
            </a:r>
            <a:r>
              <a:rPr dirty="0" sz="1100" spc="50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OPINION:</a:t>
            </a:r>
            <a:endParaRPr sz="1100">
              <a:latin typeface="Tahoma"/>
              <a:cs typeface="Tahoma"/>
            </a:endParaRPr>
          </a:p>
          <a:p>
            <a:pPr marL="189230" marR="8255">
              <a:lnSpc>
                <a:spcPct val="102699"/>
              </a:lnSpc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my </a:t>
            </a:r>
            <a:r>
              <a:rPr dirty="0" sz="1100" spc="-35">
                <a:latin typeface="Tahoma"/>
                <a:cs typeface="Tahoma"/>
              </a:rPr>
              <a:t>opinion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45">
                <a:latin typeface="Tahoma"/>
                <a:cs typeface="Tahoma"/>
              </a:rPr>
              <a:t>should </a:t>
            </a:r>
            <a:r>
              <a:rPr dirty="0" sz="1100" spc="-25">
                <a:latin typeface="Tahoma"/>
                <a:cs typeface="Tahoma"/>
              </a:rPr>
              <a:t>treat syntactic </a:t>
            </a:r>
            <a:r>
              <a:rPr dirty="0" sz="1100" spc="-30">
                <a:latin typeface="Tahoma"/>
                <a:cs typeface="Tahoma"/>
              </a:rPr>
              <a:t>difficulties  </a:t>
            </a:r>
            <a:r>
              <a:rPr dirty="0" sz="1100" spc="-50">
                <a:latin typeface="Tahoma"/>
                <a:cs typeface="Tahoma"/>
              </a:rPr>
              <a:t>using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recasts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624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21" action="ppaction://hlinksldjump"/>
              </a:rPr>
              <a:t>Function </a:t>
            </a:r>
            <a:r>
              <a:rPr dirty="0" spc="-40">
                <a:hlinkClick r:id="rId21" action="ppaction://hlinksldjump"/>
              </a:rPr>
              <a:t>of</a:t>
            </a:r>
            <a:r>
              <a:rPr dirty="0" spc="10">
                <a:hlinkClick r:id="rId21" action="ppaction://hlinksldjump"/>
              </a:rPr>
              <a:t> </a:t>
            </a:r>
            <a:r>
              <a:rPr dirty="0" spc="-50">
                <a:hlinkClick r:id="rId21" action="ppaction://hlinksldjump"/>
              </a:rPr>
              <a:t>adverbials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5922" y="666651"/>
            <a:ext cx="1936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5">
                <a:latin typeface="Tahoma"/>
                <a:cs typeface="Tahoma"/>
              </a:rPr>
              <a:t>T</a:t>
            </a:r>
            <a:r>
              <a:rPr dirty="0" sz="650" spc="-25">
                <a:latin typeface="Tahoma"/>
                <a:cs typeface="Tahoma"/>
              </a:rPr>
              <a:t>y</a:t>
            </a:r>
            <a:r>
              <a:rPr dirty="0" sz="650" spc="-15">
                <a:latin typeface="Tahoma"/>
                <a:cs typeface="Tahoma"/>
              </a:rPr>
              <a:t>p</a:t>
            </a:r>
            <a:r>
              <a:rPr dirty="0" sz="650" spc="-55">
                <a:latin typeface="Tahoma"/>
                <a:cs typeface="Tahoma"/>
              </a:rPr>
              <a:t>e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3307" y="666651"/>
            <a:ext cx="34734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25">
                <a:latin typeface="Tahoma"/>
                <a:cs typeface="Tahoma"/>
              </a:rPr>
              <a:t>Examples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1617" y="666651"/>
            <a:ext cx="111252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20">
                <a:latin typeface="Tahoma"/>
                <a:cs typeface="Tahoma"/>
              </a:rPr>
              <a:t>Example </a:t>
            </a:r>
            <a:r>
              <a:rPr dirty="0" sz="650" spc="-30">
                <a:latin typeface="Tahoma"/>
                <a:cs typeface="Tahoma"/>
              </a:rPr>
              <a:t>and </a:t>
            </a:r>
            <a:r>
              <a:rPr dirty="0" sz="650" spc="-35" i="1">
                <a:latin typeface="Trebuchet MS"/>
                <a:cs typeface="Trebuchet MS"/>
              </a:rPr>
              <a:t>discourse</a:t>
            </a:r>
            <a:r>
              <a:rPr dirty="0" sz="650" spc="65" i="1">
                <a:latin typeface="Trebuchet MS"/>
                <a:cs typeface="Trebuchet MS"/>
              </a:rPr>
              <a:t> </a:t>
            </a:r>
            <a:r>
              <a:rPr dirty="0" sz="650" spc="-35" i="1">
                <a:latin typeface="Trebuchet MS"/>
                <a:cs typeface="Trebuchet MS"/>
              </a:rPr>
              <a:t>function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7396" y="824282"/>
            <a:ext cx="3473450" cy="0"/>
          </a:xfrm>
          <a:custGeom>
            <a:avLst/>
            <a:gdLst/>
            <a:ahLst/>
            <a:cxnLst/>
            <a:rect l="l" t="t" r="r" b="b"/>
            <a:pathLst>
              <a:path w="3473450" h="0">
                <a:moveTo>
                  <a:pt x="0" y="0"/>
                </a:moveTo>
                <a:lnTo>
                  <a:pt x="34734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4327" y="1026911"/>
            <a:ext cx="657225" cy="3282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03000"/>
              </a:lnSpc>
              <a:spcBef>
                <a:spcPts val="70"/>
              </a:spcBef>
            </a:pPr>
            <a:r>
              <a:rPr dirty="0" sz="650" spc="-20">
                <a:latin typeface="Tahoma"/>
                <a:cs typeface="Tahoma"/>
              </a:rPr>
              <a:t>Clearly</a:t>
            </a:r>
            <a:r>
              <a:rPr dirty="0" sz="650" spc="-30">
                <a:latin typeface="Tahoma"/>
                <a:cs typeface="Tahoma"/>
              </a:rPr>
              <a:t> </a:t>
            </a:r>
            <a:r>
              <a:rPr dirty="0" sz="650" spc="-20">
                <a:latin typeface="Tahoma"/>
                <a:cs typeface="Tahoma"/>
              </a:rPr>
              <a:t>identifiable  </a:t>
            </a:r>
            <a:r>
              <a:rPr dirty="0" sz="650" spc="-30">
                <a:latin typeface="Tahoma"/>
                <a:cs typeface="Tahoma"/>
              </a:rPr>
              <a:t>adverb </a:t>
            </a:r>
            <a:r>
              <a:rPr dirty="0" sz="650" spc="-10">
                <a:latin typeface="Tahoma"/>
                <a:cs typeface="Tahoma"/>
              </a:rPr>
              <a:t>(-ly  </a:t>
            </a:r>
            <a:r>
              <a:rPr dirty="0" sz="650" spc="-25">
                <a:latin typeface="Tahoma"/>
                <a:cs typeface="Tahoma"/>
              </a:rPr>
              <a:t>ending)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3095" y="975872"/>
            <a:ext cx="1028065" cy="43053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03000"/>
              </a:lnSpc>
              <a:spcBef>
                <a:spcPts val="70"/>
              </a:spcBef>
            </a:pPr>
            <a:r>
              <a:rPr dirty="0" sz="650" spc="-25">
                <a:latin typeface="Tahoma"/>
                <a:cs typeface="Tahoma"/>
              </a:rPr>
              <a:t>Honestly, frankly, fortunately,  unfortunately, </a:t>
            </a:r>
            <a:r>
              <a:rPr dirty="0" sz="650" spc="-30">
                <a:latin typeface="Tahoma"/>
                <a:cs typeface="Tahoma"/>
              </a:rPr>
              <a:t>amazingly,  surprisingly, </a:t>
            </a:r>
            <a:r>
              <a:rPr dirty="0" sz="650" spc="-25">
                <a:latin typeface="Tahoma"/>
                <a:cs typeface="Tahoma"/>
              </a:rPr>
              <a:t>admittedly,  </a:t>
            </a:r>
            <a:r>
              <a:rPr dirty="0" sz="650" spc="-20">
                <a:latin typeface="Tahoma"/>
                <a:cs typeface="Tahoma"/>
              </a:rPr>
              <a:t>actually,</a:t>
            </a:r>
            <a:r>
              <a:rPr dirty="0" sz="650" spc="-5">
                <a:latin typeface="Tahoma"/>
                <a:cs typeface="Tahoma"/>
              </a:rPr>
              <a:t> </a:t>
            </a:r>
            <a:r>
              <a:rPr dirty="0" sz="650" spc="-25">
                <a:latin typeface="Tahoma"/>
                <a:cs typeface="Tahoma"/>
              </a:rPr>
              <a:t>apparently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9194" y="873800"/>
            <a:ext cx="1398270" cy="226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650" spc="-20" b="1">
                <a:latin typeface="Arial"/>
                <a:cs typeface="Arial"/>
              </a:rPr>
              <a:t>Apparently </a:t>
            </a:r>
            <a:r>
              <a:rPr dirty="0" sz="650" spc="-15">
                <a:latin typeface="Tahoma"/>
                <a:cs typeface="Tahoma"/>
              </a:rPr>
              <a:t>Anne’s </a:t>
            </a:r>
            <a:r>
              <a:rPr dirty="0" sz="650" spc="-25">
                <a:latin typeface="Tahoma"/>
                <a:cs typeface="Tahoma"/>
              </a:rPr>
              <a:t>going </a:t>
            </a:r>
            <a:r>
              <a:rPr dirty="0" sz="650" spc="-15">
                <a:latin typeface="Tahoma"/>
                <a:cs typeface="Tahoma"/>
              </a:rPr>
              <a:t>out with</a:t>
            </a:r>
            <a:r>
              <a:rPr dirty="0" sz="650" spc="-50">
                <a:latin typeface="Tahoma"/>
                <a:cs typeface="Tahoma"/>
              </a:rPr>
              <a:t> </a:t>
            </a:r>
            <a:r>
              <a:rPr dirty="0" sz="650" spc="-25">
                <a:latin typeface="Tahoma"/>
                <a:cs typeface="Tahoma"/>
              </a:rPr>
              <a:t>Sam</a:t>
            </a:r>
            <a:endParaRPr sz="650">
              <a:latin typeface="Tahoma"/>
              <a:cs typeface="Tahoma"/>
            </a:endParaRPr>
          </a:p>
          <a:p>
            <a:pPr algn="ctr" marR="635">
              <a:lnSpc>
                <a:spcPct val="100000"/>
              </a:lnSpc>
              <a:spcBef>
                <a:spcPts val="25"/>
              </a:spcBef>
            </a:pPr>
            <a:r>
              <a:rPr dirty="0" sz="650" spc="-10" i="1">
                <a:latin typeface="Trebuchet MS"/>
                <a:cs typeface="Trebuchet MS"/>
              </a:rPr>
              <a:t>This </a:t>
            </a:r>
            <a:r>
              <a:rPr dirty="0" sz="650" spc="-40" i="1">
                <a:latin typeface="Trebuchet MS"/>
                <a:cs typeface="Trebuchet MS"/>
              </a:rPr>
              <a:t>sentence </a:t>
            </a:r>
            <a:r>
              <a:rPr dirty="0" sz="650" spc="-35" i="1">
                <a:latin typeface="Trebuchet MS"/>
                <a:cs typeface="Trebuchet MS"/>
              </a:rPr>
              <a:t>is</a:t>
            </a:r>
            <a:r>
              <a:rPr dirty="0" sz="650" spc="-60" i="1">
                <a:latin typeface="Trebuchet MS"/>
                <a:cs typeface="Trebuchet MS"/>
              </a:rPr>
              <a:t> </a:t>
            </a:r>
            <a:r>
              <a:rPr dirty="0" sz="650" spc="-40" i="1">
                <a:latin typeface="Trebuchet MS"/>
                <a:cs typeface="Trebuchet MS"/>
              </a:rPr>
              <a:t>hearsay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9963" y="1180022"/>
            <a:ext cx="1156970" cy="3282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03000"/>
              </a:lnSpc>
              <a:spcBef>
                <a:spcPts val="70"/>
              </a:spcBef>
            </a:pPr>
            <a:r>
              <a:rPr dirty="0" sz="650" spc="-35" b="1">
                <a:latin typeface="Arial"/>
                <a:cs typeface="Arial"/>
              </a:rPr>
              <a:t>Surprisingly</a:t>
            </a:r>
            <a:r>
              <a:rPr dirty="0" sz="650" spc="-35">
                <a:latin typeface="Tahoma"/>
                <a:cs typeface="Tahoma"/>
              </a:rPr>
              <a:t>, </a:t>
            </a:r>
            <a:r>
              <a:rPr dirty="0" sz="650" spc="-30">
                <a:latin typeface="Tahoma"/>
                <a:cs typeface="Tahoma"/>
              </a:rPr>
              <a:t>no </a:t>
            </a:r>
            <a:r>
              <a:rPr dirty="0" sz="650" spc="-40">
                <a:latin typeface="Tahoma"/>
                <a:cs typeface="Tahoma"/>
              </a:rPr>
              <a:t>one </a:t>
            </a:r>
            <a:r>
              <a:rPr dirty="0" sz="650" spc="-45">
                <a:latin typeface="Tahoma"/>
                <a:cs typeface="Tahoma"/>
              </a:rPr>
              <a:t>was </a:t>
            </a:r>
            <a:r>
              <a:rPr dirty="0" sz="650" spc="-15">
                <a:latin typeface="Tahoma"/>
                <a:cs typeface="Tahoma"/>
              </a:rPr>
              <a:t>hurt  </a:t>
            </a:r>
            <a:r>
              <a:rPr dirty="0" sz="650" spc="-10" i="1">
                <a:latin typeface="Trebuchet MS"/>
                <a:cs typeface="Trebuchet MS"/>
              </a:rPr>
              <a:t>This </a:t>
            </a:r>
            <a:r>
              <a:rPr dirty="0" sz="650" spc="-40" i="1">
                <a:latin typeface="Trebuchet MS"/>
                <a:cs typeface="Trebuchet MS"/>
              </a:rPr>
              <a:t>sentence </a:t>
            </a:r>
            <a:r>
              <a:rPr dirty="0" sz="650" spc="-30" i="1">
                <a:latin typeface="Trebuchet MS"/>
                <a:cs typeface="Trebuchet MS"/>
              </a:rPr>
              <a:t>contains </a:t>
            </a:r>
            <a:r>
              <a:rPr dirty="0" sz="650" spc="-35" i="1">
                <a:latin typeface="Trebuchet MS"/>
                <a:cs typeface="Trebuchet MS"/>
              </a:rPr>
              <a:t>surprising  </a:t>
            </a:r>
            <a:r>
              <a:rPr dirty="0" sz="650" spc="-40" i="1">
                <a:latin typeface="Trebuchet MS"/>
                <a:cs typeface="Trebuchet MS"/>
              </a:rPr>
              <a:t>information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825" y="1690388"/>
            <a:ext cx="586105" cy="3282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065" marR="5080">
              <a:lnSpc>
                <a:spcPct val="103000"/>
              </a:lnSpc>
              <a:spcBef>
                <a:spcPts val="70"/>
              </a:spcBef>
            </a:pPr>
            <a:r>
              <a:rPr dirty="0" sz="650" spc="-25">
                <a:latin typeface="Tahoma"/>
                <a:cs typeface="Tahoma"/>
              </a:rPr>
              <a:t>Single-word,</a:t>
            </a:r>
            <a:r>
              <a:rPr dirty="0" sz="650" spc="-75">
                <a:latin typeface="Tahoma"/>
                <a:cs typeface="Tahoma"/>
              </a:rPr>
              <a:t> </a:t>
            </a:r>
            <a:r>
              <a:rPr dirty="0" sz="650" spc="-15">
                <a:latin typeface="Tahoma"/>
                <a:cs typeface="Tahoma"/>
              </a:rPr>
              <a:t>but </a:t>
            </a:r>
            <a:r>
              <a:rPr dirty="0" sz="650" spc="-10">
                <a:latin typeface="Tahoma"/>
                <a:cs typeface="Tahoma"/>
              </a:rPr>
              <a:t> </a:t>
            </a:r>
            <a:r>
              <a:rPr dirty="0" sz="650" spc="-15">
                <a:latin typeface="Tahoma"/>
                <a:cs typeface="Tahoma"/>
              </a:rPr>
              <a:t>without </a:t>
            </a:r>
            <a:r>
              <a:rPr dirty="0" sz="650" spc="-30">
                <a:latin typeface="Tahoma"/>
                <a:cs typeface="Tahoma"/>
              </a:rPr>
              <a:t>adverb  morphology</a:t>
            </a:r>
            <a:endParaRPr sz="6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4203" y="1792459"/>
            <a:ext cx="78549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20">
                <a:latin typeface="Tahoma"/>
                <a:cs typeface="Tahoma"/>
              </a:rPr>
              <a:t>So, </a:t>
            </a:r>
            <a:r>
              <a:rPr dirty="0" sz="650" spc="-45">
                <a:latin typeface="Tahoma"/>
                <a:cs typeface="Tahoma"/>
              </a:rPr>
              <a:t>anyway, </a:t>
            </a:r>
            <a:r>
              <a:rPr dirty="0" sz="650" spc="-25">
                <a:latin typeface="Tahoma"/>
                <a:cs typeface="Tahoma"/>
              </a:rPr>
              <a:t>well,</a:t>
            </a:r>
            <a:r>
              <a:rPr dirty="0" sz="650" spc="40">
                <a:latin typeface="Tahoma"/>
                <a:cs typeface="Tahoma"/>
              </a:rPr>
              <a:t> </a:t>
            </a:r>
            <a:r>
              <a:rPr dirty="0" sz="650" spc="-25">
                <a:latin typeface="Tahoma"/>
                <a:cs typeface="Tahoma"/>
              </a:rPr>
              <a:t>then</a:t>
            </a:r>
            <a:endParaRPr sz="6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3617" y="1588316"/>
            <a:ext cx="1249680" cy="226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35" b="1">
                <a:latin typeface="Arial"/>
                <a:cs typeface="Arial"/>
              </a:rPr>
              <a:t>Anyway</a:t>
            </a:r>
            <a:r>
              <a:rPr dirty="0" sz="650" spc="-35">
                <a:latin typeface="Tahoma"/>
                <a:cs typeface="Tahoma"/>
              </a:rPr>
              <a:t>, have you heard </a:t>
            </a:r>
            <a:r>
              <a:rPr dirty="0" sz="650" spc="-25">
                <a:latin typeface="Tahoma"/>
                <a:cs typeface="Tahoma"/>
              </a:rPr>
              <a:t>the</a:t>
            </a:r>
            <a:r>
              <a:rPr dirty="0" sz="650" spc="140">
                <a:latin typeface="Tahoma"/>
                <a:cs typeface="Tahoma"/>
              </a:rPr>
              <a:t> </a:t>
            </a:r>
            <a:r>
              <a:rPr dirty="0" sz="650" spc="-35">
                <a:latin typeface="Tahoma"/>
                <a:cs typeface="Tahoma"/>
              </a:rPr>
              <a:t>news?</a:t>
            </a:r>
            <a:endParaRPr sz="650">
              <a:latin typeface="Tahoma"/>
              <a:cs typeface="Tahoma"/>
            </a:endParaRPr>
          </a:p>
          <a:p>
            <a:pPr marL="71120">
              <a:lnSpc>
                <a:spcPct val="100000"/>
              </a:lnSpc>
              <a:spcBef>
                <a:spcPts val="25"/>
              </a:spcBef>
            </a:pPr>
            <a:r>
              <a:rPr dirty="0" sz="650" spc="-10" i="1">
                <a:latin typeface="Trebuchet MS"/>
                <a:cs typeface="Trebuchet MS"/>
              </a:rPr>
              <a:t>This </a:t>
            </a:r>
            <a:r>
              <a:rPr dirty="0" sz="650" spc="-40" i="1">
                <a:latin typeface="Trebuchet MS"/>
                <a:cs typeface="Trebuchet MS"/>
              </a:rPr>
              <a:t>sentence </a:t>
            </a:r>
            <a:r>
              <a:rPr dirty="0" sz="650" spc="-25" i="1">
                <a:latin typeface="Trebuchet MS"/>
                <a:cs typeface="Trebuchet MS"/>
              </a:rPr>
              <a:t>changes </a:t>
            </a:r>
            <a:r>
              <a:rPr dirty="0" sz="650" spc="-45" i="1">
                <a:latin typeface="Trebuchet MS"/>
                <a:cs typeface="Trebuchet MS"/>
              </a:rPr>
              <a:t>the</a:t>
            </a:r>
            <a:r>
              <a:rPr dirty="0" sz="650" spc="-25" i="1">
                <a:latin typeface="Trebuchet MS"/>
                <a:cs typeface="Trebuchet MS"/>
              </a:rPr>
              <a:t> </a:t>
            </a:r>
            <a:r>
              <a:rPr dirty="0" sz="650" spc="-35" i="1">
                <a:latin typeface="Trebuchet MS"/>
                <a:cs typeface="Trebuchet MS"/>
              </a:rPr>
              <a:t>topic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33905" y="1894531"/>
            <a:ext cx="1507490" cy="226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5"/>
              </a:spcBef>
            </a:pPr>
            <a:r>
              <a:rPr dirty="0" sz="650" spc="-10" b="1">
                <a:latin typeface="Arial"/>
                <a:cs typeface="Arial"/>
              </a:rPr>
              <a:t>Well </a:t>
            </a:r>
            <a:r>
              <a:rPr dirty="0" sz="650" spc="-25">
                <a:latin typeface="Tahoma"/>
                <a:cs typeface="Tahoma"/>
              </a:rPr>
              <a:t>you’re the </a:t>
            </a:r>
            <a:r>
              <a:rPr dirty="0" sz="650" spc="-40">
                <a:latin typeface="Tahoma"/>
                <a:cs typeface="Tahoma"/>
              </a:rPr>
              <a:t>one </a:t>
            </a:r>
            <a:r>
              <a:rPr dirty="0" sz="650" spc="-35">
                <a:latin typeface="Tahoma"/>
                <a:cs typeface="Tahoma"/>
              </a:rPr>
              <a:t>who </a:t>
            </a:r>
            <a:r>
              <a:rPr dirty="0" sz="650" spc="-25">
                <a:latin typeface="Tahoma"/>
                <a:cs typeface="Tahoma"/>
              </a:rPr>
              <a:t>started</a:t>
            </a:r>
            <a:r>
              <a:rPr dirty="0" sz="650" spc="30">
                <a:latin typeface="Tahoma"/>
                <a:cs typeface="Tahoma"/>
              </a:rPr>
              <a:t> </a:t>
            </a:r>
            <a:r>
              <a:rPr dirty="0" sz="650">
                <a:latin typeface="Tahoma"/>
                <a:cs typeface="Tahoma"/>
              </a:rPr>
              <a:t>it!</a:t>
            </a:r>
            <a:endParaRPr sz="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650" spc="-10" i="1">
                <a:latin typeface="Trebuchet MS"/>
                <a:cs typeface="Trebuchet MS"/>
              </a:rPr>
              <a:t>This </a:t>
            </a:r>
            <a:r>
              <a:rPr dirty="0" sz="650" spc="-40" i="1">
                <a:latin typeface="Trebuchet MS"/>
                <a:cs typeface="Trebuchet MS"/>
              </a:rPr>
              <a:t>sentence </a:t>
            </a:r>
            <a:r>
              <a:rPr dirty="0" sz="650" spc="-30" i="1">
                <a:latin typeface="Trebuchet MS"/>
                <a:cs typeface="Trebuchet MS"/>
              </a:rPr>
              <a:t>contains obvious</a:t>
            </a:r>
            <a:r>
              <a:rPr dirty="0" sz="650" i="1">
                <a:latin typeface="Trebuchet MS"/>
                <a:cs typeface="Trebuchet MS"/>
              </a:rPr>
              <a:t> </a:t>
            </a:r>
            <a:r>
              <a:rPr dirty="0" sz="650" spc="-40" i="1">
                <a:latin typeface="Trebuchet MS"/>
                <a:cs typeface="Trebuchet MS"/>
              </a:rPr>
              <a:t>information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118" y="2506968"/>
            <a:ext cx="64770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5">
                <a:latin typeface="Tahoma"/>
                <a:cs typeface="Tahoma"/>
              </a:rPr>
              <a:t>Multi-word</a:t>
            </a:r>
            <a:r>
              <a:rPr dirty="0" sz="650" spc="-20">
                <a:latin typeface="Tahoma"/>
                <a:cs typeface="Tahoma"/>
              </a:rPr>
              <a:t> </a:t>
            </a:r>
            <a:r>
              <a:rPr dirty="0" sz="650" spc="-35">
                <a:latin typeface="Tahoma"/>
                <a:cs typeface="Tahoma"/>
              </a:rPr>
              <a:t>phrase</a:t>
            </a:r>
            <a:endParaRPr sz="6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1823" y="2302825"/>
            <a:ext cx="1090930" cy="53276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 indent="-635">
              <a:lnSpc>
                <a:spcPct val="103000"/>
              </a:lnSpc>
              <a:spcBef>
                <a:spcPts val="70"/>
              </a:spcBef>
            </a:pPr>
            <a:r>
              <a:rPr dirty="0" sz="650" spc="-50">
                <a:latin typeface="Tahoma"/>
                <a:cs typeface="Tahoma"/>
              </a:rPr>
              <a:t>In </a:t>
            </a:r>
            <a:r>
              <a:rPr dirty="0" sz="650" spc="-15">
                <a:latin typeface="Tahoma"/>
                <a:cs typeface="Tahoma"/>
              </a:rPr>
              <a:t>fact, </a:t>
            </a:r>
            <a:r>
              <a:rPr dirty="0" sz="650" spc="-10">
                <a:latin typeface="Tahoma"/>
                <a:cs typeface="Tahoma"/>
              </a:rPr>
              <a:t>that </a:t>
            </a:r>
            <a:r>
              <a:rPr dirty="0" sz="650" spc="-25">
                <a:latin typeface="Tahoma"/>
                <a:cs typeface="Tahoma"/>
              </a:rPr>
              <a:t>said, having said  </a:t>
            </a:r>
            <a:r>
              <a:rPr dirty="0" sz="650" spc="-10">
                <a:latin typeface="Tahoma"/>
                <a:cs typeface="Tahoma"/>
              </a:rPr>
              <a:t>that, </a:t>
            </a:r>
            <a:r>
              <a:rPr dirty="0" sz="650" spc="-15">
                <a:latin typeface="Tahoma"/>
                <a:cs typeface="Tahoma"/>
              </a:rPr>
              <a:t>in </a:t>
            </a:r>
            <a:r>
              <a:rPr dirty="0" sz="650" spc="-30">
                <a:latin typeface="Tahoma"/>
                <a:cs typeface="Tahoma"/>
              </a:rPr>
              <a:t>my </a:t>
            </a:r>
            <a:r>
              <a:rPr dirty="0" sz="650" spc="-20">
                <a:latin typeface="Tahoma"/>
                <a:cs typeface="Tahoma"/>
              </a:rPr>
              <a:t>opinion, </a:t>
            </a:r>
            <a:r>
              <a:rPr dirty="0" sz="650" spc="-40">
                <a:latin typeface="Tahoma"/>
                <a:cs typeface="Tahoma"/>
              </a:rPr>
              <a:t>as </a:t>
            </a:r>
            <a:r>
              <a:rPr dirty="0" sz="650" spc="-65">
                <a:latin typeface="Tahoma"/>
                <a:cs typeface="Tahoma"/>
              </a:rPr>
              <a:t>I </a:t>
            </a:r>
            <a:r>
              <a:rPr dirty="0" sz="650" spc="-55">
                <a:latin typeface="Tahoma"/>
                <a:cs typeface="Tahoma"/>
              </a:rPr>
              <a:t>see </a:t>
            </a:r>
            <a:r>
              <a:rPr dirty="0" sz="650">
                <a:latin typeface="Tahoma"/>
                <a:cs typeface="Tahoma"/>
              </a:rPr>
              <a:t>it,  </a:t>
            </a:r>
            <a:r>
              <a:rPr dirty="0" sz="650" spc="-35">
                <a:latin typeface="Tahoma"/>
                <a:cs typeface="Tahoma"/>
              </a:rPr>
              <a:t>be </a:t>
            </a:r>
            <a:r>
              <a:rPr dirty="0" sz="650" spc="-10">
                <a:latin typeface="Tahoma"/>
                <a:cs typeface="Tahoma"/>
              </a:rPr>
              <a:t>that </a:t>
            </a:r>
            <a:r>
              <a:rPr dirty="0" sz="650" spc="-40">
                <a:latin typeface="Tahoma"/>
                <a:cs typeface="Tahoma"/>
              </a:rPr>
              <a:t>as </a:t>
            </a:r>
            <a:r>
              <a:rPr dirty="0" sz="650" spc="10">
                <a:latin typeface="Tahoma"/>
                <a:cs typeface="Tahoma"/>
              </a:rPr>
              <a:t>it </a:t>
            </a:r>
            <a:r>
              <a:rPr dirty="0" sz="650" spc="-50">
                <a:latin typeface="Tahoma"/>
                <a:cs typeface="Tahoma"/>
              </a:rPr>
              <a:t>may, </a:t>
            </a:r>
            <a:r>
              <a:rPr dirty="0" sz="650" spc="-25">
                <a:latin typeface="Tahoma"/>
                <a:cs typeface="Tahoma"/>
              </a:rPr>
              <a:t>for </a:t>
            </a:r>
            <a:r>
              <a:rPr dirty="0" sz="650" spc="-20">
                <a:latin typeface="Tahoma"/>
                <a:cs typeface="Tahoma"/>
              </a:rPr>
              <a:t>crying  </a:t>
            </a:r>
            <a:r>
              <a:rPr dirty="0" sz="650" spc="-15">
                <a:latin typeface="Tahoma"/>
                <a:cs typeface="Tahoma"/>
              </a:rPr>
              <a:t>out </a:t>
            </a:r>
            <a:r>
              <a:rPr dirty="0" sz="650" spc="-20">
                <a:latin typeface="Tahoma"/>
                <a:cs typeface="Tahoma"/>
              </a:rPr>
              <a:t>loud, </a:t>
            </a:r>
            <a:r>
              <a:rPr dirty="0" sz="650" spc="-40">
                <a:latin typeface="Tahoma"/>
                <a:cs typeface="Tahoma"/>
              </a:rPr>
              <a:t>between </a:t>
            </a:r>
            <a:r>
              <a:rPr dirty="0" sz="650" spc="-35">
                <a:latin typeface="Tahoma"/>
                <a:cs typeface="Tahoma"/>
              </a:rPr>
              <a:t>you </a:t>
            </a:r>
            <a:r>
              <a:rPr dirty="0" sz="650" spc="-30">
                <a:latin typeface="Tahoma"/>
                <a:cs typeface="Tahoma"/>
              </a:rPr>
              <a:t>and </a:t>
            </a:r>
            <a:r>
              <a:rPr dirty="0" sz="650" spc="-35">
                <a:latin typeface="Tahoma"/>
                <a:cs typeface="Tahoma"/>
              </a:rPr>
              <a:t>me,  you </a:t>
            </a:r>
            <a:r>
              <a:rPr dirty="0" sz="650" spc="-45">
                <a:latin typeface="Tahoma"/>
                <a:cs typeface="Tahoma"/>
              </a:rPr>
              <a:t>see, </a:t>
            </a:r>
            <a:r>
              <a:rPr dirty="0" sz="650" spc="-65">
                <a:latin typeface="Tahoma"/>
                <a:cs typeface="Tahoma"/>
              </a:rPr>
              <a:t>I </a:t>
            </a:r>
            <a:r>
              <a:rPr dirty="0" sz="650" spc="-40">
                <a:latin typeface="Tahoma"/>
                <a:cs typeface="Tahoma"/>
              </a:rPr>
              <a:t>mean</a:t>
            </a:r>
            <a:endParaRPr sz="6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28240" y="2200753"/>
            <a:ext cx="1520190" cy="3282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03000"/>
              </a:lnSpc>
              <a:spcBef>
                <a:spcPts val="70"/>
              </a:spcBef>
            </a:pPr>
            <a:r>
              <a:rPr dirty="0" sz="650" spc="-5" b="1">
                <a:latin typeface="Arial"/>
                <a:cs typeface="Arial"/>
              </a:rPr>
              <a:t>In </a:t>
            </a:r>
            <a:r>
              <a:rPr dirty="0" sz="650" spc="-30" b="1">
                <a:latin typeface="Arial"/>
                <a:cs typeface="Arial"/>
              </a:rPr>
              <a:t>my opinion</a:t>
            </a:r>
            <a:r>
              <a:rPr dirty="0" sz="650" spc="-30">
                <a:latin typeface="Tahoma"/>
                <a:cs typeface="Tahoma"/>
              </a:rPr>
              <a:t>, </a:t>
            </a:r>
            <a:r>
              <a:rPr dirty="0" sz="650" spc="-15">
                <a:latin typeface="Tahoma"/>
                <a:cs typeface="Tahoma"/>
              </a:rPr>
              <a:t>this </a:t>
            </a:r>
            <a:r>
              <a:rPr dirty="0" sz="650" spc="-20">
                <a:latin typeface="Tahoma"/>
                <a:cs typeface="Tahoma"/>
              </a:rPr>
              <a:t>country is </a:t>
            </a:r>
            <a:r>
              <a:rPr dirty="0" sz="650" spc="-25">
                <a:latin typeface="Tahoma"/>
                <a:cs typeface="Tahoma"/>
              </a:rPr>
              <a:t>going </a:t>
            </a:r>
            <a:r>
              <a:rPr dirty="0" sz="650" spc="-10">
                <a:latin typeface="Tahoma"/>
                <a:cs typeface="Tahoma"/>
              </a:rPr>
              <a:t>to </a:t>
            </a:r>
            <a:r>
              <a:rPr dirty="0" sz="650" spc="-25">
                <a:latin typeface="Tahoma"/>
                <a:cs typeface="Tahoma"/>
              </a:rPr>
              <a:t>the  </a:t>
            </a:r>
            <a:r>
              <a:rPr dirty="0" sz="650" spc="-35">
                <a:latin typeface="Tahoma"/>
                <a:cs typeface="Tahoma"/>
              </a:rPr>
              <a:t>dogs</a:t>
            </a:r>
            <a:endParaRPr sz="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650" spc="-10" i="1">
                <a:latin typeface="Trebuchet MS"/>
                <a:cs typeface="Trebuchet MS"/>
              </a:rPr>
              <a:t>This </a:t>
            </a:r>
            <a:r>
              <a:rPr dirty="0" sz="650" spc="-40" i="1">
                <a:latin typeface="Trebuchet MS"/>
                <a:cs typeface="Trebuchet MS"/>
              </a:rPr>
              <a:t>sentence </a:t>
            </a:r>
            <a:r>
              <a:rPr dirty="0" sz="650" spc="-45" i="1">
                <a:latin typeface="Trebuchet MS"/>
                <a:cs typeface="Trebuchet MS"/>
              </a:rPr>
              <a:t>represents </a:t>
            </a:r>
            <a:r>
              <a:rPr dirty="0" sz="650" spc="-25" i="1">
                <a:latin typeface="Trebuchet MS"/>
                <a:cs typeface="Trebuchet MS"/>
              </a:rPr>
              <a:t>my</a:t>
            </a:r>
            <a:r>
              <a:rPr dirty="0" sz="650" i="1">
                <a:latin typeface="Trebuchet MS"/>
                <a:cs typeface="Trebuchet MS"/>
              </a:rPr>
              <a:t> </a:t>
            </a:r>
            <a:r>
              <a:rPr dirty="0" sz="650" spc="-35" i="1">
                <a:latin typeface="Trebuchet MS"/>
                <a:cs typeface="Trebuchet MS"/>
              </a:rPr>
              <a:t>opinion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16992" y="2609039"/>
            <a:ext cx="1343025" cy="2266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553085" marR="5080" indent="-541020">
              <a:lnSpc>
                <a:spcPct val="103000"/>
              </a:lnSpc>
              <a:spcBef>
                <a:spcPts val="70"/>
              </a:spcBef>
            </a:pPr>
            <a:r>
              <a:rPr dirty="0" sz="650" spc="-35" b="1">
                <a:latin typeface="Arial"/>
                <a:cs typeface="Arial"/>
              </a:rPr>
              <a:t>For crying </a:t>
            </a:r>
            <a:r>
              <a:rPr dirty="0" sz="650" spc="-15" b="1">
                <a:latin typeface="Arial"/>
                <a:cs typeface="Arial"/>
              </a:rPr>
              <a:t>out </a:t>
            </a:r>
            <a:r>
              <a:rPr dirty="0" sz="650" spc="-30" b="1">
                <a:latin typeface="Arial"/>
                <a:cs typeface="Arial"/>
              </a:rPr>
              <a:t>loud</a:t>
            </a:r>
            <a:r>
              <a:rPr dirty="0" sz="650" spc="-30">
                <a:latin typeface="Tahoma"/>
                <a:cs typeface="Tahoma"/>
              </a:rPr>
              <a:t>, </a:t>
            </a:r>
            <a:r>
              <a:rPr dirty="0" sz="650" spc="-25">
                <a:latin typeface="Tahoma"/>
                <a:cs typeface="Tahoma"/>
              </a:rPr>
              <a:t>stop playing the  </a:t>
            </a:r>
            <a:r>
              <a:rPr dirty="0" sz="650" spc="-30">
                <a:latin typeface="Tahoma"/>
                <a:cs typeface="Tahoma"/>
              </a:rPr>
              <a:t>drums!</a:t>
            </a:r>
            <a:endParaRPr sz="65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7396" y="2970820"/>
            <a:ext cx="3473450" cy="0"/>
          </a:xfrm>
          <a:custGeom>
            <a:avLst/>
            <a:gdLst/>
            <a:ahLst/>
            <a:cxnLst/>
            <a:rect l="l" t="t" r="r" b="b"/>
            <a:pathLst>
              <a:path w="3473450" h="0">
                <a:moveTo>
                  <a:pt x="0" y="0"/>
                </a:moveTo>
                <a:lnTo>
                  <a:pt x="34734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294851" y="2832996"/>
            <a:ext cx="1185545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20"/>
              </a:lnSpc>
            </a:pPr>
            <a:r>
              <a:rPr dirty="0" sz="650" spc="-10" i="1">
                <a:latin typeface="Trebuchet MS"/>
                <a:cs typeface="Trebuchet MS"/>
              </a:rPr>
              <a:t>This </a:t>
            </a:r>
            <a:r>
              <a:rPr dirty="0" sz="650" spc="-40" i="1">
                <a:latin typeface="Trebuchet MS"/>
                <a:cs typeface="Trebuchet MS"/>
              </a:rPr>
              <a:t>sentence </a:t>
            </a:r>
            <a:r>
              <a:rPr dirty="0" sz="650" spc="-30" i="1">
                <a:latin typeface="Trebuchet MS"/>
                <a:cs typeface="Trebuchet MS"/>
              </a:rPr>
              <a:t>contains </a:t>
            </a:r>
            <a:r>
              <a:rPr dirty="0" sz="650" spc="-35" i="1">
                <a:latin typeface="Trebuchet MS"/>
                <a:cs typeface="Trebuchet MS"/>
              </a:rPr>
              <a:t>a</a:t>
            </a:r>
            <a:r>
              <a:rPr dirty="0" sz="650" spc="-5" i="1">
                <a:latin typeface="Trebuchet MS"/>
                <a:cs typeface="Trebuchet MS"/>
              </a:rPr>
              <a:t> </a:t>
            </a:r>
            <a:r>
              <a:rPr dirty="0" sz="650" spc="-35" i="1">
                <a:latin typeface="Trebuchet MS"/>
                <a:cs typeface="Trebuchet MS"/>
              </a:rPr>
              <a:t>criticism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38561" y="2845439"/>
            <a:ext cx="36195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v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Mods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</a:rPr>
              <a:t>22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624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>
                <a:hlinkClick r:id="rId21" action="ppaction://hlinksldjump"/>
              </a:rPr>
              <a:t>Function </a:t>
            </a:r>
            <a:r>
              <a:rPr dirty="0" spc="-40">
                <a:hlinkClick r:id="rId21" action="ppaction://hlinksldjump"/>
              </a:rPr>
              <a:t>of</a:t>
            </a:r>
            <a:r>
              <a:rPr dirty="0" spc="10">
                <a:hlinkClick r:id="rId21" action="ppaction://hlinksldjump"/>
              </a:rPr>
              <a:t> </a:t>
            </a:r>
            <a:r>
              <a:rPr dirty="0" spc="-50">
                <a:hlinkClick r:id="rId21" action="ppaction://hlinksldjump"/>
              </a:rPr>
              <a:t>adverbials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5922" y="1034118"/>
            <a:ext cx="19367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5">
                <a:latin typeface="Tahoma"/>
                <a:cs typeface="Tahoma"/>
              </a:rPr>
              <a:t>T</a:t>
            </a:r>
            <a:r>
              <a:rPr dirty="0" sz="650" spc="-25">
                <a:latin typeface="Tahoma"/>
                <a:cs typeface="Tahoma"/>
              </a:rPr>
              <a:t>y</a:t>
            </a:r>
            <a:r>
              <a:rPr dirty="0" sz="650" spc="-15">
                <a:latin typeface="Tahoma"/>
                <a:cs typeface="Tahoma"/>
              </a:rPr>
              <a:t>p</a:t>
            </a:r>
            <a:r>
              <a:rPr dirty="0" sz="650" spc="-55">
                <a:latin typeface="Tahoma"/>
                <a:cs typeface="Tahoma"/>
              </a:rPr>
              <a:t>e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3307" y="1034118"/>
            <a:ext cx="34734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25">
                <a:latin typeface="Tahoma"/>
                <a:cs typeface="Tahoma"/>
              </a:rPr>
              <a:t>Examples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1617" y="1034118"/>
            <a:ext cx="111252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20">
                <a:latin typeface="Tahoma"/>
                <a:cs typeface="Tahoma"/>
              </a:rPr>
              <a:t>Example </a:t>
            </a:r>
            <a:r>
              <a:rPr dirty="0" sz="650" spc="-30">
                <a:latin typeface="Tahoma"/>
                <a:cs typeface="Tahoma"/>
              </a:rPr>
              <a:t>and </a:t>
            </a:r>
            <a:r>
              <a:rPr dirty="0" sz="650" spc="-35" i="1">
                <a:latin typeface="Trebuchet MS"/>
                <a:cs typeface="Trebuchet MS"/>
              </a:rPr>
              <a:t>discourse</a:t>
            </a:r>
            <a:r>
              <a:rPr dirty="0" sz="650" spc="65" i="1">
                <a:latin typeface="Trebuchet MS"/>
                <a:cs typeface="Trebuchet MS"/>
              </a:rPr>
              <a:t> </a:t>
            </a:r>
            <a:r>
              <a:rPr dirty="0" sz="650" spc="-35" i="1">
                <a:latin typeface="Trebuchet MS"/>
                <a:cs typeface="Trebuchet MS"/>
              </a:rPr>
              <a:t>function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7396" y="1191748"/>
            <a:ext cx="3473450" cy="0"/>
          </a:xfrm>
          <a:custGeom>
            <a:avLst/>
            <a:gdLst/>
            <a:ahLst/>
            <a:cxnLst/>
            <a:rect l="l" t="t" r="r" b="b"/>
            <a:pathLst>
              <a:path w="3473450" h="0">
                <a:moveTo>
                  <a:pt x="0" y="0"/>
                </a:moveTo>
                <a:lnTo>
                  <a:pt x="34734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1472" y="1700600"/>
            <a:ext cx="662940" cy="2266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106045">
              <a:lnSpc>
                <a:spcPct val="103000"/>
              </a:lnSpc>
              <a:spcBef>
                <a:spcPts val="70"/>
              </a:spcBef>
            </a:pPr>
            <a:r>
              <a:rPr dirty="0" sz="650" spc="-30">
                <a:latin typeface="Tahoma"/>
                <a:cs typeface="Tahoma"/>
              </a:rPr>
              <a:t>Expressing </a:t>
            </a:r>
            <a:r>
              <a:rPr dirty="0" sz="650" spc="-35">
                <a:latin typeface="Tahoma"/>
                <a:cs typeface="Tahoma"/>
              </a:rPr>
              <a:t>a  </a:t>
            </a:r>
            <a:r>
              <a:rPr dirty="0" sz="650" spc="-15">
                <a:latin typeface="Tahoma"/>
                <a:cs typeface="Tahoma"/>
              </a:rPr>
              <a:t>logical</a:t>
            </a:r>
            <a:r>
              <a:rPr dirty="0" sz="650" spc="-55">
                <a:latin typeface="Tahoma"/>
                <a:cs typeface="Tahoma"/>
              </a:rPr>
              <a:t> </a:t>
            </a:r>
            <a:r>
              <a:rPr dirty="0" sz="650" spc="-20">
                <a:latin typeface="Tahoma"/>
                <a:cs typeface="Tahoma"/>
              </a:rPr>
              <a:t>relationship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3583" y="1292306"/>
            <a:ext cx="1067435" cy="3282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065" marR="5080" indent="-1270">
              <a:lnSpc>
                <a:spcPct val="103000"/>
              </a:lnSpc>
              <a:spcBef>
                <a:spcPts val="70"/>
              </a:spcBef>
            </a:pPr>
            <a:r>
              <a:rPr dirty="0" sz="650" spc="5">
                <a:latin typeface="Tahoma"/>
                <a:cs typeface="Tahoma"/>
              </a:rPr>
              <a:t>CONTRADICTION: </a:t>
            </a:r>
            <a:r>
              <a:rPr dirty="0" sz="650" spc="-40">
                <a:latin typeface="Tahoma"/>
                <a:cs typeface="Tahoma"/>
              </a:rPr>
              <a:t>however,  </a:t>
            </a:r>
            <a:r>
              <a:rPr dirty="0" sz="650" spc="-30">
                <a:latin typeface="Tahoma"/>
                <a:cs typeface="Tahoma"/>
              </a:rPr>
              <a:t>nonetheless, </a:t>
            </a:r>
            <a:r>
              <a:rPr dirty="0" sz="650" spc="-35">
                <a:latin typeface="Tahoma"/>
                <a:cs typeface="Tahoma"/>
              </a:rPr>
              <a:t>nevertheless, </a:t>
            </a:r>
            <a:r>
              <a:rPr dirty="0" sz="650" spc="-10">
                <a:latin typeface="Tahoma"/>
                <a:cs typeface="Tahoma"/>
              </a:rPr>
              <a:t>that  </a:t>
            </a:r>
            <a:r>
              <a:rPr dirty="0" sz="650" spc="-25">
                <a:latin typeface="Tahoma"/>
                <a:cs typeface="Tahoma"/>
              </a:rPr>
              <a:t>said, having said</a:t>
            </a:r>
            <a:r>
              <a:rPr dirty="0" sz="650" spc="60">
                <a:latin typeface="Tahoma"/>
                <a:cs typeface="Tahoma"/>
              </a:rPr>
              <a:t> </a:t>
            </a:r>
            <a:r>
              <a:rPr dirty="0" sz="650" spc="-10">
                <a:latin typeface="Tahoma"/>
                <a:cs typeface="Tahoma"/>
              </a:rPr>
              <a:t>that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2622" y="1700600"/>
            <a:ext cx="1089025" cy="2266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97155" marR="5080" indent="-85090">
              <a:lnSpc>
                <a:spcPct val="103000"/>
              </a:lnSpc>
              <a:spcBef>
                <a:spcPts val="70"/>
              </a:spcBef>
            </a:pPr>
            <a:r>
              <a:rPr dirty="0" sz="650" spc="10">
                <a:latin typeface="Tahoma"/>
                <a:cs typeface="Tahoma"/>
              </a:rPr>
              <a:t>REINFORCEMENT: </a:t>
            </a:r>
            <a:r>
              <a:rPr dirty="0" sz="650" spc="-35">
                <a:latin typeface="Tahoma"/>
                <a:cs typeface="Tahoma"/>
              </a:rPr>
              <a:t>moreover,  </a:t>
            </a:r>
            <a:r>
              <a:rPr dirty="0" sz="650" spc="-25">
                <a:latin typeface="Tahoma"/>
                <a:cs typeface="Tahoma"/>
              </a:rPr>
              <a:t>what </a:t>
            </a:r>
            <a:r>
              <a:rPr dirty="0" sz="650" spc="-20">
                <a:latin typeface="Tahoma"/>
                <a:cs typeface="Tahoma"/>
              </a:rPr>
              <a:t>is </a:t>
            </a:r>
            <a:r>
              <a:rPr dirty="0" sz="650" spc="-35">
                <a:latin typeface="Tahoma"/>
                <a:cs typeface="Tahoma"/>
              </a:rPr>
              <a:t>more,</a:t>
            </a:r>
            <a:r>
              <a:rPr dirty="0" sz="650" spc="60">
                <a:latin typeface="Tahoma"/>
                <a:cs typeface="Tahoma"/>
              </a:rPr>
              <a:t> </a:t>
            </a:r>
            <a:r>
              <a:rPr dirty="0" sz="650" spc="-30">
                <a:latin typeface="Tahoma"/>
                <a:cs typeface="Tahoma"/>
              </a:rPr>
              <a:t>furthermore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3226" y="2006815"/>
            <a:ext cx="1047750" cy="328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10">
                <a:latin typeface="Tahoma"/>
                <a:cs typeface="Tahoma"/>
              </a:rPr>
              <a:t>CONSEQUENCE </a:t>
            </a:r>
            <a:r>
              <a:rPr dirty="0" sz="650" spc="75">
                <a:latin typeface="Tahoma"/>
                <a:cs typeface="Tahoma"/>
              </a:rPr>
              <a:t>/</a:t>
            </a:r>
            <a:r>
              <a:rPr dirty="0" sz="650" spc="-5">
                <a:latin typeface="Tahoma"/>
                <a:cs typeface="Tahoma"/>
              </a:rPr>
              <a:t> </a:t>
            </a:r>
            <a:r>
              <a:rPr dirty="0" sz="650" spc="5">
                <a:latin typeface="Tahoma"/>
                <a:cs typeface="Tahoma"/>
              </a:rPr>
              <a:t>LOGICAL</a:t>
            </a:r>
            <a:endParaRPr sz="650">
              <a:latin typeface="Tahoma"/>
              <a:cs typeface="Tahoma"/>
            </a:endParaRPr>
          </a:p>
          <a:p>
            <a:pPr marL="274320" marR="26034" indent="-241300">
              <a:lnSpc>
                <a:spcPct val="103000"/>
              </a:lnSpc>
            </a:pPr>
            <a:r>
              <a:rPr dirty="0" sz="650" spc="10">
                <a:latin typeface="Tahoma"/>
                <a:cs typeface="Tahoma"/>
              </a:rPr>
              <a:t>DEDUCTION:</a:t>
            </a:r>
            <a:r>
              <a:rPr dirty="0" sz="650" spc="-70">
                <a:latin typeface="Tahoma"/>
                <a:cs typeface="Tahoma"/>
              </a:rPr>
              <a:t> </a:t>
            </a:r>
            <a:r>
              <a:rPr dirty="0" sz="650" spc="-30">
                <a:latin typeface="Tahoma"/>
                <a:cs typeface="Tahoma"/>
              </a:rPr>
              <a:t>consequently,  therefore,</a:t>
            </a:r>
            <a:r>
              <a:rPr dirty="0" sz="650">
                <a:latin typeface="Tahoma"/>
                <a:cs typeface="Tahoma"/>
              </a:rPr>
              <a:t> </a:t>
            </a:r>
            <a:r>
              <a:rPr dirty="0" sz="650" spc="-25">
                <a:latin typeface="Tahoma"/>
                <a:cs typeface="Tahoma"/>
              </a:rPr>
              <a:t>thus</a:t>
            </a:r>
            <a:endParaRPr sz="6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3879" y="1241267"/>
            <a:ext cx="1489075" cy="53276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03000"/>
              </a:lnSpc>
              <a:spcBef>
                <a:spcPts val="70"/>
              </a:spcBef>
            </a:pPr>
            <a:r>
              <a:rPr dirty="0" sz="650" spc="-25">
                <a:latin typeface="Tahoma"/>
                <a:cs typeface="Tahoma"/>
              </a:rPr>
              <a:t>Jessica </a:t>
            </a:r>
            <a:r>
              <a:rPr dirty="0" sz="650" spc="-20">
                <a:latin typeface="Tahoma"/>
                <a:cs typeface="Tahoma"/>
              </a:rPr>
              <a:t>Ennis is quite </a:t>
            </a:r>
            <a:r>
              <a:rPr dirty="0" sz="650" spc="-25">
                <a:latin typeface="Tahoma"/>
                <a:cs typeface="Tahoma"/>
              </a:rPr>
              <a:t>short. </a:t>
            </a:r>
            <a:r>
              <a:rPr dirty="0" sz="650" spc="-25" b="1">
                <a:latin typeface="Arial"/>
                <a:cs typeface="Arial"/>
              </a:rPr>
              <a:t>However</a:t>
            </a:r>
            <a:r>
              <a:rPr dirty="0" sz="650" spc="-25">
                <a:latin typeface="Tahoma"/>
                <a:cs typeface="Tahoma"/>
              </a:rPr>
              <a:t>, </a:t>
            </a:r>
            <a:r>
              <a:rPr dirty="0" sz="650" spc="-45">
                <a:latin typeface="Tahoma"/>
                <a:cs typeface="Tahoma"/>
              </a:rPr>
              <a:t>she  </a:t>
            </a:r>
            <a:r>
              <a:rPr dirty="0" sz="650" spc="-25">
                <a:latin typeface="Tahoma"/>
                <a:cs typeface="Tahoma"/>
              </a:rPr>
              <a:t>can jump </a:t>
            </a:r>
            <a:r>
              <a:rPr dirty="0" sz="650" spc="-30">
                <a:latin typeface="Tahoma"/>
                <a:cs typeface="Tahoma"/>
              </a:rPr>
              <a:t>very</a:t>
            </a:r>
            <a:r>
              <a:rPr dirty="0" sz="650" spc="65">
                <a:latin typeface="Tahoma"/>
                <a:cs typeface="Tahoma"/>
              </a:rPr>
              <a:t> </a:t>
            </a:r>
            <a:r>
              <a:rPr dirty="0" sz="650" spc="-25">
                <a:latin typeface="Tahoma"/>
                <a:cs typeface="Tahoma"/>
              </a:rPr>
              <a:t>high</a:t>
            </a:r>
            <a:endParaRPr sz="650">
              <a:latin typeface="Tahoma"/>
              <a:cs typeface="Tahoma"/>
            </a:endParaRPr>
          </a:p>
          <a:p>
            <a:pPr algn="ctr" marL="29209" marR="20955" indent="-635">
              <a:lnSpc>
                <a:spcPct val="103000"/>
              </a:lnSpc>
              <a:spcBef>
                <a:spcPts val="5"/>
              </a:spcBef>
            </a:pPr>
            <a:r>
              <a:rPr dirty="0" sz="650" spc="-10" i="1">
                <a:latin typeface="Trebuchet MS"/>
                <a:cs typeface="Trebuchet MS"/>
              </a:rPr>
              <a:t>This </a:t>
            </a:r>
            <a:r>
              <a:rPr dirty="0" sz="650" spc="-40" i="1">
                <a:latin typeface="Trebuchet MS"/>
                <a:cs typeface="Trebuchet MS"/>
              </a:rPr>
              <a:t>sentence </a:t>
            </a:r>
            <a:r>
              <a:rPr dirty="0" sz="650" spc="-30" i="1">
                <a:latin typeface="Trebuchet MS"/>
                <a:cs typeface="Trebuchet MS"/>
              </a:rPr>
              <a:t>contradicts an </a:t>
            </a:r>
            <a:r>
              <a:rPr dirty="0" sz="650" spc="-35" i="1">
                <a:latin typeface="Trebuchet MS"/>
                <a:cs typeface="Trebuchet MS"/>
              </a:rPr>
              <a:t>underlying  </a:t>
            </a:r>
            <a:r>
              <a:rPr dirty="0" sz="650" spc="-30" i="1">
                <a:latin typeface="Trebuchet MS"/>
                <a:cs typeface="Trebuchet MS"/>
              </a:rPr>
              <a:t>assumption (that </a:t>
            </a:r>
            <a:r>
              <a:rPr dirty="0" sz="650" spc="-40" i="1">
                <a:latin typeface="Trebuchet MS"/>
                <a:cs typeface="Trebuchet MS"/>
              </a:rPr>
              <a:t>short </a:t>
            </a:r>
            <a:r>
              <a:rPr dirty="0" sz="650" spc="-45" i="1">
                <a:latin typeface="Trebuchet MS"/>
                <a:cs typeface="Trebuchet MS"/>
              </a:rPr>
              <a:t>people </a:t>
            </a:r>
            <a:r>
              <a:rPr dirty="0" sz="650" spc="-35" i="1">
                <a:latin typeface="Trebuchet MS"/>
                <a:cs typeface="Trebuchet MS"/>
              </a:rPr>
              <a:t>can’t </a:t>
            </a:r>
            <a:r>
              <a:rPr dirty="0" sz="650" spc="-40" i="1">
                <a:latin typeface="Trebuchet MS"/>
                <a:cs typeface="Trebuchet MS"/>
              </a:rPr>
              <a:t>jump  </a:t>
            </a:r>
            <a:r>
              <a:rPr dirty="0" sz="650" spc="-20" i="1">
                <a:latin typeface="Trebuchet MS"/>
                <a:cs typeface="Trebuchet MS"/>
              </a:rPr>
              <a:t>high)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6469" y="1853704"/>
            <a:ext cx="1424305" cy="53276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03000"/>
              </a:lnSpc>
              <a:spcBef>
                <a:spcPts val="70"/>
              </a:spcBef>
            </a:pPr>
            <a:r>
              <a:rPr dirty="0" sz="650" spc="-10">
                <a:latin typeface="Tahoma"/>
                <a:cs typeface="Tahoma"/>
              </a:rPr>
              <a:t>The </a:t>
            </a:r>
            <a:r>
              <a:rPr dirty="0" sz="650" spc="-20">
                <a:latin typeface="Tahoma"/>
                <a:cs typeface="Tahoma"/>
              </a:rPr>
              <a:t>food is beautiful. </a:t>
            </a:r>
            <a:r>
              <a:rPr dirty="0" sz="650" spc="-20" b="1">
                <a:latin typeface="Arial"/>
                <a:cs typeface="Arial"/>
              </a:rPr>
              <a:t>Furthermore</a:t>
            </a:r>
            <a:r>
              <a:rPr dirty="0" sz="650" spc="-20">
                <a:latin typeface="Tahoma"/>
                <a:cs typeface="Tahoma"/>
              </a:rPr>
              <a:t>, </a:t>
            </a:r>
            <a:r>
              <a:rPr dirty="0" sz="650" spc="5">
                <a:latin typeface="Tahoma"/>
                <a:cs typeface="Tahoma"/>
              </a:rPr>
              <a:t>it’s  </a:t>
            </a:r>
            <a:r>
              <a:rPr dirty="0" sz="650" spc="-15">
                <a:latin typeface="Tahoma"/>
                <a:cs typeface="Tahoma"/>
              </a:rPr>
              <a:t>not </a:t>
            </a:r>
            <a:r>
              <a:rPr dirty="0" sz="650" spc="-10">
                <a:latin typeface="Tahoma"/>
                <a:cs typeface="Tahoma"/>
              </a:rPr>
              <a:t>that</a:t>
            </a:r>
            <a:r>
              <a:rPr dirty="0" sz="650" spc="25">
                <a:latin typeface="Tahoma"/>
                <a:cs typeface="Tahoma"/>
              </a:rPr>
              <a:t> </a:t>
            </a:r>
            <a:r>
              <a:rPr dirty="0" sz="650" spc="-35">
                <a:latin typeface="Tahoma"/>
                <a:cs typeface="Tahoma"/>
              </a:rPr>
              <a:t>expensive</a:t>
            </a:r>
            <a:endParaRPr sz="650">
              <a:latin typeface="Tahoma"/>
              <a:cs typeface="Tahoma"/>
            </a:endParaRPr>
          </a:p>
          <a:p>
            <a:pPr algn="ctr" marL="57150" marR="49530">
              <a:lnSpc>
                <a:spcPct val="103000"/>
              </a:lnSpc>
              <a:spcBef>
                <a:spcPts val="5"/>
              </a:spcBef>
            </a:pPr>
            <a:r>
              <a:rPr dirty="0" sz="650" spc="-10" i="1">
                <a:latin typeface="Trebuchet MS"/>
                <a:cs typeface="Trebuchet MS"/>
              </a:rPr>
              <a:t>This </a:t>
            </a:r>
            <a:r>
              <a:rPr dirty="0" sz="650" spc="-40" i="1">
                <a:latin typeface="Trebuchet MS"/>
                <a:cs typeface="Trebuchet MS"/>
              </a:rPr>
              <a:t>sentence </a:t>
            </a:r>
            <a:r>
              <a:rPr dirty="0" sz="650" spc="-45" i="1">
                <a:latin typeface="Trebuchet MS"/>
                <a:cs typeface="Trebuchet MS"/>
              </a:rPr>
              <a:t>reinforces </a:t>
            </a:r>
            <a:r>
              <a:rPr dirty="0" sz="650" spc="-30" i="1">
                <a:latin typeface="Trebuchet MS"/>
                <a:cs typeface="Trebuchet MS"/>
              </a:rPr>
              <a:t>an </a:t>
            </a:r>
            <a:r>
              <a:rPr dirty="0" sz="650" spc="-35" i="1">
                <a:latin typeface="Trebuchet MS"/>
                <a:cs typeface="Trebuchet MS"/>
              </a:rPr>
              <a:t>underlying  </a:t>
            </a:r>
            <a:r>
              <a:rPr dirty="0" sz="650" spc="-35" i="1">
                <a:latin typeface="Trebuchet MS"/>
                <a:cs typeface="Trebuchet MS"/>
              </a:rPr>
              <a:t>argument </a:t>
            </a:r>
            <a:r>
              <a:rPr dirty="0" sz="650" spc="-20" i="1">
                <a:latin typeface="Trebuchet MS"/>
                <a:cs typeface="Trebuchet MS"/>
              </a:rPr>
              <a:t>/ </a:t>
            </a:r>
            <a:r>
              <a:rPr dirty="0" sz="650" spc="-35" i="1">
                <a:latin typeface="Trebuchet MS"/>
                <a:cs typeface="Trebuchet MS"/>
              </a:rPr>
              <a:t>assumption, </a:t>
            </a:r>
            <a:r>
              <a:rPr dirty="0" sz="650" spc="-50" i="1">
                <a:latin typeface="Trebuchet MS"/>
                <a:cs typeface="Trebuchet MS"/>
              </a:rPr>
              <a:t>e.g. </a:t>
            </a:r>
            <a:r>
              <a:rPr dirty="0" sz="650" spc="-40" i="1">
                <a:latin typeface="Trebuchet MS"/>
                <a:cs typeface="Trebuchet MS"/>
              </a:rPr>
              <a:t>that </a:t>
            </a:r>
            <a:r>
              <a:rPr dirty="0" sz="650" spc="-65" i="1">
                <a:latin typeface="Trebuchet MS"/>
                <a:cs typeface="Trebuchet MS"/>
              </a:rPr>
              <a:t>we  </a:t>
            </a:r>
            <a:r>
              <a:rPr dirty="0" sz="650" spc="-30" i="1">
                <a:latin typeface="Trebuchet MS"/>
                <a:cs typeface="Trebuchet MS"/>
              </a:rPr>
              <a:t>should </a:t>
            </a:r>
            <a:r>
              <a:rPr dirty="0" sz="650" spc="-15" i="1">
                <a:latin typeface="Trebuchet MS"/>
                <a:cs typeface="Trebuchet MS"/>
              </a:rPr>
              <a:t>go </a:t>
            </a:r>
            <a:r>
              <a:rPr dirty="0" sz="650" spc="-50" i="1">
                <a:latin typeface="Trebuchet MS"/>
                <a:cs typeface="Trebuchet MS"/>
              </a:rPr>
              <a:t>there </a:t>
            </a:r>
            <a:r>
              <a:rPr dirty="0" sz="650" spc="-55" i="1">
                <a:latin typeface="Trebuchet MS"/>
                <a:cs typeface="Trebuchet MS"/>
              </a:rPr>
              <a:t>for</a:t>
            </a:r>
            <a:r>
              <a:rPr dirty="0" sz="650" spc="-5" i="1">
                <a:latin typeface="Trebuchet MS"/>
                <a:cs typeface="Trebuchet MS"/>
              </a:rPr>
              <a:t> </a:t>
            </a:r>
            <a:r>
              <a:rPr dirty="0" sz="650" spc="-40" i="1">
                <a:latin typeface="Trebuchet MS"/>
                <a:cs typeface="Trebuchet MS"/>
              </a:rPr>
              <a:t>dinner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7396" y="2419628"/>
            <a:ext cx="3473450" cy="0"/>
          </a:xfrm>
          <a:custGeom>
            <a:avLst/>
            <a:gdLst/>
            <a:ahLst/>
            <a:cxnLst/>
            <a:rect l="l" t="t" r="r" b="b"/>
            <a:pathLst>
              <a:path w="3473450" h="0">
                <a:moveTo>
                  <a:pt x="0" y="0"/>
                </a:moveTo>
                <a:lnTo>
                  <a:pt x="34734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938561" y="2845439"/>
            <a:ext cx="36195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v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Mods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</a:rPr>
              <a:t>23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173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>
                <a:hlinkClick r:id="rId16" action="ppaction://hlinksldjump"/>
              </a:rPr>
              <a:t>Focus </a:t>
            </a:r>
            <a:r>
              <a:rPr dirty="0" spc="-60">
                <a:hlinkClick r:id="rId16" action="ppaction://hlinksldjump"/>
              </a:rPr>
              <a:t>on</a:t>
            </a:r>
            <a:r>
              <a:rPr dirty="0" spc="55">
                <a:hlinkClick r:id="rId16" action="ppaction://hlinksldjump"/>
              </a:rPr>
              <a:t> </a:t>
            </a:r>
            <a:r>
              <a:rPr dirty="0" spc="-35">
                <a:hlinkClick r:id="rId16" action="ppaction://hlinksldjump"/>
              </a:rPr>
              <a:t>Post-modifiers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105711"/>
            <a:ext cx="28555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Can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either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Prepositional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Phrase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clause: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960" y="1390901"/>
            <a:ext cx="3503295" cy="8280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man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hat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25">
                <a:latin typeface="Tahoma"/>
                <a:cs typeface="Tahoma"/>
              </a:rPr>
              <a:t>lost </a:t>
            </a:r>
            <a:r>
              <a:rPr dirty="0" sz="1100" spc="-40">
                <a:latin typeface="Tahoma"/>
                <a:cs typeface="Tahoma"/>
              </a:rPr>
              <a:t>his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wallet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man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60">
                <a:latin typeface="Tahoma"/>
                <a:cs typeface="Tahoma"/>
              </a:rPr>
              <a:t>who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60">
                <a:latin typeface="Tahoma"/>
                <a:cs typeface="Tahoma"/>
              </a:rPr>
              <a:t>wearing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0">
                <a:latin typeface="Tahoma"/>
                <a:cs typeface="Tahoma"/>
              </a:rPr>
              <a:t>hat </a:t>
            </a:r>
            <a:r>
              <a:rPr dirty="0" baseline="-13888" sz="1200" spc="-60" i="1">
                <a:latin typeface="Arial"/>
                <a:cs typeface="Arial"/>
              </a:rPr>
              <a:t>Clause </a:t>
            </a:r>
            <a:r>
              <a:rPr dirty="0" sz="1100" spc="-110">
                <a:latin typeface="Tahoma"/>
                <a:cs typeface="Tahoma"/>
              </a:rPr>
              <a:t>] </a:t>
            </a:r>
            <a:r>
              <a:rPr dirty="0" sz="1100" spc="-25">
                <a:latin typeface="Tahoma"/>
                <a:cs typeface="Tahoma"/>
              </a:rPr>
              <a:t>lost </a:t>
            </a:r>
            <a:r>
              <a:rPr dirty="0" sz="1100" spc="-40">
                <a:latin typeface="Tahoma"/>
                <a:cs typeface="Tahoma"/>
              </a:rPr>
              <a:t>his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wallet</a:t>
            </a:r>
            <a:endParaRPr sz="1100">
              <a:latin typeface="Tahoma"/>
              <a:cs typeface="Tahoma"/>
            </a:endParaRPr>
          </a:p>
          <a:p>
            <a:pPr marL="214629" marR="201295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man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60" strike="sngStrike">
                <a:latin typeface="Tahoma"/>
                <a:cs typeface="Tahoma"/>
              </a:rPr>
              <a:t>who </a:t>
            </a:r>
            <a:r>
              <a:rPr dirty="0" sz="1100" spc="-80" strike="sngStrike">
                <a:latin typeface="Tahoma"/>
                <a:cs typeface="Tahoma"/>
              </a:rPr>
              <a:t>was</a:t>
            </a:r>
            <a:r>
              <a:rPr dirty="0" sz="1100" spc="-80" strike="noStrike">
                <a:latin typeface="Tahoma"/>
                <a:cs typeface="Tahoma"/>
              </a:rPr>
              <a:t> </a:t>
            </a:r>
            <a:r>
              <a:rPr dirty="0" sz="1100" spc="-60" strike="noStrike">
                <a:latin typeface="Tahoma"/>
                <a:cs typeface="Tahoma"/>
              </a:rPr>
              <a:t>wearing </a:t>
            </a:r>
            <a:r>
              <a:rPr dirty="0" sz="1100" spc="-55" strike="noStrike">
                <a:latin typeface="Tahoma"/>
                <a:cs typeface="Tahoma"/>
              </a:rPr>
              <a:t>a </a:t>
            </a:r>
            <a:r>
              <a:rPr dirty="0" sz="1100" spc="-30" strike="noStrike">
                <a:latin typeface="Tahoma"/>
                <a:cs typeface="Tahoma"/>
              </a:rPr>
              <a:t>hat </a:t>
            </a:r>
            <a:r>
              <a:rPr dirty="0" baseline="-13888" sz="1200" spc="-52" i="1" strike="noStrike">
                <a:latin typeface="Arial"/>
                <a:cs typeface="Arial"/>
              </a:rPr>
              <a:t>Reduced clause  </a:t>
            </a:r>
            <a:r>
              <a:rPr dirty="0" sz="1100" spc="-110" strike="noStrike">
                <a:latin typeface="Tahoma"/>
                <a:cs typeface="Tahoma"/>
              </a:rPr>
              <a:t>] </a:t>
            </a:r>
            <a:r>
              <a:rPr dirty="0" sz="1100" spc="-25" strike="noStrike">
                <a:latin typeface="Tahoma"/>
                <a:cs typeface="Tahoma"/>
              </a:rPr>
              <a:t>lost  </a:t>
            </a:r>
            <a:r>
              <a:rPr dirty="0" sz="1100" spc="-40" strike="noStrike">
                <a:latin typeface="Tahoma"/>
                <a:cs typeface="Tahoma"/>
              </a:rPr>
              <a:t>his</a:t>
            </a:r>
            <a:r>
              <a:rPr dirty="0" sz="1100" spc="15" strike="noStrike">
                <a:latin typeface="Tahoma"/>
                <a:cs typeface="Tahoma"/>
              </a:rPr>
              <a:t> </a:t>
            </a:r>
            <a:r>
              <a:rPr dirty="0" sz="1100" spc="-35" strike="noStrike">
                <a:latin typeface="Tahoma"/>
                <a:cs typeface="Tahoma"/>
              </a:rPr>
              <a:t>wallet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282537"/>
            <a:ext cx="661670" cy="115760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400" spc="-35">
                <a:latin typeface="Verdana"/>
                <a:cs typeface="Verdana"/>
                <a:hlinkClick r:id="rId21" action="ppaction://hlinksldjump"/>
              </a:rPr>
              <a:t>on </a:t>
            </a:r>
            <a:r>
              <a:rPr dirty="0" sz="400" spc="-30">
                <a:latin typeface="Verdana"/>
                <a:cs typeface="Verdana"/>
                <a:hlinkClick r:id="rId21" action="ppaction://hlinksldjump"/>
              </a:rPr>
              <a:t>Post-modifiers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194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marL="385445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24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8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82925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35">
                <a:hlinkClick r:id="rId10" action="ppaction://hlinksldjump"/>
              </a:rPr>
              <a:t>Distinguishing </a:t>
            </a:r>
            <a:r>
              <a:rPr dirty="0" spc="-80">
                <a:hlinkClick r:id="rId10" action="ppaction://hlinksldjump"/>
              </a:rPr>
              <a:t>between </a:t>
            </a:r>
            <a:r>
              <a:rPr dirty="0" spc="-55">
                <a:hlinkClick r:id="rId10" action="ppaction://hlinksldjump"/>
              </a:rPr>
              <a:t>complements </a:t>
            </a:r>
            <a:r>
              <a:rPr dirty="0" spc="-60">
                <a:hlinkClick r:id="rId10" action="ppaction://hlinksldjump"/>
              </a:rPr>
              <a:t>and </a:t>
            </a:r>
            <a:r>
              <a:rPr dirty="0" spc="-60"/>
              <a:t> </a:t>
            </a:r>
            <a:r>
              <a:rPr dirty="0" spc="-45">
                <a:hlinkClick r:id="rId10" action="ppaction://hlinksldjump"/>
              </a:rPr>
              <a:t>modifiers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1960" y="878279"/>
            <a:ext cx="3482975" cy="746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14629" marR="99695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teacher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mathematics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red </a:t>
            </a:r>
            <a:r>
              <a:rPr dirty="0" sz="1100" spc="-35">
                <a:latin typeface="Tahoma"/>
                <a:cs typeface="Tahoma"/>
              </a:rPr>
              <a:t>hair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70">
                <a:latin typeface="Tahoma"/>
                <a:cs typeface="Tahoma"/>
              </a:rPr>
              <a:t>won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lottery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30">
                <a:latin typeface="Tahoma"/>
                <a:cs typeface="Tahoma"/>
              </a:rPr>
              <a:t>*The </a:t>
            </a:r>
            <a:r>
              <a:rPr dirty="0" sz="1100" spc="-45">
                <a:latin typeface="Tahoma"/>
                <a:cs typeface="Tahoma"/>
              </a:rPr>
              <a:t>teacher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red </a:t>
            </a:r>
            <a:r>
              <a:rPr dirty="0" sz="1100" spc="-35">
                <a:latin typeface="Tahoma"/>
                <a:cs typeface="Tahoma"/>
              </a:rPr>
              <a:t>hair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mathematics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70">
                <a:latin typeface="Tahoma"/>
                <a:cs typeface="Tahoma"/>
              </a:rPr>
              <a:t>won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lottery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1590857"/>
            <a:ext cx="661670" cy="184912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other</a:t>
            </a:r>
            <a:r>
              <a:rPr dirty="0" sz="600" spc="1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302260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3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latin typeface="Verdana"/>
                <a:cs typeface="Verdana"/>
                <a:hlinkClick r:id="rId22" action="ppaction://hlinksldjump"/>
              </a:rPr>
              <a:t>Comps </a:t>
            </a:r>
            <a:r>
              <a:rPr dirty="0" sz="400" spc="-45">
                <a:latin typeface="Verdana"/>
                <a:cs typeface="Verdana"/>
                <a:hlinkClick r:id="rId22" action="ppaction://hlinksldjump"/>
              </a:rPr>
              <a:t>v </a:t>
            </a:r>
            <a:r>
              <a:rPr dirty="0" sz="400" spc="-20">
                <a:latin typeface="Verdana"/>
                <a:cs typeface="Verdana"/>
                <a:hlinkClick r:id="rId22" action="ppaction://hlinksldjump"/>
              </a:rPr>
              <a:t>Mods </a:t>
            </a:r>
            <a:r>
              <a:rPr dirty="0" sz="400" spc="-2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&amp;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1940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marL="385445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25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8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latin typeface="Verdana"/>
                <a:cs typeface="Verdana"/>
                <a:hlinkClick r:id="rId21" action="ppaction://hlinksldjump"/>
              </a:rPr>
              <a:t>v</a:t>
            </a:r>
            <a:r>
              <a:rPr dirty="0" sz="400" spc="-75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20">
                <a:latin typeface="Verdana"/>
                <a:cs typeface="Verdana"/>
                <a:hlinkClick r:id="rId21" action="ppaction://hlinksldjump"/>
              </a:rPr>
              <a:t>Mods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82925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35">
                <a:hlinkClick r:id="rId22" action="ppaction://hlinksldjump"/>
              </a:rPr>
              <a:t>Distinguishing </a:t>
            </a:r>
            <a:r>
              <a:rPr dirty="0" spc="-80">
                <a:hlinkClick r:id="rId22" action="ppaction://hlinksldjump"/>
              </a:rPr>
              <a:t>between </a:t>
            </a:r>
            <a:r>
              <a:rPr dirty="0" spc="-55">
                <a:hlinkClick r:id="rId22" action="ppaction://hlinksldjump"/>
              </a:rPr>
              <a:t>complements </a:t>
            </a:r>
            <a:r>
              <a:rPr dirty="0" spc="-60">
                <a:hlinkClick r:id="rId22" action="ppaction://hlinksldjump"/>
              </a:rPr>
              <a:t>and </a:t>
            </a:r>
            <a:r>
              <a:rPr dirty="0" spc="-60"/>
              <a:t> </a:t>
            </a:r>
            <a:r>
              <a:rPr dirty="0" spc="-45">
                <a:hlinkClick r:id="rId22" action="ppaction://hlinksldjump"/>
              </a:rPr>
              <a:t>modifiers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38561" y="2938212"/>
            <a:ext cx="27241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25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960" y="878279"/>
            <a:ext cx="3504565" cy="13608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14629" marR="12065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teacher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mathematics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red </a:t>
            </a:r>
            <a:r>
              <a:rPr dirty="0" sz="1100" spc="-35">
                <a:latin typeface="Tahoma"/>
                <a:cs typeface="Tahoma"/>
              </a:rPr>
              <a:t>hair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70">
                <a:latin typeface="Tahoma"/>
                <a:cs typeface="Tahoma"/>
              </a:rPr>
              <a:t>won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lottery</a:t>
            </a:r>
            <a:endParaRPr sz="1100">
              <a:latin typeface="Tahoma"/>
              <a:cs typeface="Tahoma"/>
            </a:endParaRPr>
          </a:p>
          <a:p>
            <a:pPr marL="214629" marR="5143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30">
                <a:latin typeface="Tahoma"/>
                <a:cs typeface="Tahoma"/>
              </a:rPr>
              <a:t>*The </a:t>
            </a:r>
            <a:r>
              <a:rPr dirty="0" sz="1100" spc="-45">
                <a:latin typeface="Tahoma"/>
                <a:cs typeface="Tahoma"/>
              </a:rPr>
              <a:t>teacher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red </a:t>
            </a:r>
            <a:r>
              <a:rPr dirty="0" sz="1100" spc="-35">
                <a:latin typeface="Tahoma"/>
                <a:cs typeface="Tahoma"/>
              </a:rPr>
              <a:t>hair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mathematics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70">
                <a:latin typeface="Tahoma"/>
                <a:cs typeface="Tahoma"/>
              </a:rPr>
              <a:t>won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lottery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40">
                <a:latin typeface="Tahoma"/>
                <a:cs typeface="Tahoma"/>
              </a:rPr>
              <a:t>Jeanine </a:t>
            </a:r>
            <a:r>
              <a:rPr dirty="0" sz="1100" spc="-25">
                <a:latin typeface="Tahoma"/>
                <a:cs typeface="Tahoma"/>
              </a:rPr>
              <a:t>filled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car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30">
                <a:latin typeface="Tahoma"/>
                <a:cs typeface="Tahoma"/>
              </a:rPr>
              <a:t>petrol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55">
                <a:latin typeface="Tahoma"/>
                <a:cs typeface="Tahoma"/>
              </a:rPr>
              <a:t>on Tuesday </a:t>
            </a:r>
            <a:r>
              <a:rPr dirty="0" baseline="-13888" sz="1200" spc="7" i="1">
                <a:latin typeface="Arial"/>
                <a:cs typeface="Arial"/>
              </a:rPr>
              <a:t>PP</a:t>
            </a:r>
            <a:r>
              <a:rPr dirty="0" baseline="-13888" sz="1200" spc="172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45">
                <a:latin typeface="Tahoma"/>
                <a:cs typeface="Tahoma"/>
              </a:rPr>
              <a:t>*Jeanine </a:t>
            </a:r>
            <a:r>
              <a:rPr dirty="0" sz="1100" spc="-25">
                <a:latin typeface="Tahoma"/>
                <a:cs typeface="Tahoma"/>
              </a:rPr>
              <a:t>filled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car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on Tuesday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petrol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215"/>
              </a:spcBef>
            </a:pPr>
            <a:r>
              <a:rPr dirty="0" sz="800" spc="5" i="1">
                <a:latin typeface="Arial"/>
                <a:cs typeface="Arial"/>
              </a:rPr>
              <a:t>PP</a:t>
            </a:r>
            <a:r>
              <a:rPr dirty="0" sz="800" spc="20" i="1">
                <a:latin typeface="Arial"/>
                <a:cs typeface="Arial"/>
              </a:rPr>
              <a:t> </a:t>
            </a:r>
            <a:r>
              <a:rPr dirty="0" baseline="10101" sz="1650" spc="-165">
                <a:latin typeface="Tahoma"/>
                <a:cs typeface="Tahoma"/>
              </a:rPr>
              <a:t>]</a:t>
            </a:r>
            <a:endParaRPr baseline="10101" sz="165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latin typeface="Verdana"/>
                <a:cs typeface="Verdana"/>
                <a:hlinkClick r:id="rId21" action="ppaction://hlinksldjump"/>
              </a:rPr>
              <a:t>v</a:t>
            </a:r>
            <a:r>
              <a:rPr dirty="0" sz="400" spc="-75"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20">
                <a:latin typeface="Verdana"/>
                <a:cs typeface="Verdana"/>
                <a:hlinkClick r:id="rId21" action="ppaction://hlinksldjump"/>
              </a:rPr>
              <a:t>Mods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578485"/>
          </a:xfrm>
          <a:custGeom>
            <a:avLst/>
            <a:gdLst/>
            <a:ahLst/>
            <a:cxnLst/>
            <a:rect l="l" t="t" r="r" b="b"/>
            <a:pathLst>
              <a:path w="3888104" h="578485">
                <a:moveTo>
                  <a:pt x="0" y="577862"/>
                </a:moveTo>
                <a:lnTo>
                  <a:pt x="3888003" y="577862"/>
                </a:lnTo>
                <a:lnTo>
                  <a:pt x="3888003" y="0"/>
                </a:lnTo>
                <a:lnTo>
                  <a:pt x="0" y="0"/>
                </a:lnTo>
                <a:lnTo>
                  <a:pt x="0" y="57786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82925" cy="47180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 spc="-35">
                <a:hlinkClick r:id="rId22" action="ppaction://hlinksldjump"/>
              </a:rPr>
              <a:t>Distinguishing </a:t>
            </a:r>
            <a:r>
              <a:rPr dirty="0" spc="-80">
                <a:hlinkClick r:id="rId22" action="ppaction://hlinksldjump"/>
              </a:rPr>
              <a:t>between </a:t>
            </a:r>
            <a:r>
              <a:rPr dirty="0" spc="-55">
                <a:hlinkClick r:id="rId22" action="ppaction://hlinksldjump"/>
              </a:rPr>
              <a:t>complements </a:t>
            </a:r>
            <a:r>
              <a:rPr dirty="0" spc="-60">
                <a:hlinkClick r:id="rId22" action="ppaction://hlinksldjump"/>
              </a:rPr>
              <a:t>and </a:t>
            </a:r>
            <a:r>
              <a:rPr dirty="0" spc="-60"/>
              <a:t> </a:t>
            </a:r>
            <a:r>
              <a:rPr dirty="0" spc="-45">
                <a:hlinkClick r:id="rId22" action="ppaction://hlinksldjump"/>
              </a:rPr>
              <a:t>modifiers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38561" y="2938212"/>
            <a:ext cx="27241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25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960" y="878279"/>
            <a:ext cx="3504565" cy="21024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14629" marR="12065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teacher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mathematics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red </a:t>
            </a:r>
            <a:r>
              <a:rPr dirty="0" sz="1100" spc="-35">
                <a:latin typeface="Tahoma"/>
                <a:cs typeface="Tahoma"/>
              </a:rPr>
              <a:t>hair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70">
                <a:latin typeface="Tahoma"/>
                <a:cs typeface="Tahoma"/>
              </a:rPr>
              <a:t>won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lottery</a:t>
            </a:r>
            <a:endParaRPr sz="1100">
              <a:latin typeface="Tahoma"/>
              <a:cs typeface="Tahoma"/>
            </a:endParaRPr>
          </a:p>
          <a:p>
            <a:pPr marL="214629" marR="5143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30">
                <a:latin typeface="Tahoma"/>
                <a:cs typeface="Tahoma"/>
              </a:rPr>
              <a:t>*The </a:t>
            </a:r>
            <a:r>
              <a:rPr dirty="0" sz="1100" spc="-45">
                <a:latin typeface="Tahoma"/>
                <a:cs typeface="Tahoma"/>
              </a:rPr>
              <a:t>teacher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red </a:t>
            </a:r>
            <a:r>
              <a:rPr dirty="0" sz="1100" spc="-35">
                <a:latin typeface="Tahoma"/>
                <a:cs typeface="Tahoma"/>
              </a:rPr>
              <a:t>hair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mathematics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 </a:t>
            </a:r>
            <a:r>
              <a:rPr dirty="0" sz="1100" spc="-30">
                <a:latin typeface="Tahoma"/>
                <a:cs typeface="Tahoma"/>
              </a:rPr>
              <a:t>just </a:t>
            </a:r>
            <a:r>
              <a:rPr dirty="0" sz="1100" spc="-70">
                <a:latin typeface="Tahoma"/>
                <a:cs typeface="Tahoma"/>
              </a:rPr>
              <a:t>won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lottery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40">
                <a:latin typeface="Tahoma"/>
                <a:cs typeface="Tahoma"/>
              </a:rPr>
              <a:t>Jeanine </a:t>
            </a:r>
            <a:r>
              <a:rPr dirty="0" sz="1100" spc="-25">
                <a:latin typeface="Tahoma"/>
                <a:cs typeface="Tahoma"/>
              </a:rPr>
              <a:t>filled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car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30">
                <a:latin typeface="Tahoma"/>
                <a:cs typeface="Tahoma"/>
              </a:rPr>
              <a:t>petrol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55">
                <a:latin typeface="Tahoma"/>
                <a:cs typeface="Tahoma"/>
              </a:rPr>
              <a:t>on Tuesday </a:t>
            </a:r>
            <a:r>
              <a:rPr dirty="0" baseline="-13888" sz="1200" spc="7" i="1">
                <a:latin typeface="Arial"/>
                <a:cs typeface="Arial"/>
              </a:rPr>
              <a:t>PP</a:t>
            </a:r>
            <a:r>
              <a:rPr dirty="0" baseline="-13888" sz="1200" spc="172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45">
                <a:latin typeface="Tahoma"/>
                <a:cs typeface="Tahoma"/>
              </a:rPr>
              <a:t>*Jeanine </a:t>
            </a:r>
            <a:r>
              <a:rPr dirty="0" sz="1100" spc="-25">
                <a:latin typeface="Tahoma"/>
                <a:cs typeface="Tahoma"/>
              </a:rPr>
              <a:t>filled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car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55">
                <a:latin typeface="Tahoma"/>
                <a:cs typeface="Tahoma"/>
              </a:rPr>
              <a:t>on Tuesday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petrol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215"/>
              </a:spcBef>
            </a:pPr>
            <a:r>
              <a:rPr dirty="0" sz="800" spc="5" i="1">
                <a:latin typeface="Arial"/>
                <a:cs typeface="Arial"/>
              </a:rPr>
              <a:t>PP</a:t>
            </a:r>
            <a:r>
              <a:rPr dirty="0" sz="800" spc="20" i="1">
                <a:latin typeface="Arial"/>
                <a:cs typeface="Arial"/>
              </a:rPr>
              <a:t> </a:t>
            </a:r>
            <a:r>
              <a:rPr dirty="0" baseline="10101" sz="1650" spc="-165">
                <a:latin typeface="Tahoma"/>
                <a:cs typeface="Tahoma"/>
              </a:rPr>
              <a:t>]</a:t>
            </a:r>
            <a:endParaRPr baseline="10101" sz="1650">
              <a:latin typeface="Tahoma"/>
              <a:cs typeface="Tahoma"/>
            </a:endParaRPr>
          </a:p>
          <a:p>
            <a:pPr marL="214629" marR="254000" indent="-177165">
              <a:lnSpc>
                <a:spcPct val="102600"/>
              </a:lnSpc>
              <a:spcBef>
                <a:spcPts val="120"/>
              </a:spcBef>
              <a:buClr>
                <a:srgbClr val="3333B2"/>
              </a:buClr>
              <a:buAutoNum type="arabicPeriod" startAt="5"/>
              <a:tabLst>
                <a:tab pos="215265" algn="l"/>
              </a:tabLst>
            </a:pP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0">
                <a:latin typeface="Tahoma"/>
                <a:cs typeface="Tahoma"/>
              </a:rPr>
              <a:t>proud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55">
                <a:latin typeface="Tahoma"/>
                <a:cs typeface="Tahoma"/>
              </a:rPr>
              <a:t>achievements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good  </a:t>
            </a:r>
            <a:r>
              <a:rPr dirty="0" sz="1100" spc="-60">
                <a:latin typeface="Tahoma"/>
                <a:cs typeface="Tahoma"/>
              </a:rPr>
              <a:t>reason </a:t>
            </a:r>
            <a:r>
              <a:rPr dirty="0" baseline="-13888" sz="1200" spc="7" i="1">
                <a:latin typeface="Arial"/>
                <a:cs typeface="Arial"/>
              </a:rPr>
              <a:t>PP</a:t>
            </a:r>
            <a:r>
              <a:rPr dirty="0" baseline="-13888" sz="1200" spc="142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 marR="58102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 startAt="5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*Jack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0">
                <a:latin typeface="Tahoma"/>
                <a:cs typeface="Tahoma"/>
              </a:rPr>
              <a:t>proud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60">
                <a:latin typeface="Tahoma"/>
                <a:cs typeface="Tahoma"/>
              </a:rPr>
              <a:t>reason </a:t>
            </a:r>
            <a:r>
              <a:rPr dirty="0" baseline="-13888" sz="1200" spc="7" i="1">
                <a:latin typeface="Arial"/>
                <a:cs typeface="Arial"/>
              </a:rPr>
              <a:t>PP </a:t>
            </a:r>
            <a:r>
              <a:rPr dirty="0" sz="1100" spc="-110">
                <a:latin typeface="Tahoma"/>
                <a:cs typeface="Tahoma"/>
              </a:rPr>
              <a:t>] [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his  </a:t>
            </a:r>
            <a:r>
              <a:rPr dirty="0" sz="1100" spc="-55">
                <a:latin typeface="Tahoma"/>
                <a:cs typeface="Tahoma"/>
              </a:rPr>
              <a:t>achievements </a:t>
            </a:r>
            <a:r>
              <a:rPr dirty="0" baseline="-13888" sz="1200" spc="7" i="1">
                <a:latin typeface="Arial"/>
                <a:cs typeface="Arial"/>
              </a:rPr>
              <a:t>PP</a:t>
            </a:r>
            <a:r>
              <a:rPr dirty="0" baseline="-13888" sz="1200" spc="135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52653"/>
            <a:ext cx="660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315859"/>
            <a:ext cx="116903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minute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 </a:t>
            </a:r>
            <a:r>
              <a:rPr dirty="0" sz="1100" spc="-65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Complementation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8561" y="3191273"/>
            <a:ext cx="3594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&amp;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2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961591"/>
            <a:ext cx="2536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versus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Modifying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Phrases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(a)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255342"/>
            <a:ext cx="1482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the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verb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541384"/>
            <a:ext cx="1683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other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827440"/>
            <a:ext cx="1384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recap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on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terminology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121190"/>
            <a:ext cx="20091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versus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Modifiers</a:t>
            </a:r>
            <a:r>
              <a:rPr dirty="0" sz="1100" spc="-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(b)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414941"/>
            <a:ext cx="2319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Complements 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lexical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representation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700996"/>
            <a:ext cx="1196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Five-minute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960102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335674"/>
            <a:ext cx="661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7" action="ppaction://hlinksldjump"/>
              </a:rPr>
              <a:t>EXERCISE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7297" y="705560"/>
            <a:ext cx="341947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Tahoma"/>
                <a:cs typeface="Tahoma"/>
              </a:rPr>
              <a:t>Add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propositional </a:t>
            </a:r>
            <a:r>
              <a:rPr dirty="0" sz="1100" spc="-60">
                <a:latin typeface="Tahoma"/>
                <a:cs typeface="Tahoma"/>
              </a:rPr>
              <a:t>phrases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sentences. </a:t>
            </a:r>
            <a:r>
              <a:rPr dirty="0" sz="1100" spc="-20">
                <a:latin typeface="Tahoma"/>
                <a:cs typeface="Tahoma"/>
              </a:rPr>
              <a:t>Which </a:t>
            </a:r>
            <a:r>
              <a:rPr dirty="0" sz="1100" spc="-70">
                <a:latin typeface="Tahoma"/>
                <a:cs typeface="Tahoma"/>
              </a:rPr>
              <a:t>are  </a:t>
            </a:r>
            <a:r>
              <a:rPr dirty="0" sz="1100" spc="-45">
                <a:latin typeface="Tahoma"/>
                <a:cs typeface="Tahoma"/>
              </a:rPr>
              <a:t>complements?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162822"/>
            <a:ext cx="1910714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Jenny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worried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stared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painting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believed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20">
                <a:latin typeface="Tahoma"/>
                <a:cs typeface="Tahoma"/>
              </a:rPr>
              <a:t>left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bus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2223" y="2170074"/>
            <a:ext cx="1226820" cy="197485"/>
          </a:xfrm>
          <a:custGeom>
            <a:avLst/>
            <a:gdLst/>
            <a:ahLst/>
            <a:cxnLst/>
            <a:rect l="l" t="t" r="r" b="b"/>
            <a:pathLst>
              <a:path w="1226820" h="197485">
                <a:moveTo>
                  <a:pt x="0" y="197434"/>
                </a:moveTo>
                <a:lnTo>
                  <a:pt x="1226534" y="197434"/>
                </a:lnTo>
                <a:lnTo>
                  <a:pt x="1226534" y="0"/>
                </a:lnTo>
                <a:lnTo>
                  <a:pt x="0" y="0"/>
                </a:lnTo>
                <a:lnTo>
                  <a:pt x="0" y="19743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0142" y="2165653"/>
            <a:ext cx="1151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interview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29980" y="2170074"/>
            <a:ext cx="988694" cy="197485"/>
          </a:xfrm>
          <a:custGeom>
            <a:avLst/>
            <a:gdLst/>
            <a:ahLst/>
            <a:cxnLst/>
            <a:rect l="l" t="t" r="r" b="b"/>
            <a:pathLst>
              <a:path w="988694" h="197485">
                <a:moveTo>
                  <a:pt x="0" y="197434"/>
                </a:moveTo>
                <a:lnTo>
                  <a:pt x="988694" y="197434"/>
                </a:lnTo>
                <a:lnTo>
                  <a:pt x="988694" y="0"/>
                </a:lnTo>
                <a:lnTo>
                  <a:pt x="0" y="0"/>
                </a:lnTo>
                <a:lnTo>
                  <a:pt x="0" y="19743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995" y="2167548"/>
          <a:ext cx="2717165" cy="68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205"/>
                <a:gridCol w="57150"/>
                <a:gridCol w="474980"/>
                <a:gridCol w="51434"/>
                <a:gridCol w="328294"/>
                <a:gridCol w="51434"/>
                <a:gridCol w="468629"/>
                <a:gridCol w="654050"/>
              </a:tblGrid>
              <a:tr h="233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ghosts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2085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35"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1100" spc="-30">
                          <a:latin typeface="Tahoma"/>
                          <a:cs typeface="Tahoma"/>
                        </a:rPr>
                        <a:t>poetry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60">
                          <a:latin typeface="Tahoma"/>
                          <a:cs typeface="Tahoma"/>
                        </a:rPr>
                        <a:t>by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Van</a:t>
                      </a:r>
                      <a:r>
                        <a:rPr dirty="0" sz="1100" spc="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Gogh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40">
                          <a:latin typeface="Tahoma"/>
                          <a:cs typeface="Tahoma"/>
                        </a:rPr>
                        <a:t>according </a:t>
                      </a:r>
                      <a:r>
                        <a:rPr dirty="0" sz="1100" spc="-15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1100" spc="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Jack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6288">
                <a:tc gridSpan="3"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with </a:t>
                      </a:r>
                      <a:r>
                        <a:rPr dirty="0" sz="1100" spc="-40">
                          <a:latin typeface="Tahoma"/>
                          <a:cs typeface="Tahoma"/>
                        </a:rPr>
                        <a:t>the </a:t>
                      </a:r>
                      <a:r>
                        <a:rPr dirty="0" sz="1100" spc="-55">
                          <a:latin typeface="Tahoma"/>
                          <a:cs typeface="Tahoma"/>
                        </a:rPr>
                        <a:t>red</a:t>
                      </a:r>
                      <a:r>
                        <a:rPr dirty="0" sz="1100" spc="6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Tahoma"/>
                          <a:cs typeface="Tahoma"/>
                        </a:rPr>
                        <a:t>cover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35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1100" spc="-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60">
                          <a:latin typeface="Tahoma"/>
                          <a:cs typeface="Tahoma"/>
                        </a:rPr>
                        <a:t>sunflowers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3938561" y="2474294"/>
            <a:ext cx="567055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vs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on 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2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</a:rPr>
              <a:t>26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67902" y="2165653"/>
            <a:ext cx="9124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since</a:t>
            </a:r>
            <a:r>
              <a:rPr dirty="0" sz="1100" spc="-30">
                <a:latin typeface="Tahoma"/>
                <a:cs typeface="Tahoma"/>
              </a:rPr>
              <a:t> childhood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617220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2069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335674"/>
            <a:ext cx="661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7" action="ppaction://hlinksldjump"/>
              </a:rPr>
              <a:t>EXERCISE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938561" y="2474294"/>
            <a:ext cx="567055" cy="541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vs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Pmods</a:t>
            </a:r>
            <a:endParaRPr sz="400">
              <a:latin typeface="Verdana"/>
              <a:cs typeface="Verdana"/>
            </a:endParaRPr>
          </a:p>
          <a:p>
            <a:pPr marL="12700" marR="5080">
              <a:lnSpc>
                <a:spcPct val="1522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on 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2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</a:rPr>
              <a:t>27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198827"/>
            <a:ext cx="11734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40">
                <a:latin typeface="Tahoma"/>
                <a:cs typeface="Tahoma"/>
              </a:rPr>
              <a:t>Jenny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 b="1">
                <a:latin typeface="Arial"/>
                <a:cs typeface="Arial"/>
              </a:rPr>
              <a:t>worried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3860" y="1229626"/>
            <a:ext cx="113855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interview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6512" y="1229626"/>
            <a:ext cx="100266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according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Jack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360" y="1408860"/>
            <a:ext cx="23634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stared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 b="1">
                <a:latin typeface="Arial"/>
                <a:cs typeface="Arial"/>
              </a:rPr>
              <a:t>painting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-19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sunflowers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6512" y="1439659"/>
            <a:ext cx="753745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25">
                <a:latin typeface="Tahoma"/>
                <a:cs typeface="Tahoma"/>
              </a:rPr>
              <a:t>Van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Gogh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360" y="1618893"/>
            <a:ext cx="16598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0" b="1">
                <a:latin typeface="Arial"/>
                <a:cs typeface="Arial"/>
              </a:rPr>
              <a:t>believed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-2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ghosts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73402" y="1649691"/>
            <a:ext cx="887730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since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childhood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64360" y="1859724"/>
            <a:ext cx="1055370" cy="172085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red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cover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2903" y="1828925"/>
            <a:ext cx="885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20">
                <a:latin typeface="Tahoma"/>
                <a:cs typeface="Tahoma"/>
              </a:rPr>
              <a:t>left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360" y="1828925"/>
            <a:ext cx="135128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indent="-177165">
              <a:lnSpc>
                <a:spcPct val="102699"/>
              </a:lnSpc>
              <a:spcBef>
                <a:spcPts val="5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5" b="1">
                <a:latin typeface="Arial"/>
                <a:cs typeface="Arial"/>
              </a:rPr>
              <a:t>book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30">
                <a:latin typeface="Tahoma"/>
                <a:cs typeface="Tahoma"/>
              </a:rPr>
              <a:t>poetry  </a:t>
            </a:r>
            <a:r>
              <a:rPr dirty="0" sz="1100" spc="-60">
                <a:latin typeface="Tahoma"/>
                <a:cs typeface="Tahoma"/>
              </a:rPr>
              <a:t>bus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52653"/>
            <a:ext cx="660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3333B2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315859"/>
            <a:ext cx="116903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minute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Complementation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8561" y="3191273"/>
            <a:ext cx="3594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&amp;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27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961591"/>
            <a:ext cx="2536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versus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Modifying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Phrases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(a)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255342"/>
            <a:ext cx="1482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the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verb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541384"/>
            <a:ext cx="1683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other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827440"/>
            <a:ext cx="1384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recap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on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terminology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121190"/>
            <a:ext cx="20091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versus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Modifiers</a:t>
            </a:r>
            <a:r>
              <a:rPr dirty="0" sz="1100" spc="-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(b)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414941"/>
            <a:ext cx="2319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Complements and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lexical</a:t>
            </a:r>
            <a:r>
              <a:rPr dirty="0" sz="1100" spc="12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representation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700996"/>
            <a:ext cx="1196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Five-minute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960102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617220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2069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29477"/>
            <a:ext cx="661670" cy="9829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3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4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23" action="ppaction://hlinksldjump"/>
              </a:rPr>
              <a:t>Are </a:t>
            </a:r>
            <a:r>
              <a:rPr dirty="0" spc="-55">
                <a:hlinkClick r:id="rId23" action="ppaction://hlinksldjump"/>
              </a:rPr>
              <a:t>complements </a:t>
            </a:r>
            <a:r>
              <a:rPr dirty="0" spc="-45">
                <a:hlinkClick r:id="rId23" action="ppaction://hlinksldjump"/>
              </a:rPr>
              <a:t>predictable from</a:t>
            </a:r>
            <a:r>
              <a:rPr dirty="0" spc="200">
                <a:hlinkClick r:id="rId23" action="ppaction://hlinksldjump"/>
              </a:rPr>
              <a:t> </a:t>
            </a:r>
            <a:r>
              <a:rPr dirty="0" spc="-55">
                <a:hlinkClick r:id="rId23" action="ppaction://hlinksldjump"/>
              </a:rPr>
              <a:t>meaning?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latin typeface="Verdana"/>
                <a:cs typeface="Verdana"/>
                <a:hlinkClick r:id="rId25" action="ppaction://hlinksldjump"/>
              </a:rPr>
              <a:t>Predictable?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28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294039"/>
            <a:ext cx="2473960" cy="6559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>
                <a:latin typeface="Tahoma"/>
                <a:cs typeface="Tahoma"/>
              </a:rPr>
              <a:t>hope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25">
                <a:latin typeface="Tahoma"/>
                <a:cs typeface="Tahoma"/>
              </a:rPr>
              <a:t>won’t </a:t>
            </a:r>
            <a:r>
              <a:rPr dirty="0" sz="1100" spc="-50">
                <a:latin typeface="Tahoma"/>
                <a:cs typeface="Tahoma"/>
              </a:rPr>
              <a:t>miss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train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imagine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80">
                <a:latin typeface="Tahoma"/>
                <a:cs typeface="Tahoma"/>
              </a:rPr>
              <a:t>was </a:t>
            </a:r>
            <a:r>
              <a:rPr dirty="0" sz="1100" spc="-55">
                <a:latin typeface="Tahoma"/>
                <a:cs typeface="Tahoma"/>
              </a:rPr>
              <a:t>very </a:t>
            </a:r>
            <a:r>
              <a:rPr dirty="0" sz="1100" spc="-50">
                <a:latin typeface="Tahoma"/>
                <a:cs typeface="Tahoma"/>
              </a:rPr>
              <a:t>angry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believe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0">
                <a:latin typeface="Tahoma"/>
                <a:cs typeface="Tahoma"/>
              </a:rPr>
              <a:t>he’s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relationship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617220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2069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4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14" action="ppaction://hlinksldjump"/>
              </a:rPr>
              <a:t>Are </a:t>
            </a:r>
            <a:r>
              <a:rPr dirty="0" spc="-55">
                <a:hlinkClick r:id="rId14" action="ppaction://hlinksldjump"/>
              </a:rPr>
              <a:t>complements </a:t>
            </a:r>
            <a:r>
              <a:rPr dirty="0" spc="-45">
                <a:hlinkClick r:id="rId14" action="ppaction://hlinksldjump"/>
              </a:rPr>
              <a:t>predictable from</a:t>
            </a:r>
            <a:r>
              <a:rPr dirty="0" spc="200">
                <a:hlinkClick r:id="rId14" action="ppaction://hlinksldjump"/>
              </a:rPr>
              <a:t> </a:t>
            </a:r>
            <a:r>
              <a:rPr dirty="0" spc="-55">
                <a:hlinkClick r:id="rId14" action="ppaction://hlinksldjump"/>
              </a:rPr>
              <a:t>meaning?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1960" y="1281123"/>
            <a:ext cx="3498215" cy="768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 b="1">
                <a:latin typeface="Arial"/>
                <a:cs typeface="Arial"/>
              </a:rPr>
              <a:t>like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15">
                <a:latin typeface="Tahoma"/>
                <a:cs typeface="Tahoma"/>
              </a:rPr>
              <a:t>don’t </a:t>
            </a:r>
            <a:r>
              <a:rPr dirty="0" sz="1100" spc="-45">
                <a:latin typeface="Tahoma"/>
                <a:cs typeface="Tahoma"/>
              </a:rPr>
              <a:t>get </a:t>
            </a:r>
            <a:r>
              <a:rPr dirty="0" sz="1100" spc="-65">
                <a:latin typeface="Tahoma"/>
                <a:cs typeface="Tahoma"/>
              </a:rPr>
              <a:t>down </a:t>
            </a: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35">
                <a:latin typeface="Tahoma"/>
                <a:cs typeface="Tahoma"/>
              </a:rPr>
              <a:t>stuff </a:t>
            </a:r>
            <a:r>
              <a:rPr dirty="0" baseline="-13888" sz="1200" spc="-67">
                <a:latin typeface="Verdana"/>
                <a:cs typeface="Verdana"/>
              </a:rPr>
              <a:t>that </a:t>
            </a:r>
            <a:r>
              <a:rPr dirty="0" baseline="-13888" sz="1200" spc="-97">
                <a:latin typeface="Verdana"/>
                <a:cs typeface="Verdana"/>
              </a:rPr>
              <a:t>plus</a:t>
            </a:r>
            <a:r>
              <a:rPr dirty="0" baseline="-13888" sz="1200" spc="-104">
                <a:latin typeface="Verdana"/>
                <a:cs typeface="Verdana"/>
              </a:rPr>
              <a:t> clause</a:t>
            </a:r>
            <a:endParaRPr baseline="-13888" sz="1200">
              <a:latin typeface="Verdana"/>
              <a:cs typeface="Verdana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 startAt="2"/>
              <a:tabLst>
                <a:tab pos="215265" algn="l"/>
              </a:tabLst>
            </a:pPr>
            <a:r>
              <a:rPr dirty="0" sz="1100" spc="-10">
                <a:latin typeface="Tahoma"/>
                <a:cs typeface="Tahoma"/>
              </a:rPr>
              <a:t>??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0" b="1">
                <a:latin typeface="Arial"/>
                <a:cs typeface="Arial"/>
              </a:rPr>
              <a:t>admire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15">
                <a:latin typeface="Tahoma"/>
                <a:cs typeface="Tahoma"/>
              </a:rPr>
              <a:t>don’t </a:t>
            </a:r>
            <a:r>
              <a:rPr dirty="0" sz="1100" spc="-45">
                <a:latin typeface="Tahoma"/>
                <a:cs typeface="Tahoma"/>
              </a:rPr>
              <a:t>get </a:t>
            </a:r>
            <a:r>
              <a:rPr dirty="0" sz="1100" spc="-65">
                <a:latin typeface="Tahoma"/>
                <a:cs typeface="Tahoma"/>
              </a:rPr>
              <a:t>down </a:t>
            </a:r>
            <a:r>
              <a:rPr dirty="0" sz="1100" spc="-30">
                <a:latin typeface="Tahoma"/>
                <a:cs typeface="Tahoma"/>
              </a:rPr>
              <a:t>about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stuff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210"/>
              </a:spcBef>
            </a:pPr>
            <a:r>
              <a:rPr dirty="0" sz="800" spc="-45">
                <a:latin typeface="Verdana"/>
                <a:cs typeface="Verdana"/>
              </a:rPr>
              <a:t>that </a:t>
            </a:r>
            <a:r>
              <a:rPr dirty="0" sz="800" spc="-65">
                <a:latin typeface="Verdana"/>
                <a:cs typeface="Verdana"/>
              </a:rPr>
              <a:t>plus </a:t>
            </a:r>
            <a:r>
              <a:rPr dirty="0" sz="800" spc="-70">
                <a:latin typeface="Verdana"/>
                <a:cs typeface="Verdana"/>
              </a:rPr>
              <a:t>clause</a:t>
            </a:r>
            <a:r>
              <a:rPr dirty="0" sz="800" spc="25">
                <a:latin typeface="Verdana"/>
                <a:cs typeface="Verdana"/>
              </a:rPr>
              <a:t> </a:t>
            </a:r>
            <a:r>
              <a:rPr dirty="0" baseline="10101" sz="1650" spc="-165">
                <a:latin typeface="Tahoma"/>
                <a:cs typeface="Tahoma"/>
              </a:rPr>
              <a:t>]</a:t>
            </a:r>
            <a:endParaRPr baseline="10101" sz="16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029477"/>
            <a:ext cx="661670" cy="141033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3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&amp;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1940">
              <a:lnSpc>
                <a:spcPct val="152200"/>
              </a:lnSpc>
              <a:spcBef>
                <a:spcPts val="30"/>
              </a:spcBef>
            </a:pPr>
            <a:r>
              <a:rPr dirty="0" sz="400" spc="-25">
                <a:latin typeface="Verdana"/>
                <a:cs typeface="Verdana"/>
                <a:hlinkClick r:id="rId25" action="ppaction://hlinksldjump"/>
              </a:rPr>
              <a:t>Predictable? </a:t>
            </a:r>
            <a:r>
              <a:rPr dirty="0" sz="400" spc="-25"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marL="385445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29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8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659130" cy="94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0795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9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ctr" marR="33655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29477"/>
            <a:ext cx="661670" cy="11398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3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40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>
                <a:hlinkClick r:id="rId24" action="ppaction://hlinksldjump"/>
              </a:rPr>
              <a:t>Are </a:t>
            </a:r>
            <a:r>
              <a:rPr dirty="0" spc="-55">
                <a:hlinkClick r:id="rId24" action="ppaction://hlinksldjump"/>
              </a:rPr>
              <a:t>complements </a:t>
            </a:r>
            <a:r>
              <a:rPr dirty="0" spc="-45">
                <a:hlinkClick r:id="rId24" action="ppaction://hlinksldjump"/>
              </a:rPr>
              <a:t>predictable from</a:t>
            </a:r>
            <a:r>
              <a:rPr dirty="0" spc="200">
                <a:hlinkClick r:id="rId24" action="ppaction://hlinksldjump"/>
              </a:rPr>
              <a:t> </a:t>
            </a:r>
            <a:r>
              <a:rPr dirty="0" spc="-55">
                <a:hlinkClick r:id="rId24" action="ppaction://hlinksldjump"/>
              </a:rPr>
              <a:t>meaning?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38561" y="3191273"/>
            <a:ext cx="47942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latin typeface="Verdana"/>
                <a:cs typeface="Verdana"/>
                <a:hlinkClick r:id="rId25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30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435695"/>
            <a:ext cx="3345179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answer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15">
                <a:latin typeface="Tahoma"/>
                <a:cs typeface="Tahoma"/>
              </a:rPr>
              <a:t>that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70">
                <a:latin typeface="Tahoma"/>
                <a:cs typeface="Tahoma"/>
              </a:rPr>
              <a:t>word </a:t>
            </a:r>
            <a:r>
              <a:rPr dirty="0" sz="1100" spc="-70" b="1">
                <a:latin typeface="Arial"/>
                <a:cs typeface="Arial"/>
              </a:rPr>
              <a:t>specifies </a:t>
            </a:r>
            <a:r>
              <a:rPr dirty="0" sz="1100" spc="-40" b="1">
                <a:latin typeface="Arial"/>
                <a:cs typeface="Arial"/>
              </a:rPr>
              <a:t>its </a:t>
            </a:r>
            <a:r>
              <a:rPr dirty="0" sz="1100" spc="-75" b="1">
                <a:latin typeface="Arial"/>
                <a:cs typeface="Arial"/>
              </a:rPr>
              <a:t>own </a:t>
            </a:r>
            <a:r>
              <a:rPr dirty="0" sz="1100" spc="-40" b="1">
                <a:latin typeface="Arial"/>
                <a:cs typeface="Arial"/>
              </a:rPr>
              <a:t>syntactic  </a:t>
            </a:r>
            <a:r>
              <a:rPr dirty="0" sz="1100" spc="-45" b="1">
                <a:latin typeface="Arial"/>
                <a:cs typeface="Arial"/>
              </a:rPr>
              <a:t>behaviour.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59130" cy="13709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  <a:p>
            <a:pPr marL="12700" marR="53975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</a:t>
            </a:r>
            <a:endParaRPr sz="400">
              <a:latin typeface="Verdana"/>
              <a:cs typeface="Verdana"/>
            </a:endParaRPr>
          </a:p>
          <a:p>
            <a:pPr marL="37465" marR="322580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3052653"/>
            <a:ext cx="660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901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24" action="ppaction://hlinksldjump"/>
              </a:rPr>
              <a:t>The </a:t>
            </a:r>
            <a:r>
              <a:rPr dirty="0" spc="-60">
                <a:hlinkClick r:id="rId24" action="ppaction://hlinksldjump"/>
              </a:rPr>
              <a:t>lemma </a:t>
            </a:r>
            <a:r>
              <a:rPr dirty="0" spc="-45">
                <a:hlinkClick r:id="rId24" action="ppaction://hlinksldjump"/>
              </a:rPr>
              <a:t>(and </a:t>
            </a:r>
            <a:r>
              <a:rPr dirty="0" spc="-50">
                <a:hlinkClick r:id="rId24" action="ppaction://hlinksldjump"/>
              </a:rPr>
              <a:t>the</a:t>
            </a:r>
            <a:r>
              <a:rPr dirty="0" spc="200">
                <a:hlinkClick r:id="rId24" action="ppaction://hlinksldjump"/>
              </a:rPr>
              <a:t> </a:t>
            </a:r>
            <a:r>
              <a:rPr dirty="0" spc="-65">
                <a:hlinkClick r:id="rId24" action="ppaction://hlinksldjump"/>
              </a:rPr>
              <a:t>lexeme)</a:t>
            </a:r>
          </a:p>
        </p:txBody>
      </p:sp>
      <p:sp>
        <p:nvSpPr>
          <p:cNvPr id="10" name="object 10"/>
          <p:cNvSpPr/>
          <p:nvPr/>
        </p:nvSpPr>
        <p:spPr>
          <a:xfrm>
            <a:off x="179997" y="501716"/>
            <a:ext cx="3528060" cy="2646045"/>
          </a:xfrm>
          <a:custGeom>
            <a:avLst/>
            <a:gdLst/>
            <a:ahLst/>
            <a:cxnLst/>
            <a:rect l="l" t="t" r="r" b="b"/>
            <a:pathLst>
              <a:path w="3528060" h="2646045">
                <a:moveTo>
                  <a:pt x="0" y="2645953"/>
                </a:moveTo>
                <a:lnTo>
                  <a:pt x="3527938" y="2645953"/>
                </a:lnTo>
                <a:lnTo>
                  <a:pt x="3527938" y="0"/>
                </a:lnTo>
                <a:lnTo>
                  <a:pt x="0" y="0"/>
                </a:lnTo>
                <a:lnTo>
                  <a:pt x="0" y="26459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22991" y="820102"/>
          <a:ext cx="2844800" cy="171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/>
                <a:gridCol w="690879"/>
                <a:gridCol w="690880"/>
                <a:gridCol w="690880"/>
              </a:tblGrid>
              <a:tr h="341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050" b="1">
                          <a:latin typeface="Calibri"/>
                          <a:cs typeface="Calibri"/>
                        </a:rPr>
                        <a:t>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050" b="1">
                          <a:latin typeface="Calibri"/>
                          <a:cs typeface="Calibri"/>
                        </a:rPr>
                        <a:t>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050" b="1">
                          <a:latin typeface="Calibri"/>
                          <a:cs typeface="Calibri"/>
                        </a:rPr>
                        <a:t>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DCE6F2"/>
                    </a:solidFill>
                  </a:tcPr>
                </a:tc>
              </a:tr>
              <a:tr h="34103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050" spc="10" b="1">
                          <a:latin typeface="Calibri"/>
                          <a:cs typeface="Calibri"/>
                        </a:rPr>
                        <a:t>Concept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81915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 b="1">
                          <a:solidFill>
                            <a:srgbClr val="4F6228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 b="1">
                          <a:solidFill>
                            <a:srgbClr val="4F6228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 b="1">
                          <a:solidFill>
                            <a:srgbClr val="4F6228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341034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50" spc="5" b="1">
                          <a:latin typeface="Calibri"/>
                          <a:cs typeface="Calibri"/>
                        </a:rPr>
                        <a:t>1.</a:t>
                      </a:r>
                      <a:r>
                        <a:rPr dirty="0" sz="105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20" b="1">
                          <a:latin typeface="Calibri"/>
                          <a:cs typeface="Calibri"/>
                        </a:rPr>
                        <a:t>Lemma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750" spc="5" b="1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(semantics)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123189" marR="118745" indent="112395">
                        <a:lnSpc>
                          <a:spcPct val="103600"/>
                        </a:lnSpc>
                        <a:spcBef>
                          <a:spcPts val="140"/>
                        </a:spcBef>
                      </a:pPr>
                      <a:r>
                        <a:rPr dirty="0" sz="900" spc="1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Mis-  </a:t>
                      </a:r>
                      <a:r>
                        <a:rPr dirty="0" sz="900" spc="1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900" spc="-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9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900" spc="-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ec</a:t>
                      </a:r>
                      <a:r>
                        <a:rPr dirty="0" sz="900" spc="-1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9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 b="1">
                          <a:solidFill>
                            <a:srgbClr val="4F6228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 b="1">
                          <a:solidFill>
                            <a:srgbClr val="4F6228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</a:tr>
              <a:tr h="341034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050" spc="5" b="1">
                          <a:latin typeface="Calibri"/>
                          <a:cs typeface="Calibri"/>
                        </a:rPr>
                        <a:t>2.</a:t>
                      </a:r>
                      <a:r>
                        <a:rPr dirty="0" sz="105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10" b="1">
                          <a:latin typeface="Calibri"/>
                          <a:cs typeface="Calibri"/>
                        </a:rPr>
                        <a:t>Lexeme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750" spc="5" b="1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(word</a:t>
                      </a:r>
                      <a:r>
                        <a:rPr dirty="0" sz="750" spc="-15" b="1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750" b="1">
                          <a:solidFill>
                            <a:srgbClr val="7F7F7F"/>
                          </a:solidFill>
                          <a:latin typeface="Calibri"/>
                          <a:cs typeface="Calibri"/>
                        </a:rPr>
                        <a:t>form)</a:t>
                      </a:r>
                      <a:endParaRPr sz="750">
                        <a:latin typeface="Calibri"/>
                        <a:cs typeface="Calibri"/>
                      </a:endParaRPr>
                    </a:p>
                  </a:txBody>
                  <a:tcPr marL="0" marR="0" marB="0" marT="23495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 b="1">
                          <a:solidFill>
                            <a:srgbClr val="4F6228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123189" marR="118745" indent="112395">
                        <a:lnSpc>
                          <a:spcPct val="103600"/>
                        </a:lnSpc>
                        <a:spcBef>
                          <a:spcPts val="140"/>
                        </a:spcBef>
                      </a:pPr>
                      <a:r>
                        <a:rPr dirty="0" sz="900" spc="1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Mis-  </a:t>
                      </a:r>
                      <a:r>
                        <a:rPr dirty="0" sz="900" spc="1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900" spc="-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9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900" spc="-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ec</a:t>
                      </a:r>
                      <a:r>
                        <a:rPr dirty="0" sz="900" spc="-1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90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900" spc="1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Partial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93345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</a:tr>
              <a:tr h="3410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900" spc="10" b="1">
                          <a:latin typeface="Calibri"/>
                          <a:cs typeface="Calibri"/>
                        </a:rPr>
                        <a:t>Articulation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93345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 b="1">
                          <a:solidFill>
                            <a:srgbClr val="4F6228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350" b="1">
                          <a:solidFill>
                            <a:srgbClr val="4F6228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900" b="1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93345">
                    <a:lnL w="6350">
                      <a:solidFill>
                        <a:srgbClr val="F79646"/>
                      </a:solidFill>
                      <a:prstDash val="solid"/>
                    </a:lnL>
                    <a:lnR w="6350">
                      <a:solidFill>
                        <a:srgbClr val="F79646"/>
                      </a:solidFill>
                      <a:prstDash val="solid"/>
                    </a:lnR>
                    <a:lnT w="6350">
                      <a:solidFill>
                        <a:srgbClr val="F79646"/>
                      </a:solidFill>
                      <a:prstDash val="solid"/>
                    </a:lnT>
                    <a:lnB w="6350">
                      <a:solidFill>
                        <a:srgbClr val="F79646"/>
                      </a:solidFill>
                      <a:prstDash val="solid"/>
                    </a:lnB>
                    <a:solidFill>
                      <a:srgbClr val="93CDDD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938561" y="3191273"/>
            <a:ext cx="479425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latin typeface="Verdana"/>
                <a:cs typeface="Verdana"/>
                <a:hlinkClick r:id="rId25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&amp;</a:t>
            </a:r>
            <a:r>
              <a:rPr dirty="0" sz="400" spc="-8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60697" y="3341243"/>
            <a:ext cx="2794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31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7551" y="2522861"/>
            <a:ext cx="616585" cy="5930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065" marR="5080" indent="6985">
              <a:lnSpc>
                <a:spcPct val="103600"/>
              </a:lnSpc>
              <a:spcBef>
                <a:spcPts val="85"/>
              </a:spcBef>
            </a:pPr>
            <a:r>
              <a:rPr dirty="0" sz="900" spc="10">
                <a:latin typeface="Calibri"/>
                <a:cs typeface="Calibri"/>
              </a:rPr>
              <a:t>Semantic  </a:t>
            </a:r>
            <a:r>
              <a:rPr dirty="0" sz="900" spc="5">
                <a:latin typeface="Calibri"/>
                <a:cs typeface="Calibri"/>
              </a:rPr>
              <a:t>S</a:t>
            </a:r>
            <a:r>
              <a:rPr dirty="0" sz="900" spc="20">
                <a:latin typeface="Calibri"/>
                <a:cs typeface="Calibri"/>
              </a:rPr>
              <a:t>ub</a:t>
            </a:r>
            <a:r>
              <a:rPr dirty="0" sz="900" spc="-5">
                <a:latin typeface="Calibri"/>
                <a:cs typeface="Calibri"/>
              </a:rPr>
              <a:t>s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20">
                <a:latin typeface="Calibri"/>
                <a:cs typeface="Calibri"/>
              </a:rPr>
              <a:t>i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20">
                <a:latin typeface="Calibri"/>
                <a:cs typeface="Calibri"/>
              </a:rPr>
              <a:t>u</a:t>
            </a:r>
            <a:r>
              <a:rPr dirty="0" sz="900">
                <a:latin typeface="Calibri"/>
                <a:cs typeface="Calibri"/>
              </a:rPr>
              <a:t>t</a:t>
            </a:r>
            <a:r>
              <a:rPr dirty="0" sz="900" spc="20">
                <a:latin typeface="Calibri"/>
                <a:cs typeface="Calibri"/>
              </a:rPr>
              <a:t>i</a:t>
            </a:r>
            <a:r>
              <a:rPr dirty="0" sz="900" spc="20">
                <a:latin typeface="Calibri"/>
                <a:cs typeface="Calibri"/>
              </a:rPr>
              <a:t>o</a:t>
            </a:r>
            <a:r>
              <a:rPr dirty="0" sz="900" spc="5">
                <a:latin typeface="Calibri"/>
                <a:cs typeface="Calibri"/>
              </a:rPr>
              <a:t>n  </a:t>
            </a:r>
            <a:r>
              <a:rPr dirty="0" sz="900" spc="5">
                <a:latin typeface="Calibri"/>
                <a:cs typeface="Calibri"/>
              </a:rPr>
              <a:t>Crossword</a:t>
            </a:r>
            <a:endParaRPr sz="90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  <a:spcBef>
                <a:spcPts val="40"/>
              </a:spcBef>
            </a:pPr>
            <a:r>
              <a:rPr dirty="0" sz="900" spc="25">
                <a:latin typeface="Wingdings"/>
                <a:cs typeface="Wingdings"/>
              </a:rPr>
              <a:t></a:t>
            </a:r>
            <a:r>
              <a:rPr dirty="0" sz="900" spc="-40">
                <a:latin typeface="Times New Roman"/>
                <a:cs typeface="Times New Roman"/>
              </a:rPr>
              <a:t> </a:t>
            </a:r>
            <a:r>
              <a:rPr dirty="0" sz="900" spc="5">
                <a:latin typeface="Calibri"/>
                <a:cs typeface="Calibri"/>
              </a:rPr>
              <a:t>Jigsaw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2939" y="2527761"/>
            <a:ext cx="569595" cy="613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1905">
              <a:lnSpc>
                <a:spcPct val="102899"/>
              </a:lnSpc>
              <a:spcBef>
                <a:spcPts val="95"/>
              </a:spcBef>
            </a:pPr>
            <a:r>
              <a:rPr dirty="0" sz="750" spc="10">
                <a:latin typeface="Calibri"/>
                <a:cs typeface="Calibri"/>
              </a:rPr>
              <a:t>Phonological  </a:t>
            </a:r>
            <a:r>
              <a:rPr dirty="0" sz="750" spc="10">
                <a:latin typeface="Calibri"/>
                <a:cs typeface="Calibri"/>
              </a:rPr>
              <a:t>s</a:t>
            </a:r>
            <a:r>
              <a:rPr dirty="0" sz="750" spc="25">
                <a:latin typeface="Calibri"/>
                <a:cs typeface="Calibri"/>
              </a:rPr>
              <a:t>ub</a:t>
            </a:r>
            <a:r>
              <a:rPr dirty="0" sz="750" spc="10">
                <a:latin typeface="Calibri"/>
                <a:cs typeface="Calibri"/>
              </a:rPr>
              <a:t>s</a:t>
            </a:r>
            <a:r>
              <a:rPr dirty="0" sz="750" spc="15">
                <a:latin typeface="Calibri"/>
                <a:cs typeface="Calibri"/>
              </a:rPr>
              <a:t>t</a:t>
            </a:r>
            <a:r>
              <a:rPr dirty="0" sz="750" spc="20">
                <a:latin typeface="Calibri"/>
                <a:cs typeface="Calibri"/>
              </a:rPr>
              <a:t>i</a:t>
            </a:r>
            <a:r>
              <a:rPr dirty="0" sz="750" spc="15">
                <a:latin typeface="Calibri"/>
                <a:cs typeface="Calibri"/>
              </a:rPr>
              <a:t>t</a:t>
            </a:r>
            <a:r>
              <a:rPr dirty="0" sz="750" spc="25">
                <a:latin typeface="Calibri"/>
                <a:cs typeface="Calibri"/>
              </a:rPr>
              <a:t>u</a:t>
            </a:r>
            <a:r>
              <a:rPr dirty="0" sz="750" spc="15">
                <a:latin typeface="Calibri"/>
                <a:cs typeface="Calibri"/>
              </a:rPr>
              <a:t>t</a:t>
            </a:r>
            <a:r>
              <a:rPr dirty="0" sz="750" spc="-20">
                <a:latin typeface="Calibri"/>
                <a:cs typeface="Calibri"/>
              </a:rPr>
              <a:t>i</a:t>
            </a:r>
            <a:r>
              <a:rPr dirty="0" sz="750" spc="25">
                <a:latin typeface="Calibri"/>
                <a:cs typeface="Calibri"/>
              </a:rPr>
              <a:t>o</a:t>
            </a:r>
            <a:r>
              <a:rPr dirty="0" sz="750" spc="10">
                <a:latin typeface="Calibri"/>
                <a:cs typeface="Calibri"/>
              </a:rPr>
              <a:t>n</a:t>
            </a:r>
            <a:r>
              <a:rPr dirty="0" sz="750" spc="-75">
                <a:latin typeface="Calibri"/>
                <a:cs typeface="Calibri"/>
              </a:rPr>
              <a:t> </a:t>
            </a:r>
            <a:r>
              <a:rPr dirty="0" sz="750" spc="5">
                <a:latin typeface="Calibri"/>
                <a:cs typeface="Calibri"/>
              </a:rPr>
              <a:t>/  m</a:t>
            </a:r>
            <a:r>
              <a:rPr dirty="0" sz="750" spc="20">
                <a:latin typeface="Calibri"/>
                <a:cs typeface="Calibri"/>
              </a:rPr>
              <a:t>alap</a:t>
            </a:r>
            <a:r>
              <a:rPr dirty="0" sz="750" spc="5">
                <a:latin typeface="Calibri"/>
                <a:cs typeface="Calibri"/>
              </a:rPr>
              <a:t>r</a:t>
            </a:r>
            <a:r>
              <a:rPr dirty="0" sz="750" spc="20">
                <a:latin typeface="Calibri"/>
                <a:cs typeface="Calibri"/>
              </a:rPr>
              <a:t>opi</a:t>
            </a:r>
            <a:r>
              <a:rPr dirty="0" sz="750" spc="10">
                <a:latin typeface="Calibri"/>
                <a:cs typeface="Calibri"/>
              </a:rPr>
              <a:t>s</a:t>
            </a:r>
            <a:r>
              <a:rPr dirty="0" sz="750" spc="5">
                <a:latin typeface="Calibri"/>
                <a:cs typeface="Calibri"/>
              </a:rPr>
              <a:t>m  </a:t>
            </a:r>
            <a:r>
              <a:rPr dirty="0" sz="750" spc="15">
                <a:latin typeface="Calibri"/>
                <a:cs typeface="Calibri"/>
              </a:rPr>
              <a:t>concubine</a:t>
            </a:r>
            <a:r>
              <a:rPr dirty="0" sz="750" spc="-114">
                <a:latin typeface="Calibri"/>
                <a:cs typeface="Calibri"/>
              </a:rPr>
              <a:t> </a:t>
            </a:r>
            <a:r>
              <a:rPr dirty="0" sz="750" spc="20">
                <a:latin typeface="Wingdings"/>
                <a:cs typeface="Wingdings"/>
              </a:rPr>
              <a:t></a:t>
            </a:r>
            <a:r>
              <a:rPr dirty="0" sz="750" spc="20">
                <a:latin typeface="Times New Roman"/>
                <a:cs typeface="Times New Roman"/>
              </a:rPr>
              <a:t> </a:t>
            </a:r>
            <a:r>
              <a:rPr dirty="0" sz="750" spc="15">
                <a:latin typeface="Calibri"/>
                <a:cs typeface="Calibri"/>
              </a:rPr>
              <a:t>porcupine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8138" y="2522861"/>
            <a:ext cx="506730" cy="4483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135"/>
              </a:spcBef>
            </a:pPr>
            <a:r>
              <a:rPr dirty="0" sz="1350">
                <a:latin typeface="Calibri"/>
                <a:cs typeface="Calibri"/>
              </a:rPr>
              <a:t>TOT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350" spc="15">
                <a:latin typeface="Calibri"/>
                <a:cs typeface="Calibri"/>
              </a:rPr>
              <a:t>ef</a:t>
            </a:r>
            <a:r>
              <a:rPr dirty="0" sz="1350" spc="-30">
                <a:latin typeface="Calibri"/>
                <a:cs typeface="Calibri"/>
              </a:rPr>
              <a:t>f</a:t>
            </a:r>
            <a:r>
              <a:rPr dirty="0" sz="1350" spc="15">
                <a:latin typeface="Calibri"/>
                <a:cs typeface="Calibri"/>
              </a:rPr>
              <a:t>e</a:t>
            </a:r>
            <a:r>
              <a:rPr dirty="0" sz="1350" spc="5">
                <a:latin typeface="Calibri"/>
                <a:cs typeface="Calibri"/>
              </a:rPr>
              <a:t>c</a:t>
            </a:r>
            <a:r>
              <a:rPr dirty="0" sz="1350" spc="5">
                <a:latin typeface="Calibri"/>
                <a:cs typeface="Calibri"/>
              </a:rPr>
              <a:t>t</a:t>
            </a:r>
            <a:r>
              <a:rPr dirty="0" sz="1350" spc="15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2766" y="588545"/>
            <a:ext cx="318770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Calibri"/>
                <a:cs typeface="Calibri"/>
              </a:rPr>
              <a:t>How </a:t>
            </a:r>
            <a:r>
              <a:rPr dirty="0" sz="1200" spc="-5">
                <a:latin typeface="Calibri"/>
                <a:cs typeface="Calibri"/>
              </a:rPr>
              <a:t>errors </a:t>
            </a:r>
            <a:r>
              <a:rPr dirty="0" sz="1200">
                <a:latin typeface="Calibri"/>
                <a:cs typeface="Calibri"/>
              </a:rPr>
              <a:t>provide </a:t>
            </a:r>
            <a:r>
              <a:rPr dirty="0" sz="1200" spc="10">
                <a:latin typeface="Calibri"/>
                <a:cs typeface="Calibri"/>
              </a:rPr>
              <a:t>evidence </a:t>
            </a:r>
            <a:r>
              <a:rPr dirty="0" sz="1200">
                <a:latin typeface="Calibri"/>
                <a:cs typeface="Calibri"/>
              </a:rPr>
              <a:t>for </a:t>
            </a:r>
            <a:r>
              <a:rPr dirty="0" sz="1200" spc="15">
                <a:latin typeface="Calibri"/>
                <a:cs typeface="Calibri"/>
              </a:rPr>
              <a:t>two-stage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model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61670" cy="20878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  <a:p>
            <a:pPr marL="12700" marR="56515">
              <a:lnSpc>
                <a:spcPts val="1260"/>
              </a:lnSpc>
              <a:spcBef>
                <a:spcPts val="10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3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1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7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</a:t>
            </a:r>
            <a:endParaRPr sz="400">
              <a:latin typeface="Verdana"/>
              <a:cs typeface="Verdana"/>
            </a:endParaRPr>
          </a:p>
          <a:p>
            <a:pPr marL="37465" marR="325755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901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23" action="ppaction://hlinksldjump"/>
              </a:rPr>
              <a:t>The </a:t>
            </a:r>
            <a:r>
              <a:rPr dirty="0" spc="-60">
                <a:hlinkClick r:id="rId23" action="ppaction://hlinksldjump"/>
              </a:rPr>
              <a:t>lemma </a:t>
            </a:r>
            <a:r>
              <a:rPr dirty="0" spc="-45">
                <a:hlinkClick r:id="rId23" action="ppaction://hlinksldjump"/>
              </a:rPr>
              <a:t>(and </a:t>
            </a:r>
            <a:r>
              <a:rPr dirty="0" spc="-50">
                <a:hlinkClick r:id="rId23" action="ppaction://hlinksldjump"/>
              </a:rPr>
              <a:t>the</a:t>
            </a:r>
            <a:r>
              <a:rPr dirty="0" spc="200">
                <a:hlinkClick r:id="rId23" action="ppaction://hlinksldjump"/>
              </a:rPr>
              <a:t> </a:t>
            </a:r>
            <a:r>
              <a:rPr dirty="0" spc="-65">
                <a:hlinkClick r:id="rId23" action="ppaction://hlinksldjump"/>
              </a:rPr>
              <a:t>lexeme)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467295"/>
            <a:ext cx="355409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Badecker </a:t>
            </a:r>
            <a:r>
              <a:rPr dirty="0" sz="1100" spc="-35">
                <a:latin typeface="Tahoma"/>
                <a:cs typeface="Tahoma"/>
              </a:rPr>
              <a:t>et </a:t>
            </a:r>
            <a:r>
              <a:rPr dirty="0" sz="1100" spc="-30">
                <a:latin typeface="Tahoma"/>
                <a:cs typeface="Tahoma"/>
              </a:rPr>
              <a:t>al. </a:t>
            </a:r>
            <a:r>
              <a:rPr dirty="0" sz="1100" spc="-40">
                <a:latin typeface="Tahoma"/>
                <a:cs typeface="Tahoma"/>
              </a:rPr>
              <a:t>(1995) - </a:t>
            </a:r>
            <a:r>
              <a:rPr dirty="0" sz="1100" spc="-20">
                <a:latin typeface="Tahoma"/>
                <a:cs typeface="Tahoma"/>
              </a:rPr>
              <a:t>ability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report </a:t>
            </a:r>
            <a:r>
              <a:rPr dirty="0" sz="1100" spc="-65">
                <a:latin typeface="Tahoma"/>
                <a:cs typeface="Tahoma"/>
              </a:rPr>
              <a:t>gender </a:t>
            </a:r>
            <a:r>
              <a:rPr dirty="0" sz="1100" spc="-50">
                <a:latin typeface="Tahoma"/>
                <a:cs typeface="Tahoma"/>
              </a:rPr>
              <a:t>independent 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20">
                <a:latin typeface="Tahoma"/>
                <a:cs typeface="Tahoma"/>
              </a:rPr>
              <a:t>ability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name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word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6412" y="830229"/>
            <a:ext cx="3175162" cy="23813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latin typeface="Verdana"/>
                <a:cs typeface="Verdana"/>
                <a:hlinkClick r:id="rId27" action="ppaction://hlinksldjump"/>
              </a:rPr>
              <a:t>Lemma </a:t>
            </a:r>
            <a:r>
              <a:rPr dirty="0" sz="400" spc="30">
                <a:latin typeface="Verdana"/>
                <a:cs typeface="Verdana"/>
                <a:hlinkClick r:id="rId27" action="ppaction://hlinksldjump"/>
              </a:rPr>
              <a:t>&amp;</a:t>
            </a:r>
            <a:r>
              <a:rPr dirty="0" sz="400" spc="-3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27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</a:rPr>
              <a:t>32</a:t>
            </a:r>
            <a:r>
              <a:rPr dirty="0" sz="600" spc="-155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52653"/>
            <a:ext cx="660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315859"/>
            <a:ext cx="116903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minute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Complementation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8561" y="3191273"/>
            <a:ext cx="3594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&amp;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32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961591"/>
            <a:ext cx="2536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versus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Modifying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Phrases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(a)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255342"/>
            <a:ext cx="1482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the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verb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541384"/>
            <a:ext cx="1683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other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827440"/>
            <a:ext cx="1384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recap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on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terminology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121190"/>
            <a:ext cx="20091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versus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Modifiers</a:t>
            </a:r>
            <a:r>
              <a:rPr dirty="0" sz="1100" spc="-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(b)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414941"/>
            <a:ext cx="2319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Complements 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lexical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representation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700996"/>
            <a:ext cx="1196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Five-minute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960102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2199"/>
            <a:ext cx="643255" cy="8553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6034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381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  <a:p>
            <a:pPr marL="137160">
              <a:lnSpc>
                <a:spcPct val="100000"/>
              </a:lnSpc>
              <a:spcBef>
                <a:spcPts val="46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1136077"/>
            <a:ext cx="3475354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Look at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speech </a:t>
            </a:r>
            <a:r>
              <a:rPr dirty="0" sz="1100" spc="-55">
                <a:latin typeface="Tahoma"/>
                <a:cs typeface="Tahoma"/>
              </a:rPr>
              <a:t>errors.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60">
                <a:latin typeface="Tahoma"/>
                <a:cs typeface="Tahoma"/>
              </a:rPr>
              <a:t>does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70">
                <a:latin typeface="Tahoma"/>
                <a:cs typeface="Tahoma"/>
              </a:rPr>
              <a:t>say  </a:t>
            </a: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integration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20">
                <a:latin typeface="Tahoma"/>
                <a:cs typeface="Tahoma"/>
              </a:rPr>
              <a:t>(a) </a:t>
            </a:r>
            <a:r>
              <a:rPr dirty="0" sz="1100" spc="-40">
                <a:latin typeface="Tahoma"/>
                <a:cs typeface="Tahoma"/>
              </a:rPr>
              <a:t>planning the </a:t>
            </a:r>
            <a:r>
              <a:rPr dirty="0" sz="1100" spc="-35">
                <a:latin typeface="Tahoma"/>
                <a:cs typeface="Tahoma"/>
              </a:rPr>
              <a:t>structure of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sentence,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15">
                <a:latin typeface="Tahoma"/>
                <a:cs typeface="Tahoma"/>
              </a:rPr>
              <a:t>(b) </a:t>
            </a:r>
            <a:r>
              <a:rPr dirty="0" sz="1100" spc="-35">
                <a:latin typeface="Tahoma"/>
                <a:cs typeface="Tahoma"/>
              </a:rPr>
              <a:t>inserting </a:t>
            </a:r>
            <a:r>
              <a:rPr dirty="0" sz="1100" spc="-70">
                <a:latin typeface="Tahoma"/>
                <a:cs typeface="Tahoma"/>
              </a:rPr>
              <a:t>words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60">
                <a:latin typeface="Tahoma"/>
                <a:cs typeface="Tahoma"/>
              </a:rPr>
              <a:t>sentences,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10">
                <a:latin typeface="Tahoma"/>
                <a:cs typeface="Tahoma"/>
              </a:rPr>
              <a:t>(c)  </a:t>
            </a:r>
            <a:r>
              <a:rPr dirty="0" sz="1100" spc="-40">
                <a:latin typeface="Tahoma"/>
                <a:cs typeface="Tahoma"/>
              </a:rPr>
              <a:t>producing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phonemes.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360" y="1981262"/>
            <a:ext cx="1779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35">
                <a:latin typeface="Tahoma"/>
                <a:cs typeface="Tahoma"/>
              </a:rPr>
              <a:t>I’m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80">
                <a:latin typeface="Tahoma"/>
                <a:cs typeface="Tahoma"/>
              </a:rPr>
              <a:t>weekend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maniacs.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294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6" action="ppaction://hlinksldjump"/>
              </a:rPr>
              <a:t>Completing</a:t>
            </a:r>
            <a:r>
              <a:rPr dirty="0" spc="-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7360" y="437309"/>
            <a:ext cx="1637664" cy="64833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1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A: </a:t>
            </a:r>
            <a:r>
              <a:rPr dirty="0" sz="1100" spc="5">
                <a:latin typeface="Tahoma"/>
                <a:cs typeface="Tahoma"/>
              </a:rPr>
              <a:t>Dr </a:t>
            </a:r>
            <a:r>
              <a:rPr dirty="0" sz="1100" spc="-25">
                <a:latin typeface="Tahoma"/>
                <a:cs typeface="Tahoma"/>
              </a:rPr>
              <a:t>Who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remembered.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1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5">
                <a:latin typeface="Tahoma"/>
                <a:cs typeface="Tahoma"/>
              </a:rPr>
              <a:t>B: </a:t>
            </a:r>
            <a:r>
              <a:rPr dirty="0" sz="1100" spc="-60">
                <a:latin typeface="Tahoma"/>
                <a:cs typeface="Tahoma"/>
              </a:rPr>
              <a:t>Remembered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what?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1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A: </a:t>
            </a:r>
            <a:r>
              <a:rPr dirty="0" sz="1100" spc="5">
                <a:latin typeface="Tahoma"/>
                <a:cs typeface="Tahoma"/>
              </a:rPr>
              <a:t>Dr </a:t>
            </a:r>
            <a:r>
              <a:rPr dirty="0" sz="1100" spc="-25">
                <a:latin typeface="Tahoma"/>
                <a:cs typeface="Tahoma"/>
              </a:rPr>
              <a:t>Who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remembered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9894" y="924521"/>
            <a:ext cx="158559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40">
                <a:latin typeface="Tahoma"/>
                <a:cs typeface="Tahoma"/>
              </a:rPr>
              <a:t>the sonic </a:t>
            </a:r>
            <a:r>
              <a:rPr dirty="0" sz="1100" spc="-50">
                <a:latin typeface="Tahoma"/>
                <a:cs typeface="Tahoma"/>
              </a:rPr>
              <a:t>screwdriver </a:t>
            </a:r>
            <a:r>
              <a:rPr dirty="0" baseline="-13888" sz="1200" spc="15" i="1">
                <a:latin typeface="Arial"/>
                <a:cs typeface="Arial"/>
              </a:rPr>
              <a:t>NP</a:t>
            </a:r>
            <a:r>
              <a:rPr dirty="0" baseline="-13888" sz="1200" spc="89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219808"/>
            <a:ext cx="3968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and.</a:t>
            </a:r>
            <a:r>
              <a:rPr dirty="0" sz="1100" spc="-2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2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360" y="1504579"/>
            <a:ext cx="1577340" cy="64833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1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>
                <a:latin typeface="Tahoma"/>
                <a:cs typeface="Tahoma"/>
              </a:rPr>
              <a:t>X: </a:t>
            </a:r>
            <a:r>
              <a:rPr dirty="0" sz="1100" spc="-40">
                <a:latin typeface="Tahoma"/>
                <a:cs typeface="Tahoma"/>
              </a:rPr>
              <a:t>Jeanine </a:t>
            </a:r>
            <a:r>
              <a:rPr dirty="0" sz="1100" spc="-25">
                <a:latin typeface="Tahoma"/>
                <a:cs typeface="Tahoma"/>
              </a:rPr>
              <a:t>filled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car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1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>
                <a:latin typeface="Tahoma"/>
                <a:cs typeface="Tahoma"/>
              </a:rPr>
              <a:t>Y: </a:t>
            </a:r>
            <a:r>
              <a:rPr dirty="0" sz="1100" spc="5">
                <a:latin typeface="Tahoma"/>
                <a:cs typeface="Tahoma"/>
              </a:rPr>
              <a:t>With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what?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1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>
                <a:latin typeface="Tahoma"/>
                <a:cs typeface="Tahoma"/>
              </a:rPr>
              <a:t>X: </a:t>
            </a:r>
            <a:r>
              <a:rPr dirty="0" sz="1100" spc="-40">
                <a:latin typeface="Tahoma"/>
                <a:cs typeface="Tahoma"/>
              </a:rPr>
              <a:t>Jeanine </a:t>
            </a:r>
            <a:r>
              <a:rPr dirty="0" sz="1100" spc="-25">
                <a:latin typeface="Tahoma"/>
                <a:cs typeface="Tahoma"/>
              </a:rPr>
              <a:t>filled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8723" y="1991791"/>
            <a:ext cx="101219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15">
                <a:latin typeface="Tahoma"/>
                <a:cs typeface="Tahoma"/>
              </a:rPr>
              <a:t>Petrol </a:t>
            </a:r>
            <a:r>
              <a:rPr dirty="0" baseline="-13888" sz="1200" spc="7" i="1">
                <a:latin typeface="Arial"/>
                <a:cs typeface="Arial"/>
              </a:rPr>
              <a:t>PP</a:t>
            </a:r>
            <a:r>
              <a:rPr dirty="0" baseline="-13888" sz="1200" spc="240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287078"/>
            <a:ext cx="3968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and.</a:t>
            </a:r>
            <a:r>
              <a:rPr dirty="0" sz="1100" spc="-2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2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360" y="2571862"/>
            <a:ext cx="1181735" cy="44069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1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>
                <a:latin typeface="Tahoma"/>
                <a:cs typeface="Tahoma"/>
              </a:rPr>
              <a:t>P: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proud.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1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Q: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What?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43850" y="3059074"/>
            <a:ext cx="1026794" cy="172085"/>
          </a:xfrm>
          <a:custGeom>
            <a:avLst/>
            <a:gdLst/>
            <a:ahLst/>
            <a:cxnLst/>
            <a:rect l="l" t="t" r="r" b="b"/>
            <a:pathLst>
              <a:path w="1026794" h="172085">
                <a:moveTo>
                  <a:pt x="0" y="172072"/>
                </a:moveTo>
                <a:lnTo>
                  <a:pt x="1026731" y="172072"/>
                </a:lnTo>
                <a:lnTo>
                  <a:pt x="102673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7360" y="3061665"/>
            <a:ext cx="2216150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>
                <a:latin typeface="Tahoma"/>
                <a:cs typeface="Tahoma"/>
              </a:rPr>
              <a:t>P: </a:t>
            </a:r>
            <a:r>
              <a:rPr dirty="0" sz="1100" spc="-10">
                <a:latin typeface="Tahoma"/>
                <a:cs typeface="Tahoma"/>
              </a:rPr>
              <a:t>Jack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0">
                <a:latin typeface="Tahoma"/>
                <a:cs typeface="Tahoma"/>
              </a:rPr>
              <a:t>proud </a:t>
            </a:r>
            <a:r>
              <a:rPr dirty="0" sz="1100" spc="-110">
                <a:latin typeface="Tahoma"/>
                <a:cs typeface="Tahoma"/>
              </a:rPr>
              <a:t>[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his </a:t>
            </a:r>
            <a:r>
              <a:rPr dirty="0" sz="1100" spc="-75">
                <a:latin typeface="Tahoma"/>
                <a:cs typeface="Tahoma"/>
              </a:rPr>
              <a:t>essay </a:t>
            </a:r>
            <a:r>
              <a:rPr dirty="0" baseline="-13888" sz="1200" spc="7" i="1">
                <a:latin typeface="Arial"/>
                <a:cs typeface="Arial"/>
              </a:rPr>
              <a:t>PP</a:t>
            </a:r>
            <a:r>
              <a:rPr dirty="0" baseline="-13888" sz="1200" spc="217" i="1">
                <a:latin typeface="Arial"/>
                <a:cs typeface="Arial"/>
              </a:rPr>
              <a:t> </a:t>
            </a:r>
            <a:r>
              <a:rPr dirty="0" sz="1100" spc="-110">
                <a:latin typeface="Tahoma"/>
                <a:cs typeface="Tahoma"/>
              </a:rPr>
              <a:t>]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52653"/>
            <a:ext cx="660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315859"/>
            <a:ext cx="116903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minute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Complementation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8561" y="3191273"/>
            <a:ext cx="3594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&amp;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6097" y="3341243"/>
            <a:ext cx="254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33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961591"/>
            <a:ext cx="2536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versus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Modifying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Phrases</a:t>
            </a:r>
            <a:r>
              <a:rPr dirty="0" sz="1100" spc="-75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7" action="ppaction://hlinksldjump"/>
              </a:rPr>
              <a:t>(a)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255342"/>
            <a:ext cx="1482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the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verb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541384"/>
            <a:ext cx="1683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other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827440"/>
            <a:ext cx="1384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recap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on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terminology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121190"/>
            <a:ext cx="20091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versus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Modifiers</a:t>
            </a:r>
            <a:r>
              <a:rPr dirty="0" sz="1100" spc="-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(b)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414941"/>
            <a:ext cx="2319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Complements 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lexical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representation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700996"/>
            <a:ext cx="1196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Five-minute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960102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25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2199"/>
            <a:ext cx="643255" cy="1108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6034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381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  <a:p>
            <a:pPr algn="ctr" marL="26034">
              <a:lnSpc>
                <a:spcPct val="100000"/>
              </a:lnSpc>
              <a:spcBef>
                <a:spcPts val="46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7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ctr" marR="1778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2029477"/>
            <a:ext cx="661670" cy="9829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2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30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297" y="1284172"/>
            <a:ext cx="3524250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Badecker, </a:t>
            </a:r>
            <a:r>
              <a:rPr dirty="0" sz="1100" spc="-10">
                <a:latin typeface="Tahoma"/>
                <a:cs typeface="Tahoma"/>
              </a:rPr>
              <a:t>W., Miozzo, </a:t>
            </a:r>
            <a:r>
              <a:rPr dirty="0" sz="1100" spc="15">
                <a:latin typeface="Tahoma"/>
                <a:cs typeface="Tahoma"/>
              </a:rPr>
              <a:t>M.,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15">
                <a:latin typeface="Tahoma"/>
                <a:cs typeface="Tahoma"/>
              </a:rPr>
              <a:t>Zanuttini, </a:t>
            </a:r>
            <a:r>
              <a:rPr dirty="0" sz="1100" spc="-5">
                <a:latin typeface="Tahoma"/>
                <a:cs typeface="Tahoma"/>
              </a:rPr>
              <a:t>R. </a:t>
            </a:r>
            <a:r>
              <a:rPr dirty="0" sz="1100" spc="-40">
                <a:latin typeface="Tahoma"/>
                <a:cs typeface="Tahoma"/>
              </a:rPr>
              <a:t>(1995). </a:t>
            </a:r>
            <a:r>
              <a:rPr dirty="0" sz="1100" spc="-20">
                <a:latin typeface="Tahoma"/>
                <a:cs typeface="Tahoma"/>
              </a:rPr>
              <a:t>The  </a:t>
            </a:r>
            <a:r>
              <a:rPr dirty="0" sz="1100" spc="-55">
                <a:latin typeface="Tahoma"/>
                <a:cs typeface="Tahoma"/>
              </a:rPr>
              <a:t>two-stage </a:t>
            </a:r>
            <a:r>
              <a:rPr dirty="0" sz="1100" spc="-45">
                <a:latin typeface="Tahoma"/>
                <a:cs typeface="Tahoma"/>
              </a:rPr>
              <a:t>model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30">
                <a:latin typeface="Tahoma"/>
                <a:cs typeface="Tahoma"/>
              </a:rPr>
              <a:t>lexical </a:t>
            </a:r>
            <a:r>
              <a:rPr dirty="0" sz="1100" spc="-40">
                <a:latin typeface="Tahoma"/>
                <a:cs typeface="Tahoma"/>
              </a:rPr>
              <a:t>retrieval: Evidence from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case </a:t>
            </a:r>
            <a:r>
              <a:rPr dirty="0" sz="1100" spc="-35">
                <a:latin typeface="Tahoma"/>
                <a:cs typeface="Tahoma"/>
              </a:rPr>
              <a:t>of  </a:t>
            </a:r>
            <a:r>
              <a:rPr dirty="0" sz="1100" spc="-45">
                <a:latin typeface="Tahoma"/>
                <a:cs typeface="Tahoma"/>
              </a:rPr>
              <a:t>anomia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45">
                <a:latin typeface="Tahoma"/>
                <a:cs typeface="Tahoma"/>
              </a:rPr>
              <a:t>selective </a:t>
            </a:r>
            <a:r>
              <a:rPr dirty="0" sz="1100" spc="-50">
                <a:latin typeface="Tahoma"/>
                <a:cs typeface="Tahoma"/>
              </a:rPr>
              <a:t>preservation </a:t>
            </a:r>
            <a:r>
              <a:rPr dirty="0" sz="1100" spc="-35">
                <a:latin typeface="Tahoma"/>
                <a:cs typeface="Tahoma"/>
              </a:rPr>
              <a:t>of grammatical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gender.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5" i="1">
                <a:latin typeface="Trebuchet MS"/>
                <a:cs typeface="Trebuchet MS"/>
              </a:rPr>
              <a:t>Cognition</a:t>
            </a:r>
            <a:r>
              <a:rPr dirty="0" sz="1100" spc="-45">
                <a:latin typeface="Tahoma"/>
                <a:cs typeface="Tahoma"/>
              </a:rPr>
              <a:t>, </a:t>
            </a:r>
            <a:r>
              <a:rPr dirty="0" sz="1100" spc="-35" i="1">
                <a:latin typeface="Trebuchet MS"/>
                <a:cs typeface="Trebuchet MS"/>
              </a:rPr>
              <a:t>57 </a:t>
            </a:r>
            <a:r>
              <a:rPr dirty="0" sz="1100" spc="-25">
                <a:latin typeface="Tahoma"/>
                <a:cs typeface="Tahoma"/>
              </a:rPr>
              <a:t>(2),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193–216.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34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294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6" action="ppaction://hlinksldjump"/>
              </a:rPr>
              <a:t>Completing</a:t>
            </a:r>
            <a:r>
              <a:rPr dirty="0" spc="-5">
                <a:hlinkClick r:id="rId6" action="ppaction://hlinksldjump"/>
              </a:rPr>
              <a:t> </a:t>
            </a:r>
            <a:r>
              <a:rPr dirty="0" spc="-70">
                <a:hlinkClick r:id="rId6" action="ppaction://hlinksldjump"/>
              </a:rPr>
              <a:t>sentences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045335"/>
            <a:ext cx="27362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Narrow </a:t>
            </a:r>
            <a:r>
              <a:rPr dirty="0" sz="1100" spc="-30">
                <a:latin typeface="Tahoma"/>
                <a:cs typeface="Tahoma"/>
              </a:rPr>
              <a:t>definition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30">
                <a:latin typeface="Tahoma"/>
                <a:cs typeface="Tahoma"/>
              </a:rPr>
              <a:t>‘complement’: </a:t>
            </a:r>
            <a:r>
              <a:rPr dirty="0" sz="1100" spc="-95" b="1">
                <a:latin typeface="Arial"/>
                <a:cs typeface="Arial"/>
              </a:rPr>
              <a:t>Cs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55" b="1">
                <a:latin typeface="Arial"/>
                <a:cs typeface="Arial"/>
              </a:rPr>
              <a:t>Co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960" y="1330526"/>
            <a:ext cx="1423035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80">
                <a:latin typeface="Tahoma"/>
                <a:cs typeface="Tahoma"/>
              </a:rPr>
              <a:t>seems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70" b="1">
                <a:latin typeface="Arial"/>
                <a:cs typeface="Arial"/>
              </a:rPr>
              <a:t>happy</a:t>
            </a:r>
            <a:r>
              <a:rPr dirty="0" baseline="-13888" sz="1200" spc="-104" b="1">
                <a:latin typeface="Arial"/>
                <a:cs typeface="Arial"/>
              </a:rPr>
              <a:t>Cs</a:t>
            </a:r>
            <a:endParaRPr baseline="-13888" sz="1200">
              <a:latin typeface="Arial"/>
              <a:cs typeface="Arial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0">
                <a:latin typeface="Tahoma"/>
                <a:cs typeface="Tahoma"/>
              </a:rPr>
              <a:t>want </a:t>
            </a:r>
            <a:r>
              <a:rPr dirty="0" sz="1100" spc="-45">
                <a:latin typeface="Tahoma"/>
                <a:cs typeface="Tahoma"/>
              </a:rPr>
              <a:t>bond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0" b="1">
                <a:latin typeface="Arial"/>
                <a:cs typeface="Arial"/>
              </a:rPr>
              <a:t>dead</a:t>
            </a:r>
            <a:r>
              <a:rPr dirty="0" baseline="-13888" sz="1200" spc="-75" b="1">
                <a:latin typeface="Arial"/>
                <a:cs typeface="Arial"/>
              </a:rPr>
              <a:t>Co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826511"/>
            <a:ext cx="3153410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-35">
                <a:latin typeface="Tahoma"/>
                <a:cs typeface="Tahoma"/>
              </a:rPr>
              <a:t>Broader definition: </a:t>
            </a:r>
            <a:r>
              <a:rPr dirty="0" sz="1100" spc="-50">
                <a:latin typeface="Tahoma"/>
                <a:cs typeface="Tahoma"/>
              </a:rPr>
              <a:t>‘ways </a:t>
            </a:r>
            <a:r>
              <a:rPr dirty="0" sz="1100" spc="-35">
                <a:latin typeface="Tahoma"/>
                <a:cs typeface="Tahoma"/>
              </a:rPr>
              <a:t>of completing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sentence’.  </a:t>
            </a:r>
            <a:r>
              <a:rPr dirty="0" sz="1100" spc="-40">
                <a:latin typeface="Tahoma"/>
                <a:cs typeface="Tahoma"/>
              </a:rPr>
              <a:t>Determined </a:t>
            </a:r>
            <a:r>
              <a:rPr dirty="0" sz="1100" spc="-60">
                <a:latin typeface="Tahoma"/>
                <a:cs typeface="Tahoma"/>
              </a:rPr>
              <a:t>by </a:t>
            </a:r>
            <a:r>
              <a:rPr dirty="0" sz="1100" spc="-30">
                <a:latin typeface="Tahoma"/>
                <a:cs typeface="Tahoma"/>
              </a:rPr>
              <a:t>particular </a:t>
            </a:r>
            <a:r>
              <a:rPr dirty="0" sz="1100" spc="-60">
                <a:latin typeface="Tahoma"/>
                <a:cs typeface="Tahoma"/>
              </a:rPr>
              <a:t>word, </a:t>
            </a:r>
            <a:r>
              <a:rPr dirty="0" sz="1100" spc="-55">
                <a:latin typeface="Tahoma"/>
                <a:cs typeface="Tahoma"/>
              </a:rPr>
              <a:t>e.g.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80" i="1">
                <a:latin typeface="Trebuchet MS"/>
                <a:cs typeface="Trebuchet MS"/>
              </a:rPr>
              <a:t>remember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501439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71440"/>
            <a:ext cx="37782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052653"/>
            <a:ext cx="6604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1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7297" y="315859"/>
            <a:ext cx="116903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10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5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minute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5" action="ppaction://hlinksldjump"/>
              </a:rPr>
              <a:t>Complementation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8561" y="3191273"/>
            <a:ext cx="3594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&amp;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4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4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4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961591"/>
            <a:ext cx="2536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Complements </a:t>
            </a:r>
            <a:r>
              <a:rPr dirty="0" sz="1100" spc="-6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versus 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Modifying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Phrases</a:t>
            </a:r>
            <a:r>
              <a:rPr dirty="0" sz="1100" spc="-7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(a)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255342"/>
            <a:ext cx="1482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the</a:t>
            </a:r>
            <a:r>
              <a:rPr dirty="0" sz="1100" spc="9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9" action="ppaction://hlinksldjump"/>
              </a:rPr>
              <a:t>verb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541384"/>
            <a:ext cx="16833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Complements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other</a:t>
            </a:r>
            <a:r>
              <a:rPr dirty="0" sz="1100" spc="10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7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words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827440"/>
            <a:ext cx="1384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A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recap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on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4" action="ppaction://hlinksldjump"/>
              </a:rPr>
              <a:t>terminology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121190"/>
            <a:ext cx="20091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Complements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versus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Modifiers</a:t>
            </a:r>
            <a:r>
              <a:rPr dirty="0" sz="1100" spc="-110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16" action="ppaction://hlinksldjump"/>
              </a:rPr>
              <a:t>(b)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414941"/>
            <a:ext cx="2319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Complements and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lexical</a:t>
            </a:r>
            <a:r>
              <a:rPr dirty="0" sz="1100" spc="1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representation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97" y="2700996"/>
            <a:ext cx="1196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Five-minute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2960102"/>
            <a:ext cx="7486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Bibliography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617220" cy="688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2069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20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82537"/>
            <a:ext cx="661670" cy="7302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636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8" action="ppaction://hlinksldjump"/>
              </a:rPr>
              <a:t>Difference </a:t>
            </a:r>
            <a:r>
              <a:rPr dirty="0" spc="-80">
                <a:hlinkClick r:id="rId8" action="ppaction://hlinksldjump"/>
              </a:rPr>
              <a:t>between </a:t>
            </a:r>
            <a:r>
              <a:rPr dirty="0" spc="-55">
                <a:hlinkClick r:id="rId8" action="ppaction://hlinksldjump"/>
              </a:rPr>
              <a:t>Complements </a:t>
            </a:r>
            <a:r>
              <a:rPr dirty="0" spc="-60">
                <a:hlinkClick r:id="rId8" action="ppaction://hlinksldjump"/>
              </a:rPr>
              <a:t>and</a:t>
            </a:r>
            <a:r>
              <a:rPr dirty="0" spc="-35">
                <a:hlinkClick r:id="rId8" action="ppaction://hlinksldjump"/>
              </a:rPr>
              <a:t> </a:t>
            </a:r>
            <a:r>
              <a:rPr dirty="0" spc="-20">
                <a:hlinkClick r:id="rId8" action="ppaction://hlinksldjump"/>
              </a:rPr>
              <a:t>Modifiers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13263" y="3070797"/>
            <a:ext cx="66040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  <a:p>
            <a:pPr marL="37465" marR="28003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Predictable?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&amp;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  <a:p>
            <a:pPr algn="r" marR="38100">
              <a:lnSpc>
                <a:spcPts val="640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5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5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164423"/>
            <a:ext cx="3552825" cy="10420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2352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Complements: </a:t>
            </a: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5">
                <a:latin typeface="Tahoma"/>
                <a:cs typeface="Tahoma"/>
              </a:rPr>
              <a:t>obligatory. </a:t>
            </a:r>
            <a:r>
              <a:rPr dirty="0" sz="1100" spc="-50">
                <a:latin typeface="Tahoma"/>
                <a:cs typeface="Tahoma"/>
              </a:rPr>
              <a:t>Sentence </a:t>
            </a:r>
            <a:r>
              <a:rPr dirty="0" sz="1100" spc="-60">
                <a:latin typeface="Tahoma"/>
                <a:cs typeface="Tahoma"/>
              </a:rPr>
              <a:t>sounds </a:t>
            </a:r>
            <a:r>
              <a:rPr dirty="0" sz="1100" spc="-40">
                <a:latin typeface="Tahoma"/>
                <a:cs typeface="Tahoma"/>
              </a:rPr>
              <a:t>odd  </a:t>
            </a:r>
            <a:r>
              <a:rPr dirty="0" sz="1100" spc="-25">
                <a:latin typeface="Tahoma"/>
                <a:cs typeface="Tahoma"/>
              </a:rPr>
              <a:t>without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them.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15">
                <a:latin typeface="Tahoma"/>
                <a:cs typeface="Tahoma"/>
              </a:rPr>
              <a:t>Modifying </a:t>
            </a:r>
            <a:r>
              <a:rPr dirty="0" sz="1100" spc="-65">
                <a:latin typeface="Tahoma"/>
                <a:cs typeface="Tahoma"/>
              </a:rPr>
              <a:t>phrases: </a:t>
            </a: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30">
                <a:latin typeface="Tahoma"/>
                <a:cs typeface="Tahoma"/>
              </a:rPr>
              <a:t>optional. </a:t>
            </a: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50">
                <a:latin typeface="Tahoma"/>
                <a:cs typeface="Tahoma"/>
              </a:rPr>
              <a:t>feel </a:t>
            </a:r>
            <a:r>
              <a:rPr dirty="0" sz="1100" spc="-30">
                <a:latin typeface="Tahoma"/>
                <a:cs typeface="Tahoma"/>
              </a:rPr>
              <a:t>“added</a:t>
            </a:r>
            <a:r>
              <a:rPr dirty="0" sz="1100" spc="-19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on”.</a:t>
            </a:r>
            <a:endParaRPr sz="1100">
              <a:latin typeface="Tahoma"/>
              <a:cs typeface="Tahoma"/>
            </a:endParaRPr>
          </a:p>
          <a:p>
            <a:pPr marL="12700" marR="714375">
              <a:lnSpc>
                <a:spcPct val="102699"/>
              </a:lnSpc>
              <a:spcBef>
                <a:spcPts val="635"/>
              </a:spcBef>
            </a:pPr>
            <a:r>
              <a:rPr dirty="0" sz="1100" spc="-20">
                <a:latin typeface="Tahoma"/>
                <a:cs typeface="Tahoma"/>
              </a:rPr>
              <a:t>Two </a:t>
            </a:r>
            <a:r>
              <a:rPr dirty="0" sz="1100" spc="-50">
                <a:latin typeface="Tahoma"/>
                <a:cs typeface="Tahoma"/>
              </a:rPr>
              <a:t>types </a:t>
            </a:r>
            <a:r>
              <a:rPr dirty="0" sz="1100" spc="-35">
                <a:latin typeface="Tahoma"/>
                <a:cs typeface="Tahoma"/>
              </a:rPr>
              <a:t>of modifying </a:t>
            </a:r>
            <a:r>
              <a:rPr dirty="0" sz="1100" spc="-60">
                <a:latin typeface="Tahoma"/>
                <a:cs typeface="Tahoma"/>
              </a:rPr>
              <a:t>phrases, </a:t>
            </a:r>
            <a:r>
              <a:rPr dirty="0" sz="1100" spc="-35">
                <a:latin typeface="Tahoma"/>
                <a:cs typeface="Tahoma"/>
              </a:rPr>
              <a:t>Adverbials, </a:t>
            </a:r>
            <a:r>
              <a:rPr dirty="0" sz="1100" spc="-50">
                <a:latin typeface="Tahoma"/>
                <a:cs typeface="Tahoma"/>
              </a:rPr>
              <a:t>and  </a:t>
            </a:r>
            <a:r>
              <a:rPr dirty="0" sz="1100" spc="-30">
                <a:latin typeface="Tahoma"/>
                <a:cs typeface="Tahoma"/>
              </a:rPr>
              <a:t>Postmodifiers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9082" y="82199"/>
            <a:ext cx="617220" cy="382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ts val="710"/>
              </a:lnSpc>
              <a:spcBef>
                <a:spcPts val="95"/>
              </a:spcBef>
            </a:pP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09</a:t>
            </a:r>
            <a:r>
              <a:rPr dirty="0" sz="600" spc="-1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-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Complementation  </a:t>
            </a:r>
            <a:r>
              <a:rPr dirty="0" sz="600" spc="-6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versus 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Modification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501439"/>
            <a:ext cx="544830" cy="436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5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min</a:t>
            </a:r>
            <a:r>
              <a:rPr dirty="0" sz="600" spc="-10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60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HW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4" action="ppaction://hlinksldjump"/>
              </a:rPr>
              <a:t>answers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924488"/>
            <a:ext cx="61722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Complementation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Completing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sent.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177517"/>
            <a:ext cx="6591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Mods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7" action="ppaction://hlinksldjump"/>
              </a:rPr>
              <a:t>(a)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8" action="ppaction://hlinksldjump"/>
              </a:rPr>
              <a:t>Difference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483733"/>
            <a:ext cx="4679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Comps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of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9" action="ppaction://hlinksldjump"/>
              </a:rPr>
              <a:t>Vb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590857"/>
            <a:ext cx="609600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Comps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other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wds</a:t>
            </a:r>
            <a:endParaRPr sz="600">
              <a:latin typeface="Verdana"/>
              <a:cs typeface="Verdana"/>
            </a:endParaRPr>
          </a:p>
          <a:p>
            <a:pPr marL="37465" marR="249554">
              <a:lnSpc>
                <a:spcPct val="152200"/>
              </a:lnSpc>
              <a:spcBef>
                <a:spcPts val="25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adj.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Comps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 Ns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029477"/>
            <a:ext cx="54483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Recap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on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term.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Recap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82537"/>
            <a:ext cx="661670" cy="88709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Comps </a:t>
            </a:r>
            <a:r>
              <a:rPr dirty="0" sz="600" spc="-6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v 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Mods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(b)</a:t>
            </a:r>
            <a:endParaRPr sz="600">
              <a:latin typeface="Verdana"/>
              <a:cs typeface="Verdana"/>
            </a:endParaRPr>
          </a:p>
          <a:p>
            <a:pPr marL="37465" marR="174625">
              <a:lnSpc>
                <a:spcPct val="152200"/>
              </a:lnSpc>
              <a:spcBef>
                <a:spcPts val="25"/>
              </a:spcBef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Adv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vs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Pmods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on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adverbials</a:t>
            </a:r>
            <a:endParaRPr sz="400">
              <a:latin typeface="Verdana"/>
              <a:cs typeface="Verdana"/>
            </a:endParaRPr>
          </a:p>
          <a:p>
            <a:pPr marL="37465" marR="742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Function of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adverbials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Focus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on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Post-modifiers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Comps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v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Mods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Comps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&amp;</a:t>
            </a:r>
            <a:r>
              <a:rPr dirty="0" sz="600" spc="-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Lex.Rep.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636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8" action="ppaction://hlinksldjump"/>
              </a:rPr>
              <a:t>Difference </a:t>
            </a:r>
            <a:r>
              <a:rPr dirty="0" spc="-80">
                <a:hlinkClick r:id="rId8" action="ppaction://hlinksldjump"/>
              </a:rPr>
              <a:t>between </a:t>
            </a:r>
            <a:r>
              <a:rPr dirty="0" spc="-55">
                <a:hlinkClick r:id="rId8" action="ppaction://hlinksldjump"/>
              </a:rPr>
              <a:t>Complements </a:t>
            </a:r>
            <a:r>
              <a:rPr dirty="0" spc="-60">
                <a:hlinkClick r:id="rId8" action="ppaction://hlinksldjump"/>
              </a:rPr>
              <a:t>and</a:t>
            </a:r>
            <a:r>
              <a:rPr dirty="0" spc="-35">
                <a:hlinkClick r:id="rId8" action="ppaction://hlinksldjump"/>
              </a:rPr>
              <a:t> </a:t>
            </a:r>
            <a:r>
              <a:rPr dirty="0" spc="-20">
                <a:hlinkClick r:id="rId8" action="ppaction://hlinksldjump"/>
              </a:rPr>
              <a:t>Modifiers</a:t>
            </a:r>
          </a:p>
        </p:txBody>
      </p:sp>
      <p:sp>
        <p:nvSpPr>
          <p:cNvPr id="12" name="object 12"/>
          <p:cNvSpPr/>
          <p:nvPr/>
        </p:nvSpPr>
        <p:spPr>
          <a:xfrm>
            <a:off x="256959" y="2049145"/>
            <a:ext cx="626110" cy="172085"/>
          </a:xfrm>
          <a:custGeom>
            <a:avLst/>
            <a:gdLst/>
            <a:ahLst/>
            <a:cxnLst/>
            <a:rect l="l" t="t" r="r" b="b"/>
            <a:pathLst>
              <a:path w="626110" h="172085">
                <a:moveTo>
                  <a:pt x="0" y="172072"/>
                </a:moveTo>
                <a:lnTo>
                  <a:pt x="625767" y="172072"/>
                </a:lnTo>
                <a:lnTo>
                  <a:pt x="62576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44308" y="2049145"/>
            <a:ext cx="295275" cy="172085"/>
          </a:xfrm>
          <a:custGeom>
            <a:avLst/>
            <a:gdLst/>
            <a:ahLst/>
            <a:cxnLst/>
            <a:rect l="l" t="t" r="r" b="b"/>
            <a:pathLst>
              <a:path w="295275" h="172085">
                <a:moveTo>
                  <a:pt x="0" y="172072"/>
                </a:moveTo>
                <a:lnTo>
                  <a:pt x="295186" y="172072"/>
                </a:lnTo>
                <a:lnTo>
                  <a:pt x="29518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51660" y="2049145"/>
            <a:ext cx="305435" cy="172085"/>
          </a:xfrm>
          <a:custGeom>
            <a:avLst/>
            <a:gdLst/>
            <a:ahLst/>
            <a:cxnLst/>
            <a:rect l="l" t="t" r="r" b="b"/>
            <a:pathLst>
              <a:path w="305435" h="172085">
                <a:moveTo>
                  <a:pt x="0" y="172072"/>
                </a:moveTo>
                <a:lnTo>
                  <a:pt x="305181" y="172072"/>
                </a:lnTo>
                <a:lnTo>
                  <a:pt x="30518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18423" y="2049145"/>
            <a:ext cx="514984" cy="172085"/>
          </a:xfrm>
          <a:custGeom>
            <a:avLst/>
            <a:gdLst/>
            <a:ahLst/>
            <a:cxnLst/>
            <a:rect l="l" t="t" r="r" b="b"/>
            <a:pathLst>
              <a:path w="514985" h="172085">
                <a:moveTo>
                  <a:pt x="0" y="172072"/>
                </a:moveTo>
                <a:lnTo>
                  <a:pt x="514934" y="172072"/>
                </a:lnTo>
                <a:lnTo>
                  <a:pt x="51493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94927" y="2049145"/>
            <a:ext cx="544830" cy="172085"/>
          </a:xfrm>
          <a:custGeom>
            <a:avLst/>
            <a:gdLst/>
            <a:ahLst/>
            <a:cxnLst/>
            <a:rect l="l" t="t" r="r" b="b"/>
            <a:pathLst>
              <a:path w="544830" h="172085">
                <a:moveTo>
                  <a:pt x="0" y="172072"/>
                </a:moveTo>
                <a:lnTo>
                  <a:pt x="544563" y="172072"/>
                </a:lnTo>
                <a:lnTo>
                  <a:pt x="54456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4259" y="2018346"/>
            <a:ext cx="2908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Apparently </a:t>
            </a:r>
            <a:r>
              <a:rPr dirty="0" sz="1100" spc="-15">
                <a:latin typeface="Tahoma"/>
                <a:cs typeface="Tahoma"/>
              </a:rPr>
              <a:t>Mary </a:t>
            </a:r>
            <a:r>
              <a:rPr dirty="0" sz="1100" spc="-60" b="1">
                <a:latin typeface="Arial"/>
                <a:cs typeface="Arial"/>
              </a:rPr>
              <a:t>gave </a:t>
            </a:r>
            <a:r>
              <a:rPr dirty="0" sz="1100" spc="-30">
                <a:latin typeface="Tahoma"/>
                <a:cs typeface="Tahoma"/>
              </a:rPr>
              <a:t>Peter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book </a:t>
            </a:r>
            <a:r>
              <a:rPr dirty="0" sz="1100" spc="-25">
                <a:latin typeface="Tahoma"/>
                <a:cs typeface="Tahoma"/>
              </a:rPr>
              <a:t>last</a:t>
            </a:r>
            <a:r>
              <a:rPr dirty="0" sz="1100" spc="-2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night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95792" y="1800981"/>
            <a:ext cx="299720" cy="243204"/>
          </a:xfrm>
          <a:custGeom>
            <a:avLst/>
            <a:gdLst/>
            <a:ahLst/>
            <a:cxnLst/>
            <a:rect l="l" t="t" r="r" b="b"/>
            <a:pathLst>
              <a:path w="299719" h="243205">
                <a:moveTo>
                  <a:pt x="299160" y="242931"/>
                </a:moveTo>
                <a:lnTo>
                  <a:pt x="268707" y="48048"/>
                </a:lnTo>
                <a:lnTo>
                  <a:pt x="249169" y="14073"/>
                </a:lnTo>
                <a:lnTo>
                  <a:pt x="212615" y="0"/>
                </a:lnTo>
                <a:lnTo>
                  <a:pt x="82634" y="0"/>
                </a:lnTo>
                <a:lnTo>
                  <a:pt x="63132" y="3775"/>
                </a:lnTo>
                <a:lnTo>
                  <a:pt x="46079" y="14073"/>
                </a:lnTo>
                <a:lnTo>
                  <a:pt x="33281" y="29345"/>
                </a:lnTo>
                <a:lnTo>
                  <a:pt x="26541" y="48048"/>
                </a:lnTo>
                <a:lnTo>
                  <a:pt x="0" y="21790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78118" y="2000744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40040" y="6256"/>
                </a:moveTo>
                <a:lnTo>
                  <a:pt x="17673" y="18143"/>
                </a:lnTo>
                <a:lnTo>
                  <a:pt x="0" y="0"/>
                </a:lnTo>
                <a:lnTo>
                  <a:pt x="13763" y="43168"/>
                </a:lnTo>
                <a:lnTo>
                  <a:pt x="40040" y="6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2557" y="1733796"/>
            <a:ext cx="201720" cy="12488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53947" y="1712857"/>
            <a:ext cx="17907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30">
                <a:latin typeface="Tahoma"/>
                <a:cs typeface="Tahoma"/>
              </a:rPr>
              <a:t>A</a:t>
            </a:r>
            <a:r>
              <a:rPr dirty="0" sz="750" spc="-10">
                <a:latin typeface="Tahoma"/>
                <a:cs typeface="Tahoma"/>
              </a:rPr>
              <a:t>G.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96173" y="1800981"/>
            <a:ext cx="304165" cy="243204"/>
          </a:xfrm>
          <a:custGeom>
            <a:avLst/>
            <a:gdLst/>
            <a:ahLst/>
            <a:cxnLst/>
            <a:rect l="l" t="t" r="r" b="b"/>
            <a:pathLst>
              <a:path w="304164" h="243205">
                <a:moveTo>
                  <a:pt x="0" y="242931"/>
                </a:moveTo>
                <a:lnTo>
                  <a:pt x="30452" y="48048"/>
                </a:lnTo>
                <a:lnTo>
                  <a:pt x="49990" y="14073"/>
                </a:lnTo>
                <a:lnTo>
                  <a:pt x="86544" y="0"/>
                </a:lnTo>
                <a:lnTo>
                  <a:pt x="221528" y="0"/>
                </a:lnTo>
                <a:lnTo>
                  <a:pt x="241030" y="3775"/>
                </a:lnTo>
                <a:lnTo>
                  <a:pt x="258082" y="14073"/>
                </a:lnTo>
                <a:lnTo>
                  <a:pt x="270880" y="29345"/>
                </a:lnTo>
                <a:lnTo>
                  <a:pt x="277620" y="48048"/>
                </a:lnTo>
                <a:lnTo>
                  <a:pt x="304162" y="21790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77970" y="2000744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40040" y="0"/>
                </a:moveTo>
                <a:lnTo>
                  <a:pt x="22366" y="18143"/>
                </a:lnTo>
                <a:lnTo>
                  <a:pt x="0" y="6256"/>
                </a:lnTo>
                <a:lnTo>
                  <a:pt x="26276" y="43168"/>
                </a:lnTo>
                <a:lnTo>
                  <a:pt x="4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19553" y="1736327"/>
            <a:ext cx="261620" cy="118745"/>
          </a:xfrm>
          <a:custGeom>
            <a:avLst/>
            <a:gdLst/>
            <a:ahLst/>
            <a:cxnLst/>
            <a:rect l="l" t="t" r="r" b="b"/>
            <a:pathLst>
              <a:path w="261619" h="118744">
                <a:moveTo>
                  <a:pt x="236009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236009" y="118533"/>
                </a:lnTo>
                <a:lnTo>
                  <a:pt x="245859" y="116544"/>
                </a:lnTo>
                <a:lnTo>
                  <a:pt x="253902" y="111121"/>
                </a:lnTo>
                <a:lnTo>
                  <a:pt x="259325" y="103078"/>
                </a:lnTo>
                <a:lnTo>
                  <a:pt x="261314" y="93228"/>
                </a:lnTo>
                <a:lnTo>
                  <a:pt x="261314" y="25305"/>
                </a:lnTo>
                <a:lnTo>
                  <a:pt x="259325" y="15455"/>
                </a:lnTo>
                <a:lnTo>
                  <a:pt x="253902" y="7411"/>
                </a:lnTo>
                <a:lnTo>
                  <a:pt x="245859" y="1988"/>
                </a:lnTo>
                <a:lnTo>
                  <a:pt x="236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19553" y="1736327"/>
            <a:ext cx="261620" cy="118745"/>
          </a:xfrm>
          <a:custGeom>
            <a:avLst/>
            <a:gdLst/>
            <a:ahLst/>
            <a:cxnLst/>
            <a:rect l="l" t="t" r="r" b="b"/>
            <a:pathLst>
              <a:path w="261619" h="118744">
                <a:moveTo>
                  <a:pt x="236009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236009" y="118533"/>
                </a:lnTo>
                <a:lnTo>
                  <a:pt x="245859" y="116544"/>
                </a:lnTo>
                <a:lnTo>
                  <a:pt x="253902" y="111121"/>
                </a:lnTo>
                <a:lnTo>
                  <a:pt x="259325" y="103078"/>
                </a:lnTo>
                <a:lnTo>
                  <a:pt x="261314" y="93228"/>
                </a:lnTo>
                <a:lnTo>
                  <a:pt x="261314" y="25305"/>
                </a:lnTo>
                <a:lnTo>
                  <a:pt x="259325" y="15455"/>
                </a:lnTo>
                <a:lnTo>
                  <a:pt x="253902" y="7411"/>
                </a:lnTo>
                <a:lnTo>
                  <a:pt x="245859" y="1988"/>
                </a:lnTo>
                <a:lnTo>
                  <a:pt x="23600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41106" y="1738226"/>
            <a:ext cx="218440" cy="120650"/>
          </a:xfrm>
          <a:custGeom>
            <a:avLst/>
            <a:gdLst/>
            <a:ahLst/>
            <a:cxnLst/>
            <a:rect l="l" t="t" r="r" b="b"/>
            <a:pathLst>
              <a:path w="218439" h="120650">
                <a:moveTo>
                  <a:pt x="0" y="120450"/>
                </a:moveTo>
                <a:lnTo>
                  <a:pt x="218213" y="120450"/>
                </a:lnTo>
                <a:lnTo>
                  <a:pt x="218213" y="0"/>
                </a:lnTo>
                <a:lnTo>
                  <a:pt x="0" y="0"/>
                </a:lnTo>
                <a:lnTo>
                  <a:pt x="0" y="12045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528406" y="1712857"/>
            <a:ext cx="24384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30">
                <a:latin typeface="Tahoma"/>
                <a:cs typeface="Tahoma"/>
              </a:rPr>
              <a:t>BEN.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96173" y="1558050"/>
            <a:ext cx="777875" cy="486409"/>
          </a:xfrm>
          <a:custGeom>
            <a:avLst/>
            <a:gdLst/>
            <a:ahLst/>
            <a:cxnLst/>
            <a:rect l="l" t="t" r="r" b="b"/>
            <a:pathLst>
              <a:path w="777875" h="486410">
                <a:moveTo>
                  <a:pt x="0" y="485862"/>
                </a:moveTo>
                <a:lnTo>
                  <a:pt x="30387" y="96933"/>
                </a:lnTo>
                <a:lnTo>
                  <a:pt x="40970" y="59202"/>
                </a:lnTo>
                <a:lnTo>
                  <a:pt x="64201" y="28390"/>
                </a:lnTo>
                <a:lnTo>
                  <a:pt x="96711" y="7617"/>
                </a:lnTo>
                <a:lnTo>
                  <a:pt x="135130" y="0"/>
                </a:lnTo>
                <a:lnTo>
                  <a:pt x="644579" y="0"/>
                </a:lnTo>
                <a:lnTo>
                  <a:pt x="682999" y="7617"/>
                </a:lnTo>
                <a:lnTo>
                  <a:pt x="715508" y="28390"/>
                </a:lnTo>
                <a:lnTo>
                  <a:pt x="738739" y="59202"/>
                </a:lnTo>
                <a:lnTo>
                  <a:pt x="749323" y="96933"/>
                </a:lnTo>
                <a:lnTo>
                  <a:pt x="777738" y="46061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52535" y="2001946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40388" y="0"/>
                </a:moveTo>
                <a:lnTo>
                  <a:pt x="21377" y="16723"/>
                </a:lnTo>
                <a:lnTo>
                  <a:pt x="0" y="3155"/>
                </a:lnTo>
                <a:lnTo>
                  <a:pt x="23349" y="41965"/>
                </a:lnTo>
                <a:lnTo>
                  <a:pt x="40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60250" y="1490865"/>
            <a:ext cx="251558" cy="12488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771637" y="1469931"/>
            <a:ext cx="22923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5">
                <a:latin typeface="Tahoma"/>
                <a:cs typeface="Tahoma"/>
              </a:rPr>
              <a:t>P</a:t>
            </a:r>
            <a:r>
              <a:rPr dirty="0" sz="750" spc="-10">
                <a:latin typeface="Tahoma"/>
                <a:cs typeface="Tahoma"/>
              </a:rPr>
              <a:t>A</a:t>
            </a:r>
            <a:r>
              <a:rPr dirty="0" sz="750" spc="30">
                <a:latin typeface="Tahoma"/>
                <a:cs typeface="Tahoma"/>
              </a:rPr>
              <a:t>T.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33860" y="1094730"/>
            <a:ext cx="266700" cy="118745"/>
          </a:xfrm>
          <a:custGeom>
            <a:avLst/>
            <a:gdLst/>
            <a:ahLst/>
            <a:cxnLst/>
            <a:rect l="l" t="t" r="r" b="b"/>
            <a:pathLst>
              <a:path w="266700" h="118744">
                <a:moveTo>
                  <a:pt x="241396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5"/>
                </a:lnTo>
                <a:lnTo>
                  <a:pt x="25305" y="118533"/>
                </a:lnTo>
                <a:lnTo>
                  <a:pt x="241396" y="118533"/>
                </a:lnTo>
                <a:lnTo>
                  <a:pt x="251246" y="116545"/>
                </a:lnTo>
                <a:lnTo>
                  <a:pt x="259290" y="111121"/>
                </a:lnTo>
                <a:lnTo>
                  <a:pt x="264713" y="103078"/>
                </a:lnTo>
                <a:lnTo>
                  <a:pt x="266702" y="93228"/>
                </a:lnTo>
                <a:lnTo>
                  <a:pt x="266702" y="25305"/>
                </a:lnTo>
                <a:lnTo>
                  <a:pt x="264713" y="15455"/>
                </a:lnTo>
                <a:lnTo>
                  <a:pt x="259290" y="7411"/>
                </a:lnTo>
                <a:lnTo>
                  <a:pt x="251246" y="1988"/>
                </a:lnTo>
                <a:lnTo>
                  <a:pt x="2413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33860" y="1094730"/>
            <a:ext cx="266700" cy="118745"/>
          </a:xfrm>
          <a:custGeom>
            <a:avLst/>
            <a:gdLst/>
            <a:ahLst/>
            <a:cxnLst/>
            <a:rect l="l" t="t" r="r" b="b"/>
            <a:pathLst>
              <a:path w="266700" h="118744">
                <a:moveTo>
                  <a:pt x="241396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5"/>
                </a:lnTo>
                <a:lnTo>
                  <a:pt x="25305" y="118533"/>
                </a:lnTo>
                <a:lnTo>
                  <a:pt x="241396" y="118533"/>
                </a:lnTo>
                <a:lnTo>
                  <a:pt x="251246" y="116545"/>
                </a:lnTo>
                <a:lnTo>
                  <a:pt x="259290" y="111121"/>
                </a:lnTo>
                <a:lnTo>
                  <a:pt x="264713" y="103078"/>
                </a:lnTo>
                <a:lnTo>
                  <a:pt x="266702" y="93228"/>
                </a:lnTo>
                <a:lnTo>
                  <a:pt x="266702" y="25305"/>
                </a:lnTo>
                <a:lnTo>
                  <a:pt x="264713" y="15455"/>
                </a:lnTo>
                <a:lnTo>
                  <a:pt x="259290" y="7411"/>
                </a:lnTo>
                <a:lnTo>
                  <a:pt x="251246" y="1988"/>
                </a:lnTo>
                <a:lnTo>
                  <a:pt x="2413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55404" y="1096634"/>
            <a:ext cx="224154" cy="120650"/>
          </a:xfrm>
          <a:custGeom>
            <a:avLst/>
            <a:gdLst/>
            <a:ahLst/>
            <a:cxnLst/>
            <a:rect l="l" t="t" r="r" b="b"/>
            <a:pathLst>
              <a:path w="224155" h="120650">
                <a:moveTo>
                  <a:pt x="0" y="120450"/>
                </a:moveTo>
                <a:lnTo>
                  <a:pt x="223601" y="120450"/>
                </a:lnTo>
                <a:lnTo>
                  <a:pt x="223601" y="0"/>
                </a:lnTo>
                <a:lnTo>
                  <a:pt x="0" y="0"/>
                </a:lnTo>
                <a:lnTo>
                  <a:pt x="0" y="120450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742704" y="1071265"/>
            <a:ext cx="249554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45">
                <a:latin typeface="Tahoma"/>
                <a:cs typeface="Tahoma"/>
              </a:rPr>
              <a:t>A</a:t>
            </a:r>
            <a:r>
              <a:rPr dirty="0" sz="750" spc="25">
                <a:latin typeface="Tahoma"/>
                <a:cs typeface="Tahoma"/>
              </a:rPr>
              <a:t>D</a:t>
            </a:r>
            <a:r>
              <a:rPr dirty="0" sz="750" spc="20">
                <a:latin typeface="Tahoma"/>
                <a:cs typeface="Tahoma"/>
              </a:rPr>
              <a:t>V.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867211" y="1213264"/>
            <a:ext cx="0" cy="805815"/>
          </a:xfrm>
          <a:custGeom>
            <a:avLst/>
            <a:gdLst/>
            <a:ahLst/>
            <a:cxnLst/>
            <a:rect l="l" t="t" r="r" b="b"/>
            <a:pathLst>
              <a:path w="0" h="805814">
                <a:moveTo>
                  <a:pt x="0" y="0"/>
                </a:moveTo>
                <a:lnTo>
                  <a:pt x="0" y="80534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46967" y="200342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487" y="0"/>
                </a:moveTo>
                <a:lnTo>
                  <a:pt x="20243" y="15182"/>
                </a:lnTo>
                <a:lnTo>
                  <a:pt x="0" y="0"/>
                </a:lnTo>
                <a:lnTo>
                  <a:pt x="20243" y="40487"/>
                </a:lnTo>
                <a:lnTo>
                  <a:pt x="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6476" y="1094730"/>
            <a:ext cx="266700" cy="118745"/>
          </a:xfrm>
          <a:custGeom>
            <a:avLst/>
            <a:gdLst/>
            <a:ahLst/>
            <a:cxnLst/>
            <a:rect l="l" t="t" r="r" b="b"/>
            <a:pathLst>
              <a:path w="266700" h="118744">
                <a:moveTo>
                  <a:pt x="241396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5"/>
                </a:lnTo>
                <a:lnTo>
                  <a:pt x="25305" y="118533"/>
                </a:lnTo>
                <a:lnTo>
                  <a:pt x="241396" y="118533"/>
                </a:lnTo>
                <a:lnTo>
                  <a:pt x="251247" y="116545"/>
                </a:lnTo>
                <a:lnTo>
                  <a:pt x="259290" y="111121"/>
                </a:lnTo>
                <a:lnTo>
                  <a:pt x="264713" y="103078"/>
                </a:lnTo>
                <a:lnTo>
                  <a:pt x="266702" y="93228"/>
                </a:lnTo>
                <a:lnTo>
                  <a:pt x="266702" y="25305"/>
                </a:lnTo>
                <a:lnTo>
                  <a:pt x="264713" y="15455"/>
                </a:lnTo>
                <a:lnTo>
                  <a:pt x="259290" y="7411"/>
                </a:lnTo>
                <a:lnTo>
                  <a:pt x="251247" y="1988"/>
                </a:lnTo>
                <a:lnTo>
                  <a:pt x="2413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6476" y="1094730"/>
            <a:ext cx="266700" cy="118745"/>
          </a:xfrm>
          <a:custGeom>
            <a:avLst/>
            <a:gdLst/>
            <a:ahLst/>
            <a:cxnLst/>
            <a:rect l="l" t="t" r="r" b="b"/>
            <a:pathLst>
              <a:path w="266700" h="118744">
                <a:moveTo>
                  <a:pt x="241396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5"/>
                </a:lnTo>
                <a:lnTo>
                  <a:pt x="25305" y="118533"/>
                </a:lnTo>
                <a:lnTo>
                  <a:pt x="241396" y="118533"/>
                </a:lnTo>
                <a:lnTo>
                  <a:pt x="251247" y="116545"/>
                </a:lnTo>
                <a:lnTo>
                  <a:pt x="259290" y="111121"/>
                </a:lnTo>
                <a:lnTo>
                  <a:pt x="264713" y="103078"/>
                </a:lnTo>
                <a:lnTo>
                  <a:pt x="266702" y="93228"/>
                </a:lnTo>
                <a:lnTo>
                  <a:pt x="266702" y="25305"/>
                </a:lnTo>
                <a:lnTo>
                  <a:pt x="264713" y="15455"/>
                </a:lnTo>
                <a:lnTo>
                  <a:pt x="259290" y="7411"/>
                </a:lnTo>
                <a:lnTo>
                  <a:pt x="251247" y="1988"/>
                </a:lnTo>
                <a:lnTo>
                  <a:pt x="24139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8050" y="1096634"/>
            <a:ext cx="224154" cy="120650"/>
          </a:xfrm>
          <a:custGeom>
            <a:avLst/>
            <a:gdLst/>
            <a:ahLst/>
            <a:cxnLst/>
            <a:rect l="l" t="t" r="r" b="b"/>
            <a:pathLst>
              <a:path w="224154" h="120650">
                <a:moveTo>
                  <a:pt x="0" y="120450"/>
                </a:moveTo>
                <a:lnTo>
                  <a:pt x="223601" y="120450"/>
                </a:lnTo>
                <a:lnTo>
                  <a:pt x="223601" y="0"/>
                </a:lnTo>
                <a:lnTo>
                  <a:pt x="0" y="0"/>
                </a:lnTo>
                <a:lnTo>
                  <a:pt x="0" y="120450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45350" y="1071265"/>
            <a:ext cx="249554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45">
                <a:latin typeface="Tahoma"/>
                <a:cs typeface="Tahoma"/>
              </a:rPr>
              <a:t>A</a:t>
            </a:r>
            <a:r>
              <a:rPr dirty="0" sz="750" spc="25">
                <a:latin typeface="Tahoma"/>
                <a:cs typeface="Tahoma"/>
              </a:rPr>
              <a:t>D</a:t>
            </a:r>
            <a:r>
              <a:rPr dirty="0" sz="750" spc="20">
                <a:latin typeface="Tahoma"/>
                <a:cs typeface="Tahoma"/>
              </a:rPr>
              <a:t>V.</a:t>
            </a:r>
            <a:endParaRPr sz="75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69827" y="1213264"/>
            <a:ext cx="0" cy="805815"/>
          </a:xfrm>
          <a:custGeom>
            <a:avLst/>
            <a:gdLst/>
            <a:ahLst/>
            <a:cxnLst/>
            <a:rect l="l" t="t" r="r" b="b"/>
            <a:pathLst>
              <a:path w="0" h="805814">
                <a:moveTo>
                  <a:pt x="0" y="0"/>
                </a:moveTo>
                <a:lnTo>
                  <a:pt x="0" y="80534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9583" y="200342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487" y="0"/>
                </a:moveTo>
                <a:lnTo>
                  <a:pt x="20243" y="15182"/>
                </a:lnTo>
                <a:lnTo>
                  <a:pt x="0" y="0"/>
                </a:lnTo>
                <a:lnTo>
                  <a:pt x="20243" y="40487"/>
                </a:lnTo>
                <a:lnTo>
                  <a:pt x="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938561" y="3191273"/>
            <a:ext cx="359410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Predictable?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Lemma 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&amp;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Lex.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6</a:t>
            </a:r>
            <a:r>
              <a:rPr dirty="0" sz="600" spc="-140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33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2020-03-24T09:42:48Z</dcterms:created>
  <dcterms:modified xsi:type="dcterms:W3CDTF">2020-03-24T09:42:48Z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2020-03-24T00:00:00Z</vt:filetime>
  </property>
</Properties>
</file>