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360" y="1283168"/>
            <a:ext cx="4075379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image" Target="../media/image2.jpg"/><Relationship Id="rId19" Type="http://schemas.openxmlformats.org/officeDocument/2006/relationships/slide" Target="slide42.xml"/><Relationship Id="rId20" Type="http://schemas.openxmlformats.org/officeDocument/2006/relationships/slide" Target="slide43.xml"/><Relationship Id="rId21" Type="http://schemas.openxmlformats.org/officeDocument/2006/relationships/slide" Target="slide45.xml"/><Relationship Id="rId22" Type="http://schemas.openxmlformats.org/officeDocument/2006/relationships/slide" Target="slide47.xml"/><Relationship Id="rId23" Type="http://schemas.openxmlformats.org/officeDocument/2006/relationships/slide" Target="slide50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image" Target="../media/image3.jpg"/><Relationship Id="rId22" Type="http://schemas.openxmlformats.org/officeDocument/2006/relationships/slide" Target="slide47.xml"/><Relationship Id="rId23" Type="http://schemas.openxmlformats.org/officeDocument/2006/relationships/slide" Target="slide50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image" Target="../media/image4.png"/><Relationship Id="rId23" Type="http://schemas.openxmlformats.org/officeDocument/2006/relationships/slide" Target="slide50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image" Target="../media/image5.jpg"/><Relationship Id="rId23" Type="http://schemas.openxmlformats.org/officeDocument/2006/relationships/slide" Target="slide50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1.xml"/><Relationship Id="rId15" Type="http://schemas.openxmlformats.org/officeDocument/2006/relationships/slide" Target="slide30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hyperlink" Target="https://www.youtube.com/watch?v=H39BQgPTdfU" TargetMode="External"/><Relationship Id="rId22" Type="http://schemas.openxmlformats.org/officeDocument/2006/relationships/slide" Target="slide47.xml"/><Relationship Id="rId23" Type="http://schemas.openxmlformats.org/officeDocument/2006/relationships/slide" Target="slide50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image" Target="../media/image6.jpg"/><Relationship Id="rId21" Type="http://schemas.openxmlformats.org/officeDocument/2006/relationships/slide" Target="slide45.xml"/><Relationship Id="rId22" Type="http://schemas.openxmlformats.org/officeDocument/2006/relationships/slide" Target="slide47.xml"/><Relationship Id="rId23" Type="http://schemas.openxmlformats.org/officeDocument/2006/relationships/slide" Target="slide50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3.xml"/><Relationship Id="rId19" Type="http://schemas.openxmlformats.org/officeDocument/2006/relationships/slide" Target="slide42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3.xml"/><Relationship Id="rId19" Type="http://schemas.openxmlformats.org/officeDocument/2006/relationships/slide" Target="slide42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image" Target="../media/image7.jpg"/><Relationship Id="rId21" Type="http://schemas.openxmlformats.org/officeDocument/2006/relationships/slide" Target="slide45.xml"/><Relationship Id="rId22" Type="http://schemas.openxmlformats.org/officeDocument/2006/relationships/slide" Target="slide47.xml"/><Relationship Id="rId23" Type="http://schemas.openxmlformats.org/officeDocument/2006/relationships/slide" Target="slide50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6.xml"/><Relationship Id="rId8" Type="http://schemas.openxmlformats.org/officeDocument/2006/relationships/slide" Target="slide17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6.xml"/><Relationship Id="rId12" Type="http://schemas.openxmlformats.org/officeDocument/2006/relationships/slide" Target="slide27.xml"/><Relationship Id="rId13" Type="http://schemas.openxmlformats.org/officeDocument/2006/relationships/slide" Target="slide28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4.xml"/><Relationship Id="rId17" Type="http://schemas.openxmlformats.org/officeDocument/2006/relationships/slide" Target="slide35.xml"/><Relationship Id="rId18" Type="http://schemas.openxmlformats.org/officeDocument/2006/relationships/slide" Target="slide42.xml"/><Relationship Id="rId19" Type="http://schemas.openxmlformats.org/officeDocument/2006/relationships/slide" Target="slide43.xml"/><Relationship Id="rId20" Type="http://schemas.openxmlformats.org/officeDocument/2006/relationships/slide" Target="slide45.xml"/><Relationship Id="rId21" Type="http://schemas.openxmlformats.org/officeDocument/2006/relationships/slide" Target="slide47.xml"/><Relationship Id="rId22" Type="http://schemas.openxmlformats.org/officeDocument/2006/relationships/slide" Target="slide50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24142"/>
            <a:ext cx="668655" cy="618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10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997" y="755891"/>
            <a:ext cx="3528060" cy="5803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11 </a:t>
            </a:r>
            <a:r>
              <a:rPr dirty="0" sz="1400" spc="-45">
                <a:latin typeface="Tahoma"/>
                <a:cs typeface="Tahoma"/>
              </a:rPr>
              <a:t>- </a:t>
            </a:r>
            <a:r>
              <a:rPr dirty="0" sz="1400" spc="-30">
                <a:latin typeface="Tahoma"/>
                <a:cs typeface="Tahoma"/>
              </a:rPr>
              <a:t>Construction</a:t>
            </a:r>
            <a:r>
              <a:rPr dirty="0" sz="1400" spc="180">
                <a:latin typeface="Tahoma"/>
                <a:cs typeface="Tahoma"/>
              </a:rPr>
              <a:t> </a:t>
            </a:r>
            <a:r>
              <a:rPr dirty="0" sz="1400" spc="-55">
                <a:latin typeface="Tahoma"/>
                <a:cs typeface="Tahoma"/>
              </a:rPr>
              <a:t>Grammar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1100" spc="-35">
                <a:latin typeface="Tahoma"/>
                <a:cs typeface="Tahoma"/>
              </a:rPr>
              <a:t>(Verbs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passenger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seat)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732" y="1533561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9110" y="1856269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8463" y="2149930"/>
            <a:ext cx="1151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December 12,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2018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833029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plenty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‘weird’  </a:t>
            </a:r>
            <a:r>
              <a:rPr dirty="0" sz="1100" spc="-45">
                <a:latin typeface="Tahoma"/>
                <a:cs typeface="Tahoma"/>
              </a:rPr>
              <a:t>roles,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90292"/>
            <a:ext cx="144780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table </a:t>
            </a:r>
            <a:r>
              <a:rPr dirty="0" sz="1100" spc="-75">
                <a:latin typeface="Tahoma"/>
                <a:cs typeface="Tahoma"/>
              </a:rPr>
              <a:t>needs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leg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1876309"/>
            <a:ext cx="668655" cy="15633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10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7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833029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plenty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‘weird’  </a:t>
            </a:r>
            <a:r>
              <a:rPr dirty="0" sz="1100" spc="-45">
                <a:latin typeface="Tahoma"/>
                <a:cs typeface="Tahoma"/>
              </a:rPr>
              <a:t>roles,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085" y="1334070"/>
            <a:ext cx="74295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085" y="1574888"/>
            <a:ext cx="5765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290292"/>
            <a:ext cx="13335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085" y="1784921"/>
            <a:ext cx="5892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5">
                <a:latin typeface="Tahoma"/>
                <a:cs typeface="Tahoma"/>
              </a:rPr>
              <a:t>That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6497" y="1784921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46823" y="1500324"/>
            <a:ext cx="66802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25299"/>
              </a:lnSpc>
              <a:spcBef>
                <a:spcPts val="100"/>
              </a:spcBef>
            </a:pPr>
            <a:r>
              <a:rPr dirty="0" sz="1100" spc="-75">
                <a:latin typeface="Tahoma"/>
                <a:cs typeface="Tahoma"/>
              </a:rPr>
              <a:t>needs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leg  </a:t>
            </a:r>
            <a:r>
              <a:rPr dirty="0" sz="1100" spc="-35">
                <a:latin typeface="Tahoma"/>
                <a:cs typeface="Tahoma"/>
              </a:rPr>
              <a:t>suits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7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833029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plenty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‘weird’  </a:t>
            </a:r>
            <a:r>
              <a:rPr dirty="0" sz="1100" spc="-45">
                <a:latin typeface="Tahoma"/>
                <a:cs typeface="Tahoma"/>
              </a:rPr>
              <a:t>roles,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667" y="1334070"/>
            <a:ext cx="499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6497" y="1784921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7085" y="1364856"/>
          <a:ext cx="60515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  <a:gridCol w="320674"/>
                <a:gridCol w="64770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She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table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That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coat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coat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046823" y="1500324"/>
            <a:ext cx="66802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25299"/>
              </a:lnSpc>
              <a:spcBef>
                <a:spcPts val="100"/>
              </a:spcBef>
            </a:pPr>
            <a:r>
              <a:rPr dirty="0" sz="1100" spc="-75">
                <a:latin typeface="Tahoma"/>
                <a:cs typeface="Tahoma"/>
              </a:rPr>
              <a:t>needs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leg  </a:t>
            </a:r>
            <a:r>
              <a:rPr dirty="0" sz="1100" spc="-35">
                <a:latin typeface="Tahoma"/>
                <a:cs typeface="Tahoma"/>
              </a:rPr>
              <a:t>suits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290292"/>
            <a:ext cx="13335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7952" y="199495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4" h="172085">
                <a:moveTo>
                  <a:pt x="0" y="172072"/>
                </a:moveTo>
                <a:lnTo>
                  <a:pt x="171640" y="172072"/>
                </a:lnTo>
                <a:lnTo>
                  <a:pt x="17164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1785" y="1964168"/>
            <a:ext cx="421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fits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7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833029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plenty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‘weird’  </a:t>
            </a:r>
            <a:r>
              <a:rPr dirty="0" sz="1100" spc="-45">
                <a:latin typeface="Tahoma"/>
                <a:cs typeface="Tahoma"/>
              </a:rPr>
              <a:t>roles,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667" y="1334070"/>
            <a:ext cx="499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6497" y="1784921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7085" y="1364856"/>
          <a:ext cx="60515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  <a:gridCol w="320674"/>
                <a:gridCol w="64770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She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table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That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coat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coat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823" y="1500324"/>
            <a:ext cx="66802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25299"/>
              </a:lnSpc>
              <a:spcBef>
                <a:spcPts val="100"/>
              </a:spcBef>
            </a:pPr>
            <a:r>
              <a:rPr dirty="0" sz="1100" spc="-75">
                <a:latin typeface="Tahoma"/>
                <a:cs typeface="Tahoma"/>
              </a:rPr>
              <a:t>needs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leg  </a:t>
            </a:r>
            <a:r>
              <a:rPr dirty="0" sz="1100" spc="-35">
                <a:latin typeface="Tahoma"/>
                <a:cs typeface="Tahoma"/>
              </a:rPr>
              <a:t>suits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290292"/>
            <a:ext cx="13335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1785" y="1964168"/>
            <a:ext cx="408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fits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2174200"/>
            <a:ext cx="1869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5">
                <a:latin typeface="Tahoma"/>
                <a:cs typeface="Tahoma"/>
              </a:rPr>
              <a:t>swapped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Porsche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9667" y="2204986"/>
            <a:ext cx="4876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Ferrari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833029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plenty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‘weird’  </a:t>
            </a:r>
            <a:r>
              <a:rPr dirty="0" sz="1100" spc="-45">
                <a:latin typeface="Tahoma"/>
                <a:cs typeface="Tahoma"/>
              </a:rPr>
              <a:t>roles,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667" y="1334070"/>
            <a:ext cx="499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6497" y="1784921"/>
            <a:ext cx="201295" cy="172085"/>
          </a:xfrm>
          <a:custGeom>
            <a:avLst/>
            <a:gdLst/>
            <a:ahLst/>
            <a:cxnLst/>
            <a:rect l="l" t="t" r="r" b="b"/>
            <a:pathLst>
              <a:path w="201294" h="172085">
                <a:moveTo>
                  <a:pt x="0" y="172072"/>
                </a:moveTo>
                <a:lnTo>
                  <a:pt x="200888" y="172072"/>
                </a:lnTo>
                <a:lnTo>
                  <a:pt x="200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7085" y="1364856"/>
          <a:ext cx="605155" cy="80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  <a:gridCol w="320674"/>
                <a:gridCol w="64770"/>
              </a:tblGrid>
              <a:tr h="19105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She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 marR="3175"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table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032">
                <a:tc gridSpan="3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5">
                          <a:latin typeface="Tahoma"/>
                          <a:cs typeface="Tahoma"/>
                        </a:rPr>
                        <a:t>That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coat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coat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823" y="1500324"/>
            <a:ext cx="668020" cy="44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25299"/>
              </a:lnSpc>
              <a:spcBef>
                <a:spcPts val="100"/>
              </a:spcBef>
            </a:pPr>
            <a:r>
              <a:rPr dirty="0" sz="1100" spc="-75">
                <a:latin typeface="Tahoma"/>
                <a:cs typeface="Tahoma"/>
              </a:rPr>
              <a:t>needs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leg  </a:t>
            </a:r>
            <a:r>
              <a:rPr dirty="0" sz="1100" spc="-35">
                <a:latin typeface="Tahoma"/>
                <a:cs typeface="Tahoma"/>
              </a:rPr>
              <a:t>suits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290292"/>
            <a:ext cx="13335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1785" y="1964168"/>
            <a:ext cx="203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fits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2384220"/>
            <a:ext cx="1010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6. </a:t>
            </a: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50">
                <a:latin typeface="Tahoma"/>
                <a:cs typeface="Tahoma"/>
              </a:rPr>
              <a:t>loaded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250264" y="1994954"/>
          <a:ext cx="1416685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"/>
                <a:gridCol w="346075"/>
                <a:gridCol w="167004"/>
                <a:gridCol w="247650"/>
                <a:gridCol w="112394"/>
                <a:gridCol w="374650"/>
              </a:tblGrid>
              <a:tr h="20054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me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542">
                <a:tc gridSpan="3">
                  <a:txBody>
                    <a:bodyPr/>
                    <a:lstStyle/>
                    <a:p>
                      <a:pPr>
                        <a:lnSpc>
                          <a:spcPts val="1245"/>
                        </a:lnSpc>
                      </a:pPr>
                      <a:r>
                        <a:rPr dirty="0" sz="1100" spc="-60">
                          <a:latin typeface="Tahoma"/>
                          <a:cs typeface="Tahoma"/>
                        </a:rPr>
                        <a:t>her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Tahoma"/>
                          <a:cs typeface="Tahoma"/>
                        </a:rPr>
                        <a:t>Porsche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245"/>
                        </a:lnSpc>
                      </a:pPr>
                      <a:r>
                        <a:rPr dirty="0" sz="1100" spc="-45">
                          <a:latin typeface="Tahoma"/>
                          <a:cs typeface="Tahoma"/>
                        </a:rPr>
                        <a:t>for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45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1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Tahoma"/>
                          <a:cs typeface="Tahoma"/>
                        </a:rPr>
                        <a:t>Ferrari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1052">
                <a:tc gridSpan="2">
                  <a:txBody>
                    <a:bodyPr/>
                    <a:lstStyle/>
                    <a:p>
                      <a:pPr marL="13970">
                        <a:lnSpc>
                          <a:spcPts val="1320"/>
                        </a:lnSpc>
                      </a:pPr>
                      <a:r>
                        <a:rPr dirty="0" sz="1100" spc="-75">
                          <a:latin typeface="Tahoma"/>
                          <a:cs typeface="Tahoma"/>
                        </a:rPr>
                        <a:t>he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truck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ts val="1320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with</a:t>
                      </a:r>
                      <a:r>
                        <a:rPr dirty="0" sz="11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hay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7360" y="2174200"/>
            <a:ext cx="949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-55">
                <a:latin typeface="Tahoma"/>
                <a:cs typeface="Tahoma"/>
              </a:rPr>
              <a:t>She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swapped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606425" cy="13887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16573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352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14160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638516"/>
            <a:ext cx="30575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Dozens </a:t>
            </a:r>
            <a:r>
              <a:rPr dirty="0" sz="1100" spc="-35">
                <a:latin typeface="Tahoma"/>
                <a:cs typeface="Tahoma"/>
              </a:rPr>
              <a:t>of attempts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linguistics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come </a:t>
            </a:r>
            <a:r>
              <a:rPr dirty="0" sz="1100" spc="-50">
                <a:latin typeface="Tahoma"/>
                <a:cs typeface="Tahoma"/>
              </a:rPr>
              <a:t>up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35">
                <a:latin typeface="Tahoma"/>
                <a:cs typeface="Tahoma"/>
              </a:rPr>
              <a:t>definitive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list!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97" y="1055468"/>
            <a:ext cx="3528136" cy="189931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553720" cy="554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668655" cy="707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739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8" action="ppaction://hlinksldjump"/>
              </a:rPr>
              <a:t>Goldberg’s </a:t>
            </a:r>
            <a:r>
              <a:rPr dirty="0" spc="-40">
                <a:hlinkClick r:id="rId8" action="ppaction://hlinksldjump"/>
              </a:rPr>
              <a:t>(1995) </a:t>
            </a:r>
            <a:r>
              <a:rPr dirty="0" spc="-55">
                <a:hlinkClick r:id="rId8" action="ppaction://hlinksldjump"/>
              </a:rPr>
              <a:t>theory </a:t>
            </a:r>
            <a:r>
              <a:rPr dirty="0" spc="-40">
                <a:hlinkClick r:id="rId8" action="ppaction://hlinksldjump"/>
              </a:rPr>
              <a:t>of Verb </a:t>
            </a:r>
            <a:r>
              <a:rPr dirty="0" spc="-35">
                <a:hlinkClick r:id="rId8" action="ppaction://hlinksldjump"/>
              </a:rPr>
              <a:t>Argument </a:t>
            </a:r>
            <a:r>
              <a:rPr dirty="0" spc="-35"/>
              <a:t> </a:t>
            </a:r>
            <a:r>
              <a:rPr dirty="0" spc="-30">
                <a:hlinkClick r:id="rId8" action="ppaction://hlinksldjump"/>
              </a:rPr>
              <a:t>Structure</a:t>
            </a:r>
            <a:r>
              <a:rPr dirty="0" spc="25">
                <a:hlinkClick r:id="rId8" action="ppaction://hlinksldjump"/>
              </a:rPr>
              <a:t> </a:t>
            </a:r>
            <a:r>
              <a:rPr dirty="0" spc="-35">
                <a:hlinkClick r:id="rId8" action="ppaction://hlinksldjump"/>
              </a:rPr>
              <a:t>Constructions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91512"/>
            <a:ext cx="340360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insert </a:t>
            </a:r>
            <a:r>
              <a:rPr dirty="0" sz="1100" spc="-45">
                <a:latin typeface="Tahoma"/>
                <a:cs typeface="Tahoma"/>
              </a:rPr>
              <a:t>them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35">
                <a:latin typeface="Tahoma"/>
                <a:cs typeface="Tahoma"/>
              </a:rPr>
              <a:t>Verb  Argument </a:t>
            </a:r>
            <a:r>
              <a:rPr dirty="0" sz="1100" spc="-25">
                <a:latin typeface="Tahoma"/>
                <a:cs typeface="Tahoma"/>
              </a:rPr>
              <a:t>Structure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10">
                <a:latin typeface="Tahoma"/>
                <a:cs typeface="Tahoma"/>
              </a:rPr>
              <a:t>(VAS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Constructions).</a:t>
            </a:r>
            <a:endParaRPr sz="1100">
              <a:latin typeface="Tahoma"/>
              <a:cs typeface="Tahoma"/>
            </a:endParaRPr>
          </a:p>
          <a:p>
            <a:pPr marL="12700" marR="234950">
              <a:lnSpc>
                <a:spcPct val="102699"/>
              </a:lnSpc>
              <a:spcBef>
                <a:spcPts val="635"/>
              </a:spcBef>
            </a:pPr>
            <a:r>
              <a:rPr dirty="0" sz="1100" spc="-45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30">
                <a:latin typeface="Tahoma"/>
                <a:cs typeface="Tahoma"/>
              </a:rPr>
              <a:t>units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their </a:t>
            </a:r>
            <a:r>
              <a:rPr dirty="0" sz="1100" spc="-70">
                <a:latin typeface="Tahoma"/>
                <a:cs typeface="Tahoma"/>
              </a:rPr>
              <a:t>own </a:t>
            </a:r>
            <a:r>
              <a:rPr dirty="0" sz="1100" spc="-40" b="1">
                <a:latin typeface="Trebuchet MS"/>
                <a:cs typeface="Trebuchet MS"/>
              </a:rPr>
              <a:t>independent  </a:t>
            </a:r>
            <a:r>
              <a:rPr dirty="0" sz="1100" spc="-30" b="1">
                <a:latin typeface="Trebuchet MS"/>
                <a:cs typeface="Trebuchet MS"/>
              </a:rPr>
              <a:t>meaning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553720" cy="554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8739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8" action="ppaction://hlinksldjump"/>
              </a:rPr>
              <a:t>Goldberg’s </a:t>
            </a:r>
            <a:r>
              <a:rPr dirty="0" spc="-40">
                <a:hlinkClick r:id="rId8" action="ppaction://hlinksldjump"/>
              </a:rPr>
              <a:t>(1995) </a:t>
            </a:r>
            <a:r>
              <a:rPr dirty="0" spc="-55">
                <a:hlinkClick r:id="rId8" action="ppaction://hlinksldjump"/>
              </a:rPr>
              <a:t>theory </a:t>
            </a:r>
            <a:r>
              <a:rPr dirty="0" spc="-40">
                <a:hlinkClick r:id="rId8" action="ppaction://hlinksldjump"/>
              </a:rPr>
              <a:t>of Verb </a:t>
            </a:r>
            <a:r>
              <a:rPr dirty="0" spc="-35">
                <a:hlinkClick r:id="rId8" action="ppaction://hlinksldjump"/>
              </a:rPr>
              <a:t>Argument </a:t>
            </a:r>
            <a:r>
              <a:rPr dirty="0" spc="-35"/>
              <a:t> </a:t>
            </a:r>
            <a:r>
              <a:rPr dirty="0" spc="-30">
                <a:hlinkClick r:id="rId8" action="ppaction://hlinksldjump"/>
              </a:rPr>
              <a:t>Structure</a:t>
            </a:r>
            <a:r>
              <a:rPr dirty="0" spc="25">
                <a:hlinkClick r:id="rId8" action="ppaction://hlinksldjump"/>
              </a:rPr>
              <a:t> </a:t>
            </a:r>
            <a:r>
              <a:rPr dirty="0" spc="-35">
                <a:hlinkClick r:id="rId8" action="ppaction://hlinksldjump"/>
              </a:rPr>
              <a:t>Constructions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451253"/>
            <a:ext cx="528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15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6412" y="1482051"/>
          <a:ext cx="2223135" cy="38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421005"/>
                <a:gridCol w="79375"/>
                <a:gridCol w="217170"/>
                <a:gridCol w="488315"/>
                <a:gridCol w="220979"/>
                <a:gridCol w="555625"/>
              </a:tblGrid>
              <a:tr h="172072">
                <a:tc>
                  <a:txBody>
                    <a:bodyPr/>
                    <a:lstStyle/>
                    <a:p>
                      <a:pPr marL="38100">
                        <a:lnSpc>
                          <a:spcPts val="1170"/>
                        </a:lnSpc>
                      </a:pPr>
                      <a:r>
                        <a:rPr dirty="0" sz="1100" spc="-45">
                          <a:latin typeface="Georgia"/>
                          <a:cs typeface="Georgia"/>
                        </a:rPr>
                        <a:t>he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sneezed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15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1100" spc="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0">
                          <a:latin typeface="Georgia"/>
                          <a:cs typeface="Georgia"/>
                        </a:rPr>
                        <a:t>napkin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45">
                          <a:latin typeface="Georgia"/>
                          <a:cs typeface="Georgia"/>
                        </a:rPr>
                        <a:t>off </a:t>
                      </a:r>
                      <a:r>
                        <a:rPr dirty="0" sz="1100" spc="-15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1100" spc="-4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10">
                          <a:latin typeface="Georgia"/>
                          <a:cs typeface="Georgia"/>
                        </a:rPr>
                        <a:t>table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2CCD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76974">
                      <a:solidFill>
                        <a:srgbClr val="FFCCCC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VERB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Od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PP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2CCD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93712" y="1783815"/>
            <a:ext cx="30587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Subject acts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35">
                <a:latin typeface="Tahoma"/>
                <a:cs typeface="Tahoma"/>
              </a:rPr>
              <a:t>object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object  </a:t>
            </a:r>
            <a:r>
              <a:rPr dirty="0" sz="1100" spc="-60">
                <a:latin typeface="Tahoma"/>
                <a:cs typeface="Tahoma"/>
              </a:rPr>
              <a:t>changes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location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10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3720" cy="77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725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9" action="ppaction://hlinksldjump"/>
              </a:rPr>
              <a:t>Valency</a:t>
            </a:r>
            <a:r>
              <a:rPr dirty="0" spc="-25">
                <a:hlinkClick r:id="rId9" action="ppaction://hlinksldjump"/>
              </a:rPr>
              <a:t> </a:t>
            </a:r>
            <a:r>
              <a:rPr dirty="0" spc="-45">
                <a:hlinkClick r:id="rId9" action="ppaction://hlinksldjump"/>
              </a:rPr>
              <a:t>augmentation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360" y="1254249"/>
            <a:ext cx="3190240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multiple </a:t>
            </a:r>
            <a:r>
              <a:rPr dirty="0" sz="1100" spc="-80">
                <a:latin typeface="Tahoma"/>
                <a:cs typeface="Tahoma"/>
              </a:rPr>
              <a:t>sense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account.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construction </a:t>
            </a:r>
            <a:r>
              <a:rPr dirty="0" sz="1100" spc="-65">
                <a:latin typeface="Tahoma"/>
                <a:cs typeface="Tahoma"/>
              </a:rPr>
              <a:t>based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account.</a:t>
            </a:r>
            <a:endParaRPr sz="1100">
              <a:latin typeface="Tahoma"/>
              <a:cs typeface="Tahoma"/>
            </a:endParaRPr>
          </a:p>
          <a:p>
            <a:pPr marL="189230" marR="5080">
              <a:lnSpc>
                <a:spcPct val="102699"/>
              </a:lnSpc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extra </a:t>
            </a:r>
            <a:r>
              <a:rPr dirty="0" sz="1100" spc="-50">
                <a:latin typeface="Tahoma"/>
                <a:cs typeface="Tahoma"/>
              </a:rPr>
              <a:t>argument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specified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construction  </a:t>
            </a:r>
            <a:r>
              <a:rPr dirty="0" sz="1100" spc="-25">
                <a:latin typeface="Tahoma"/>
                <a:cs typeface="Tahoma"/>
              </a:rPr>
              <a:t>itself.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11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3720" cy="77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1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0" action="ppaction://hlinksldjump"/>
              </a:rPr>
              <a:t>Weird </a:t>
            </a:r>
            <a:r>
              <a:rPr dirty="0" spc="-30">
                <a:hlinkClick r:id="rId10" action="ppaction://hlinksldjump"/>
              </a:rPr>
              <a:t>thematic</a:t>
            </a:r>
            <a:r>
              <a:rPr dirty="0" spc="15">
                <a:hlinkClick r:id="rId10" action="ppaction://hlinksldjump"/>
              </a:rPr>
              <a:t> </a:t>
            </a:r>
            <a:r>
              <a:rPr dirty="0" spc="-40">
                <a:hlinkClick r:id="rId10" action="ppaction://hlinksldjump"/>
              </a:rPr>
              <a:t>relations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435695"/>
            <a:ext cx="34550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15">
                <a:latin typeface="Tahoma"/>
                <a:cs typeface="Tahoma"/>
              </a:rPr>
              <a:t>(in </a:t>
            </a:r>
            <a:r>
              <a:rPr dirty="0" sz="1100" spc="-25">
                <a:latin typeface="Tahoma"/>
                <a:cs typeface="Tahoma"/>
              </a:rPr>
              <a:t>part) </a:t>
            </a:r>
            <a:r>
              <a:rPr dirty="0" sz="1100" spc="-50">
                <a:latin typeface="Tahoma"/>
                <a:cs typeface="Tahoma"/>
              </a:rPr>
              <a:t>given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construction </a:t>
            </a:r>
            <a:r>
              <a:rPr dirty="0" sz="1100" spc="-25">
                <a:latin typeface="Tahoma"/>
                <a:cs typeface="Tahoma"/>
              </a:rPr>
              <a:t>itself,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30">
                <a:latin typeface="Tahoma"/>
                <a:cs typeface="Tahoma"/>
              </a:rPr>
              <a:t>not committed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small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roles.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876309"/>
            <a:ext cx="668655" cy="15633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10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12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1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" action="ppaction://hlinksldjump"/>
              </a:rPr>
              <a:t>Weird </a:t>
            </a:r>
            <a:r>
              <a:rPr dirty="0" spc="-30">
                <a:hlinkClick r:id="rId2" action="ppaction://hlinksldjump"/>
              </a:rPr>
              <a:t>thematic</a:t>
            </a:r>
            <a:r>
              <a:rPr dirty="0" spc="15">
                <a:hlinkClick r:id="rId2" action="ppaction://hlinksldjump"/>
              </a:rPr>
              <a:t> </a:t>
            </a:r>
            <a:r>
              <a:rPr dirty="0" spc="-40">
                <a:hlinkClick r:id="rId2" action="ppaction://hlinksldjump"/>
              </a:rPr>
              <a:t>relations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773651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826" y="792429"/>
            <a:ext cx="5422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Georgia"/>
                <a:cs typeface="Georgia"/>
              </a:rPr>
              <a:t>Die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hard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826" y="964501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568" y="792429"/>
            <a:ext cx="1060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Georgia"/>
                <a:cs typeface="Georgia"/>
              </a:rPr>
              <a:t>is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9568" y="964501"/>
            <a:ext cx="4057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copula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8289" y="706170"/>
            <a:ext cx="1523365" cy="344170"/>
          </a:xfrm>
          <a:custGeom>
            <a:avLst/>
            <a:gdLst/>
            <a:ahLst/>
            <a:cxnLst/>
            <a:rect l="l" t="t" r="r" b="b"/>
            <a:pathLst>
              <a:path w="1523364" h="344169">
                <a:moveTo>
                  <a:pt x="0" y="344144"/>
                </a:moveTo>
                <a:lnTo>
                  <a:pt x="1523212" y="344144"/>
                </a:lnTo>
                <a:lnTo>
                  <a:pt x="1523212" y="0"/>
                </a:lnTo>
                <a:lnTo>
                  <a:pt x="0" y="0"/>
                </a:lnTo>
                <a:lnTo>
                  <a:pt x="0" y="34414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58289" y="566279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2201" y="675372"/>
            <a:ext cx="13246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143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Trebuchet MS"/>
                <a:cs typeface="Trebuchet MS"/>
              </a:rPr>
              <a:t>great</a:t>
            </a:r>
            <a:endParaRPr sz="11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5" i="1">
                <a:latin typeface="Trebuchet MS"/>
                <a:cs typeface="Trebuchet MS"/>
              </a:rPr>
              <a:t>great </a:t>
            </a:r>
            <a:r>
              <a:rPr dirty="0" sz="1100" spc="-50" i="1">
                <a:latin typeface="Trebuchet MS"/>
                <a:cs typeface="Trebuchet MS"/>
              </a:rPr>
              <a:t>Christmas</a:t>
            </a:r>
            <a:r>
              <a:rPr dirty="0" sz="1100" spc="40" i="1">
                <a:latin typeface="Trebuchet MS"/>
                <a:cs typeface="Trebuchet MS"/>
              </a:rPr>
              <a:t> </a:t>
            </a:r>
            <a:r>
              <a:rPr dirty="0" sz="1100" spc="-85" i="1">
                <a:latin typeface="Trebuchet MS"/>
                <a:cs typeface="Trebuchet MS"/>
              </a:rPr>
              <a:t>film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7591" y="566279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8289" y="1050315"/>
            <a:ext cx="70104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Georgia"/>
                <a:cs typeface="Georgia"/>
              </a:rPr>
              <a:t>ADJ /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726" y="1190706"/>
            <a:ext cx="2112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Tahoma"/>
                <a:cs typeface="Tahoma"/>
              </a:rPr>
              <a:t>ADJ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10">
                <a:latin typeface="Tahoma"/>
                <a:cs typeface="Tahoma"/>
              </a:rPr>
              <a:t>NP</a:t>
            </a:r>
            <a:r>
              <a:rPr dirty="0" baseline="-11904" sz="1050" spc="15">
                <a:latin typeface="Verdana"/>
                <a:cs typeface="Verdana"/>
              </a:rPr>
              <a:t>2 </a:t>
            </a:r>
            <a:r>
              <a:rPr dirty="0" sz="1000" spc="-50">
                <a:latin typeface="Tahoma"/>
                <a:cs typeface="Tahoma"/>
              </a:rPr>
              <a:t>denotes a </a:t>
            </a:r>
            <a:r>
              <a:rPr dirty="0" sz="1000" spc="-40">
                <a:latin typeface="Tahoma"/>
                <a:cs typeface="Tahoma"/>
              </a:rPr>
              <a:t>property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NP</a:t>
            </a:r>
            <a:r>
              <a:rPr dirty="0" baseline="-11904" sz="1050" spc="15">
                <a:latin typeface="Verdana"/>
                <a:cs typeface="Verdana"/>
              </a:rPr>
              <a:t>1</a:t>
            </a:r>
            <a:endParaRPr baseline="-11904" sz="10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1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" action="ppaction://hlinksldjump"/>
              </a:rPr>
              <a:t>Weird </a:t>
            </a:r>
            <a:r>
              <a:rPr dirty="0" spc="-30">
                <a:hlinkClick r:id="rId2" action="ppaction://hlinksldjump"/>
              </a:rPr>
              <a:t>thematic</a:t>
            </a:r>
            <a:r>
              <a:rPr dirty="0" spc="15">
                <a:hlinkClick r:id="rId2" action="ppaction://hlinksldjump"/>
              </a:rPr>
              <a:t> </a:t>
            </a:r>
            <a:r>
              <a:rPr dirty="0" spc="-40">
                <a:hlinkClick r:id="rId2" action="ppaction://hlinksldjump"/>
              </a:rPr>
              <a:t>relations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773651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826" y="792429"/>
            <a:ext cx="5422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Georgia"/>
                <a:cs typeface="Georgia"/>
              </a:rPr>
              <a:t>Die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hard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826" y="964501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568" y="792429"/>
            <a:ext cx="1060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Georgia"/>
                <a:cs typeface="Georgia"/>
              </a:rPr>
              <a:t>is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9568" y="964501"/>
            <a:ext cx="4057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copula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8289" y="706170"/>
            <a:ext cx="1523365" cy="344170"/>
          </a:xfrm>
          <a:custGeom>
            <a:avLst/>
            <a:gdLst/>
            <a:ahLst/>
            <a:cxnLst/>
            <a:rect l="l" t="t" r="r" b="b"/>
            <a:pathLst>
              <a:path w="1523364" h="344169">
                <a:moveTo>
                  <a:pt x="0" y="344144"/>
                </a:moveTo>
                <a:lnTo>
                  <a:pt x="1523212" y="344144"/>
                </a:lnTo>
                <a:lnTo>
                  <a:pt x="1523212" y="0"/>
                </a:lnTo>
                <a:lnTo>
                  <a:pt x="0" y="0"/>
                </a:lnTo>
                <a:lnTo>
                  <a:pt x="0" y="34414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58289" y="566279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2201" y="675372"/>
            <a:ext cx="13246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143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Trebuchet MS"/>
                <a:cs typeface="Trebuchet MS"/>
              </a:rPr>
              <a:t>great</a:t>
            </a:r>
            <a:endParaRPr sz="11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5" i="1">
                <a:latin typeface="Trebuchet MS"/>
                <a:cs typeface="Trebuchet MS"/>
              </a:rPr>
              <a:t>great </a:t>
            </a:r>
            <a:r>
              <a:rPr dirty="0" sz="1100" spc="-50" i="1">
                <a:latin typeface="Trebuchet MS"/>
                <a:cs typeface="Trebuchet MS"/>
              </a:rPr>
              <a:t>Christmas</a:t>
            </a:r>
            <a:r>
              <a:rPr dirty="0" sz="1100" spc="40" i="1">
                <a:latin typeface="Trebuchet MS"/>
                <a:cs typeface="Trebuchet MS"/>
              </a:rPr>
              <a:t> </a:t>
            </a:r>
            <a:r>
              <a:rPr dirty="0" sz="1100" spc="-85" i="1">
                <a:latin typeface="Trebuchet MS"/>
                <a:cs typeface="Trebuchet MS"/>
              </a:rPr>
              <a:t>film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7591" y="566279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8289" y="1050315"/>
            <a:ext cx="70104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Georgia"/>
                <a:cs typeface="Georgia"/>
              </a:rPr>
              <a:t>ADJ /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726" y="1190706"/>
            <a:ext cx="2112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Tahoma"/>
                <a:cs typeface="Tahoma"/>
              </a:rPr>
              <a:t>ADJ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10">
                <a:latin typeface="Tahoma"/>
                <a:cs typeface="Tahoma"/>
              </a:rPr>
              <a:t>NP</a:t>
            </a:r>
            <a:r>
              <a:rPr dirty="0" baseline="-11904" sz="1050" spc="15">
                <a:latin typeface="Verdana"/>
                <a:cs typeface="Verdana"/>
              </a:rPr>
              <a:t>2 </a:t>
            </a:r>
            <a:r>
              <a:rPr dirty="0" sz="1000" spc="-50">
                <a:latin typeface="Tahoma"/>
                <a:cs typeface="Tahoma"/>
              </a:rPr>
              <a:t>denotes a </a:t>
            </a:r>
            <a:r>
              <a:rPr dirty="0" sz="1000" spc="-40">
                <a:latin typeface="Tahoma"/>
                <a:cs typeface="Tahoma"/>
              </a:rPr>
              <a:t>property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NP</a:t>
            </a:r>
            <a:r>
              <a:rPr dirty="0" baseline="-11904" sz="1050" spc="15">
                <a:latin typeface="Verdana"/>
                <a:cs typeface="Verdana"/>
              </a:rPr>
              <a:t>1</a:t>
            </a:r>
            <a:endParaRPr baseline="-11904" sz="1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85" y="1565178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826" y="1583956"/>
            <a:ext cx="12007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One man’s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terrorist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826" y="1756029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8038" y="1583956"/>
            <a:ext cx="1060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Georgia"/>
                <a:cs typeface="Georgia"/>
              </a:rPr>
              <a:t>is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8038" y="1756029"/>
            <a:ext cx="4057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copula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6772" y="1583956"/>
            <a:ext cx="182626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another man’s </a:t>
            </a:r>
            <a:r>
              <a:rPr dirty="0" sz="1100" spc="-40">
                <a:latin typeface="Georgia"/>
                <a:cs typeface="Georgia"/>
              </a:rPr>
              <a:t>freedom</a:t>
            </a:r>
            <a:r>
              <a:rPr dirty="0" sz="1100" spc="7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fighter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772" y="1756029"/>
            <a:ext cx="25844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126" y="1889396"/>
            <a:ext cx="1943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Both </a:t>
            </a:r>
            <a:r>
              <a:rPr dirty="0" sz="1000" spc="15">
                <a:latin typeface="Tahoma"/>
                <a:cs typeface="Tahoma"/>
              </a:rPr>
              <a:t>NPs </a:t>
            </a:r>
            <a:r>
              <a:rPr dirty="0" sz="1000" spc="-25">
                <a:latin typeface="Tahoma"/>
                <a:cs typeface="Tahoma"/>
              </a:rPr>
              <a:t>identify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65">
                <a:latin typeface="Tahoma"/>
                <a:cs typeface="Tahoma"/>
              </a:rPr>
              <a:t>same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referent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1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" action="ppaction://hlinksldjump"/>
              </a:rPr>
              <a:t>Weird </a:t>
            </a:r>
            <a:r>
              <a:rPr dirty="0" spc="-30">
                <a:hlinkClick r:id="rId2" action="ppaction://hlinksldjump"/>
              </a:rPr>
              <a:t>thematic</a:t>
            </a:r>
            <a:r>
              <a:rPr dirty="0" spc="15">
                <a:hlinkClick r:id="rId2" action="ppaction://hlinksldjump"/>
              </a:rPr>
              <a:t> </a:t>
            </a:r>
            <a:r>
              <a:rPr dirty="0" spc="-40">
                <a:hlinkClick r:id="rId2" action="ppaction://hlinksldjump"/>
              </a:rPr>
              <a:t>relations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85" y="773651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826" y="792429"/>
            <a:ext cx="5422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0">
                <a:latin typeface="Georgia"/>
                <a:cs typeface="Georgia"/>
              </a:rPr>
              <a:t>Die</a:t>
            </a:r>
            <a:r>
              <a:rPr dirty="0" sz="1100" spc="1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hard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826" y="964501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568" y="792429"/>
            <a:ext cx="1060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Georgia"/>
                <a:cs typeface="Georgia"/>
              </a:rPr>
              <a:t>is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9568" y="964501"/>
            <a:ext cx="4057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copula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8289" y="706170"/>
            <a:ext cx="1523365" cy="344170"/>
          </a:xfrm>
          <a:custGeom>
            <a:avLst/>
            <a:gdLst/>
            <a:ahLst/>
            <a:cxnLst/>
            <a:rect l="l" t="t" r="r" b="b"/>
            <a:pathLst>
              <a:path w="1523364" h="344169">
                <a:moveTo>
                  <a:pt x="0" y="344144"/>
                </a:moveTo>
                <a:lnTo>
                  <a:pt x="1523212" y="344144"/>
                </a:lnTo>
                <a:lnTo>
                  <a:pt x="1523212" y="0"/>
                </a:lnTo>
                <a:lnTo>
                  <a:pt x="0" y="0"/>
                </a:lnTo>
                <a:lnTo>
                  <a:pt x="0" y="34414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58289" y="566279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2201" y="675372"/>
            <a:ext cx="13246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143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Trebuchet MS"/>
                <a:cs typeface="Trebuchet MS"/>
              </a:rPr>
              <a:t>great</a:t>
            </a:r>
            <a:endParaRPr sz="11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5" i="1">
                <a:latin typeface="Trebuchet MS"/>
                <a:cs typeface="Trebuchet MS"/>
              </a:rPr>
              <a:t>great </a:t>
            </a:r>
            <a:r>
              <a:rPr dirty="0" sz="1100" spc="-50" i="1">
                <a:latin typeface="Trebuchet MS"/>
                <a:cs typeface="Trebuchet MS"/>
              </a:rPr>
              <a:t>Christmas</a:t>
            </a:r>
            <a:r>
              <a:rPr dirty="0" sz="1100" spc="40" i="1">
                <a:latin typeface="Trebuchet MS"/>
                <a:cs typeface="Trebuchet MS"/>
              </a:rPr>
              <a:t> </a:t>
            </a:r>
            <a:r>
              <a:rPr dirty="0" sz="1100" spc="-85" i="1">
                <a:latin typeface="Trebuchet MS"/>
                <a:cs typeface="Trebuchet MS"/>
              </a:rPr>
              <a:t>film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7591" y="566279"/>
            <a:ext cx="1168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8289" y="1050315"/>
            <a:ext cx="70104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5">
                <a:latin typeface="Georgia"/>
                <a:cs typeface="Georgia"/>
              </a:rPr>
              <a:t>ADJ /</a:t>
            </a:r>
            <a:r>
              <a:rPr dirty="0" sz="1100" spc="8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726" y="1190706"/>
            <a:ext cx="2112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Tahoma"/>
                <a:cs typeface="Tahoma"/>
              </a:rPr>
              <a:t>ADJ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10">
                <a:latin typeface="Tahoma"/>
                <a:cs typeface="Tahoma"/>
              </a:rPr>
              <a:t>NP</a:t>
            </a:r>
            <a:r>
              <a:rPr dirty="0" baseline="-11904" sz="1050" spc="15">
                <a:latin typeface="Verdana"/>
                <a:cs typeface="Verdana"/>
              </a:rPr>
              <a:t>2 </a:t>
            </a:r>
            <a:r>
              <a:rPr dirty="0" sz="1000" spc="-50">
                <a:latin typeface="Tahoma"/>
                <a:cs typeface="Tahoma"/>
              </a:rPr>
              <a:t>denotes a </a:t>
            </a:r>
            <a:r>
              <a:rPr dirty="0" sz="1000" spc="-40">
                <a:latin typeface="Tahoma"/>
                <a:cs typeface="Tahoma"/>
              </a:rPr>
              <a:t>property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NP</a:t>
            </a:r>
            <a:r>
              <a:rPr dirty="0" baseline="-11904" sz="1050" spc="15">
                <a:latin typeface="Verdana"/>
                <a:cs typeface="Verdana"/>
              </a:rPr>
              <a:t>1</a:t>
            </a:r>
            <a:endParaRPr baseline="-11904" sz="1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85" y="1565178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826" y="1583956"/>
            <a:ext cx="12007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One man’s</a:t>
            </a:r>
            <a:r>
              <a:rPr dirty="0" sz="1100" spc="-60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terrorist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826" y="1756029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8038" y="1583956"/>
            <a:ext cx="1060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Georgia"/>
                <a:cs typeface="Georgia"/>
              </a:rPr>
              <a:t>is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8038" y="1756029"/>
            <a:ext cx="4057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copula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6772" y="1583956"/>
            <a:ext cx="182626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another man’s </a:t>
            </a:r>
            <a:r>
              <a:rPr dirty="0" sz="1100" spc="-40">
                <a:latin typeface="Georgia"/>
                <a:cs typeface="Georgia"/>
              </a:rPr>
              <a:t>freedom</a:t>
            </a:r>
            <a:r>
              <a:rPr dirty="0" sz="1100" spc="7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fighter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772" y="1756029"/>
            <a:ext cx="25844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126" y="1889396"/>
            <a:ext cx="1943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Both </a:t>
            </a:r>
            <a:r>
              <a:rPr dirty="0" sz="1000" spc="15">
                <a:latin typeface="Tahoma"/>
                <a:cs typeface="Tahoma"/>
              </a:rPr>
              <a:t>NPs </a:t>
            </a:r>
            <a:r>
              <a:rPr dirty="0" sz="1000" spc="-25">
                <a:latin typeface="Tahoma"/>
                <a:cs typeface="Tahoma"/>
              </a:rPr>
              <a:t>identify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65">
                <a:latin typeface="Tahoma"/>
                <a:cs typeface="Tahoma"/>
              </a:rPr>
              <a:t>same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referent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085" y="2263869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(4)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826" y="2282647"/>
            <a:ext cx="96393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George</a:t>
            </a:r>
            <a:r>
              <a:rPr dirty="0" sz="1100" spc="3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Clooney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826" y="2454719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3489" y="2282647"/>
            <a:ext cx="1060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Georgia"/>
                <a:cs typeface="Georgia"/>
              </a:rPr>
              <a:t>is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53489" y="2454719"/>
            <a:ext cx="4057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copula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92210" y="2282647"/>
            <a:ext cx="96393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Georgia"/>
                <a:cs typeface="Georgia"/>
              </a:rPr>
              <a:t>George</a:t>
            </a:r>
            <a:r>
              <a:rPr dirty="0" sz="1100" spc="35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Clooney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92210" y="2454719"/>
            <a:ext cx="25844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126" y="2588074"/>
            <a:ext cx="3886835" cy="302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990"/>
              </a:lnSpc>
              <a:spcBef>
                <a:spcPts val="305"/>
              </a:spcBef>
            </a:pPr>
            <a:r>
              <a:rPr dirty="0" sz="1000" spc="-1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individual </a:t>
            </a:r>
            <a:r>
              <a:rPr dirty="0" sz="1000" spc="-30">
                <a:latin typeface="Tahoma"/>
                <a:cs typeface="Tahoma"/>
              </a:rPr>
              <a:t>identified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20">
                <a:latin typeface="Tahoma"/>
                <a:cs typeface="Tahoma"/>
              </a:rPr>
              <a:t>both </a:t>
            </a:r>
            <a:r>
              <a:rPr dirty="0" sz="1000" spc="15">
                <a:latin typeface="Tahoma"/>
                <a:cs typeface="Tahoma"/>
              </a:rPr>
              <a:t>NPs </a:t>
            </a:r>
            <a:r>
              <a:rPr dirty="0" sz="1000" spc="-55">
                <a:latin typeface="Tahoma"/>
                <a:cs typeface="Tahoma"/>
              </a:rPr>
              <a:t>has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40">
                <a:latin typeface="Tahoma"/>
                <a:cs typeface="Tahoma"/>
              </a:rPr>
              <a:t>property </a:t>
            </a:r>
            <a:r>
              <a:rPr dirty="0" sz="1000" spc="-35">
                <a:latin typeface="Tahoma"/>
                <a:cs typeface="Tahoma"/>
              </a:rPr>
              <a:t>which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40">
                <a:latin typeface="Tahoma"/>
                <a:cs typeface="Tahoma"/>
              </a:rPr>
              <a:t>relevant </a:t>
            </a:r>
            <a:r>
              <a:rPr dirty="0" sz="1000" spc="-10">
                <a:latin typeface="Tahoma"/>
                <a:cs typeface="Tahoma"/>
              </a:rPr>
              <a:t>to 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discussion.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3720" cy="77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1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0" action="ppaction://hlinksldjump"/>
              </a:rPr>
              <a:t>Weird </a:t>
            </a:r>
            <a:r>
              <a:rPr dirty="0" spc="-30">
                <a:hlinkClick r:id="rId10" action="ppaction://hlinksldjump"/>
              </a:rPr>
              <a:t>thematic</a:t>
            </a:r>
            <a:r>
              <a:rPr dirty="0" spc="15">
                <a:hlinkClick r:id="rId10" action="ppaction://hlinksldjump"/>
              </a:rPr>
              <a:t> </a:t>
            </a:r>
            <a:r>
              <a:rPr dirty="0" spc="-40">
                <a:hlinkClick r:id="rId10" action="ppaction://hlinksldjump"/>
              </a:rPr>
              <a:t>relations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79942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412" y="1410741"/>
            <a:ext cx="19304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5">
                <a:latin typeface="Georgia"/>
                <a:cs typeface="Georgia"/>
              </a:rPr>
              <a:t>W</a:t>
            </a:r>
            <a:r>
              <a:rPr dirty="0" sz="1100" spc="-50">
                <a:latin typeface="Georgia"/>
                <a:cs typeface="Georgia"/>
              </a:rPr>
              <a:t>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412" y="1582813"/>
            <a:ext cx="258445" cy="172085"/>
          </a:xfrm>
          <a:custGeom>
            <a:avLst/>
            <a:gdLst/>
            <a:ahLst/>
            <a:cxnLst/>
            <a:rect l="l" t="t" r="r" b="b"/>
            <a:pathLst>
              <a:path w="258444" h="172085">
                <a:moveTo>
                  <a:pt x="0" y="172072"/>
                </a:moveTo>
                <a:lnTo>
                  <a:pt x="258292" y="172072"/>
                </a:lnTo>
                <a:lnTo>
                  <a:pt x="2582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0894" y="1324483"/>
            <a:ext cx="1350645" cy="344170"/>
          </a:xfrm>
          <a:custGeom>
            <a:avLst/>
            <a:gdLst/>
            <a:ahLst/>
            <a:cxnLst/>
            <a:rect l="l" t="t" r="r" b="b"/>
            <a:pathLst>
              <a:path w="1350645" h="344169">
                <a:moveTo>
                  <a:pt x="0" y="344144"/>
                </a:moveTo>
                <a:lnTo>
                  <a:pt x="1350594" y="344144"/>
                </a:lnTo>
                <a:lnTo>
                  <a:pt x="1350594" y="0"/>
                </a:lnTo>
                <a:lnTo>
                  <a:pt x="0" y="0"/>
                </a:lnTo>
                <a:lnTo>
                  <a:pt x="0" y="34414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98194" y="1379942"/>
            <a:ext cx="718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Georgia"/>
                <a:cs typeface="Georgia"/>
              </a:rPr>
              <a:t>’re </a:t>
            </a:r>
            <a:r>
              <a:rPr dirty="0" sz="1100" spc="-30">
                <a:latin typeface="Georgia"/>
                <a:cs typeface="Georgia"/>
              </a:rPr>
              <a:t>going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 spc="-5">
                <a:latin typeface="Georgia"/>
                <a:cs typeface="Georgia"/>
              </a:rPr>
              <a:t>to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7487" y="118459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3412" y="1293684"/>
            <a:ext cx="292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 i="1">
                <a:latin typeface="Trebuchet MS"/>
                <a:cs typeface="Trebuchet MS"/>
              </a:rPr>
              <a:t>need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1398" y="1465756"/>
            <a:ext cx="4197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 i="1">
                <a:latin typeface="Trebuchet MS"/>
                <a:cs typeface="Trebuchet MS"/>
              </a:rPr>
              <a:t>require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4877" y="1184591"/>
            <a:ext cx="129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4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0894" y="1668627"/>
            <a:ext cx="951230" cy="172085"/>
          </a:xfrm>
          <a:custGeom>
            <a:avLst/>
            <a:gdLst/>
            <a:ahLst/>
            <a:cxnLst/>
            <a:rect l="l" t="t" r="r" b="b"/>
            <a:pathLst>
              <a:path w="951230" h="172085">
                <a:moveTo>
                  <a:pt x="0" y="172072"/>
                </a:moveTo>
                <a:lnTo>
                  <a:pt x="950963" y="172072"/>
                </a:lnTo>
                <a:lnTo>
                  <a:pt x="9509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8312" y="1637828"/>
            <a:ext cx="1331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5353" sz="1650" spc="-22">
                <a:latin typeface="Georgia"/>
                <a:cs typeface="Georgia"/>
              </a:rPr>
              <a:t>NP</a:t>
            </a:r>
            <a:r>
              <a:rPr dirty="0" baseline="34722" sz="1200" spc="-22">
                <a:latin typeface="Verdana"/>
                <a:cs typeface="Verdana"/>
              </a:rPr>
              <a:t>1 </a:t>
            </a:r>
            <a:r>
              <a:rPr dirty="0" sz="1100" spc="-25">
                <a:latin typeface="Georgia"/>
                <a:cs typeface="Georgia"/>
              </a:rPr>
              <a:t>Verb </a:t>
            </a:r>
            <a:r>
              <a:rPr dirty="0" sz="1100" spc="-40">
                <a:latin typeface="Georgia"/>
                <a:cs typeface="Georgia"/>
              </a:rPr>
              <a:t>of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 spc="-35">
                <a:latin typeface="Georgia"/>
                <a:cs typeface="Georgia"/>
              </a:rPr>
              <a:t>needing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07666" y="1410741"/>
            <a:ext cx="805180" cy="172085"/>
          </a:xfrm>
          <a:custGeom>
            <a:avLst/>
            <a:gdLst/>
            <a:ahLst/>
            <a:cxnLst/>
            <a:rect l="l" t="t" r="r" b="b"/>
            <a:pathLst>
              <a:path w="805180" h="172084">
                <a:moveTo>
                  <a:pt x="0" y="172072"/>
                </a:moveTo>
                <a:lnTo>
                  <a:pt x="804722" y="172072"/>
                </a:lnTo>
                <a:lnTo>
                  <a:pt x="80472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94966" y="1379942"/>
            <a:ext cx="830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Georgia"/>
                <a:cs typeface="Georgia"/>
              </a:rPr>
              <a:t>a </a:t>
            </a:r>
            <a:r>
              <a:rPr dirty="0" sz="1100" spc="-25">
                <a:latin typeface="Georgia"/>
                <a:cs typeface="Georgia"/>
              </a:rPr>
              <a:t>bigger</a:t>
            </a:r>
            <a:r>
              <a:rPr dirty="0" sz="1100" spc="13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boat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07666" y="1582813"/>
            <a:ext cx="258445" cy="172085"/>
          </a:xfrm>
          <a:custGeom>
            <a:avLst/>
            <a:gdLst/>
            <a:ahLst/>
            <a:cxnLst/>
            <a:rect l="l" t="t" r="r" b="b"/>
            <a:pathLst>
              <a:path w="258444" h="172085">
                <a:moveTo>
                  <a:pt x="0" y="172072"/>
                </a:moveTo>
                <a:lnTo>
                  <a:pt x="258292" y="172072"/>
                </a:lnTo>
                <a:lnTo>
                  <a:pt x="2582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69566" y="1552014"/>
            <a:ext cx="328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312" y="1798318"/>
            <a:ext cx="975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Tahoma"/>
                <a:cs typeface="Tahoma"/>
              </a:rPr>
              <a:t>NP</a:t>
            </a:r>
            <a:r>
              <a:rPr dirty="0" baseline="-10416" sz="1200" spc="15">
                <a:latin typeface="Verdana"/>
                <a:cs typeface="Verdana"/>
              </a:rPr>
              <a:t>1 </a:t>
            </a:r>
            <a:r>
              <a:rPr dirty="0" sz="1100" spc="-75">
                <a:latin typeface="Tahoma"/>
                <a:cs typeface="Tahoma"/>
              </a:rPr>
              <a:t>needs</a:t>
            </a:r>
            <a:r>
              <a:rPr dirty="0" sz="1100" spc="-19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NP</a:t>
            </a:r>
            <a:r>
              <a:rPr dirty="0" baseline="-10416" sz="1200" spc="15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14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3720" cy="77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75311"/>
            <a:ext cx="668655" cy="867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510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0" action="ppaction://hlinksldjump"/>
              </a:rPr>
              <a:t>Weird </a:t>
            </a:r>
            <a:r>
              <a:rPr dirty="0" spc="-30">
                <a:hlinkClick r:id="rId10" action="ppaction://hlinksldjump"/>
              </a:rPr>
              <a:t>thematic</a:t>
            </a:r>
            <a:r>
              <a:rPr dirty="0" spc="15">
                <a:hlinkClick r:id="rId10" action="ppaction://hlinksldjump"/>
              </a:rPr>
              <a:t> </a:t>
            </a:r>
            <a:r>
              <a:rPr dirty="0" spc="-40">
                <a:hlinkClick r:id="rId10" action="ppaction://hlinksldjump"/>
              </a:rPr>
              <a:t>relations</a:t>
            </a:r>
          </a:p>
        </p:txBody>
      </p:sp>
      <p:sp>
        <p:nvSpPr>
          <p:cNvPr id="10" name="object 10"/>
          <p:cNvSpPr/>
          <p:nvPr/>
        </p:nvSpPr>
        <p:spPr>
          <a:xfrm>
            <a:off x="606412" y="1408277"/>
            <a:ext cx="648970" cy="172085"/>
          </a:xfrm>
          <a:custGeom>
            <a:avLst/>
            <a:gdLst/>
            <a:ahLst/>
            <a:cxnLst/>
            <a:rect l="l" t="t" r="r" b="b"/>
            <a:pathLst>
              <a:path w="648969" h="172084">
                <a:moveTo>
                  <a:pt x="0" y="172072"/>
                </a:moveTo>
                <a:lnTo>
                  <a:pt x="648474" y="172072"/>
                </a:lnTo>
                <a:lnTo>
                  <a:pt x="64847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1377478"/>
            <a:ext cx="1100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(6)	</a:t>
            </a:r>
            <a:r>
              <a:rPr dirty="0" sz="1100" spc="25">
                <a:latin typeface="Georgia"/>
                <a:cs typeface="Georgia"/>
              </a:rPr>
              <a:t>That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dress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412" y="1580349"/>
            <a:ext cx="25844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20">
                <a:latin typeface="Georgia"/>
                <a:cs typeface="Georgia"/>
              </a:rPr>
              <a:t>NP</a:t>
            </a:r>
            <a:r>
              <a:rPr dirty="0" baseline="-10416" sz="1200" spc="-135">
                <a:latin typeface="Verdana"/>
                <a:cs typeface="Verdana"/>
              </a:rPr>
              <a:t>1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1064" y="1322019"/>
            <a:ext cx="480059" cy="344170"/>
          </a:xfrm>
          <a:custGeom>
            <a:avLst/>
            <a:gdLst/>
            <a:ahLst/>
            <a:cxnLst/>
            <a:rect l="l" t="t" r="r" b="b"/>
            <a:pathLst>
              <a:path w="480060" h="344169">
                <a:moveTo>
                  <a:pt x="0" y="344144"/>
                </a:moveTo>
                <a:lnTo>
                  <a:pt x="479526" y="344144"/>
                </a:lnTo>
                <a:lnTo>
                  <a:pt x="479526" y="0"/>
                </a:lnTo>
                <a:lnTo>
                  <a:pt x="0" y="0"/>
                </a:lnTo>
                <a:lnTo>
                  <a:pt x="0" y="34414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4033" y="1291220"/>
            <a:ext cx="203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Trebuchet MS"/>
                <a:cs typeface="Trebuchet MS"/>
              </a:rPr>
              <a:t>fits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275" y="1463292"/>
            <a:ext cx="28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Trebuchet MS"/>
                <a:cs typeface="Trebuchet MS"/>
              </a:rPr>
              <a:t>suits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8364" y="1182127"/>
            <a:ext cx="5054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7985" algn="l"/>
              </a:tabLst>
            </a:pPr>
            <a:r>
              <a:rPr dirty="0" sz="1100" spc="509">
                <a:latin typeface="Arial"/>
                <a:cs typeface="Arial"/>
              </a:rPr>
              <a:t> </a:t>
            </a:r>
            <a:r>
              <a:rPr dirty="0" sz="1100" spc="509">
                <a:latin typeface="Arial"/>
                <a:cs typeface="Arial"/>
              </a:rPr>
              <a:t>	</a:t>
            </a:r>
            <a:r>
              <a:rPr dirty="0" sz="1100" spc="204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1064" y="1666163"/>
            <a:ext cx="1313815" cy="172085"/>
          </a:xfrm>
          <a:custGeom>
            <a:avLst/>
            <a:gdLst/>
            <a:ahLst/>
            <a:cxnLst/>
            <a:rect l="l" t="t" r="r" b="b"/>
            <a:pathLst>
              <a:path w="1313814" h="172085">
                <a:moveTo>
                  <a:pt x="0" y="172072"/>
                </a:moveTo>
                <a:lnTo>
                  <a:pt x="1313484" y="172072"/>
                </a:lnTo>
                <a:lnTo>
                  <a:pt x="131348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88364" y="1635365"/>
            <a:ext cx="1339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Georgia"/>
                <a:cs typeface="Georgia"/>
              </a:rPr>
              <a:t>verb </a:t>
            </a:r>
            <a:r>
              <a:rPr dirty="0" sz="1100" spc="-40">
                <a:latin typeface="Georgia"/>
                <a:cs typeface="Georgia"/>
              </a:rPr>
              <a:t>of </a:t>
            </a:r>
            <a:r>
              <a:rPr dirty="0" sz="1100" spc="-15">
                <a:latin typeface="Georgia"/>
                <a:cs typeface="Georgia"/>
              </a:rPr>
              <a:t>fitting/suiting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0738" y="1408277"/>
            <a:ext cx="215900" cy="172085"/>
          </a:xfrm>
          <a:custGeom>
            <a:avLst/>
            <a:gdLst/>
            <a:ahLst/>
            <a:cxnLst/>
            <a:rect l="l" t="t" r="r" b="b"/>
            <a:pathLst>
              <a:path w="215900" h="172084">
                <a:moveTo>
                  <a:pt x="0" y="172072"/>
                </a:moveTo>
                <a:lnTo>
                  <a:pt x="215519" y="172072"/>
                </a:lnTo>
                <a:lnTo>
                  <a:pt x="21551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48038" y="1377478"/>
            <a:ext cx="241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Georgia"/>
                <a:cs typeface="Georgia"/>
              </a:rPr>
              <a:t>y</a:t>
            </a:r>
            <a:r>
              <a:rPr dirty="0" sz="1100" spc="-40">
                <a:latin typeface="Georgia"/>
                <a:cs typeface="Georgia"/>
              </a:rPr>
              <a:t>ou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0738" y="1580349"/>
            <a:ext cx="258445" cy="172085"/>
          </a:xfrm>
          <a:custGeom>
            <a:avLst/>
            <a:gdLst/>
            <a:ahLst/>
            <a:cxnLst/>
            <a:rect l="l" t="t" r="r" b="b"/>
            <a:pathLst>
              <a:path w="258444" h="172085">
                <a:moveTo>
                  <a:pt x="0" y="172072"/>
                </a:moveTo>
                <a:lnTo>
                  <a:pt x="258292" y="172072"/>
                </a:lnTo>
                <a:lnTo>
                  <a:pt x="2582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22638" y="1549551"/>
            <a:ext cx="328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312" y="1795855"/>
            <a:ext cx="147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Tahoma"/>
                <a:cs typeface="Tahoma"/>
              </a:rPr>
              <a:t>NP</a:t>
            </a:r>
            <a:r>
              <a:rPr dirty="0" baseline="-10416" sz="1200" spc="15">
                <a:latin typeface="Verdana"/>
                <a:cs typeface="Verdana"/>
              </a:rPr>
              <a:t>1 </a:t>
            </a:r>
            <a:r>
              <a:rPr dirty="0" sz="1100" spc="-35">
                <a:latin typeface="Tahoma"/>
                <a:cs typeface="Tahoma"/>
              </a:rPr>
              <a:t>looks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NP</a:t>
            </a:r>
            <a:r>
              <a:rPr dirty="0" baseline="-10416" sz="1200" spc="15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68655" cy="2655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20014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22796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9814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048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F</a:t>
            </a:r>
            <a:r>
              <a:rPr dirty="0" spc="-55">
                <a:hlinkClick r:id="rId12" action="ppaction://hlinksldjump"/>
              </a:rPr>
              <a:t>usion</a:t>
            </a:r>
          </a:p>
        </p:txBody>
      </p:sp>
      <p:sp>
        <p:nvSpPr>
          <p:cNvPr id="6" name="object 6"/>
          <p:cNvSpPr/>
          <p:nvPr/>
        </p:nvSpPr>
        <p:spPr>
          <a:xfrm>
            <a:off x="179997" y="766295"/>
            <a:ext cx="3527999" cy="19844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553720" cy="554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0583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10">
                <a:hlinkClick r:id="rId13" action="ppaction://hlinksldjump"/>
              </a:rPr>
              <a:t>What </a:t>
            </a:r>
            <a:r>
              <a:rPr dirty="0" spc="-35">
                <a:hlinkClick r:id="rId13" action="ppaction://hlinksldjump"/>
              </a:rPr>
              <a:t>about </a:t>
            </a:r>
            <a:r>
              <a:rPr dirty="0" spc="-25">
                <a:hlinkClick r:id="rId13" action="ppaction://hlinksldjump"/>
              </a:rPr>
              <a:t>traditional </a:t>
            </a:r>
            <a:r>
              <a:rPr dirty="0" spc="-55">
                <a:hlinkClick r:id="rId13" action="ppaction://hlinksldjump"/>
              </a:rPr>
              <a:t>roles, </a:t>
            </a:r>
            <a:r>
              <a:rPr dirty="0" spc="-65">
                <a:hlinkClick r:id="rId13" action="ppaction://hlinksldjump"/>
              </a:rPr>
              <a:t>e.g. </a:t>
            </a:r>
            <a:r>
              <a:rPr dirty="0" spc="75">
                <a:hlinkClick r:id="rId13" action="ppaction://hlinksldjump"/>
              </a:rPr>
              <a:t>“AGENT” </a:t>
            </a:r>
            <a:r>
              <a:rPr dirty="0" spc="165">
                <a:hlinkClick r:id="rId13" action="ppaction://hlinksldjump"/>
              </a:rPr>
              <a:t>/ </a:t>
            </a:r>
            <a:r>
              <a:rPr dirty="0" spc="165"/>
              <a:t> </a:t>
            </a:r>
            <a:r>
              <a:rPr dirty="0" spc="45">
                <a:hlinkClick r:id="rId13" action="ppaction://hlinksldjump"/>
              </a:rPr>
              <a:t>“PATIENT”?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322678"/>
            <a:ext cx="3289300" cy="9613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Traditional </a:t>
            </a:r>
            <a:r>
              <a:rPr dirty="0" sz="1100" spc="-40">
                <a:latin typeface="Tahoma"/>
                <a:cs typeface="Tahoma"/>
              </a:rPr>
              <a:t>labels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70">
                <a:latin typeface="Tahoma"/>
                <a:cs typeface="Tahoma"/>
              </a:rPr>
              <a:t>used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35">
                <a:latin typeface="Tahoma"/>
                <a:cs typeface="Tahoma"/>
              </a:rPr>
              <a:t>slots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10">
                <a:latin typeface="Tahoma"/>
                <a:cs typeface="Tahoma"/>
              </a:rPr>
              <a:t>VAS 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30">
                <a:latin typeface="Tahoma"/>
                <a:cs typeface="Tahoma"/>
              </a:rPr>
              <a:t>general/abstract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meanings,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35">
                <a:latin typeface="Tahoma"/>
                <a:cs typeface="Tahoma"/>
              </a:rPr>
              <a:t>AGENT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50">
                <a:latin typeface="Tahoma"/>
                <a:cs typeface="Tahoma"/>
              </a:rPr>
              <a:t>VERB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PATIENT</a:t>
            </a:r>
            <a:endParaRPr sz="1100">
              <a:latin typeface="Tahoma"/>
              <a:cs typeface="Tahoma"/>
            </a:endParaRPr>
          </a:p>
          <a:p>
            <a:pPr marL="12700" marR="574675">
              <a:lnSpc>
                <a:spcPct val="102600"/>
              </a:lnSpc>
              <a:spcBef>
                <a:spcPts val="640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35">
                <a:latin typeface="Tahoma"/>
                <a:cs typeface="Tahoma"/>
              </a:rPr>
              <a:t>importantly,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specified </a:t>
            </a:r>
            <a:r>
              <a:rPr dirty="0" sz="1100" spc="-55" b="1">
                <a:latin typeface="Trebuchet MS"/>
                <a:cs typeface="Trebuchet MS"/>
              </a:rPr>
              <a:t>by </a:t>
            </a:r>
            <a:r>
              <a:rPr dirty="0" sz="1100" spc="-40" b="1">
                <a:latin typeface="Trebuchet MS"/>
                <a:cs typeface="Trebuchet MS"/>
              </a:rPr>
              <a:t>the  </a:t>
            </a:r>
            <a:r>
              <a:rPr dirty="0" sz="1100" spc="-30" b="1">
                <a:latin typeface="Trebuchet MS"/>
                <a:cs typeface="Trebuchet MS"/>
              </a:rPr>
              <a:t>construction</a:t>
            </a:r>
            <a:r>
              <a:rPr dirty="0" sz="1100" spc="-30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0">
                <a:latin typeface="Tahoma"/>
                <a:cs typeface="Tahoma"/>
              </a:rPr>
              <a:t>independent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17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553720" cy="554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668655" cy="16122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9814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  <a:spcBef>
                <a:spcPts val="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0583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10">
                <a:hlinkClick r:id="rId13" action="ppaction://hlinksldjump"/>
              </a:rPr>
              <a:t>What </a:t>
            </a:r>
            <a:r>
              <a:rPr dirty="0" spc="-35">
                <a:hlinkClick r:id="rId13" action="ppaction://hlinksldjump"/>
              </a:rPr>
              <a:t>about </a:t>
            </a:r>
            <a:r>
              <a:rPr dirty="0" spc="-25">
                <a:hlinkClick r:id="rId13" action="ppaction://hlinksldjump"/>
              </a:rPr>
              <a:t>traditional </a:t>
            </a:r>
            <a:r>
              <a:rPr dirty="0" spc="-55">
                <a:hlinkClick r:id="rId13" action="ppaction://hlinksldjump"/>
              </a:rPr>
              <a:t>roles, </a:t>
            </a:r>
            <a:r>
              <a:rPr dirty="0" spc="-65">
                <a:hlinkClick r:id="rId13" action="ppaction://hlinksldjump"/>
              </a:rPr>
              <a:t>e.g. </a:t>
            </a:r>
            <a:r>
              <a:rPr dirty="0" spc="75">
                <a:hlinkClick r:id="rId13" action="ppaction://hlinksldjump"/>
              </a:rPr>
              <a:t>“AGENT” </a:t>
            </a:r>
            <a:r>
              <a:rPr dirty="0" spc="165">
                <a:hlinkClick r:id="rId13" action="ppaction://hlinksldjump"/>
              </a:rPr>
              <a:t>/ </a:t>
            </a:r>
            <a:r>
              <a:rPr dirty="0" spc="165"/>
              <a:t> </a:t>
            </a:r>
            <a:r>
              <a:rPr dirty="0" spc="45">
                <a:hlinkClick r:id="rId13" action="ppaction://hlinksldjump"/>
              </a:rPr>
              <a:t>“PATIENT”?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168373"/>
            <a:ext cx="29679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55">
                <a:latin typeface="Tahoma"/>
                <a:cs typeface="Tahoma"/>
              </a:rPr>
              <a:t>general </a:t>
            </a: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5">
                <a:latin typeface="Tahoma"/>
                <a:cs typeface="Tahoma"/>
              </a:rPr>
              <a:t>‘echoed’ </a:t>
            </a:r>
            <a:r>
              <a:rPr dirty="0" sz="1100" spc="-50">
                <a:latin typeface="Tahoma"/>
                <a:cs typeface="Tahoma"/>
              </a:rPr>
              <a:t>across  </a:t>
            </a:r>
            <a:r>
              <a:rPr dirty="0" sz="1100" spc="-35">
                <a:latin typeface="Tahoma"/>
                <a:cs typeface="Tahoma"/>
              </a:rPr>
              <a:t>constructions...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997" y="1585308"/>
            <a:ext cx="3527999" cy="9162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458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20129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876309"/>
            <a:ext cx="668655" cy="11061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360" y="1508923"/>
            <a:ext cx="2312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70">
                <a:latin typeface="Tahoma"/>
                <a:cs typeface="Tahoma"/>
              </a:rPr>
              <a:t>sneezed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napkin </a:t>
            </a:r>
            <a:r>
              <a:rPr dirty="0" sz="1100" spc="-40">
                <a:latin typeface="Tahoma"/>
                <a:cs typeface="Tahoma"/>
              </a:rPr>
              <a:t>off 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630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5" action="ppaction://hlinksldjump"/>
              </a:rPr>
              <a:t>Words </a:t>
            </a:r>
            <a:r>
              <a:rPr dirty="0" spc="-60">
                <a:hlinkClick r:id="rId15" action="ppaction://hlinksldjump"/>
              </a:rPr>
              <a:t>and rules</a:t>
            </a:r>
            <a:r>
              <a:rPr dirty="0" spc="180">
                <a:hlinkClick r:id="rId15" action="ppaction://hlinksldjump"/>
              </a:rPr>
              <a:t> </a:t>
            </a:r>
            <a:r>
              <a:rPr dirty="0" spc="-40">
                <a:hlinkClick r:id="rId15" action="ppaction://hlinksldjump"/>
              </a:rPr>
              <a:t>account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7297" y="464069"/>
            <a:ext cx="34245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50">
                <a:latin typeface="Tahoma"/>
                <a:cs typeface="Tahoma"/>
              </a:rPr>
              <a:t>and rules </a:t>
            </a:r>
            <a:r>
              <a:rPr dirty="0" sz="1100" spc="-35">
                <a:latin typeface="Tahoma"/>
                <a:cs typeface="Tahoma"/>
              </a:rPr>
              <a:t>account </a:t>
            </a:r>
            <a:r>
              <a:rPr dirty="0" sz="1100" spc="-45">
                <a:latin typeface="Tahoma"/>
                <a:cs typeface="Tahoma"/>
              </a:rPr>
              <a:t>(e.g. </a:t>
            </a:r>
            <a:r>
              <a:rPr dirty="0" sz="1100" spc="-50">
                <a:latin typeface="Tahoma"/>
                <a:cs typeface="Tahoma"/>
              </a:rPr>
              <a:t>Chomksyan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linguistics):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997" y="747915"/>
            <a:ext cx="47117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30">
                <a:latin typeface="Tahoma"/>
                <a:cs typeface="Tahoma"/>
              </a:rPr>
              <a:t>RULE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997" y="920000"/>
            <a:ext cx="47117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30">
                <a:latin typeface="Tahoma"/>
                <a:cs typeface="Tahoma"/>
              </a:rPr>
              <a:t>RULE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356" y="717129"/>
            <a:ext cx="144081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>
                <a:latin typeface="Tahoma"/>
                <a:cs typeface="Tahoma"/>
              </a:rPr>
              <a:t>: </a:t>
            </a:r>
            <a:r>
              <a:rPr dirty="0" sz="1100" spc="75">
                <a:latin typeface="Tahoma"/>
                <a:cs typeface="Tahoma"/>
              </a:rPr>
              <a:t>VP </a:t>
            </a:r>
            <a:r>
              <a:rPr dirty="0" sz="1100" spc="-10" i="1">
                <a:latin typeface="Meiryo"/>
                <a:cs typeface="Meiryo"/>
              </a:rPr>
              <a:t>⇐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ahoma"/>
                <a:cs typeface="Tahoma"/>
              </a:rPr>
              <a:t>V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90">
                <a:latin typeface="Tahoma"/>
                <a:cs typeface="Tahoma"/>
              </a:rPr>
              <a:t>: </a:t>
            </a:r>
            <a:r>
              <a:rPr dirty="0" sz="1100" spc="-50">
                <a:latin typeface="Tahoma"/>
                <a:cs typeface="Tahoma"/>
              </a:rPr>
              <a:t>Sentence </a:t>
            </a:r>
            <a:r>
              <a:rPr dirty="0" sz="1100" spc="-10" i="1">
                <a:latin typeface="Meiryo"/>
                <a:cs typeface="Meiryo"/>
              </a:rPr>
              <a:t>⇐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Tahoma"/>
                <a:cs typeface="Tahoma"/>
              </a:rPr>
              <a:t>NP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4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499549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5248" y="1345450"/>
            <a:ext cx="52959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Sentence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33271" y="1725015"/>
            <a:ext cx="180975" cy="172085"/>
          </a:xfrm>
          <a:custGeom>
            <a:avLst/>
            <a:gdLst/>
            <a:ahLst/>
            <a:cxnLst/>
            <a:rect l="l" t="t" r="r" b="b"/>
            <a:pathLst>
              <a:path w="180975" h="172085">
                <a:moveTo>
                  <a:pt x="0" y="172072"/>
                </a:moveTo>
                <a:lnTo>
                  <a:pt x="180873" y="172072"/>
                </a:lnTo>
                <a:lnTo>
                  <a:pt x="18087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3469" y="2273760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18863" y="2453392"/>
            <a:ext cx="586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likes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fish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53941" y="2273768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53944" y="1945806"/>
            <a:ext cx="170180" cy="134620"/>
          </a:xfrm>
          <a:custGeom>
            <a:avLst/>
            <a:gdLst/>
            <a:ahLst/>
            <a:cxnLst/>
            <a:rect l="l" t="t" r="r" b="b"/>
            <a:pathLst>
              <a:path w="170180" h="134619">
                <a:moveTo>
                  <a:pt x="169764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23708" y="1945806"/>
            <a:ext cx="170180" cy="134620"/>
          </a:xfrm>
          <a:custGeom>
            <a:avLst/>
            <a:gdLst/>
            <a:ahLst/>
            <a:cxnLst/>
            <a:rect l="l" t="t" r="r" b="b"/>
            <a:pathLst>
              <a:path w="170180" h="134619">
                <a:moveTo>
                  <a:pt x="0" y="0"/>
                </a:moveTo>
                <a:lnTo>
                  <a:pt x="169764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9888" y="1694237"/>
            <a:ext cx="960119" cy="571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90"/>
              </a:spcBef>
              <a:tabLst>
                <a:tab pos="593090" algn="l"/>
              </a:tabLst>
            </a:pPr>
            <a:r>
              <a:rPr dirty="0" sz="1100" spc="60">
                <a:latin typeface="Tahoma"/>
                <a:cs typeface="Tahoma"/>
              </a:rPr>
              <a:t>NP	</a:t>
            </a:r>
            <a:r>
              <a:rPr dirty="0" sz="1100" spc="75">
                <a:latin typeface="Tahoma"/>
                <a:cs typeface="Tahoma"/>
              </a:rPr>
              <a:t>VP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67359" algn="l"/>
                <a:tab pos="760095" algn="l"/>
              </a:tabLst>
            </a:pPr>
            <a:r>
              <a:rPr dirty="0" sz="1100" spc="-10">
                <a:latin typeface="Tahoma"/>
                <a:cs typeface="Tahoma"/>
              </a:rPr>
              <a:t>Jack</a:t>
            </a:r>
            <a:r>
              <a:rPr dirty="0" sz="1100" spc="-10">
                <a:latin typeface="Tahoma"/>
                <a:cs typeface="Tahoma"/>
              </a:rPr>
              <a:t>	</a:t>
            </a:r>
            <a:r>
              <a:rPr dirty="0" sz="1100" spc="70">
                <a:latin typeface="Tahoma"/>
                <a:cs typeface="Tahoma"/>
              </a:rPr>
              <a:t>V</a:t>
            </a:r>
            <a:r>
              <a:rPr dirty="0" sz="1100" spc="70">
                <a:latin typeface="Tahoma"/>
                <a:cs typeface="Tahoma"/>
              </a:rPr>
              <a:t>	</a:t>
            </a:r>
            <a:r>
              <a:rPr dirty="0" sz="1100" spc="60">
                <a:latin typeface="Tahoma"/>
                <a:cs typeface="Tahoma"/>
              </a:rPr>
              <a:t>NP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3246" y="189419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3244" y="1566228"/>
            <a:ext cx="270510" cy="134620"/>
          </a:xfrm>
          <a:custGeom>
            <a:avLst/>
            <a:gdLst/>
            <a:ahLst/>
            <a:cxnLst/>
            <a:rect l="l" t="t" r="r" b="b"/>
            <a:pathLst>
              <a:path w="270509" h="134619">
                <a:moveTo>
                  <a:pt x="270232" y="0"/>
                </a:moveTo>
                <a:lnTo>
                  <a:pt x="0" y="1343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53477" y="1566228"/>
            <a:ext cx="270510" cy="110489"/>
          </a:xfrm>
          <a:custGeom>
            <a:avLst/>
            <a:gdLst/>
            <a:ahLst/>
            <a:cxnLst/>
            <a:rect l="l" t="t" r="r" b="b"/>
            <a:pathLst>
              <a:path w="270509" h="110489">
                <a:moveTo>
                  <a:pt x="0" y="0"/>
                </a:moveTo>
                <a:lnTo>
                  <a:pt x="270232" y="11008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7297" y="2866185"/>
            <a:ext cx="3397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Tahoma"/>
                <a:cs typeface="Tahoma"/>
              </a:rPr>
              <a:t>INTERPRETATION: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situation </a:t>
            </a:r>
            <a:r>
              <a:rPr dirty="0" sz="1100" spc="-35">
                <a:latin typeface="Tahoma"/>
                <a:cs typeface="Tahoma"/>
              </a:rPr>
              <a:t>involving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15">
                <a:latin typeface="Tahoma"/>
                <a:cs typeface="Tahoma"/>
              </a:rPr>
              <a:t>NPs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whose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297" y="3071647"/>
            <a:ext cx="19304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0">
                <a:latin typeface="Tahoma"/>
                <a:cs typeface="Tahoma"/>
              </a:rPr>
              <a:t>roles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determined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19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668655" cy="24320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120014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22796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9814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630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5" action="ppaction://hlinksldjump"/>
              </a:rPr>
              <a:t>Words </a:t>
            </a:r>
            <a:r>
              <a:rPr dirty="0" spc="-60">
                <a:hlinkClick r:id="rId15" action="ppaction://hlinksldjump"/>
              </a:rPr>
              <a:t>and rules</a:t>
            </a:r>
            <a:r>
              <a:rPr dirty="0" spc="180">
                <a:hlinkClick r:id="rId15" action="ppaction://hlinksldjump"/>
              </a:rPr>
              <a:t> </a:t>
            </a:r>
            <a:r>
              <a:rPr dirty="0" spc="-40">
                <a:hlinkClick r:id="rId15" action="ppaction://hlinksldjump"/>
              </a:rPr>
              <a:t>account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563523"/>
            <a:ext cx="2153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Colourless </a:t>
            </a:r>
            <a:r>
              <a:rPr dirty="0" sz="1100" spc="-70">
                <a:latin typeface="Tahoma"/>
                <a:cs typeface="Tahoma"/>
              </a:rPr>
              <a:t>green </a:t>
            </a:r>
            <a:r>
              <a:rPr dirty="0" sz="1100" spc="-55">
                <a:latin typeface="Tahoma"/>
                <a:cs typeface="Tahoma"/>
              </a:rPr>
              <a:t>ideas </a:t>
            </a:r>
            <a:r>
              <a:rPr dirty="0" sz="1100" spc="-60">
                <a:latin typeface="Tahoma"/>
                <a:cs typeface="Tahoma"/>
              </a:rPr>
              <a:t>sleep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furiously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1880" y="754255"/>
            <a:ext cx="2144249" cy="23130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3720" cy="77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630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4" action="ppaction://hlinksldjump"/>
              </a:rPr>
              <a:t>Words </a:t>
            </a:r>
            <a:r>
              <a:rPr dirty="0" spc="-60">
                <a:hlinkClick r:id="rId14" action="ppaction://hlinksldjump"/>
              </a:rPr>
              <a:t>and rules</a:t>
            </a:r>
            <a:r>
              <a:rPr dirty="0" spc="180">
                <a:hlinkClick r:id="rId14" action="ppaction://hlinksldjump"/>
              </a:rPr>
              <a:t> </a:t>
            </a:r>
            <a:r>
              <a:rPr dirty="0" spc="-40">
                <a:hlinkClick r:id="rId14" action="ppaction://hlinksldjump"/>
              </a:rPr>
              <a:t>account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421839"/>
            <a:ext cx="34893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Categorical </a:t>
            </a:r>
            <a:r>
              <a:rPr dirty="0" sz="1100" spc="-25">
                <a:latin typeface="Tahoma"/>
                <a:cs typeface="Tahoma"/>
              </a:rPr>
              <a:t>distinction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5">
                <a:latin typeface="Tahoma"/>
                <a:cs typeface="Tahoma"/>
              </a:rPr>
              <a:t>syntax </a:t>
            </a:r>
            <a:r>
              <a:rPr dirty="0" sz="1100" spc="-30">
                <a:latin typeface="Tahoma"/>
                <a:cs typeface="Tahoma"/>
              </a:rPr>
              <a:t>(combinatorial </a:t>
            </a:r>
            <a:r>
              <a:rPr dirty="0" sz="1100" spc="-40">
                <a:latin typeface="Tahoma"/>
                <a:cs typeface="Tahoma"/>
              </a:rPr>
              <a:t>rules)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lexicon (repository of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meaning)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876309"/>
            <a:ext cx="668655" cy="15633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14" action="ppaction://hlinksldjump"/>
              </a:rPr>
              <a:t>Words and rules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account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10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21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53720" cy="77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75311"/>
            <a:ext cx="668655" cy="867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170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16" action="ppaction://hlinksldjump"/>
              </a:rPr>
              <a:t>Construction</a:t>
            </a:r>
            <a:r>
              <a:rPr dirty="0" spc="-35">
                <a:hlinkClick r:id="rId16" action="ppaction://hlinksldjump"/>
              </a:rPr>
              <a:t> </a:t>
            </a:r>
            <a:r>
              <a:rPr dirty="0" spc="-55">
                <a:hlinkClick r:id="rId16" action="ppaction://hlinksldjump"/>
              </a:rPr>
              <a:t>Grammar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66848"/>
            <a:ext cx="3261360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2570">
              <a:lnSpc>
                <a:spcPct val="1510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Syntactic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45">
                <a:latin typeface="Tahoma"/>
                <a:cs typeface="Tahoma"/>
              </a:rPr>
              <a:t>can also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0" b="1">
                <a:latin typeface="Trebuchet MS"/>
                <a:cs typeface="Trebuchet MS"/>
              </a:rPr>
              <a:t>meaningful</a:t>
            </a:r>
            <a:r>
              <a:rPr dirty="0" sz="1100" spc="-30">
                <a:latin typeface="Tahoma"/>
                <a:cs typeface="Tahoma"/>
              </a:rPr>
              <a:t>.  </a:t>
            </a:r>
            <a:r>
              <a:rPr dirty="0" sz="1100" spc="-10">
                <a:latin typeface="Tahoma"/>
                <a:cs typeface="Tahoma"/>
              </a:rPr>
              <a:t>No </a:t>
            </a:r>
            <a:r>
              <a:rPr dirty="0" sz="1100" spc="-20">
                <a:latin typeface="Tahoma"/>
                <a:cs typeface="Tahoma"/>
              </a:rPr>
              <a:t>distinction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0">
                <a:latin typeface="Tahoma"/>
                <a:cs typeface="Tahoma"/>
              </a:rPr>
              <a:t>syntax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lexicon.  </a:t>
            </a:r>
            <a:r>
              <a:rPr dirty="0" sz="1100" spc="-50">
                <a:latin typeface="Tahoma"/>
                <a:cs typeface="Tahoma"/>
              </a:rPr>
              <a:t>Words </a:t>
            </a:r>
            <a:r>
              <a:rPr dirty="0" sz="1100" spc="-40">
                <a:latin typeface="Tahoma"/>
                <a:cs typeface="Tahoma"/>
              </a:rPr>
              <a:t>involve </a:t>
            </a:r>
            <a:r>
              <a:rPr dirty="0" sz="1100" spc="-45">
                <a:latin typeface="Tahoma"/>
                <a:cs typeface="Tahoma"/>
              </a:rPr>
              <a:t>mapping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50">
                <a:latin typeface="Tahoma"/>
                <a:cs typeface="Tahoma"/>
              </a:rPr>
              <a:t>form and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meaning.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45">
                <a:latin typeface="Tahoma"/>
                <a:cs typeface="Tahoma"/>
              </a:rPr>
              <a:t>also </a:t>
            </a:r>
            <a:r>
              <a:rPr dirty="0" sz="1100" spc="-40">
                <a:latin typeface="Tahoma"/>
                <a:cs typeface="Tahoma"/>
              </a:rPr>
              <a:t>involve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mapping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50">
                <a:latin typeface="Tahoma"/>
                <a:cs typeface="Tahoma"/>
              </a:rPr>
              <a:t>form and  meaning.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68655" cy="11061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493747"/>
            <a:ext cx="1677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ahoma"/>
                <a:cs typeface="Tahoma"/>
                <a:hlinkClick r:id="rId21"/>
              </a:rPr>
              <a:t>Clip </a:t>
            </a:r>
            <a:r>
              <a:rPr dirty="0" sz="1100" spc="-40">
                <a:latin typeface="Tahoma"/>
                <a:cs typeface="Tahoma"/>
                <a:hlinkClick r:id="rId21"/>
              </a:rPr>
              <a:t>from </a:t>
            </a:r>
            <a:r>
              <a:rPr dirty="0" sz="1100" spc="-20">
                <a:latin typeface="Tahoma"/>
                <a:cs typeface="Tahoma"/>
                <a:hlinkClick r:id="rId21"/>
              </a:rPr>
              <a:t>While </a:t>
            </a:r>
            <a:r>
              <a:rPr dirty="0" sz="1100" spc="-50">
                <a:latin typeface="Tahoma"/>
                <a:cs typeface="Tahoma"/>
                <a:hlinkClick r:id="rId21"/>
              </a:rPr>
              <a:t>we’re</a:t>
            </a:r>
            <a:r>
              <a:rPr dirty="0" sz="1100" spc="80">
                <a:latin typeface="Tahoma"/>
                <a:cs typeface="Tahoma"/>
                <a:hlinkClick r:id="rId21"/>
              </a:rPr>
              <a:t> </a:t>
            </a:r>
            <a:r>
              <a:rPr dirty="0" sz="1100" spc="-60">
                <a:latin typeface="Tahoma"/>
                <a:cs typeface="Tahoma"/>
                <a:hlinkClick r:id="rId21"/>
              </a:rPr>
              <a:t>young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074812"/>
            <a:ext cx="1768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	</a:t>
            </a:r>
            <a:r>
              <a:rPr dirty="0" sz="1100" spc="10">
                <a:latin typeface="Tahoma"/>
                <a:cs typeface="Tahoma"/>
              </a:rPr>
              <a:t>ARTHRITIS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arthritis!?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82927"/>
            <a:ext cx="2409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(9)	</a:t>
            </a:r>
            <a:r>
              <a:rPr dirty="0" sz="1100" spc="-25">
                <a:latin typeface="Tahoma"/>
                <a:cs typeface="Tahoma"/>
              </a:rPr>
              <a:t>It’s </a:t>
            </a:r>
            <a:r>
              <a:rPr dirty="0" sz="1100" spc="-35">
                <a:latin typeface="Tahoma"/>
                <a:cs typeface="Tahoma"/>
              </a:rPr>
              <a:t>tuna </a:t>
            </a:r>
            <a:r>
              <a:rPr dirty="0" sz="1100" spc="-45">
                <a:latin typeface="Tahoma"/>
                <a:cs typeface="Tahoma"/>
              </a:rPr>
              <a:t>salad,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SALAD-salad.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69104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34" y="1691041"/>
            <a:ext cx="1946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Tahoma"/>
                <a:cs typeface="Tahoma"/>
              </a:rPr>
              <a:t>Is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45">
                <a:latin typeface="Tahoma"/>
                <a:cs typeface="Tahoma"/>
              </a:rPr>
              <a:t>french,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FRENCH-french?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99915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990" y="1999156"/>
            <a:ext cx="29616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Oh, </a:t>
            </a:r>
            <a:r>
              <a:rPr dirty="0" sz="1100" spc="-50">
                <a:latin typeface="Tahoma"/>
                <a:cs typeface="Tahoma"/>
              </a:rPr>
              <a:t>we’re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15">
                <a:latin typeface="Tahoma"/>
                <a:cs typeface="Tahoma"/>
              </a:rPr>
              <a:t>LIVING-TOGETHER </a:t>
            </a:r>
            <a:r>
              <a:rPr dirty="0" sz="1100" spc="-35">
                <a:latin typeface="Tahoma"/>
                <a:cs typeface="Tahoma"/>
              </a:rPr>
              <a:t>living-together  </a:t>
            </a:r>
            <a:r>
              <a:rPr dirty="0" sz="1100" spc="35">
                <a:latin typeface="Tahoma"/>
                <a:cs typeface="Tahoma"/>
              </a:rPr>
              <a:t>(NB </a:t>
            </a:r>
            <a:r>
              <a:rPr dirty="0" sz="1100" spc="-35">
                <a:latin typeface="Tahoma"/>
                <a:cs typeface="Tahoma"/>
              </a:rPr>
              <a:t>Verb Phrase is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doubled)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168055"/>
            <a:ext cx="3553460" cy="87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16150">
              <a:lnSpc>
                <a:spcPct val="151000"/>
              </a:lnSpc>
              <a:spcBef>
                <a:spcPts val="100"/>
              </a:spcBef>
            </a:pPr>
            <a:r>
              <a:rPr dirty="0" sz="1100" spc="10">
                <a:latin typeface="Tahoma"/>
                <a:cs typeface="Tahoma"/>
              </a:rPr>
              <a:t>ARTHRITIS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arthritis!?  </a:t>
            </a:r>
            <a:r>
              <a:rPr dirty="0" sz="1100" spc="15">
                <a:latin typeface="Tahoma"/>
                <a:cs typeface="Tahoma"/>
              </a:rPr>
              <a:t>FORM: </a:t>
            </a:r>
            <a:r>
              <a:rPr dirty="0" sz="1100" spc="35">
                <a:latin typeface="Tahoma"/>
                <a:cs typeface="Tahoma"/>
              </a:rPr>
              <a:t>N </a:t>
            </a:r>
            <a:r>
              <a:rPr dirty="0" sz="1100" spc="45">
                <a:latin typeface="Tahoma"/>
                <a:cs typeface="Tahoma"/>
              </a:rPr>
              <a:t>+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10">
                <a:latin typeface="Tahoma"/>
                <a:cs typeface="Tahoma"/>
              </a:rPr>
              <a:t>MEANING: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evoke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scale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authenticy. </a:t>
            </a:r>
            <a:r>
              <a:rPr dirty="0" sz="1100" spc="35">
                <a:latin typeface="Tahoma"/>
                <a:cs typeface="Tahoma"/>
              </a:rPr>
              <a:t>N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35">
                <a:latin typeface="Tahoma"/>
                <a:cs typeface="Tahoma"/>
              </a:rPr>
              <a:t>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placed  </a:t>
            </a:r>
            <a:r>
              <a:rPr dirty="0" sz="1100" spc="-50">
                <a:latin typeface="Tahoma"/>
                <a:cs typeface="Tahoma"/>
              </a:rPr>
              <a:t>higher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scale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2150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20129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7147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406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997" y="593046"/>
            <a:ext cx="3528076" cy="17118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2476574"/>
            <a:ext cx="2171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(12)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078" y="2642120"/>
            <a:ext cx="748665" cy="172085"/>
          </a:xfrm>
          <a:custGeom>
            <a:avLst/>
            <a:gdLst/>
            <a:ahLst/>
            <a:cxnLst/>
            <a:rect l="l" t="t" r="r" b="b"/>
            <a:pathLst>
              <a:path w="748665" h="172085">
                <a:moveTo>
                  <a:pt x="0" y="172072"/>
                </a:moveTo>
                <a:lnTo>
                  <a:pt x="748144" y="172072"/>
                </a:lnTo>
                <a:lnTo>
                  <a:pt x="74814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5133" y="2470048"/>
            <a:ext cx="448309" cy="172085"/>
          </a:xfrm>
          <a:custGeom>
            <a:avLst/>
            <a:gdLst/>
            <a:ahLst/>
            <a:cxnLst/>
            <a:rect l="l" t="t" r="r" b="b"/>
            <a:pathLst>
              <a:path w="448310" h="172085">
                <a:moveTo>
                  <a:pt x="0" y="172072"/>
                </a:moveTo>
                <a:lnTo>
                  <a:pt x="447967" y="172072"/>
                </a:lnTo>
                <a:lnTo>
                  <a:pt x="44796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5133" y="2642120"/>
            <a:ext cx="258445" cy="172085"/>
          </a:xfrm>
          <a:custGeom>
            <a:avLst/>
            <a:gdLst/>
            <a:ahLst/>
            <a:cxnLst/>
            <a:rect l="l" t="t" r="r" b="b"/>
            <a:pathLst>
              <a:path w="258444" h="172085">
                <a:moveTo>
                  <a:pt x="0" y="172072"/>
                </a:moveTo>
                <a:lnTo>
                  <a:pt x="258292" y="172072"/>
                </a:lnTo>
                <a:lnTo>
                  <a:pt x="2582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5010" y="2470048"/>
            <a:ext cx="1124585" cy="172085"/>
          </a:xfrm>
          <a:custGeom>
            <a:avLst/>
            <a:gdLst/>
            <a:ahLst/>
            <a:cxnLst/>
            <a:rect l="l" t="t" r="r" b="b"/>
            <a:pathLst>
              <a:path w="1124585" h="172085">
                <a:moveTo>
                  <a:pt x="0" y="172072"/>
                </a:moveTo>
                <a:lnTo>
                  <a:pt x="1124534" y="172072"/>
                </a:lnTo>
                <a:lnTo>
                  <a:pt x="112453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85010" y="2642120"/>
            <a:ext cx="1287145" cy="172085"/>
          </a:xfrm>
          <a:custGeom>
            <a:avLst/>
            <a:gdLst/>
            <a:ahLst/>
            <a:cxnLst/>
            <a:rect l="l" t="t" r="r" b="b"/>
            <a:pathLst>
              <a:path w="1287145" h="172085">
                <a:moveTo>
                  <a:pt x="0" y="172072"/>
                </a:moveTo>
                <a:lnTo>
                  <a:pt x="1286929" y="172072"/>
                </a:lnTo>
                <a:lnTo>
                  <a:pt x="128692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3849" y="2470048"/>
            <a:ext cx="448309" cy="172085"/>
          </a:xfrm>
          <a:custGeom>
            <a:avLst/>
            <a:gdLst/>
            <a:ahLst/>
            <a:cxnLst/>
            <a:rect l="l" t="t" r="r" b="b"/>
            <a:pathLst>
              <a:path w="448310" h="172085">
                <a:moveTo>
                  <a:pt x="0" y="172072"/>
                </a:moveTo>
                <a:lnTo>
                  <a:pt x="447967" y="172072"/>
                </a:lnTo>
                <a:lnTo>
                  <a:pt x="44796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5078" y="2439249"/>
            <a:ext cx="306959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89940" algn="l"/>
                <a:tab pos="2608580" algn="l"/>
              </a:tabLst>
            </a:pPr>
            <a:r>
              <a:rPr dirty="0" sz="1100" spc="-10">
                <a:latin typeface="Georgia"/>
                <a:cs typeface="Georgia"/>
              </a:rPr>
              <a:t>There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are</a:t>
            </a:r>
            <a:r>
              <a:rPr dirty="0" sz="1100">
                <a:latin typeface="Georgia"/>
                <a:cs typeface="Georgia"/>
              </a:rPr>
              <a:t>	</a:t>
            </a:r>
            <a:r>
              <a:rPr dirty="0" sz="1100" spc="-30">
                <a:latin typeface="Georgia"/>
                <a:cs typeface="Georgia"/>
              </a:rPr>
              <a:t>burgers</a:t>
            </a:r>
            <a:r>
              <a:rPr dirty="0" sz="1100" spc="60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and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5">
                <a:latin typeface="Georgia"/>
                <a:cs typeface="Georgia"/>
              </a:rPr>
              <a:t>then</a:t>
            </a:r>
            <a:r>
              <a:rPr dirty="0" sz="1100" spc="100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t</a:t>
            </a:r>
            <a:r>
              <a:rPr dirty="0" sz="1100">
                <a:latin typeface="Georgia"/>
                <a:cs typeface="Georgia"/>
              </a:rPr>
              <a:t>h</a:t>
            </a:r>
            <a:r>
              <a:rPr dirty="0" sz="1100" spc="-50">
                <a:latin typeface="Georgia"/>
                <a:cs typeface="Georgia"/>
              </a:rPr>
              <a:t>e</a:t>
            </a:r>
            <a:r>
              <a:rPr dirty="0" sz="1100" spc="-30">
                <a:latin typeface="Georgia"/>
                <a:cs typeface="Georgia"/>
              </a:rPr>
              <a:t>r</a:t>
            </a:r>
            <a:r>
              <a:rPr dirty="0" sz="1100" spc="-50">
                <a:latin typeface="Georgia"/>
                <a:cs typeface="Georgia"/>
              </a:rPr>
              <a:t>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are</a:t>
            </a:r>
            <a:r>
              <a:rPr dirty="0" sz="1100">
                <a:latin typeface="Georgia"/>
                <a:cs typeface="Georgia"/>
              </a:rPr>
              <a:t>	</a:t>
            </a:r>
            <a:r>
              <a:rPr dirty="0" sz="1100" spc="-30">
                <a:latin typeface="Georgia"/>
                <a:cs typeface="Georgia"/>
              </a:rPr>
              <a:t>burgers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3849" y="2642120"/>
            <a:ext cx="258445" cy="172085"/>
          </a:xfrm>
          <a:custGeom>
            <a:avLst/>
            <a:gdLst/>
            <a:ahLst/>
            <a:cxnLst/>
            <a:rect l="l" t="t" r="r" b="b"/>
            <a:pathLst>
              <a:path w="258445" h="172085">
                <a:moveTo>
                  <a:pt x="0" y="172072"/>
                </a:moveTo>
                <a:lnTo>
                  <a:pt x="258292" y="172072"/>
                </a:lnTo>
                <a:lnTo>
                  <a:pt x="2582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54278" y="2611322"/>
            <a:ext cx="2962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330325" algn="l"/>
              </a:tabLst>
            </a:pPr>
            <a:r>
              <a:rPr dirty="0" sz="1100" spc="-10">
                <a:latin typeface="Georgia"/>
                <a:cs typeface="Georgia"/>
              </a:rPr>
              <a:t>There</a:t>
            </a:r>
            <a:r>
              <a:rPr dirty="0" sz="1100" spc="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is/are</a:t>
            </a:r>
            <a:r>
              <a:rPr dirty="0" sz="1100" spc="65">
                <a:latin typeface="Georgia"/>
                <a:cs typeface="Georgia"/>
              </a:rPr>
              <a:t> </a:t>
            </a: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1	</a:t>
            </a:r>
            <a:r>
              <a:rPr dirty="0" sz="1100" spc="-30">
                <a:latin typeface="Georgia"/>
                <a:cs typeface="Georgia"/>
              </a:rPr>
              <a:t>and </a:t>
            </a:r>
            <a:r>
              <a:rPr dirty="0" sz="1100" spc="-25">
                <a:latin typeface="Georgia"/>
                <a:cs typeface="Georgia"/>
              </a:rPr>
              <a:t>then there</a:t>
            </a:r>
            <a:r>
              <a:rPr dirty="0" sz="1100" spc="-95">
                <a:latin typeface="Georgia"/>
                <a:cs typeface="Georgia"/>
              </a:rPr>
              <a:t> </a:t>
            </a:r>
            <a:r>
              <a:rPr dirty="0" sz="1100" spc="-20">
                <a:latin typeface="Georgia"/>
                <a:cs typeface="Georgia"/>
              </a:rPr>
              <a:t>is/are </a:t>
            </a:r>
            <a:r>
              <a:rPr dirty="0" sz="1100" spc="-15">
                <a:latin typeface="Georgia"/>
                <a:cs typeface="Georgia"/>
              </a:rPr>
              <a:t>NP</a:t>
            </a:r>
            <a:r>
              <a:rPr dirty="0" baseline="-10416" sz="1200" spc="-22">
                <a:latin typeface="Verdana"/>
                <a:cs typeface="Verdana"/>
              </a:rPr>
              <a:t>2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8" y="2783216"/>
            <a:ext cx="180911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75">
                <a:latin typeface="Verdana"/>
                <a:cs typeface="Verdana"/>
              </a:rPr>
              <a:t>2nd </a:t>
            </a:r>
            <a:r>
              <a:rPr dirty="0" sz="800" spc="25">
                <a:latin typeface="Verdana"/>
                <a:cs typeface="Verdana"/>
              </a:rPr>
              <a:t>NP </a:t>
            </a:r>
            <a:r>
              <a:rPr dirty="0" sz="800" spc="-60">
                <a:latin typeface="Verdana"/>
                <a:cs typeface="Verdana"/>
              </a:rPr>
              <a:t>is </a:t>
            </a:r>
            <a:r>
              <a:rPr dirty="0" sz="800" spc="-90">
                <a:latin typeface="Verdana"/>
                <a:cs typeface="Verdana"/>
              </a:rPr>
              <a:t>more </a:t>
            </a:r>
            <a:r>
              <a:rPr dirty="0" sz="800" spc="-55">
                <a:latin typeface="Verdana"/>
                <a:cs typeface="Verdana"/>
              </a:rPr>
              <a:t>authentic </a:t>
            </a:r>
            <a:r>
              <a:rPr dirty="0" sz="800" spc="-60">
                <a:latin typeface="Verdana"/>
                <a:cs typeface="Verdana"/>
              </a:rPr>
              <a:t>than the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5">
                <a:latin typeface="Verdana"/>
                <a:cs typeface="Verdana"/>
              </a:rPr>
              <a:t>first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7360" y="1149590"/>
            <a:ext cx="3448685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Special </a:t>
            </a:r>
            <a:r>
              <a:rPr dirty="0" sz="1100" spc="-80">
                <a:latin typeface="Tahoma"/>
                <a:cs typeface="Tahoma"/>
              </a:rPr>
              <a:t>sense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70" i="1">
                <a:latin typeface="Trebuchet MS"/>
                <a:cs typeface="Trebuchet MS"/>
              </a:rPr>
              <a:t>sneeze</a:t>
            </a:r>
            <a:r>
              <a:rPr dirty="0" sz="1100" spc="-7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u="sng" sz="1100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sneeze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sudden  </a:t>
            </a:r>
            <a:r>
              <a:rPr dirty="0" sz="1100" spc="-35">
                <a:latin typeface="Tahoma"/>
                <a:cs typeface="Tahoma"/>
              </a:rPr>
              <a:t>involuntary </a:t>
            </a:r>
            <a:r>
              <a:rPr dirty="0" sz="1100" spc="-45">
                <a:latin typeface="Tahoma"/>
                <a:cs typeface="Tahoma"/>
              </a:rPr>
              <a:t>expulsion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air </a:t>
            </a:r>
            <a:r>
              <a:rPr dirty="0" sz="1100" spc="-40">
                <a:latin typeface="Tahoma"/>
                <a:cs typeface="Tahoma"/>
              </a:rPr>
              <a:t>from the </a:t>
            </a:r>
            <a:r>
              <a:rPr dirty="0" sz="1100" spc="-70">
                <a:latin typeface="Tahoma"/>
                <a:cs typeface="Tahoma"/>
              </a:rPr>
              <a:t>nose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mouth  </a:t>
            </a:r>
            <a:r>
              <a:rPr dirty="0" sz="1100" spc="-65">
                <a:latin typeface="Tahoma"/>
                <a:cs typeface="Tahoma"/>
              </a:rPr>
              <a:t>due </a:t>
            </a:r>
            <a:r>
              <a:rPr dirty="0" sz="1100" spc="-15">
                <a:latin typeface="Tahoma"/>
                <a:cs typeface="Tahoma"/>
              </a:rPr>
              <a:t>to irritation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one’s </a:t>
            </a:r>
            <a:r>
              <a:rPr dirty="0" sz="1100" spc="-30">
                <a:latin typeface="Tahoma"/>
                <a:cs typeface="Tahoma"/>
              </a:rPr>
              <a:t>nostrils </a:t>
            </a:r>
            <a:r>
              <a:rPr dirty="0" sz="1100" spc="-35" b="1">
                <a:latin typeface="Trebuchet MS"/>
                <a:cs typeface="Trebuchet MS"/>
              </a:rPr>
              <a:t>such </a:t>
            </a:r>
            <a:r>
              <a:rPr dirty="0" sz="1100" spc="-15" b="1">
                <a:latin typeface="Trebuchet MS"/>
                <a:cs typeface="Trebuchet MS"/>
              </a:rPr>
              <a:t>that </a:t>
            </a:r>
            <a:r>
              <a:rPr dirty="0" sz="1100" spc="-40" b="1">
                <a:latin typeface="Trebuchet MS"/>
                <a:cs typeface="Trebuchet MS"/>
              </a:rPr>
              <a:t>the  </a:t>
            </a:r>
            <a:r>
              <a:rPr dirty="0" sz="1100" spc="-35" b="1">
                <a:latin typeface="Trebuchet MS"/>
                <a:cs typeface="Trebuchet MS"/>
              </a:rPr>
              <a:t>resulting </a:t>
            </a:r>
            <a:r>
              <a:rPr dirty="0" sz="1100" spc="-45" b="1">
                <a:latin typeface="Trebuchet MS"/>
                <a:cs typeface="Trebuchet MS"/>
              </a:rPr>
              <a:t>air </a:t>
            </a:r>
            <a:r>
              <a:rPr dirty="0" sz="1100" spc="-50" b="1">
                <a:latin typeface="Trebuchet MS"/>
                <a:cs typeface="Trebuchet MS"/>
              </a:rPr>
              <a:t>flow </a:t>
            </a:r>
            <a:r>
              <a:rPr dirty="0" sz="1100" spc="-45" b="1">
                <a:latin typeface="Trebuchet MS"/>
                <a:cs typeface="Trebuchet MS"/>
              </a:rPr>
              <a:t>propels </a:t>
            </a:r>
            <a:r>
              <a:rPr dirty="0" sz="1100" spc="-30" b="1">
                <a:latin typeface="Trebuchet MS"/>
                <a:cs typeface="Trebuchet MS"/>
              </a:rPr>
              <a:t>an </a:t>
            </a:r>
            <a:r>
              <a:rPr dirty="0" sz="1100" spc="-45" b="1">
                <a:latin typeface="Trebuchet MS"/>
                <a:cs typeface="Trebuchet MS"/>
              </a:rPr>
              <a:t>object </a:t>
            </a:r>
            <a:r>
              <a:rPr dirty="0" sz="1100" spc="135" b="1">
                <a:latin typeface="Trebuchet MS"/>
                <a:cs typeface="Trebuchet MS"/>
              </a:rPr>
              <a:t>X </a:t>
            </a:r>
            <a:r>
              <a:rPr dirty="0" sz="1100" spc="-35" b="1">
                <a:latin typeface="Trebuchet MS"/>
                <a:cs typeface="Trebuchet MS"/>
              </a:rPr>
              <a:t>from </a:t>
            </a:r>
            <a:r>
              <a:rPr dirty="0" sz="1100" spc="-25" b="1">
                <a:latin typeface="Trebuchet MS"/>
                <a:cs typeface="Trebuchet MS"/>
              </a:rPr>
              <a:t>location  </a:t>
            </a:r>
            <a:r>
              <a:rPr dirty="0" sz="1100" spc="45" b="1">
                <a:latin typeface="Trebuchet MS"/>
                <a:cs typeface="Trebuchet MS"/>
              </a:rPr>
              <a:t>Y</a:t>
            </a:r>
            <a:r>
              <a:rPr dirty="0" sz="1100" spc="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65">
                <a:latin typeface="Tahoma"/>
                <a:cs typeface="Tahoma"/>
              </a:rPr>
              <a:t>comes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40" b="1">
                <a:latin typeface="Trebuchet MS"/>
                <a:cs typeface="Trebuchet MS"/>
              </a:rPr>
              <a:t>the</a:t>
            </a:r>
            <a:r>
              <a:rPr dirty="0" sz="1100" spc="45" b="1">
                <a:latin typeface="Trebuchet MS"/>
                <a:cs typeface="Trebuchet MS"/>
              </a:rPr>
              <a:t> </a:t>
            </a:r>
            <a:r>
              <a:rPr dirty="0" sz="1100" spc="-30" b="1">
                <a:latin typeface="Trebuchet MS"/>
                <a:cs typeface="Trebuchet MS"/>
              </a:rPr>
              <a:t>construction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3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68655" cy="9493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38343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690" y="1414234"/>
            <a:ext cx="669925" cy="172085"/>
          </a:xfrm>
          <a:custGeom>
            <a:avLst/>
            <a:gdLst/>
            <a:ahLst/>
            <a:cxnLst/>
            <a:rect l="l" t="t" r="r" b="b"/>
            <a:pathLst>
              <a:path w="669925" h="172084">
                <a:moveTo>
                  <a:pt x="0" y="172072"/>
                </a:moveTo>
                <a:lnTo>
                  <a:pt x="669632" y="172072"/>
                </a:lnTo>
                <a:lnTo>
                  <a:pt x="66963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5690" y="1586306"/>
            <a:ext cx="669925" cy="172085"/>
          </a:xfrm>
          <a:custGeom>
            <a:avLst/>
            <a:gdLst/>
            <a:ahLst/>
            <a:cxnLst/>
            <a:rect l="l" t="t" r="r" b="b"/>
            <a:pathLst>
              <a:path w="669925" h="172085">
                <a:moveTo>
                  <a:pt x="0" y="172072"/>
                </a:moveTo>
                <a:lnTo>
                  <a:pt x="669632" y="172072"/>
                </a:lnTo>
                <a:lnTo>
                  <a:pt x="66963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1500" y="1414234"/>
            <a:ext cx="1571625" cy="172085"/>
          </a:xfrm>
          <a:custGeom>
            <a:avLst/>
            <a:gdLst/>
            <a:ahLst/>
            <a:cxnLst/>
            <a:rect l="l" t="t" r="r" b="b"/>
            <a:pathLst>
              <a:path w="1571625" h="172084">
                <a:moveTo>
                  <a:pt x="0" y="172072"/>
                </a:moveTo>
                <a:lnTo>
                  <a:pt x="1571332" y="172072"/>
                </a:lnTo>
                <a:lnTo>
                  <a:pt x="157133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2990" y="1383435"/>
            <a:ext cx="2312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Georgia"/>
                <a:cs typeface="Georgia"/>
              </a:rPr>
              <a:t>Now </a:t>
            </a:r>
            <a:r>
              <a:rPr dirty="0" sz="1100" spc="-25">
                <a:latin typeface="Georgia"/>
                <a:cs typeface="Georgia"/>
              </a:rPr>
              <a:t>watch </a:t>
            </a:r>
            <a:r>
              <a:rPr dirty="0" sz="1100" spc="-55">
                <a:latin typeface="Georgia"/>
                <a:cs typeface="Georgia"/>
              </a:rPr>
              <a:t>me </a:t>
            </a:r>
            <a:r>
              <a:rPr dirty="0" sz="1100" spc="-35">
                <a:latin typeface="Georgia"/>
                <a:cs typeface="Georgia"/>
              </a:rPr>
              <a:t>go </a:t>
            </a:r>
            <a:r>
              <a:rPr dirty="0" sz="1100" spc="-30">
                <a:latin typeface="Georgia"/>
                <a:cs typeface="Georgia"/>
              </a:rPr>
              <a:t>and </a:t>
            </a:r>
            <a:r>
              <a:rPr dirty="0" sz="1100" spc="-35">
                <a:latin typeface="Georgia"/>
                <a:cs typeface="Georgia"/>
              </a:rPr>
              <a:t>drop </a:t>
            </a:r>
            <a:r>
              <a:rPr dirty="0" sz="1100" spc="-15">
                <a:latin typeface="Georgia"/>
                <a:cs typeface="Georgia"/>
              </a:rPr>
              <a:t>this</a:t>
            </a:r>
            <a:r>
              <a:rPr dirty="0" sz="1100" spc="200">
                <a:latin typeface="Georgia"/>
                <a:cs typeface="Georgia"/>
              </a:rPr>
              <a:t> </a:t>
            </a:r>
            <a:r>
              <a:rPr dirty="0" sz="1100" spc="-40">
                <a:latin typeface="Georgia"/>
                <a:cs typeface="Georgia"/>
              </a:rPr>
              <a:t>cake!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1500" y="1586306"/>
            <a:ext cx="1013460" cy="172085"/>
          </a:xfrm>
          <a:custGeom>
            <a:avLst/>
            <a:gdLst/>
            <a:ahLst/>
            <a:cxnLst/>
            <a:rect l="l" t="t" r="r" b="b"/>
            <a:pathLst>
              <a:path w="1013460" h="172085">
                <a:moveTo>
                  <a:pt x="0" y="172072"/>
                </a:moveTo>
                <a:lnTo>
                  <a:pt x="1012926" y="172072"/>
                </a:lnTo>
                <a:lnTo>
                  <a:pt x="101292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2990" y="1555507"/>
            <a:ext cx="1753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Georgia"/>
                <a:cs typeface="Georgia"/>
              </a:rPr>
              <a:t>Now </a:t>
            </a:r>
            <a:r>
              <a:rPr dirty="0" sz="1100" spc="-25">
                <a:latin typeface="Georgia"/>
                <a:cs typeface="Georgia"/>
              </a:rPr>
              <a:t>watch </a:t>
            </a:r>
            <a:r>
              <a:rPr dirty="0" sz="1100" spc="-35">
                <a:latin typeface="Georgia"/>
                <a:cs typeface="Georgia"/>
              </a:rPr>
              <a:t>Non-finite</a:t>
            </a:r>
            <a:r>
              <a:rPr dirty="0" sz="1100" spc="-114">
                <a:latin typeface="Georgia"/>
                <a:cs typeface="Georgia"/>
              </a:rPr>
              <a:t> </a:t>
            </a:r>
            <a:r>
              <a:rPr dirty="0" sz="1100" spc="-30">
                <a:latin typeface="Georgia"/>
                <a:cs typeface="Georgia"/>
              </a:rPr>
              <a:t>clause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90" y="1715997"/>
            <a:ext cx="1339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20">
                <a:latin typeface="Tahoma"/>
                <a:cs typeface="Tahoma"/>
              </a:rPr>
              <a:t>‘tempting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fate’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085" y="1302517"/>
            <a:ext cx="25082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/>
              <a:t>(14)</a:t>
            </a:r>
            <a:endParaRPr sz="10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7098" y="1321295"/>
          <a:ext cx="3242310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/>
                <a:gridCol w="196215"/>
                <a:gridCol w="127000"/>
                <a:gridCol w="346710"/>
                <a:gridCol w="496570"/>
                <a:gridCol w="478789"/>
                <a:gridCol w="1066164"/>
                <a:gridCol w="305435"/>
              </a:tblGrid>
              <a:tr h="172072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She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FC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45">
                          <a:latin typeface="Georgia"/>
                          <a:cs typeface="Georgia"/>
                        </a:rPr>
                        <a:t>worked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40">
                          <a:latin typeface="Georgia"/>
                          <a:cs typeface="Georgia"/>
                        </a:rPr>
                        <a:t>her</a:t>
                      </a:r>
                      <a:r>
                        <a:rPr dirty="0" sz="1100" spc="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25">
                          <a:latin typeface="Georgia"/>
                          <a:cs typeface="Georgia"/>
                        </a:rPr>
                        <a:t>way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FC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5">
                          <a:latin typeface="Georgia"/>
                          <a:cs typeface="Georgia"/>
                        </a:rPr>
                        <a:t>to </a:t>
                      </a:r>
                      <a:r>
                        <a:rPr dirty="0" sz="1100" spc="-15">
                          <a:latin typeface="Georgia"/>
                          <a:cs typeface="Georgia"/>
                        </a:rPr>
                        <a:t>the </a:t>
                      </a:r>
                      <a:r>
                        <a:rPr dirty="0" sz="1100" spc="-10">
                          <a:latin typeface="Georgia"/>
                          <a:cs typeface="Georgia"/>
                        </a:rPr>
                        <a:t>top </a:t>
                      </a:r>
                      <a:r>
                        <a:rPr dirty="0" sz="1100" spc="-40">
                          <a:latin typeface="Georgia"/>
                          <a:cs typeface="Georgia"/>
                        </a:rPr>
                        <a:t>of </a:t>
                      </a:r>
                      <a:r>
                        <a:rPr dirty="0" sz="1100" spc="-15">
                          <a:latin typeface="Georgia"/>
                          <a:cs typeface="Georgia"/>
                        </a:rPr>
                        <a:t>the</a:t>
                      </a:r>
                      <a:r>
                        <a:rPr dirty="0" sz="1100" spc="3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30">
                          <a:latin typeface="Georgia"/>
                          <a:cs typeface="Georgia"/>
                        </a:rPr>
                        <a:t>class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2CCD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gridSpan="2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SUBJ.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>
                          <a:latin typeface="Georgia"/>
                          <a:cs typeface="Georgia"/>
                        </a:rPr>
                        <a:t>V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FC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Georgia"/>
                          <a:cs typeface="Georgia"/>
                        </a:rPr>
                        <a:t>his/her/its</a:t>
                      </a:r>
                      <a:r>
                        <a:rPr dirty="0" sz="1100" spc="7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-25">
                          <a:latin typeface="Georgia"/>
                          <a:cs typeface="Georgia"/>
                        </a:rPr>
                        <a:t>way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C7EA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170"/>
                        </a:lnSpc>
                      </a:pPr>
                      <a:r>
                        <a:rPr dirty="0" sz="1100" spc="20">
                          <a:latin typeface="Georgia"/>
                          <a:cs typeface="Georgia"/>
                        </a:rPr>
                        <a:t>PREP.</a:t>
                      </a:r>
                      <a:r>
                        <a:rPr dirty="0" sz="1100" spc="4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1100" spc="15">
                          <a:latin typeface="Georgia"/>
                          <a:cs typeface="Georgia"/>
                        </a:rPr>
                        <a:t>PHRASE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2CCD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94398" y="1633758"/>
            <a:ext cx="3615690" cy="3098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265"/>
              </a:spcBef>
            </a:pPr>
            <a:r>
              <a:rPr dirty="0" sz="1000" spc="45">
                <a:latin typeface="Tahoma"/>
                <a:cs typeface="Tahoma"/>
              </a:rPr>
              <a:t>SUBJECT </a:t>
            </a:r>
            <a:r>
              <a:rPr dirty="0" sz="1000" spc="-55">
                <a:latin typeface="Tahoma"/>
                <a:cs typeface="Tahoma"/>
              </a:rPr>
              <a:t>changes </a:t>
            </a:r>
            <a:r>
              <a:rPr dirty="0" sz="1000" spc="-20">
                <a:latin typeface="Tahoma"/>
                <a:cs typeface="Tahoma"/>
              </a:rPr>
              <a:t>location (literally/metaphorically)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40">
                <a:latin typeface="Tahoma"/>
                <a:cs typeface="Tahoma"/>
              </a:rPr>
              <a:t>performing  </a:t>
            </a:r>
            <a:r>
              <a:rPr dirty="0" sz="1000" spc="-25">
                <a:latin typeface="Tahoma"/>
                <a:cs typeface="Tahoma"/>
              </a:rPr>
              <a:t>action </a:t>
            </a:r>
            <a:r>
              <a:rPr dirty="0" sz="1000" spc="-45">
                <a:latin typeface="Tahoma"/>
                <a:cs typeface="Tahoma"/>
              </a:rPr>
              <a:t>denoted </a:t>
            </a:r>
            <a:r>
              <a:rPr dirty="0" sz="1000" spc="-55">
                <a:latin typeface="Tahoma"/>
                <a:cs typeface="Tahoma"/>
              </a:rPr>
              <a:t>by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5">
                <a:latin typeface="Tahoma"/>
                <a:cs typeface="Tahoma"/>
              </a:rPr>
              <a:t>verb. </a:t>
            </a:r>
            <a:r>
              <a:rPr dirty="0" sz="1000" spc="-30">
                <a:latin typeface="Tahoma"/>
                <a:cs typeface="Tahoma"/>
              </a:rPr>
              <a:t>Movement is </a:t>
            </a:r>
            <a:r>
              <a:rPr dirty="0" sz="1000" spc="-45" b="1">
                <a:latin typeface="Trebuchet MS"/>
                <a:cs typeface="Trebuchet MS"/>
              </a:rPr>
              <a:t>effortful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spc="-30" b="1">
                <a:latin typeface="Trebuchet MS"/>
                <a:cs typeface="Trebuchet MS"/>
              </a:rPr>
              <a:t>circuitous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28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934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8" action="ppaction://hlinksldjump"/>
              </a:rPr>
              <a:t>Comparison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29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954200"/>
            <a:ext cx="261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Words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Rules</a:t>
            </a:r>
            <a:r>
              <a:rPr dirty="0" sz="1100" spc="-35">
                <a:latin typeface="Tahoma"/>
                <a:cs typeface="Tahoma"/>
              </a:rPr>
              <a:t> Approach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283168"/>
            <a:ext cx="340423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42862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There 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categorical </a:t>
            </a:r>
            <a:r>
              <a:rPr dirty="0" sz="1100" spc="-25">
                <a:latin typeface="Tahoma"/>
                <a:cs typeface="Tahoma"/>
              </a:rPr>
              <a:t>distinction </a:t>
            </a:r>
            <a:r>
              <a:rPr dirty="0" sz="1100" spc="-70">
                <a:latin typeface="Tahoma"/>
                <a:cs typeface="Tahoma"/>
              </a:rPr>
              <a:t>between words  </a:t>
            </a:r>
            <a:r>
              <a:rPr dirty="0" sz="1100" spc="-40">
                <a:latin typeface="Tahoma"/>
                <a:cs typeface="Tahoma"/>
              </a:rPr>
              <a:t>(meaning) </a:t>
            </a:r>
            <a:r>
              <a:rPr dirty="0" sz="1100" spc="-50">
                <a:latin typeface="Tahoma"/>
                <a:cs typeface="Tahoma"/>
              </a:rPr>
              <a:t>and rules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(form)</a:t>
            </a:r>
            <a:endParaRPr sz="1100">
              <a:latin typeface="Tahoma"/>
              <a:cs typeface="Tahoma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Linguistic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-40">
                <a:latin typeface="Tahoma"/>
                <a:cs typeface="Tahoma"/>
              </a:rPr>
              <a:t>consists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0">
                <a:latin typeface="Tahoma"/>
                <a:cs typeface="Tahoma"/>
              </a:rPr>
              <a:t>(a)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55">
                <a:latin typeface="Tahoma"/>
                <a:cs typeface="Tahoma"/>
              </a:rPr>
              <a:t>knowledge,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(b)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-20">
                <a:latin typeface="Tahoma"/>
                <a:cs typeface="Tahoma"/>
              </a:rPr>
              <a:t>(ability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combine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words)</a:t>
            </a:r>
            <a:endParaRPr sz="1100">
              <a:latin typeface="Tahoma"/>
              <a:cs typeface="Tahoma"/>
            </a:endParaRPr>
          </a:p>
          <a:p>
            <a:pPr marL="189230" marR="7302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Semantic interpretation 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seperate </a:t>
            </a:r>
            <a:r>
              <a:rPr dirty="0" sz="1100" spc="-40">
                <a:latin typeface="Tahoma"/>
                <a:cs typeface="Tahoma"/>
              </a:rPr>
              <a:t>(and  </a:t>
            </a:r>
            <a:r>
              <a:rPr dirty="0" sz="1100" spc="-60">
                <a:latin typeface="Tahoma"/>
                <a:cs typeface="Tahoma"/>
              </a:rPr>
              <a:t>subsequent </a:t>
            </a:r>
            <a:r>
              <a:rPr dirty="0" sz="1100" spc="-10">
                <a:latin typeface="Tahoma"/>
                <a:cs typeface="Tahoma"/>
              </a:rPr>
              <a:t>to) </a:t>
            </a:r>
            <a:r>
              <a:rPr dirty="0" sz="1100" spc="-25">
                <a:latin typeface="Tahoma"/>
                <a:cs typeface="Tahoma"/>
              </a:rPr>
              <a:t>syntactic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interpretation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9344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8" action="ppaction://hlinksldjump"/>
              </a:rPr>
              <a:t>Comparison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954200"/>
            <a:ext cx="2681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Construction </a:t>
            </a:r>
            <a:r>
              <a:rPr dirty="0" sz="1100" spc="-50">
                <a:latin typeface="Tahoma"/>
                <a:cs typeface="Tahoma"/>
              </a:rPr>
              <a:t>Grammar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283168"/>
            <a:ext cx="3280410" cy="1128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77165" marR="33655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177165" algn="l"/>
              </a:tabLst>
            </a:pPr>
            <a:r>
              <a:rPr dirty="0" sz="1100" spc="-50">
                <a:latin typeface="Tahoma"/>
                <a:cs typeface="Tahoma"/>
              </a:rPr>
              <a:t>Words and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35">
                <a:latin typeface="Tahoma"/>
                <a:cs typeface="Tahoma"/>
              </a:rPr>
              <a:t>part of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latin typeface="Trebuchet MS"/>
                <a:cs typeface="Trebuchet MS"/>
              </a:rPr>
              <a:t>same system</a:t>
            </a:r>
            <a:r>
              <a:rPr dirty="0" sz="1100" spc="-3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sometimes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“Constructicon”</a:t>
            </a:r>
            <a:endParaRPr sz="1100">
              <a:latin typeface="Tahoma"/>
              <a:cs typeface="Tahoma"/>
            </a:endParaRPr>
          </a:p>
          <a:p>
            <a:pPr marL="189230" marR="1714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Linguistic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60">
                <a:latin typeface="Tahoma"/>
                <a:cs typeface="Tahoma"/>
              </a:rPr>
              <a:t>knowledge </a:t>
            </a:r>
            <a:r>
              <a:rPr dirty="0" sz="1100" spc="-35">
                <a:latin typeface="Tahoma"/>
                <a:cs typeface="Tahoma"/>
              </a:rPr>
              <a:t>of constructions  </a:t>
            </a:r>
            <a:r>
              <a:rPr dirty="0" sz="1100" spc="-55">
                <a:latin typeface="Tahoma"/>
                <a:cs typeface="Tahoma"/>
              </a:rPr>
              <a:t>(words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described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15">
                <a:latin typeface="Tahoma"/>
                <a:cs typeface="Tahoma"/>
              </a:rPr>
              <a:t>“minimal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constructions”)</a:t>
            </a:r>
            <a:endParaRPr sz="1100">
              <a:latin typeface="Tahoma"/>
              <a:cs typeface="Tahoma"/>
            </a:endParaRPr>
          </a:p>
          <a:p>
            <a:pPr marL="189230" marR="15113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Semantics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syntax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50">
                <a:latin typeface="Tahoma"/>
                <a:cs typeface="Tahoma"/>
              </a:rPr>
              <a:t>inseparable </a:t>
            </a:r>
            <a:r>
              <a:rPr dirty="0" sz="1100" spc="-45">
                <a:latin typeface="Tahoma"/>
                <a:cs typeface="Tahoma"/>
              </a:rPr>
              <a:t>(as </a:t>
            </a:r>
            <a:r>
              <a:rPr dirty="0" sz="1100" spc="-25">
                <a:latin typeface="Tahoma"/>
                <a:cs typeface="Tahoma"/>
              </a:rPr>
              <a:t>syntactic 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meaningful)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30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68655" cy="110617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424913"/>
            <a:ext cx="3354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Tahoma"/>
                <a:cs typeface="Tahoma"/>
              </a:rPr>
              <a:t>Some </a:t>
            </a:r>
            <a:r>
              <a:rPr dirty="0" sz="1100" spc="-25">
                <a:latin typeface="Tahoma"/>
                <a:cs typeface="Tahoma"/>
              </a:rPr>
              <a:t>syntactic </a:t>
            </a:r>
            <a:r>
              <a:rPr dirty="0" sz="1100" spc="-65">
                <a:latin typeface="Tahoma"/>
                <a:cs typeface="Tahoma"/>
              </a:rPr>
              <a:t>phenomena </a:t>
            </a:r>
            <a:r>
              <a:rPr dirty="0" sz="1100" spc="-50">
                <a:latin typeface="Tahoma"/>
                <a:cs typeface="Tahoma"/>
              </a:rPr>
              <a:t>do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appear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linked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0">
                <a:latin typeface="Tahoma"/>
                <a:cs typeface="Tahoma"/>
              </a:rPr>
              <a:t>meaning,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0">
                <a:latin typeface="Tahoma"/>
                <a:cs typeface="Tahoma"/>
              </a:rPr>
              <a:t>subject </a:t>
            </a:r>
            <a:r>
              <a:rPr dirty="0" sz="1100" spc="45">
                <a:latin typeface="Tahoma"/>
                <a:cs typeface="Tahoma"/>
              </a:rPr>
              <a:t>+ </a:t>
            </a:r>
            <a:r>
              <a:rPr dirty="0" sz="1100" spc="-55">
                <a:latin typeface="Tahoma"/>
                <a:cs typeface="Tahoma"/>
              </a:rPr>
              <a:t>verb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agreement.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634020"/>
            <a:ext cx="346964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When teaching </a:t>
            </a:r>
            <a:r>
              <a:rPr dirty="0" sz="1100" spc="-35">
                <a:latin typeface="Tahoma"/>
                <a:cs typeface="Tahoma"/>
              </a:rPr>
              <a:t>children grammatical constructions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need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25">
                <a:latin typeface="Tahoma"/>
                <a:cs typeface="Tahoma"/>
              </a:rPr>
              <a:t>higlight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 b="1">
                <a:latin typeface="Trebuchet MS"/>
                <a:cs typeface="Trebuchet MS"/>
              </a:rPr>
              <a:t>meaning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those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constructions.</a:t>
            </a:r>
            <a:endParaRPr sz="1100">
              <a:latin typeface="Tahoma"/>
              <a:cs typeface="Tahoma"/>
            </a:endParaRPr>
          </a:p>
          <a:p>
            <a:pPr marL="12700" marR="179705">
              <a:lnSpc>
                <a:spcPct val="102600"/>
              </a:lnSpc>
              <a:spcBef>
                <a:spcPts val="640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0">
                <a:latin typeface="Tahoma"/>
                <a:cs typeface="Tahoma"/>
              </a:rPr>
              <a:t>Riches (2013) </a:t>
            </a:r>
            <a:r>
              <a:rPr dirty="0" sz="1100" spc="-30">
                <a:latin typeface="Tahoma"/>
                <a:cs typeface="Tahoma"/>
              </a:rPr>
              <a:t>highlights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meaning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passive  </a:t>
            </a:r>
            <a:r>
              <a:rPr dirty="0" sz="1100" spc="-30">
                <a:latin typeface="Tahoma"/>
                <a:cs typeface="Tahoma"/>
              </a:rPr>
              <a:t>construction (the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is highly </a:t>
            </a:r>
            <a:r>
              <a:rPr dirty="0" sz="1100" spc="-40">
                <a:latin typeface="Tahoma"/>
                <a:cs typeface="Tahoma"/>
              </a:rPr>
              <a:t>affected),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560193"/>
            <a:ext cx="30664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vase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5">
                <a:latin typeface="Tahoma"/>
                <a:cs typeface="Tahoma"/>
              </a:rPr>
              <a:t>smashed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dog </a:t>
            </a:r>
            <a:r>
              <a:rPr dirty="0" sz="1100" spc="-40">
                <a:latin typeface="Tahoma"/>
                <a:cs typeface="Tahoma"/>
              </a:rPr>
              <a:t>(Vase </a:t>
            </a:r>
            <a:r>
              <a:rPr dirty="0" sz="1100" spc="-35">
                <a:latin typeface="Tahoma"/>
                <a:cs typeface="Tahoma"/>
              </a:rPr>
              <a:t>is highly  </a:t>
            </a:r>
            <a:r>
              <a:rPr dirty="0" sz="1100" spc="-40">
                <a:latin typeface="Tahoma"/>
                <a:cs typeface="Tahoma"/>
              </a:rPr>
              <a:t>affected)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2061234"/>
            <a:ext cx="340677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ahoma"/>
                <a:cs typeface="Tahoma"/>
              </a:rPr>
              <a:t>This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reflected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children’s </a:t>
            </a:r>
            <a:r>
              <a:rPr dirty="0" sz="1100" spc="-50">
                <a:latin typeface="Tahoma"/>
                <a:cs typeface="Tahoma"/>
              </a:rPr>
              <a:t>early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passive. </a:t>
            </a:r>
            <a:r>
              <a:rPr dirty="0" sz="1100" spc="-50">
                <a:latin typeface="Tahoma"/>
                <a:cs typeface="Tahoma"/>
              </a:rPr>
              <a:t>We 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45">
                <a:latin typeface="Tahoma"/>
                <a:cs typeface="Tahoma"/>
              </a:rPr>
              <a:t>rarely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60">
                <a:latin typeface="Tahoma"/>
                <a:cs typeface="Tahoma"/>
              </a:rPr>
              <a:t>passives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which the subject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35">
                <a:latin typeface="Tahoma"/>
                <a:cs typeface="Tahoma"/>
              </a:rPr>
              <a:t>highly  </a:t>
            </a:r>
            <a:r>
              <a:rPr dirty="0" sz="1100" spc="-45">
                <a:latin typeface="Tahoma"/>
                <a:cs typeface="Tahoma"/>
              </a:rPr>
              <a:t>affected,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2734346"/>
            <a:ext cx="141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45">
                <a:latin typeface="Tahoma"/>
                <a:cs typeface="Tahoma"/>
              </a:rPr>
              <a:t>dreamt</a:t>
            </a:r>
            <a:r>
              <a:rPr dirty="0" sz="1100" spc="-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about.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68655" cy="27406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3175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120014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227965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98145">
              <a:lnSpc>
                <a:spcPct val="152200"/>
              </a:lnSpc>
              <a:spcBef>
                <a:spcPts val="3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997" y="562155"/>
            <a:ext cx="3528015" cy="24948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Clin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6412" y="1345399"/>
            <a:ext cx="215900" cy="172085"/>
          </a:xfrm>
          <a:custGeom>
            <a:avLst/>
            <a:gdLst/>
            <a:ahLst/>
            <a:cxnLst/>
            <a:rect l="l" t="t" r="r" b="b"/>
            <a:pathLst>
              <a:path w="215900" h="172084">
                <a:moveTo>
                  <a:pt x="0" y="172072"/>
                </a:moveTo>
                <a:lnTo>
                  <a:pt x="215519" y="172072"/>
                </a:lnTo>
                <a:lnTo>
                  <a:pt x="21551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4899" y="1517472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76974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8108" y="1345399"/>
            <a:ext cx="455295" cy="172085"/>
          </a:xfrm>
          <a:custGeom>
            <a:avLst/>
            <a:gdLst/>
            <a:ahLst/>
            <a:cxnLst/>
            <a:rect l="l" t="t" r="r" b="b"/>
            <a:pathLst>
              <a:path w="455294" h="172084">
                <a:moveTo>
                  <a:pt x="0" y="172072"/>
                </a:moveTo>
                <a:lnTo>
                  <a:pt x="454888" y="172072"/>
                </a:lnTo>
                <a:lnTo>
                  <a:pt x="4548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8108" y="1517472"/>
            <a:ext cx="398780" cy="172085"/>
          </a:xfrm>
          <a:custGeom>
            <a:avLst/>
            <a:gdLst/>
            <a:ahLst/>
            <a:cxnLst/>
            <a:rect l="l" t="t" r="r" b="b"/>
            <a:pathLst>
              <a:path w="398780" h="172085">
                <a:moveTo>
                  <a:pt x="0" y="172072"/>
                </a:moveTo>
                <a:lnTo>
                  <a:pt x="398322" y="172072"/>
                </a:lnTo>
                <a:lnTo>
                  <a:pt x="39832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9186" y="1345399"/>
            <a:ext cx="650875" cy="172085"/>
          </a:xfrm>
          <a:custGeom>
            <a:avLst/>
            <a:gdLst/>
            <a:ahLst/>
            <a:cxnLst/>
            <a:rect l="l" t="t" r="r" b="b"/>
            <a:pathLst>
              <a:path w="650875" h="172084">
                <a:moveTo>
                  <a:pt x="0" y="172072"/>
                </a:moveTo>
                <a:lnTo>
                  <a:pt x="650392" y="172072"/>
                </a:lnTo>
                <a:lnTo>
                  <a:pt x="6503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9186" y="1517472"/>
            <a:ext cx="184785" cy="172085"/>
          </a:xfrm>
          <a:custGeom>
            <a:avLst/>
            <a:gdLst/>
            <a:ahLst/>
            <a:cxnLst/>
            <a:rect l="l" t="t" r="r" b="b"/>
            <a:pathLst>
              <a:path w="184784" h="172085">
                <a:moveTo>
                  <a:pt x="0" y="172072"/>
                </a:moveTo>
                <a:lnTo>
                  <a:pt x="184721" y="172072"/>
                </a:lnTo>
                <a:lnTo>
                  <a:pt x="18472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65756" y="1345399"/>
            <a:ext cx="735330" cy="172085"/>
          </a:xfrm>
          <a:custGeom>
            <a:avLst/>
            <a:gdLst/>
            <a:ahLst/>
            <a:cxnLst/>
            <a:rect l="l" t="t" r="r" b="b"/>
            <a:pathLst>
              <a:path w="735330" h="172084">
                <a:moveTo>
                  <a:pt x="0" y="172072"/>
                </a:moveTo>
                <a:lnTo>
                  <a:pt x="735063" y="172072"/>
                </a:lnTo>
                <a:lnTo>
                  <a:pt x="7350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1314601"/>
            <a:ext cx="264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(1)	</a:t>
            </a:r>
            <a:r>
              <a:rPr dirty="0" sz="1100" spc="-35">
                <a:latin typeface="Georgia"/>
                <a:cs typeface="Georgia"/>
              </a:rPr>
              <a:t>She </a:t>
            </a:r>
            <a:r>
              <a:rPr dirty="0" sz="1100" spc="-40">
                <a:latin typeface="Georgia"/>
                <a:cs typeface="Georgia"/>
              </a:rPr>
              <a:t>sneezed </a:t>
            </a:r>
            <a:r>
              <a:rPr dirty="0" sz="1100" spc="-15">
                <a:latin typeface="Georgia"/>
                <a:cs typeface="Georgia"/>
              </a:rPr>
              <a:t>the </a:t>
            </a:r>
            <a:r>
              <a:rPr dirty="0" sz="1100" spc="-30">
                <a:latin typeface="Georgia"/>
                <a:cs typeface="Georgia"/>
              </a:rPr>
              <a:t>napkin </a:t>
            </a:r>
            <a:r>
              <a:rPr dirty="0" sz="1100" spc="-45">
                <a:latin typeface="Georgia"/>
                <a:cs typeface="Georgia"/>
              </a:rPr>
              <a:t>off </a:t>
            </a:r>
            <a:r>
              <a:rPr dirty="0" sz="1100" spc="-15">
                <a:latin typeface="Georgia"/>
                <a:cs typeface="Georgia"/>
              </a:rPr>
              <a:t>the</a:t>
            </a:r>
            <a:r>
              <a:rPr dirty="0" sz="1100" spc="30">
                <a:latin typeface="Georgia"/>
                <a:cs typeface="Georgia"/>
              </a:rPr>
              <a:t> </a:t>
            </a:r>
            <a:r>
              <a:rPr dirty="0" sz="1100" spc="-10">
                <a:latin typeface="Georgia"/>
                <a:cs typeface="Georgia"/>
              </a:rPr>
              <a:t>table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65756" y="1517472"/>
            <a:ext cx="188595" cy="172085"/>
          </a:xfrm>
          <a:custGeom>
            <a:avLst/>
            <a:gdLst/>
            <a:ahLst/>
            <a:cxnLst/>
            <a:rect l="l" t="t" r="r" b="b"/>
            <a:pathLst>
              <a:path w="188594" h="172085">
                <a:moveTo>
                  <a:pt x="0" y="172072"/>
                </a:moveTo>
                <a:lnTo>
                  <a:pt x="188569" y="172072"/>
                </a:lnTo>
                <a:lnTo>
                  <a:pt x="18856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3712" y="1486673"/>
            <a:ext cx="3058795" cy="524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  <a:tabLst>
                <a:tab pos="274320" algn="l"/>
                <a:tab pos="1471930" algn="l"/>
              </a:tabLst>
            </a:pPr>
            <a:r>
              <a:rPr dirty="0" sz="1100" spc="-15">
                <a:latin typeface="Georgia"/>
                <a:cs typeface="Georgia"/>
              </a:rPr>
              <a:t>S	</a:t>
            </a:r>
            <a:r>
              <a:rPr dirty="0" sz="1100" spc="45">
                <a:latin typeface="Georgia"/>
                <a:cs typeface="Georgia"/>
              </a:rPr>
              <a:t>VERB </a:t>
            </a:r>
            <a:r>
              <a:rPr dirty="0" sz="1100" spc="235">
                <a:latin typeface="Georgia"/>
                <a:cs typeface="Georgia"/>
              </a:rPr>
              <a:t> </a:t>
            </a:r>
            <a:r>
              <a:rPr dirty="0" sz="1100">
                <a:latin typeface="Georgia"/>
                <a:cs typeface="Georgia"/>
              </a:rPr>
              <a:t>Od	</a:t>
            </a:r>
            <a:r>
              <a:rPr dirty="0" sz="1100" spc="70">
                <a:latin typeface="Georgia"/>
                <a:cs typeface="Georgia"/>
              </a:rPr>
              <a:t>PP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ts val="1290"/>
              </a:lnSpc>
            </a:pPr>
            <a:r>
              <a:rPr dirty="0" sz="1100" spc="-35">
                <a:latin typeface="Tahoma"/>
                <a:cs typeface="Tahoma"/>
              </a:rPr>
              <a:t>Subject acts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35">
                <a:latin typeface="Tahoma"/>
                <a:cs typeface="Tahoma"/>
              </a:rPr>
              <a:t>object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60">
                <a:latin typeface="Tahoma"/>
                <a:cs typeface="Tahoma"/>
              </a:rPr>
              <a:t>changes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location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275311"/>
            <a:ext cx="668655" cy="1164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0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600" spc="-65">
                <a:latin typeface="Verdana"/>
                <a:cs typeface="Verdana"/>
              </a:rPr>
              <a:t>4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80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33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75311"/>
            <a:ext cx="668655" cy="707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03835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112099"/>
            <a:ext cx="3430904" cy="11334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192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Goldberg, </a:t>
            </a:r>
            <a:r>
              <a:rPr dirty="0" sz="1100" spc="15">
                <a:latin typeface="Tahoma"/>
                <a:cs typeface="Tahoma"/>
              </a:rPr>
              <a:t>A. </a:t>
            </a:r>
            <a:r>
              <a:rPr dirty="0" sz="1100">
                <a:latin typeface="Tahoma"/>
                <a:cs typeface="Tahoma"/>
              </a:rPr>
              <a:t>E. </a:t>
            </a:r>
            <a:r>
              <a:rPr dirty="0" sz="1100" spc="-40">
                <a:latin typeface="Tahoma"/>
                <a:cs typeface="Tahoma"/>
              </a:rPr>
              <a:t>(1995).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Constructions: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Construction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Grammar approach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argument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structure</a:t>
            </a:r>
            <a:r>
              <a:rPr dirty="0" sz="1100" spc="-35">
                <a:latin typeface="Tahoma"/>
                <a:cs typeface="Tahoma"/>
              </a:rPr>
              <a:t>. </a:t>
            </a:r>
            <a:r>
              <a:rPr dirty="0" sz="1100" spc="-30">
                <a:latin typeface="Tahoma"/>
                <a:cs typeface="Tahoma"/>
              </a:rPr>
              <a:t>University </a:t>
            </a:r>
            <a:r>
              <a:rPr dirty="0" sz="1100" spc="-35">
                <a:latin typeface="Tahoma"/>
                <a:cs typeface="Tahoma"/>
              </a:rPr>
              <a:t>of  Chicago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Press.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5">
                <a:latin typeface="Tahoma"/>
                <a:cs typeface="Tahoma"/>
              </a:rPr>
              <a:t>Riches, </a:t>
            </a:r>
            <a:r>
              <a:rPr dirty="0" sz="1100">
                <a:latin typeface="Tahoma"/>
                <a:cs typeface="Tahoma"/>
              </a:rPr>
              <a:t>N. </a:t>
            </a:r>
            <a:r>
              <a:rPr dirty="0" sz="1100" spc="-25">
                <a:latin typeface="Tahoma"/>
                <a:cs typeface="Tahoma"/>
              </a:rPr>
              <a:t>G. </a:t>
            </a:r>
            <a:r>
              <a:rPr dirty="0" sz="1100" spc="-40">
                <a:latin typeface="Tahoma"/>
                <a:cs typeface="Tahoma"/>
              </a:rPr>
              <a:t>(2013). </a:t>
            </a:r>
            <a:r>
              <a:rPr dirty="0" sz="1100" spc="-35">
                <a:latin typeface="Tahoma"/>
                <a:cs typeface="Tahoma"/>
              </a:rPr>
              <a:t>Treating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passive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children </a:t>
            </a:r>
            <a:r>
              <a:rPr dirty="0" sz="1100" spc="-25">
                <a:latin typeface="Tahoma"/>
                <a:cs typeface="Tahoma"/>
              </a:rPr>
              <a:t>with  </a:t>
            </a:r>
            <a:r>
              <a:rPr dirty="0" sz="1100" spc="-30">
                <a:latin typeface="Tahoma"/>
                <a:cs typeface="Tahoma"/>
              </a:rPr>
              <a:t>specific </a:t>
            </a:r>
            <a:r>
              <a:rPr dirty="0" sz="1100" spc="-55">
                <a:latin typeface="Tahoma"/>
                <a:cs typeface="Tahoma"/>
              </a:rPr>
              <a:t>language </a:t>
            </a:r>
            <a:r>
              <a:rPr dirty="0" sz="1100" spc="-40">
                <a:latin typeface="Tahoma"/>
                <a:cs typeface="Tahoma"/>
              </a:rPr>
              <a:t>impairment: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usage-based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approach.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Child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Language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Teaching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Therapy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29</a:t>
            </a:r>
            <a:r>
              <a:rPr dirty="0" sz="1100" spc="-35">
                <a:latin typeface="Tahoma"/>
                <a:cs typeface="Tahoma"/>
              </a:rPr>
              <a:t>(2),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155–169.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385445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34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41985" cy="10198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9370" marR="5080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  <a:p>
            <a:pPr algn="ctr" marL="27305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Verdana"/>
              <a:cs typeface="Verdana"/>
            </a:endParaRPr>
          </a:p>
          <a:p>
            <a:pPr marL="12700" marR="93345">
              <a:lnSpc>
                <a:spcPts val="7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76309"/>
            <a:ext cx="668655" cy="12668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6731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20383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5080">
              <a:lnSpc>
                <a:spcPts val="7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  <a:p>
            <a:pPr marL="12700" marR="206375">
              <a:lnSpc>
                <a:spcPts val="1260"/>
              </a:lnSpc>
              <a:spcBef>
                <a:spcPts val="110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366861"/>
            <a:ext cx="346773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5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assuming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5">
                <a:latin typeface="Tahoma"/>
                <a:cs typeface="Tahoma"/>
              </a:rPr>
              <a:t>constructions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0">
                <a:latin typeface="Tahoma"/>
                <a:cs typeface="Tahoma"/>
              </a:rPr>
              <a:t>meaning,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 </a:t>
            </a:r>
            <a:r>
              <a:rPr dirty="0" sz="1100" spc="-60">
                <a:latin typeface="Tahoma"/>
                <a:cs typeface="Tahoma"/>
              </a:rPr>
              <a:t>overcome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10">
                <a:latin typeface="Tahoma"/>
                <a:cs typeface="Tahoma"/>
              </a:rPr>
              <a:t>lot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problems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traditional </a:t>
            </a:r>
            <a:r>
              <a:rPr dirty="0" sz="1100" spc="-35">
                <a:latin typeface="Tahoma"/>
                <a:cs typeface="Tahoma"/>
              </a:rPr>
              <a:t>Verb Argument  </a:t>
            </a:r>
            <a:r>
              <a:rPr dirty="0" sz="1100" spc="-25">
                <a:latin typeface="Tahoma"/>
                <a:cs typeface="Tahoma"/>
              </a:rPr>
              <a:t>Structure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accounts.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524142"/>
            <a:ext cx="668655" cy="3016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  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865760"/>
            <a:ext cx="46735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26021"/>
            <a:ext cx="3429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327949"/>
            <a:ext cx="355409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Problems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with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traditional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Verb Argument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Structure</a:t>
            </a:r>
            <a:r>
              <a:rPr dirty="0" sz="1100" spc="19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accounts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5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873122"/>
            <a:ext cx="225679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constructions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solve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these issues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How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constructions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combine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with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1" action="ppaction://hlinksldjump"/>
              </a:rPr>
              <a:t>verbs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The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implications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of 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VAS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constructions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77960"/>
            <a:ext cx="225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Other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types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of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construction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(not</a:t>
            </a:r>
            <a:r>
              <a:rPr dirty="0" sz="1100" spc="19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7" action="ppaction://hlinksldjump"/>
              </a:rPr>
              <a:t>VAS)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071711"/>
            <a:ext cx="157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Comparing the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two</a:t>
            </a:r>
            <a:r>
              <a:rPr dirty="0" sz="1100" spc="7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357766"/>
            <a:ext cx="2077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Problems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for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construction</a:t>
            </a:r>
            <a:r>
              <a:rPr dirty="0" sz="1100" spc="120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0" action="ppaction://hlinksldjump"/>
              </a:rPr>
              <a:t>grammar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43821"/>
            <a:ext cx="1178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Clinical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1" action="ppaction://hlinksldjump"/>
              </a:rPr>
              <a:t>implications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929876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2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45275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18161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76309"/>
            <a:ext cx="60642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5311"/>
            <a:ext cx="46990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91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5" action="ppaction://hlinksldjump"/>
              </a:rPr>
              <a:t>1. </a:t>
            </a:r>
            <a:r>
              <a:rPr dirty="0" spc="-40">
                <a:hlinkClick r:id="rId5" action="ppaction://hlinksldjump"/>
              </a:rPr>
              <a:t>Valency</a:t>
            </a:r>
            <a:r>
              <a:rPr dirty="0" spc="-180">
                <a:hlinkClick r:id="rId5" action="ppaction://hlinksldjump"/>
              </a:rPr>
              <a:t> </a:t>
            </a:r>
            <a:r>
              <a:rPr dirty="0" spc="-45">
                <a:hlinkClick r:id="rId5" action="ppaction://hlinksldjump"/>
              </a:rPr>
              <a:t>augmentation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6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025345"/>
            <a:ext cx="1545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70">
                <a:latin typeface="Tahoma"/>
                <a:cs typeface="Tahoma"/>
              </a:rPr>
              <a:t>sneezed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napkin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8517" y="1056132"/>
            <a:ext cx="70866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off 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235378"/>
            <a:ext cx="2640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naughty </a:t>
            </a:r>
            <a:r>
              <a:rPr dirty="0" sz="1100" spc="-45">
                <a:latin typeface="Tahoma"/>
                <a:cs typeface="Tahoma"/>
              </a:rPr>
              <a:t>students </a:t>
            </a:r>
            <a:r>
              <a:rPr dirty="0" sz="1100" spc="-50">
                <a:latin typeface="Tahoma"/>
                <a:cs typeface="Tahoma"/>
              </a:rPr>
              <a:t>laughed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teacher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085" y="1438249"/>
            <a:ext cx="94234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out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room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1617483"/>
            <a:ext cx="1350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0">
                <a:latin typeface="Tahoma"/>
                <a:cs typeface="Tahoma"/>
              </a:rPr>
              <a:t>juggled </a:t>
            </a:r>
            <a:r>
              <a:rPr dirty="0" sz="1100" spc="-60">
                <a:latin typeface="Tahoma"/>
                <a:cs typeface="Tahoma"/>
              </a:rPr>
              <a:t>her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085" y="1820354"/>
            <a:ext cx="234886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semi-finals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juggling</a:t>
            </a:r>
            <a:r>
              <a:rPr dirty="0" sz="1100" spc="2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7216" y="2030387"/>
            <a:ext cx="17208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80">
                <a:latin typeface="Tahoma"/>
                <a:cs typeface="Tahoma"/>
              </a:rPr>
              <a:t>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999588"/>
            <a:ext cx="2058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4714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 </a:t>
            </a:r>
            <a:r>
              <a:rPr dirty="0" sz="1100" spc="-30">
                <a:latin typeface="Tahoma"/>
                <a:cs typeface="Tahoma"/>
              </a:rPr>
              <a:t>Can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chop	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carrots?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5537" y="2240419"/>
            <a:ext cx="34925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hap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45">
                <a:latin typeface="Tahoma"/>
                <a:cs typeface="Tahoma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2209620"/>
            <a:ext cx="2965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935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</a:t>
            </a:r>
            <a:r>
              <a:rPr dirty="0" sz="1100" spc="20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Quote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me	</a:t>
            </a:r>
            <a:r>
              <a:rPr dirty="0" sz="1100" spc="-20">
                <a:latin typeface="Tahoma"/>
                <a:cs typeface="Tahoma"/>
              </a:rPr>
              <a:t>! </a:t>
            </a:r>
            <a:r>
              <a:rPr dirty="0" sz="1100" spc="-35">
                <a:latin typeface="Tahoma"/>
                <a:cs typeface="Tahoma"/>
              </a:rPr>
              <a:t>(Recent </a:t>
            </a:r>
            <a:r>
              <a:rPr dirty="0" sz="1100" spc="-40">
                <a:latin typeface="Tahoma"/>
                <a:cs typeface="Tahoma"/>
              </a:rPr>
              <a:t>advert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insurance)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62" y="85095"/>
            <a:ext cx="615315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51130" marR="5080" indent="-139065">
              <a:lnSpc>
                <a:spcPts val="700"/>
              </a:lnSpc>
              <a:spcBef>
                <a:spcPts val="13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11 -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Construction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Grammar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710608"/>
            <a:ext cx="553720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Probs with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trad 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accs</a:t>
            </a:r>
            <a:endParaRPr sz="6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104139" algn="l"/>
              </a:tabLst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Val.Aug.</a:t>
            </a:r>
            <a:endParaRPr sz="400">
              <a:latin typeface="Verdana"/>
              <a:cs typeface="Verdana"/>
            </a:endParaRPr>
          </a:p>
          <a:p>
            <a:pPr marL="103505" indent="-6667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4139" algn="l"/>
              </a:tabLst>
            </a:pP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Weird</a:t>
            </a:r>
            <a:r>
              <a:rPr dirty="0" sz="400" spc="-1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6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091874"/>
            <a:ext cx="4457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1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A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solution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Goldberg’s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theory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Valency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aug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Weird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them.rels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30494"/>
            <a:ext cx="606425" cy="9499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Combination</a:t>
            </a:r>
            <a:endParaRPr sz="600">
              <a:latin typeface="Verdana"/>
              <a:cs typeface="Verdana"/>
            </a:endParaRPr>
          </a:p>
          <a:p>
            <a:pPr marL="37465" marR="335280">
              <a:lnSpc>
                <a:spcPct val="152200"/>
              </a:lnSpc>
              <a:spcBef>
                <a:spcPts val="2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Fusion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Trad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roles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Implications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Words and rules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account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Construction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Grammar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">
              <a:latin typeface="Verdana"/>
              <a:cs typeface="Verdana"/>
            </a:endParaRPr>
          </a:p>
          <a:p>
            <a:pPr marL="12700" marR="141605">
              <a:lnSpc>
                <a:spcPts val="7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Other 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constructions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69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6" action="ppaction://hlinksldjump"/>
              </a:rPr>
              <a:t>2. </a:t>
            </a:r>
            <a:r>
              <a:rPr dirty="0" spc="-35">
                <a:hlinkClick r:id="rId6" action="ppaction://hlinksldjump"/>
              </a:rPr>
              <a:t>Weird </a:t>
            </a:r>
            <a:r>
              <a:rPr dirty="0" spc="-30">
                <a:hlinkClick r:id="rId6" action="ppaction://hlinksldjump"/>
              </a:rPr>
              <a:t>thematic</a:t>
            </a:r>
            <a:r>
              <a:rPr dirty="0" spc="-135">
                <a:hlinkClick r:id="rId6" action="ppaction://hlinksldjump"/>
              </a:rPr>
              <a:t> </a:t>
            </a:r>
            <a:r>
              <a:rPr dirty="0" spc="-40">
                <a:hlinkClick r:id="rId6" action="ppaction://hlinksldjump"/>
              </a:rPr>
              <a:t>relations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542286"/>
            <a:ext cx="66865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5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Comparing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the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two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71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models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Comparison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883904"/>
            <a:ext cx="46735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Probs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for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CG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044165"/>
            <a:ext cx="3429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Clin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1" action="ppaction://hlinksldjump"/>
              </a:rPr>
              <a:t>Imps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204439"/>
            <a:ext cx="627380" cy="23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2" action="ppaction://hlinksldjump"/>
              </a:rPr>
              <a:t>Bibliography</a:t>
            </a:r>
            <a:endParaRPr sz="600">
              <a:latin typeface="Verdana"/>
              <a:cs typeface="Verdana"/>
            </a:endParaRPr>
          </a:p>
          <a:p>
            <a:pPr marL="425450">
              <a:lnSpc>
                <a:spcPct val="100000"/>
              </a:lnSpc>
              <a:spcBef>
                <a:spcPts val="355"/>
              </a:spcBef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40">
                <a:latin typeface="Verdana"/>
                <a:cs typeface="Verdana"/>
              </a:rPr>
              <a:t> </a:t>
            </a:r>
            <a:r>
              <a:rPr dirty="0" sz="600" spc="45">
                <a:latin typeface="Verdana"/>
                <a:cs typeface="Verdana"/>
              </a:rPr>
              <a:t>/</a:t>
            </a:r>
            <a:r>
              <a:rPr dirty="0" sz="600" spc="-135">
                <a:latin typeface="Verdana"/>
                <a:cs typeface="Verdana"/>
              </a:rPr>
              <a:t> </a:t>
            </a:r>
            <a:r>
              <a:rPr dirty="0" sz="600" spc="-65">
                <a:latin typeface="Verdana"/>
                <a:cs typeface="Verdana"/>
              </a:rPr>
              <a:t>34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833029"/>
            <a:ext cx="35083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There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plenty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55">
                <a:latin typeface="Tahoma"/>
                <a:cs typeface="Tahoma"/>
              </a:rPr>
              <a:t>arguments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20">
                <a:latin typeface="Tahoma"/>
                <a:cs typeface="Tahoma"/>
              </a:rPr>
              <a:t>‘weird’  </a:t>
            </a:r>
            <a:r>
              <a:rPr dirty="0" sz="1100" spc="-45">
                <a:latin typeface="Tahoma"/>
                <a:cs typeface="Tahoma"/>
              </a:rPr>
              <a:t>roles,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334070"/>
            <a:ext cx="932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happy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2020-03-24T09:42:44Z</dcterms:created>
  <dcterms:modified xsi:type="dcterms:W3CDTF">2020-03-24T09:42:44Z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