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624216"/>
            <a:ext cx="4275505" cy="219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8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9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47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image" Target="../media/image4.jpg"/><Relationship Id="rId19" Type="http://schemas.openxmlformats.org/officeDocument/2006/relationships/slide" Target="slide45.xml"/><Relationship Id="rId20" Type="http://schemas.openxmlformats.org/officeDocument/2006/relationships/slide" Target="slide47.xml"/><Relationship Id="rId21" Type="http://schemas.openxmlformats.org/officeDocument/2006/relationships/slide" Target="slide49.xml"/><Relationship Id="rId22" Type="http://schemas.openxmlformats.org/officeDocument/2006/relationships/slide" Target="slide54.xml"/><Relationship Id="rId23" Type="http://schemas.openxmlformats.org/officeDocument/2006/relationships/slide" Target="slide56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hyperlink" Target="http://www.youtube.com/watch?v=-hE_fA9M580&amp;t=1m18s" TargetMode="External"/><Relationship Id="rId19" Type="http://schemas.openxmlformats.org/officeDocument/2006/relationships/image" Target="../media/image5.jpg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49.xml"/><Relationship Id="rId23" Type="http://schemas.openxmlformats.org/officeDocument/2006/relationships/slide" Target="slide54.xml"/><Relationship Id="rId24" Type="http://schemas.openxmlformats.org/officeDocument/2006/relationships/slide" Target="slide56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image" Target="../media/image6.png"/><Relationship Id="rId19" Type="http://schemas.openxmlformats.org/officeDocument/2006/relationships/image" Target="../media/image7.png"/><Relationship Id="rId20" Type="http://schemas.openxmlformats.org/officeDocument/2006/relationships/image" Target="../media/image8.jpg"/><Relationship Id="rId21" Type="http://schemas.openxmlformats.org/officeDocument/2006/relationships/image" Target="../media/image9.jpg"/><Relationship Id="rId22" Type="http://schemas.openxmlformats.org/officeDocument/2006/relationships/image" Target="../media/image10.jpg"/><Relationship Id="rId23" Type="http://schemas.openxmlformats.org/officeDocument/2006/relationships/image" Target="../media/image11.jpg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4.xml"/><Relationship Id="rId28" Type="http://schemas.openxmlformats.org/officeDocument/2006/relationships/slide" Target="slide56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image" Target="../media/image12.jpg"/><Relationship Id="rId15" Type="http://schemas.openxmlformats.org/officeDocument/2006/relationships/image" Target="../media/image13.png"/><Relationship Id="rId16" Type="http://schemas.openxmlformats.org/officeDocument/2006/relationships/slide" Target="slide39.xml"/><Relationship Id="rId17" Type="http://schemas.openxmlformats.org/officeDocument/2006/relationships/slide" Target="slide40.xml"/><Relationship Id="rId18" Type="http://schemas.openxmlformats.org/officeDocument/2006/relationships/slide" Target="slide41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49.xml"/><Relationship Id="rId23" Type="http://schemas.openxmlformats.org/officeDocument/2006/relationships/slide" Target="slide54.xml"/><Relationship Id="rId24" Type="http://schemas.openxmlformats.org/officeDocument/2006/relationships/slide" Target="slide5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image" Target="../media/image6.png"/><Relationship Id="rId19" Type="http://schemas.openxmlformats.org/officeDocument/2006/relationships/image" Target="../media/image10.jp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slide" Target="slide45.xml"/><Relationship Id="rId23" Type="http://schemas.openxmlformats.org/officeDocument/2006/relationships/slide" Target="slide47.xml"/><Relationship Id="rId24" Type="http://schemas.openxmlformats.org/officeDocument/2006/relationships/slide" Target="slide49.xml"/><Relationship Id="rId25" Type="http://schemas.openxmlformats.org/officeDocument/2006/relationships/slide" Target="slide54.xml"/><Relationship Id="rId26" Type="http://schemas.openxmlformats.org/officeDocument/2006/relationships/slide" Target="slide56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9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4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image" Target="../media/image6.png"/><Relationship Id="rId19" Type="http://schemas.openxmlformats.org/officeDocument/2006/relationships/image" Target="../media/image10.jp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slide" Target="slide45.xml"/><Relationship Id="rId23" Type="http://schemas.openxmlformats.org/officeDocument/2006/relationships/slide" Target="slide47.xml"/><Relationship Id="rId24" Type="http://schemas.openxmlformats.org/officeDocument/2006/relationships/slide" Target="slide49.xml"/><Relationship Id="rId25" Type="http://schemas.openxmlformats.org/officeDocument/2006/relationships/slide" Target="slide54.xml"/><Relationship Id="rId26" Type="http://schemas.openxmlformats.org/officeDocument/2006/relationships/slide" Target="slide56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image" Target="../media/image6.png"/><Relationship Id="rId19" Type="http://schemas.openxmlformats.org/officeDocument/2006/relationships/image" Target="../media/image10.jp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slide" Target="slide45.xml"/><Relationship Id="rId23" Type="http://schemas.openxmlformats.org/officeDocument/2006/relationships/slide" Target="slide47.xml"/><Relationship Id="rId24" Type="http://schemas.openxmlformats.org/officeDocument/2006/relationships/slide" Target="slide49.xml"/><Relationship Id="rId25" Type="http://schemas.openxmlformats.org/officeDocument/2006/relationships/slide" Target="slide54.xml"/><Relationship Id="rId26" Type="http://schemas.openxmlformats.org/officeDocument/2006/relationships/slide" Target="slide56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image" Target="../media/image6.png"/><Relationship Id="rId20" Type="http://schemas.openxmlformats.org/officeDocument/2006/relationships/image" Target="../media/image10.jpg"/><Relationship Id="rId21" Type="http://schemas.openxmlformats.org/officeDocument/2006/relationships/image" Target="../media/image14.png"/><Relationship Id="rId22" Type="http://schemas.openxmlformats.org/officeDocument/2006/relationships/image" Target="../media/image15.png"/><Relationship Id="rId23" Type="http://schemas.openxmlformats.org/officeDocument/2006/relationships/slide" Target="slide47.xml"/><Relationship Id="rId24" Type="http://schemas.openxmlformats.org/officeDocument/2006/relationships/slide" Target="slide49.xml"/><Relationship Id="rId25" Type="http://schemas.openxmlformats.org/officeDocument/2006/relationships/slide" Target="slide54.xml"/><Relationship Id="rId26" Type="http://schemas.openxmlformats.org/officeDocument/2006/relationships/slide" Target="slide56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image" Target="../media/image2.png"/><Relationship Id="rId20" Type="http://schemas.openxmlformats.org/officeDocument/2006/relationships/image" Target="../media/image3.jpg"/><Relationship Id="rId21" Type="http://schemas.openxmlformats.org/officeDocument/2006/relationships/slide" Target="slide47.xml"/><Relationship Id="rId22" Type="http://schemas.openxmlformats.org/officeDocument/2006/relationships/slide" Target="slide49.xml"/><Relationship Id="rId23" Type="http://schemas.openxmlformats.org/officeDocument/2006/relationships/slide" Target="slide54.xml"/><Relationship Id="rId24" Type="http://schemas.openxmlformats.org/officeDocument/2006/relationships/slide" Target="slide56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image" Target="../media/image16.jpg"/><Relationship Id="rId22" Type="http://schemas.openxmlformats.org/officeDocument/2006/relationships/image" Target="../media/image17.jpg"/><Relationship Id="rId23" Type="http://schemas.openxmlformats.org/officeDocument/2006/relationships/image" Target="../media/image18.jpg"/><Relationship Id="rId24" Type="http://schemas.openxmlformats.org/officeDocument/2006/relationships/image" Target="../media/image19.jpg"/><Relationship Id="rId25" Type="http://schemas.openxmlformats.org/officeDocument/2006/relationships/slide" Target="slide54.xml"/><Relationship Id="rId26" Type="http://schemas.openxmlformats.org/officeDocument/2006/relationships/slide" Target="slide56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9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47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9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47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5.xml"/><Relationship Id="rId17" Type="http://schemas.openxmlformats.org/officeDocument/2006/relationships/slide" Target="slide41.xml"/><Relationship Id="rId18" Type="http://schemas.openxmlformats.org/officeDocument/2006/relationships/slide" Target="slide43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7.xml"/><Relationship Id="rId19" Type="http://schemas.openxmlformats.org/officeDocument/2006/relationships/slide" Target="slide45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9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4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image" Target="../media/image20.jpg"/><Relationship Id="rId7" Type="http://schemas.openxmlformats.org/officeDocument/2006/relationships/slide" Target="slide11.xml"/><Relationship Id="rId8" Type="http://schemas.openxmlformats.org/officeDocument/2006/relationships/slide" Target="slide12.xml"/><Relationship Id="rId9" Type="http://schemas.openxmlformats.org/officeDocument/2006/relationships/slide" Target="slide17.xml"/><Relationship Id="rId10" Type="http://schemas.openxmlformats.org/officeDocument/2006/relationships/slide" Target="slide19.xml"/><Relationship Id="rId11" Type="http://schemas.openxmlformats.org/officeDocument/2006/relationships/slide" Target="slide24.xml"/><Relationship Id="rId12" Type="http://schemas.openxmlformats.org/officeDocument/2006/relationships/slide" Target="slide29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9.xml"/><Relationship Id="rId16" Type="http://schemas.openxmlformats.org/officeDocument/2006/relationships/slide" Target="slide40.xml"/><Relationship Id="rId17" Type="http://schemas.openxmlformats.org/officeDocument/2006/relationships/slide" Target="slide41.xml"/><Relationship Id="rId18" Type="http://schemas.openxmlformats.org/officeDocument/2006/relationships/slide" Target="slide43.xml"/><Relationship Id="rId19" Type="http://schemas.openxmlformats.org/officeDocument/2006/relationships/slide" Target="slide45.xml"/><Relationship Id="rId20" Type="http://schemas.openxmlformats.org/officeDocument/2006/relationships/slide" Target="slide47.xml"/><Relationship Id="rId21" Type="http://schemas.openxmlformats.org/officeDocument/2006/relationships/slide" Target="slide49.xml"/><Relationship Id="rId22" Type="http://schemas.openxmlformats.org/officeDocument/2006/relationships/slide" Target="slide54.xml"/><Relationship Id="rId23" Type="http://schemas.openxmlformats.org/officeDocument/2006/relationships/slide" Target="slide56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9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47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9.xml"/><Relationship Id="rId20" Type="http://schemas.openxmlformats.org/officeDocument/2006/relationships/slide" Target="slide54.xml"/><Relationship Id="rId21" Type="http://schemas.openxmlformats.org/officeDocument/2006/relationships/slide" Target="slide56.xml"/><Relationship Id="rId22" Type="http://schemas.openxmlformats.org/officeDocument/2006/relationships/slide" Target="slide47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4.xml"/><Relationship Id="rId11" Type="http://schemas.openxmlformats.org/officeDocument/2006/relationships/slide" Target="slide29.xml"/><Relationship Id="rId12" Type="http://schemas.openxmlformats.org/officeDocument/2006/relationships/slide" Target="slide31.xml"/><Relationship Id="rId13" Type="http://schemas.openxmlformats.org/officeDocument/2006/relationships/slide" Target="slide32.xml"/><Relationship Id="rId14" Type="http://schemas.openxmlformats.org/officeDocument/2006/relationships/slide" Target="slide39.xml"/><Relationship Id="rId15" Type="http://schemas.openxmlformats.org/officeDocument/2006/relationships/slide" Target="slide40.xml"/><Relationship Id="rId16" Type="http://schemas.openxmlformats.org/officeDocument/2006/relationships/slide" Target="slide41.xml"/><Relationship Id="rId17" Type="http://schemas.openxmlformats.org/officeDocument/2006/relationships/slide" Target="slide43.xml"/><Relationship Id="rId18" Type="http://schemas.openxmlformats.org/officeDocument/2006/relationships/slide" Target="slide45.xml"/><Relationship Id="rId19" Type="http://schemas.openxmlformats.org/officeDocument/2006/relationships/slide" Target="slide47.xml"/><Relationship Id="rId20" Type="http://schemas.openxmlformats.org/officeDocument/2006/relationships/slide" Target="slide49.xml"/><Relationship Id="rId21" Type="http://schemas.openxmlformats.org/officeDocument/2006/relationships/slide" Target="slide54.xml"/><Relationship Id="rId22" Type="http://schemas.openxmlformats.org/officeDocument/2006/relationships/slide" Target="slide5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6270" cy="770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572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3302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24384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237351"/>
            <a:ext cx="673735" cy="46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97" y="863307"/>
            <a:ext cx="3528060" cy="329565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864235">
              <a:lnSpc>
                <a:spcPct val="100000"/>
              </a:lnSpc>
              <a:spcBef>
                <a:spcPts val="390"/>
              </a:spcBef>
            </a:pPr>
            <a:r>
              <a:rPr dirty="0" sz="1400" spc="-15">
                <a:latin typeface="Tahoma"/>
                <a:cs typeface="Tahoma"/>
              </a:rPr>
              <a:t>The </a:t>
            </a:r>
            <a:r>
              <a:rPr dirty="0" sz="1400" spc="-50">
                <a:latin typeface="Tahoma"/>
                <a:cs typeface="Tahoma"/>
              </a:rPr>
              <a:t>semantics </a:t>
            </a:r>
            <a:r>
              <a:rPr dirty="0" sz="1400" spc="-40">
                <a:latin typeface="Tahoma"/>
                <a:cs typeface="Tahoma"/>
              </a:rPr>
              <a:t>of</a:t>
            </a:r>
            <a:r>
              <a:rPr dirty="0" sz="1400" spc="14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events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732" y="1389658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110" y="1712378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3499" y="2006039"/>
            <a:ext cx="1021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January </a:t>
            </a:r>
            <a:r>
              <a:rPr dirty="0" sz="1100" spc="-50">
                <a:latin typeface="Tahoma"/>
                <a:cs typeface="Tahoma"/>
              </a:rPr>
              <a:t>29,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832016"/>
            <a:ext cx="6216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  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0808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15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5" action="ppaction://hlinksldjump"/>
              </a:rPr>
              <a:t>A </a:t>
            </a:r>
            <a:r>
              <a:rPr dirty="0" spc="-45">
                <a:hlinkClick r:id="rId5" action="ppaction://hlinksldjump"/>
              </a:rPr>
              <a:t>future</a:t>
            </a:r>
            <a:r>
              <a:rPr dirty="0" spc="-65">
                <a:hlinkClick r:id="rId5" action="ppaction://hlinksldjump"/>
              </a:rPr>
              <a:t> </a:t>
            </a:r>
            <a:r>
              <a:rPr dirty="0" spc="-60">
                <a:hlinkClick r:id="rId5" action="ppaction://hlinksldjump"/>
              </a:rPr>
              <a:t>tense?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297" y="336631"/>
            <a:ext cx="744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Future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tense?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307" y="591545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baseline="61111" sz="1500" spc="487">
                <a:latin typeface="Arial"/>
                <a:cs typeface="Arial"/>
              </a:rPr>
              <a:t>{</a:t>
            </a:r>
            <a:endParaRPr baseline="61111"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813" y="532579"/>
            <a:ext cx="307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069" y="647781"/>
            <a:ext cx="741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r>
              <a:rPr dirty="0" sz="1000" spc="-30" i="1">
                <a:latin typeface="Trebuchet MS"/>
                <a:cs typeface="Trebuchet MS"/>
              </a:rPr>
              <a:t>am going</a:t>
            </a:r>
            <a:r>
              <a:rPr dirty="0" sz="1000" spc="12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0147" y="451096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6677" y="591545"/>
            <a:ext cx="2162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help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40">
                <a:latin typeface="Tahoma"/>
                <a:cs typeface="Tahoma"/>
              </a:rPr>
              <a:t>carry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40">
                <a:latin typeface="Tahoma"/>
                <a:cs typeface="Tahoma"/>
              </a:rPr>
              <a:t>shopping.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OFFER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707" y="844199"/>
            <a:ext cx="1003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-100">
                <a:latin typeface="Tahoma"/>
                <a:cs typeface="Tahoma"/>
              </a:rPr>
              <a:t>I </a:t>
            </a:r>
            <a:r>
              <a:rPr dirty="0" sz="1000" spc="-15">
                <a:latin typeface="Tahoma"/>
                <a:cs typeface="Tahoma"/>
              </a:rPr>
              <a:t>think</a:t>
            </a:r>
            <a:r>
              <a:rPr dirty="0" sz="1000" spc="-15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England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5209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5325" y="785385"/>
            <a:ext cx="4133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9562" y="900295"/>
            <a:ext cx="788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105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1087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75839" y="844199"/>
            <a:ext cx="1444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 the </a:t>
            </a:r>
            <a:r>
              <a:rPr dirty="0" sz="1000" spc="-30">
                <a:latin typeface="Tahoma"/>
                <a:cs typeface="Tahoma"/>
              </a:rPr>
              <a:t>match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Tuesday.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7085" y="1079512"/>
            <a:ext cx="749935" cy="115570"/>
          </a:xfrm>
          <a:custGeom>
            <a:avLst/>
            <a:gdLst/>
            <a:ahLst/>
            <a:cxnLst/>
            <a:rect l="l" t="t" r="r" b="b"/>
            <a:pathLst>
              <a:path w="749935" h="115569">
                <a:moveTo>
                  <a:pt x="0" y="115188"/>
                </a:moveTo>
                <a:lnTo>
                  <a:pt x="749490" y="115188"/>
                </a:lnTo>
                <a:lnTo>
                  <a:pt x="749490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44385" y="1028146"/>
            <a:ext cx="7759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PREDICTION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6707" y="1165750"/>
            <a:ext cx="319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000" spc="-30">
                <a:latin typeface="Tahoma"/>
                <a:cs typeface="Tahoma"/>
              </a:rPr>
              <a:t>England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35">
                <a:latin typeface="Tahoma"/>
                <a:cs typeface="Tahoma"/>
              </a:rPr>
              <a:t>winning </a:t>
            </a:r>
            <a:r>
              <a:rPr dirty="0" sz="1000" spc="-25">
                <a:latin typeface="Tahoma"/>
                <a:cs typeface="Tahoma"/>
              </a:rPr>
              <a:t>3-nil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30">
                <a:latin typeface="Tahoma"/>
                <a:cs typeface="Tahoma"/>
              </a:rPr>
              <a:t>only </a:t>
            </a:r>
            <a:r>
              <a:rPr dirty="0" sz="1000" spc="-35">
                <a:latin typeface="Tahoma"/>
                <a:cs typeface="Tahoma"/>
              </a:rPr>
              <a:t>five </a:t>
            </a:r>
            <a:r>
              <a:rPr dirty="0" sz="1000" spc="-40">
                <a:latin typeface="Tahoma"/>
                <a:cs typeface="Tahoma"/>
              </a:rPr>
              <a:t>minutes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extra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385" y="1349697"/>
            <a:ext cx="615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time.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2466" y="1290871"/>
            <a:ext cx="321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ahoma"/>
                <a:cs typeface="Tahoma"/>
              </a:rPr>
              <a:t>??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61021" y="1405793"/>
            <a:ext cx="788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105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76667" y="1209248"/>
            <a:ext cx="965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8044" algn="l"/>
              </a:tabLst>
            </a:pPr>
            <a:r>
              <a:rPr dirty="0" sz="1000" spc="325">
                <a:latin typeface="Arial"/>
                <a:cs typeface="Arial"/>
              </a:rPr>
              <a:t>{	</a:t>
            </a:r>
            <a:r>
              <a:rPr dirty="0" sz="1000" spc="71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59076" y="1349697"/>
            <a:ext cx="242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085" y="1584998"/>
            <a:ext cx="2620645" cy="115570"/>
          </a:xfrm>
          <a:custGeom>
            <a:avLst/>
            <a:gdLst/>
            <a:ahLst/>
            <a:cxnLst/>
            <a:rect l="l" t="t" r="r" b="b"/>
            <a:pathLst>
              <a:path w="2620645" h="115569">
                <a:moveTo>
                  <a:pt x="0" y="115188"/>
                </a:moveTo>
                <a:lnTo>
                  <a:pt x="2620137" y="115188"/>
                </a:lnTo>
                <a:lnTo>
                  <a:pt x="2620137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44385" y="1533631"/>
            <a:ext cx="2646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PREDICTION </a:t>
            </a:r>
            <a:r>
              <a:rPr dirty="0" sz="1000" spc="40">
                <a:latin typeface="Tahoma"/>
                <a:cs typeface="Tahoma"/>
              </a:rPr>
              <a:t>BASED </a:t>
            </a:r>
            <a:r>
              <a:rPr dirty="0" sz="1000" spc="30">
                <a:latin typeface="Tahoma"/>
                <a:cs typeface="Tahoma"/>
              </a:rPr>
              <a:t>ON </a:t>
            </a:r>
            <a:r>
              <a:rPr dirty="0" sz="1000" spc="25">
                <a:latin typeface="Tahoma"/>
                <a:cs typeface="Tahoma"/>
              </a:rPr>
              <a:t>STRONG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20">
                <a:latin typeface="Tahoma"/>
                <a:cs typeface="Tahoma"/>
              </a:rPr>
              <a:t>EVIDENCE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83703" y="1688241"/>
            <a:ext cx="9791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?</a:t>
            </a:r>
            <a:r>
              <a:rPr dirty="0" sz="1000" spc="-35" i="1">
                <a:latin typeface="Trebuchet MS"/>
                <a:cs typeface="Trebuchet MS"/>
              </a:rPr>
              <a:t>is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spc="-75" i="1">
                <a:latin typeface="Trebuchet MS"/>
                <a:cs typeface="Trebuchet MS"/>
              </a:rPr>
              <a:t>leave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707" y="1804802"/>
            <a:ext cx="1584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000" algn="l"/>
              </a:tabLst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	</a:t>
            </a:r>
            <a:r>
              <a:rPr dirty="0" sz="1000" spc="-35">
                <a:latin typeface="Tahoma"/>
                <a:cs typeface="Tahoma"/>
              </a:rPr>
              <a:t>?</a:t>
            </a:r>
            <a:r>
              <a:rPr dirty="0" sz="1000" spc="-35" i="1">
                <a:latin typeface="Trebuchet MS"/>
                <a:cs typeface="Trebuchet MS"/>
              </a:rPr>
              <a:t>is</a:t>
            </a:r>
            <a:r>
              <a:rPr dirty="0" sz="1000" spc="5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leaving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9006" y="1918632"/>
            <a:ext cx="547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65" i="1">
                <a:latin typeface="Trebuchet MS"/>
                <a:cs typeface="Trebuchet MS"/>
              </a:rPr>
              <a:t>leaves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1773" y="1588432"/>
            <a:ext cx="1191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5690" algn="l"/>
              </a:tabLst>
            </a:pPr>
            <a:r>
              <a:rPr dirty="0" sz="1000" spc="520">
                <a:latin typeface="Arial"/>
                <a:cs typeface="Arial"/>
              </a:rPr>
              <a:t>f	</a:t>
            </a:r>
            <a:r>
              <a:rPr dirty="0" sz="1000" spc="104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89467" y="1804802"/>
            <a:ext cx="434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at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6.15.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085" y="2114842"/>
            <a:ext cx="1228090" cy="115570"/>
          </a:xfrm>
          <a:custGeom>
            <a:avLst/>
            <a:gdLst/>
            <a:ahLst/>
            <a:cxnLst/>
            <a:rect l="l" t="t" r="r" b="b"/>
            <a:pathLst>
              <a:path w="1228089" h="115569">
                <a:moveTo>
                  <a:pt x="0" y="115189"/>
                </a:moveTo>
                <a:lnTo>
                  <a:pt x="1227480" y="115189"/>
                </a:lnTo>
                <a:lnTo>
                  <a:pt x="1227480" y="0"/>
                </a:lnTo>
                <a:lnTo>
                  <a:pt x="0" y="0"/>
                </a:lnTo>
                <a:lnTo>
                  <a:pt x="0" y="11518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44385" y="2063475"/>
            <a:ext cx="12534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latin typeface="Tahoma"/>
                <a:cs typeface="Tahoma"/>
              </a:rPr>
              <a:t>TIMETABLE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FUTURE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6707" y="2334633"/>
            <a:ext cx="729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000" spc="-15">
                <a:latin typeface="Tahoma"/>
                <a:cs typeface="Tahoma"/>
              </a:rPr>
              <a:t>Next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year,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1067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33868" y="2210120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2997" y="2218085"/>
            <a:ext cx="1043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5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spc="-45" i="1">
                <a:latin typeface="Trebuchet MS"/>
                <a:cs typeface="Trebuchet MS"/>
              </a:rPr>
              <a:t> </a:t>
            </a:r>
            <a:r>
              <a:rPr dirty="0" sz="1000" spc="-49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18590" y="2340526"/>
            <a:ext cx="647700" cy="292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3510" indent="-106045">
              <a:lnSpc>
                <a:spcPts val="1055"/>
              </a:lnSpc>
              <a:spcBef>
                <a:spcPts val="95"/>
              </a:spcBef>
              <a:buClr>
                <a:srgbClr val="00CC00"/>
              </a:buClr>
              <a:buSzPct val="128571"/>
              <a:buFont typeface="Meiryo"/>
              <a:buChar char="✓"/>
              <a:tabLst>
                <a:tab pos="144145" algn="l"/>
              </a:tabLst>
            </a:pP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</a:t>
            </a:r>
            <a:r>
              <a:rPr dirty="0" sz="1000" spc="-10" i="1">
                <a:latin typeface="Trebuchet MS"/>
                <a:cs typeface="Trebuchet MS"/>
              </a:rPr>
              <a:t>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endParaRPr sz="1000">
              <a:latin typeface="Trebuchet MS"/>
              <a:cs typeface="Trebuchet MS"/>
            </a:endParaRPr>
          </a:p>
          <a:p>
            <a:pPr lvl="1" marL="207010" indent="-92075">
              <a:lnSpc>
                <a:spcPts val="1055"/>
              </a:lnSpc>
              <a:buFont typeface="Meiryo"/>
              <a:buChar char="·"/>
              <a:tabLst>
                <a:tab pos="207645" algn="l"/>
              </a:tabLst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105" i="1">
                <a:latin typeface="Trebuchet MS"/>
                <a:cs typeface="Trebuchet MS"/>
              </a:rPr>
              <a:t> </a:t>
            </a:r>
            <a:r>
              <a:rPr dirty="0" sz="1000" spc="-51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49970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91689" y="2334633"/>
            <a:ext cx="142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35">
                <a:latin typeface="Tahoma"/>
                <a:cs typeface="Tahoma"/>
              </a:rPr>
              <a:t>holiday </a:t>
            </a:r>
            <a:r>
              <a:rPr dirty="0" sz="1000" spc="-60">
                <a:latin typeface="Tahoma"/>
                <a:cs typeface="Tahoma"/>
              </a:rPr>
              <a:t>somewhere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hot.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7085" y="2644686"/>
            <a:ext cx="336550" cy="11557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55">
                <a:latin typeface="Tahoma"/>
                <a:cs typeface="Tahoma"/>
              </a:rPr>
              <a:t>PLAN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6707" y="2864477"/>
            <a:ext cx="6788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000" spc="-25">
                <a:latin typeface="Tahoma"/>
                <a:cs typeface="Tahoma"/>
              </a:rPr>
              <a:t>Tonight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7242" y="2648120"/>
            <a:ext cx="313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r>
              <a:rPr dirty="0" baseline="-44444" sz="1500" spc="-7">
                <a:solidFill>
                  <a:srgbClr val="00CC00"/>
                </a:solidFill>
                <a:latin typeface="Meiryo"/>
                <a:cs typeface="Meiryo"/>
              </a:rPr>
              <a:t>✓</a:t>
            </a:r>
            <a:r>
              <a:rPr dirty="0" baseline="-31746" sz="1050" spc="-240" i="1">
                <a:latin typeface="Arial"/>
                <a:cs typeface="Arial"/>
              </a:rPr>
              <a:t>1</a:t>
            </a:r>
            <a:endParaRPr baseline="-31746" sz="10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15491" y="2747916"/>
            <a:ext cx="911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spc="-1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have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92949" y="2870370"/>
            <a:ext cx="8115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baseline="27777" sz="1050" spc="-60" i="1">
                <a:latin typeface="Arial"/>
                <a:cs typeface="Arial"/>
              </a:rPr>
              <a:t>1</a:t>
            </a:r>
            <a:r>
              <a:rPr dirty="0" sz="1000" spc="-40" i="1">
                <a:latin typeface="Trebuchet MS"/>
                <a:cs typeface="Trebuchet MS"/>
              </a:rPr>
              <a:t>m</a:t>
            </a:r>
            <a:r>
              <a:rPr dirty="0" sz="1000" spc="-1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having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22349" y="2985559"/>
            <a:ext cx="5575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latin typeface="Tahoma"/>
                <a:cs typeface="Tahoma"/>
              </a:rPr>
              <a:t>?</a:t>
            </a:r>
            <a:r>
              <a:rPr dirty="0" sz="1000" spc="-65" i="1">
                <a:latin typeface="Trebuchet MS"/>
                <a:cs typeface="Trebuchet MS"/>
              </a:rPr>
              <a:t>will</a:t>
            </a:r>
            <a:r>
              <a:rPr dirty="0" sz="1000" spc="6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have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10524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54630" y="2864477"/>
            <a:ext cx="1356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dinner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friends.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57085" y="3174517"/>
            <a:ext cx="944244" cy="115570"/>
          </a:xfrm>
          <a:custGeom>
            <a:avLst/>
            <a:gdLst/>
            <a:ahLst/>
            <a:cxnLst/>
            <a:rect l="l" t="t" r="r" b="b"/>
            <a:pathLst>
              <a:path w="944244" h="115570">
                <a:moveTo>
                  <a:pt x="0" y="115189"/>
                </a:moveTo>
                <a:lnTo>
                  <a:pt x="943673" y="115189"/>
                </a:lnTo>
                <a:lnTo>
                  <a:pt x="943673" y="0"/>
                </a:lnTo>
                <a:lnTo>
                  <a:pt x="0" y="0"/>
                </a:lnTo>
                <a:lnTo>
                  <a:pt x="0" y="11518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44385" y="3153643"/>
            <a:ext cx="969644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45">
                <a:latin typeface="Tahoma"/>
                <a:cs typeface="Tahoma"/>
              </a:rPr>
              <a:t>ARRANGEMENT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3715"/>
            <a:ext cx="861060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Lexical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21751"/>
            <a:ext cx="1176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Grammatical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07806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Tense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is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not</a:t>
            </a:r>
            <a:r>
              <a:rPr dirty="0" sz="1100" spc="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3848"/>
            <a:ext cx="3181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Combinations 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tense,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grammatical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lexical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987599"/>
            <a:ext cx="182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Tense/aspect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and 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SLT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281350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4046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78180" cy="2275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28511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60"/>
              </a:spcBef>
            </a:pP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27965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61925">
              <a:lnSpc>
                <a:spcPct val="103800"/>
              </a:lnSpc>
              <a:spcBef>
                <a:spcPts val="24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3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Verdana"/>
              <a:cs typeface="Verdana"/>
            </a:endParaRPr>
          </a:p>
          <a:p>
            <a:pPr marL="12700" marR="120014">
              <a:lnSpc>
                <a:spcPts val="7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58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>
                <a:hlinkClick r:id="rId7" action="ppaction://hlinksldjump"/>
              </a:rPr>
              <a:t>Inherent </a:t>
            </a:r>
            <a:r>
              <a:rPr dirty="0" spc="-45">
                <a:hlinkClick r:id="rId7" action="ppaction://hlinksldjump"/>
              </a:rPr>
              <a:t>temporal </a:t>
            </a:r>
            <a:r>
              <a:rPr dirty="0" spc="-50">
                <a:hlinkClick r:id="rId7" action="ppaction://hlinksldjump"/>
              </a:rPr>
              <a:t>properties </a:t>
            </a:r>
            <a:r>
              <a:rPr dirty="0" spc="-40">
                <a:hlinkClick r:id="rId7" action="ppaction://hlinksldjump"/>
              </a:rPr>
              <a:t>of</a:t>
            </a:r>
            <a:r>
              <a:rPr dirty="0" spc="275">
                <a:hlinkClick r:id="rId7" action="ppaction://hlinksldjump"/>
              </a:rPr>
              <a:t> </a:t>
            </a:r>
            <a:r>
              <a:rPr dirty="0" spc="-70">
                <a:hlinkClick r:id="rId7" action="ppaction://hlinksldjump"/>
              </a:rPr>
              <a:t>events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502755"/>
            <a:ext cx="3528275" cy="2643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78180" cy="2275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28511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60"/>
              </a:spcBef>
            </a:pP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4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27965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61925">
              <a:lnSpc>
                <a:spcPct val="103800"/>
              </a:lnSpc>
              <a:spcBef>
                <a:spcPts val="24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3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Verdana"/>
              <a:cs typeface="Verdana"/>
            </a:endParaRPr>
          </a:p>
          <a:p>
            <a:pPr marL="12700" marR="120014">
              <a:lnSpc>
                <a:spcPts val="7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58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>
                <a:hlinkClick r:id="rId7" action="ppaction://hlinksldjump"/>
              </a:rPr>
              <a:t>Inherent </a:t>
            </a:r>
            <a:r>
              <a:rPr dirty="0" spc="-45">
                <a:hlinkClick r:id="rId7" action="ppaction://hlinksldjump"/>
              </a:rPr>
              <a:t>temporal </a:t>
            </a:r>
            <a:r>
              <a:rPr dirty="0" spc="-50">
                <a:hlinkClick r:id="rId7" action="ppaction://hlinksldjump"/>
              </a:rPr>
              <a:t>properties </a:t>
            </a:r>
            <a:r>
              <a:rPr dirty="0" spc="-40">
                <a:hlinkClick r:id="rId7" action="ppaction://hlinksldjump"/>
              </a:rPr>
              <a:t>of</a:t>
            </a:r>
            <a:r>
              <a:rPr dirty="0" spc="275">
                <a:hlinkClick r:id="rId7" action="ppaction://hlinksldjump"/>
              </a:rPr>
              <a:t> </a:t>
            </a:r>
            <a:r>
              <a:rPr dirty="0" spc="-70">
                <a:hlinkClick r:id="rId7" action="ppaction://hlinksldjump"/>
              </a:rPr>
              <a:t>events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97" y="405585"/>
            <a:ext cx="7778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  <a:hlinkClick r:id="rId18"/>
              </a:rPr>
              <a:t>Youtube</a:t>
            </a:r>
            <a:r>
              <a:rPr dirty="0" sz="1100" spc="-45">
                <a:latin typeface="Tahoma"/>
                <a:cs typeface="Tahoma"/>
                <a:hlinkClick r:id="rId18"/>
              </a:rPr>
              <a:t> </a:t>
            </a:r>
            <a:r>
              <a:rPr dirty="0" sz="1100" spc="-5">
                <a:latin typeface="Tahoma"/>
                <a:cs typeface="Tahoma"/>
                <a:hlinkClick r:id="rId18"/>
              </a:rPr>
              <a:t>Clip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997" y="677428"/>
            <a:ext cx="3528028" cy="26433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58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>
                <a:hlinkClick r:id="rId7" action="ppaction://hlinksldjump"/>
              </a:rPr>
              <a:t>Inherent </a:t>
            </a:r>
            <a:r>
              <a:rPr dirty="0" spc="-45">
                <a:hlinkClick r:id="rId7" action="ppaction://hlinksldjump"/>
              </a:rPr>
              <a:t>temporal </a:t>
            </a:r>
            <a:r>
              <a:rPr dirty="0" spc="-50">
                <a:hlinkClick r:id="rId7" action="ppaction://hlinksldjump"/>
              </a:rPr>
              <a:t>properties </a:t>
            </a:r>
            <a:r>
              <a:rPr dirty="0" spc="-40">
                <a:hlinkClick r:id="rId7" action="ppaction://hlinksldjump"/>
              </a:rPr>
              <a:t>of</a:t>
            </a:r>
            <a:r>
              <a:rPr dirty="0" spc="275">
                <a:hlinkClick r:id="rId7" action="ppaction://hlinksldjump"/>
              </a:rPr>
              <a:t> </a:t>
            </a:r>
            <a:r>
              <a:rPr dirty="0" spc="-70">
                <a:hlinkClick r:id="rId7" action="ppaction://hlinksldjump"/>
              </a:rPr>
              <a:t>events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868856"/>
            <a:ext cx="3469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Which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verbs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would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make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good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zoetrope?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116086"/>
            <a:ext cx="535940" cy="14960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0">
                <a:latin typeface="Tahoma"/>
                <a:cs typeface="Tahoma"/>
              </a:rPr>
              <a:t>swim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crash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laugh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dive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pop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dance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exist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16713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27965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6192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  <a:p>
            <a:pPr marL="12700" marR="8890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58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>
                <a:hlinkClick r:id="rId7" action="ppaction://hlinksldjump"/>
              </a:rPr>
              <a:t>Inherent </a:t>
            </a:r>
            <a:r>
              <a:rPr dirty="0" spc="-45">
                <a:hlinkClick r:id="rId7" action="ppaction://hlinksldjump"/>
              </a:rPr>
              <a:t>temporal </a:t>
            </a:r>
            <a:r>
              <a:rPr dirty="0" spc="-50">
                <a:hlinkClick r:id="rId7" action="ppaction://hlinksldjump"/>
              </a:rPr>
              <a:t>properties </a:t>
            </a:r>
            <a:r>
              <a:rPr dirty="0" spc="-40">
                <a:hlinkClick r:id="rId7" action="ppaction://hlinksldjump"/>
              </a:rPr>
              <a:t>of</a:t>
            </a:r>
            <a:r>
              <a:rPr dirty="0" spc="275">
                <a:hlinkClick r:id="rId7" action="ppaction://hlinksldjump"/>
              </a:rPr>
              <a:t> </a:t>
            </a:r>
            <a:r>
              <a:rPr dirty="0" spc="-70">
                <a:hlinkClick r:id="rId7" action="ppaction://hlinksldjump"/>
              </a:rPr>
              <a:t>events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05585"/>
            <a:ext cx="2080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Eadweard </a:t>
            </a:r>
            <a:r>
              <a:rPr dirty="0" sz="1100" spc="-35">
                <a:latin typeface="Tahoma"/>
                <a:cs typeface="Tahoma"/>
              </a:rPr>
              <a:t>Muybridge </a:t>
            </a:r>
            <a:r>
              <a:rPr dirty="0" sz="1100" spc="-45">
                <a:latin typeface="Tahoma"/>
                <a:cs typeface="Tahoma"/>
              </a:rPr>
              <a:t>(1830 </a:t>
            </a: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1904)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685068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4">
                <a:moveTo>
                  <a:pt x="0" y="0"/>
                </a:moveTo>
                <a:lnTo>
                  <a:pt x="3527999" y="0"/>
                </a:lnTo>
                <a:lnTo>
                  <a:pt x="3527999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9997" y="2134869"/>
            <a:ext cx="966314" cy="9665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9584" y="839773"/>
            <a:ext cx="1156399" cy="12130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64980" y="1086117"/>
            <a:ext cx="1352399" cy="10132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22460" y="2135723"/>
            <a:ext cx="1275947" cy="107378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95742" y="2344857"/>
            <a:ext cx="1077286" cy="7387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87099" y="753268"/>
            <a:ext cx="674346" cy="107378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13263" y="2504326"/>
            <a:ext cx="47752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58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>
                <a:hlinkClick r:id="rId7" action="ppaction://hlinksldjump"/>
              </a:rPr>
              <a:t>Inherent </a:t>
            </a:r>
            <a:r>
              <a:rPr dirty="0" spc="-45">
                <a:hlinkClick r:id="rId7" action="ppaction://hlinksldjump"/>
              </a:rPr>
              <a:t>temporal </a:t>
            </a:r>
            <a:r>
              <a:rPr dirty="0" spc="-50">
                <a:hlinkClick r:id="rId7" action="ppaction://hlinksldjump"/>
              </a:rPr>
              <a:t>properties </a:t>
            </a:r>
            <a:r>
              <a:rPr dirty="0" spc="-40">
                <a:hlinkClick r:id="rId7" action="ppaction://hlinksldjump"/>
              </a:rPr>
              <a:t>of</a:t>
            </a:r>
            <a:r>
              <a:rPr dirty="0" spc="275">
                <a:hlinkClick r:id="rId7" action="ppaction://hlinksldjump"/>
              </a:rPr>
              <a:t> </a:t>
            </a:r>
            <a:r>
              <a:rPr dirty="0" spc="-70">
                <a:hlinkClick r:id="rId7" action="ppaction://hlinksldjump"/>
              </a:rPr>
              <a:t>events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894739"/>
            <a:ext cx="1102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‘Internal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structure’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02" y="1252358"/>
            <a:ext cx="386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Tahoma"/>
                <a:cs typeface="Tahoma"/>
              </a:rPr>
              <a:t>‘Exist’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002" y="1416258"/>
            <a:ext cx="1763977" cy="9812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91296" y="1079473"/>
            <a:ext cx="335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Tahoma"/>
                <a:cs typeface="Tahoma"/>
              </a:rPr>
              <a:t>‘Run’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3996" y="1243369"/>
            <a:ext cx="1764019" cy="13270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13263" y="1832462"/>
            <a:ext cx="673735" cy="16071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24154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574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20129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7150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Tense/aspect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and  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  <a:p>
            <a:pPr marL="12700" marR="232410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515"/>
              </a:lnSpc>
            </a:pPr>
            <a:r>
              <a:rPr dirty="0" sz="600" spc="-65">
                <a:latin typeface="Verdana"/>
                <a:cs typeface="Verdana"/>
              </a:rPr>
              <a:t>8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7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365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018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8" action="ppaction://hlinksldjump"/>
              </a:rPr>
              <a:t>(a) </a:t>
            </a:r>
            <a:r>
              <a:rPr dirty="0" spc="-35">
                <a:hlinkClick r:id="rId8" action="ppaction://hlinksldjump"/>
              </a:rPr>
              <a:t>States </a:t>
            </a:r>
            <a:r>
              <a:rPr dirty="0" spc="-75">
                <a:hlinkClick r:id="rId8" action="ppaction://hlinksldjump"/>
              </a:rPr>
              <a:t>versus</a:t>
            </a:r>
            <a:r>
              <a:rPr dirty="0" spc="90">
                <a:hlinkClick r:id="rId8" action="ppaction://hlinksldjump"/>
              </a:rPr>
              <a:t> </a:t>
            </a:r>
            <a:r>
              <a:rPr dirty="0" spc="-50">
                <a:hlinkClick r:id="rId8" action="ppaction://hlinksldjump"/>
              </a:rPr>
              <a:t>non-states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204516"/>
            <a:ext cx="2654300" cy="7848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20">
                <a:latin typeface="Tahoma"/>
                <a:cs typeface="Tahoma"/>
              </a:rPr>
              <a:t>Existing </a:t>
            </a:r>
            <a:r>
              <a:rPr dirty="0" sz="1100" spc="-55">
                <a:latin typeface="Tahoma"/>
                <a:cs typeface="Tahoma"/>
              </a:rPr>
              <a:t>verbs, </a:t>
            </a:r>
            <a:r>
              <a:rPr dirty="0" sz="1100" spc="-80" i="1">
                <a:latin typeface="Trebuchet MS"/>
                <a:cs typeface="Trebuchet MS"/>
              </a:rPr>
              <a:t>be, </a:t>
            </a:r>
            <a:r>
              <a:rPr dirty="0" sz="1100" spc="-85" i="1">
                <a:latin typeface="Trebuchet MS"/>
                <a:cs typeface="Trebuchet MS"/>
              </a:rPr>
              <a:t>live,</a:t>
            </a:r>
            <a:r>
              <a:rPr dirty="0" sz="1100" spc="-10" i="1">
                <a:latin typeface="Trebuchet MS"/>
                <a:cs typeface="Trebuchet MS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exist,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45">
                <a:latin typeface="Tahoma"/>
                <a:cs typeface="Tahoma"/>
              </a:rPr>
              <a:t>Experiencer-theme </a:t>
            </a:r>
            <a:r>
              <a:rPr dirty="0" sz="1100" spc="-55">
                <a:latin typeface="Tahoma"/>
                <a:cs typeface="Tahoma"/>
              </a:rPr>
              <a:t>verbs, e.g.  </a:t>
            </a:r>
            <a:r>
              <a:rPr dirty="0" sz="1100" spc="-90" i="1">
                <a:latin typeface="Trebuchet MS"/>
                <a:cs typeface="Trebuchet MS"/>
              </a:rPr>
              <a:t>like,  </a:t>
            </a:r>
            <a:r>
              <a:rPr dirty="0" sz="1100" spc="-80" i="1">
                <a:latin typeface="Trebuchet MS"/>
                <a:cs typeface="Trebuchet MS"/>
              </a:rPr>
              <a:t>love,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hate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10">
                <a:latin typeface="Tahoma"/>
                <a:cs typeface="Tahoma"/>
              </a:rPr>
              <a:t>Mental </a:t>
            </a:r>
            <a:r>
              <a:rPr dirty="0" sz="1100" spc="-25">
                <a:latin typeface="Tahoma"/>
                <a:cs typeface="Tahoma"/>
              </a:rPr>
              <a:t>State </a:t>
            </a:r>
            <a:r>
              <a:rPr dirty="0" sz="1100" spc="-55">
                <a:latin typeface="Tahoma"/>
                <a:cs typeface="Tahoma"/>
              </a:rPr>
              <a:t>verbs, e.g.  </a:t>
            </a:r>
            <a:r>
              <a:rPr dirty="0" sz="1100" spc="-85" i="1">
                <a:latin typeface="Trebuchet MS"/>
                <a:cs typeface="Trebuchet MS"/>
              </a:rPr>
              <a:t>believe,  </a:t>
            </a:r>
            <a:r>
              <a:rPr dirty="0" sz="1100" spc="-65" i="1">
                <a:latin typeface="Trebuchet MS"/>
                <a:cs typeface="Trebuchet MS"/>
              </a:rPr>
              <a:t>know,</a:t>
            </a:r>
            <a:r>
              <a:rPr dirty="0" sz="1100" spc="-40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hope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018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8" action="ppaction://hlinksldjump"/>
              </a:rPr>
              <a:t>(a) </a:t>
            </a:r>
            <a:r>
              <a:rPr dirty="0" spc="-35">
                <a:hlinkClick r:id="rId8" action="ppaction://hlinksldjump"/>
              </a:rPr>
              <a:t>States </a:t>
            </a:r>
            <a:r>
              <a:rPr dirty="0" spc="-75">
                <a:hlinkClick r:id="rId8" action="ppaction://hlinksldjump"/>
              </a:rPr>
              <a:t>versus</a:t>
            </a:r>
            <a:r>
              <a:rPr dirty="0" spc="90">
                <a:hlinkClick r:id="rId8" action="ppaction://hlinksldjump"/>
              </a:rPr>
              <a:t> </a:t>
            </a:r>
            <a:r>
              <a:rPr dirty="0" spc="-50">
                <a:hlinkClick r:id="rId8" action="ppaction://hlinksldjump"/>
              </a:rPr>
              <a:t>non-states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10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860754"/>
            <a:ext cx="487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Tests.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107984"/>
            <a:ext cx="3453765" cy="15163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States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20">
                <a:latin typeface="Tahoma"/>
                <a:cs typeface="Tahoma"/>
              </a:rPr>
              <a:t>difficult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State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verbs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sound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odd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progressive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(-ing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form),</a:t>
            </a:r>
            <a:endParaRPr sz="1100">
              <a:latin typeface="Tahoma"/>
              <a:cs typeface="Tahoma"/>
            </a:endParaRPr>
          </a:p>
          <a:p>
            <a:pPr marL="189230" marR="154305">
              <a:lnSpc>
                <a:spcPct val="102600"/>
              </a:lnSpc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40">
                <a:latin typeface="Tahoma"/>
                <a:cs typeface="Tahoma"/>
              </a:rPr>
              <a:t>??</a:t>
            </a:r>
            <a:r>
              <a:rPr dirty="0" sz="1100" spc="-40" i="1">
                <a:latin typeface="Trebuchet MS"/>
                <a:cs typeface="Trebuchet MS"/>
              </a:rPr>
              <a:t>she </a:t>
            </a:r>
            <a:r>
              <a:rPr dirty="0" sz="1100" spc="-55" i="1">
                <a:latin typeface="Trebuchet MS"/>
                <a:cs typeface="Trebuchet MS"/>
              </a:rPr>
              <a:t>is </a:t>
            </a:r>
            <a:r>
              <a:rPr dirty="0" sz="1100" spc="-65" i="1">
                <a:latin typeface="Trebuchet MS"/>
                <a:cs typeface="Trebuchet MS"/>
              </a:rPr>
              <a:t>existing, </a:t>
            </a:r>
            <a:r>
              <a:rPr dirty="0" sz="1100" spc="5" i="1">
                <a:latin typeface="Trebuchet MS"/>
                <a:cs typeface="Trebuchet MS"/>
              </a:rPr>
              <a:t>??she </a:t>
            </a:r>
            <a:r>
              <a:rPr dirty="0" sz="1100" spc="-55" i="1">
                <a:latin typeface="Trebuchet MS"/>
                <a:cs typeface="Trebuchet MS"/>
              </a:rPr>
              <a:t>is liking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60" i="1">
                <a:latin typeface="Trebuchet MS"/>
                <a:cs typeface="Trebuchet MS"/>
              </a:rPr>
              <a:t>food, </a:t>
            </a:r>
            <a:r>
              <a:rPr dirty="0" sz="1100" spc="70" i="1">
                <a:latin typeface="Trebuchet MS"/>
                <a:cs typeface="Trebuchet MS"/>
              </a:rPr>
              <a:t>??I </a:t>
            </a:r>
            <a:r>
              <a:rPr dirty="0" sz="1100" spc="-55" i="1">
                <a:latin typeface="Trebuchet MS"/>
                <a:cs typeface="Trebuchet MS"/>
              </a:rPr>
              <a:t>am  </a:t>
            </a:r>
            <a:r>
              <a:rPr dirty="0" sz="1100" spc="-65" i="1">
                <a:latin typeface="Trebuchet MS"/>
                <a:cs typeface="Trebuchet MS"/>
              </a:rPr>
              <a:t>believing </a:t>
            </a:r>
            <a:r>
              <a:rPr dirty="0" sz="1100" spc="-60" i="1">
                <a:latin typeface="Trebuchet MS"/>
                <a:cs typeface="Trebuchet MS"/>
              </a:rPr>
              <a:t>in </a:t>
            </a:r>
            <a:r>
              <a:rPr dirty="0" sz="1100" spc="-75" i="1">
                <a:latin typeface="Trebuchet MS"/>
                <a:cs typeface="Trebuchet MS"/>
              </a:rPr>
              <a:t>fairies</a:t>
            </a:r>
            <a:r>
              <a:rPr dirty="0" sz="1100" spc="-75">
                <a:latin typeface="Tahoma"/>
                <a:cs typeface="Tahoma"/>
              </a:rPr>
              <a:t>. </a:t>
            </a:r>
            <a:r>
              <a:rPr dirty="0" sz="1100" spc="-5">
                <a:latin typeface="Tahoma"/>
                <a:cs typeface="Tahoma"/>
              </a:rPr>
              <a:t>This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because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progressive </a:t>
            </a:r>
            <a:r>
              <a:rPr dirty="0" sz="1100" spc="-35">
                <a:latin typeface="Tahoma"/>
                <a:cs typeface="Tahoma"/>
              </a:rPr>
              <a:t>is  </a:t>
            </a:r>
            <a:r>
              <a:rPr dirty="0" sz="1100" spc="-70">
                <a:latin typeface="Tahoma"/>
                <a:cs typeface="Tahoma"/>
              </a:rPr>
              <a:t>used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25">
                <a:latin typeface="Tahoma"/>
                <a:cs typeface="Tahoma"/>
              </a:rPr>
              <a:t>INTERNAL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STRUCTURE.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25">
                <a:latin typeface="Tahoma"/>
                <a:cs typeface="Tahoma"/>
              </a:rPr>
              <a:t>State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40">
                <a:latin typeface="Tahoma"/>
                <a:cs typeface="Tahoma"/>
              </a:rPr>
              <a:t>odd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60">
                <a:latin typeface="Tahoma"/>
                <a:cs typeface="Tahoma"/>
              </a:rPr>
              <a:t>reponses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question </a:t>
            </a:r>
            <a:r>
              <a:rPr dirty="0" sz="1100" spc="-65" i="1">
                <a:latin typeface="Trebuchet MS"/>
                <a:cs typeface="Trebuchet MS"/>
              </a:rPr>
              <a:t>what  </a:t>
            </a:r>
            <a:r>
              <a:rPr dirty="0" sz="1100" spc="-40" i="1">
                <a:latin typeface="Trebuchet MS"/>
                <a:cs typeface="Trebuchet MS"/>
              </a:rPr>
              <a:t>happened?</a:t>
            </a:r>
            <a:r>
              <a:rPr dirty="0" sz="1100" spc="-40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20" i="1">
                <a:latin typeface="Trebuchet MS"/>
                <a:cs typeface="Trebuchet MS"/>
              </a:rPr>
              <a:t>Q. What </a:t>
            </a:r>
            <a:r>
              <a:rPr dirty="0" sz="1100" spc="-45" i="1">
                <a:latin typeface="Trebuchet MS"/>
                <a:cs typeface="Trebuchet MS"/>
              </a:rPr>
              <a:t>happened? </a:t>
            </a:r>
            <a:r>
              <a:rPr dirty="0" sz="1100" spc="55" i="1">
                <a:latin typeface="Trebuchet MS"/>
                <a:cs typeface="Trebuchet MS"/>
              </a:rPr>
              <a:t>???A. </a:t>
            </a:r>
            <a:r>
              <a:rPr dirty="0" sz="1100" spc="-30" i="1">
                <a:latin typeface="Trebuchet MS"/>
                <a:cs typeface="Trebuchet MS"/>
              </a:rPr>
              <a:t>She </a:t>
            </a:r>
            <a:r>
              <a:rPr dirty="0" sz="1100" spc="-80" i="1">
                <a:latin typeface="Trebuchet MS"/>
                <a:cs typeface="Trebuchet MS"/>
              </a:rPr>
              <a:t>liked  </a:t>
            </a:r>
            <a:r>
              <a:rPr dirty="0" sz="1100" spc="-75" i="1">
                <a:latin typeface="Trebuchet MS"/>
                <a:cs typeface="Trebuchet MS"/>
              </a:rPr>
              <a:t>the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food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29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9" action="ppaction://hlinksldjump"/>
              </a:rPr>
              <a:t>(b) </a:t>
            </a:r>
            <a:r>
              <a:rPr dirty="0" spc="-10">
                <a:hlinkClick r:id="rId9" action="ppaction://hlinksldjump"/>
              </a:rPr>
              <a:t>Activities </a:t>
            </a:r>
            <a:r>
              <a:rPr dirty="0" spc="-75">
                <a:hlinkClick r:id="rId9" action="ppaction://hlinksldjump"/>
              </a:rPr>
              <a:t>versus</a:t>
            </a:r>
            <a:r>
              <a:rPr dirty="0" spc="90">
                <a:hlinkClick r:id="rId9" action="ppaction://hlinksldjump"/>
              </a:rPr>
              <a:t> </a:t>
            </a:r>
            <a:r>
              <a:rPr dirty="0" spc="-70">
                <a:hlinkClick r:id="rId9" action="ppaction://hlinksldjump"/>
              </a:rPr>
              <a:t>events</a:t>
            </a:r>
          </a:p>
        </p:txBody>
      </p:sp>
      <p:sp>
        <p:nvSpPr>
          <p:cNvPr id="10" name="object 10"/>
          <p:cNvSpPr/>
          <p:nvPr/>
        </p:nvSpPr>
        <p:spPr>
          <a:xfrm>
            <a:off x="179997" y="502760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5">
                <a:moveTo>
                  <a:pt x="0" y="0"/>
                </a:moveTo>
                <a:lnTo>
                  <a:pt x="3527999" y="0"/>
                </a:lnTo>
                <a:lnTo>
                  <a:pt x="3527999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8002" y="588522"/>
            <a:ext cx="967740" cy="276860"/>
          </a:xfrm>
          <a:custGeom>
            <a:avLst/>
            <a:gdLst/>
            <a:ahLst/>
            <a:cxnLst/>
            <a:rect l="l" t="t" r="r" b="b"/>
            <a:pathLst>
              <a:path w="967739" h="276859">
                <a:moveTo>
                  <a:pt x="946447" y="0"/>
                </a:moveTo>
                <a:lnTo>
                  <a:pt x="20762" y="0"/>
                </a:lnTo>
                <a:lnTo>
                  <a:pt x="12680" y="2173"/>
                </a:lnTo>
                <a:lnTo>
                  <a:pt x="6081" y="8100"/>
                </a:lnTo>
                <a:lnTo>
                  <a:pt x="1631" y="16890"/>
                </a:lnTo>
                <a:lnTo>
                  <a:pt x="0" y="27655"/>
                </a:lnTo>
                <a:lnTo>
                  <a:pt x="0" y="248897"/>
                </a:lnTo>
                <a:lnTo>
                  <a:pt x="1632" y="259662"/>
                </a:lnTo>
                <a:lnTo>
                  <a:pt x="6082" y="268453"/>
                </a:lnTo>
                <a:lnTo>
                  <a:pt x="12686" y="274380"/>
                </a:lnTo>
                <a:lnTo>
                  <a:pt x="20762" y="276551"/>
                </a:lnTo>
                <a:lnTo>
                  <a:pt x="946452" y="276551"/>
                </a:lnTo>
                <a:lnTo>
                  <a:pt x="967210" y="27655"/>
                </a:lnTo>
                <a:lnTo>
                  <a:pt x="965578" y="16890"/>
                </a:lnTo>
                <a:lnTo>
                  <a:pt x="961129" y="8100"/>
                </a:lnTo>
                <a:lnTo>
                  <a:pt x="954529" y="2173"/>
                </a:lnTo>
                <a:lnTo>
                  <a:pt x="94644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8002" y="588522"/>
            <a:ext cx="967740" cy="276860"/>
          </a:xfrm>
          <a:custGeom>
            <a:avLst/>
            <a:gdLst/>
            <a:ahLst/>
            <a:cxnLst/>
            <a:rect l="l" t="t" r="r" b="b"/>
            <a:pathLst>
              <a:path w="967739" h="276859">
                <a:moveTo>
                  <a:pt x="0" y="27655"/>
                </a:moveTo>
                <a:lnTo>
                  <a:pt x="1631" y="16890"/>
                </a:lnTo>
                <a:lnTo>
                  <a:pt x="6081" y="8100"/>
                </a:lnTo>
                <a:lnTo>
                  <a:pt x="12680" y="2173"/>
                </a:lnTo>
                <a:lnTo>
                  <a:pt x="20762" y="0"/>
                </a:lnTo>
                <a:lnTo>
                  <a:pt x="946447" y="0"/>
                </a:lnTo>
                <a:lnTo>
                  <a:pt x="954529" y="2173"/>
                </a:lnTo>
                <a:lnTo>
                  <a:pt x="961129" y="8100"/>
                </a:lnTo>
                <a:lnTo>
                  <a:pt x="965578" y="16890"/>
                </a:lnTo>
                <a:lnTo>
                  <a:pt x="967210" y="27655"/>
                </a:lnTo>
                <a:lnTo>
                  <a:pt x="967209" y="248897"/>
                </a:lnTo>
                <a:lnTo>
                  <a:pt x="965577" y="259662"/>
                </a:lnTo>
                <a:lnTo>
                  <a:pt x="961128" y="268453"/>
                </a:lnTo>
                <a:lnTo>
                  <a:pt x="954528" y="274380"/>
                </a:lnTo>
                <a:lnTo>
                  <a:pt x="946446" y="276553"/>
                </a:lnTo>
                <a:lnTo>
                  <a:pt x="20762" y="276552"/>
                </a:lnTo>
                <a:lnTo>
                  <a:pt x="12680" y="274378"/>
                </a:lnTo>
                <a:lnTo>
                  <a:pt x="6081" y="268451"/>
                </a:lnTo>
                <a:lnTo>
                  <a:pt x="1631" y="259661"/>
                </a:lnTo>
                <a:lnTo>
                  <a:pt x="0" y="248896"/>
                </a:lnTo>
                <a:lnTo>
                  <a:pt x="0" y="27655"/>
                </a:lnTo>
                <a:close/>
              </a:path>
            </a:pathLst>
          </a:custGeom>
          <a:ln w="480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03472" y="629863"/>
            <a:ext cx="5168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85">
                <a:solidFill>
                  <a:srgbClr val="FFFFFF"/>
                </a:solidFill>
                <a:latin typeface="Calibri"/>
                <a:cs typeface="Calibri"/>
              </a:rPr>
              <a:t>Lexical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FFFFFF"/>
                </a:solidFill>
                <a:latin typeface="Calibri"/>
                <a:cs typeface="Calibri"/>
              </a:rPr>
              <a:t>aspect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6414" y="865073"/>
            <a:ext cx="505459" cy="128270"/>
          </a:xfrm>
          <a:custGeom>
            <a:avLst/>
            <a:gdLst/>
            <a:ahLst/>
            <a:cxnLst/>
            <a:rect l="l" t="t" r="r" b="b"/>
            <a:pathLst>
              <a:path w="505459" h="128269">
                <a:moveTo>
                  <a:pt x="505193" y="0"/>
                </a:moveTo>
                <a:lnTo>
                  <a:pt x="505193" y="63924"/>
                </a:lnTo>
                <a:lnTo>
                  <a:pt x="0" y="63924"/>
                </a:lnTo>
                <a:lnTo>
                  <a:pt x="0" y="127850"/>
                </a:lnTo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9011" y="992924"/>
            <a:ext cx="615315" cy="219710"/>
          </a:xfrm>
          <a:custGeom>
            <a:avLst/>
            <a:gdLst/>
            <a:ahLst/>
            <a:cxnLst/>
            <a:rect l="l" t="t" r="r" b="b"/>
            <a:pathLst>
              <a:path w="615315" h="219709">
                <a:moveTo>
                  <a:pt x="598318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3"/>
                </a:lnTo>
                <a:lnTo>
                  <a:pt x="10070" y="217900"/>
                </a:lnTo>
                <a:lnTo>
                  <a:pt x="16488" y="219626"/>
                </a:lnTo>
                <a:lnTo>
                  <a:pt x="598318" y="219626"/>
                </a:lnTo>
                <a:lnTo>
                  <a:pt x="604736" y="217900"/>
                </a:lnTo>
                <a:lnTo>
                  <a:pt x="609977" y="213193"/>
                </a:lnTo>
                <a:lnTo>
                  <a:pt x="613511" y="206212"/>
                </a:lnTo>
                <a:lnTo>
                  <a:pt x="614806" y="197664"/>
                </a:lnTo>
                <a:lnTo>
                  <a:pt x="614806" y="21962"/>
                </a:lnTo>
                <a:lnTo>
                  <a:pt x="613511" y="13413"/>
                </a:lnTo>
                <a:lnTo>
                  <a:pt x="609977" y="6432"/>
                </a:lnTo>
                <a:lnTo>
                  <a:pt x="604736" y="1725"/>
                </a:lnTo>
                <a:lnTo>
                  <a:pt x="59831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9011" y="992924"/>
            <a:ext cx="615315" cy="219710"/>
          </a:xfrm>
          <a:custGeom>
            <a:avLst/>
            <a:gdLst/>
            <a:ahLst/>
            <a:cxnLst/>
            <a:rect l="l" t="t" r="r" b="b"/>
            <a:pathLst>
              <a:path w="615315" h="219709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598318" y="0"/>
                </a:lnTo>
                <a:lnTo>
                  <a:pt x="604736" y="1725"/>
                </a:lnTo>
                <a:lnTo>
                  <a:pt x="609977" y="6432"/>
                </a:lnTo>
                <a:lnTo>
                  <a:pt x="613511" y="13413"/>
                </a:lnTo>
                <a:lnTo>
                  <a:pt x="614806" y="21962"/>
                </a:lnTo>
                <a:lnTo>
                  <a:pt x="614806" y="197664"/>
                </a:lnTo>
                <a:lnTo>
                  <a:pt x="613511" y="206213"/>
                </a:lnTo>
                <a:lnTo>
                  <a:pt x="609977" y="213194"/>
                </a:lnTo>
                <a:lnTo>
                  <a:pt x="604736" y="217900"/>
                </a:lnTo>
                <a:lnTo>
                  <a:pt x="598318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7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52280" y="1005806"/>
            <a:ext cx="208279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tat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1607" y="865073"/>
            <a:ext cx="572135" cy="125730"/>
          </a:xfrm>
          <a:custGeom>
            <a:avLst/>
            <a:gdLst/>
            <a:ahLst/>
            <a:cxnLst/>
            <a:rect l="l" t="t" r="r" b="b"/>
            <a:pathLst>
              <a:path w="572135" h="125730">
                <a:moveTo>
                  <a:pt x="0" y="0"/>
                </a:moveTo>
                <a:lnTo>
                  <a:pt x="0" y="62636"/>
                </a:lnTo>
                <a:lnTo>
                  <a:pt x="571960" y="62636"/>
                </a:lnTo>
                <a:lnTo>
                  <a:pt x="571960" y="125273"/>
                </a:lnTo>
              </a:path>
            </a:pathLst>
          </a:custGeom>
          <a:ln w="96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70173" y="990347"/>
            <a:ext cx="927100" cy="219710"/>
          </a:xfrm>
          <a:custGeom>
            <a:avLst/>
            <a:gdLst/>
            <a:ahLst/>
            <a:cxnLst/>
            <a:rect l="l" t="t" r="r" b="b"/>
            <a:pathLst>
              <a:path w="927100" h="219709">
                <a:moveTo>
                  <a:pt x="910300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3"/>
                </a:lnTo>
                <a:lnTo>
                  <a:pt x="10070" y="217900"/>
                </a:lnTo>
                <a:lnTo>
                  <a:pt x="16488" y="219626"/>
                </a:lnTo>
                <a:lnTo>
                  <a:pt x="910300" y="219626"/>
                </a:lnTo>
                <a:lnTo>
                  <a:pt x="916718" y="217900"/>
                </a:lnTo>
                <a:lnTo>
                  <a:pt x="921959" y="213193"/>
                </a:lnTo>
                <a:lnTo>
                  <a:pt x="925493" y="206212"/>
                </a:lnTo>
                <a:lnTo>
                  <a:pt x="926789" y="197664"/>
                </a:lnTo>
                <a:lnTo>
                  <a:pt x="926789" y="21962"/>
                </a:lnTo>
                <a:lnTo>
                  <a:pt x="925493" y="13413"/>
                </a:lnTo>
                <a:lnTo>
                  <a:pt x="921959" y="6432"/>
                </a:lnTo>
                <a:lnTo>
                  <a:pt x="916718" y="1725"/>
                </a:lnTo>
                <a:lnTo>
                  <a:pt x="9103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70173" y="990347"/>
            <a:ext cx="927100" cy="219710"/>
          </a:xfrm>
          <a:custGeom>
            <a:avLst/>
            <a:gdLst/>
            <a:ahLst/>
            <a:cxnLst/>
            <a:rect l="l" t="t" r="r" b="b"/>
            <a:pathLst>
              <a:path w="927100" h="219709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910301" y="0"/>
                </a:lnTo>
                <a:lnTo>
                  <a:pt x="916718" y="1725"/>
                </a:lnTo>
                <a:lnTo>
                  <a:pt x="921959" y="6432"/>
                </a:lnTo>
                <a:lnTo>
                  <a:pt x="925493" y="13413"/>
                </a:lnTo>
                <a:lnTo>
                  <a:pt x="926789" y="21962"/>
                </a:lnTo>
                <a:lnTo>
                  <a:pt x="926789" y="197664"/>
                </a:lnTo>
                <a:lnTo>
                  <a:pt x="925493" y="206213"/>
                </a:lnTo>
                <a:lnTo>
                  <a:pt x="921959" y="213194"/>
                </a:lnTo>
                <a:lnTo>
                  <a:pt x="916718" y="217900"/>
                </a:lnTo>
                <a:lnTo>
                  <a:pt x="910301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8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44550" y="1003456"/>
            <a:ext cx="3771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4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900" spc="-11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6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-95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68232" y="1209974"/>
            <a:ext cx="565785" cy="685165"/>
          </a:xfrm>
          <a:custGeom>
            <a:avLst/>
            <a:gdLst/>
            <a:ahLst/>
            <a:cxnLst/>
            <a:rect l="l" t="t" r="r" b="b"/>
            <a:pathLst>
              <a:path w="565785" h="685164">
                <a:moveTo>
                  <a:pt x="565335" y="0"/>
                </a:moveTo>
                <a:lnTo>
                  <a:pt x="565335" y="342566"/>
                </a:lnTo>
                <a:lnTo>
                  <a:pt x="0" y="342566"/>
                </a:lnTo>
                <a:lnTo>
                  <a:pt x="0" y="685133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17793" y="1895107"/>
            <a:ext cx="501015" cy="219710"/>
          </a:xfrm>
          <a:custGeom>
            <a:avLst/>
            <a:gdLst/>
            <a:ahLst/>
            <a:cxnLst/>
            <a:rect l="l" t="t" r="r" b="b"/>
            <a:pathLst>
              <a:path w="501015" h="219710">
                <a:moveTo>
                  <a:pt x="484389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484389" y="219626"/>
                </a:lnTo>
                <a:lnTo>
                  <a:pt x="490807" y="217900"/>
                </a:lnTo>
                <a:lnTo>
                  <a:pt x="496048" y="213194"/>
                </a:lnTo>
                <a:lnTo>
                  <a:pt x="499582" y="206212"/>
                </a:lnTo>
                <a:lnTo>
                  <a:pt x="500878" y="197664"/>
                </a:lnTo>
                <a:lnTo>
                  <a:pt x="500878" y="21962"/>
                </a:lnTo>
                <a:lnTo>
                  <a:pt x="499582" y="13413"/>
                </a:lnTo>
                <a:lnTo>
                  <a:pt x="496048" y="6432"/>
                </a:lnTo>
                <a:lnTo>
                  <a:pt x="490807" y="1725"/>
                </a:lnTo>
                <a:lnTo>
                  <a:pt x="484389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17793" y="1895107"/>
            <a:ext cx="501015" cy="219710"/>
          </a:xfrm>
          <a:custGeom>
            <a:avLst/>
            <a:gdLst/>
            <a:ahLst/>
            <a:cxnLst/>
            <a:rect l="l" t="t" r="r" b="b"/>
            <a:pathLst>
              <a:path w="501015" h="219710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484389" y="0"/>
                </a:lnTo>
                <a:lnTo>
                  <a:pt x="490807" y="1725"/>
                </a:lnTo>
                <a:lnTo>
                  <a:pt x="496048" y="6432"/>
                </a:lnTo>
                <a:lnTo>
                  <a:pt x="499582" y="13413"/>
                </a:lnTo>
                <a:lnTo>
                  <a:pt x="500877" y="21962"/>
                </a:lnTo>
                <a:lnTo>
                  <a:pt x="500877" y="197664"/>
                </a:lnTo>
                <a:lnTo>
                  <a:pt x="499582" y="206213"/>
                </a:lnTo>
                <a:lnTo>
                  <a:pt x="496048" y="213194"/>
                </a:lnTo>
                <a:lnTo>
                  <a:pt x="490807" y="217900"/>
                </a:lnTo>
                <a:lnTo>
                  <a:pt x="484389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69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21688" y="1908069"/>
            <a:ext cx="2933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75">
                <a:solidFill>
                  <a:srgbClr val="FFFFFF"/>
                </a:solidFill>
                <a:latin typeface="Calibri"/>
                <a:cs typeface="Calibri"/>
              </a:rPr>
              <a:t>ctivity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33568" y="1209974"/>
            <a:ext cx="698500" cy="480695"/>
          </a:xfrm>
          <a:custGeom>
            <a:avLst/>
            <a:gdLst/>
            <a:ahLst/>
            <a:cxnLst/>
            <a:rect l="l" t="t" r="r" b="b"/>
            <a:pathLst>
              <a:path w="698500" h="480694">
                <a:moveTo>
                  <a:pt x="0" y="0"/>
                </a:moveTo>
                <a:lnTo>
                  <a:pt x="0" y="240306"/>
                </a:lnTo>
                <a:lnTo>
                  <a:pt x="697882" y="240306"/>
                </a:lnTo>
                <a:lnTo>
                  <a:pt x="697882" y="480612"/>
                </a:lnTo>
              </a:path>
            </a:pathLst>
          </a:custGeom>
          <a:ln w="90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85073" y="1690586"/>
            <a:ext cx="692785" cy="219710"/>
          </a:xfrm>
          <a:custGeom>
            <a:avLst/>
            <a:gdLst/>
            <a:ahLst/>
            <a:cxnLst/>
            <a:rect l="l" t="t" r="r" b="b"/>
            <a:pathLst>
              <a:path w="692785" h="219710">
                <a:moveTo>
                  <a:pt x="676266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676266" y="219626"/>
                </a:lnTo>
                <a:lnTo>
                  <a:pt x="682684" y="217900"/>
                </a:lnTo>
                <a:lnTo>
                  <a:pt x="687925" y="213194"/>
                </a:lnTo>
                <a:lnTo>
                  <a:pt x="691459" y="206212"/>
                </a:lnTo>
                <a:lnTo>
                  <a:pt x="692754" y="197664"/>
                </a:lnTo>
                <a:lnTo>
                  <a:pt x="692754" y="21962"/>
                </a:lnTo>
                <a:lnTo>
                  <a:pt x="691459" y="13413"/>
                </a:lnTo>
                <a:lnTo>
                  <a:pt x="687925" y="6432"/>
                </a:lnTo>
                <a:lnTo>
                  <a:pt x="682684" y="1725"/>
                </a:lnTo>
                <a:lnTo>
                  <a:pt x="676266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85073" y="1690586"/>
            <a:ext cx="692785" cy="219710"/>
          </a:xfrm>
          <a:custGeom>
            <a:avLst/>
            <a:gdLst/>
            <a:ahLst/>
            <a:cxnLst/>
            <a:rect l="l" t="t" r="r" b="b"/>
            <a:pathLst>
              <a:path w="692785" h="219710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676266" y="0"/>
                </a:lnTo>
                <a:lnTo>
                  <a:pt x="682684" y="1725"/>
                </a:lnTo>
                <a:lnTo>
                  <a:pt x="687925" y="6432"/>
                </a:lnTo>
                <a:lnTo>
                  <a:pt x="691459" y="13413"/>
                </a:lnTo>
                <a:lnTo>
                  <a:pt x="692754" y="21962"/>
                </a:lnTo>
                <a:lnTo>
                  <a:pt x="692754" y="197664"/>
                </a:lnTo>
                <a:lnTo>
                  <a:pt x="691459" y="206212"/>
                </a:lnTo>
                <a:lnTo>
                  <a:pt x="687925" y="213194"/>
                </a:lnTo>
                <a:lnTo>
                  <a:pt x="682684" y="217900"/>
                </a:lnTo>
                <a:lnTo>
                  <a:pt x="676266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2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7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519296" y="1703650"/>
            <a:ext cx="2247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55027" y="1910213"/>
            <a:ext cx="676910" cy="313055"/>
          </a:xfrm>
          <a:custGeom>
            <a:avLst/>
            <a:gdLst/>
            <a:ahLst/>
            <a:cxnLst/>
            <a:rect l="l" t="t" r="r" b="b"/>
            <a:pathLst>
              <a:path w="676910" h="313055">
                <a:moveTo>
                  <a:pt x="676423" y="0"/>
                </a:moveTo>
                <a:lnTo>
                  <a:pt x="676423" y="156503"/>
                </a:lnTo>
                <a:lnTo>
                  <a:pt x="0" y="156503"/>
                </a:lnTo>
                <a:lnTo>
                  <a:pt x="0" y="313006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99188" y="2223220"/>
            <a:ext cx="911860" cy="219710"/>
          </a:xfrm>
          <a:custGeom>
            <a:avLst/>
            <a:gdLst/>
            <a:ahLst/>
            <a:cxnLst/>
            <a:rect l="l" t="t" r="r" b="b"/>
            <a:pathLst>
              <a:path w="911860" h="219710">
                <a:moveTo>
                  <a:pt x="895190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3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895190" y="219626"/>
                </a:lnTo>
                <a:lnTo>
                  <a:pt x="901609" y="217900"/>
                </a:lnTo>
                <a:lnTo>
                  <a:pt x="906850" y="213194"/>
                </a:lnTo>
                <a:lnTo>
                  <a:pt x="910384" y="206212"/>
                </a:lnTo>
                <a:lnTo>
                  <a:pt x="911679" y="197663"/>
                </a:lnTo>
                <a:lnTo>
                  <a:pt x="911679" y="21962"/>
                </a:lnTo>
                <a:lnTo>
                  <a:pt x="910384" y="13413"/>
                </a:lnTo>
                <a:lnTo>
                  <a:pt x="906850" y="6432"/>
                </a:lnTo>
                <a:lnTo>
                  <a:pt x="901609" y="1725"/>
                </a:lnTo>
                <a:lnTo>
                  <a:pt x="895190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99187" y="2223220"/>
            <a:ext cx="911860" cy="219710"/>
          </a:xfrm>
          <a:custGeom>
            <a:avLst/>
            <a:gdLst/>
            <a:ahLst/>
            <a:cxnLst/>
            <a:rect l="l" t="t" r="r" b="b"/>
            <a:pathLst>
              <a:path w="911860" h="219710">
                <a:moveTo>
                  <a:pt x="0" y="21963"/>
                </a:moveTo>
                <a:lnTo>
                  <a:pt x="1295" y="13414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895190" y="0"/>
                </a:lnTo>
                <a:lnTo>
                  <a:pt x="901608" y="1725"/>
                </a:lnTo>
                <a:lnTo>
                  <a:pt x="906850" y="6432"/>
                </a:lnTo>
                <a:lnTo>
                  <a:pt x="910383" y="13414"/>
                </a:lnTo>
                <a:lnTo>
                  <a:pt x="911679" y="21963"/>
                </a:lnTo>
                <a:lnTo>
                  <a:pt x="911679" y="197663"/>
                </a:lnTo>
                <a:lnTo>
                  <a:pt x="910383" y="206212"/>
                </a:lnTo>
                <a:lnTo>
                  <a:pt x="906850" y="213193"/>
                </a:lnTo>
                <a:lnTo>
                  <a:pt x="901608" y="217900"/>
                </a:lnTo>
                <a:lnTo>
                  <a:pt x="895190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3"/>
                </a:lnTo>
                <a:lnTo>
                  <a:pt x="1295" y="206212"/>
                </a:lnTo>
                <a:lnTo>
                  <a:pt x="0" y="197663"/>
                </a:lnTo>
                <a:lnTo>
                  <a:pt x="0" y="21963"/>
                </a:lnTo>
                <a:close/>
              </a:path>
            </a:pathLst>
          </a:custGeom>
          <a:ln w="48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31451" y="1910213"/>
            <a:ext cx="407034" cy="313055"/>
          </a:xfrm>
          <a:custGeom>
            <a:avLst/>
            <a:gdLst/>
            <a:ahLst/>
            <a:cxnLst/>
            <a:rect l="l" t="t" r="r" b="b"/>
            <a:pathLst>
              <a:path w="407035" h="313055">
                <a:moveTo>
                  <a:pt x="0" y="0"/>
                </a:moveTo>
                <a:lnTo>
                  <a:pt x="0" y="156503"/>
                </a:lnTo>
                <a:lnTo>
                  <a:pt x="407012" y="156503"/>
                </a:lnTo>
                <a:lnTo>
                  <a:pt x="407012" y="313006"/>
                </a:lnTo>
              </a:path>
            </a:pathLst>
          </a:custGeom>
          <a:ln w="8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78009" y="2223220"/>
            <a:ext cx="1121410" cy="219710"/>
          </a:xfrm>
          <a:custGeom>
            <a:avLst/>
            <a:gdLst/>
            <a:ahLst/>
            <a:cxnLst/>
            <a:rect l="l" t="t" r="r" b="b"/>
            <a:pathLst>
              <a:path w="1121410" h="219710">
                <a:moveTo>
                  <a:pt x="1104419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3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1104419" y="219626"/>
                </a:lnTo>
                <a:lnTo>
                  <a:pt x="1110837" y="217900"/>
                </a:lnTo>
                <a:lnTo>
                  <a:pt x="1116079" y="213194"/>
                </a:lnTo>
                <a:lnTo>
                  <a:pt x="1119612" y="206212"/>
                </a:lnTo>
                <a:lnTo>
                  <a:pt x="1120908" y="197663"/>
                </a:lnTo>
                <a:lnTo>
                  <a:pt x="1120908" y="21962"/>
                </a:lnTo>
                <a:lnTo>
                  <a:pt x="1119612" y="13413"/>
                </a:lnTo>
                <a:lnTo>
                  <a:pt x="1116079" y="6432"/>
                </a:lnTo>
                <a:lnTo>
                  <a:pt x="1110837" y="1725"/>
                </a:lnTo>
                <a:lnTo>
                  <a:pt x="1104419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78009" y="2223220"/>
            <a:ext cx="1121410" cy="219710"/>
          </a:xfrm>
          <a:custGeom>
            <a:avLst/>
            <a:gdLst/>
            <a:ahLst/>
            <a:cxnLst/>
            <a:rect l="l" t="t" r="r" b="b"/>
            <a:pathLst>
              <a:path w="1121410" h="219710">
                <a:moveTo>
                  <a:pt x="0" y="21963"/>
                </a:moveTo>
                <a:lnTo>
                  <a:pt x="1295" y="13414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1104419" y="0"/>
                </a:lnTo>
                <a:lnTo>
                  <a:pt x="1110837" y="1725"/>
                </a:lnTo>
                <a:lnTo>
                  <a:pt x="1116078" y="6432"/>
                </a:lnTo>
                <a:lnTo>
                  <a:pt x="1119612" y="13414"/>
                </a:lnTo>
                <a:lnTo>
                  <a:pt x="1120908" y="21963"/>
                </a:lnTo>
                <a:lnTo>
                  <a:pt x="1120908" y="197663"/>
                </a:lnTo>
                <a:lnTo>
                  <a:pt x="1119612" y="206212"/>
                </a:lnTo>
                <a:lnTo>
                  <a:pt x="1116078" y="213193"/>
                </a:lnTo>
                <a:lnTo>
                  <a:pt x="1110837" y="217900"/>
                </a:lnTo>
                <a:lnTo>
                  <a:pt x="1104419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3"/>
                </a:lnTo>
                <a:lnTo>
                  <a:pt x="1295" y="206212"/>
                </a:lnTo>
                <a:lnTo>
                  <a:pt x="0" y="197663"/>
                </a:lnTo>
                <a:lnTo>
                  <a:pt x="0" y="21963"/>
                </a:lnTo>
                <a:close/>
              </a:path>
            </a:pathLst>
          </a:custGeom>
          <a:ln w="48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1606" y="2114731"/>
            <a:ext cx="966314" cy="9665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57921" y="2456920"/>
            <a:ext cx="910375" cy="624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9997" y="1211177"/>
            <a:ext cx="920807" cy="7084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21706" y="2438865"/>
            <a:ext cx="1059281" cy="6602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5005" y="1214141"/>
            <a:ext cx="410209" cy="305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1115" marR="5080" indent="-19050">
              <a:lnSpc>
                <a:spcPct val="101499"/>
              </a:lnSpc>
              <a:spcBef>
                <a:spcPts val="105"/>
              </a:spcBef>
            </a:pPr>
            <a:r>
              <a:rPr dirty="0" sz="600" spc="-65" b="1">
                <a:solidFill>
                  <a:srgbClr val="843C0C"/>
                </a:solidFill>
                <a:latin typeface="Calibri"/>
                <a:cs typeface="Calibri"/>
              </a:rPr>
              <a:t>Progressive test  </a:t>
            </a:r>
            <a:r>
              <a:rPr dirty="0" sz="600" spc="-55" b="1">
                <a:solidFill>
                  <a:srgbClr val="843C0C"/>
                </a:solidFill>
                <a:latin typeface="Calibri"/>
                <a:cs typeface="Calibri"/>
              </a:rPr>
              <a:t>(for </a:t>
            </a:r>
            <a:r>
              <a:rPr dirty="0" sz="600" spc="-75" b="1">
                <a:solidFill>
                  <a:srgbClr val="843C0C"/>
                </a:solidFill>
                <a:latin typeface="Calibri"/>
                <a:cs typeface="Calibri"/>
              </a:rPr>
              <a:t>INTERNAL  STRUCTURE)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98536" y="1730671"/>
            <a:ext cx="66421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“for”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test </a:t>
            </a: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(for</a:t>
            </a:r>
            <a:r>
              <a:rPr dirty="0" sz="700" spc="-90" b="1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TELICITY)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55570" y="2110607"/>
            <a:ext cx="1618615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5095">
              <a:lnSpc>
                <a:spcPts val="800"/>
              </a:lnSpc>
            </a:pPr>
            <a:r>
              <a:rPr dirty="0" sz="700" spc="-90" b="1">
                <a:solidFill>
                  <a:srgbClr val="843C0C"/>
                </a:solidFill>
                <a:latin typeface="Calibri"/>
                <a:cs typeface="Calibri"/>
              </a:rPr>
              <a:t>“stop”</a:t>
            </a:r>
            <a:r>
              <a:rPr dirty="0" sz="700" spc="-45" b="1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test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0"/>
              </a:spcBef>
              <a:tabLst>
                <a:tab pos="1147445" algn="l"/>
              </a:tabLst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900" spc="-1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900" spc="-17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pli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hme</a:t>
            </a:r>
            <a:r>
              <a:rPr dirty="0" sz="900" spc="-1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z="900" spc="-8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dirty="0" sz="900" spc="-1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57921" y="2160314"/>
            <a:ext cx="2150110" cy="986155"/>
          </a:xfrm>
          <a:custGeom>
            <a:avLst/>
            <a:gdLst/>
            <a:ahLst/>
            <a:cxnLst/>
            <a:rect l="l" t="t" r="r" b="b"/>
            <a:pathLst>
              <a:path w="2150110" h="986155">
                <a:moveTo>
                  <a:pt x="0" y="0"/>
                </a:moveTo>
                <a:lnTo>
                  <a:pt x="2150074" y="0"/>
                </a:lnTo>
                <a:lnTo>
                  <a:pt x="2150074" y="985792"/>
                </a:lnTo>
                <a:lnTo>
                  <a:pt x="0" y="9857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52944" y="1918054"/>
            <a:ext cx="1572260" cy="1188085"/>
          </a:xfrm>
          <a:custGeom>
            <a:avLst/>
            <a:gdLst/>
            <a:ahLst/>
            <a:cxnLst/>
            <a:rect l="l" t="t" r="r" b="b"/>
            <a:pathLst>
              <a:path w="1572260" h="1188085">
                <a:moveTo>
                  <a:pt x="0" y="0"/>
                </a:moveTo>
                <a:lnTo>
                  <a:pt x="1571884" y="0"/>
                </a:lnTo>
                <a:lnTo>
                  <a:pt x="1571884" y="1187874"/>
                </a:lnTo>
                <a:lnTo>
                  <a:pt x="0" y="11878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913263" y="2504326"/>
            <a:ext cx="47752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11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3715"/>
            <a:ext cx="861060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Lexical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21751"/>
            <a:ext cx="1176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Grammatical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07806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Tense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is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not</a:t>
            </a:r>
            <a:r>
              <a:rPr dirty="0" sz="1100" spc="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3848"/>
            <a:ext cx="3181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Combinations 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tense,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grammatical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lexical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987599"/>
            <a:ext cx="182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Tense/aspect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and 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SLT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281350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4046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29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9" action="ppaction://hlinksldjump"/>
              </a:rPr>
              <a:t>(b) </a:t>
            </a:r>
            <a:r>
              <a:rPr dirty="0" spc="-10">
                <a:hlinkClick r:id="rId9" action="ppaction://hlinksldjump"/>
              </a:rPr>
              <a:t>Activities </a:t>
            </a:r>
            <a:r>
              <a:rPr dirty="0" spc="-75">
                <a:hlinkClick r:id="rId9" action="ppaction://hlinksldjump"/>
              </a:rPr>
              <a:t>versus</a:t>
            </a:r>
            <a:r>
              <a:rPr dirty="0" spc="90">
                <a:hlinkClick r:id="rId9" action="ppaction://hlinksldjump"/>
              </a:rPr>
              <a:t> </a:t>
            </a:r>
            <a:r>
              <a:rPr dirty="0" spc="-70">
                <a:hlinkClick r:id="rId9" action="ppaction://hlinksldjump"/>
              </a:rPr>
              <a:t>events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03272"/>
            <a:ext cx="3554095" cy="1038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1100" spc="-10">
                <a:latin typeface="Tahoma"/>
                <a:cs typeface="Tahoma"/>
              </a:rPr>
              <a:t>Activities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natural </a:t>
            </a:r>
            <a:r>
              <a:rPr dirty="0" sz="1100" spc="-65">
                <a:latin typeface="Tahoma"/>
                <a:cs typeface="Tahoma"/>
              </a:rPr>
              <a:t>end </a:t>
            </a:r>
            <a:r>
              <a:rPr dirty="0" sz="1100" spc="-20">
                <a:latin typeface="Tahoma"/>
                <a:cs typeface="Tahoma"/>
              </a:rPr>
              <a:t>point </a:t>
            </a:r>
            <a:r>
              <a:rPr dirty="0" sz="1100" spc="-35">
                <a:latin typeface="Tahoma"/>
                <a:cs typeface="Tahoma"/>
              </a:rPr>
              <a:t>(they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>
                <a:latin typeface="Tahoma"/>
                <a:cs typeface="Tahoma"/>
              </a:rPr>
              <a:t>“atelic”).  </a:t>
            </a:r>
            <a:r>
              <a:rPr dirty="0" sz="1100" spc="-35">
                <a:latin typeface="Tahoma"/>
                <a:cs typeface="Tahoma"/>
              </a:rPr>
              <a:t>Events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natural </a:t>
            </a:r>
            <a:r>
              <a:rPr dirty="0" sz="1100" spc="-65">
                <a:latin typeface="Tahoma"/>
                <a:cs typeface="Tahoma"/>
              </a:rPr>
              <a:t>end </a:t>
            </a:r>
            <a:r>
              <a:rPr dirty="0" sz="1100" spc="-20">
                <a:latin typeface="Tahoma"/>
                <a:cs typeface="Tahoma"/>
              </a:rPr>
              <a:t>point </a:t>
            </a:r>
            <a:r>
              <a:rPr dirty="0" sz="1100" spc="-35">
                <a:latin typeface="Tahoma"/>
                <a:cs typeface="Tahoma"/>
              </a:rPr>
              <a:t>(they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“telic”).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45">
                <a:latin typeface="Tahoma"/>
                <a:cs typeface="Tahoma"/>
              </a:rPr>
              <a:t>Examples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5">
                <a:latin typeface="Tahoma"/>
                <a:cs typeface="Tahoma"/>
              </a:rPr>
              <a:t>activities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70" i="1">
                <a:latin typeface="Trebuchet MS"/>
                <a:cs typeface="Trebuchet MS"/>
              </a:rPr>
              <a:t>run, </a:t>
            </a:r>
            <a:r>
              <a:rPr dirty="0" sz="1100" spc="-80" i="1">
                <a:latin typeface="Trebuchet MS"/>
                <a:cs typeface="Trebuchet MS"/>
              </a:rPr>
              <a:t>walk, </a:t>
            </a:r>
            <a:r>
              <a:rPr dirty="0" sz="1100" spc="-70" i="1">
                <a:latin typeface="Trebuchet MS"/>
                <a:cs typeface="Trebuchet MS"/>
              </a:rPr>
              <a:t>wash,</a:t>
            </a:r>
            <a:r>
              <a:rPr dirty="0" sz="1100" spc="-20" i="1">
                <a:latin typeface="Trebuchet MS"/>
                <a:cs typeface="Trebuchet MS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work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45">
                <a:latin typeface="Tahoma"/>
                <a:cs typeface="Tahoma"/>
              </a:rPr>
              <a:t>Examples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events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80" i="1">
                <a:latin typeface="Trebuchet MS"/>
                <a:cs typeface="Trebuchet MS"/>
              </a:rPr>
              <a:t>break, </a:t>
            </a:r>
            <a:r>
              <a:rPr dirty="0" sz="1100" spc="-70" i="1">
                <a:latin typeface="Trebuchet MS"/>
                <a:cs typeface="Trebuchet MS"/>
              </a:rPr>
              <a:t>collapse, </a:t>
            </a:r>
            <a:r>
              <a:rPr dirty="0" sz="1100" spc="-60" i="1">
                <a:latin typeface="Trebuchet MS"/>
                <a:cs typeface="Trebuchet MS"/>
              </a:rPr>
              <a:t>crash,</a:t>
            </a:r>
            <a:r>
              <a:rPr dirty="0" sz="1100" spc="30" i="1">
                <a:latin typeface="Trebuchet MS"/>
                <a:cs typeface="Trebuchet MS"/>
              </a:rPr>
              <a:t> </a:t>
            </a:r>
            <a:r>
              <a:rPr dirty="0" sz="1100" spc="-90" i="1">
                <a:latin typeface="Trebuchet MS"/>
                <a:cs typeface="Trebuchet MS"/>
              </a:rPr>
              <a:t>fall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37351"/>
            <a:ext cx="673735" cy="1202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20129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7150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  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  <a:p>
            <a:pPr marL="12700" marR="232410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515"/>
              </a:lnSpc>
            </a:pPr>
            <a:r>
              <a:rPr dirty="0" sz="600" spc="-65">
                <a:latin typeface="Verdana"/>
                <a:cs typeface="Verdana"/>
              </a:rPr>
              <a:t>12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7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29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9" action="ppaction://hlinksldjump"/>
              </a:rPr>
              <a:t>(b) </a:t>
            </a:r>
            <a:r>
              <a:rPr dirty="0" spc="-10">
                <a:hlinkClick r:id="rId9" action="ppaction://hlinksldjump"/>
              </a:rPr>
              <a:t>Activities </a:t>
            </a:r>
            <a:r>
              <a:rPr dirty="0" spc="-75">
                <a:hlinkClick r:id="rId9" action="ppaction://hlinksldjump"/>
              </a:rPr>
              <a:t>versus</a:t>
            </a:r>
            <a:r>
              <a:rPr dirty="0" spc="90">
                <a:hlinkClick r:id="rId9" action="ppaction://hlinksldjump"/>
              </a:rPr>
              <a:t> </a:t>
            </a:r>
            <a:r>
              <a:rPr dirty="0" spc="-70">
                <a:hlinkClick r:id="rId9" action="ppaction://hlinksldjump"/>
              </a:rPr>
              <a:t>events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998027"/>
            <a:ext cx="3548379" cy="130111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0">
                <a:latin typeface="Tahoma"/>
                <a:cs typeface="Tahoma"/>
              </a:rPr>
              <a:t>Tests.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10">
                <a:latin typeface="Tahoma"/>
                <a:cs typeface="Tahoma"/>
              </a:rPr>
              <a:t>Activities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70">
                <a:latin typeface="Tahoma"/>
                <a:cs typeface="Tahoma"/>
              </a:rPr>
              <a:t>when used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60">
                <a:latin typeface="Tahoma"/>
                <a:cs typeface="Tahoma"/>
              </a:rPr>
              <a:t>expressions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30">
                <a:latin typeface="Tahoma"/>
                <a:cs typeface="Tahoma"/>
              </a:rPr>
              <a:t>imply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>
                <a:latin typeface="Tahoma"/>
                <a:cs typeface="Tahoma"/>
              </a:rPr>
              <a:t>incomplete </a:t>
            </a:r>
            <a:r>
              <a:rPr dirty="0" sz="1100" spc="-20">
                <a:latin typeface="Tahoma"/>
                <a:cs typeface="Tahoma"/>
              </a:rPr>
              <a:t>activity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65" i="1">
                <a:latin typeface="Trebuchet MS"/>
                <a:cs typeface="Trebuchet MS"/>
              </a:rPr>
              <a:t>I’ve </a:t>
            </a:r>
            <a:r>
              <a:rPr dirty="0" sz="1100" spc="-70" i="1">
                <a:latin typeface="Trebuchet MS"/>
                <a:cs typeface="Trebuchet MS"/>
              </a:rPr>
              <a:t>been </a:t>
            </a:r>
            <a:r>
              <a:rPr dirty="0" sz="1100" spc="-60" i="1">
                <a:latin typeface="Trebuchet MS"/>
                <a:cs typeface="Trebuchet MS"/>
              </a:rPr>
              <a:t>walking </a:t>
            </a:r>
            <a:r>
              <a:rPr dirty="0" sz="1100" spc="-90" i="1">
                <a:latin typeface="Trebuchet MS"/>
                <a:cs typeface="Trebuchet MS"/>
              </a:rPr>
              <a:t>for  </a:t>
            </a:r>
            <a:r>
              <a:rPr dirty="0" sz="1100" spc="-50" i="1">
                <a:latin typeface="Trebuchet MS"/>
                <a:cs typeface="Trebuchet MS"/>
              </a:rPr>
              <a:t>an </a:t>
            </a:r>
            <a:r>
              <a:rPr dirty="0" sz="1100" spc="-60" i="1">
                <a:latin typeface="Trebuchet MS"/>
                <a:cs typeface="Trebuchet MS"/>
              </a:rPr>
              <a:t>hour </a:t>
            </a:r>
            <a:r>
              <a:rPr dirty="0" sz="1100" spc="-35" i="1">
                <a:latin typeface="Trebuchet MS"/>
                <a:cs typeface="Trebuchet MS"/>
              </a:rPr>
              <a:t>(and </a:t>
            </a:r>
            <a:r>
              <a:rPr dirty="0" sz="1100" spc="-5" i="1">
                <a:latin typeface="Trebuchet MS"/>
                <a:cs typeface="Trebuchet MS"/>
              </a:rPr>
              <a:t>I </a:t>
            </a:r>
            <a:r>
              <a:rPr dirty="0" sz="1100" spc="-60" i="1">
                <a:latin typeface="Trebuchet MS"/>
                <a:cs typeface="Trebuchet MS"/>
              </a:rPr>
              <a:t>may continue to </a:t>
            </a:r>
            <a:r>
              <a:rPr dirty="0" sz="1100" spc="-70" i="1">
                <a:latin typeface="Trebuchet MS"/>
                <a:cs typeface="Trebuchet MS"/>
              </a:rPr>
              <a:t>walk </a:t>
            </a:r>
            <a:r>
              <a:rPr dirty="0" sz="1100" spc="-90" i="1">
                <a:latin typeface="Trebuchet MS"/>
                <a:cs typeface="Trebuchet MS"/>
              </a:rPr>
              <a:t>for </a:t>
            </a:r>
            <a:r>
              <a:rPr dirty="0" sz="1100" spc="-65" i="1">
                <a:latin typeface="Trebuchet MS"/>
                <a:cs typeface="Trebuchet MS"/>
              </a:rPr>
              <a:t>another</a:t>
            </a:r>
            <a:r>
              <a:rPr dirty="0" sz="1100" spc="20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hour).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35">
                <a:latin typeface="Tahoma"/>
                <a:cs typeface="Tahoma"/>
              </a:rPr>
              <a:t>Events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40">
                <a:latin typeface="Tahoma"/>
                <a:cs typeface="Tahoma"/>
              </a:rPr>
              <a:t>odd </a:t>
            </a:r>
            <a:r>
              <a:rPr dirty="0" sz="1100" spc="-70">
                <a:latin typeface="Tahoma"/>
                <a:cs typeface="Tahoma"/>
              </a:rPr>
              <a:t>when used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60">
                <a:latin typeface="Tahoma"/>
                <a:cs typeface="Tahoma"/>
              </a:rPr>
              <a:t>expressions,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e.g</a:t>
            </a:r>
            <a:endParaRPr sz="1100">
              <a:latin typeface="Tahoma"/>
              <a:cs typeface="Tahoma"/>
            </a:endParaRPr>
          </a:p>
          <a:p>
            <a:pPr marL="127635" indent="-115570">
              <a:lnSpc>
                <a:spcPct val="100000"/>
              </a:lnSpc>
              <a:spcBef>
                <a:spcPts val="35"/>
              </a:spcBef>
              <a:buFont typeface="Meiryo"/>
              <a:buChar char="·"/>
              <a:tabLst>
                <a:tab pos="128270" algn="l"/>
              </a:tabLst>
            </a:pPr>
            <a:r>
              <a:rPr dirty="0" sz="1100" spc="-40" i="1">
                <a:latin typeface="Trebuchet MS"/>
                <a:cs typeface="Trebuchet MS"/>
              </a:rPr>
              <a:t>It </a:t>
            </a:r>
            <a:r>
              <a:rPr dirty="0" sz="1100" spc="-60" i="1">
                <a:latin typeface="Trebuchet MS"/>
                <a:cs typeface="Trebuchet MS"/>
              </a:rPr>
              <a:t>collapsed </a:t>
            </a:r>
            <a:r>
              <a:rPr dirty="0" sz="1100" spc="-90" i="1">
                <a:latin typeface="Trebuchet MS"/>
                <a:cs typeface="Trebuchet MS"/>
              </a:rPr>
              <a:t>for </a:t>
            </a:r>
            <a:r>
              <a:rPr dirty="0" sz="1100" spc="-50" i="1">
                <a:latin typeface="Trebuchet MS"/>
                <a:cs typeface="Trebuchet MS"/>
              </a:rPr>
              <a:t>an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hour.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397612"/>
            <a:ext cx="627380" cy="1042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69215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15430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0160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  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  <a:p>
            <a:pPr marL="12700" marR="186055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515"/>
              </a:lnSpc>
            </a:pPr>
            <a:r>
              <a:rPr dirty="0" sz="600" spc="-65">
                <a:latin typeface="Verdana"/>
                <a:cs typeface="Verdana"/>
              </a:rPr>
              <a:t>13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29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9" action="ppaction://hlinksldjump"/>
              </a:rPr>
              <a:t>(b) </a:t>
            </a:r>
            <a:r>
              <a:rPr dirty="0" spc="-10">
                <a:hlinkClick r:id="rId9" action="ppaction://hlinksldjump"/>
              </a:rPr>
              <a:t>Activities </a:t>
            </a:r>
            <a:r>
              <a:rPr dirty="0" spc="-75">
                <a:hlinkClick r:id="rId9" action="ppaction://hlinksldjump"/>
              </a:rPr>
              <a:t>versus</a:t>
            </a:r>
            <a:r>
              <a:rPr dirty="0" spc="90">
                <a:hlinkClick r:id="rId9" action="ppaction://hlinksldjump"/>
              </a:rPr>
              <a:t> </a:t>
            </a:r>
            <a:r>
              <a:rPr dirty="0" spc="-70">
                <a:hlinkClick r:id="rId9" action="ppaction://hlinksldjump"/>
              </a:rPr>
              <a:t>events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65642"/>
            <a:ext cx="3554095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92075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Events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60">
                <a:latin typeface="Tahoma"/>
                <a:cs typeface="Tahoma"/>
              </a:rPr>
              <a:t>expressions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30">
                <a:latin typeface="Tahoma"/>
                <a:cs typeface="Tahoma"/>
              </a:rPr>
              <a:t>imply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45">
                <a:latin typeface="Tahoma"/>
                <a:cs typeface="Tahoma"/>
              </a:rPr>
              <a:t>complete </a:t>
            </a:r>
            <a:r>
              <a:rPr dirty="0" sz="1100" spc="-30">
                <a:latin typeface="Tahoma"/>
                <a:cs typeface="Tahoma"/>
              </a:rPr>
              <a:t>activity,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20" i="1">
                <a:latin typeface="Trebuchet MS"/>
                <a:cs typeface="Trebuchet MS"/>
              </a:rPr>
              <a:t>The </a:t>
            </a:r>
            <a:r>
              <a:rPr dirty="0" sz="1100" spc="-70" i="1">
                <a:latin typeface="Trebuchet MS"/>
                <a:cs typeface="Trebuchet MS"/>
              </a:rPr>
              <a:t>bridge </a:t>
            </a:r>
            <a:r>
              <a:rPr dirty="0" sz="1100" spc="-60" i="1">
                <a:latin typeface="Trebuchet MS"/>
                <a:cs typeface="Trebuchet MS"/>
              </a:rPr>
              <a:t>collapsed in </a:t>
            </a:r>
            <a:r>
              <a:rPr dirty="0" sz="1100" spc="-85" i="1">
                <a:latin typeface="Trebuchet MS"/>
                <a:cs typeface="Trebuchet MS"/>
              </a:rPr>
              <a:t>five</a:t>
            </a:r>
            <a:r>
              <a:rPr dirty="0" sz="1100" spc="105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seconds</a:t>
            </a:r>
            <a:r>
              <a:rPr dirty="0" sz="1100" spc="-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10">
                <a:latin typeface="Tahoma"/>
                <a:cs typeface="Tahoma"/>
              </a:rPr>
              <a:t>Activities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60">
                <a:latin typeface="Tahoma"/>
                <a:cs typeface="Tahoma"/>
              </a:rPr>
              <a:t>expressions,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  <a:p>
            <a:pPr marL="127635" indent="-115570">
              <a:lnSpc>
                <a:spcPct val="100000"/>
              </a:lnSpc>
              <a:spcBef>
                <a:spcPts val="30"/>
              </a:spcBef>
              <a:buFont typeface="Meiryo"/>
              <a:buChar char="·"/>
              <a:tabLst>
                <a:tab pos="128270" algn="l"/>
              </a:tabLst>
            </a:pPr>
            <a:r>
              <a:rPr dirty="0" sz="1100" spc="-30" i="1">
                <a:latin typeface="Trebuchet MS"/>
                <a:cs typeface="Trebuchet MS"/>
              </a:rPr>
              <a:t>He </a:t>
            </a:r>
            <a:r>
              <a:rPr dirty="0" sz="1100" spc="-80" i="1">
                <a:latin typeface="Trebuchet MS"/>
                <a:cs typeface="Trebuchet MS"/>
              </a:rPr>
              <a:t>walked </a:t>
            </a:r>
            <a:r>
              <a:rPr dirty="0" sz="1100" spc="-60" i="1">
                <a:latin typeface="Trebuchet MS"/>
                <a:cs typeface="Trebuchet MS"/>
              </a:rPr>
              <a:t>in </a:t>
            </a:r>
            <a:r>
              <a:rPr dirty="0" sz="1100" spc="-85" i="1">
                <a:latin typeface="Trebuchet MS"/>
                <a:cs typeface="Trebuchet MS"/>
              </a:rPr>
              <a:t>five</a:t>
            </a:r>
            <a:r>
              <a:rPr dirty="0" sz="1100" spc="30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minutes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37351"/>
            <a:ext cx="673735" cy="1202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20129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7150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  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  <a:p>
            <a:pPr marL="12700" marR="232410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515"/>
              </a:lnSpc>
            </a:pPr>
            <a:r>
              <a:rPr dirty="0" sz="600" spc="-65">
                <a:latin typeface="Verdana"/>
                <a:cs typeface="Verdana"/>
              </a:rPr>
              <a:t>14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7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29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9" action="ppaction://hlinksldjump"/>
              </a:rPr>
              <a:t>(b) </a:t>
            </a:r>
            <a:r>
              <a:rPr dirty="0" spc="-10">
                <a:hlinkClick r:id="rId9" action="ppaction://hlinksldjump"/>
              </a:rPr>
              <a:t>Activities </a:t>
            </a:r>
            <a:r>
              <a:rPr dirty="0" spc="-75">
                <a:hlinkClick r:id="rId9" action="ppaction://hlinksldjump"/>
              </a:rPr>
              <a:t>versus</a:t>
            </a:r>
            <a:r>
              <a:rPr dirty="0" spc="90">
                <a:hlinkClick r:id="rId9" action="ppaction://hlinksldjump"/>
              </a:rPr>
              <a:t> </a:t>
            </a:r>
            <a:r>
              <a:rPr dirty="0" spc="-70">
                <a:hlinkClick r:id="rId9" action="ppaction://hlinksldjump"/>
              </a:rPr>
              <a:t>events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405585"/>
            <a:ext cx="2080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Eadweard </a:t>
            </a:r>
            <a:r>
              <a:rPr dirty="0" sz="1100" spc="-35">
                <a:latin typeface="Tahoma"/>
                <a:cs typeface="Tahoma"/>
              </a:rPr>
              <a:t>Muybridge </a:t>
            </a:r>
            <a:r>
              <a:rPr dirty="0" sz="1100" spc="-45">
                <a:latin typeface="Tahoma"/>
                <a:cs typeface="Tahoma"/>
              </a:rPr>
              <a:t>(1830 </a:t>
            </a: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1904)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997" y="685068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4">
                <a:moveTo>
                  <a:pt x="0" y="0"/>
                </a:moveTo>
                <a:lnTo>
                  <a:pt x="3527999" y="0"/>
                </a:lnTo>
                <a:lnTo>
                  <a:pt x="3527999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8002" y="770830"/>
            <a:ext cx="967740" cy="276860"/>
          </a:xfrm>
          <a:custGeom>
            <a:avLst/>
            <a:gdLst/>
            <a:ahLst/>
            <a:cxnLst/>
            <a:rect l="l" t="t" r="r" b="b"/>
            <a:pathLst>
              <a:path w="967739" h="276859">
                <a:moveTo>
                  <a:pt x="946447" y="0"/>
                </a:moveTo>
                <a:lnTo>
                  <a:pt x="20762" y="0"/>
                </a:lnTo>
                <a:lnTo>
                  <a:pt x="12680" y="2173"/>
                </a:lnTo>
                <a:lnTo>
                  <a:pt x="6081" y="8100"/>
                </a:lnTo>
                <a:lnTo>
                  <a:pt x="1631" y="16890"/>
                </a:lnTo>
                <a:lnTo>
                  <a:pt x="0" y="27655"/>
                </a:lnTo>
                <a:lnTo>
                  <a:pt x="0" y="248897"/>
                </a:lnTo>
                <a:lnTo>
                  <a:pt x="1632" y="259662"/>
                </a:lnTo>
                <a:lnTo>
                  <a:pt x="6082" y="268453"/>
                </a:lnTo>
                <a:lnTo>
                  <a:pt x="12686" y="274380"/>
                </a:lnTo>
                <a:lnTo>
                  <a:pt x="20762" y="276551"/>
                </a:lnTo>
                <a:lnTo>
                  <a:pt x="946452" y="276551"/>
                </a:lnTo>
                <a:lnTo>
                  <a:pt x="967210" y="27655"/>
                </a:lnTo>
                <a:lnTo>
                  <a:pt x="965578" y="16890"/>
                </a:lnTo>
                <a:lnTo>
                  <a:pt x="961129" y="8100"/>
                </a:lnTo>
                <a:lnTo>
                  <a:pt x="954529" y="2173"/>
                </a:lnTo>
                <a:lnTo>
                  <a:pt x="94644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8002" y="770830"/>
            <a:ext cx="967740" cy="276860"/>
          </a:xfrm>
          <a:custGeom>
            <a:avLst/>
            <a:gdLst/>
            <a:ahLst/>
            <a:cxnLst/>
            <a:rect l="l" t="t" r="r" b="b"/>
            <a:pathLst>
              <a:path w="967739" h="276859">
                <a:moveTo>
                  <a:pt x="0" y="27655"/>
                </a:moveTo>
                <a:lnTo>
                  <a:pt x="1631" y="16890"/>
                </a:lnTo>
                <a:lnTo>
                  <a:pt x="6081" y="8100"/>
                </a:lnTo>
                <a:lnTo>
                  <a:pt x="12680" y="2173"/>
                </a:lnTo>
                <a:lnTo>
                  <a:pt x="20762" y="0"/>
                </a:lnTo>
                <a:lnTo>
                  <a:pt x="946447" y="0"/>
                </a:lnTo>
                <a:lnTo>
                  <a:pt x="954529" y="2173"/>
                </a:lnTo>
                <a:lnTo>
                  <a:pt x="961129" y="8100"/>
                </a:lnTo>
                <a:lnTo>
                  <a:pt x="965578" y="16890"/>
                </a:lnTo>
                <a:lnTo>
                  <a:pt x="967210" y="27655"/>
                </a:lnTo>
                <a:lnTo>
                  <a:pt x="967209" y="248897"/>
                </a:lnTo>
                <a:lnTo>
                  <a:pt x="965577" y="259662"/>
                </a:lnTo>
                <a:lnTo>
                  <a:pt x="961128" y="268453"/>
                </a:lnTo>
                <a:lnTo>
                  <a:pt x="954528" y="274380"/>
                </a:lnTo>
                <a:lnTo>
                  <a:pt x="946446" y="276553"/>
                </a:lnTo>
                <a:lnTo>
                  <a:pt x="20762" y="276552"/>
                </a:lnTo>
                <a:lnTo>
                  <a:pt x="12680" y="274378"/>
                </a:lnTo>
                <a:lnTo>
                  <a:pt x="6081" y="268451"/>
                </a:lnTo>
                <a:lnTo>
                  <a:pt x="1631" y="259661"/>
                </a:lnTo>
                <a:lnTo>
                  <a:pt x="0" y="248896"/>
                </a:lnTo>
                <a:lnTo>
                  <a:pt x="0" y="27655"/>
                </a:lnTo>
                <a:close/>
              </a:path>
            </a:pathLst>
          </a:custGeom>
          <a:ln w="480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03472" y="812172"/>
            <a:ext cx="5168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85">
                <a:solidFill>
                  <a:srgbClr val="FFFFFF"/>
                </a:solidFill>
                <a:latin typeface="Calibri"/>
                <a:cs typeface="Calibri"/>
              </a:rPr>
              <a:t>Lexical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FFFFFF"/>
                </a:solidFill>
                <a:latin typeface="Calibri"/>
                <a:cs typeface="Calibri"/>
              </a:rPr>
              <a:t>aspect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6414" y="1047382"/>
            <a:ext cx="505459" cy="128270"/>
          </a:xfrm>
          <a:custGeom>
            <a:avLst/>
            <a:gdLst/>
            <a:ahLst/>
            <a:cxnLst/>
            <a:rect l="l" t="t" r="r" b="b"/>
            <a:pathLst>
              <a:path w="505459" h="128269">
                <a:moveTo>
                  <a:pt x="505193" y="0"/>
                </a:moveTo>
                <a:lnTo>
                  <a:pt x="505193" y="63924"/>
                </a:lnTo>
                <a:lnTo>
                  <a:pt x="0" y="63924"/>
                </a:lnTo>
                <a:lnTo>
                  <a:pt x="0" y="127850"/>
                </a:lnTo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9011" y="1175232"/>
            <a:ext cx="615315" cy="219710"/>
          </a:xfrm>
          <a:custGeom>
            <a:avLst/>
            <a:gdLst/>
            <a:ahLst/>
            <a:cxnLst/>
            <a:rect l="l" t="t" r="r" b="b"/>
            <a:pathLst>
              <a:path w="615315" h="219709">
                <a:moveTo>
                  <a:pt x="598318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3"/>
                </a:lnTo>
                <a:lnTo>
                  <a:pt x="10070" y="217900"/>
                </a:lnTo>
                <a:lnTo>
                  <a:pt x="16488" y="219626"/>
                </a:lnTo>
                <a:lnTo>
                  <a:pt x="598318" y="219626"/>
                </a:lnTo>
                <a:lnTo>
                  <a:pt x="604736" y="217900"/>
                </a:lnTo>
                <a:lnTo>
                  <a:pt x="609977" y="213193"/>
                </a:lnTo>
                <a:lnTo>
                  <a:pt x="613511" y="206212"/>
                </a:lnTo>
                <a:lnTo>
                  <a:pt x="614806" y="197664"/>
                </a:lnTo>
                <a:lnTo>
                  <a:pt x="614806" y="21962"/>
                </a:lnTo>
                <a:lnTo>
                  <a:pt x="613511" y="13413"/>
                </a:lnTo>
                <a:lnTo>
                  <a:pt x="609977" y="6432"/>
                </a:lnTo>
                <a:lnTo>
                  <a:pt x="604736" y="1725"/>
                </a:lnTo>
                <a:lnTo>
                  <a:pt x="59831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9011" y="1175232"/>
            <a:ext cx="615315" cy="219710"/>
          </a:xfrm>
          <a:custGeom>
            <a:avLst/>
            <a:gdLst/>
            <a:ahLst/>
            <a:cxnLst/>
            <a:rect l="l" t="t" r="r" b="b"/>
            <a:pathLst>
              <a:path w="615315" h="219709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598318" y="0"/>
                </a:lnTo>
                <a:lnTo>
                  <a:pt x="604736" y="1725"/>
                </a:lnTo>
                <a:lnTo>
                  <a:pt x="609977" y="6432"/>
                </a:lnTo>
                <a:lnTo>
                  <a:pt x="613511" y="13413"/>
                </a:lnTo>
                <a:lnTo>
                  <a:pt x="614806" y="21962"/>
                </a:lnTo>
                <a:lnTo>
                  <a:pt x="614806" y="197664"/>
                </a:lnTo>
                <a:lnTo>
                  <a:pt x="613511" y="206213"/>
                </a:lnTo>
                <a:lnTo>
                  <a:pt x="609977" y="213194"/>
                </a:lnTo>
                <a:lnTo>
                  <a:pt x="604736" y="217900"/>
                </a:lnTo>
                <a:lnTo>
                  <a:pt x="598318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7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52280" y="1188115"/>
            <a:ext cx="208279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tat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61607" y="1047382"/>
            <a:ext cx="572135" cy="125730"/>
          </a:xfrm>
          <a:custGeom>
            <a:avLst/>
            <a:gdLst/>
            <a:ahLst/>
            <a:cxnLst/>
            <a:rect l="l" t="t" r="r" b="b"/>
            <a:pathLst>
              <a:path w="572135" h="125730">
                <a:moveTo>
                  <a:pt x="0" y="0"/>
                </a:moveTo>
                <a:lnTo>
                  <a:pt x="0" y="62636"/>
                </a:lnTo>
                <a:lnTo>
                  <a:pt x="571960" y="62636"/>
                </a:lnTo>
                <a:lnTo>
                  <a:pt x="571960" y="125273"/>
                </a:lnTo>
              </a:path>
            </a:pathLst>
          </a:custGeom>
          <a:ln w="96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70173" y="1172656"/>
            <a:ext cx="927100" cy="219710"/>
          </a:xfrm>
          <a:custGeom>
            <a:avLst/>
            <a:gdLst/>
            <a:ahLst/>
            <a:cxnLst/>
            <a:rect l="l" t="t" r="r" b="b"/>
            <a:pathLst>
              <a:path w="927100" h="219709">
                <a:moveTo>
                  <a:pt x="910300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3"/>
                </a:lnTo>
                <a:lnTo>
                  <a:pt x="10070" y="217900"/>
                </a:lnTo>
                <a:lnTo>
                  <a:pt x="16488" y="219626"/>
                </a:lnTo>
                <a:lnTo>
                  <a:pt x="910300" y="219626"/>
                </a:lnTo>
                <a:lnTo>
                  <a:pt x="916718" y="217900"/>
                </a:lnTo>
                <a:lnTo>
                  <a:pt x="921959" y="213193"/>
                </a:lnTo>
                <a:lnTo>
                  <a:pt x="925493" y="206212"/>
                </a:lnTo>
                <a:lnTo>
                  <a:pt x="926789" y="197664"/>
                </a:lnTo>
                <a:lnTo>
                  <a:pt x="926789" y="21962"/>
                </a:lnTo>
                <a:lnTo>
                  <a:pt x="925493" y="13413"/>
                </a:lnTo>
                <a:lnTo>
                  <a:pt x="921959" y="6432"/>
                </a:lnTo>
                <a:lnTo>
                  <a:pt x="916718" y="1725"/>
                </a:lnTo>
                <a:lnTo>
                  <a:pt x="9103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70173" y="1172656"/>
            <a:ext cx="927100" cy="219710"/>
          </a:xfrm>
          <a:custGeom>
            <a:avLst/>
            <a:gdLst/>
            <a:ahLst/>
            <a:cxnLst/>
            <a:rect l="l" t="t" r="r" b="b"/>
            <a:pathLst>
              <a:path w="927100" h="219709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910301" y="0"/>
                </a:lnTo>
                <a:lnTo>
                  <a:pt x="916718" y="1725"/>
                </a:lnTo>
                <a:lnTo>
                  <a:pt x="921959" y="6432"/>
                </a:lnTo>
                <a:lnTo>
                  <a:pt x="925493" y="13413"/>
                </a:lnTo>
                <a:lnTo>
                  <a:pt x="926789" y="21962"/>
                </a:lnTo>
                <a:lnTo>
                  <a:pt x="926789" y="197664"/>
                </a:lnTo>
                <a:lnTo>
                  <a:pt x="925493" y="206213"/>
                </a:lnTo>
                <a:lnTo>
                  <a:pt x="921959" y="213194"/>
                </a:lnTo>
                <a:lnTo>
                  <a:pt x="916718" y="217900"/>
                </a:lnTo>
                <a:lnTo>
                  <a:pt x="910301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8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44550" y="1185765"/>
            <a:ext cx="3771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4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900" spc="-11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6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-95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8232" y="1392282"/>
            <a:ext cx="565785" cy="685165"/>
          </a:xfrm>
          <a:custGeom>
            <a:avLst/>
            <a:gdLst/>
            <a:ahLst/>
            <a:cxnLst/>
            <a:rect l="l" t="t" r="r" b="b"/>
            <a:pathLst>
              <a:path w="565785" h="685164">
                <a:moveTo>
                  <a:pt x="565335" y="0"/>
                </a:moveTo>
                <a:lnTo>
                  <a:pt x="565335" y="342566"/>
                </a:lnTo>
                <a:lnTo>
                  <a:pt x="0" y="342566"/>
                </a:lnTo>
                <a:lnTo>
                  <a:pt x="0" y="685133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17793" y="2077416"/>
            <a:ext cx="501015" cy="219710"/>
          </a:xfrm>
          <a:custGeom>
            <a:avLst/>
            <a:gdLst/>
            <a:ahLst/>
            <a:cxnLst/>
            <a:rect l="l" t="t" r="r" b="b"/>
            <a:pathLst>
              <a:path w="501015" h="219710">
                <a:moveTo>
                  <a:pt x="484389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484389" y="219626"/>
                </a:lnTo>
                <a:lnTo>
                  <a:pt x="490807" y="217900"/>
                </a:lnTo>
                <a:lnTo>
                  <a:pt x="496048" y="213194"/>
                </a:lnTo>
                <a:lnTo>
                  <a:pt x="499582" y="206212"/>
                </a:lnTo>
                <a:lnTo>
                  <a:pt x="500878" y="197664"/>
                </a:lnTo>
                <a:lnTo>
                  <a:pt x="500878" y="21962"/>
                </a:lnTo>
                <a:lnTo>
                  <a:pt x="499582" y="13413"/>
                </a:lnTo>
                <a:lnTo>
                  <a:pt x="496048" y="6432"/>
                </a:lnTo>
                <a:lnTo>
                  <a:pt x="490807" y="1725"/>
                </a:lnTo>
                <a:lnTo>
                  <a:pt x="484389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17793" y="2077416"/>
            <a:ext cx="501015" cy="219710"/>
          </a:xfrm>
          <a:custGeom>
            <a:avLst/>
            <a:gdLst/>
            <a:ahLst/>
            <a:cxnLst/>
            <a:rect l="l" t="t" r="r" b="b"/>
            <a:pathLst>
              <a:path w="501015" h="219710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484389" y="0"/>
                </a:lnTo>
                <a:lnTo>
                  <a:pt x="490807" y="1725"/>
                </a:lnTo>
                <a:lnTo>
                  <a:pt x="496048" y="6432"/>
                </a:lnTo>
                <a:lnTo>
                  <a:pt x="499582" y="13413"/>
                </a:lnTo>
                <a:lnTo>
                  <a:pt x="500877" y="21962"/>
                </a:lnTo>
                <a:lnTo>
                  <a:pt x="500877" y="197664"/>
                </a:lnTo>
                <a:lnTo>
                  <a:pt x="499582" y="206213"/>
                </a:lnTo>
                <a:lnTo>
                  <a:pt x="496048" y="213194"/>
                </a:lnTo>
                <a:lnTo>
                  <a:pt x="490807" y="217900"/>
                </a:lnTo>
                <a:lnTo>
                  <a:pt x="484389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69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21688" y="2090377"/>
            <a:ext cx="2933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75">
                <a:solidFill>
                  <a:srgbClr val="FFFFFF"/>
                </a:solidFill>
                <a:latin typeface="Calibri"/>
                <a:cs typeface="Calibri"/>
              </a:rPr>
              <a:t>ctivity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33568" y="1392282"/>
            <a:ext cx="698500" cy="480695"/>
          </a:xfrm>
          <a:custGeom>
            <a:avLst/>
            <a:gdLst/>
            <a:ahLst/>
            <a:cxnLst/>
            <a:rect l="l" t="t" r="r" b="b"/>
            <a:pathLst>
              <a:path w="698500" h="480694">
                <a:moveTo>
                  <a:pt x="0" y="0"/>
                </a:moveTo>
                <a:lnTo>
                  <a:pt x="0" y="240306"/>
                </a:lnTo>
                <a:lnTo>
                  <a:pt x="697882" y="240306"/>
                </a:lnTo>
                <a:lnTo>
                  <a:pt x="697882" y="480612"/>
                </a:lnTo>
              </a:path>
            </a:pathLst>
          </a:custGeom>
          <a:ln w="90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85073" y="1872894"/>
            <a:ext cx="692785" cy="219710"/>
          </a:xfrm>
          <a:custGeom>
            <a:avLst/>
            <a:gdLst/>
            <a:ahLst/>
            <a:cxnLst/>
            <a:rect l="l" t="t" r="r" b="b"/>
            <a:pathLst>
              <a:path w="692785" h="219710">
                <a:moveTo>
                  <a:pt x="676266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676266" y="219626"/>
                </a:lnTo>
                <a:lnTo>
                  <a:pt x="682684" y="217900"/>
                </a:lnTo>
                <a:lnTo>
                  <a:pt x="687925" y="213194"/>
                </a:lnTo>
                <a:lnTo>
                  <a:pt x="691459" y="206212"/>
                </a:lnTo>
                <a:lnTo>
                  <a:pt x="692754" y="197664"/>
                </a:lnTo>
                <a:lnTo>
                  <a:pt x="692754" y="21962"/>
                </a:lnTo>
                <a:lnTo>
                  <a:pt x="691459" y="13413"/>
                </a:lnTo>
                <a:lnTo>
                  <a:pt x="687925" y="6432"/>
                </a:lnTo>
                <a:lnTo>
                  <a:pt x="682684" y="1725"/>
                </a:lnTo>
                <a:lnTo>
                  <a:pt x="676266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85073" y="1872894"/>
            <a:ext cx="692785" cy="219710"/>
          </a:xfrm>
          <a:custGeom>
            <a:avLst/>
            <a:gdLst/>
            <a:ahLst/>
            <a:cxnLst/>
            <a:rect l="l" t="t" r="r" b="b"/>
            <a:pathLst>
              <a:path w="692785" h="219710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676266" y="0"/>
                </a:lnTo>
                <a:lnTo>
                  <a:pt x="682684" y="1725"/>
                </a:lnTo>
                <a:lnTo>
                  <a:pt x="687925" y="6432"/>
                </a:lnTo>
                <a:lnTo>
                  <a:pt x="691459" y="13413"/>
                </a:lnTo>
                <a:lnTo>
                  <a:pt x="692754" y="21962"/>
                </a:lnTo>
                <a:lnTo>
                  <a:pt x="692754" y="197664"/>
                </a:lnTo>
                <a:lnTo>
                  <a:pt x="691459" y="206212"/>
                </a:lnTo>
                <a:lnTo>
                  <a:pt x="687925" y="213194"/>
                </a:lnTo>
                <a:lnTo>
                  <a:pt x="682684" y="217900"/>
                </a:lnTo>
                <a:lnTo>
                  <a:pt x="676266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2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7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519296" y="1885958"/>
            <a:ext cx="2247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55027" y="2092522"/>
            <a:ext cx="676910" cy="313055"/>
          </a:xfrm>
          <a:custGeom>
            <a:avLst/>
            <a:gdLst/>
            <a:ahLst/>
            <a:cxnLst/>
            <a:rect l="l" t="t" r="r" b="b"/>
            <a:pathLst>
              <a:path w="676910" h="313055">
                <a:moveTo>
                  <a:pt x="676423" y="0"/>
                </a:moveTo>
                <a:lnTo>
                  <a:pt x="676423" y="156503"/>
                </a:lnTo>
                <a:lnTo>
                  <a:pt x="0" y="156503"/>
                </a:lnTo>
                <a:lnTo>
                  <a:pt x="0" y="313006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99188" y="2405528"/>
            <a:ext cx="911860" cy="219710"/>
          </a:xfrm>
          <a:custGeom>
            <a:avLst/>
            <a:gdLst/>
            <a:ahLst/>
            <a:cxnLst/>
            <a:rect l="l" t="t" r="r" b="b"/>
            <a:pathLst>
              <a:path w="911860" h="219710">
                <a:moveTo>
                  <a:pt x="895190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3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895190" y="219626"/>
                </a:lnTo>
                <a:lnTo>
                  <a:pt x="901609" y="217900"/>
                </a:lnTo>
                <a:lnTo>
                  <a:pt x="906850" y="213194"/>
                </a:lnTo>
                <a:lnTo>
                  <a:pt x="910384" y="206212"/>
                </a:lnTo>
                <a:lnTo>
                  <a:pt x="911679" y="197663"/>
                </a:lnTo>
                <a:lnTo>
                  <a:pt x="911679" y="21962"/>
                </a:lnTo>
                <a:lnTo>
                  <a:pt x="910384" y="13413"/>
                </a:lnTo>
                <a:lnTo>
                  <a:pt x="906850" y="6432"/>
                </a:lnTo>
                <a:lnTo>
                  <a:pt x="901609" y="1725"/>
                </a:lnTo>
                <a:lnTo>
                  <a:pt x="895190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99187" y="2405528"/>
            <a:ext cx="911860" cy="219710"/>
          </a:xfrm>
          <a:custGeom>
            <a:avLst/>
            <a:gdLst/>
            <a:ahLst/>
            <a:cxnLst/>
            <a:rect l="l" t="t" r="r" b="b"/>
            <a:pathLst>
              <a:path w="911860" h="219710">
                <a:moveTo>
                  <a:pt x="0" y="21963"/>
                </a:moveTo>
                <a:lnTo>
                  <a:pt x="1295" y="13414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895190" y="0"/>
                </a:lnTo>
                <a:lnTo>
                  <a:pt x="901608" y="1725"/>
                </a:lnTo>
                <a:lnTo>
                  <a:pt x="906850" y="6432"/>
                </a:lnTo>
                <a:lnTo>
                  <a:pt x="910383" y="13414"/>
                </a:lnTo>
                <a:lnTo>
                  <a:pt x="911679" y="21963"/>
                </a:lnTo>
                <a:lnTo>
                  <a:pt x="911679" y="197663"/>
                </a:lnTo>
                <a:lnTo>
                  <a:pt x="910383" y="206212"/>
                </a:lnTo>
                <a:lnTo>
                  <a:pt x="906850" y="213193"/>
                </a:lnTo>
                <a:lnTo>
                  <a:pt x="901608" y="217900"/>
                </a:lnTo>
                <a:lnTo>
                  <a:pt x="895190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3"/>
                </a:lnTo>
                <a:lnTo>
                  <a:pt x="1295" y="206212"/>
                </a:lnTo>
                <a:lnTo>
                  <a:pt x="0" y="197663"/>
                </a:lnTo>
                <a:lnTo>
                  <a:pt x="0" y="21963"/>
                </a:lnTo>
                <a:close/>
              </a:path>
            </a:pathLst>
          </a:custGeom>
          <a:ln w="48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31451" y="2092522"/>
            <a:ext cx="407034" cy="313055"/>
          </a:xfrm>
          <a:custGeom>
            <a:avLst/>
            <a:gdLst/>
            <a:ahLst/>
            <a:cxnLst/>
            <a:rect l="l" t="t" r="r" b="b"/>
            <a:pathLst>
              <a:path w="407035" h="313055">
                <a:moveTo>
                  <a:pt x="0" y="0"/>
                </a:moveTo>
                <a:lnTo>
                  <a:pt x="0" y="156503"/>
                </a:lnTo>
                <a:lnTo>
                  <a:pt x="407012" y="156503"/>
                </a:lnTo>
                <a:lnTo>
                  <a:pt x="407012" y="313006"/>
                </a:lnTo>
              </a:path>
            </a:pathLst>
          </a:custGeom>
          <a:ln w="8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78009" y="2405528"/>
            <a:ext cx="1121410" cy="219710"/>
          </a:xfrm>
          <a:custGeom>
            <a:avLst/>
            <a:gdLst/>
            <a:ahLst/>
            <a:cxnLst/>
            <a:rect l="l" t="t" r="r" b="b"/>
            <a:pathLst>
              <a:path w="1121410" h="219710">
                <a:moveTo>
                  <a:pt x="1104419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3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1104419" y="219626"/>
                </a:lnTo>
                <a:lnTo>
                  <a:pt x="1110837" y="217900"/>
                </a:lnTo>
                <a:lnTo>
                  <a:pt x="1116079" y="213194"/>
                </a:lnTo>
                <a:lnTo>
                  <a:pt x="1119612" y="206212"/>
                </a:lnTo>
                <a:lnTo>
                  <a:pt x="1120908" y="197663"/>
                </a:lnTo>
                <a:lnTo>
                  <a:pt x="1120908" y="21962"/>
                </a:lnTo>
                <a:lnTo>
                  <a:pt x="1119612" y="13413"/>
                </a:lnTo>
                <a:lnTo>
                  <a:pt x="1116079" y="6432"/>
                </a:lnTo>
                <a:lnTo>
                  <a:pt x="1110837" y="1725"/>
                </a:lnTo>
                <a:lnTo>
                  <a:pt x="1104419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78009" y="2405528"/>
            <a:ext cx="1121410" cy="219710"/>
          </a:xfrm>
          <a:custGeom>
            <a:avLst/>
            <a:gdLst/>
            <a:ahLst/>
            <a:cxnLst/>
            <a:rect l="l" t="t" r="r" b="b"/>
            <a:pathLst>
              <a:path w="1121410" h="219710">
                <a:moveTo>
                  <a:pt x="0" y="21963"/>
                </a:moveTo>
                <a:lnTo>
                  <a:pt x="1295" y="13414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1104419" y="0"/>
                </a:lnTo>
                <a:lnTo>
                  <a:pt x="1110837" y="1725"/>
                </a:lnTo>
                <a:lnTo>
                  <a:pt x="1116078" y="6432"/>
                </a:lnTo>
                <a:lnTo>
                  <a:pt x="1119612" y="13414"/>
                </a:lnTo>
                <a:lnTo>
                  <a:pt x="1120908" y="21963"/>
                </a:lnTo>
                <a:lnTo>
                  <a:pt x="1120908" y="197663"/>
                </a:lnTo>
                <a:lnTo>
                  <a:pt x="1119612" y="206212"/>
                </a:lnTo>
                <a:lnTo>
                  <a:pt x="1116078" y="213193"/>
                </a:lnTo>
                <a:lnTo>
                  <a:pt x="1110837" y="217900"/>
                </a:lnTo>
                <a:lnTo>
                  <a:pt x="1104419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3"/>
                </a:lnTo>
                <a:lnTo>
                  <a:pt x="1295" y="206212"/>
                </a:lnTo>
                <a:lnTo>
                  <a:pt x="0" y="197663"/>
                </a:lnTo>
                <a:lnTo>
                  <a:pt x="0" y="21963"/>
                </a:lnTo>
                <a:close/>
              </a:path>
            </a:pathLst>
          </a:custGeom>
          <a:ln w="48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1606" y="2297039"/>
            <a:ext cx="966314" cy="9665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57921" y="2639228"/>
            <a:ext cx="910375" cy="624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9997" y="1393485"/>
            <a:ext cx="920807" cy="7084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21706" y="2621173"/>
            <a:ext cx="1059281" cy="6602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25005" y="1396450"/>
            <a:ext cx="410209" cy="305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1115" marR="5080" indent="-19050">
              <a:lnSpc>
                <a:spcPct val="101499"/>
              </a:lnSpc>
              <a:spcBef>
                <a:spcPts val="105"/>
              </a:spcBef>
            </a:pPr>
            <a:r>
              <a:rPr dirty="0" sz="600" spc="-65" b="1">
                <a:solidFill>
                  <a:srgbClr val="843C0C"/>
                </a:solidFill>
                <a:latin typeface="Calibri"/>
                <a:cs typeface="Calibri"/>
              </a:rPr>
              <a:t>Progressive test  </a:t>
            </a:r>
            <a:r>
              <a:rPr dirty="0" sz="600" spc="-55" b="1">
                <a:solidFill>
                  <a:srgbClr val="843C0C"/>
                </a:solidFill>
                <a:latin typeface="Calibri"/>
                <a:cs typeface="Calibri"/>
              </a:rPr>
              <a:t>(for </a:t>
            </a:r>
            <a:r>
              <a:rPr dirty="0" sz="600" spc="-75" b="1">
                <a:solidFill>
                  <a:srgbClr val="843C0C"/>
                </a:solidFill>
                <a:latin typeface="Calibri"/>
                <a:cs typeface="Calibri"/>
              </a:rPr>
              <a:t>INTERNAL  STRUCTURE)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98536" y="1912979"/>
            <a:ext cx="66421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“for”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test </a:t>
            </a: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(for</a:t>
            </a:r>
            <a:r>
              <a:rPr dirty="0" sz="700" spc="-90" b="1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TELICITY)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55570" y="2292915"/>
            <a:ext cx="1618615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5095">
              <a:lnSpc>
                <a:spcPts val="800"/>
              </a:lnSpc>
            </a:pPr>
            <a:r>
              <a:rPr dirty="0" sz="700" spc="-90" b="1">
                <a:solidFill>
                  <a:srgbClr val="843C0C"/>
                </a:solidFill>
                <a:latin typeface="Calibri"/>
                <a:cs typeface="Calibri"/>
              </a:rPr>
              <a:t>“stop”</a:t>
            </a:r>
            <a:r>
              <a:rPr dirty="0" sz="700" spc="-45" b="1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test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0"/>
              </a:spcBef>
              <a:tabLst>
                <a:tab pos="1147445" algn="l"/>
              </a:tabLst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900" spc="-1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900" spc="-17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pli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hme</a:t>
            </a:r>
            <a:r>
              <a:rPr dirty="0" sz="900" spc="-1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z="900" spc="-8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dirty="0" sz="900" spc="-1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57921" y="2342623"/>
            <a:ext cx="2150110" cy="986155"/>
          </a:xfrm>
          <a:custGeom>
            <a:avLst/>
            <a:gdLst/>
            <a:ahLst/>
            <a:cxnLst/>
            <a:rect l="l" t="t" r="r" b="b"/>
            <a:pathLst>
              <a:path w="2150110" h="986154">
                <a:moveTo>
                  <a:pt x="0" y="0"/>
                </a:moveTo>
                <a:lnTo>
                  <a:pt x="2150074" y="0"/>
                </a:lnTo>
                <a:lnTo>
                  <a:pt x="2150074" y="985792"/>
                </a:lnTo>
                <a:lnTo>
                  <a:pt x="0" y="9857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52944" y="2100362"/>
            <a:ext cx="1572260" cy="1188085"/>
          </a:xfrm>
          <a:custGeom>
            <a:avLst/>
            <a:gdLst/>
            <a:ahLst/>
            <a:cxnLst/>
            <a:rect l="l" t="t" r="r" b="b"/>
            <a:pathLst>
              <a:path w="1572260" h="1188085">
                <a:moveTo>
                  <a:pt x="0" y="0"/>
                </a:moveTo>
                <a:lnTo>
                  <a:pt x="1571884" y="0"/>
                </a:lnTo>
                <a:lnTo>
                  <a:pt x="1571884" y="1187874"/>
                </a:lnTo>
                <a:lnTo>
                  <a:pt x="0" y="11878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913263" y="2504326"/>
            <a:ext cx="47752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15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41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0" action="ppaction://hlinksldjump"/>
              </a:rPr>
              <a:t>(c) </a:t>
            </a:r>
            <a:r>
              <a:rPr dirty="0" spc="-40">
                <a:hlinkClick r:id="rId10" action="ppaction://hlinksldjump"/>
              </a:rPr>
              <a:t>Accomplishments </a:t>
            </a:r>
            <a:r>
              <a:rPr dirty="0" spc="-75">
                <a:hlinkClick r:id="rId10" action="ppaction://hlinksldjump"/>
              </a:rPr>
              <a:t>versus</a:t>
            </a:r>
            <a:r>
              <a:rPr dirty="0" spc="130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achievements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405585"/>
            <a:ext cx="2080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Eadweard </a:t>
            </a:r>
            <a:r>
              <a:rPr dirty="0" sz="1100" spc="-35">
                <a:latin typeface="Tahoma"/>
                <a:cs typeface="Tahoma"/>
              </a:rPr>
              <a:t>Muybridge </a:t>
            </a:r>
            <a:r>
              <a:rPr dirty="0" sz="1100" spc="-45">
                <a:latin typeface="Tahoma"/>
                <a:cs typeface="Tahoma"/>
              </a:rPr>
              <a:t>(1830 </a:t>
            </a: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1904)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685068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4">
                <a:moveTo>
                  <a:pt x="0" y="0"/>
                </a:moveTo>
                <a:lnTo>
                  <a:pt x="3527999" y="0"/>
                </a:lnTo>
                <a:lnTo>
                  <a:pt x="3527999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8002" y="770830"/>
            <a:ext cx="967740" cy="276860"/>
          </a:xfrm>
          <a:custGeom>
            <a:avLst/>
            <a:gdLst/>
            <a:ahLst/>
            <a:cxnLst/>
            <a:rect l="l" t="t" r="r" b="b"/>
            <a:pathLst>
              <a:path w="967739" h="276859">
                <a:moveTo>
                  <a:pt x="946447" y="0"/>
                </a:moveTo>
                <a:lnTo>
                  <a:pt x="20762" y="0"/>
                </a:lnTo>
                <a:lnTo>
                  <a:pt x="12680" y="2173"/>
                </a:lnTo>
                <a:lnTo>
                  <a:pt x="6081" y="8100"/>
                </a:lnTo>
                <a:lnTo>
                  <a:pt x="1631" y="16890"/>
                </a:lnTo>
                <a:lnTo>
                  <a:pt x="0" y="27655"/>
                </a:lnTo>
                <a:lnTo>
                  <a:pt x="0" y="248897"/>
                </a:lnTo>
                <a:lnTo>
                  <a:pt x="1632" y="259662"/>
                </a:lnTo>
                <a:lnTo>
                  <a:pt x="6082" y="268453"/>
                </a:lnTo>
                <a:lnTo>
                  <a:pt x="12686" y="274380"/>
                </a:lnTo>
                <a:lnTo>
                  <a:pt x="20762" y="276551"/>
                </a:lnTo>
                <a:lnTo>
                  <a:pt x="946452" y="276551"/>
                </a:lnTo>
                <a:lnTo>
                  <a:pt x="967210" y="27655"/>
                </a:lnTo>
                <a:lnTo>
                  <a:pt x="965578" y="16890"/>
                </a:lnTo>
                <a:lnTo>
                  <a:pt x="961129" y="8100"/>
                </a:lnTo>
                <a:lnTo>
                  <a:pt x="954529" y="2173"/>
                </a:lnTo>
                <a:lnTo>
                  <a:pt x="94644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8002" y="770830"/>
            <a:ext cx="967740" cy="276860"/>
          </a:xfrm>
          <a:custGeom>
            <a:avLst/>
            <a:gdLst/>
            <a:ahLst/>
            <a:cxnLst/>
            <a:rect l="l" t="t" r="r" b="b"/>
            <a:pathLst>
              <a:path w="967739" h="276859">
                <a:moveTo>
                  <a:pt x="0" y="27655"/>
                </a:moveTo>
                <a:lnTo>
                  <a:pt x="1631" y="16890"/>
                </a:lnTo>
                <a:lnTo>
                  <a:pt x="6081" y="8100"/>
                </a:lnTo>
                <a:lnTo>
                  <a:pt x="12680" y="2173"/>
                </a:lnTo>
                <a:lnTo>
                  <a:pt x="20762" y="0"/>
                </a:lnTo>
                <a:lnTo>
                  <a:pt x="946447" y="0"/>
                </a:lnTo>
                <a:lnTo>
                  <a:pt x="954529" y="2173"/>
                </a:lnTo>
                <a:lnTo>
                  <a:pt x="961129" y="8100"/>
                </a:lnTo>
                <a:lnTo>
                  <a:pt x="965578" y="16890"/>
                </a:lnTo>
                <a:lnTo>
                  <a:pt x="967210" y="27655"/>
                </a:lnTo>
                <a:lnTo>
                  <a:pt x="967209" y="248897"/>
                </a:lnTo>
                <a:lnTo>
                  <a:pt x="965577" y="259662"/>
                </a:lnTo>
                <a:lnTo>
                  <a:pt x="961128" y="268453"/>
                </a:lnTo>
                <a:lnTo>
                  <a:pt x="954528" y="274380"/>
                </a:lnTo>
                <a:lnTo>
                  <a:pt x="946446" y="276553"/>
                </a:lnTo>
                <a:lnTo>
                  <a:pt x="20762" y="276552"/>
                </a:lnTo>
                <a:lnTo>
                  <a:pt x="12680" y="274378"/>
                </a:lnTo>
                <a:lnTo>
                  <a:pt x="6081" y="268451"/>
                </a:lnTo>
                <a:lnTo>
                  <a:pt x="1631" y="259661"/>
                </a:lnTo>
                <a:lnTo>
                  <a:pt x="0" y="248896"/>
                </a:lnTo>
                <a:lnTo>
                  <a:pt x="0" y="27655"/>
                </a:lnTo>
                <a:close/>
              </a:path>
            </a:pathLst>
          </a:custGeom>
          <a:ln w="480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3472" y="812172"/>
            <a:ext cx="5168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85">
                <a:solidFill>
                  <a:srgbClr val="FFFFFF"/>
                </a:solidFill>
                <a:latin typeface="Calibri"/>
                <a:cs typeface="Calibri"/>
              </a:rPr>
              <a:t>Lexical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FFFFFF"/>
                </a:solidFill>
                <a:latin typeface="Calibri"/>
                <a:cs typeface="Calibri"/>
              </a:rPr>
              <a:t>aspect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6414" y="1047382"/>
            <a:ext cx="505459" cy="128270"/>
          </a:xfrm>
          <a:custGeom>
            <a:avLst/>
            <a:gdLst/>
            <a:ahLst/>
            <a:cxnLst/>
            <a:rect l="l" t="t" r="r" b="b"/>
            <a:pathLst>
              <a:path w="505459" h="128269">
                <a:moveTo>
                  <a:pt x="505193" y="0"/>
                </a:moveTo>
                <a:lnTo>
                  <a:pt x="505193" y="63924"/>
                </a:lnTo>
                <a:lnTo>
                  <a:pt x="0" y="63924"/>
                </a:lnTo>
                <a:lnTo>
                  <a:pt x="0" y="127850"/>
                </a:lnTo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9011" y="1175232"/>
            <a:ext cx="615315" cy="219710"/>
          </a:xfrm>
          <a:custGeom>
            <a:avLst/>
            <a:gdLst/>
            <a:ahLst/>
            <a:cxnLst/>
            <a:rect l="l" t="t" r="r" b="b"/>
            <a:pathLst>
              <a:path w="615315" h="219709">
                <a:moveTo>
                  <a:pt x="598318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3"/>
                </a:lnTo>
                <a:lnTo>
                  <a:pt x="10070" y="217900"/>
                </a:lnTo>
                <a:lnTo>
                  <a:pt x="16488" y="219626"/>
                </a:lnTo>
                <a:lnTo>
                  <a:pt x="598318" y="219626"/>
                </a:lnTo>
                <a:lnTo>
                  <a:pt x="604736" y="217900"/>
                </a:lnTo>
                <a:lnTo>
                  <a:pt x="609977" y="213193"/>
                </a:lnTo>
                <a:lnTo>
                  <a:pt x="613511" y="206212"/>
                </a:lnTo>
                <a:lnTo>
                  <a:pt x="614806" y="197664"/>
                </a:lnTo>
                <a:lnTo>
                  <a:pt x="614806" y="21962"/>
                </a:lnTo>
                <a:lnTo>
                  <a:pt x="613511" y="13413"/>
                </a:lnTo>
                <a:lnTo>
                  <a:pt x="609977" y="6432"/>
                </a:lnTo>
                <a:lnTo>
                  <a:pt x="604736" y="1725"/>
                </a:lnTo>
                <a:lnTo>
                  <a:pt x="59831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9011" y="1175232"/>
            <a:ext cx="615315" cy="219710"/>
          </a:xfrm>
          <a:custGeom>
            <a:avLst/>
            <a:gdLst/>
            <a:ahLst/>
            <a:cxnLst/>
            <a:rect l="l" t="t" r="r" b="b"/>
            <a:pathLst>
              <a:path w="615315" h="219709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598318" y="0"/>
                </a:lnTo>
                <a:lnTo>
                  <a:pt x="604736" y="1725"/>
                </a:lnTo>
                <a:lnTo>
                  <a:pt x="609977" y="6432"/>
                </a:lnTo>
                <a:lnTo>
                  <a:pt x="613511" y="13413"/>
                </a:lnTo>
                <a:lnTo>
                  <a:pt x="614806" y="21962"/>
                </a:lnTo>
                <a:lnTo>
                  <a:pt x="614806" y="197664"/>
                </a:lnTo>
                <a:lnTo>
                  <a:pt x="613511" y="206213"/>
                </a:lnTo>
                <a:lnTo>
                  <a:pt x="609977" y="213194"/>
                </a:lnTo>
                <a:lnTo>
                  <a:pt x="604736" y="217900"/>
                </a:lnTo>
                <a:lnTo>
                  <a:pt x="598318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7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2280" y="1188115"/>
            <a:ext cx="208279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tat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1607" y="1047382"/>
            <a:ext cx="572135" cy="125730"/>
          </a:xfrm>
          <a:custGeom>
            <a:avLst/>
            <a:gdLst/>
            <a:ahLst/>
            <a:cxnLst/>
            <a:rect l="l" t="t" r="r" b="b"/>
            <a:pathLst>
              <a:path w="572135" h="125730">
                <a:moveTo>
                  <a:pt x="0" y="0"/>
                </a:moveTo>
                <a:lnTo>
                  <a:pt x="0" y="62636"/>
                </a:lnTo>
                <a:lnTo>
                  <a:pt x="571960" y="62636"/>
                </a:lnTo>
                <a:lnTo>
                  <a:pt x="571960" y="125273"/>
                </a:lnTo>
              </a:path>
            </a:pathLst>
          </a:custGeom>
          <a:ln w="96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70173" y="1172656"/>
            <a:ext cx="927100" cy="219710"/>
          </a:xfrm>
          <a:custGeom>
            <a:avLst/>
            <a:gdLst/>
            <a:ahLst/>
            <a:cxnLst/>
            <a:rect l="l" t="t" r="r" b="b"/>
            <a:pathLst>
              <a:path w="927100" h="219709">
                <a:moveTo>
                  <a:pt x="910300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3"/>
                </a:lnTo>
                <a:lnTo>
                  <a:pt x="10070" y="217900"/>
                </a:lnTo>
                <a:lnTo>
                  <a:pt x="16488" y="219626"/>
                </a:lnTo>
                <a:lnTo>
                  <a:pt x="910300" y="219626"/>
                </a:lnTo>
                <a:lnTo>
                  <a:pt x="916718" y="217900"/>
                </a:lnTo>
                <a:lnTo>
                  <a:pt x="921959" y="213193"/>
                </a:lnTo>
                <a:lnTo>
                  <a:pt x="925493" y="206212"/>
                </a:lnTo>
                <a:lnTo>
                  <a:pt x="926789" y="197664"/>
                </a:lnTo>
                <a:lnTo>
                  <a:pt x="926789" y="21962"/>
                </a:lnTo>
                <a:lnTo>
                  <a:pt x="925493" y="13413"/>
                </a:lnTo>
                <a:lnTo>
                  <a:pt x="921959" y="6432"/>
                </a:lnTo>
                <a:lnTo>
                  <a:pt x="916718" y="1725"/>
                </a:lnTo>
                <a:lnTo>
                  <a:pt x="9103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0173" y="1172656"/>
            <a:ext cx="927100" cy="219710"/>
          </a:xfrm>
          <a:custGeom>
            <a:avLst/>
            <a:gdLst/>
            <a:ahLst/>
            <a:cxnLst/>
            <a:rect l="l" t="t" r="r" b="b"/>
            <a:pathLst>
              <a:path w="927100" h="219709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910301" y="0"/>
                </a:lnTo>
                <a:lnTo>
                  <a:pt x="916718" y="1725"/>
                </a:lnTo>
                <a:lnTo>
                  <a:pt x="921959" y="6432"/>
                </a:lnTo>
                <a:lnTo>
                  <a:pt x="925493" y="13413"/>
                </a:lnTo>
                <a:lnTo>
                  <a:pt x="926789" y="21962"/>
                </a:lnTo>
                <a:lnTo>
                  <a:pt x="926789" y="197664"/>
                </a:lnTo>
                <a:lnTo>
                  <a:pt x="925493" y="206213"/>
                </a:lnTo>
                <a:lnTo>
                  <a:pt x="921959" y="213194"/>
                </a:lnTo>
                <a:lnTo>
                  <a:pt x="916718" y="217900"/>
                </a:lnTo>
                <a:lnTo>
                  <a:pt x="910301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8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44550" y="1185765"/>
            <a:ext cx="3771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4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900" spc="-11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6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-95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8232" y="1392282"/>
            <a:ext cx="565785" cy="685165"/>
          </a:xfrm>
          <a:custGeom>
            <a:avLst/>
            <a:gdLst/>
            <a:ahLst/>
            <a:cxnLst/>
            <a:rect l="l" t="t" r="r" b="b"/>
            <a:pathLst>
              <a:path w="565785" h="685164">
                <a:moveTo>
                  <a:pt x="565335" y="0"/>
                </a:moveTo>
                <a:lnTo>
                  <a:pt x="565335" y="342566"/>
                </a:lnTo>
                <a:lnTo>
                  <a:pt x="0" y="342566"/>
                </a:lnTo>
                <a:lnTo>
                  <a:pt x="0" y="685133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17793" y="2077416"/>
            <a:ext cx="501015" cy="219710"/>
          </a:xfrm>
          <a:custGeom>
            <a:avLst/>
            <a:gdLst/>
            <a:ahLst/>
            <a:cxnLst/>
            <a:rect l="l" t="t" r="r" b="b"/>
            <a:pathLst>
              <a:path w="501015" h="219710">
                <a:moveTo>
                  <a:pt x="484389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484389" y="219626"/>
                </a:lnTo>
                <a:lnTo>
                  <a:pt x="490807" y="217900"/>
                </a:lnTo>
                <a:lnTo>
                  <a:pt x="496048" y="213194"/>
                </a:lnTo>
                <a:lnTo>
                  <a:pt x="499582" y="206212"/>
                </a:lnTo>
                <a:lnTo>
                  <a:pt x="500878" y="197664"/>
                </a:lnTo>
                <a:lnTo>
                  <a:pt x="500878" y="21962"/>
                </a:lnTo>
                <a:lnTo>
                  <a:pt x="499582" y="13413"/>
                </a:lnTo>
                <a:lnTo>
                  <a:pt x="496048" y="6432"/>
                </a:lnTo>
                <a:lnTo>
                  <a:pt x="490807" y="1725"/>
                </a:lnTo>
                <a:lnTo>
                  <a:pt x="484389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17793" y="2077416"/>
            <a:ext cx="501015" cy="219710"/>
          </a:xfrm>
          <a:custGeom>
            <a:avLst/>
            <a:gdLst/>
            <a:ahLst/>
            <a:cxnLst/>
            <a:rect l="l" t="t" r="r" b="b"/>
            <a:pathLst>
              <a:path w="501015" h="219710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484389" y="0"/>
                </a:lnTo>
                <a:lnTo>
                  <a:pt x="490807" y="1725"/>
                </a:lnTo>
                <a:lnTo>
                  <a:pt x="496048" y="6432"/>
                </a:lnTo>
                <a:lnTo>
                  <a:pt x="499582" y="13413"/>
                </a:lnTo>
                <a:lnTo>
                  <a:pt x="500877" y="21962"/>
                </a:lnTo>
                <a:lnTo>
                  <a:pt x="500877" y="197664"/>
                </a:lnTo>
                <a:lnTo>
                  <a:pt x="499582" y="206213"/>
                </a:lnTo>
                <a:lnTo>
                  <a:pt x="496048" y="213194"/>
                </a:lnTo>
                <a:lnTo>
                  <a:pt x="490807" y="217900"/>
                </a:lnTo>
                <a:lnTo>
                  <a:pt x="484389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69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221688" y="2090377"/>
            <a:ext cx="2933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75">
                <a:solidFill>
                  <a:srgbClr val="FFFFFF"/>
                </a:solidFill>
                <a:latin typeface="Calibri"/>
                <a:cs typeface="Calibri"/>
              </a:rPr>
              <a:t>ctivity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33568" y="1392282"/>
            <a:ext cx="698500" cy="480695"/>
          </a:xfrm>
          <a:custGeom>
            <a:avLst/>
            <a:gdLst/>
            <a:ahLst/>
            <a:cxnLst/>
            <a:rect l="l" t="t" r="r" b="b"/>
            <a:pathLst>
              <a:path w="698500" h="480694">
                <a:moveTo>
                  <a:pt x="0" y="0"/>
                </a:moveTo>
                <a:lnTo>
                  <a:pt x="0" y="240306"/>
                </a:lnTo>
                <a:lnTo>
                  <a:pt x="697882" y="240306"/>
                </a:lnTo>
                <a:lnTo>
                  <a:pt x="697882" y="480612"/>
                </a:lnTo>
              </a:path>
            </a:pathLst>
          </a:custGeom>
          <a:ln w="90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85073" y="1872894"/>
            <a:ext cx="692785" cy="219710"/>
          </a:xfrm>
          <a:custGeom>
            <a:avLst/>
            <a:gdLst/>
            <a:ahLst/>
            <a:cxnLst/>
            <a:rect l="l" t="t" r="r" b="b"/>
            <a:pathLst>
              <a:path w="692785" h="219710">
                <a:moveTo>
                  <a:pt x="676266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676266" y="219626"/>
                </a:lnTo>
                <a:lnTo>
                  <a:pt x="682684" y="217900"/>
                </a:lnTo>
                <a:lnTo>
                  <a:pt x="687925" y="213194"/>
                </a:lnTo>
                <a:lnTo>
                  <a:pt x="691459" y="206212"/>
                </a:lnTo>
                <a:lnTo>
                  <a:pt x="692754" y="197664"/>
                </a:lnTo>
                <a:lnTo>
                  <a:pt x="692754" y="21962"/>
                </a:lnTo>
                <a:lnTo>
                  <a:pt x="691459" y="13413"/>
                </a:lnTo>
                <a:lnTo>
                  <a:pt x="687925" y="6432"/>
                </a:lnTo>
                <a:lnTo>
                  <a:pt x="682684" y="1725"/>
                </a:lnTo>
                <a:lnTo>
                  <a:pt x="676266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85073" y="1872894"/>
            <a:ext cx="692785" cy="219710"/>
          </a:xfrm>
          <a:custGeom>
            <a:avLst/>
            <a:gdLst/>
            <a:ahLst/>
            <a:cxnLst/>
            <a:rect l="l" t="t" r="r" b="b"/>
            <a:pathLst>
              <a:path w="692785" h="219710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676266" y="0"/>
                </a:lnTo>
                <a:lnTo>
                  <a:pt x="682684" y="1725"/>
                </a:lnTo>
                <a:lnTo>
                  <a:pt x="687925" y="6432"/>
                </a:lnTo>
                <a:lnTo>
                  <a:pt x="691459" y="13413"/>
                </a:lnTo>
                <a:lnTo>
                  <a:pt x="692754" y="21962"/>
                </a:lnTo>
                <a:lnTo>
                  <a:pt x="692754" y="197664"/>
                </a:lnTo>
                <a:lnTo>
                  <a:pt x="691459" y="206212"/>
                </a:lnTo>
                <a:lnTo>
                  <a:pt x="687925" y="213194"/>
                </a:lnTo>
                <a:lnTo>
                  <a:pt x="682684" y="217900"/>
                </a:lnTo>
                <a:lnTo>
                  <a:pt x="676266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2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7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519296" y="1885958"/>
            <a:ext cx="2247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55027" y="2092522"/>
            <a:ext cx="676910" cy="313055"/>
          </a:xfrm>
          <a:custGeom>
            <a:avLst/>
            <a:gdLst/>
            <a:ahLst/>
            <a:cxnLst/>
            <a:rect l="l" t="t" r="r" b="b"/>
            <a:pathLst>
              <a:path w="676910" h="313055">
                <a:moveTo>
                  <a:pt x="676423" y="0"/>
                </a:moveTo>
                <a:lnTo>
                  <a:pt x="676423" y="156503"/>
                </a:lnTo>
                <a:lnTo>
                  <a:pt x="0" y="156503"/>
                </a:lnTo>
                <a:lnTo>
                  <a:pt x="0" y="313006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99188" y="2405528"/>
            <a:ext cx="911860" cy="219710"/>
          </a:xfrm>
          <a:custGeom>
            <a:avLst/>
            <a:gdLst/>
            <a:ahLst/>
            <a:cxnLst/>
            <a:rect l="l" t="t" r="r" b="b"/>
            <a:pathLst>
              <a:path w="911860" h="219710">
                <a:moveTo>
                  <a:pt x="895190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3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895190" y="219626"/>
                </a:lnTo>
                <a:lnTo>
                  <a:pt x="901609" y="217900"/>
                </a:lnTo>
                <a:lnTo>
                  <a:pt x="906850" y="213194"/>
                </a:lnTo>
                <a:lnTo>
                  <a:pt x="910384" y="206212"/>
                </a:lnTo>
                <a:lnTo>
                  <a:pt x="911679" y="197663"/>
                </a:lnTo>
                <a:lnTo>
                  <a:pt x="911679" y="21962"/>
                </a:lnTo>
                <a:lnTo>
                  <a:pt x="910384" y="13413"/>
                </a:lnTo>
                <a:lnTo>
                  <a:pt x="906850" y="6432"/>
                </a:lnTo>
                <a:lnTo>
                  <a:pt x="901609" y="1725"/>
                </a:lnTo>
                <a:lnTo>
                  <a:pt x="895190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99187" y="2405528"/>
            <a:ext cx="911860" cy="219710"/>
          </a:xfrm>
          <a:custGeom>
            <a:avLst/>
            <a:gdLst/>
            <a:ahLst/>
            <a:cxnLst/>
            <a:rect l="l" t="t" r="r" b="b"/>
            <a:pathLst>
              <a:path w="911860" h="219710">
                <a:moveTo>
                  <a:pt x="0" y="21963"/>
                </a:moveTo>
                <a:lnTo>
                  <a:pt x="1295" y="13414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895190" y="0"/>
                </a:lnTo>
                <a:lnTo>
                  <a:pt x="901608" y="1725"/>
                </a:lnTo>
                <a:lnTo>
                  <a:pt x="906850" y="6432"/>
                </a:lnTo>
                <a:lnTo>
                  <a:pt x="910383" y="13414"/>
                </a:lnTo>
                <a:lnTo>
                  <a:pt x="911679" y="21963"/>
                </a:lnTo>
                <a:lnTo>
                  <a:pt x="911679" y="197663"/>
                </a:lnTo>
                <a:lnTo>
                  <a:pt x="910383" y="206212"/>
                </a:lnTo>
                <a:lnTo>
                  <a:pt x="906850" y="213193"/>
                </a:lnTo>
                <a:lnTo>
                  <a:pt x="901608" y="217900"/>
                </a:lnTo>
                <a:lnTo>
                  <a:pt x="895190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3"/>
                </a:lnTo>
                <a:lnTo>
                  <a:pt x="1295" y="206212"/>
                </a:lnTo>
                <a:lnTo>
                  <a:pt x="0" y="197663"/>
                </a:lnTo>
                <a:lnTo>
                  <a:pt x="0" y="21963"/>
                </a:lnTo>
                <a:close/>
              </a:path>
            </a:pathLst>
          </a:custGeom>
          <a:ln w="48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642870" y="2418152"/>
            <a:ext cx="62484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Accomplishment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31451" y="2092522"/>
            <a:ext cx="407034" cy="313055"/>
          </a:xfrm>
          <a:custGeom>
            <a:avLst/>
            <a:gdLst/>
            <a:ahLst/>
            <a:cxnLst/>
            <a:rect l="l" t="t" r="r" b="b"/>
            <a:pathLst>
              <a:path w="407035" h="313055">
                <a:moveTo>
                  <a:pt x="0" y="0"/>
                </a:moveTo>
                <a:lnTo>
                  <a:pt x="0" y="156503"/>
                </a:lnTo>
                <a:lnTo>
                  <a:pt x="407012" y="156503"/>
                </a:lnTo>
                <a:lnTo>
                  <a:pt x="407012" y="313006"/>
                </a:lnTo>
              </a:path>
            </a:pathLst>
          </a:custGeom>
          <a:ln w="8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8009" y="2405528"/>
            <a:ext cx="1121410" cy="219710"/>
          </a:xfrm>
          <a:custGeom>
            <a:avLst/>
            <a:gdLst/>
            <a:ahLst/>
            <a:cxnLst/>
            <a:rect l="l" t="t" r="r" b="b"/>
            <a:pathLst>
              <a:path w="1121410" h="219710">
                <a:moveTo>
                  <a:pt x="1104419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3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1104419" y="219626"/>
                </a:lnTo>
                <a:lnTo>
                  <a:pt x="1110837" y="217900"/>
                </a:lnTo>
                <a:lnTo>
                  <a:pt x="1116079" y="213194"/>
                </a:lnTo>
                <a:lnTo>
                  <a:pt x="1119612" y="206212"/>
                </a:lnTo>
                <a:lnTo>
                  <a:pt x="1120908" y="197663"/>
                </a:lnTo>
                <a:lnTo>
                  <a:pt x="1120908" y="21962"/>
                </a:lnTo>
                <a:lnTo>
                  <a:pt x="1119612" y="13413"/>
                </a:lnTo>
                <a:lnTo>
                  <a:pt x="1116079" y="6432"/>
                </a:lnTo>
                <a:lnTo>
                  <a:pt x="1110837" y="1725"/>
                </a:lnTo>
                <a:lnTo>
                  <a:pt x="1104419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78009" y="2405528"/>
            <a:ext cx="1121410" cy="219710"/>
          </a:xfrm>
          <a:custGeom>
            <a:avLst/>
            <a:gdLst/>
            <a:ahLst/>
            <a:cxnLst/>
            <a:rect l="l" t="t" r="r" b="b"/>
            <a:pathLst>
              <a:path w="1121410" h="219710">
                <a:moveTo>
                  <a:pt x="0" y="21963"/>
                </a:moveTo>
                <a:lnTo>
                  <a:pt x="1295" y="13414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1104419" y="0"/>
                </a:lnTo>
                <a:lnTo>
                  <a:pt x="1110837" y="1725"/>
                </a:lnTo>
                <a:lnTo>
                  <a:pt x="1116078" y="6432"/>
                </a:lnTo>
                <a:lnTo>
                  <a:pt x="1119612" y="13414"/>
                </a:lnTo>
                <a:lnTo>
                  <a:pt x="1120908" y="21963"/>
                </a:lnTo>
                <a:lnTo>
                  <a:pt x="1120908" y="197663"/>
                </a:lnTo>
                <a:lnTo>
                  <a:pt x="1119612" y="206212"/>
                </a:lnTo>
                <a:lnTo>
                  <a:pt x="1116078" y="213193"/>
                </a:lnTo>
                <a:lnTo>
                  <a:pt x="1110837" y="217900"/>
                </a:lnTo>
                <a:lnTo>
                  <a:pt x="1104419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3"/>
                </a:lnTo>
                <a:lnTo>
                  <a:pt x="1295" y="206212"/>
                </a:lnTo>
                <a:lnTo>
                  <a:pt x="0" y="197663"/>
                </a:lnTo>
                <a:lnTo>
                  <a:pt x="0" y="21963"/>
                </a:lnTo>
                <a:close/>
              </a:path>
            </a:pathLst>
          </a:custGeom>
          <a:ln w="48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790454" y="2418152"/>
            <a:ext cx="4965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Achievement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1606" y="2297039"/>
            <a:ext cx="966314" cy="9665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57921" y="2639228"/>
            <a:ext cx="910375" cy="624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9997" y="1393485"/>
            <a:ext cx="920807" cy="7084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21706" y="2621173"/>
            <a:ext cx="1059281" cy="6602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25005" y="1396450"/>
            <a:ext cx="410209" cy="305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1115" marR="5080" indent="-19050">
              <a:lnSpc>
                <a:spcPct val="101499"/>
              </a:lnSpc>
              <a:spcBef>
                <a:spcPts val="105"/>
              </a:spcBef>
            </a:pPr>
            <a:r>
              <a:rPr dirty="0" sz="600" spc="-65" b="1">
                <a:solidFill>
                  <a:srgbClr val="843C0C"/>
                </a:solidFill>
                <a:latin typeface="Calibri"/>
                <a:cs typeface="Calibri"/>
              </a:rPr>
              <a:t>Progressive test  </a:t>
            </a:r>
            <a:r>
              <a:rPr dirty="0" sz="600" spc="-55" b="1">
                <a:solidFill>
                  <a:srgbClr val="843C0C"/>
                </a:solidFill>
                <a:latin typeface="Calibri"/>
                <a:cs typeface="Calibri"/>
              </a:rPr>
              <a:t>(for </a:t>
            </a:r>
            <a:r>
              <a:rPr dirty="0" sz="600" spc="-75" b="1">
                <a:solidFill>
                  <a:srgbClr val="843C0C"/>
                </a:solidFill>
                <a:latin typeface="Calibri"/>
                <a:cs typeface="Calibri"/>
              </a:rPr>
              <a:t>INTERNAL  STRUCTURE)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13263" y="2504326"/>
            <a:ext cx="47752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16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98536" y="1912979"/>
            <a:ext cx="66421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“for”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test </a:t>
            </a: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(for</a:t>
            </a:r>
            <a:r>
              <a:rPr dirty="0" sz="700" spc="-90" b="1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TELICITY)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67686" y="2275999"/>
            <a:ext cx="319405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90" b="1">
                <a:solidFill>
                  <a:srgbClr val="843C0C"/>
                </a:solidFill>
                <a:latin typeface="Calibri"/>
                <a:cs typeface="Calibri"/>
              </a:rPr>
              <a:t>“stop”</a:t>
            </a: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test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41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0" action="ppaction://hlinksldjump"/>
              </a:rPr>
              <a:t>(c) </a:t>
            </a:r>
            <a:r>
              <a:rPr dirty="0" spc="-40">
                <a:hlinkClick r:id="rId10" action="ppaction://hlinksldjump"/>
              </a:rPr>
              <a:t>Accomplishments </a:t>
            </a:r>
            <a:r>
              <a:rPr dirty="0" spc="-75">
                <a:hlinkClick r:id="rId10" action="ppaction://hlinksldjump"/>
              </a:rPr>
              <a:t>versus</a:t>
            </a:r>
            <a:r>
              <a:rPr dirty="0" spc="130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achievements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17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897" y="791272"/>
            <a:ext cx="3587750" cy="19100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Achievements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instantaneous </a:t>
            </a:r>
            <a:r>
              <a:rPr dirty="0" sz="1100" spc="-35">
                <a:latin typeface="Tahoma"/>
                <a:cs typeface="Tahoma"/>
              </a:rPr>
              <a:t>(they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40">
                <a:latin typeface="Tahoma"/>
                <a:cs typeface="Tahoma"/>
              </a:rPr>
              <a:t>exist </a:t>
            </a:r>
            <a:r>
              <a:rPr dirty="0" sz="1100" spc="-25">
                <a:latin typeface="Tahoma"/>
                <a:cs typeface="Tahoma"/>
              </a:rPr>
              <a:t>within </a:t>
            </a:r>
            <a:r>
              <a:rPr dirty="0" sz="1100" spc="-55">
                <a:latin typeface="Tahoma"/>
                <a:cs typeface="Tahoma"/>
              </a:rPr>
              <a:t>an  </a:t>
            </a:r>
            <a:r>
              <a:rPr dirty="0" sz="1100" spc="-30">
                <a:latin typeface="Tahoma"/>
                <a:cs typeface="Tahoma"/>
              </a:rPr>
              <a:t>identifiable time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period)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technical </a:t>
            </a:r>
            <a:r>
              <a:rPr dirty="0" sz="1100" spc="-60">
                <a:latin typeface="Tahoma"/>
                <a:cs typeface="Tahoma"/>
              </a:rPr>
              <a:t>expression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‘non-durative’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969"/>
              </a:spcBef>
              <a:buClr>
                <a:srgbClr val="3333B2"/>
              </a:buClr>
              <a:buFont typeface="Meiryo"/>
              <a:buChar char="►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reached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top.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31559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glass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smashed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dirty="0" sz="1100" spc="-45">
                <a:latin typeface="Tahoma"/>
                <a:cs typeface="Tahoma"/>
              </a:rPr>
              <a:t>Therefore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5">
                <a:latin typeface="Tahoma"/>
                <a:cs typeface="Tahoma"/>
              </a:rPr>
              <a:t>cannot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45">
                <a:latin typeface="Tahoma"/>
                <a:cs typeface="Tahoma"/>
              </a:rPr>
              <a:t>them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progressive,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969"/>
              </a:spcBef>
              <a:buClr>
                <a:srgbClr val="3333B2"/>
              </a:buClr>
              <a:buFont typeface="Meiryo"/>
              <a:buChar char="►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*She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reaching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top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*She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smashing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glass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41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0" action="ppaction://hlinksldjump"/>
              </a:rPr>
              <a:t>(c) </a:t>
            </a:r>
            <a:r>
              <a:rPr dirty="0" spc="-40">
                <a:hlinkClick r:id="rId10" action="ppaction://hlinksldjump"/>
              </a:rPr>
              <a:t>Accomplishments </a:t>
            </a:r>
            <a:r>
              <a:rPr dirty="0" spc="-75">
                <a:hlinkClick r:id="rId10" action="ppaction://hlinksldjump"/>
              </a:rPr>
              <a:t>versus</a:t>
            </a:r>
            <a:r>
              <a:rPr dirty="0" spc="130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achievements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504326"/>
            <a:ext cx="47752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18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97" y="1278139"/>
            <a:ext cx="3149600" cy="692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cannot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stop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event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middle,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969"/>
              </a:spcBef>
              <a:buClr>
                <a:srgbClr val="3333B2"/>
              </a:buClr>
              <a:buFont typeface="Meiryo"/>
              <a:buChar char="►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*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stopped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reaching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25">
                <a:latin typeface="Tahoma"/>
                <a:cs typeface="Tahoma"/>
              </a:rPr>
              <a:t>mountain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*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vase </a:t>
            </a:r>
            <a:r>
              <a:rPr dirty="0" sz="1100" spc="-45">
                <a:latin typeface="Tahoma"/>
                <a:cs typeface="Tahoma"/>
              </a:rPr>
              <a:t>stopped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smashing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41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0" action="ppaction://hlinksldjump"/>
              </a:rPr>
              <a:t>(c) </a:t>
            </a:r>
            <a:r>
              <a:rPr dirty="0" spc="-40">
                <a:hlinkClick r:id="rId10" action="ppaction://hlinksldjump"/>
              </a:rPr>
              <a:t>Accomplishments </a:t>
            </a:r>
            <a:r>
              <a:rPr dirty="0" spc="-75">
                <a:hlinkClick r:id="rId10" action="ppaction://hlinksldjump"/>
              </a:rPr>
              <a:t>versus</a:t>
            </a:r>
            <a:r>
              <a:rPr dirty="0" spc="130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achievements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19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197" y="646427"/>
            <a:ext cx="2802255" cy="10331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Tahoma"/>
                <a:cs typeface="Tahoma"/>
              </a:rPr>
              <a:t>Accomplishments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durative.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670"/>
              </a:spcBef>
            </a:pPr>
            <a:r>
              <a:rPr dirty="0" sz="1100" spc="-45">
                <a:latin typeface="Tahoma"/>
                <a:cs typeface="Tahoma"/>
              </a:rPr>
              <a:t>Therefore,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45">
                <a:latin typeface="Tahoma"/>
                <a:cs typeface="Tahoma"/>
              </a:rPr>
              <a:t>them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progressive;</a:t>
            </a:r>
            <a:endParaRPr sz="1100">
              <a:latin typeface="Tahoma"/>
              <a:cs typeface="Tahoma"/>
            </a:endParaRPr>
          </a:p>
          <a:p>
            <a:pPr marL="327660" indent="-177800">
              <a:lnSpc>
                <a:spcPct val="100000"/>
              </a:lnSpc>
              <a:spcBef>
                <a:spcPts val="969"/>
              </a:spcBef>
              <a:buClr>
                <a:srgbClr val="3333B2"/>
              </a:buClr>
              <a:buFont typeface="Meiryo"/>
              <a:buChar char="►"/>
              <a:tabLst>
                <a:tab pos="32829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jumping</a:t>
            </a:r>
            <a:endParaRPr sz="1100">
              <a:latin typeface="Tahoma"/>
              <a:cs typeface="Tahoma"/>
            </a:endParaRPr>
          </a:p>
          <a:p>
            <a:pPr marL="3276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328295" algn="l"/>
              </a:tabLst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building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778316"/>
            <a:ext cx="2468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40">
                <a:latin typeface="Tahoma"/>
                <a:cs typeface="Tahoma"/>
              </a:rPr>
              <a:t>stop the </a:t>
            </a:r>
            <a:r>
              <a:rPr dirty="0" sz="1100" spc="-25">
                <a:latin typeface="Tahoma"/>
                <a:cs typeface="Tahoma"/>
              </a:rPr>
              <a:t>action 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middle;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2069324"/>
            <a:ext cx="3233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Meiryo"/>
              <a:buChar char="►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jumped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chairs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 i="1">
                <a:latin typeface="Meiryo"/>
                <a:cs typeface="Meiryo"/>
              </a:rPr>
              <a:t>⇒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Tahoma"/>
                <a:cs typeface="Tahoma"/>
              </a:rPr>
              <a:t>She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stopped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75">
                <a:latin typeface="Tahoma"/>
                <a:cs typeface="Tahoma"/>
              </a:rPr>
              <a:t>jumping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385" y="2241409"/>
            <a:ext cx="876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over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chairs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2451441"/>
            <a:ext cx="31013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Meiryo"/>
              <a:buChar char="►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is </a:t>
            </a:r>
            <a:r>
              <a:rPr dirty="0" sz="1100" spc="-30">
                <a:latin typeface="Tahoma"/>
                <a:cs typeface="Tahoma"/>
              </a:rPr>
              <a:t>building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10" i="1">
                <a:latin typeface="Meiryo"/>
                <a:cs typeface="Meiryo"/>
              </a:rPr>
              <a:t>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45">
                <a:latin typeface="Tahoma"/>
                <a:cs typeface="Tahoma"/>
              </a:rPr>
              <a:t>stopped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building </a:t>
            </a:r>
            <a:r>
              <a:rPr dirty="0" sz="1100" spc="-425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385" y="2623514"/>
            <a:ext cx="391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house.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41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0" action="ppaction://hlinksldjump"/>
              </a:rPr>
              <a:t>(c) </a:t>
            </a:r>
            <a:r>
              <a:rPr dirty="0" spc="-40">
                <a:hlinkClick r:id="rId10" action="ppaction://hlinksldjump"/>
              </a:rPr>
              <a:t>Accomplishments </a:t>
            </a:r>
            <a:r>
              <a:rPr dirty="0" spc="-75">
                <a:hlinkClick r:id="rId10" action="ppaction://hlinksldjump"/>
              </a:rPr>
              <a:t>versus</a:t>
            </a:r>
            <a:r>
              <a:rPr dirty="0" spc="130">
                <a:hlinkClick r:id="rId10" action="ppaction://hlinksldjump"/>
              </a:rPr>
              <a:t> </a:t>
            </a:r>
            <a:r>
              <a:rPr dirty="0" spc="-60">
                <a:hlinkClick r:id="rId10" action="ppaction://hlinksldjump"/>
              </a:rPr>
              <a:t>achievements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405585"/>
            <a:ext cx="2080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Eadweard </a:t>
            </a:r>
            <a:r>
              <a:rPr dirty="0" sz="1100" spc="-35">
                <a:latin typeface="Tahoma"/>
                <a:cs typeface="Tahoma"/>
              </a:rPr>
              <a:t>Muybridge </a:t>
            </a:r>
            <a:r>
              <a:rPr dirty="0" sz="1100" spc="-45">
                <a:latin typeface="Tahoma"/>
                <a:cs typeface="Tahoma"/>
              </a:rPr>
              <a:t>(1830 </a:t>
            </a: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1904)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97" y="685068"/>
            <a:ext cx="3528060" cy="2643505"/>
          </a:xfrm>
          <a:custGeom>
            <a:avLst/>
            <a:gdLst/>
            <a:ahLst/>
            <a:cxnLst/>
            <a:rect l="l" t="t" r="r" b="b"/>
            <a:pathLst>
              <a:path w="3528060" h="2643504">
                <a:moveTo>
                  <a:pt x="0" y="0"/>
                </a:moveTo>
                <a:lnTo>
                  <a:pt x="3527999" y="0"/>
                </a:lnTo>
                <a:lnTo>
                  <a:pt x="3527999" y="2643347"/>
                </a:lnTo>
                <a:lnTo>
                  <a:pt x="0" y="26433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8002" y="770830"/>
            <a:ext cx="967740" cy="276860"/>
          </a:xfrm>
          <a:custGeom>
            <a:avLst/>
            <a:gdLst/>
            <a:ahLst/>
            <a:cxnLst/>
            <a:rect l="l" t="t" r="r" b="b"/>
            <a:pathLst>
              <a:path w="967739" h="276859">
                <a:moveTo>
                  <a:pt x="946447" y="0"/>
                </a:moveTo>
                <a:lnTo>
                  <a:pt x="20762" y="0"/>
                </a:lnTo>
                <a:lnTo>
                  <a:pt x="12680" y="2173"/>
                </a:lnTo>
                <a:lnTo>
                  <a:pt x="6081" y="8100"/>
                </a:lnTo>
                <a:lnTo>
                  <a:pt x="1631" y="16890"/>
                </a:lnTo>
                <a:lnTo>
                  <a:pt x="0" y="27655"/>
                </a:lnTo>
                <a:lnTo>
                  <a:pt x="0" y="248897"/>
                </a:lnTo>
                <a:lnTo>
                  <a:pt x="1632" y="259662"/>
                </a:lnTo>
                <a:lnTo>
                  <a:pt x="6082" y="268453"/>
                </a:lnTo>
                <a:lnTo>
                  <a:pt x="12686" y="274380"/>
                </a:lnTo>
                <a:lnTo>
                  <a:pt x="20762" y="276551"/>
                </a:lnTo>
                <a:lnTo>
                  <a:pt x="946452" y="276551"/>
                </a:lnTo>
                <a:lnTo>
                  <a:pt x="967210" y="27655"/>
                </a:lnTo>
                <a:lnTo>
                  <a:pt x="965578" y="16890"/>
                </a:lnTo>
                <a:lnTo>
                  <a:pt x="961129" y="8100"/>
                </a:lnTo>
                <a:lnTo>
                  <a:pt x="954529" y="2173"/>
                </a:lnTo>
                <a:lnTo>
                  <a:pt x="94644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8002" y="770830"/>
            <a:ext cx="967740" cy="276860"/>
          </a:xfrm>
          <a:custGeom>
            <a:avLst/>
            <a:gdLst/>
            <a:ahLst/>
            <a:cxnLst/>
            <a:rect l="l" t="t" r="r" b="b"/>
            <a:pathLst>
              <a:path w="967739" h="276859">
                <a:moveTo>
                  <a:pt x="0" y="27655"/>
                </a:moveTo>
                <a:lnTo>
                  <a:pt x="1631" y="16890"/>
                </a:lnTo>
                <a:lnTo>
                  <a:pt x="6081" y="8100"/>
                </a:lnTo>
                <a:lnTo>
                  <a:pt x="12680" y="2173"/>
                </a:lnTo>
                <a:lnTo>
                  <a:pt x="20762" y="0"/>
                </a:lnTo>
                <a:lnTo>
                  <a:pt x="946447" y="0"/>
                </a:lnTo>
                <a:lnTo>
                  <a:pt x="954529" y="2173"/>
                </a:lnTo>
                <a:lnTo>
                  <a:pt x="961129" y="8100"/>
                </a:lnTo>
                <a:lnTo>
                  <a:pt x="965578" y="16890"/>
                </a:lnTo>
                <a:lnTo>
                  <a:pt x="967210" y="27655"/>
                </a:lnTo>
                <a:lnTo>
                  <a:pt x="967209" y="248897"/>
                </a:lnTo>
                <a:lnTo>
                  <a:pt x="965577" y="259662"/>
                </a:lnTo>
                <a:lnTo>
                  <a:pt x="961128" y="268453"/>
                </a:lnTo>
                <a:lnTo>
                  <a:pt x="954528" y="274380"/>
                </a:lnTo>
                <a:lnTo>
                  <a:pt x="946446" y="276553"/>
                </a:lnTo>
                <a:lnTo>
                  <a:pt x="20762" y="276552"/>
                </a:lnTo>
                <a:lnTo>
                  <a:pt x="12680" y="274378"/>
                </a:lnTo>
                <a:lnTo>
                  <a:pt x="6081" y="268451"/>
                </a:lnTo>
                <a:lnTo>
                  <a:pt x="1631" y="259661"/>
                </a:lnTo>
                <a:lnTo>
                  <a:pt x="0" y="248896"/>
                </a:lnTo>
                <a:lnTo>
                  <a:pt x="0" y="27655"/>
                </a:lnTo>
                <a:close/>
              </a:path>
            </a:pathLst>
          </a:custGeom>
          <a:ln w="480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03472" y="812172"/>
            <a:ext cx="5168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85">
                <a:solidFill>
                  <a:srgbClr val="FFFFFF"/>
                </a:solidFill>
                <a:latin typeface="Calibri"/>
                <a:cs typeface="Calibri"/>
              </a:rPr>
              <a:t>Lexical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FFFFFF"/>
                </a:solidFill>
                <a:latin typeface="Calibri"/>
                <a:cs typeface="Calibri"/>
              </a:rPr>
              <a:t>aspect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6414" y="1047382"/>
            <a:ext cx="505459" cy="128270"/>
          </a:xfrm>
          <a:custGeom>
            <a:avLst/>
            <a:gdLst/>
            <a:ahLst/>
            <a:cxnLst/>
            <a:rect l="l" t="t" r="r" b="b"/>
            <a:pathLst>
              <a:path w="505459" h="128269">
                <a:moveTo>
                  <a:pt x="505193" y="0"/>
                </a:moveTo>
                <a:lnTo>
                  <a:pt x="505193" y="63924"/>
                </a:lnTo>
                <a:lnTo>
                  <a:pt x="0" y="63924"/>
                </a:lnTo>
                <a:lnTo>
                  <a:pt x="0" y="127850"/>
                </a:lnTo>
              </a:path>
            </a:pathLst>
          </a:custGeom>
          <a:ln w="9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9011" y="1175232"/>
            <a:ext cx="615315" cy="219710"/>
          </a:xfrm>
          <a:custGeom>
            <a:avLst/>
            <a:gdLst/>
            <a:ahLst/>
            <a:cxnLst/>
            <a:rect l="l" t="t" r="r" b="b"/>
            <a:pathLst>
              <a:path w="615315" h="219709">
                <a:moveTo>
                  <a:pt x="598318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3"/>
                </a:lnTo>
                <a:lnTo>
                  <a:pt x="10070" y="217900"/>
                </a:lnTo>
                <a:lnTo>
                  <a:pt x="16488" y="219626"/>
                </a:lnTo>
                <a:lnTo>
                  <a:pt x="598318" y="219626"/>
                </a:lnTo>
                <a:lnTo>
                  <a:pt x="604736" y="217900"/>
                </a:lnTo>
                <a:lnTo>
                  <a:pt x="609977" y="213193"/>
                </a:lnTo>
                <a:lnTo>
                  <a:pt x="613511" y="206212"/>
                </a:lnTo>
                <a:lnTo>
                  <a:pt x="614806" y="197664"/>
                </a:lnTo>
                <a:lnTo>
                  <a:pt x="614806" y="21962"/>
                </a:lnTo>
                <a:lnTo>
                  <a:pt x="613511" y="13413"/>
                </a:lnTo>
                <a:lnTo>
                  <a:pt x="609977" y="6432"/>
                </a:lnTo>
                <a:lnTo>
                  <a:pt x="604736" y="1725"/>
                </a:lnTo>
                <a:lnTo>
                  <a:pt x="59831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9011" y="1175232"/>
            <a:ext cx="615315" cy="219710"/>
          </a:xfrm>
          <a:custGeom>
            <a:avLst/>
            <a:gdLst/>
            <a:ahLst/>
            <a:cxnLst/>
            <a:rect l="l" t="t" r="r" b="b"/>
            <a:pathLst>
              <a:path w="615315" h="219709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598318" y="0"/>
                </a:lnTo>
                <a:lnTo>
                  <a:pt x="604736" y="1725"/>
                </a:lnTo>
                <a:lnTo>
                  <a:pt x="609977" y="6432"/>
                </a:lnTo>
                <a:lnTo>
                  <a:pt x="613511" y="13413"/>
                </a:lnTo>
                <a:lnTo>
                  <a:pt x="614806" y="21962"/>
                </a:lnTo>
                <a:lnTo>
                  <a:pt x="614806" y="197664"/>
                </a:lnTo>
                <a:lnTo>
                  <a:pt x="613511" y="206213"/>
                </a:lnTo>
                <a:lnTo>
                  <a:pt x="609977" y="213194"/>
                </a:lnTo>
                <a:lnTo>
                  <a:pt x="604736" y="217900"/>
                </a:lnTo>
                <a:lnTo>
                  <a:pt x="598318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75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2280" y="1188115"/>
            <a:ext cx="208279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90">
                <a:solidFill>
                  <a:srgbClr val="FFFFFF"/>
                </a:solidFill>
                <a:latin typeface="Calibri"/>
                <a:cs typeface="Calibri"/>
              </a:rPr>
              <a:t>tat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1607" y="1047382"/>
            <a:ext cx="572135" cy="125730"/>
          </a:xfrm>
          <a:custGeom>
            <a:avLst/>
            <a:gdLst/>
            <a:ahLst/>
            <a:cxnLst/>
            <a:rect l="l" t="t" r="r" b="b"/>
            <a:pathLst>
              <a:path w="572135" h="125730">
                <a:moveTo>
                  <a:pt x="0" y="0"/>
                </a:moveTo>
                <a:lnTo>
                  <a:pt x="0" y="62636"/>
                </a:lnTo>
                <a:lnTo>
                  <a:pt x="571960" y="62636"/>
                </a:lnTo>
                <a:lnTo>
                  <a:pt x="571960" y="125273"/>
                </a:lnTo>
              </a:path>
            </a:pathLst>
          </a:custGeom>
          <a:ln w="96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70173" y="1172656"/>
            <a:ext cx="927100" cy="219710"/>
          </a:xfrm>
          <a:custGeom>
            <a:avLst/>
            <a:gdLst/>
            <a:ahLst/>
            <a:cxnLst/>
            <a:rect l="l" t="t" r="r" b="b"/>
            <a:pathLst>
              <a:path w="927100" h="219709">
                <a:moveTo>
                  <a:pt x="910300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3"/>
                </a:lnTo>
                <a:lnTo>
                  <a:pt x="10070" y="217900"/>
                </a:lnTo>
                <a:lnTo>
                  <a:pt x="16488" y="219626"/>
                </a:lnTo>
                <a:lnTo>
                  <a:pt x="910300" y="219626"/>
                </a:lnTo>
                <a:lnTo>
                  <a:pt x="916718" y="217900"/>
                </a:lnTo>
                <a:lnTo>
                  <a:pt x="921959" y="213193"/>
                </a:lnTo>
                <a:lnTo>
                  <a:pt x="925493" y="206212"/>
                </a:lnTo>
                <a:lnTo>
                  <a:pt x="926789" y="197664"/>
                </a:lnTo>
                <a:lnTo>
                  <a:pt x="926789" y="21962"/>
                </a:lnTo>
                <a:lnTo>
                  <a:pt x="925493" y="13413"/>
                </a:lnTo>
                <a:lnTo>
                  <a:pt x="921959" y="6432"/>
                </a:lnTo>
                <a:lnTo>
                  <a:pt x="916718" y="1725"/>
                </a:lnTo>
                <a:lnTo>
                  <a:pt x="9103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0173" y="1172656"/>
            <a:ext cx="927100" cy="219710"/>
          </a:xfrm>
          <a:custGeom>
            <a:avLst/>
            <a:gdLst/>
            <a:ahLst/>
            <a:cxnLst/>
            <a:rect l="l" t="t" r="r" b="b"/>
            <a:pathLst>
              <a:path w="927100" h="219709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910301" y="0"/>
                </a:lnTo>
                <a:lnTo>
                  <a:pt x="916718" y="1725"/>
                </a:lnTo>
                <a:lnTo>
                  <a:pt x="921959" y="6432"/>
                </a:lnTo>
                <a:lnTo>
                  <a:pt x="925493" y="13413"/>
                </a:lnTo>
                <a:lnTo>
                  <a:pt x="926789" y="21962"/>
                </a:lnTo>
                <a:lnTo>
                  <a:pt x="926789" y="197664"/>
                </a:lnTo>
                <a:lnTo>
                  <a:pt x="925493" y="206213"/>
                </a:lnTo>
                <a:lnTo>
                  <a:pt x="921959" y="213194"/>
                </a:lnTo>
                <a:lnTo>
                  <a:pt x="916718" y="217900"/>
                </a:lnTo>
                <a:lnTo>
                  <a:pt x="910301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8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44550" y="1185765"/>
            <a:ext cx="3771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4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1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900" spc="-11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65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-95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8232" y="1392282"/>
            <a:ext cx="565785" cy="685165"/>
          </a:xfrm>
          <a:custGeom>
            <a:avLst/>
            <a:gdLst/>
            <a:ahLst/>
            <a:cxnLst/>
            <a:rect l="l" t="t" r="r" b="b"/>
            <a:pathLst>
              <a:path w="565785" h="685164">
                <a:moveTo>
                  <a:pt x="565335" y="0"/>
                </a:moveTo>
                <a:lnTo>
                  <a:pt x="565335" y="342566"/>
                </a:lnTo>
                <a:lnTo>
                  <a:pt x="0" y="342566"/>
                </a:lnTo>
                <a:lnTo>
                  <a:pt x="0" y="685133"/>
                </a:lnTo>
              </a:path>
            </a:pathLst>
          </a:custGeom>
          <a:ln w="8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17793" y="2077416"/>
            <a:ext cx="501015" cy="219710"/>
          </a:xfrm>
          <a:custGeom>
            <a:avLst/>
            <a:gdLst/>
            <a:ahLst/>
            <a:cxnLst/>
            <a:rect l="l" t="t" r="r" b="b"/>
            <a:pathLst>
              <a:path w="501015" h="219710">
                <a:moveTo>
                  <a:pt x="484389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484389" y="219626"/>
                </a:lnTo>
                <a:lnTo>
                  <a:pt x="490807" y="217900"/>
                </a:lnTo>
                <a:lnTo>
                  <a:pt x="496048" y="213194"/>
                </a:lnTo>
                <a:lnTo>
                  <a:pt x="499582" y="206212"/>
                </a:lnTo>
                <a:lnTo>
                  <a:pt x="500878" y="197664"/>
                </a:lnTo>
                <a:lnTo>
                  <a:pt x="500878" y="21962"/>
                </a:lnTo>
                <a:lnTo>
                  <a:pt x="499582" y="13413"/>
                </a:lnTo>
                <a:lnTo>
                  <a:pt x="496048" y="6432"/>
                </a:lnTo>
                <a:lnTo>
                  <a:pt x="490807" y="1725"/>
                </a:lnTo>
                <a:lnTo>
                  <a:pt x="484389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17793" y="2077416"/>
            <a:ext cx="501015" cy="219710"/>
          </a:xfrm>
          <a:custGeom>
            <a:avLst/>
            <a:gdLst/>
            <a:ahLst/>
            <a:cxnLst/>
            <a:rect l="l" t="t" r="r" b="b"/>
            <a:pathLst>
              <a:path w="501015" h="219710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484389" y="0"/>
                </a:lnTo>
                <a:lnTo>
                  <a:pt x="490807" y="1725"/>
                </a:lnTo>
                <a:lnTo>
                  <a:pt x="496048" y="6432"/>
                </a:lnTo>
                <a:lnTo>
                  <a:pt x="499582" y="13413"/>
                </a:lnTo>
                <a:lnTo>
                  <a:pt x="500877" y="21962"/>
                </a:lnTo>
                <a:lnTo>
                  <a:pt x="500877" y="197664"/>
                </a:lnTo>
                <a:lnTo>
                  <a:pt x="499582" y="206213"/>
                </a:lnTo>
                <a:lnTo>
                  <a:pt x="496048" y="213194"/>
                </a:lnTo>
                <a:lnTo>
                  <a:pt x="490807" y="217900"/>
                </a:lnTo>
                <a:lnTo>
                  <a:pt x="484389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3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69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221688" y="2090377"/>
            <a:ext cx="2933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75">
                <a:solidFill>
                  <a:srgbClr val="FFFFFF"/>
                </a:solidFill>
                <a:latin typeface="Calibri"/>
                <a:cs typeface="Calibri"/>
              </a:rPr>
              <a:t>ctivity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33568" y="1392282"/>
            <a:ext cx="698500" cy="480695"/>
          </a:xfrm>
          <a:custGeom>
            <a:avLst/>
            <a:gdLst/>
            <a:ahLst/>
            <a:cxnLst/>
            <a:rect l="l" t="t" r="r" b="b"/>
            <a:pathLst>
              <a:path w="698500" h="480694">
                <a:moveTo>
                  <a:pt x="0" y="0"/>
                </a:moveTo>
                <a:lnTo>
                  <a:pt x="0" y="240306"/>
                </a:lnTo>
                <a:lnTo>
                  <a:pt x="697882" y="240306"/>
                </a:lnTo>
                <a:lnTo>
                  <a:pt x="697882" y="480612"/>
                </a:lnTo>
              </a:path>
            </a:pathLst>
          </a:custGeom>
          <a:ln w="90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85073" y="1872894"/>
            <a:ext cx="692785" cy="219710"/>
          </a:xfrm>
          <a:custGeom>
            <a:avLst/>
            <a:gdLst/>
            <a:ahLst/>
            <a:cxnLst/>
            <a:rect l="l" t="t" r="r" b="b"/>
            <a:pathLst>
              <a:path w="692785" h="219710">
                <a:moveTo>
                  <a:pt x="676266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4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676266" y="219626"/>
                </a:lnTo>
                <a:lnTo>
                  <a:pt x="682684" y="217900"/>
                </a:lnTo>
                <a:lnTo>
                  <a:pt x="687925" y="213194"/>
                </a:lnTo>
                <a:lnTo>
                  <a:pt x="691459" y="206212"/>
                </a:lnTo>
                <a:lnTo>
                  <a:pt x="692754" y="197664"/>
                </a:lnTo>
                <a:lnTo>
                  <a:pt x="692754" y="21962"/>
                </a:lnTo>
                <a:lnTo>
                  <a:pt x="691459" y="13413"/>
                </a:lnTo>
                <a:lnTo>
                  <a:pt x="687925" y="6432"/>
                </a:lnTo>
                <a:lnTo>
                  <a:pt x="682684" y="1725"/>
                </a:lnTo>
                <a:lnTo>
                  <a:pt x="676266" y="0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85073" y="1872894"/>
            <a:ext cx="692785" cy="219710"/>
          </a:xfrm>
          <a:custGeom>
            <a:avLst/>
            <a:gdLst/>
            <a:ahLst/>
            <a:cxnLst/>
            <a:rect l="l" t="t" r="r" b="b"/>
            <a:pathLst>
              <a:path w="692785" h="219710">
                <a:moveTo>
                  <a:pt x="0" y="21962"/>
                </a:moveTo>
                <a:lnTo>
                  <a:pt x="1295" y="13413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676266" y="0"/>
                </a:lnTo>
                <a:lnTo>
                  <a:pt x="682684" y="1725"/>
                </a:lnTo>
                <a:lnTo>
                  <a:pt x="687925" y="6432"/>
                </a:lnTo>
                <a:lnTo>
                  <a:pt x="691459" y="13413"/>
                </a:lnTo>
                <a:lnTo>
                  <a:pt x="692754" y="21962"/>
                </a:lnTo>
                <a:lnTo>
                  <a:pt x="692754" y="197664"/>
                </a:lnTo>
                <a:lnTo>
                  <a:pt x="691459" y="206212"/>
                </a:lnTo>
                <a:lnTo>
                  <a:pt x="687925" y="213194"/>
                </a:lnTo>
                <a:lnTo>
                  <a:pt x="682684" y="217900"/>
                </a:lnTo>
                <a:lnTo>
                  <a:pt x="676266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4"/>
                </a:lnTo>
                <a:lnTo>
                  <a:pt x="1295" y="206212"/>
                </a:lnTo>
                <a:lnTo>
                  <a:pt x="0" y="197664"/>
                </a:lnTo>
                <a:lnTo>
                  <a:pt x="0" y="21962"/>
                </a:lnTo>
                <a:close/>
              </a:path>
            </a:pathLst>
          </a:custGeom>
          <a:ln w="47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519296" y="1885958"/>
            <a:ext cx="2247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 spc="-7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55027" y="2092522"/>
            <a:ext cx="676910" cy="313055"/>
          </a:xfrm>
          <a:custGeom>
            <a:avLst/>
            <a:gdLst/>
            <a:ahLst/>
            <a:cxnLst/>
            <a:rect l="l" t="t" r="r" b="b"/>
            <a:pathLst>
              <a:path w="676910" h="313055">
                <a:moveTo>
                  <a:pt x="676423" y="0"/>
                </a:moveTo>
                <a:lnTo>
                  <a:pt x="676423" y="156503"/>
                </a:lnTo>
                <a:lnTo>
                  <a:pt x="0" y="156503"/>
                </a:lnTo>
                <a:lnTo>
                  <a:pt x="0" y="313006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99188" y="2405528"/>
            <a:ext cx="911860" cy="219710"/>
          </a:xfrm>
          <a:custGeom>
            <a:avLst/>
            <a:gdLst/>
            <a:ahLst/>
            <a:cxnLst/>
            <a:rect l="l" t="t" r="r" b="b"/>
            <a:pathLst>
              <a:path w="911860" h="219710">
                <a:moveTo>
                  <a:pt x="895190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3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895190" y="219626"/>
                </a:lnTo>
                <a:lnTo>
                  <a:pt x="901609" y="217900"/>
                </a:lnTo>
                <a:lnTo>
                  <a:pt x="906850" y="213194"/>
                </a:lnTo>
                <a:lnTo>
                  <a:pt x="910384" y="206212"/>
                </a:lnTo>
                <a:lnTo>
                  <a:pt x="911679" y="197663"/>
                </a:lnTo>
                <a:lnTo>
                  <a:pt x="911679" y="21962"/>
                </a:lnTo>
                <a:lnTo>
                  <a:pt x="910384" y="13413"/>
                </a:lnTo>
                <a:lnTo>
                  <a:pt x="906850" y="6432"/>
                </a:lnTo>
                <a:lnTo>
                  <a:pt x="901609" y="1725"/>
                </a:lnTo>
                <a:lnTo>
                  <a:pt x="895190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99187" y="2405528"/>
            <a:ext cx="911860" cy="219710"/>
          </a:xfrm>
          <a:custGeom>
            <a:avLst/>
            <a:gdLst/>
            <a:ahLst/>
            <a:cxnLst/>
            <a:rect l="l" t="t" r="r" b="b"/>
            <a:pathLst>
              <a:path w="911860" h="219710">
                <a:moveTo>
                  <a:pt x="0" y="21963"/>
                </a:moveTo>
                <a:lnTo>
                  <a:pt x="1295" y="13414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895190" y="0"/>
                </a:lnTo>
                <a:lnTo>
                  <a:pt x="901608" y="1725"/>
                </a:lnTo>
                <a:lnTo>
                  <a:pt x="906850" y="6432"/>
                </a:lnTo>
                <a:lnTo>
                  <a:pt x="910383" y="13414"/>
                </a:lnTo>
                <a:lnTo>
                  <a:pt x="911679" y="21963"/>
                </a:lnTo>
                <a:lnTo>
                  <a:pt x="911679" y="197663"/>
                </a:lnTo>
                <a:lnTo>
                  <a:pt x="910383" y="206212"/>
                </a:lnTo>
                <a:lnTo>
                  <a:pt x="906850" y="213193"/>
                </a:lnTo>
                <a:lnTo>
                  <a:pt x="901608" y="217900"/>
                </a:lnTo>
                <a:lnTo>
                  <a:pt x="895190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3"/>
                </a:lnTo>
                <a:lnTo>
                  <a:pt x="1295" y="206212"/>
                </a:lnTo>
                <a:lnTo>
                  <a:pt x="0" y="197663"/>
                </a:lnTo>
                <a:lnTo>
                  <a:pt x="0" y="21963"/>
                </a:lnTo>
                <a:close/>
              </a:path>
            </a:pathLst>
          </a:custGeom>
          <a:ln w="482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642870" y="2418152"/>
            <a:ext cx="62484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Accomplishment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31451" y="2092522"/>
            <a:ext cx="407034" cy="313055"/>
          </a:xfrm>
          <a:custGeom>
            <a:avLst/>
            <a:gdLst/>
            <a:ahLst/>
            <a:cxnLst/>
            <a:rect l="l" t="t" r="r" b="b"/>
            <a:pathLst>
              <a:path w="407035" h="313055">
                <a:moveTo>
                  <a:pt x="0" y="0"/>
                </a:moveTo>
                <a:lnTo>
                  <a:pt x="0" y="156503"/>
                </a:lnTo>
                <a:lnTo>
                  <a:pt x="407012" y="156503"/>
                </a:lnTo>
                <a:lnTo>
                  <a:pt x="407012" y="313006"/>
                </a:lnTo>
              </a:path>
            </a:pathLst>
          </a:custGeom>
          <a:ln w="8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8009" y="2405528"/>
            <a:ext cx="1121410" cy="219710"/>
          </a:xfrm>
          <a:custGeom>
            <a:avLst/>
            <a:gdLst/>
            <a:ahLst/>
            <a:cxnLst/>
            <a:rect l="l" t="t" r="r" b="b"/>
            <a:pathLst>
              <a:path w="1121410" h="219710">
                <a:moveTo>
                  <a:pt x="1104419" y="0"/>
                </a:moveTo>
                <a:lnTo>
                  <a:pt x="16488" y="0"/>
                </a:lnTo>
                <a:lnTo>
                  <a:pt x="10070" y="1725"/>
                </a:lnTo>
                <a:lnTo>
                  <a:pt x="4829" y="6432"/>
                </a:lnTo>
                <a:lnTo>
                  <a:pt x="1295" y="13413"/>
                </a:lnTo>
                <a:lnTo>
                  <a:pt x="0" y="21962"/>
                </a:lnTo>
                <a:lnTo>
                  <a:pt x="0" y="197663"/>
                </a:lnTo>
                <a:lnTo>
                  <a:pt x="1295" y="206212"/>
                </a:lnTo>
                <a:lnTo>
                  <a:pt x="4829" y="213194"/>
                </a:lnTo>
                <a:lnTo>
                  <a:pt x="10070" y="217900"/>
                </a:lnTo>
                <a:lnTo>
                  <a:pt x="16488" y="219626"/>
                </a:lnTo>
                <a:lnTo>
                  <a:pt x="1104419" y="219626"/>
                </a:lnTo>
                <a:lnTo>
                  <a:pt x="1110837" y="217900"/>
                </a:lnTo>
                <a:lnTo>
                  <a:pt x="1116079" y="213194"/>
                </a:lnTo>
                <a:lnTo>
                  <a:pt x="1119612" y="206212"/>
                </a:lnTo>
                <a:lnTo>
                  <a:pt x="1120908" y="197663"/>
                </a:lnTo>
                <a:lnTo>
                  <a:pt x="1120908" y="21962"/>
                </a:lnTo>
                <a:lnTo>
                  <a:pt x="1119612" y="13413"/>
                </a:lnTo>
                <a:lnTo>
                  <a:pt x="1116079" y="6432"/>
                </a:lnTo>
                <a:lnTo>
                  <a:pt x="1110837" y="1725"/>
                </a:lnTo>
                <a:lnTo>
                  <a:pt x="1104419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78009" y="2405528"/>
            <a:ext cx="1121410" cy="219710"/>
          </a:xfrm>
          <a:custGeom>
            <a:avLst/>
            <a:gdLst/>
            <a:ahLst/>
            <a:cxnLst/>
            <a:rect l="l" t="t" r="r" b="b"/>
            <a:pathLst>
              <a:path w="1121410" h="219710">
                <a:moveTo>
                  <a:pt x="0" y="21963"/>
                </a:moveTo>
                <a:lnTo>
                  <a:pt x="1295" y="13414"/>
                </a:lnTo>
                <a:lnTo>
                  <a:pt x="4829" y="6432"/>
                </a:lnTo>
                <a:lnTo>
                  <a:pt x="10070" y="1725"/>
                </a:lnTo>
                <a:lnTo>
                  <a:pt x="16488" y="0"/>
                </a:lnTo>
                <a:lnTo>
                  <a:pt x="1104419" y="0"/>
                </a:lnTo>
                <a:lnTo>
                  <a:pt x="1110837" y="1725"/>
                </a:lnTo>
                <a:lnTo>
                  <a:pt x="1116078" y="6432"/>
                </a:lnTo>
                <a:lnTo>
                  <a:pt x="1119612" y="13414"/>
                </a:lnTo>
                <a:lnTo>
                  <a:pt x="1120908" y="21963"/>
                </a:lnTo>
                <a:lnTo>
                  <a:pt x="1120908" y="197663"/>
                </a:lnTo>
                <a:lnTo>
                  <a:pt x="1119612" y="206212"/>
                </a:lnTo>
                <a:lnTo>
                  <a:pt x="1116078" y="213193"/>
                </a:lnTo>
                <a:lnTo>
                  <a:pt x="1110837" y="217900"/>
                </a:lnTo>
                <a:lnTo>
                  <a:pt x="1104419" y="219626"/>
                </a:lnTo>
                <a:lnTo>
                  <a:pt x="16488" y="219626"/>
                </a:lnTo>
                <a:lnTo>
                  <a:pt x="10070" y="217900"/>
                </a:lnTo>
                <a:lnTo>
                  <a:pt x="4829" y="213193"/>
                </a:lnTo>
                <a:lnTo>
                  <a:pt x="1295" y="206212"/>
                </a:lnTo>
                <a:lnTo>
                  <a:pt x="0" y="197663"/>
                </a:lnTo>
                <a:lnTo>
                  <a:pt x="0" y="21963"/>
                </a:lnTo>
                <a:close/>
              </a:path>
            </a:pathLst>
          </a:custGeom>
          <a:ln w="48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790454" y="2418152"/>
            <a:ext cx="4965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5">
                <a:solidFill>
                  <a:srgbClr val="FFFFFF"/>
                </a:solidFill>
                <a:latin typeface="Calibri"/>
                <a:cs typeface="Calibri"/>
              </a:rPr>
              <a:t>Achievement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1606" y="2297039"/>
            <a:ext cx="966314" cy="9665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57921" y="2639228"/>
            <a:ext cx="910375" cy="6243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9997" y="1393485"/>
            <a:ext cx="920807" cy="7084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21706" y="2621173"/>
            <a:ext cx="1059281" cy="6602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25005" y="1396450"/>
            <a:ext cx="410209" cy="305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1115" marR="5080" indent="-19050">
              <a:lnSpc>
                <a:spcPct val="101499"/>
              </a:lnSpc>
              <a:spcBef>
                <a:spcPts val="105"/>
              </a:spcBef>
            </a:pPr>
            <a:r>
              <a:rPr dirty="0" sz="600" spc="-65" b="1">
                <a:solidFill>
                  <a:srgbClr val="843C0C"/>
                </a:solidFill>
                <a:latin typeface="Calibri"/>
                <a:cs typeface="Calibri"/>
              </a:rPr>
              <a:t>Progressive test  </a:t>
            </a:r>
            <a:r>
              <a:rPr dirty="0" sz="600" spc="-55" b="1">
                <a:solidFill>
                  <a:srgbClr val="843C0C"/>
                </a:solidFill>
                <a:latin typeface="Calibri"/>
                <a:cs typeface="Calibri"/>
              </a:rPr>
              <a:t>(for </a:t>
            </a:r>
            <a:r>
              <a:rPr dirty="0" sz="600" spc="-75" b="1">
                <a:solidFill>
                  <a:srgbClr val="843C0C"/>
                </a:solidFill>
                <a:latin typeface="Calibri"/>
                <a:cs typeface="Calibri"/>
              </a:rPr>
              <a:t>INTERNAL  STRUCTURE)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98536" y="1912979"/>
            <a:ext cx="66421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“for”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test </a:t>
            </a: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(for</a:t>
            </a:r>
            <a:r>
              <a:rPr dirty="0" sz="700" spc="-90" b="1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TELICITY)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67686" y="2275999"/>
            <a:ext cx="319405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90" b="1">
                <a:solidFill>
                  <a:srgbClr val="843C0C"/>
                </a:solidFill>
                <a:latin typeface="Calibri"/>
                <a:cs typeface="Calibri"/>
              </a:rPr>
              <a:t>“stop”</a:t>
            </a:r>
            <a:r>
              <a:rPr dirty="0" sz="700" spc="-75" b="1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dirty="0" sz="700" spc="-80" b="1">
                <a:solidFill>
                  <a:srgbClr val="843C0C"/>
                </a:solidFill>
                <a:latin typeface="Calibri"/>
                <a:cs typeface="Calibri"/>
              </a:rPr>
              <a:t>test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61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2" action="ppaction://hlinksldjump"/>
              </a:rPr>
              <a:t>Lexical </a:t>
            </a:r>
            <a:r>
              <a:rPr dirty="0" spc="-20">
                <a:hlinkClick r:id="rId2" action="ppaction://hlinksldjump"/>
              </a:rPr>
              <a:t>Aspect</a:t>
            </a:r>
            <a:r>
              <a:rPr dirty="0" spc="30">
                <a:hlinkClick r:id="rId2" action="ppaction://hlinksldjump"/>
              </a:rPr>
              <a:t> </a:t>
            </a:r>
            <a:r>
              <a:rPr dirty="0" spc="-45">
                <a:hlinkClick r:id="rId2" action="ppaction://hlinksldjump"/>
              </a:rPr>
              <a:t>Table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233" y="1125028"/>
            <a:ext cx="6724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5">
                <a:latin typeface="Verdana"/>
                <a:cs typeface="Verdana"/>
              </a:rPr>
              <a:t>Example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-80">
                <a:latin typeface="Verdana"/>
                <a:cs typeface="Verdana"/>
              </a:rPr>
              <a:t>verbs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7282" y="942834"/>
            <a:ext cx="633730" cy="32956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2065" marR="5080">
              <a:lnSpc>
                <a:spcPct val="74700"/>
              </a:lnSpc>
              <a:spcBef>
                <a:spcPts val="340"/>
              </a:spcBef>
            </a:pPr>
            <a:r>
              <a:rPr dirty="0" sz="800" spc="-45" b="1">
                <a:latin typeface="Tahoma"/>
                <a:cs typeface="Tahoma"/>
              </a:rPr>
              <a:t>Durativity:  </a:t>
            </a:r>
            <a:r>
              <a:rPr dirty="0" sz="800" spc="-65">
                <a:latin typeface="Verdana"/>
                <a:cs typeface="Verdana"/>
              </a:rPr>
              <a:t>can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the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75">
                <a:latin typeface="Verdana"/>
                <a:cs typeface="Verdana"/>
              </a:rPr>
              <a:t>event 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50">
                <a:latin typeface="Verdana"/>
                <a:cs typeface="Verdana"/>
              </a:rPr>
              <a:t>last </a:t>
            </a:r>
            <a:r>
              <a:rPr dirty="0" sz="800" spc="-55">
                <a:latin typeface="Verdana"/>
                <a:cs typeface="Verdana"/>
              </a:rPr>
              <a:t>for</a:t>
            </a:r>
            <a:r>
              <a:rPr dirty="0" sz="800" spc="10">
                <a:latin typeface="Verdana"/>
                <a:cs typeface="Verdana"/>
              </a:rPr>
              <a:t> </a:t>
            </a:r>
            <a:r>
              <a:rPr dirty="0" sz="800" spc="-75"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732" y="1216125"/>
            <a:ext cx="42925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5">
                <a:latin typeface="Verdana"/>
                <a:cs typeface="Verdana"/>
              </a:rPr>
              <a:t>period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-45">
                <a:latin typeface="Verdana"/>
                <a:cs typeface="Verdana"/>
              </a:rPr>
              <a:t>of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16" y="1307222"/>
            <a:ext cx="402462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755" algn="l"/>
                <a:tab pos="4011295" algn="l"/>
              </a:tabLst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-5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time?	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7303" y="988376"/>
            <a:ext cx="673735" cy="32956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2700" marR="5080">
              <a:lnSpc>
                <a:spcPct val="74700"/>
              </a:lnSpc>
              <a:spcBef>
                <a:spcPts val="340"/>
              </a:spcBef>
            </a:pPr>
            <a:r>
              <a:rPr dirty="0" sz="800" spc="-55" b="1">
                <a:latin typeface="Tahoma"/>
                <a:cs typeface="Tahoma"/>
              </a:rPr>
              <a:t>Dynamism:  </a:t>
            </a:r>
            <a:r>
              <a:rPr dirty="0" sz="800" spc="-75">
                <a:latin typeface="Verdana"/>
                <a:cs typeface="Verdana"/>
              </a:rPr>
              <a:t>does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the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-75">
                <a:latin typeface="Verdana"/>
                <a:cs typeface="Verdana"/>
              </a:rPr>
              <a:t>event 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85">
                <a:latin typeface="Verdana"/>
                <a:cs typeface="Verdana"/>
              </a:rPr>
              <a:t>have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45">
                <a:latin typeface="Verdana"/>
                <a:cs typeface="Verdana"/>
              </a:rPr>
              <a:t>‘internal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6853" y="1261680"/>
            <a:ext cx="45465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Verdana"/>
                <a:cs typeface="Verdana"/>
              </a:rPr>
              <a:t>structure’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2226" y="1216125"/>
            <a:ext cx="5035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0">
                <a:latin typeface="Verdana"/>
                <a:cs typeface="Verdana"/>
              </a:rPr>
              <a:t>end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point?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2767" y="1033931"/>
            <a:ext cx="122872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069">
              <a:lnSpc>
                <a:spcPts val="840"/>
              </a:lnSpc>
              <a:spcBef>
                <a:spcPts val="95"/>
              </a:spcBef>
            </a:pPr>
            <a:r>
              <a:rPr dirty="0" sz="800" spc="-40" b="1">
                <a:latin typeface="Tahoma"/>
                <a:cs typeface="Tahoma"/>
              </a:rPr>
              <a:t>Telicity:</a:t>
            </a:r>
            <a:r>
              <a:rPr dirty="0" sz="800" spc="130" b="1">
                <a:latin typeface="Tahoma"/>
                <a:cs typeface="Tahoma"/>
              </a:rPr>
              <a:t> </a:t>
            </a:r>
            <a:r>
              <a:rPr dirty="0" sz="800" spc="-60">
                <a:latin typeface="Verdana"/>
                <a:cs typeface="Verdana"/>
              </a:rPr>
              <a:t>is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840"/>
              </a:lnSpc>
              <a:tabLst>
                <a:tab pos="965835" algn="l"/>
              </a:tabLst>
            </a:pPr>
            <a:r>
              <a:rPr dirty="0" sz="800" spc="-70">
                <a:latin typeface="Verdana"/>
                <a:cs typeface="Verdana"/>
              </a:rPr>
              <a:t>there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75">
                <a:latin typeface="Verdana"/>
                <a:cs typeface="Verdana"/>
              </a:rPr>
              <a:t>a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5">
                <a:latin typeface="Verdana"/>
                <a:cs typeface="Verdana"/>
              </a:rPr>
              <a:t>cle</a:t>
            </a:r>
            <a:r>
              <a:rPr dirty="0" sz="800" spc="-100">
                <a:latin typeface="Verdana"/>
                <a:cs typeface="Verdana"/>
              </a:rPr>
              <a:t>a</a:t>
            </a:r>
            <a:r>
              <a:rPr dirty="0" sz="800" spc="-55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	</a:t>
            </a:r>
            <a:r>
              <a:rPr dirty="0" sz="800" spc="-40" b="1">
                <a:latin typeface="Tahoma"/>
                <a:cs typeface="Tahoma"/>
              </a:rPr>
              <a:t>La</a:t>
            </a:r>
            <a:r>
              <a:rPr dirty="0" sz="800" spc="-25" b="1">
                <a:latin typeface="Tahoma"/>
                <a:cs typeface="Tahoma"/>
              </a:rPr>
              <a:t>b</a:t>
            </a:r>
            <a:r>
              <a:rPr dirty="0" sz="800" spc="-55" b="1">
                <a:latin typeface="Tahoma"/>
                <a:cs typeface="Tahoma"/>
              </a:rPr>
              <a:t>el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0306" y="1343950"/>
            <a:ext cx="28765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25">
                <a:solidFill>
                  <a:srgbClr val="00CC00"/>
                </a:solidFill>
                <a:latin typeface="Meiryo"/>
                <a:cs typeface="Meiryo"/>
              </a:rPr>
              <a:t>✓</a:t>
            </a:r>
            <a:endParaRPr sz="2450">
              <a:latin typeface="Meiryo"/>
              <a:cs typeface="Meiry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8877" y="1326805"/>
            <a:ext cx="106997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12165" algn="l"/>
              </a:tabLst>
            </a:pPr>
            <a:r>
              <a:rPr dirty="0" sz="2450" spc="-55" i="1">
                <a:solidFill>
                  <a:srgbClr val="CC0000"/>
                </a:solidFill>
                <a:latin typeface="Meiryo"/>
                <a:cs typeface="Meiryo"/>
              </a:rPr>
              <a:t>×</a:t>
            </a:r>
            <a:r>
              <a:rPr dirty="0" sz="2450" spc="-55" i="1">
                <a:solidFill>
                  <a:srgbClr val="CC0000"/>
                </a:solidFill>
                <a:latin typeface="Meiryo"/>
                <a:cs typeface="Meiryo"/>
              </a:rPr>
              <a:t>	</a:t>
            </a:r>
            <a:r>
              <a:rPr dirty="0" sz="2450" spc="-475" i="1">
                <a:solidFill>
                  <a:srgbClr val="CC0000"/>
                </a:solidFill>
                <a:latin typeface="Meiryo"/>
                <a:cs typeface="Meiryo"/>
              </a:rPr>
              <a:t>×</a:t>
            </a:r>
            <a:endParaRPr sz="245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2519" y="1483714"/>
            <a:ext cx="2622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5">
                <a:latin typeface="Verdana"/>
                <a:cs typeface="Verdana"/>
              </a:rPr>
              <a:t>State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0306" y="1589200"/>
            <a:ext cx="108775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12165" algn="l"/>
              </a:tabLst>
            </a:pPr>
            <a:r>
              <a:rPr dirty="0" sz="2450" spc="25">
                <a:solidFill>
                  <a:srgbClr val="00CC00"/>
                </a:solidFill>
                <a:latin typeface="Meiryo"/>
                <a:cs typeface="Meiryo"/>
              </a:rPr>
              <a:t>✓</a:t>
            </a:r>
            <a:r>
              <a:rPr dirty="0" sz="2450" spc="25">
                <a:solidFill>
                  <a:srgbClr val="00CC00"/>
                </a:solidFill>
                <a:latin typeface="Meiryo"/>
                <a:cs typeface="Meiryo"/>
              </a:rPr>
              <a:t>	</a:t>
            </a:r>
            <a:r>
              <a:rPr dirty="0" sz="2450" spc="-340">
                <a:solidFill>
                  <a:srgbClr val="00CC00"/>
                </a:solidFill>
                <a:latin typeface="Meiryo"/>
                <a:cs typeface="Meiryo"/>
              </a:rPr>
              <a:t>✓</a:t>
            </a:r>
            <a:endParaRPr sz="2450">
              <a:latin typeface="Meiryo"/>
              <a:cs typeface="Meiry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8710" y="1572055"/>
            <a:ext cx="27051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55" i="1">
                <a:solidFill>
                  <a:srgbClr val="CC0000"/>
                </a:solidFill>
                <a:latin typeface="Meiryo"/>
                <a:cs typeface="Meiryo"/>
              </a:rPr>
              <a:t>×</a:t>
            </a:r>
            <a:endParaRPr sz="245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8658" y="1728964"/>
            <a:ext cx="3702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Verdana"/>
                <a:cs typeface="Verdana"/>
              </a:rPr>
              <a:t>Activi</a:t>
            </a:r>
            <a:r>
              <a:rPr dirty="0" sz="800" spc="-50">
                <a:latin typeface="Verdana"/>
                <a:cs typeface="Verdana"/>
              </a:rPr>
              <a:t>t</a:t>
            </a:r>
            <a:r>
              <a:rPr dirty="0" sz="800" spc="-85"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40306" y="1834437"/>
            <a:ext cx="188785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12165" algn="l"/>
                <a:tab pos="1612265" algn="l"/>
              </a:tabLst>
            </a:pPr>
            <a:r>
              <a:rPr dirty="0" sz="2450" spc="25">
                <a:solidFill>
                  <a:srgbClr val="00CC00"/>
                </a:solidFill>
                <a:latin typeface="Meiryo"/>
                <a:cs typeface="Meiryo"/>
              </a:rPr>
              <a:t>✓</a:t>
            </a:r>
            <a:r>
              <a:rPr dirty="0" sz="2450" spc="25">
                <a:solidFill>
                  <a:srgbClr val="00CC00"/>
                </a:solidFill>
                <a:latin typeface="Meiryo"/>
                <a:cs typeface="Meiryo"/>
              </a:rPr>
              <a:t>	</a:t>
            </a:r>
            <a:r>
              <a:rPr dirty="0" sz="2450" spc="25">
                <a:solidFill>
                  <a:srgbClr val="00CC00"/>
                </a:solidFill>
                <a:latin typeface="Meiryo"/>
                <a:cs typeface="Meiryo"/>
              </a:rPr>
              <a:t>✓</a:t>
            </a:r>
            <a:r>
              <a:rPr dirty="0" sz="2450" spc="25">
                <a:solidFill>
                  <a:srgbClr val="00CC00"/>
                </a:solidFill>
                <a:latin typeface="Meiryo"/>
                <a:cs typeface="Meiryo"/>
              </a:rPr>
              <a:t>	</a:t>
            </a:r>
            <a:r>
              <a:rPr dirty="0" sz="2450" spc="-340">
                <a:solidFill>
                  <a:srgbClr val="00CC00"/>
                </a:solidFill>
                <a:latin typeface="Meiryo"/>
                <a:cs typeface="Meiryo"/>
              </a:rPr>
              <a:t>✓</a:t>
            </a:r>
            <a:endParaRPr sz="2450">
              <a:latin typeface="Meiryo"/>
              <a:cs typeface="Meiry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6957" y="1974201"/>
            <a:ext cx="7632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Accomplishment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391" y="1438172"/>
            <a:ext cx="575945" cy="9740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25400" marR="17780">
              <a:lnSpc>
                <a:spcPct val="74700"/>
              </a:lnSpc>
              <a:spcBef>
                <a:spcPts val="340"/>
              </a:spcBef>
            </a:pPr>
            <a:r>
              <a:rPr dirty="0" sz="800" spc="-60" b="1">
                <a:latin typeface="Tahoma"/>
                <a:cs typeface="Tahoma"/>
              </a:rPr>
              <a:t>exist</a:t>
            </a:r>
            <a:r>
              <a:rPr dirty="0" sz="800" spc="-60">
                <a:latin typeface="Verdana"/>
                <a:cs typeface="Verdana"/>
              </a:rPr>
              <a:t>, </a:t>
            </a:r>
            <a:r>
              <a:rPr dirty="0" sz="800" spc="-65">
                <a:latin typeface="Verdana"/>
                <a:cs typeface="Verdana"/>
              </a:rPr>
              <a:t>want,  </a:t>
            </a:r>
            <a:r>
              <a:rPr dirty="0" sz="800" spc="-70">
                <a:latin typeface="Verdana"/>
                <a:cs typeface="Verdana"/>
              </a:rPr>
              <a:t>believe</a:t>
            </a:r>
            <a:endParaRPr sz="800">
              <a:latin typeface="Verdana"/>
              <a:cs typeface="Verdana"/>
            </a:endParaRPr>
          </a:p>
          <a:p>
            <a:pPr algn="ctr" marL="34925" marR="27305">
              <a:lnSpc>
                <a:spcPct val="74700"/>
              </a:lnSpc>
              <a:spcBef>
                <a:spcPts val="495"/>
              </a:spcBef>
            </a:pPr>
            <a:r>
              <a:rPr dirty="0" sz="800" spc="-60" b="1">
                <a:latin typeface="Tahoma"/>
                <a:cs typeface="Tahoma"/>
              </a:rPr>
              <a:t>run</a:t>
            </a:r>
            <a:r>
              <a:rPr dirty="0" sz="800" spc="-60">
                <a:latin typeface="Verdana"/>
                <a:cs typeface="Verdana"/>
              </a:rPr>
              <a:t>,</a:t>
            </a:r>
            <a:r>
              <a:rPr dirty="0" sz="800" spc="-80">
                <a:latin typeface="Verdana"/>
                <a:cs typeface="Verdana"/>
              </a:rPr>
              <a:t> </a:t>
            </a:r>
            <a:r>
              <a:rPr dirty="0" sz="800" spc="-70">
                <a:latin typeface="Verdana"/>
                <a:cs typeface="Verdana"/>
              </a:rPr>
              <a:t>dance, 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5">
                <a:latin typeface="Verdana"/>
                <a:cs typeface="Verdana"/>
              </a:rPr>
              <a:t>sing,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80">
                <a:latin typeface="Verdana"/>
                <a:cs typeface="Verdana"/>
              </a:rPr>
              <a:t>work</a:t>
            </a:r>
            <a:endParaRPr sz="800">
              <a:latin typeface="Verdana"/>
              <a:cs typeface="Verdana"/>
            </a:endParaRPr>
          </a:p>
          <a:p>
            <a:pPr algn="ctr" marL="22225" marR="14604">
              <a:lnSpc>
                <a:spcPct val="74700"/>
              </a:lnSpc>
              <a:spcBef>
                <a:spcPts val="495"/>
              </a:spcBef>
            </a:pPr>
            <a:r>
              <a:rPr dirty="0" sz="800" spc="-65" b="1">
                <a:latin typeface="Tahoma"/>
                <a:cs typeface="Tahoma"/>
              </a:rPr>
              <a:t>jump</a:t>
            </a:r>
            <a:r>
              <a:rPr dirty="0" sz="800" spc="-65">
                <a:latin typeface="Verdana"/>
                <a:cs typeface="Verdana"/>
              </a:rPr>
              <a:t>,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pour, 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80">
                <a:latin typeface="Verdana"/>
                <a:cs typeface="Verdana"/>
              </a:rPr>
              <a:t>bake,</a:t>
            </a:r>
            <a:r>
              <a:rPr dirty="0" sz="800" spc="-60">
                <a:latin typeface="Verdana"/>
                <a:cs typeface="Verdana"/>
              </a:rPr>
              <a:t> </a:t>
            </a:r>
            <a:r>
              <a:rPr dirty="0" sz="800" spc="-55">
                <a:latin typeface="Verdana"/>
                <a:cs typeface="Verdana"/>
              </a:rPr>
              <a:t>write</a:t>
            </a:r>
            <a:endParaRPr sz="800">
              <a:latin typeface="Verdana"/>
              <a:cs typeface="Verdana"/>
            </a:endParaRPr>
          </a:p>
          <a:p>
            <a:pPr algn="ctr" marL="12700" marR="5080">
              <a:lnSpc>
                <a:spcPct val="74700"/>
              </a:lnSpc>
              <a:spcBef>
                <a:spcPts val="500"/>
              </a:spcBef>
            </a:pPr>
            <a:r>
              <a:rPr dirty="0" sz="800" spc="-60" b="1">
                <a:latin typeface="Tahoma"/>
                <a:cs typeface="Tahoma"/>
              </a:rPr>
              <a:t>reach</a:t>
            </a:r>
            <a:r>
              <a:rPr dirty="0" sz="800" spc="-60">
                <a:latin typeface="Verdana"/>
                <a:cs typeface="Verdana"/>
              </a:rPr>
              <a:t>,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flash, 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drop,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70">
                <a:latin typeface="Verdana"/>
                <a:cs typeface="Verdana"/>
              </a:rPr>
              <a:t>realise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044" y="2062542"/>
            <a:ext cx="106997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12165" algn="l"/>
              </a:tabLst>
            </a:pPr>
            <a:r>
              <a:rPr dirty="0" sz="2450" spc="-55" i="1">
                <a:solidFill>
                  <a:srgbClr val="CC0000"/>
                </a:solidFill>
                <a:latin typeface="Meiryo"/>
                <a:cs typeface="Meiryo"/>
              </a:rPr>
              <a:t>×</a:t>
            </a:r>
            <a:r>
              <a:rPr dirty="0" sz="2450" spc="-55" i="1">
                <a:solidFill>
                  <a:srgbClr val="CC0000"/>
                </a:solidFill>
                <a:latin typeface="Meiryo"/>
                <a:cs typeface="Meiryo"/>
              </a:rPr>
              <a:t>	</a:t>
            </a:r>
            <a:r>
              <a:rPr dirty="0" sz="2450" spc="-475" i="1">
                <a:solidFill>
                  <a:srgbClr val="CC0000"/>
                </a:solidFill>
                <a:latin typeface="Meiryo"/>
                <a:cs typeface="Meiryo"/>
              </a:rPr>
              <a:t>×</a:t>
            </a:r>
            <a:endParaRPr sz="245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39960" y="2079687"/>
            <a:ext cx="28765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25">
                <a:solidFill>
                  <a:srgbClr val="00CC00"/>
                </a:solidFill>
                <a:latin typeface="Meiryo"/>
                <a:cs typeface="Meiryo"/>
              </a:rPr>
              <a:t>✓</a:t>
            </a:r>
            <a:endParaRPr sz="2450">
              <a:latin typeface="Meiryo"/>
              <a:cs typeface="Meiry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84256" y="2219450"/>
            <a:ext cx="598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5">
                <a:latin typeface="Verdana"/>
                <a:cs typeface="Verdana"/>
              </a:rPr>
              <a:t>Achievement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4416" y="2437041"/>
            <a:ext cx="3999229" cy="0"/>
          </a:xfrm>
          <a:custGeom>
            <a:avLst/>
            <a:gdLst/>
            <a:ahLst/>
            <a:cxnLst/>
            <a:rect l="l" t="t" r="r" b="b"/>
            <a:pathLst>
              <a:path w="3999229" h="0">
                <a:moveTo>
                  <a:pt x="0" y="0"/>
                </a:moveTo>
                <a:lnTo>
                  <a:pt x="39991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315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4" action="ppaction://hlinksldjump"/>
              </a:rPr>
              <a:t>What </a:t>
            </a:r>
            <a:r>
              <a:rPr dirty="0" spc="-40">
                <a:hlinkClick r:id="rId4" action="ppaction://hlinksldjump"/>
              </a:rPr>
              <a:t>is</a:t>
            </a:r>
            <a:r>
              <a:rPr dirty="0" spc="10">
                <a:hlinkClick r:id="rId4" action="ppaction://hlinksldjump"/>
              </a:rPr>
              <a:t> </a:t>
            </a:r>
            <a:r>
              <a:rPr dirty="0" spc="-60">
                <a:hlinkClick r:id="rId4" action="ppaction://hlinksldjump"/>
              </a:rPr>
              <a:t>tense?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405585"/>
            <a:ext cx="34639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“Tense” </a:t>
            </a:r>
            <a:r>
              <a:rPr dirty="0" sz="1100" spc="-55">
                <a:latin typeface="Tahoma"/>
                <a:cs typeface="Tahoma"/>
              </a:rPr>
              <a:t>refers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25">
                <a:latin typeface="Tahoma"/>
                <a:cs typeface="Tahoma"/>
              </a:rPr>
              <a:t>action </a:t>
            </a:r>
            <a:r>
              <a:rPr dirty="0" sz="1100" spc="-20">
                <a:latin typeface="Tahoma"/>
                <a:cs typeface="Tahoma"/>
              </a:rPr>
              <a:t>took </a:t>
            </a:r>
            <a:r>
              <a:rPr dirty="0" sz="1100" spc="-45">
                <a:latin typeface="Tahoma"/>
                <a:cs typeface="Tahoma"/>
              </a:rPr>
              <a:t>place </a:t>
            </a:r>
            <a:r>
              <a:rPr dirty="0" sz="1100" spc="-75" b="1">
                <a:latin typeface="Tahoma"/>
                <a:cs typeface="Tahoma"/>
              </a:rPr>
              <a:t>in </a:t>
            </a:r>
            <a:r>
              <a:rPr dirty="0" sz="1100" spc="-70" b="1">
                <a:latin typeface="Tahoma"/>
                <a:cs typeface="Tahoma"/>
              </a:rPr>
              <a:t>relation </a:t>
            </a:r>
            <a:r>
              <a:rPr dirty="0" sz="1100" spc="-50" b="1">
                <a:latin typeface="Tahoma"/>
                <a:cs typeface="Tahoma"/>
              </a:rPr>
              <a:t>to  </a:t>
            </a:r>
            <a:r>
              <a:rPr dirty="0" sz="1100" spc="-70" b="1">
                <a:latin typeface="Tahoma"/>
                <a:cs typeface="Tahoma"/>
              </a:rPr>
              <a:t>the time of</a:t>
            </a:r>
            <a:r>
              <a:rPr dirty="0" sz="1100" spc="-4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speaking</a:t>
            </a:r>
            <a:r>
              <a:rPr dirty="0" sz="1100" spc="-80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666" y="2000920"/>
            <a:ext cx="2853690" cy="165735"/>
          </a:xfrm>
          <a:custGeom>
            <a:avLst/>
            <a:gdLst/>
            <a:ahLst/>
            <a:cxnLst/>
            <a:rect l="l" t="t" r="r" b="b"/>
            <a:pathLst>
              <a:path w="2853690" h="165735">
                <a:moveTo>
                  <a:pt x="2698294" y="150034"/>
                </a:moveTo>
                <a:lnTo>
                  <a:pt x="2701711" y="156495"/>
                </a:lnTo>
                <a:lnTo>
                  <a:pt x="2705081" y="163006"/>
                </a:lnTo>
                <a:lnTo>
                  <a:pt x="2712837" y="165355"/>
                </a:lnTo>
                <a:lnTo>
                  <a:pt x="2853237" y="82677"/>
                </a:lnTo>
                <a:lnTo>
                  <a:pt x="2827105" y="67290"/>
                </a:lnTo>
                <a:lnTo>
                  <a:pt x="2827105" y="96139"/>
                </a:lnTo>
                <a:lnTo>
                  <a:pt x="2778052" y="96163"/>
                </a:lnTo>
                <a:lnTo>
                  <a:pt x="2700510" y="141810"/>
                </a:lnTo>
                <a:lnTo>
                  <a:pt x="2698294" y="150034"/>
                </a:lnTo>
                <a:close/>
              </a:path>
              <a:path w="2853690" h="165735">
                <a:moveTo>
                  <a:pt x="2778111" y="96129"/>
                </a:moveTo>
                <a:lnTo>
                  <a:pt x="2827105" y="96139"/>
                </a:lnTo>
                <a:lnTo>
                  <a:pt x="2827105" y="69216"/>
                </a:lnTo>
                <a:lnTo>
                  <a:pt x="2820919" y="69215"/>
                </a:lnTo>
                <a:lnTo>
                  <a:pt x="2820919" y="94475"/>
                </a:lnTo>
                <a:lnTo>
                  <a:pt x="2800933" y="82694"/>
                </a:lnTo>
                <a:lnTo>
                  <a:pt x="2778111" y="96129"/>
                </a:lnTo>
                <a:close/>
              </a:path>
              <a:path w="2853690" h="165735">
                <a:moveTo>
                  <a:pt x="2698340" y="15321"/>
                </a:moveTo>
                <a:lnTo>
                  <a:pt x="2700510" y="23496"/>
                </a:lnTo>
                <a:lnTo>
                  <a:pt x="2778052" y="69206"/>
                </a:lnTo>
                <a:lnTo>
                  <a:pt x="2827105" y="69216"/>
                </a:lnTo>
                <a:lnTo>
                  <a:pt x="2827105" y="67290"/>
                </a:lnTo>
                <a:lnTo>
                  <a:pt x="2718978" y="3622"/>
                </a:lnTo>
                <a:lnTo>
                  <a:pt x="2712883" y="0"/>
                </a:lnTo>
                <a:lnTo>
                  <a:pt x="2705127" y="2349"/>
                </a:lnTo>
                <a:lnTo>
                  <a:pt x="2701711" y="8810"/>
                </a:lnTo>
                <a:lnTo>
                  <a:pt x="2698340" y="15321"/>
                </a:lnTo>
                <a:close/>
              </a:path>
              <a:path w="2853690" h="165735">
                <a:moveTo>
                  <a:pt x="2800933" y="82694"/>
                </a:moveTo>
                <a:lnTo>
                  <a:pt x="2820919" y="94475"/>
                </a:lnTo>
                <a:lnTo>
                  <a:pt x="2820919" y="70929"/>
                </a:lnTo>
                <a:lnTo>
                  <a:pt x="2800933" y="82694"/>
                </a:lnTo>
                <a:close/>
              </a:path>
              <a:path w="2853690" h="165735">
                <a:moveTo>
                  <a:pt x="2778052" y="69206"/>
                </a:moveTo>
                <a:lnTo>
                  <a:pt x="2800933" y="82694"/>
                </a:lnTo>
                <a:lnTo>
                  <a:pt x="2820919" y="70929"/>
                </a:lnTo>
                <a:lnTo>
                  <a:pt x="2820919" y="69215"/>
                </a:lnTo>
                <a:lnTo>
                  <a:pt x="2778052" y="69206"/>
                </a:lnTo>
                <a:close/>
              </a:path>
              <a:path w="2853690" h="165735">
                <a:moveTo>
                  <a:pt x="0" y="95552"/>
                </a:moveTo>
                <a:lnTo>
                  <a:pt x="2778111" y="96129"/>
                </a:lnTo>
                <a:lnTo>
                  <a:pt x="2800933" y="82694"/>
                </a:lnTo>
                <a:lnTo>
                  <a:pt x="2778111" y="69240"/>
                </a:lnTo>
                <a:lnTo>
                  <a:pt x="2698294" y="69189"/>
                </a:lnTo>
                <a:lnTo>
                  <a:pt x="9" y="68629"/>
                </a:lnTo>
                <a:lnTo>
                  <a:pt x="0" y="9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59553" y="1113786"/>
            <a:ext cx="1163955" cy="969644"/>
          </a:xfrm>
          <a:custGeom>
            <a:avLst/>
            <a:gdLst/>
            <a:ahLst/>
            <a:cxnLst/>
            <a:rect l="l" t="t" r="r" b="b"/>
            <a:pathLst>
              <a:path w="1163954" h="969644">
                <a:moveTo>
                  <a:pt x="0" y="78321"/>
                </a:moveTo>
                <a:lnTo>
                  <a:pt x="5802" y="47827"/>
                </a:lnTo>
                <a:lnTo>
                  <a:pt x="21630" y="22933"/>
                </a:lnTo>
                <a:lnTo>
                  <a:pt x="45109" y="6152"/>
                </a:lnTo>
                <a:lnTo>
                  <a:pt x="73870" y="0"/>
                </a:lnTo>
                <a:lnTo>
                  <a:pt x="193909" y="0"/>
                </a:lnTo>
                <a:lnTo>
                  <a:pt x="484772" y="0"/>
                </a:lnTo>
                <a:lnTo>
                  <a:pt x="1089584" y="0"/>
                </a:lnTo>
                <a:lnTo>
                  <a:pt x="1118344" y="6152"/>
                </a:lnTo>
                <a:lnTo>
                  <a:pt x="1141824" y="22933"/>
                </a:lnTo>
                <a:lnTo>
                  <a:pt x="1157651" y="47827"/>
                </a:lnTo>
                <a:lnTo>
                  <a:pt x="1163454" y="78321"/>
                </a:lnTo>
                <a:lnTo>
                  <a:pt x="1163454" y="274124"/>
                </a:lnTo>
                <a:lnTo>
                  <a:pt x="1163454" y="391605"/>
                </a:lnTo>
                <a:lnTo>
                  <a:pt x="1157651" y="422099"/>
                </a:lnTo>
                <a:lnTo>
                  <a:pt x="1141824" y="446993"/>
                </a:lnTo>
                <a:lnTo>
                  <a:pt x="1118344" y="463774"/>
                </a:lnTo>
                <a:lnTo>
                  <a:pt x="1089584" y="469927"/>
                </a:lnTo>
                <a:lnTo>
                  <a:pt x="484772" y="469927"/>
                </a:lnTo>
                <a:lnTo>
                  <a:pt x="63574" y="969175"/>
                </a:lnTo>
                <a:lnTo>
                  <a:pt x="193909" y="469927"/>
                </a:lnTo>
                <a:lnTo>
                  <a:pt x="73870" y="469927"/>
                </a:lnTo>
                <a:lnTo>
                  <a:pt x="45109" y="463774"/>
                </a:lnTo>
                <a:lnTo>
                  <a:pt x="21630" y="446993"/>
                </a:lnTo>
                <a:lnTo>
                  <a:pt x="5802" y="422099"/>
                </a:lnTo>
                <a:lnTo>
                  <a:pt x="0" y="391605"/>
                </a:lnTo>
                <a:lnTo>
                  <a:pt x="0" y="274124"/>
                </a:lnTo>
                <a:lnTo>
                  <a:pt x="0" y="78321"/>
                </a:lnTo>
                <a:close/>
              </a:path>
            </a:pathLst>
          </a:custGeom>
          <a:ln w="9562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819" y="1700453"/>
            <a:ext cx="404445" cy="329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48332" y="1199281"/>
            <a:ext cx="988060" cy="31369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243204" marR="5080" indent="-231140">
              <a:lnSpc>
                <a:spcPct val="107100"/>
              </a:lnSpc>
              <a:spcBef>
                <a:spcPts val="45"/>
              </a:spcBef>
            </a:pPr>
            <a:r>
              <a:rPr dirty="0" sz="900" spc="-10">
                <a:latin typeface="Calibri"/>
                <a:cs typeface="Calibri"/>
              </a:rPr>
              <a:t>I </a:t>
            </a:r>
            <a:r>
              <a:rPr dirty="0" sz="900" spc="-20">
                <a:latin typeface="Calibri"/>
                <a:cs typeface="Calibri"/>
              </a:rPr>
              <a:t>bought some </a:t>
            </a:r>
            <a:r>
              <a:rPr dirty="0" sz="900" spc="-15">
                <a:latin typeface="Calibri"/>
                <a:cs typeface="Calibri"/>
              </a:rPr>
              <a:t>apples  </a:t>
            </a:r>
            <a:r>
              <a:rPr dirty="0" sz="900" spc="-35">
                <a:latin typeface="Calibri"/>
                <a:cs typeface="Calibri"/>
              </a:rPr>
              <a:t>PAST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TENSE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5644" y="2097402"/>
            <a:ext cx="1136015" cy="720090"/>
          </a:xfrm>
          <a:custGeom>
            <a:avLst/>
            <a:gdLst/>
            <a:ahLst/>
            <a:cxnLst/>
            <a:rect l="l" t="t" r="r" b="b"/>
            <a:pathLst>
              <a:path w="1136014" h="720089">
                <a:moveTo>
                  <a:pt x="0" y="328263"/>
                </a:moveTo>
                <a:lnTo>
                  <a:pt x="5802" y="297770"/>
                </a:lnTo>
                <a:lnTo>
                  <a:pt x="21630" y="272875"/>
                </a:lnTo>
                <a:lnTo>
                  <a:pt x="45109" y="256094"/>
                </a:lnTo>
                <a:lnTo>
                  <a:pt x="73870" y="249942"/>
                </a:lnTo>
                <a:lnTo>
                  <a:pt x="189292" y="249942"/>
                </a:lnTo>
                <a:lnTo>
                  <a:pt x="260392" y="0"/>
                </a:lnTo>
                <a:lnTo>
                  <a:pt x="473230" y="249942"/>
                </a:lnTo>
                <a:lnTo>
                  <a:pt x="1061882" y="249942"/>
                </a:lnTo>
                <a:lnTo>
                  <a:pt x="1090643" y="256094"/>
                </a:lnTo>
                <a:lnTo>
                  <a:pt x="1114122" y="272875"/>
                </a:lnTo>
                <a:lnTo>
                  <a:pt x="1129950" y="297770"/>
                </a:lnTo>
                <a:lnTo>
                  <a:pt x="1135753" y="328263"/>
                </a:lnTo>
                <a:lnTo>
                  <a:pt x="1135753" y="445745"/>
                </a:lnTo>
                <a:lnTo>
                  <a:pt x="1135753" y="641548"/>
                </a:lnTo>
                <a:lnTo>
                  <a:pt x="1129950" y="672041"/>
                </a:lnTo>
                <a:lnTo>
                  <a:pt x="1114122" y="696936"/>
                </a:lnTo>
                <a:lnTo>
                  <a:pt x="1090643" y="713717"/>
                </a:lnTo>
                <a:lnTo>
                  <a:pt x="1061882" y="719869"/>
                </a:lnTo>
                <a:lnTo>
                  <a:pt x="473230" y="719869"/>
                </a:lnTo>
                <a:lnTo>
                  <a:pt x="189292" y="719869"/>
                </a:lnTo>
                <a:lnTo>
                  <a:pt x="73870" y="719869"/>
                </a:lnTo>
                <a:lnTo>
                  <a:pt x="45109" y="713717"/>
                </a:lnTo>
                <a:lnTo>
                  <a:pt x="21630" y="696936"/>
                </a:lnTo>
                <a:lnTo>
                  <a:pt x="5802" y="672041"/>
                </a:lnTo>
                <a:lnTo>
                  <a:pt x="0" y="641548"/>
                </a:lnTo>
                <a:lnTo>
                  <a:pt x="0" y="445745"/>
                </a:lnTo>
                <a:lnTo>
                  <a:pt x="0" y="328263"/>
                </a:lnTo>
                <a:close/>
              </a:path>
            </a:pathLst>
          </a:custGeom>
          <a:ln w="963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92558" y="2352823"/>
            <a:ext cx="882650" cy="42354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dirty="0" sz="1050" spc="-20">
                <a:latin typeface="Calibri"/>
                <a:cs typeface="Calibri"/>
              </a:rPr>
              <a:t>Sabrine </a:t>
            </a:r>
            <a:r>
              <a:rPr dirty="0" sz="1050" spc="-15">
                <a:latin typeface="Calibri"/>
                <a:cs typeface="Calibri"/>
              </a:rPr>
              <a:t>is</a:t>
            </a:r>
            <a:r>
              <a:rPr dirty="0" sz="1050" spc="-45">
                <a:latin typeface="Calibri"/>
                <a:cs typeface="Calibri"/>
              </a:rPr>
              <a:t> </a:t>
            </a:r>
            <a:r>
              <a:rPr dirty="0" sz="1050" spc="-25">
                <a:latin typeface="Calibri"/>
                <a:cs typeface="Calibri"/>
              </a:rPr>
              <a:t>happy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 sz="900" spc="-20">
                <a:latin typeface="Calibri"/>
                <a:cs typeface="Calibri"/>
              </a:rPr>
              <a:t>PRESENT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TENSE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93345" y="2817296"/>
            <a:ext cx="697703" cy="49254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234079" y="2169925"/>
            <a:ext cx="218440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-20">
                <a:latin typeface="Calibri"/>
                <a:cs typeface="Calibri"/>
              </a:rPr>
              <a:t>TIME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61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11" action="ppaction://hlinksldjump"/>
              </a:rPr>
              <a:t>Lexical </a:t>
            </a:r>
            <a:r>
              <a:rPr dirty="0" spc="-20">
                <a:hlinkClick r:id="rId11" action="ppaction://hlinksldjump"/>
              </a:rPr>
              <a:t>Aspect</a:t>
            </a:r>
            <a:r>
              <a:rPr dirty="0" spc="30">
                <a:hlinkClick r:id="rId11" action="ppaction://hlinksldjump"/>
              </a:rPr>
              <a:t> </a:t>
            </a:r>
            <a:r>
              <a:rPr dirty="0" spc="-45">
                <a:hlinkClick r:id="rId11" action="ppaction://hlinksldjump"/>
              </a:rPr>
              <a:t>Table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868856"/>
            <a:ext cx="3142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Now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lexical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aspect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116086"/>
            <a:ext cx="621030" cy="14960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75">
                <a:latin typeface="Tahoma"/>
                <a:cs typeface="Tahoma"/>
              </a:rPr>
              <a:t>wash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cheat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flatten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paint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open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p</a:t>
            </a:r>
            <a:r>
              <a:rPr dirty="0" sz="1100" spc="-75">
                <a:latin typeface="Tahoma"/>
                <a:cs typeface="Tahoma"/>
              </a:rPr>
              <a:t>ossess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deliver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29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2" action="ppaction://hlinksldjump"/>
              </a:rPr>
              <a:t>Summary </a:t>
            </a:r>
            <a:r>
              <a:rPr dirty="0" spc="-40">
                <a:hlinkClick r:id="rId12" action="ppaction://hlinksldjump"/>
              </a:rPr>
              <a:t>of</a:t>
            </a:r>
            <a:r>
              <a:rPr dirty="0" spc="40">
                <a:hlinkClick r:id="rId12" action="ppaction://hlinksldjump"/>
              </a:rPr>
              <a:t> </a:t>
            </a:r>
            <a:r>
              <a:rPr dirty="0" spc="-45">
                <a:hlinkClick r:id="rId12" action="ppaction://hlinksldjump"/>
              </a:rPr>
              <a:t>tests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704124"/>
            <a:ext cx="3344545" cy="2146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Definition </a:t>
            </a:r>
            <a:r>
              <a:rPr dirty="0" sz="1100" spc="-45">
                <a:latin typeface="Tahoma"/>
                <a:cs typeface="Tahoma"/>
              </a:rPr>
              <a:t>test: </a:t>
            </a:r>
            <a:r>
              <a:rPr dirty="0" sz="1100" spc="-30">
                <a:latin typeface="Tahoma"/>
                <a:cs typeface="Tahoma"/>
              </a:rPr>
              <a:t>States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5">
                <a:latin typeface="Tahoma"/>
                <a:cs typeface="Tahoma"/>
              </a:rPr>
              <a:t>relatively </a:t>
            </a:r>
            <a:r>
              <a:rPr dirty="0" sz="1100" spc="-55">
                <a:latin typeface="Tahoma"/>
                <a:cs typeface="Tahoma"/>
              </a:rPr>
              <a:t>hard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define.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60">
                <a:latin typeface="Tahoma"/>
                <a:cs typeface="Tahoma"/>
              </a:rPr>
              <a:t>happened </a:t>
            </a:r>
            <a:r>
              <a:rPr dirty="0" sz="1100" spc="-45">
                <a:latin typeface="Tahoma"/>
                <a:cs typeface="Tahoma"/>
              </a:rPr>
              <a:t>test: </a:t>
            </a:r>
            <a:r>
              <a:rPr dirty="0" sz="1100" spc="-15">
                <a:latin typeface="Tahoma"/>
                <a:cs typeface="Tahoma"/>
              </a:rPr>
              <a:t>Doesn’t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States</a:t>
            </a:r>
            <a:endParaRPr sz="1100">
              <a:latin typeface="Tahoma"/>
              <a:cs typeface="Tahoma"/>
            </a:endParaRPr>
          </a:p>
          <a:p>
            <a:pPr marL="189230" marR="159385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Present </a:t>
            </a:r>
            <a:r>
              <a:rPr dirty="0" sz="1100" spc="-60">
                <a:latin typeface="Tahoma"/>
                <a:cs typeface="Tahoma"/>
              </a:rPr>
              <a:t>progressive </a:t>
            </a:r>
            <a:r>
              <a:rPr dirty="0" sz="1100" spc="-30">
                <a:latin typeface="Tahoma"/>
                <a:cs typeface="Tahoma"/>
              </a:rPr>
              <a:t>(-ing </a:t>
            </a:r>
            <a:r>
              <a:rPr dirty="0" sz="1100" spc="-45">
                <a:latin typeface="Tahoma"/>
                <a:cs typeface="Tahoma"/>
              </a:rPr>
              <a:t>form): </a:t>
            </a:r>
            <a:r>
              <a:rPr dirty="0" sz="1100" spc="-30">
                <a:latin typeface="Tahoma"/>
                <a:cs typeface="Tahoma"/>
              </a:rPr>
              <a:t>States </a:t>
            </a:r>
            <a:r>
              <a:rPr dirty="0" sz="1100" spc="-50">
                <a:latin typeface="Tahoma"/>
                <a:cs typeface="Tahoma"/>
              </a:rPr>
              <a:t>and  </a:t>
            </a:r>
            <a:r>
              <a:rPr dirty="0" sz="1100" spc="-45">
                <a:latin typeface="Tahoma"/>
                <a:cs typeface="Tahoma"/>
              </a:rPr>
              <a:t>Achievements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sound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good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progressive</a:t>
            </a:r>
            <a:endParaRPr sz="1100">
              <a:latin typeface="Tahoma"/>
              <a:cs typeface="Tahoma"/>
            </a:endParaRPr>
          </a:p>
          <a:p>
            <a:pPr marL="189230" marR="49530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15">
                <a:latin typeface="Tahoma"/>
                <a:cs typeface="Tahoma"/>
              </a:rPr>
              <a:t>“for” </a:t>
            </a:r>
            <a:r>
              <a:rPr dirty="0" sz="1100" spc="-45">
                <a:latin typeface="Tahoma"/>
                <a:cs typeface="Tahoma"/>
              </a:rPr>
              <a:t>test: </a:t>
            </a:r>
            <a:r>
              <a:rPr dirty="0" sz="1100" spc="-10">
                <a:latin typeface="Tahoma"/>
                <a:cs typeface="Tahoma"/>
              </a:rPr>
              <a:t>Activities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15">
                <a:latin typeface="Tahoma"/>
                <a:cs typeface="Tahoma"/>
              </a:rPr>
              <a:t>“for”  </a:t>
            </a:r>
            <a:r>
              <a:rPr dirty="0" sz="1100" spc="-60">
                <a:latin typeface="Tahoma"/>
                <a:cs typeface="Tahoma"/>
              </a:rPr>
              <a:t>expression,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events.</a:t>
            </a:r>
            <a:endParaRPr sz="1100">
              <a:latin typeface="Tahoma"/>
              <a:cs typeface="Tahoma"/>
            </a:endParaRPr>
          </a:p>
          <a:p>
            <a:pPr marL="189230" marR="38227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40">
                <a:latin typeface="Tahoma"/>
                <a:cs typeface="Tahoma"/>
              </a:rPr>
              <a:t>“in” </a:t>
            </a:r>
            <a:r>
              <a:rPr dirty="0" sz="1100" spc="-45">
                <a:latin typeface="Tahoma"/>
                <a:cs typeface="Tahoma"/>
              </a:rPr>
              <a:t>test: </a:t>
            </a:r>
            <a:r>
              <a:rPr dirty="0" sz="1100" spc="-35">
                <a:latin typeface="Tahoma"/>
                <a:cs typeface="Tahoma"/>
              </a:rPr>
              <a:t>Events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40">
                <a:latin typeface="Tahoma"/>
                <a:cs typeface="Tahoma"/>
              </a:rPr>
              <a:t>“in”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30">
                <a:latin typeface="Tahoma"/>
                <a:cs typeface="Tahoma"/>
              </a:rPr>
              <a:t>not  </a:t>
            </a:r>
            <a:r>
              <a:rPr dirty="0" sz="1100" spc="-25">
                <a:latin typeface="Tahoma"/>
                <a:cs typeface="Tahoma"/>
              </a:rPr>
              <a:t>activities</a:t>
            </a:r>
            <a:endParaRPr sz="1100">
              <a:latin typeface="Tahoma"/>
              <a:cs typeface="Tahoma"/>
            </a:endParaRPr>
          </a:p>
          <a:p>
            <a:pPr marL="189230" marR="15113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20">
                <a:latin typeface="Tahoma"/>
                <a:cs typeface="Tahoma"/>
              </a:rPr>
              <a:t>“Stop” </a:t>
            </a:r>
            <a:r>
              <a:rPr dirty="0" sz="1100" spc="-45">
                <a:latin typeface="Tahoma"/>
                <a:cs typeface="Tahoma"/>
              </a:rPr>
              <a:t>test: Achievements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55">
                <a:latin typeface="Tahoma"/>
                <a:cs typeface="Tahoma"/>
              </a:rPr>
              <a:t>sound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25">
                <a:latin typeface="Tahoma"/>
                <a:cs typeface="Tahoma"/>
              </a:rPr>
              <a:t>with  </a:t>
            </a:r>
            <a:r>
              <a:rPr dirty="0" sz="1100">
                <a:latin typeface="Tahoma"/>
                <a:cs typeface="Tahoma"/>
              </a:rPr>
              <a:t>“stop”,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65" i="1">
                <a:latin typeface="Trebuchet MS"/>
                <a:cs typeface="Trebuchet MS"/>
              </a:rPr>
              <a:t>she </a:t>
            </a:r>
            <a:r>
              <a:rPr dirty="0" sz="1100" spc="-55" i="1">
                <a:latin typeface="Trebuchet MS"/>
                <a:cs typeface="Trebuchet MS"/>
              </a:rPr>
              <a:t>stopped </a:t>
            </a:r>
            <a:r>
              <a:rPr dirty="0" sz="1100" spc="-60" i="1">
                <a:latin typeface="Trebuchet MS"/>
                <a:cs typeface="Trebuchet MS"/>
              </a:rPr>
              <a:t>reaching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55" i="1">
                <a:latin typeface="Trebuchet MS"/>
                <a:cs typeface="Trebuchet MS"/>
              </a:rPr>
              <a:t>top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75" i="1">
                <a:latin typeface="Trebuchet MS"/>
                <a:cs typeface="Trebuchet MS"/>
              </a:rPr>
              <a:t>the  </a:t>
            </a:r>
            <a:r>
              <a:rPr dirty="0" sz="1100" spc="-55" i="1">
                <a:latin typeface="Trebuchet MS"/>
                <a:cs typeface="Trebuchet MS"/>
              </a:rPr>
              <a:t>mountain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4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3" action="ppaction://hlinksldjump"/>
              </a:rPr>
              <a:t>Multiple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45">
                <a:hlinkClick r:id="rId13" action="ppaction://hlinksldjump"/>
              </a:rPr>
              <a:t> </a:t>
            </a:r>
            <a:r>
              <a:rPr dirty="0" spc="-55">
                <a:hlinkClick r:id="rId13" action="ppaction://hlinksldjump"/>
              </a:rPr>
              <a:t>aspects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7360" y="2665944"/>
            <a:ext cx="1652270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70"/>
              </a:lnSpc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8.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70" b="1">
                <a:latin typeface="Tahoma"/>
                <a:cs typeface="Tahoma"/>
              </a:rPr>
              <a:t>think </a:t>
            </a:r>
            <a:r>
              <a:rPr dirty="0" sz="1100" spc="-40">
                <a:latin typeface="Tahoma"/>
                <a:cs typeface="Tahoma"/>
              </a:rPr>
              <a:t>you’re really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rude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02156"/>
            <a:ext cx="3194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Some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80">
                <a:latin typeface="Tahoma"/>
                <a:cs typeface="Tahoma"/>
              </a:rPr>
              <a:t>seem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949386"/>
            <a:ext cx="317690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5" b="1">
                <a:latin typeface="Tahoma"/>
                <a:cs typeface="Tahoma"/>
              </a:rPr>
              <a:t>like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cheese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85" b="1">
                <a:latin typeface="Tahoma"/>
                <a:cs typeface="Tahoma"/>
              </a:rPr>
              <a:t>liked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30">
                <a:latin typeface="Tahoma"/>
                <a:cs typeface="Tahoma"/>
              </a:rPr>
              <a:t>post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facebook </a:t>
            </a:r>
            <a:r>
              <a:rPr dirty="0" sz="1100" spc="-30">
                <a:latin typeface="Tahoma"/>
                <a:cs typeface="Tahoma"/>
              </a:rPr>
              <a:t>(i.e. </a:t>
            </a:r>
            <a:r>
              <a:rPr dirty="0" sz="1100" spc="-70">
                <a:latin typeface="Tahoma"/>
                <a:cs typeface="Tahoma"/>
              </a:rPr>
              <a:t>pressed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“like”)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541523"/>
            <a:ext cx="170878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95" b="1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85" b="1">
                <a:latin typeface="Tahoma"/>
                <a:cs typeface="Tahoma"/>
              </a:rPr>
              <a:t>having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time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 b="1">
                <a:latin typeface="Tahoma"/>
                <a:cs typeface="Tahoma"/>
              </a:rPr>
              <a:t>love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dress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80" b="1">
                <a:latin typeface="Tahoma"/>
                <a:cs typeface="Tahoma"/>
              </a:rPr>
              <a:t>loving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book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Be </a:t>
            </a:r>
            <a:r>
              <a:rPr dirty="0" sz="1100" spc="-35">
                <a:latin typeface="Tahoma"/>
                <a:cs typeface="Tahoma"/>
              </a:rPr>
              <a:t>quiet. I’m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thinking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4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3" action="ppaction://hlinksldjump"/>
              </a:rPr>
              <a:t>Multiple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45">
                <a:hlinkClick r:id="rId13" action="ppaction://hlinksldjump"/>
              </a:rPr>
              <a:t> </a:t>
            </a:r>
            <a:r>
              <a:rPr dirty="0" spc="-55">
                <a:hlinkClick r:id="rId13" action="ppaction://hlinksldjump"/>
              </a:rPr>
              <a:t>aspects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702156"/>
            <a:ext cx="3194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Some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80">
                <a:latin typeface="Tahoma"/>
                <a:cs typeface="Tahoma"/>
              </a:rPr>
              <a:t>seem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949386"/>
            <a:ext cx="3176905" cy="18783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5" b="1">
                <a:latin typeface="Tahoma"/>
                <a:cs typeface="Tahoma"/>
              </a:rPr>
              <a:t>like </a:t>
            </a:r>
            <a:r>
              <a:rPr dirty="0" sz="1100" spc="-75">
                <a:latin typeface="Tahoma"/>
                <a:cs typeface="Tahoma"/>
              </a:rPr>
              <a:t>cheese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85" b="1">
                <a:latin typeface="Tahoma"/>
                <a:cs typeface="Tahoma"/>
              </a:rPr>
              <a:t>liked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30">
                <a:latin typeface="Tahoma"/>
                <a:cs typeface="Tahoma"/>
              </a:rPr>
              <a:t>post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facebook </a:t>
            </a:r>
            <a:r>
              <a:rPr dirty="0" sz="1100" spc="-30">
                <a:latin typeface="Tahoma"/>
                <a:cs typeface="Tahoma"/>
              </a:rPr>
              <a:t>(i.e. </a:t>
            </a:r>
            <a:r>
              <a:rPr dirty="0" sz="1100" spc="-70">
                <a:latin typeface="Tahoma"/>
                <a:cs typeface="Tahoma"/>
              </a:rPr>
              <a:t>pressed </a:t>
            </a:r>
            <a:r>
              <a:rPr dirty="0" sz="1100" spc="10">
                <a:latin typeface="Tahoma"/>
                <a:cs typeface="Tahoma"/>
              </a:rPr>
              <a:t>“like”)  </a:t>
            </a:r>
            <a:r>
              <a:rPr dirty="0" sz="1100" spc="25">
                <a:latin typeface="Tahoma"/>
                <a:cs typeface="Tahoma"/>
              </a:rPr>
              <a:t>(ACHIEVEMENT)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95" b="1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18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85" b="1">
                <a:latin typeface="Tahoma"/>
                <a:cs typeface="Tahoma"/>
              </a:rPr>
              <a:t>having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time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 b="1">
                <a:latin typeface="Tahoma"/>
                <a:cs typeface="Tahoma"/>
              </a:rPr>
              <a:t>love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2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dress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80" b="1">
                <a:latin typeface="Tahoma"/>
                <a:cs typeface="Tahoma"/>
              </a:rPr>
              <a:t>loving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book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Be </a:t>
            </a:r>
            <a:r>
              <a:rPr dirty="0" sz="1100" spc="-35">
                <a:latin typeface="Tahoma"/>
                <a:cs typeface="Tahoma"/>
              </a:rPr>
              <a:t>quiet. I’m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thinking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70" b="1">
                <a:latin typeface="Tahoma"/>
                <a:cs typeface="Tahoma"/>
              </a:rPr>
              <a:t>think </a:t>
            </a:r>
            <a:r>
              <a:rPr dirty="0" sz="1100" spc="-40">
                <a:latin typeface="Tahoma"/>
                <a:cs typeface="Tahoma"/>
              </a:rPr>
              <a:t>you’re really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rude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32016"/>
            <a:ext cx="627380" cy="607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016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  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515"/>
              </a:lnSpc>
            </a:pPr>
            <a:r>
              <a:rPr dirty="0" sz="600" spc="-65">
                <a:latin typeface="Verdana"/>
                <a:cs typeface="Verdana"/>
              </a:rPr>
              <a:t>24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4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3" action="ppaction://hlinksldjump"/>
              </a:rPr>
              <a:t>Multiple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45">
                <a:hlinkClick r:id="rId13" action="ppaction://hlinksldjump"/>
              </a:rPr>
              <a:t> </a:t>
            </a:r>
            <a:r>
              <a:rPr dirty="0" spc="-55">
                <a:hlinkClick r:id="rId13" action="ppaction://hlinksldjump"/>
              </a:rPr>
              <a:t>aspects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702156"/>
            <a:ext cx="3194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Some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80">
                <a:latin typeface="Tahoma"/>
                <a:cs typeface="Tahoma"/>
              </a:rPr>
              <a:t>seem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949386"/>
            <a:ext cx="3176905" cy="18783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5" b="1">
                <a:latin typeface="Tahoma"/>
                <a:cs typeface="Tahoma"/>
              </a:rPr>
              <a:t>like </a:t>
            </a:r>
            <a:r>
              <a:rPr dirty="0" sz="1100" spc="-75">
                <a:latin typeface="Tahoma"/>
                <a:cs typeface="Tahoma"/>
              </a:rPr>
              <a:t>cheese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85" b="1">
                <a:latin typeface="Tahoma"/>
                <a:cs typeface="Tahoma"/>
              </a:rPr>
              <a:t>liked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30">
                <a:latin typeface="Tahoma"/>
                <a:cs typeface="Tahoma"/>
              </a:rPr>
              <a:t>post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facebook </a:t>
            </a:r>
            <a:r>
              <a:rPr dirty="0" sz="1100" spc="-30">
                <a:latin typeface="Tahoma"/>
                <a:cs typeface="Tahoma"/>
              </a:rPr>
              <a:t>(i.e. </a:t>
            </a:r>
            <a:r>
              <a:rPr dirty="0" sz="1100" spc="-70">
                <a:latin typeface="Tahoma"/>
                <a:cs typeface="Tahoma"/>
              </a:rPr>
              <a:t>pressed </a:t>
            </a:r>
            <a:r>
              <a:rPr dirty="0" sz="1100" spc="10">
                <a:latin typeface="Tahoma"/>
                <a:cs typeface="Tahoma"/>
              </a:rPr>
              <a:t>“like”)  </a:t>
            </a:r>
            <a:r>
              <a:rPr dirty="0" sz="1100" spc="25">
                <a:latin typeface="Tahoma"/>
                <a:cs typeface="Tahoma"/>
              </a:rPr>
              <a:t>(ACHIEVEMENT)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95" b="1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car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85" b="1">
                <a:latin typeface="Tahoma"/>
                <a:cs typeface="Tahoma"/>
              </a:rPr>
              <a:t>having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(ACTIVITY)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 b="1">
                <a:latin typeface="Tahoma"/>
                <a:cs typeface="Tahoma"/>
              </a:rPr>
              <a:t>love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2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dress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80" b="1">
                <a:latin typeface="Tahoma"/>
                <a:cs typeface="Tahoma"/>
              </a:rPr>
              <a:t>loving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book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Be </a:t>
            </a:r>
            <a:r>
              <a:rPr dirty="0" sz="1100" spc="-35">
                <a:latin typeface="Tahoma"/>
                <a:cs typeface="Tahoma"/>
              </a:rPr>
              <a:t>quiet. I’m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thinking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70" b="1">
                <a:latin typeface="Tahoma"/>
                <a:cs typeface="Tahoma"/>
              </a:rPr>
              <a:t>think </a:t>
            </a:r>
            <a:r>
              <a:rPr dirty="0" sz="1100" spc="-40">
                <a:latin typeface="Tahoma"/>
                <a:cs typeface="Tahoma"/>
              </a:rPr>
              <a:t>you’re really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rude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32016"/>
            <a:ext cx="627380" cy="607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016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  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  <a:p>
            <a:pPr marL="12700" marR="186055">
              <a:lnSpc>
                <a:spcPts val="1260"/>
              </a:lnSpc>
              <a:spcBef>
                <a:spcPts val="1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515"/>
              </a:lnSpc>
            </a:pPr>
            <a:r>
              <a:rPr dirty="0" sz="600" spc="-65">
                <a:latin typeface="Verdana"/>
                <a:cs typeface="Verdana"/>
              </a:rPr>
              <a:t>24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4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3" action="ppaction://hlinksldjump"/>
              </a:rPr>
              <a:t>Multiple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45">
                <a:hlinkClick r:id="rId13" action="ppaction://hlinksldjump"/>
              </a:rPr>
              <a:t> </a:t>
            </a:r>
            <a:r>
              <a:rPr dirty="0" spc="-55">
                <a:hlinkClick r:id="rId13" action="ppaction://hlinksldjump"/>
              </a:rPr>
              <a:t>aspects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02156"/>
            <a:ext cx="3194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Some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80">
                <a:latin typeface="Tahoma"/>
                <a:cs typeface="Tahoma"/>
              </a:rPr>
              <a:t>seem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949386"/>
            <a:ext cx="3176905" cy="18783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5" b="1">
                <a:latin typeface="Tahoma"/>
                <a:cs typeface="Tahoma"/>
              </a:rPr>
              <a:t>like </a:t>
            </a:r>
            <a:r>
              <a:rPr dirty="0" sz="1100" spc="-75">
                <a:latin typeface="Tahoma"/>
                <a:cs typeface="Tahoma"/>
              </a:rPr>
              <a:t>cheese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85" b="1">
                <a:latin typeface="Tahoma"/>
                <a:cs typeface="Tahoma"/>
              </a:rPr>
              <a:t>liked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30">
                <a:latin typeface="Tahoma"/>
                <a:cs typeface="Tahoma"/>
              </a:rPr>
              <a:t>post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facebook </a:t>
            </a:r>
            <a:r>
              <a:rPr dirty="0" sz="1100" spc="-30">
                <a:latin typeface="Tahoma"/>
                <a:cs typeface="Tahoma"/>
              </a:rPr>
              <a:t>(i.e. </a:t>
            </a:r>
            <a:r>
              <a:rPr dirty="0" sz="1100" spc="-70">
                <a:latin typeface="Tahoma"/>
                <a:cs typeface="Tahoma"/>
              </a:rPr>
              <a:t>pressed </a:t>
            </a:r>
            <a:r>
              <a:rPr dirty="0" sz="1100" spc="10">
                <a:latin typeface="Tahoma"/>
                <a:cs typeface="Tahoma"/>
              </a:rPr>
              <a:t>“like”)  </a:t>
            </a:r>
            <a:r>
              <a:rPr dirty="0" sz="1100" spc="25">
                <a:latin typeface="Tahoma"/>
                <a:cs typeface="Tahoma"/>
              </a:rPr>
              <a:t>(ACHIEVEMENT)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95" b="1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car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85" b="1">
                <a:latin typeface="Tahoma"/>
                <a:cs typeface="Tahoma"/>
              </a:rPr>
              <a:t>having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(ACTIVITY)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 b="1">
                <a:latin typeface="Tahoma"/>
                <a:cs typeface="Tahoma"/>
              </a:rPr>
              <a:t>love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dress</a:t>
            </a:r>
            <a:r>
              <a:rPr dirty="0" sz="1100" spc="-18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80" b="1">
                <a:latin typeface="Tahoma"/>
                <a:cs typeface="Tahoma"/>
              </a:rPr>
              <a:t>loving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30">
                <a:latin typeface="Tahoma"/>
                <a:cs typeface="Tahoma"/>
              </a:rPr>
              <a:t>book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(ACTIVITY???)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Be </a:t>
            </a:r>
            <a:r>
              <a:rPr dirty="0" sz="1100" spc="-35">
                <a:latin typeface="Tahoma"/>
                <a:cs typeface="Tahoma"/>
              </a:rPr>
              <a:t>quiet. I’m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thinking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70" b="1">
                <a:latin typeface="Tahoma"/>
                <a:cs typeface="Tahoma"/>
              </a:rPr>
              <a:t>think </a:t>
            </a:r>
            <a:r>
              <a:rPr dirty="0" sz="1100" spc="-40">
                <a:latin typeface="Tahoma"/>
                <a:cs typeface="Tahoma"/>
              </a:rPr>
              <a:t>you’re really</a:t>
            </a:r>
            <a:r>
              <a:rPr dirty="0" sz="1100" spc="-1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rude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4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3" action="ppaction://hlinksldjump"/>
              </a:rPr>
              <a:t>Multiple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45">
                <a:hlinkClick r:id="rId13" action="ppaction://hlinksldjump"/>
              </a:rPr>
              <a:t> </a:t>
            </a:r>
            <a:r>
              <a:rPr dirty="0" spc="-55">
                <a:hlinkClick r:id="rId13" action="ppaction://hlinksldjump"/>
              </a:rPr>
              <a:t>aspects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02156"/>
            <a:ext cx="3194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Some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80">
                <a:latin typeface="Tahoma"/>
                <a:cs typeface="Tahoma"/>
              </a:rPr>
              <a:t>seem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949386"/>
            <a:ext cx="3176905" cy="18783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5" b="1">
                <a:latin typeface="Tahoma"/>
                <a:cs typeface="Tahoma"/>
              </a:rPr>
              <a:t>like </a:t>
            </a:r>
            <a:r>
              <a:rPr dirty="0" sz="1100" spc="-75">
                <a:latin typeface="Tahoma"/>
                <a:cs typeface="Tahoma"/>
              </a:rPr>
              <a:t>cheese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85" b="1">
                <a:latin typeface="Tahoma"/>
                <a:cs typeface="Tahoma"/>
              </a:rPr>
              <a:t>liked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30">
                <a:latin typeface="Tahoma"/>
                <a:cs typeface="Tahoma"/>
              </a:rPr>
              <a:t>post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facebook </a:t>
            </a:r>
            <a:r>
              <a:rPr dirty="0" sz="1100" spc="-30">
                <a:latin typeface="Tahoma"/>
                <a:cs typeface="Tahoma"/>
              </a:rPr>
              <a:t>(i.e. </a:t>
            </a:r>
            <a:r>
              <a:rPr dirty="0" sz="1100" spc="-70">
                <a:latin typeface="Tahoma"/>
                <a:cs typeface="Tahoma"/>
              </a:rPr>
              <a:t>pressed </a:t>
            </a:r>
            <a:r>
              <a:rPr dirty="0" sz="1100" spc="10">
                <a:latin typeface="Tahoma"/>
                <a:cs typeface="Tahoma"/>
              </a:rPr>
              <a:t>“like”)  </a:t>
            </a:r>
            <a:r>
              <a:rPr dirty="0" sz="1100" spc="25">
                <a:latin typeface="Tahoma"/>
                <a:cs typeface="Tahoma"/>
              </a:rPr>
              <a:t>(ACHIEVEMENT)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95" b="1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car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85" b="1">
                <a:latin typeface="Tahoma"/>
                <a:cs typeface="Tahoma"/>
              </a:rPr>
              <a:t>having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(ACTIVITY)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80" b="1">
                <a:latin typeface="Tahoma"/>
                <a:cs typeface="Tahoma"/>
              </a:rPr>
              <a:t>love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dress</a:t>
            </a:r>
            <a:r>
              <a:rPr dirty="0" sz="1100" spc="-18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80" b="1">
                <a:latin typeface="Tahoma"/>
                <a:cs typeface="Tahoma"/>
              </a:rPr>
              <a:t>loving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30">
                <a:latin typeface="Tahoma"/>
                <a:cs typeface="Tahoma"/>
              </a:rPr>
              <a:t>book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(ACTIVITY???)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Be </a:t>
            </a:r>
            <a:r>
              <a:rPr dirty="0" sz="1100" spc="-35">
                <a:latin typeface="Tahoma"/>
                <a:cs typeface="Tahoma"/>
              </a:rPr>
              <a:t>quiet. I’m </a:t>
            </a:r>
            <a:r>
              <a:rPr dirty="0" sz="1100" spc="-75" b="1">
                <a:latin typeface="Tahoma"/>
                <a:cs typeface="Tahoma"/>
              </a:rPr>
              <a:t>thinking</a:t>
            </a:r>
            <a:r>
              <a:rPr dirty="0" sz="1100" spc="-5" b="1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(ACTIVITY)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70" b="1">
                <a:latin typeface="Tahoma"/>
                <a:cs typeface="Tahoma"/>
              </a:rPr>
              <a:t>think </a:t>
            </a:r>
            <a:r>
              <a:rPr dirty="0" sz="1100" spc="-40">
                <a:latin typeface="Tahoma"/>
                <a:cs typeface="Tahoma"/>
              </a:rPr>
              <a:t>you’re really </a:t>
            </a:r>
            <a:r>
              <a:rPr dirty="0" sz="1100" spc="-55">
                <a:latin typeface="Tahoma"/>
                <a:cs typeface="Tahoma"/>
              </a:rPr>
              <a:t>rude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(STATE)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176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46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4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3" action="ppaction://hlinksldjump"/>
              </a:rPr>
              <a:t>Multiple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45">
                <a:hlinkClick r:id="rId13" action="ppaction://hlinksldjump"/>
              </a:rPr>
              <a:t> </a:t>
            </a:r>
            <a:r>
              <a:rPr dirty="0" spc="-55">
                <a:hlinkClick r:id="rId13" action="ppaction://hlinksldjump"/>
              </a:rPr>
              <a:t>aspects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304719"/>
            <a:ext cx="2998470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Each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60">
                <a:latin typeface="Tahoma"/>
                <a:cs typeface="Tahoma"/>
              </a:rPr>
              <a:t>has two </a:t>
            </a:r>
            <a:r>
              <a:rPr dirty="0" sz="1100" spc="-55">
                <a:latin typeface="Tahoma"/>
                <a:cs typeface="Tahoma"/>
              </a:rPr>
              <a:t>meanings </a:t>
            </a:r>
            <a:r>
              <a:rPr dirty="0" sz="1100" spc="-35">
                <a:latin typeface="Tahoma"/>
                <a:cs typeface="Tahoma"/>
              </a:rPr>
              <a:t>(or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‘senses’)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Each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primary </a:t>
            </a:r>
            <a:r>
              <a:rPr dirty="0" sz="1100" spc="-55">
                <a:latin typeface="Tahoma"/>
                <a:cs typeface="Tahoma"/>
              </a:rPr>
              <a:t>meaning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60">
                <a:latin typeface="Tahoma"/>
                <a:cs typeface="Tahoma"/>
              </a:rPr>
              <a:t>secondary  </a:t>
            </a:r>
            <a:r>
              <a:rPr dirty="0" sz="1100" spc="-55">
                <a:latin typeface="Tahoma"/>
                <a:cs typeface="Tahoma"/>
              </a:rPr>
              <a:t>meaning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449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>
                <a:hlinkClick r:id="rId13" action="ppaction://hlinksldjump"/>
              </a:rPr>
              <a:t>Multiple </a:t>
            </a:r>
            <a:r>
              <a:rPr dirty="0" spc="-35">
                <a:hlinkClick r:id="rId13" action="ppaction://hlinksldjump"/>
              </a:rPr>
              <a:t>lexical</a:t>
            </a:r>
            <a:r>
              <a:rPr dirty="0" spc="45">
                <a:hlinkClick r:id="rId13" action="ppaction://hlinksldjump"/>
              </a:rPr>
              <a:t> </a:t>
            </a:r>
            <a:r>
              <a:rPr dirty="0" spc="-55">
                <a:hlinkClick r:id="rId13" action="ppaction://hlinksldjump"/>
              </a:rPr>
              <a:t>aspects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2831426"/>
            <a:ext cx="175704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40">
                <a:latin typeface="Tahoma"/>
                <a:cs typeface="Tahoma"/>
              </a:rPr>
              <a:t>frequently </a:t>
            </a:r>
            <a:r>
              <a:rPr dirty="0" sz="1100" spc="-70">
                <a:latin typeface="Tahoma"/>
                <a:cs typeface="Tahoma"/>
              </a:rPr>
              <a:t>used </a:t>
            </a:r>
            <a:r>
              <a:rPr dirty="0" sz="1100" spc="-30">
                <a:latin typeface="Tahoma"/>
                <a:cs typeface="Tahoma"/>
              </a:rPr>
              <a:t>lexical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aspect.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624216"/>
            <a:ext cx="3479165" cy="21939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Tahoma"/>
                <a:cs typeface="Tahoma"/>
              </a:rPr>
              <a:t>Some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>
                <a:latin typeface="Tahoma"/>
                <a:cs typeface="Tahoma"/>
              </a:rPr>
              <a:t>‘shift’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-50">
                <a:latin typeface="Tahoma"/>
                <a:cs typeface="Tahoma"/>
              </a:rPr>
              <a:t>depending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60">
                <a:latin typeface="Tahoma"/>
                <a:cs typeface="Tahoma"/>
              </a:rPr>
              <a:t>sentence  </a:t>
            </a:r>
            <a:r>
              <a:rPr dirty="0" sz="1100" spc="-40">
                <a:latin typeface="Tahoma"/>
                <a:cs typeface="Tahoma"/>
              </a:rPr>
              <a:t>context;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35">
                <a:latin typeface="Tahoma"/>
                <a:cs typeface="Tahoma"/>
              </a:rPr>
              <a:t>She’s </a:t>
            </a:r>
            <a:r>
              <a:rPr dirty="0" sz="1100" spc="-40">
                <a:latin typeface="Tahoma"/>
                <a:cs typeface="Tahoma"/>
              </a:rPr>
              <a:t>dancing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(ACTIVITY)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arenBoth"/>
            </a:pPr>
            <a:endParaRPr sz="90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55">
                <a:latin typeface="Tahoma"/>
                <a:cs typeface="Tahoma"/>
              </a:rPr>
              <a:t>She danced </a:t>
            </a:r>
            <a:r>
              <a:rPr dirty="0" sz="1100" spc="-40">
                <a:latin typeface="Tahoma"/>
                <a:cs typeface="Tahoma"/>
              </a:rPr>
              <a:t>the tango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(ACHIEVEMENT)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ahoma"/>
              <a:buAutoNum type="arabicParenBoth"/>
            </a:pPr>
            <a:endParaRPr sz="850">
              <a:latin typeface="Tahoma"/>
              <a:cs typeface="Tahoma"/>
            </a:endParaRPr>
          </a:p>
          <a:p>
            <a:pPr marL="438784" marR="226695" indent="-426720">
              <a:lnSpc>
                <a:spcPct val="102699"/>
              </a:lnSpc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15">
                <a:latin typeface="Tahoma"/>
                <a:cs typeface="Tahoma"/>
              </a:rPr>
              <a:t>light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flashing </a:t>
            </a:r>
            <a:r>
              <a:rPr dirty="0" sz="1100" spc="15">
                <a:latin typeface="Tahoma"/>
                <a:cs typeface="Tahoma"/>
              </a:rPr>
              <a:t>(ACTIVITY, </a:t>
            </a:r>
            <a:r>
              <a:rPr dirty="0" sz="1100" spc="55">
                <a:latin typeface="Tahoma"/>
                <a:cs typeface="Tahoma"/>
              </a:rPr>
              <a:t>NB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an  </a:t>
            </a:r>
            <a:r>
              <a:rPr dirty="0" sz="1100" spc="-10">
                <a:latin typeface="Tahoma"/>
                <a:cs typeface="Tahoma"/>
              </a:rPr>
              <a:t>‘iterative’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interpretation)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/>
            </a:pPr>
            <a:endParaRPr sz="900">
              <a:latin typeface="Tahoma"/>
              <a:cs typeface="Tahoma"/>
            </a:endParaRPr>
          </a:p>
          <a:p>
            <a:pPr marL="438784" indent="-426720">
              <a:lnSpc>
                <a:spcPct val="100000"/>
              </a:lnSpc>
              <a:buAutoNum type="arabicParenBoth"/>
              <a:tabLst>
                <a:tab pos="438784" algn="l"/>
                <a:tab pos="439420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15">
                <a:latin typeface="Tahoma"/>
                <a:cs typeface="Tahoma"/>
              </a:rPr>
              <a:t>light </a:t>
            </a:r>
            <a:r>
              <a:rPr dirty="0" sz="1100" spc="-50">
                <a:latin typeface="Tahoma"/>
                <a:cs typeface="Tahoma"/>
              </a:rPr>
              <a:t>flashed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(ACHIEVEMENT)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60">
                <a:latin typeface="Tahoma"/>
                <a:cs typeface="Tahoma"/>
              </a:rPr>
              <a:t>However,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often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possible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identify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‘core’,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most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3715"/>
            <a:ext cx="861060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Lexical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21751"/>
            <a:ext cx="1176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Grammatical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07806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Tense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is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not</a:t>
            </a:r>
            <a:r>
              <a:rPr dirty="0" sz="1100" spc="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3848"/>
            <a:ext cx="3181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Combinations 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tense,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grammatical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lexical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987599"/>
            <a:ext cx="182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Tense/aspect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and 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SLT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281350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4046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15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5" action="ppaction://hlinksldjump"/>
              </a:rPr>
              <a:t>A </a:t>
            </a:r>
            <a:r>
              <a:rPr dirty="0" spc="-45">
                <a:hlinkClick r:id="rId5" action="ppaction://hlinksldjump"/>
              </a:rPr>
              <a:t>future</a:t>
            </a:r>
            <a:r>
              <a:rPr dirty="0" spc="-65">
                <a:hlinkClick r:id="rId5" action="ppaction://hlinksldjump"/>
              </a:rPr>
              <a:t> </a:t>
            </a:r>
            <a:r>
              <a:rPr dirty="0" spc="-60">
                <a:hlinkClick r:id="rId5" action="ppaction://hlinksldjump"/>
              </a:rPr>
              <a:t>tense?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215491" y="2778409"/>
            <a:ext cx="911860" cy="391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9070" marR="5080" indent="-167005">
              <a:lnSpc>
                <a:spcPct val="78000"/>
              </a:lnSpc>
              <a:spcBef>
                <a:spcPts val="120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55" i="1">
                <a:latin typeface="Trebuchet MS"/>
                <a:cs typeface="Trebuchet MS"/>
              </a:rPr>
              <a:t>have  </a:t>
            </a: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40" i="1">
                <a:latin typeface="Trebuchet MS"/>
                <a:cs typeface="Trebuchet MS"/>
              </a:rPr>
              <a:t>having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10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have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6707" y="2894969"/>
            <a:ext cx="67881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000" spc="-25">
                <a:latin typeface="Tahoma"/>
                <a:cs typeface="Tahoma"/>
              </a:rPr>
              <a:t>Tonight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54630" y="2894969"/>
            <a:ext cx="135699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latin typeface="Tahoma"/>
                <a:cs typeface="Tahoma"/>
              </a:rPr>
              <a:t>dinner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friends.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336631"/>
            <a:ext cx="744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Future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tense?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591545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baseline="61111" sz="1500" spc="487">
                <a:latin typeface="Arial"/>
                <a:cs typeface="Arial"/>
              </a:rPr>
              <a:t>{</a:t>
            </a:r>
            <a:endParaRPr baseline="61111"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261" y="532579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810" y="647781"/>
            <a:ext cx="681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i="1">
                <a:latin typeface="Trebuchet MS"/>
                <a:cs typeface="Trebuchet MS"/>
              </a:rPr>
              <a:t>am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140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147" y="451096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6677" y="591545"/>
            <a:ext cx="172338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help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40">
                <a:latin typeface="Tahoma"/>
                <a:cs typeface="Tahoma"/>
              </a:rPr>
              <a:t>carry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18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shopping.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844199"/>
            <a:ext cx="1003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-100">
                <a:latin typeface="Tahoma"/>
                <a:cs typeface="Tahoma"/>
              </a:rPr>
              <a:t>I </a:t>
            </a:r>
            <a:r>
              <a:rPr dirty="0" sz="1000" spc="-15">
                <a:latin typeface="Tahoma"/>
                <a:cs typeface="Tahoma"/>
              </a:rPr>
              <a:t>think</a:t>
            </a:r>
            <a:r>
              <a:rPr dirty="0" sz="1000" spc="-15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England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209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6196" y="785385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4998" y="900295"/>
            <a:ext cx="683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1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1087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5839" y="844199"/>
            <a:ext cx="1444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 the </a:t>
            </a:r>
            <a:r>
              <a:rPr dirty="0" sz="1000" spc="-30">
                <a:latin typeface="Tahoma"/>
                <a:cs typeface="Tahoma"/>
              </a:rPr>
              <a:t>match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Tuesday.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707" y="1165750"/>
            <a:ext cx="319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000" spc="-30">
                <a:latin typeface="Tahoma"/>
                <a:cs typeface="Tahoma"/>
              </a:rPr>
              <a:t>England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35">
                <a:latin typeface="Tahoma"/>
                <a:cs typeface="Tahoma"/>
              </a:rPr>
              <a:t>winning </a:t>
            </a:r>
            <a:r>
              <a:rPr dirty="0" sz="1000" spc="-25">
                <a:latin typeface="Tahoma"/>
                <a:cs typeface="Tahoma"/>
              </a:rPr>
              <a:t>3-nil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30">
                <a:latin typeface="Tahoma"/>
                <a:cs typeface="Tahoma"/>
              </a:rPr>
              <a:t>only </a:t>
            </a:r>
            <a:r>
              <a:rPr dirty="0" sz="1000" spc="-35">
                <a:latin typeface="Tahoma"/>
                <a:cs typeface="Tahoma"/>
              </a:rPr>
              <a:t>five </a:t>
            </a:r>
            <a:r>
              <a:rPr dirty="0" sz="1000" spc="-40">
                <a:latin typeface="Tahoma"/>
                <a:cs typeface="Tahoma"/>
              </a:rPr>
              <a:t>minutes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extra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4385" y="1349697"/>
            <a:ext cx="615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time.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1960" y="1290871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6456" y="1405793"/>
            <a:ext cx="683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1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6667" y="1209248"/>
            <a:ext cx="965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8044" algn="l"/>
              </a:tabLst>
            </a:pPr>
            <a:r>
              <a:rPr dirty="0" sz="1000" spc="325">
                <a:latin typeface="Arial"/>
                <a:cs typeface="Arial"/>
              </a:rPr>
              <a:t>{	</a:t>
            </a:r>
            <a:r>
              <a:rPr dirty="0" sz="1000" spc="71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9076" y="1349697"/>
            <a:ext cx="242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6707" y="1804802"/>
            <a:ext cx="688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1773" y="1588432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3444" y="1688241"/>
            <a:ext cx="919480" cy="40767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08915" marR="5080" indent="-196850">
              <a:lnSpc>
                <a:spcPct val="75600"/>
              </a:lnSpc>
              <a:spcBef>
                <a:spcPts val="390"/>
              </a:spcBef>
            </a:pPr>
            <a:r>
              <a:rPr dirty="0" sz="1000" spc="-50" i="1">
                <a:latin typeface="Trebuchet MS"/>
                <a:cs typeface="Trebuchet MS"/>
              </a:rPr>
              <a:t>is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75" i="1">
                <a:latin typeface="Trebuchet MS"/>
                <a:cs typeface="Trebuchet MS"/>
              </a:rPr>
              <a:t>leave  </a:t>
            </a:r>
            <a:r>
              <a:rPr dirty="0" sz="1000" spc="-50" i="1">
                <a:latin typeface="Trebuchet MS"/>
                <a:cs typeface="Trebuchet MS"/>
              </a:rPr>
              <a:t>is</a:t>
            </a:r>
            <a:r>
              <a:rPr dirty="0" sz="1000" spc="9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leaving</a:t>
            </a:r>
            <a:endParaRPr sz="1000">
              <a:latin typeface="Trebuchet MS"/>
              <a:cs typeface="Trebuchet MS"/>
            </a:endParaRPr>
          </a:p>
          <a:p>
            <a:pPr marL="379095">
              <a:lnSpc>
                <a:spcPts val="905"/>
              </a:lnSpc>
            </a:pPr>
            <a:r>
              <a:rPr dirty="0" sz="1000" spc="-65" i="1">
                <a:latin typeface="Trebuchet MS"/>
                <a:cs typeface="Trebuchet MS"/>
              </a:rPr>
              <a:t>leaves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5373" y="1588432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89467" y="1804802"/>
            <a:ext cx="434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at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6.15.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6707" y="2334633"/>
            <a:ext cx="729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000" spc="-15">
                <a:latin typeface="Tahoma"/>
                <a:cs typeface="Tahoma"/>
              </a:rPr>
              <a:t>Next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year,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1067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33868" y="2210120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3964" y="2218085"/>
            <a:ext cx="848360" cy="415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080"/>
              </a:lnSpc>
              <a:spcBef>
                <a:spcPts val="95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  <a:p>
            <a:pPr marL="181610" marR="256540" indent="-64135">
              <a:lnSpc>
                <a:spcPct val="75600"/>
              </a:lnSpc>
              <a:spcBef>
                <a:spcPts val="175"/>
              </a:spcBef>
            </a:pP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75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9970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1689" y="2334633"/>
            <a:ext cx="142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35">
                <a:latin typeface="Tahoma"/>
                <a:cs typeface="Tahoma"/>
              </a:rPr>
              <a:t>holiday </a:t>
            </a:r>
            <a:r>
              <a:rPr dirty="0" sz="1000" spc="-60">
                <a:latin typeface="Tahoma"/>
                <a:cs typeface="Tahoma"/>
              </a:rPr>
              <a:t>somewhere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hot.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2642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79995" y="2739964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10524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832016"/>
            <a:ext cx="62166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  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97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5" action="ppaction://hlinksldjump"/>
              </a:rPr>
              <a:t>What </a:t>
            </a:r>
            <a:r>
              <a:rPr dirty="0" spc="-40">
                <a:hlinkClick r:id="rId15" action="ppaction://hlinksldjump"/>
              </a:rPr>
              <a:t>is </a:t>
            </a:r>
            <a:r>
              <a:rPr dirty="0" spc="-35">
                <a:hlinkClick r:id="rId15" action="ppaction://hlinksldjump"/>
              </a:rPr>
              <a:t>grammatical</a:t>
            </a:r>
            <a:r>
              <a:rPr dirty="0" spc="75">
                <a:hlinkClick r:id="rId15" action="ppaction://hlinksldjump"/>
              </a:rPr>
              <a:t> </a:t>
            </a:r>
            <a:r>
              <a:rPr dirty="0" spc="-40">
                <a:hlinkClick r:id="rId15" action="ppaction://hlinksldjump"/>
              </a:rPr>
              <a:t>aspect?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405585"/>
            <a:ext cx="34518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Grammatical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-55">
                <a:latin typeface="Tahoma"/>
                <a:cs typeface="Tahoma"/>
              </a:rPr>
              <a:t>refers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grammatical </a:t>
            </a:r>
            <a:r>
              <a:rPr dirty="0" sz="1100" spc="-55">
                <a:latin typeface="Tahoma"/>
                <a:cs typeface="Tahoma"/>
              </a:rPr>
              <a:t>devices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signal  one’s </a:t>
            </a:r>
            <a:r>
              <a:rPr dirty="0" sz="1100" spc="-45">
                <a:latin typeface="Tahoma"/>
                <a:cs typeface="Tahoma"/>
              </a:rPr>
              <a:t>perpsective </a:t>
            </a:r>
            <a:r>
              <a:rPr dirty="0" sz="1100" spc="-55">
                <a:latin typeface="Tahoma"/>
                <a:cs typeface="Tahoma"/>
              </a:rPr>
              <a:t>on an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event.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595" y="937556"/>
            <a:ext cx="1317488" cy="7048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67360" y="908185"/>
            <a:ext cx="1328562" cy="7048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6994" y="2406082"/>
            <a:ext cx="1443563" cy="9985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38378" y="1231261"/>
            <a:ext cx="1323515" cy="7048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38378" y="1231261"/>
            <a:ext cx="1323340" cy="705485"/>
          </a:xfrm>
          <a:custGeom>
            <a:avLst/>
            <a:gdLst/>
            <a:ahLst/>
            <a:cxnLst/>
            <a:rect l="l" t="t" r="r" b="b"/>
            <a:pathLst>
              <a:path w="1323339" h="705485">
                <a:moveTo>
                  <a:pt x="0" y="704892"/>
                </a:moveTo>
                <a:lnTo>
                  <a:pt x="1322976" y="704892"/>
                </a:lnTo>
                <a:lnTo>
                  <a:pt x="1322976" y="0"/>
                </a:lnTo>
                <a:lnTo>
                  <a:pt x="0" y="0"/>
                </a:lnTo>
                <a:lnTo>
                  <a:pt x="0" y="704892"/>
                </a:lnTo>
                <a:close/>
              </a:path>
            </a:pathLst>
          </a:custGeom>
          <a:ln w="33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6340" y="1938384"/>
            <a:ext cx="291592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Arial"/>
                <a:cs typeface="Arial"/>
              </a:rPr>
              <a:t>David Brent </a:t>
            </a:r>
            <a:r>
              <a:rPr dirty="0" sz="900" spc="5">
                <a:latin typeface="Arial"/>
                <a:cs typeface="Arial"/>
              </a:rPr>
              <a:t>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10" b="1">
                <a:latin typeface="Arial"/>
                <a:cs typeface="Arial"/>
              </a:rPr>
              <a:t>dancing</a:t>
            </a:r>
            <a:r>
              <a:rPr dirty="0" sz="900" spc="1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algn="ctr" marL="12065" marR="5080">
              <a:lnSpc>
                <a:spcPct val="102800"/>
              </a:lnSpc>
            </a:pPr>
            <a:r>
              <a:rPr dirty="0" sz="900" spc="10" b="1">
                <a:solidFill>
                  <a:srgbClr val="622422"/>
                </a:solidFill>
                <a:latin typeface="Arial"/>
                <a:cs typeface="Arial"/>
              </a:rPr>
              <a:t>Progressive aspect </a:t>
            </a:r>
            <a:r>
              <a:rPr dirty="0" sz="900" spc="10">
                <a:latin typeface="Arial"/>
                <a:cs typeface="Arial"/>
              </a:rPr>
              <a:t>shows </a:t>
            </a:r>
            <a:r>
              <a:rPr dirty="0" sz="900" spc="15">
                <a:latin typeface="Arial"/>
                <a:cs typeface="Arial"/>
              </a:rPr>
              <a:t>we </a:t>
            </a:r>
            <a:r>
              <a:rPr dirty="0" sz="900" spc="10">
                <a:latin typeface="Arial"/>
                <a:cs typeface="Arial"/>
              </a:rPr>
              <a:t>are </a:t>
            </a:r>
            <a:r>
              <a:rPr dirty="0" sz="900" spc="5">
                <a:latin typeface="Arial"/>
                <a:cs typeface="Arial"/>
              </a:rPr>
              <a:t>still </a:t>
            </a:r>
            <a:r>
              <a:rPr dirty="0" u="sng" sz="9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inside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the event  </a:t>
            </a:r>
            <a:r>
              <a:rPr dirty="0" sz="900" spc="5">
                <a:latin typeface="Arial"/>
                <a:cs typeface="Arial"/>
              </a:rPr>
              <a:t>(it is </a:t>
            </a:r>
            <a:r>
              <a:rPr dirty="0" sz="900" spc="10">
                <a:latin typeface="Arial"/>
                <a:cs typeface="Arial"/>
              </a:rPr>
              <a:t>not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finished)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9314" y="3077683"/>
            <a:ext cx="716915" cy="1568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5">
                <a:latin typeface="Arial"/>
                <a:cs typeface="Arial"/>
              </a:rPr>
              <a:t>(it is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finished)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5411" y="2643521"/>
            <a:ext cx="1744980" cy="4483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07340">
              <a:lnSpc>
                <a:spcPct val="102800"/>
              </a:lnSpc>
              <a:spcBef>
                <a:spcPts val="95"/>
              </a:spcBef>
            </a:pPr>
            <a:r>
              <a:rPr dirty="0" sz="900" spc="10">
                <a:latin typeface="Arial"/>
                <a:cs typeface="Arial"/>
              </a:rPr>
              <a:t>King Kong has </a:t>
            </a:r>
            <a:r>
              <a:rPr dirty="0" sz="900" spc="10" b="1">
                <a:latin typeface="Arial"/>
                <a:cs typeface="Arial"/>
              </a:rPr>
              <a:t>fallen  </a:t>
            </a:r>
            <a:r>
              <a:rPr dirty="0" sz="900" spc="10" b="1">
                <a:solidFill>
                  <a:srgbClr val="622422"/>
                </a:solidFill>
                <a:latin typeface="Arial"/>
                <a:cs typeface="Arial"/>
              </a:rPr>
              <a:t>Perfective aspect </a:t>
            </a:r>
            <a:r>
              <a:rPr dirty="0" sz="900" spc="10">
                <a:latin typeface="Arial"/>
                <a:cs typeface="Arial"/>
              </a:rPr>
              <a:t>shows </a:t>
            </a:r>
            <a:r>
              <a:rPr dirty="0" sz="900" spc="15">
                <a:latin typeface="Arial"/>
                <a:cs typeface="Arial"/>
              </a:rPr>
              <a:t>we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are</a:t>
            </a:r>
            <a:endParaRPr sz="900">
              <a:latin typeface="Arial"/>
              <a:cs typeface="Arial"/>
            </a:endParaRPr>
          </a:p>
          <a:p>
            <a:pPr marL="424815">
              <a:lnSpc>
                <a:spcPct val="100000"/>
              </a:lnSpc>
              <a:spcBef>
                <a:spcPts val="30"/>
              </a:spcBef>
            </a:pPr>
            <a:r>
              <a:rPr dirty="0" u="sng" sz="9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outside</a:t>
            </a:r>
            <a:r>
              <a:rPr dirty="0" sz="900" spc="10">
                <a:latin typeface="Arial"/>
                <a:cs typeface="Arial"/>
              </a:rPr>
              <a:t> the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event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3715"/>
            <a:ext cx="861060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Lexical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21751"/>
            <a:ext cx="1176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Grammatical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07806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Tense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is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not</a:t>
            </a:r>
            <a:r>
              <a:rPr dirty="0" sz="1100" spc="11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3848"/>
            <a:ext cx="3181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Combinations 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tense,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grammatical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lexical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987599"/>
            <a:ext cx="182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Tense/aspect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and 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SLT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281350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4046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6270" cy="770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572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3302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24384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237351"/>
            <a:ext cx="673735" cy="365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90294" y="1064283"/>
            <a:ext cx="409575" cy="266700"/>
          </a:xfrm>
          <a:custGeom>
            <a:avLst/>
            <a:gdLst/>
            <a:ahLst/>
            <a:cxnLst/>
            <a:rect l="l" t="t" r="r" b="b"/>
            <a:pathLst>
              <a:path w="409575" h="266700">
                <a:moveTo>
                  <a:pt x="249493" y="171434"/>
                </a:moveTo>
                <a:lnTo>
                  <a:pt x="159493" y="171434"/>
                </a:lnTo>
                <a:lnTo>
                  <a:pt x="191342" y="252589"/>
                </a:lnTo>
                <a:lnTo>
                  <a:pt x="197494" y="262999"/>
                </a:lnTo>
                <a:lnTo>
                  <a:pt x="204493" y="266469"/>
                </a:lnTo>
                <a:lnTo>
                  <a:pt x="211492" y="262999"/>
                </a:lnTo>
                <a:lnTo>
                  <a:pt x="217644" y="252589"/>
                </a:lnTo>
                <a:lnTo>
                  <a:pt x="249493" y="171434"/>
                </a:lnTo>
                <a:close/>
              </a:path>
              <a:path w="409575" h="266700">
                <a:moveTo>
                  <a:pt x="372986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35434"/>
                </a:lnTo>
                <a:lnTo>
                  <a:pt x="2829" y="149447"/>
                </a:lnTo>
                <a:lnTo>
                  <a:pt x="10544" y="160890"/>
                </a:lnTo>
                <a:lnTo>
                  <a:pt x="21987" y="168605"/>
                </a:lnTo>
                <a:lnTo>
                  <a:pt x="36000" y="171434"/>
                </a:lnTo>
                <a:lnTo>
                  <a:pt x="372986" y="171434"/>
                </a:lnTo>
                <a:lnTo>
                  <a:pt x="386999" y="168605"/>
                </a:lnTo>
                <a:lnTo>
                  <a:pt x="398442" y="160890"/>
                </a:lnTo>
                <a:lnTo>
                  <a:pt x="406157" y="149447"/>
                </a:lnTo>
                <a:lnTo>
                  <a:pt x="408986" y="135434"/>
                </a:lnTo>
                <a:lnTo>
                  <a:pt x="408986" y="36000"/>
                </a:lnTo>
                <a:lnTo>
                  <a:pt x="406157" y="21987"/>
                </a:lnTo>
                <a:lnTo>
                  <a:pt x="398442" y="10544"/>
                </a:lnTo>
                <a:lnTo>
                  <a:pt x="386999" y="2829"/>
                </a:lnTo>
                <a:lnTo>
                  <a:pt x="372986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23782" y="1062972"/>
            <a:ext cx="3422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0">
                <a:solidFill>
                  <a:srgbClr val="373D42"/>
                </a:solidFill>
                <a:latin typeface="PMingLiU"/>
                <a:cs typeface="PMingLiU"/>
              </a:rPr>
              <a:t>‘tense’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7922" y="1042141"/>
            <a:ext cx="425450" cy="305435"/>
          </a:xfrm>
          <a:custGeom>
            <a:avLst/>
            <a:gdLst/>
            <a:ahLst/>
            <a:cxnLst/>
            <a:rect l="l" t="t" r="r" b="b"/>
            <a:pathLst>
              <a:path w="425450" h="305434">
                <a:moveTo>
                  <a:pt x="257709" y="193576"/>
                </a:moveTo>
                <a:lnTo>
                  <a:pt x="167708" y="193576"/>
                </a:lnTo>
                <a:lnTo>
                  <a:pt x="201070" y="291218"/>
                </a:lnTo>
                <a:lnTo>
                  <a:pt x="206515" y="301801"/>
                </a:lnTo>
                <a:lnTo>
                  <a:pt x="212708" y="305329"/>
                </a:lnTo>
                <a:lnTo>
                  <a:pt x="218902" y="301801"/>
                </a:lnTo>
                <a:lnTo>
                  <a:pt x="224347" y="291218"/>
                </a:lnTo>
                <a:lnTo>
                  <a:pt x="257709" y="193576"/>
                </a:lnTo>
                <a:close/>
              </a:path>
              <a:path w="425450" h="305434">
                <a:moveTo>
                  <a:pt x="389417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57576"/>
                </a:lnTo>
                <a:lnTo>
                  <a:pt x="2829" y="171589"/>
                </a:lnTo>
                <a:lnTo>
                  <a:pt x="10544" y="183032"/>
                </a:lnTo>
                <a:lnTo>
                  <a:pt x="21987" y="190747"/>
                </a:lnTo>
                <a:lnTo>
                  <a:pt x="36000" y="193576"/>
                </a:lnTo>
                <a:lnTo>
                  <a:pt x="389417" y="193576"/>
                </a:lnTo>
                <a:lnTo>
                  <a:pt x="403430" y="190747"/>
                </a:lnTo>
                <a:lnTo>
                  <a:pt x="414873" y="183032"/>
                </a:lnTo>
                <a:lnTo>
                  <a:pt x="422588" y="171589"/>
                </a:lnTo>
                <a:lnTo>
                  <a:pt x="425417" y="157576"/>
                </a:lnTo>
                <a:lnTo>
                  <a:pt x="425417" y="36000"/>
                </a:lnTo>
                <a:lnTo>
                  <a:pt x="422588" y="21987"/>
                </a:lnTo>
                <a:lnTo>
                  <a:pt x="414873" y="10544"/>
                </a:lnTo>
                <a:lnTo>
                  <a:pt x="403430" y="2829"/>
                </a:lnTo>
                <a:lnTo>
                  <a:pt x="389417" y="0"/>
                </a:lnTo>
                <a:close/>
              </a:path>
            </a:pathLst>
          </a:custGeom>
          <a:solidFill>
            <a:srgbClr val="FF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91396" y="1040836"/>
            <a:ext cx="3587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>
                <a:solidFill>
                  <a:srgbClr val="191313"/>
                </a:solidFill>
                <a:latin typeface="PMingLiU"/>
                <a:cs typeface="PMingLiU"/>
              </a:rPr>
              <a:t>As</a:t>
            </a:r>
            <a:r>
              <a:rPr dirty="0" sz="900" spc="50">
                <a:solidFill>
                  <a:srgbClr val="191313"/>
                </a:solidFill>
                <a:latin typeface="PMingLiU"/>
                <a:cs typeface="PMingLiU"/>
              </a:rPr>
              <a:t>p</a:t>
            </a:r>
            <a:r>
              <a:rPr dirty="0" sz="900" spc="55">
                <a:solidFill>
                  <a:srgbClr val="191313"/>
                </a:solidFill>
                <a:latin typeface="PMingLiU"/>
                <a:cs typeface="PMingLiU"/>
              </a:rPr>
              <a:t>ect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0808" y="1923379"/>
            <a:ext cx="344170" cy="226695"/>
          </a:xfrm>
          <a:custGeom>
            <a:avLst/>
            <a:gdLst/>
            <a:ahLst/>
            <a:cxnLst/>
            <a:rect l="l" t="t" r="r" b="b"/>
            <a:pathLst>
              <a:path w="344169" h="226694">
                <a:moveTo>
                  <a:pt x="307966" y="68962"/>
                </a:moveTo>
                <a:lnTo>
                  <a:pt x="36000" y="68962"/>
                </a:lnTo>
                <a:lnTo>
                  <a:pt x="21987" y="71791"/>
                </a:lnTo>
                <a:lnTo>
                  <a:pt x="10544" y="79506"/>
                </a:lnTo>
                <a:lnTo>
                  <a:pt x="2829" y="90949"/>
                </a:lnTo>
                <a:lnTo>
                  <a:pt x="0" y="104962"/>
                </a:lnTo>
                <a:lnTo>
                  <a:pt x="0" y="190388"/>
                </a:lnTo>
                <a:lnTo>
                  <a:pt x="2829" y="204401"/>
                </a:lnTo>
                <a:lnTo>
                  <a:pt x="10544" y="215844"/>
                </a:lnTo>
                <a:lnTo>
                  <a:pt x="21987" y="223559"/>
                </a:lnTo>
                <a:lnTo>
                  <a:pt x="36000" y="226388"/>
                </a:lnTo>
                <a:lnTo>
                  <a:pt x="307966" y="226388"/>
                </a:lnTo>
                <a:lnTo>
                  <a:pt x="321979" y="223559"/>
                </a:lnTo>
                <a:lnTo>
                  <a:pt x="333422" y="215844"/>
                </a:lnTo>
                <a:lnTo>
                  <a:pt x="341137" y="204401"/>
                </a:lnTo>
                <a:lnTo>
                  <a:pt x="343966" y="190388"/>
                </a:lnTo>
                <a:lnTo>
                  <a:pt x="343966" y="104962"/>
                </a:lnTo>
                <a:lnTo>
                  <a:pt x="341137" y="90949"/>
                </a:lnTo>
                <a:lnTo>
                  <a:pt x="333422" y="79506"/>
                </a:lnTo>
                <a:lnTo>
                  <a:pt x="321979" y="71791"/>
                </a:lnTo>
                <a:lnTo>
                  <a:pt x="307966" y="68962"/>
                </a:lnTo>
                <a:close/>
              </a:path>
              <a:path w="344169" h="226694">
                <a:moveTo>
                  <a:pt x="171983" y="0"/>
                </a:moveTo>
                <a:lnTo>
                  <a:pt x="163239" y="3316"/>
                </a:lnTo>
                <a:lnTo>
                  <a:pt x="155552" y="13267"/>
                </a:lnTo>
                <a:lnTo>
                  <a:pt x="126982" y="68962"/>
                </a:lnTo>
                <a:lnTo>
                  <a:pt x="216983" y="68962"/>
                </a:lnTo>
                <a:lnTo>
                  <a:pt x="188413" y="13267"/>
                </a:lnTo>
                <a:lnTo>
                  <a:pt x="180727" y="3316"/>
                </a:lnTo>
                <a:lnTo>
                  <a:pt x="171983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4286" y="1977016"/>
            <a:ext cx="2768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5">
                <a:solidFill>
                  <a:srgbClr val="373D42"/>
                </a:solidFill>
                <a:latin typeface="PMingLiU"/>
                <a:cs typeface="PMingLiU"/>
              </a:rPr>
              <a:t>tense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1072" y="1948504"/>
            <a:ext cx="425450" cy="237490"/>
          </a:xfrm>
          <a:custGeom>
            <a:avLst/>
            <a:gdLst/>
            <a:ahLst/>
            <a:cxnLst/>
            <a:rect l="l" t="t" r="r" b="b"/>
            <a:pathLst>
              <a:path w="425450" h="237489">
                <a:moveTo>
                  <a:pt x="389417" y="43837"/>
                </a:moveTo>
                <a:lnTo>
                  <a:pt x="36000" y="43837"/>
                </a:lnTo>
                <a:lnTo>
                  <a:pt x="21987" y="46666"/>
                </a:lnTo>
                <a:lnTo>
                  <a:pt x="10544" y="54381"/>
                </a:lnTo>
                <a:lnTo>
                  <a:pt x="2829" y="65824"/>
                </a:lnTo>
                <a:lnTo>
                  <a:pt x="0" y="79837"/>
                </a:lnTo>
                <a:lnTo>
                  <a:pt x="0" y="201414"/>
                </a:lnTo>
                <a:lnTo>
                  <a:pt x="2829" y="215427"/>
                </a:lnTo>
                <a:lnTo>
                  <a:pt x="10544" y="226870"/>
                </a:lnTo>
                <a:lnTo>
                  <a:pt x="21987" y="234585"/>
                </a:lnTo>
                <a:lnTo>
                  <a:pt x="36000" y="237414"/>
                </a:lnTo>
                <a:lnTo>
                  <a:pt x="389417" y="237414"/>
                </a:lnTo>
                <a:lnTo>
                  <a:pt x="403430" y="234585"/>
                </a:lnTo>
                <a:lnTo>
                  <a:pt x="414873" y="226870"/>
                </a:lnTo>
                <a:lnTo>
                  <a:pt x="422588" y="215427"/>
                </a:lnTo>
                <a:lnTo>
                  <a:pt x="425417" y="201414"/>
                </a:lnTo>
                <a:lnTo>
                  <a:pt x="425417" y="79837"/>
                </a:lnTo>
                <a:lnTo>
                  <a:pt x="422588" y="65824"/>
                </a:lnTo>
                <a:lnTo>
                  <a:pt x="414873" y="54381"/>
                </a:lnTo>
                <a:lnTo>
                  <a:pt x="403430" y="46666"/>
                </a:lnTo>
                <a:lnTo>
                  <a:pt x="389417" y="43837"/>
                </a:lnTo>
                <a:close/>
              </a:path>
              <a:path w="425450" h="237489">
                <a:moveTo>
                  <a:pt x="212708" y="0"/>
                </a:moveTo>
                <a:lnTo>
                  <a:pt x="201310" y="2996"/>
                </a:lnTo>
                <a:lnTo>
                  <a:pt x="191289" y="11984"/>
                </a:lnTo>
                <a:lnTo>
                  <a:pt x="167708" y="43837"/>
                </a:lnTo>
                <a:lnTo>
                  <a:pt x="257709" y="43837"/>
                </a:lnTo>
                <a:lnTo>
                  <a:pt x="234128" y="11984"/>
                </a:lnTo>
                <a:lnTo>
                  <a:pt x="224107" y="2996"/>
                </a:lnTo>
                <a:lnTo>
                  <a:pt x="212708" y="0"/>
                </a:lnTo>
                <a:close/>
              </a:path>
            </a:pathLst>
          </a:custGeom>
          <a:solidFill>
            <a:srgbClr val="FF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24546" y="1991024"/>
            <a:ext cx="3587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0">
                <a:solidFill>
                  <a:srgbClr val="191313"/>
                </a:solidFill>
                <a:latin typeface="PMingLiU"/>
                <a:cs typeface="PMingLiU"/>
              </a:rPr>
              <a:t>Aspect</a:t>
            </a:r>
            <a:endParaRPr sz="90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333308"/>
            <a:ext cx="3375660" cy="5740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  <a:tab pos="1775460" algn="l"/>
                <a:tab pos="2447290" algn="l"/>
              </a:tabLst>
            </a:pPr>
            <a:r>
              <a:rPr dirty="0" sz="1100" spc="15">
                <a:latin typeface="Tahoma"/>
                <a:cs typeface="Tahoma"/>
              </a:rPr>
              <a:t>By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45">
                <a:latin typeface="Tahoma"/>
                <a:cs typeface="Tahoma"/>
              </a:rPr>
              <a:t>next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week,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I	</a:t>
            </a:r>
            <a:r>
              <a:rPr dirty="0" sz="1100" spc="-15">
                <a:latin typeface="Tahoma"/>
                <a:cs typeface="Tahoma"/>
              </a:rPr>
              <a:t>will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	</a:t>
            </a:r>
            <a:r>
              <a:rPr dirty="0" sz="1100" spc="-55">
                <a:latin typeface="Tahoma"/>
                <a:cs typeface="Tahoma"/>
              </a:rPr>
              <a:t>eaten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25">
                <a:latin typeface="Tahoma"/>
                <a:cs typeface="Tahoma"/>
              </a:rPr>
              <a:t>tins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baked beans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my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cupboard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  <a:tab pos="529590" algn="l"/>
                <a:tab pos="908685" algn="l"/>
              </a:tabLst>
            </a:pPr>
            <a:r>
              <a:rPr dirty="0" sz="1100" spc="-55">
                <a:latin typeface="Tahoma"/>
                <a:cs typeface="Tahoma"/>
              </a:rPr>
              <a:t>She	</a:t>
            </a:r>
            <a:r>
              <a:rPr dirty="0" sz="1100" spc="-80">
                <a:latin typeface="Tahoma"/>
                <a:cs typeface="Tahoma"/>
              </a:rPr>
              <a:t>was	</a:t>
            </a:r>
            <a:r>
              <a:rPr dirty="0" sz="1100" spc="-55">
                <a:latin typeface="Tahoma"/>
                <a:cs typeface="Tahoma"/>
              </a:rPr>
              <a:t>sleeping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earthquake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happened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3715"/>
            <a:ext cx="861060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Lexical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21751"/>
            <a:ext cx="1176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Grammatical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07806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Tense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is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not</a:t>
            </a:r>
            <a:r>
              <a:rPr dirty="0" sz="1100" spc="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3848"/>
            <a:ext cx="3181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Combinations of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tense,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grammatical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and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lexical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987599"/>
            <a:ext cx="182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Tense/aspect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and 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SLT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281350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4046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6270" cy="770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572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3302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24384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397612"/>
            <a:ext cx="56261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897" y="1002828"/>
            <a:ext cx="3189605" cy="138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Lexical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grammatical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closely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‘aligned’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969"/>
              </a:spcBef>
              <a:buClr>
                <a:srgbClr val="3333B2"/>
              </a:buClr>
              <a:buFont typeface="Meiryo"/>
              <a:buChar char="►"/>
              <a:tabLst>
                <a:tab pos="315595" algn="l"/>
              </a:tabLst>
            </a:pPr>
            <a:r>
              <a:rPr dirty="0" sz="1100" spc="-5">
                <a:latin typeface="Tahoma"/>
                <a:cs typeface="Tahoma"/>
              </a:rPr>
              <a:t>Activity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60">
                <a:latin typeface="Tahoma"/>
                <a:cs typeface="Tahoma"/>
              </a:rPr>
              <a:t>progressive </a:t>
            </a:r>
            <a:r>
              <a:rPr dirty="0" sz="1100" spc="-35">
                <a:latin typeface="Tahoma"/>
                <a:cs typeface="Tahoma"/>
              </a:rPr>
              <a:t>grammatical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aspect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dirty="0" sz="1100" spc="-20" i="1">
                <a:latin typeface="Trebuchet MS"/>
                <a:cs typeface="Trebuchet MS"/>
              </a:rPr>
              <a:t>The </a:t>
            </a:r>
            <a:r>
              <a:rPr dirty="0" sz="1100" spc="-70" i="1">
                <a:latin typeface="Trebuchet MS"/>
                <a:cs typeface="Trebuchet MS"/>
              </a:rPr>
              <a:t>horse </a:t>
            </a:r>
            <a:r>
              <a:rPr dirty="0" sz="1100" spc="-55" i="1">
                <a:latin typeface="Trebuchet MS"/>
                <a:cs typeface="Trebuchet MS"/>
              </a:rPr>
              <a:t>is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running</a:t>
            </a:r>
            <a:endParaRPr sz="1100">
              <a:latin typeface="Trebuchet MS"/>
              <a:cs typeface="Trebuchet MS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Meiryo"/>
              <a:buChar char="►"/>
              <a:tabLst>
                <a:tab pos="315595" algn="l"/>
              </a:tabLst>
            </a:pPr>
            <a:r>
              <a:rPr dirty="0" sz="1100" spc="-35">
                <a:latin typeface="Tahoma"/>
                <a:cs typeface="Tahoma"/>
              </a:rPr>
              <a:t>Accomplishment/achievement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140">
                <a:latin typeface="Tahoma"/>
                <a:cs typeface="Tahoma"/>
              </a:rPr>
              <a:t>perfective  </a:t>
            </a:r>
            <a:r>
              <a:rPr dirty="0" sz="1100" spc="-35">
                <a:latin typeface="Tahoma"/>
                <a:cs typeface="Tahoma"/>
              </a:rPr>
              <a:t>grammatical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aspect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He </a:t>
            </a:r>
            <a:r>
              <a:rPr dirty="0" sz="1100" spc="-45" i="1">
                <a:latin typeface="Trebuchet MS"/>
                <a:cs typeface="Trebuchet MS"/>
              </a:rPr>
              <a:t>has </a:t>
            </a:r>
            <a:r>
              <a:rPr dirty="0" sz="1100" spc="-65" i="1">
                <a:latin typeface="Trebuchet MS"/>
                <a:cs typeface="Trebuchet MS"/>
              </a:rPr>
              <a:t>just jumped </a:t>
            </a:r>
            <a:r>
              <a:rPr dirty="0" sz="1100" spc="-100" i="1">
                <a:latin typeface="Trebuchet MS"/>
                <a:cs typeface="Trebuchet MS"/>
              </a:rPr>
              <a:t>off </a:t>
            </a:r>
            <a:r>
              <a:rPr dirty="0" sz="1100" spc="-80" i="1">
                <a:latin typeface="Trebuchet MS"/>
                <a:cs typeface="Trebuchet MS"/>
              </a:rPr>
              <a:t>the</a:t>
            </a:r>
            <a:r>
              <a:rPr dirty="0" sz="1100" spc="-15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roof</a:t>
            </a:r>
            <a:endParaRPr sz="110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She </a:t>
            </a:r>
            <a:r>
              <a:rPr dirty="0" sz="1100" spc="-45" i="1">
                <a:latin typeface="Trebuchet MS"/>
                <a:cs typeface="Trebuchet MS"/>
              </a:rPr>
              <a:t>has </a:t>
            </a:r>
            <a:r>
              <a:rPr dirty="0" sz="1100" spc="-70" i="1">
                <a:latin typeface="Trebuchet MS"/>
                <a:cs typeface="Trebuchet MS"/>
              </a:rPr>
              <a:t>reached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55" i="1">
                <a:latin typeface="Trebuchet MS"/>
                <a:cs typeface="Trebuchet MS"/>
              </a:rPr>
              <a:t>top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75" i="1">
                <a:latin typeface="Trebuchet MS"/>
                <a:cs typeface="Trebuchet MS"/>
              </a:rPr>
              <a:t>the</a:t>
            </a:r>
            <a:r>
              <a:rPr dirty="0" sz="1100" spc="-220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mountain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29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555625"/>
          </a:xfrm>
          <a:custGeom>
            <a:avLst/>
            <a:gdLst/>
            <a:ahLst/>
            <a:cxnLst/>
            <a:rect l="l" t="t" r="r" b="b"/>
            <a:pathLst>
              <a:path w="3888104" h="555625">
                <a:moveTo>
                  <a:pt x="0" y="555091"/>
                </a:moveTo>
                <a:lnTo>
                  <a:pt x="3888003" y="555091"/>
                </a:lnTo>
                <a:lnTo>
                  <a:pt x="3888003" y="0"/>
                </a:lnTo>
                <a:lnTo>
                  <a:pt x="0" y="0"/>
                </a:lnTo>
                <a:lnTo>
                  <a:pt x="0" y="55509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15">
                <a:hlinkClick r:id="rId16" action="ppaction://hlinksldjump"/>
              </a:rPr>
              <a:t>(a) </a:t>
            </a:r>
            <a:r>
              <a:rPr dirty="0" spc="-35">
                <a:hlinkClick r:id="rId16" action="ppaction://hlinksldjump"/>
              </a:rPr>
              <a:t>Present </a:t>
            </a:r>
            <a:r>
              <a:rPr dirty="0" spc="-70">
                <a:hlinkClick r:id="rId16" action="ppaction://hlinksldjump"/>
              </a:rPr>
              <a:t>tense </a:t>
            </a:r>
            <a:r>
              <a:rPr dirty="0" spc="-60">
                <a:hlinkClick r:id="rId16" action="ppaction://hlinksldjump"/>
              </a:rPr>
              <a:t>and </a:t>
            </a:r>
            <a:r>
              <a:rPr dirty="0" spc="-60">
                <a:hlinkClick r:id="rId16" action="ppaction://hlinksldjump"/>
              </a:rPr>
              <a:t> </a:t>
            </a:r>
            <a:r>
              <a:rPr dirty="0" spc="-20">
                <a:hlinkClick r:id="rId16" action="ppaction://hlinksldjump"/>
              </a:rPr>
              <a:t>Activity/Accomplishment/Achievement</a:t>
            </a:r>
            <a:r>
              <a:rPr dirty="0" spc="55">
                <a:hlinkClick r:id="rId16" action="ppaction://hlinksldjump"/>
              </a:rPr>
              <a:t> </a:t>
            </a:r>
            <a:r>
              <a:rPr dirty="0" spc="-70">
                <a:hlinkClick r:id="rId16" action="ppaction://hlinksldjump"/>
              </a:rPr>
              <a:t>verbs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311298"/>
            <a:ext cx="287464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sings </a:t>
            </a:r>
            <a:r>
              <a:rPr dirty="0" sz="1100" spc="-65">
                <a:latin typeface="Tahoma"/>
                <a:cs typeface="Tahoma"/>
              </a:rPr>
              <a:t>every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day.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65">
                <a:latin typeface="Tahoma"/>
                <a:cs typeface="Tahoma"/>
              </a:rPr>
              <a:t>works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0">
                <a:latin typeface="Tahoma"/>
                <a:cs typeface="Tahoma"/>
              </a:rPr>
              <a:t>call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centre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70">
                <a:latin typeface="Tahoma"/>
                <a:cs typeface="Tahoma"/>
              </a:rPr>
              <a:t>smashes </a:t>
            </a:r>
            <a:r>
              <a:rPr dirty="0" sz="1100" spc="-35">
                <a:latin typeface="Tahoma"/>
                <a:cs typeface="Tahoma"/>
              </a:rPr>
              <a:t>things </a:t>
            </a:r>
            <a:r>
              <a:rPr dirty="0" sz="1100" spc="-30">
                <a:latin typeface="Tahoma"/>
                <a:cs typeface="Tahoma"/>
              </a:rPr>
              <a:t>(he’s </a:t>
            </a:r>
            <a:r>
              <a:rPr dirty="0" sz="1100" spc="-45">
                <a:latin typeface="Tahoma"/>
                <a:cs typeface="Tahoma"/>
              </a:rPr>
              <a:t>clumsy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aggressive)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37351"/>
            <a:ext cx="673735" cy="1202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20129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latin typeface="Verdana"/>
                <a:cs typeface="Verdana"/>
                <a:hlinkClick r:id="rId16" action="ppaction://hlinksldjump"/>
              </a:rPr>
              <a:t>Pres.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combs.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7150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  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  <a:p>
            <a:pPr marL="12700" marR="232410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515"/>
              </a:lnSpc>
            </a:pPr>
            <a:r>
              <a:rPr dirty="0" sz="600" spc="-65">
                <a:latin typeface="Verdana"/>
                <a:cs typeface="Verdana"/>
              </a:rPr>
              <a:t>30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7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365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555625"/>
          </a:xfrm>
          <a:custGeom>
            <a:avLst/>
            <a:gdLst/>
            <a:ahLst/>
            <a:cxnLst/>
            <a:rect l="l" t="t" r="r" b="b"/>
            <a:pathLst>
              <a:path w="3888104" h="555625">
                <a:moveTo>
                  <a:pt x="0" y="555091"/>
                </a:moveTo>
                <a:lnTo>
                  <a:pt x="3888003" y="555091"/>
                </a:lnTo>
                <a:lnTo>
                  <a:pt x="3888003" y="0"/>
                </a:lnTo>
                <a:lnTo>
                  <a:pt x="0" y="0"/>
                </a:lnTo>
                <a:lnTo>
                  <a:pt x="0" y="55509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15">
                <a:hlinkClick r:id="rId18" action="ppaction://hlinksldjump"/>
              </a:rPr>
              <a:t>(a) </a:t>
            </a:r>
            <a:r>
              <a:rPr dirty="0" spc="-35">
                <a:hlinkClick r:id="rId18" action="ppaction://hlinksldjump"/>
              </a:rPr>
              <a:t>Present </a:t>
            </a:r>
            <a:r>
              <a:rPr dirty="0" spc="-70">
                <a:hlinkClick r:id="rId18" action="ppaction://hlinksldjump"/>
              </a:rPr>
              <a:t>tense </a:t>
            </a:r>
            <a:r>
              <a:rPr dirty="0" spc="-60">
                <a:hlinkClick r:id="rId18" action="ppaction://hlinksldjump"/>
              </a:rPr>
              <a:t>and </a:t>
            </a:r>
            <a:r>
              <a:rPr dirty="0" spc="-60">
                <a:hlinkClick r:id="rId18" action="ppaction://hlinksldjump"/>
              </a:rPr>
              <a:t> </a:t>
            </a:r>
            <a:r>
              <a:rPr dirty="0" spc="-20">
                <a:hlinkClick r:id="rId18" action="ppaction://hlinksldjump"/>
              </a:rPr>
              <a:t>Activity/Accomplishment/Achievement</a:t>
            </a:r>
            <a:r>
              <a:rPr dirty="0" spc="55">
                <a:hlinkClick r:id="rId18" action="ppaction://hlinksldjump"/>
              </a:rPr>
              <a:t> </a:t>
            </a:r>
            <a:r>
              <a:rPr dirty="0" spc="-70">
                <a:hlinkClick r:id="rId18" action="ppaction://hlinksldjump"/>
              </a:rPr>
              <a:t>verbs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311298"/>
            <a:ext cx="287464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sings </a:t>
            </a:r>
            <a:r>
              <a:rPr dirty="0" sz="1100" spc="-65">
                <a:latin typeface="Tahoma"/>
                <a:cs typeface="Tahoma"/>
              </a:rPr>
              <a:t>every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day.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65">
                <a:latin typeface="Tahoma"/>
                <a:cs typeface="Tahoma"/>
              </a:rPr>
              <a:t>works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0">
                <a:latin typeface="Tahoma"/>
                <a:cs typeface="Tahoma"/>
              </a:rPr>
              <a:t>call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centre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70">
                <a:latin typeface="Tahoma"/>
                <a:cs typeface="Tahoma"/>
              </a:rPr>
              <a:t>smashes </a:t>
            </a:r>
            <a:r>
              <a:rPr dirty="0" sz="1100" spc="-35">
                <a:latin typeface="Tahoma"/>
                <a:cs typeface="Tahoma"/>
              </a:rPr>
              <a:t>things </a:t>
            </a:r>
            <a:r>
              <a:rPr dirty="0" sz="1100" spc="-30">
                <a:latin typeface="Tahoma"/>
                <a:cs typeface="Tahoma"/>
              </a:rPr>
              <a:t>(he’s </a:t>
            </a:r>
            <a:r>
              <a:rPr dirty="0" sz="1100" spc="-45">
                <a:latin typeface="Tahoma"/>
                <a:cs typeface="Tahoma"/>
              </a:rPr>
              <a:t>clumsy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aggressive)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2066149"/>
            <a:ext cx="1456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habitual </a:t>
            </a:r>
            <a:r>
              <a:rPr dirty="0" sz="1100" spc="-35">
                <a:latin typeface="Tahoma"/>
                <a:cs typeface="Tahoma"/>
              </a:rPr>
              <a:t>interpretation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673735" cy="770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24154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574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509905"/>
          </a:xfrm>
          <a:custGeom>
            <a:avLst/>
            <a:gdLst/>
            <a:ahLst/>
            <a:cxnLst/>
            <a:rect l="l" t="t" r="r" b="b"/>
            <a:pathLst>
              <a:path w="3888104" h="509905">
                <a:moveTo>
                  <a:pt x="0" y="509536"/>
                </a:moveTo>
                <a:lnTo>
                  <a:pt x="3888003" y="509536"/>
                </a:lnTo>
                <a:lnTo>
                  <a:pt x="3888003" y="0"/>
                </a:lnTo>
                <a:lnTo>
                  <a:pt x="0" y="0"/>
                </a:lnTo>
                <a:lnTo>
                  <a:pt x="0" y="50953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8450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15">
                <a:hlinkClick r:id="rId18" action="ppaction://hlinksldjump"/>
              </a:rPr>
              <a:t>(b) </a:t>
            </a:r>
            <a:r>
              <a:rPr dirty="0" spc="-50">
                <a:hlinkClick r:id="rId18" action="ppaction://hlinksldjump"/>
              </a:rPr>
              <a:t>Progressive </a:t>
            </a:r>
            <a:r>
              <a:rPr dirty="0" spc="-35">
                <a:hlinkClick r:id="rId18" action="ppaction://hlinksldjump"/>
              </a:rPr>
              <a:t>grammatical </a:t>
            </a:r>
            <a:r>
              <a:rPr dirty="0" spc="-45">
                <a:hlinkClick r:id="rId18" action="ppaction://hlinksldjump"/>
              </a:rPr>
              <a:t>aspect </a:t>
            </a:r>
            <a:r>
              <a:rPr dirty="0" spc="-60">
                <a:hlinkClick r:id="rId18" action="ppaction://hlinksldjump"/>
              </a:rPr>
              <a:t>and </a:t>
            </a:r>
            <a:r>
              <a:rPr dirty="0" spc="-60">
                <a:hlinkClick r:id="rId18" action="ppaction://hlinksldjump"/>
              </a:rPr>
              <a:t> achievement</a:t>
            </a:r>
            <a:r>
              <a:rPr dirty="0" spc="25">
                <a:hlinkClick r:id="rId18" action="ppaction://hlinksldjump"/>
              </a:rPr>
              <a:t> </a:t>
            </a:r>
            <a:r>
              <a:rPr dirty="0" spc="-70">
                <a:hlinkClick r:id="rId18" action="ppaction://hlinksldjump"/>
              </a:rPr>
              <a:t>verbs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latin typeface="Verdana"/>
                <a:cs typeface="Verdana"/>
                <a:hlinkClick r:id="rId19" action="ppaction://hlinksldjump"/>
              </a:rPr>
              <a:t>Pres. </a:t>
            </a:r>
            <a:r>
              <a:rPr dirty="0" sz="400" spc="-40">
                <a:latin typeface="Verdana"/>
                <a:cs typeface="Verdana"/>
                <a:hlinkClick r:id="rId19" action="ppaction://hlinksldjump"/>
              </a:rPr>
              <a:t>tense</a:t>
            </a:r>
            <a:r>
              <a:rPr dirty="0" sz="400" spc="-15"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60" y="1296071"/>
            <a:ext cx="14135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15">
                <a:latin typeface="Tahoma"/>
                <a:cs typeface="Tahoma"/>
              </a:rPr>
              <a:t>light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flashing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He’s </a:t>
            </a:r>
            <a:r>
              <a:rPr dirty="0" sz="1100" spc="-30">
                <a:latin typeface="Tahoma"/>
                <a:cs typeface="Tahoma"/>
              </a:rPr>
              <a:t>flattening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boxes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46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509905"/>
          </a:xfrm>
          <a:custGeom>
            <a:avLst/>
            <a:gdLst/>
            <a:ahLst/>
            <a:cxnLst/>
            <a:rect l="l" t="t" r="r" b="b"/>
            <a:pathLst>
              <a:path w="3888104" h="509905">
                <a:moveTo>
                  <a:pt x="0" y="509536"/>
                </a:moveTo>
                <a:lnTo>
                  <a:pt x="3888003" y="509536"/>
                </a:lnTo>
                <a:lnTo>
                  <a:pt x="3888003" y="0"/>
                </a:lnTo>
                <a:lnTo>
                  <a:pt x="0" y="0"/>
                </a:lnTo>
                <a:lnTo>
                  <a:pt x="0" y="50953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8450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15">
                <a:hlinkClick r:id="rId19" action="ppaction://hlinksldjump"/>
              </a:rPr>
              <a:t>(b) </a:t>
            </a:r>
            <a:r>
              <a:rPr dirty="0" spc="-50">
                <a:hlinkClick r:id="rId19" action="ppaction://hlinksldjump"/>
              </a:rPr>
              <a:t>Progressive </a:t>
            </a:r>
            <a:r>
              <a:rPr dirty="0" spc="-35">
                <a:hlinkClick r:id="rId19" action="ppaction://hlinksldjump"/>
              </a:rPr>
              <a:t>grammatical </a:t>
            </a:r>
            <a:r>
              <a:rPr dirty="0" spc="-45">
                <a:hlinkClick r:id="rId19" action="ppaction://hlinksldjump"/>
              </a:rPr>
              <a:t>aspect </a:t>
            </a:r>
            <a:r>
              <a:rPr dirty="0" spc="-60">
                <a:hlinkClick r:id="rId19" action="ppaction://hlinksldjump"/>
              </a:rPr>
              <a:t>and </a:t>
            </a:r>
            <a:r>
              <a:rPr dirty="0" spc="-60">
                <a:hlinkClick r:id="rId19" action="ppaction://hlinksldjump"/>
              </a:rPr>
              <a:t> achievement</a:t>
            </a:r>
            <a:r>
              <a:rPr dirty="0" spc="25">
                <a:hlinkClick r:id="rId19" action="ppaction://hlinksldjump"/>
              </a:rPr>
              <a:t> </a:t>
            </a:r>
            <a:r>
              <a:rPr dirty="0" spc="-70">
                <a:hlinkClick r:id="rId19" action="ppaction://hlinksldjump"/>
              </a:rPr>
              <a:t>verbs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296071"/>
            <a:ext cx="14135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15">
                <a:latin typeface="Tahoma"/>
                <a:cs typeface="Tahoma"/>
              </a:rPr>
              <a:t>light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flashing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He’s </a:t>
            </a:r>
            <a:r>
              <a:rPr dirty="0" sz="1100" spc="-30">
                <a:latin typeface="Tahoma"/>
                <a:cs typeface="Tahoma"/>
              </a:rPr>
              <a:t>flattening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boxes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840889"/>
            <a:ext cx="31203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Tahoma"/>
                <a:cs typeface="Tahoma"/>
              </a:rPr>
              <a:t>An </a:t>
            </a:r>
            <a:r>
              <a:rPr dirty="0" sz="1100" spc="-30">
                <a:latin typeface="Tahoma"/>
                <a:cs typeface="Tahoma"/>
              </a:rPr>
              <a:t>iterative </a:t>
            </a:r>
            <a:r>
              <a:rPr dirty="0" sz="1100" spc="-35">
                <a:latin typeface="Tahoma"/>
                <a:cs typeface="Tahoma"/>
              </a:rPr>
              <a:t>interpretation </a:t>
            </a:r>
            <a:r>
              <a:rPr dirty="0" sz="1100" spc="35">
                <a:latin typeface="Tahoma"/>
                <a:cs typeface="Tahoma"/>
              </a:rPr>
              <a:t>(NB </a:t>
            </a:r>
            <a:r>
              <a:rPr dirty="0" sz="1100" spc="-50">
                <a:latin typeface="Tahoma"/>
                <a:cs typeface="Tahoma"/>
              </a:rPr>
              <a:t>achievement </a:t>
            </a:r>
            <a:r>
              <a:rPr dirty="0" sz="1100" spc="-60">
                <a:latin typeface="Tahoma"/>
                <a:cs typeface="Tahoma"/>
              </a:rPr>
              <a:t>becomes  </a:t>
            </a:r>
            <a:r>
              <a:rPr dirty="0" sz="1100" spc="-40">
                <a:latin typeface="Tahoma"/>
                <a:cs typeface="Tahoma"/>
              </a:rPr>
              <a:t>accomplishment)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3715"/>
            <a:ext cx="861060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Lexical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Tense/aspect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SLT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9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21751"/>
            <a:ext cx="1176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Grammatical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07806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Tense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is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not</a:t>
            </a:r>
            <a:r>
              <a:rPr dirty="0" sz="1100" spc="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3848"/>
            <a:ext cx="3181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Combinations 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tense,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grammatical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lexical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987599"/>
            <a:ext cx="182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Tense/aspect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and 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SLT</a:t>
            </a:r>
            <a:r>
              <a:rPr dirty="0" sz="1100" spc="7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281350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4046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15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5" action="ppaction://hlinksldjump"/>
              </a:rPr>
              <a:t>A </a:t>
            </a:r>
            <a:r>
              <a:rPr dirty="0" spc="-45">
                <a:hlinkClick r:id="rId5" action="ppaction://hlinksldjump"/>
              </a:rPr>
              <a:t>future</a:t>
            </a:r>
            <a:r>
              <a:rPr dirty="0" spc="-65">
                <a:hlinkClick r:id="rId5" action="ppaction://hlinksldjump"/>
              </a:rPr>
              <a:t> </a:t>
            </a:r>
            <a:r>
              <a:rPr dirty="0" spc="-60">
                <a:hlinkClick r:id="rId5" action="ppaction://hlinksldjump"/>
              </a:rPr>
              <a:t>tense?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215491" y="2778409"/>
            <a:ext cx="911860" cy="391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9070" marR="5080" indent="-167005">
              <a:lnSpc>
                <a:spcPct val="78000"/>
              </a:lnSpc>
              <a:spcBef>
                <a:spcPts val="120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55" i="1">
                <a:latin typeface="Trebuchet MS"/>
                <a:cs typeface="Trebuchet MS"/>
              </a:rPr>
              <a:t>have  </a:t>
            </a: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40" i="1">
                <a:latin typeface="Trebuchet MS"/>
                <a:cs typeface="Trebuchet MS"/>
              </a:rPr>
              <a:t>having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10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have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6707" y="2894969"/>
            <a:ext cx="67881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000" spc="-25">
                <a:latin typeface="Tahoma"/>
                <a:cs typeface="Tahoma"/>
              </a:rPr>
              <a:t>Tonight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54630" y="2894969"/>
            <a:ext cx="135699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latin typeface="Tahoma"/>
                <a:cs typeface="Tahoma"/>
              </a:rPr>
              <a:t>dinner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friends.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336631"/>
            <a:ext cx="744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Future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tense?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591545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baseline="61111" sz="1500" spc="487">
                <a:latin typeface="Arial"/>
                <a:cs typeface="Arial"/>
              </a:rPr>
              <a:t>{</a:t>
            </a:r>
            <a:endParaRPr baseline="61111"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813" y="532579"/>
            <a:ext cx="307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069" y="647781"/>
            <a:ext cx="741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r>
              <a:rPr dirty="0" sz="1000" spc="-30" i="1">
                <a:latin typeface="Trebuchet MS"/>
                <a:cs typeface="Trebuchet MS"/>
              </a:rPr>
              <a:t>am going</a:t>
            </a:r>
            <a:r>
              <a:rPr dirty="0" sz="1000" spc="12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147" y="451096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6677" y="591545"/>
            <a:ext cx="2162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help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40">
                <a:latin typeface="Tahoma"/>
                <a:cs typeface="Tahoma"/>
              </a:rPr>
              <a:t>carry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40">
                <a:latin typeface="Tahoma"/>
                <a:cs typeface="Tahoma"/>
              </a:rPr>
              <a:t>shopping.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OFFER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844199"/>
            <a:ext cx="1003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-100">
                <a:latin typeface="Tahoma"/>
                <a:cs typeface="Tahoma"/>
              </a:rPr>
              <a:t>I </a:t>
            </a:r>
            <a:r>
              <a:rPr dirty="0" sz="1000" spc="-15">
                <a:latin typeface="Tahoma"/>
                <a:cs typeface="Tahoma"/>
              </a:rPr>
              <a:t>think</a:t>
            </a:r>
            <a:r>
              <a:rPr dirty="0" sz="1000" spc="-15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England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209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6196" y="785385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4998" y="900295"/>
            <a:ext cx="683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1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1087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5839" y="844199"/>
            <a:ext cx="1444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 the </a:t>
            </a:r>
            <a:r>
              <a:rPr dirty="0" sz="1000" spc="-30">
                <a:latin typeface="Tahoma"/>
                <a:cs typeface="Tahoma"/>
              </a:rPr>
              <a:t>match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Tuesday.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707" y="1165750"/>
            <a:ext cx="319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000" spc="-30">
                <a:latin typeface="Tahoma"/>
                <a:cs typeface="Tahoma"/>
              </a:rPr>
              <a:t>England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35">
                <a:latin typeface="Tahoma"/>
                <a:cs typeface="Tahoma"/>
              </a:rPr>
              <a:t>winning </a:t>
            </a:r>
            <a:r>
              <a:rPr dirty="0" sz="1000" spc="-25">
                <a:latin typeface="Tahoma"/>
                <a:cs typeface="Tahoma"/>
              </a:rPr>
              <a:t>3-nil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30">
                <a:latin typeface="Tahoma"/>
                <a:cs typeface="Tahoma"/>
              </a:rPr>
              <a:t>only </a:t>
            </a:r>
            <a:r>
              <a:rPr dirty="0" sz="1000" spc="-35">
                <a:latin typeface="Tahoma"/>
                <a:cs typeface="Tahoma"/>
              </a:rPr>
              <a:t>five </a:t>
            </a:r>
            <a:r>
              <a:rPr dirty="0" sz="1000" spc="-40">
                <a:latin typeface="Tahoma"/>
                <a:cs typeface="Tahoma"/>
              </a:rPr>
              <a:t>minutes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extra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4385" y="1349697"/>
            <a:ext cx="615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time.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1960" y="1290871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6456" y="1405793"/>
            <a:ext cx="683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1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6667" y="1209248"/>
            <a:ext cx="965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8044" algn="l"/>
              </a:tabLst>
            </a:pPr>
            <a:r>
              <a:rPr dirty="0" sz="1000" spc="325">
                <a:latin typeface="Arial"/>
                <a:cs typeface="Arial"/>
              </a:rPr>
              <a:t>{	</a:t>
            </a:r>
            <a:r>
              <a:rPr dirty="0" sz="1000" spc="71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9076" y="1349697"/>
            <a:ext cx="242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6707" y="1804802"/>
            <a:ext cx="688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1773" y="1588432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3444" y="1688241"/>
            <a:ext cx="919480" cy="40767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08915" marR="5080" indent="-196850">
              <a:lnSpc>
                <a:spcPct val="75600"/>
              </a:lnSpc>
              <a:spcBef>
                <a:spcPts val="390"/>
              </a:spcBef>
            </a:pPr>
            <a:r>
              <a:rPr dirty="0" sz="1000" spc="-50" i="1">
                <a:latin typeface="Trebuchet MS"/>
                <a:cs typeface="Trebuchet MS"/>
              </a:rPr>
              <a:t>is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75" i="1">
                <a:latin typeface="Trebuchet MS"/>
                <a:cs typeface="Trebuchet MS"/>
              </a:rPr>
              <a:t>leave  </a:t>
            </a:r>
            <a:r>
              <a:rPr dirty="0" sz="1000" spc="-50" i="1">
                <a:latin typeface="Trebuchet MS"/>
                <a:cs typeface="Trebuchet MS"/>
              </a:rPr>
              <a:t>is</a:t>
            </a:r>
            <a:r>
              <a:rPr dirty="0" sz="1000" spc="9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leaving</a:t>
            </a:r>
            <a:endParaRPr sz="1000">
              <a:latin typeface="Trebuchet MS"/>
              <a:cs typeface="Trebuchet MS"/>
            </a:endParaRPr>
          </a:p>
          <a:p>
            <a:pPr marL="379095">
              <a:lnSpc>
                <a:spcPts val="905"/>
              </a:lnSpc>
            </a:pPr>
            <a:r>
              <a:rPr dirty="0" sz="1000" spc="-65" i="1">
                <a:latin typeface="Trebuchet MS"/>
                <a:cs typeface="Trebuchet MS"/>
              </a:rPr>
              <a:t>leaves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5373" y="1588432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89467" y="1804802"/>
            <a:ext cx="434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at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6.15.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6707" y="2334633"/>
            <a:ext cx="729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000" spc="-15">
                <a:latin typeface="Tahoma"/>
                <a:cs typeface="Tahoma"/>
              </a:rPr>
              <a:t>Next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year,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1067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33868" y="2210120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3964" y="2218085"/>
            <a:ext cx="848360" cy="415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080"/>
              </a:lnSpc>
              <a:spcBef>
                <a:spcPts val="95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  <a:p>
            <a:pPr marL="181610" marR="256540" indent="-64135">
              <a:lnSpc>
                <a:spcPct val="75600"/>
              </a:lnSpc>
              <a:spcBef>
                <a:spcPts val="175"/>
              </a:spcBef>
            </a:pP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75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9970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1689" y="2334633"/>
            <a:ext cx="142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35">
                <a:latin typeface="Tahoma"/>
                <a:cs typeface="Tahoma"/>
              </a:rPr>
              <a:t>holiday </a:t>
            </a:r>
            <a:r>
              <a:rPr dirty="0" sz="1000" spc="-60">
                <a:latin typeface="Tahoma"/>
                <a:cs typeface="Tahoma"/>
              </a:rPr>
              <a:t>somewhere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hot.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2642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79995" y="2739964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10524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6270" cy="770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572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3302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24384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260943"/>
            <a:ext cx="3117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SLI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30">
                <a:latin typeface="Tahoma"/>
                <a:cs typeface="Tahoma"/>
              </a:rPr>
              <a:t>difficulties </a:t>
            </a:r>
            <a:r>
              <a:rPr dirty="0" sz="1100" spc="-45">
                <a:latin typeface="Tahoma"/>
                <a:cs typeface="Tahoma"/>
              </a:rPr>
              <a:t>marking </a:t>
            </a:r>
            <a:r>
              <a:rPr dirty="0" sz="1100" spc="-55">
                <a:latin typeface="Tahoma"/>
                <a:cs typeface="Tahoma"/>
              </a:rPr>
              <a:t>tense,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3671" y="1582737"/>
            <a:ext cx="139065" cy="172085"/>
          </a:xfrm>
          <a:custGeom>
            <a:avLst/>
            <a:gdLst/>
            <a:ahLst/>
            <a:cxnLst/>
            <a:rect l="l" t="t" r="r" b="b"/>
            <a:pathLst>
              <a:path w="139064" h="172085">
                <a:moveTo>
                  <a:pt x="0" y="172072"/>
                </a:moveTo>
                <a:lnTo>
                  <a:pt x="138544" y="172072"/>
                </a:lnTo>
                <a:lnTo>
                  <a:pt x="13854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1551951"/>
            <a:ext cx="2266950" cy="4832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He </a:t>
            </a:r>
            <a:r>
              <a:rPr dirty="0" sz="1100" spc="-60">
                <a:latin typeface="Tahoma"/>
                <a:cs typeface="Tahoma"/>
              </a:rPr>
              <a:t>went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10" i="1">
                <a:latin typeface="Meiryo"/>
                <a:cs typeface="Meiryo"/>
              </a:rPr>
              <a:t>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ahoma"/>
                <a:cs typeface="Tahoma"/>
              </a:rPr>
              <a:t>Him </a:t>
            </a:r>
            <a:r>
              <a:rPr dirty="0" sz="1100" spc="-60">
                <a:latin typeface="Tahoma"/>
                <a:cs typeface="Tahoma"/>
              </a:rPr>
              <a:t>go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there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100" spc="-25">
                <a:latin typeface="Tahoma"/>
                <a:cs typeface="Tahoma"/>
              </a:rPr>
              <a:t>Morphological </a:t>
            </a:r>
            <a:r>
              <a:rPr dirty="0" sz="1100" spc="-55">
                <a:latin typeface="Tahoma"/>
                <a:cs typeface="Tahoma"/>
              </a:rPr>
              <a:t>or </a:t>
            </a:r>
            <a:r>
              <a:rPr dirty="0" sz="1100" spc="-40">
                <a:latin typeface="Tahoma"/>
                <a:cs typeface="Tahoma"/>
              </a:rPr>
              <a:t>conceptual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difficulty?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415756"/>
            <a:ext cx="562610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6270" cy="770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572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3302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24384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914767"/>
            <a:ext cx="3554095" cy="14674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2192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Young </a:t>
            </a:r>
            <a:r>
              <a:rPr dirty="0" sz="1100" spc="-35">
                <a:latin typeface="Tahoma"/>
                <a:cs typeface="Tahoma"/>
              </a:rPr>
              <a:t>children,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35">
                <a:latin typeface="Tahoma"/>
                <a:cs typeface="Tahoma"/>
              </a:rPr>
              <a:t>acquiring </a:t>
            </a:r>
            <a:r>
              <a:rPr dirty="0" sz="1100" spc="-55">
                <a:latin typeface="Tahoma"/>
                <a:cs typeface="Tahoma"/>
              </a:rPr>
              <a:t>tense, </a:t>
            </a:r>
            <a:r>
              <a:rPr dirty="0" sz="1100" spc="-70" b="1">
                <a:latin typeface="Tahoma"/>
                <a:cs typeface="Tahoma"/>
              </a:rPr>
              <a:t>conflate </a:t>
            </a:r>
            <a:r>
              <a:rPr dirty="0" sz="1100" spc="-85" b="1">
                <a:latin typeface="Tahoma"/>
                <a:cs typeface="Tahoma"/>
              </a:rPr>
              <a:t>tense </a:t>
            </a:r>
            <a:r>
              <a:rPr dirty="0" sz="1100" spc="-90" b="1">
                <a:latin typeface="Tahoma"/>
                <a:cs typeface="Tahoma"/>
              </a:rPr>
              <a:t>and  </a:t>
            </a:r>
            <a:r>
              <a:rPr dirty="0" sz="1100" spc="-75" b="1">
                <a:latin typeface="Tahoma"/>
                <a:cs typeface="Tahoma"/>
              </a:rPr>
              <a:t>lexical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aspect</a:t>
            </a:r>
            <a:r>
              <a:rPr dirty="0" sz="1100" spc="-6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more </a:t>
            </a:r>
            <a:r>
              <a:rPr dirty="0" sz="1100" spc="-30">
                <a:latin typeface="Tahoma"/>
                <a:cs typeface="Tahoma"/>
              </a:rPr>
              <a:t>likely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mark </a:t>
            </a:r>
            <a:r>
              <a:rPr dirty="0" sz="1100" spc="-40">
                <a:latin typeface="Tahoma"/>
                <a:cs typeface="Tahoma"/>
              </a:rPr>
              <a:t>past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Achievement </a:t>
            </a:r>
            <a:r>
              <a:rPr dirty="0" sz="1100" spc="-50">
                <a:latin typeface="Tahoma"/>
                <a:cs typeface="Tahoma"/>
              </a:rPr>
              <a:t>and  </a:t>
            </a:r>
            <a:r>
              <a:rPr dirty="0" sz="1100" spc="-30">
                <a:latin typeface="Tahoma"/>
                <a:cs typeface="Tahoma"/>
              </a:rPr>
              <a:t>Accomplishment </a:t>
            </a:r>
            <a:r>
              <a:rPr dirty="0" sz="1100" spc="-55">
                <a:latin typeface="Tahoma"/>
                <a:cs typeface="Tahoma"/>
              </a:rPr>
              <a:t>verbs, </a:t>
            </a:r>
            <a:r>
              <a:rPr dirty="0" sz="1100" spc="-60">
                <a:latin typeface="Tahoma"/>
                <a:cs typeface="Tahoma"/>
              </a:rPr>
              <a:t>because these </a:t>
            </a:r>
            <a:r>
              <a:rPr dirty="0" sz="1100" spc="-45">
                <a:latin typeface="Tahoma"/>
                <a:cs typeface="Tahoma"/>
              </a:rPr>
              <a:t>tend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describe  </a:t>
            </a:r>
            <a:r>
              <a:rPr dirty="0" sz="1100" spc="50">
                <a:latin typeface="Tahoma"/>
                <a:cs typeface="Tahoma"/>
              </a:rPr>
              <a:t>COMPLETED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events.</a:t>
            </a:r>
            <a:endParaRPr sz="1100">
              <a:latin typeface="Tahoma"/>
              <a:cs typeface="Tahoma"/>
            </a:endParaRPr>
          </a:p>
          <a:p>
            <a:pPr marL="12700" marR="392430">
              <a:lnSpc>
                <a:spcPct val="150900"/>
              </a:lnSpc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25">
                <a:latin typeface="Tahoma"/>
                <a:cs typeface="Tahoma"/>
              </a:rPr>
              <a:t>Van </a:t>
            </a:r>
            <a:r>
              <a:rPr dirty="0" sz="1100" spc="-50">
                <a:latin typeface="Tahoma"/>
                <a:cs typeface="Tahoma"/>
              </a:rPr>
              <a:t>Horne </a:t>
            </a:r>
            <a:r>
              <a:rPr dirty="0" sz="1100" spc="-35">
                <a:latin typeface="Tahoma"/>
                <a:cs typeface="Tahoma"/>
              </a:rPr>
              <a:t>et </a:t>
            </a:r>
            <a:r>
              <a:rPr dirty="0" sz="1100" spc="-30">
                <a:latin typeface="Tahoma"/>
                <a:cs typeface="Tahoma"/>
              </a:rPr>
              <a:t>al. </a:t>
            </a:r>
            <a:r>
              <a:rPr dirty="0" sz="1100" spc="-65">
                <a:latin typeface="Tahoma"/>
                <a:cs typeface="Tahoma"/>
              </a:rPr>
              <a:t>2017; </a:t>
            </a:r>
            <a:r>
              <a:rPr dirty="0" sz="1100" spc="-40">
                <a:latin typeface="Tahoma"/>
                <a:cs typeface="Tahoma"/>
              </a:rPr>
              <a:t>Johnson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20">
                <a:latin typeface="Tahoma"/>
                <a:cs typeface="Tahoma"/>
              </a:rPr>
              <a:t>Morris, </a:t>
            </a:r>
            <a:r>
              <a:rPr dirty="0" sz="1100" spc="-55">
                <a:latin typeface="Tahoma"/>
                <a:cs typeface="Tahoma"/>
              </a:rPr>
              <a:t>2007.  </a:t>
            </a: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0">
                <a:latin typeface="Tahoma"/>
                <a:cs typeface="Tahoma"/>
              </a:rPr>
              <a:t>manipulate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40">
                <a:latin typeface="Tahoma"/>
                <a:cs typeface="Tahoma"/>
              </a:rPr>
              <a:t>teaching</a:t>
            </a:r>
            <a:r>
              <a:rPr dirty="0" sz="1100" spc="-60">
                <a:latin typeface="Tahoma"/>
                <a:cs typeface="Tahoma"/>
              </a:rPr>
              <a:t> 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2395601"/>
            <a:ext cx="52260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0">
                <a:latin typeface="Tahoma"/>
                <a:cs typeface="Tahoma"/>
              </a:rPr>
              <a:t>endings?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415756"/>
            <a:ext cx="562610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7297" y="431354"/>
            <a:ext cx="1468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Johnson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20">
                <a:latin typeface="Tahoma"/>
                <a:cs typeface="Tahoma"/>
              </a:rPr>
              <a:t>Morris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design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884" y="670809"/>
            <a:ext cx="3524117" cy="25664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843043"/>
            <a:ext cx="678180" cy="25971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27965">
              <a:lnSpc>
                <a:spcPts val="7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61925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not</a:t>
            </a:r>
            <a:r>
              <a:rPr dirty="0" sz="600" spc="3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20014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205104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60960">
              <a:lnSpc>
                <a:spcPts val="700"/>
              </a:lnSpc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Tense/aspect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and 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SLT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  <a:p>
            <a:pPr marL="12700" marR="236854">
              <a:lnSpc>
                <a:spcPts val="1260"/>
              </a:lnSpc>
              <a:spcBef>
                <a:spcPts val="110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Homework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515"/>
              </a:lnSpc>
            </a:pPr>
            <a:r>
              <a:rPr dirty="0" sz="600" spc="-65">
                <a:latin typeface="Verdana"/>
                <a:cs typeface="Verdana"/>
              </a:rPr>
              <a:t>34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7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6270" cy="770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572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3302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24384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2237351"/>
            <a:ext cx="673735" cy="46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356079"/>
            <a:ext cx="355346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Van </a:t>
            </a:r>
            <a:r>
              <a:rPr dirty="0" sz="1100" spc="-50">
                <a:latin typeface="Tahoma"/>
                <a:cs typeface="Tahoma"/>
              </a:rPr>
              <a:t>Horne </a:t>
            </a:r>
            <a:r>
              <a:rPr dirty="0" sz="1100" spc="-35">
                <a:latin typeface="Tahoma"/>
                <a:cs typeface="Tahoma"/>
              </a:rPr>
              <a:t>et </a:t>
            </a:r>
            <a:r>
              <a:rPr dirty="0" sz="1100" spc="-30">
                <a:latin typeface="Tahoma"/>
                <a:cs typeface="Tahoma"/>
              </a:rPr>
              <a:t>al. </a:t>
            </a:r>
            <a:r>
              <a:rPr dirty="0" sz="1100" spc="-55">
                <a:latin typeface="Tahoma"/>
                <a:cs typeface="Tahoma"/>
              </a:rPr>
              <a:t>2017 </a:t>
            </a:r>
            <a:r>
              <a:rPr dirty="0" sz="1100" spc="-40">
                <a:latin typeface="Tahoma"/>
                <a:cs typeface="Tahoma"/>
              </a:rPr>
              <a:t>- </a:t>
            </a:r>
            <a:r>
              <a:rPr dirty="0" sz="1100" spc="-45">
                <a:latin typeface="Tahoma"/>
                <a:cs typeface="Tahoma"/>
              </a:rPr>
              <a:t>found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40">
                <a:latin typeface="Tahoma"/>
                <a:cs typeface="Tahoma"/>
              </a:rPr>
              <a:t>DLD </a:t>
            </a:r>
            <a:r>
              <a:rPr dirty="0" sz="1100" spc="-40">
                <a:latin typeface="Tahoma"/>
                <a:cs typeface="Tahoma"/>
              </a:rPr>
              <a:t>learnt 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produce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30">
                <a:latin typeface="Tahoma"/>
                <a:cs typeface="Tahoma"/>
              </a:rPr>
              <a:t>better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25">
                <a:latin typeface="Tahoma"/>
                <a:cs typeface="Tahoma"/>
              </a:rPr>
              <a:t>both </a:t>
            </a:r>
            <a:r>
              <a:rPr dirty="0" sz="1100" spc="-40">
                <a:latin typeface="Tahoma"/>
                <a:cs typeface="Tahoma"/>
              </a:rPr>
              <a:t>aspectual </a:t>
            </a:r>
            <a:r>
              <a:rPr dirty="0" sz="1100" spc="-50">
                <a:latin typeface="Tahoma"/>
                <a:cs typeface="Tahoma"/>
              </a:rPr>
              <a:t>and  </a:t>
            </a:r>
            <a:r>
              <a:rPr dirty="0" sz="1100" spc="-35">
                <a:latin typeface="Tahoma"/>
                <a:cs typeface="Tahoma"/>
              </a:rPr>
              <a:t>phonological </a:t>
            </a:r>
            <a:r>
              <a:rPr dirty="0" sz="1100" spc="-45">
                <a:latin typeface="Tahoma"/>
                <a:cs typeface="Tahoma"/>
              </a:rPr>
              <a:t>properties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 verb </a:t>
            </a:r>
            <a:r>
              <a:rPr dirty="0" sz="1100" spc="-60">
                <a:latin typeface="Tahoma"/>
                <a:cs typeface="Tahoma"/>
              </a:rPr>
              <a:t>rendered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55" b="1">
                <a:latin typeface="Tahoma"/>
                <a:cs typeface="Tahoma"/>
              </a:rPr>
              <a:t>difficult</a:t>
            </a:r>
            <a:r>
              <a:rPr dirty="0" sz="1100" spc="-55">
                <a:latin typeface="Tahoma"/>
                <a:cs typeface="Tahoma"/>
              </a:rPr>
              <a:t>!!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3715"/>
            <a:ext cx="861060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Lexical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Home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w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o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21751"/>
            <a:ext cx="1176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Grammatical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07806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Tense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is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not</a:t>
            </a:r>
            <a:r>
              <a:rPr dirty="0" sz="1100" spc="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3848"/>
            <a:ext cx="3181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Combinations 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tense,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grammatical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lexical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987599"/>
            <a:ext cx="182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Tense/aspect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and 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SLT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281350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4046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36270" cy="770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572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3302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24384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32462"/>
            <a:ext cx="673735" cy="770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24154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574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16205">
              <a:lnSpc>
                <a:spcPts val="7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1305735"/>
            <a:ext cx="273304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unusual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55">
                <a:latin typeface="Tahoma"/>
                <a:cs typeface="Tahoma"/>
              </a:rPr>
              <a:t>sentence?  </a:t>
            </a:r>
            <a:r>
              <a:rPr dirty="0" sz="1100" spc="-20">
                <a:latin typeface="Tahoma"/>
                <a:cs typeface="Tahoma"/>
              </a:rPr>
              <a:t>“Here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dragons”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561" y="2624802"/>
            <a:ext cx="45212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483715"/>
            <a:ext cx="861060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Lexical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21751"/>
            <a:ext cx="1176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Grammatical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07806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Tense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is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not</a:t>
            </a:r>
            <a:r>
              <a:rPr dirty="0" sz="1100" spc="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93848"/>
            <a:ext cx="3181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Combinations of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tense,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grammatical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lexical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987599"/>
            <a:ext cx="182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Tense/aspect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and 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SLT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9" action="ppaction://hlinksldjump"/>
              </a:rPr>
              <a:t>practice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281350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40468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650796"/>
            <a:ext cx="3515360" cy="216154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5">
                <a:latin typeface="Tahoma"/>
                <a:cs typeface="Tahoma"/>
              </a:rPr>
              <a:t>Intervention studies </a:t>
            </a:r>
            <a:r>
              <a:rPr dirty="0" sz="1100" spc="-30">
                <a:latin typeface="Tahoma"/>
                <a:cs typeface="Tahoma"/>
              </a:rPr>
              <a:t>looking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120">
                <a:latin typeface="Tahoma"/>
                <a:cs typeface="Tahoma"/>
              </a:rPr>
              <a:t>/</a:t>
            </a:r>
            <a:r>
              <a:rPr dirty="0" sz="1100" spc="3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aspect: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25">
                <a:latin typeface="Tahoma"/>
                <a:cs typeface="Tahoma"/>
              </a:rPr>
              <a:t>Van </a:t>
            </a:r>
            <a:r>
              <a:rPr dirty="0" sz="1100" spc="-45">
                <a:latin typeface="Tahoma"/>
                <a:cs typeface="Tahoma"/>
              </a:rPr>
              <a:t>Horne, </a:t>
            </a:r>
            <a:r>
              <a:rPr dirty="0" sz="1100" spc="15">
                <a:latin typeface="Tahoma"/>
                <a:cs typeface="Tahoma"/>
              </a:rPr>
              <a:t>A. </a:t>
            </a:r>
            <a:r>
              <a:rPr dirty="0" sz="1100" spc="10">
                <a:latin typeface="Tahoma"/>
                <a:cs typeface="Tahoma"/>
              </a:rPr>
              <a:t>J. </a:t>
            </a:r>
            <a:r>
              <a:rPr dirty="0" sz="1100" spc="-15">
                <a:latin typeface="Tahoma"/>
                <a:cs typeface="Tahoma"/>
              </a:rPr>
              <a:t>O., </a:t>
            </a:r>
            <a:r>
              <a:rPr dirty="0" sz="1100" spc="-65">
                <a:latin typeface="Tahoma"/>
                <a:cs typeface="Tahoma"/>
              </a:rPr>
              <a:t>Fey, </a:t>
            </a:r>
            <a:r>
              <a:rPr dirty="0" sz="1100" spc="15">
                <a:latin typeface="Tahoma"/>
                <a:cs typeface="Tahoma"/>
              </a:rPr>
              <a:t>M.,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5">
                <a:latin typeface="Tahoma"/>
                <a:cs typeface="Tahoma"/>
              </a:rPr>
              <a:t>Curran, </a:t>
            </a:r>
            <a:r>
              <a:rPr dirty="0" sz="1100" spc="35">
                <a:latin typeface="Tahoma"/>
                <a:cs typeface="Tahoma"/>
              </a:rPr>
              <a:t>M. </a:t>
            </a:r>
            <a:r>
              <a:rPr dirty="0" sz="1100" spc="-40">
                <a:latin typeface="Tahoma"/>
                <a:cs typeface="Tahoma"/>
              </a:rPr>
              <a:t>(2017). </a:t>
            </a:r>
            <a:r>
              <a:rPr dirty="0" sz="1100" spc="-10">
                <a:latin typeface="Tahoma"/>
                <a:cs typeface="Tahoma"/>
              </a:rPr>
              <a:t>Do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Hard </a:t>
            </a:r>
            <a:r>
              <a:rPr dirty="0" sz="1100" spc="-25">
                <a:latin typeface="Tahoma"/>
                <a:cs typeface="Tahoma"/>
              </a:rPr>
              <a:t>Things </a:t>
            </a:r>
            <a:r>
              <a:rPr dirty="0" sz="1100" spc="-20">
                <a:latin typeface="Tahoma"/>
                <a:cs typeface="Tahoma"/>
              </a:rPr>
              <a:t>First: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Randomized </a:t>
            </a:r>
            <a:r>
              <a:rPr dirty="0" sz="1100" spc="-30">
                <a:latin typeface="Tahoma"/>
                <a:cs typeface="Tahoma"/>
              </a:rPr>
              <a:t>Controlled </a:t>
            </a:r>
            <a:r>
              <a:rPr dirty="0" sz="1100" spc="-15">
                <a:latin typeface="Tahoma"/>
                <a:cs typeface="Tahoma"/>
              </a:rPr>
              <a:t>Trial </a:t>
            </a:r>
            <a:r>
              <a:rPr dirty="0" sz="1100" spc="-35">
                <a:latin typeface="Tahoma"/>
                <a:cs typeface="Tahoma"/>
              </a:rPr>
              <a:t>Testing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Effects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Exemplar </a:t>
            </a:r>
            <a:r>
              <a:rPr dirty="0" sz="1100" spc="-35">
                <a:latin typeface="Tahoma"/>
                <a:cs typeface="Tahoma"/>
              </a:rPr>
              <a:t>Selection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Generalization  </a:t>
            </a:r>
            <a:r>
              <a:rPr dirty="0" sz="1100" spc="-35">
                <a:latin typeface="Tahoma"/>
                <a:cs typeface="Tahoma"/>
              </a:rPr>
              <a:t>Following Therapy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5">
                <a:latin typeface="Tahoma"/>
                <a:cs typeface="Tahoma"/>
              </a:rPr>
              <a:t>Grammatical </a:t>
            </a:r>
            <a:r>
              <a:rPr dirty="0" sz="1100" spc="-40">
                <a:latin typeface="Tahoma"/>
                <a:cs typeface="Tahoma"/>
              </a:rPr>
              <a:t>Morphology. </a:t>
            </a:r>
            <a:r>
              <a:rPr dirty="0" sz="1100" spc="-55" i="1">
                <a:latin typeface="Trebuchet MS"/>
                <a:cs typeface="Trebuchet MS"/>
              </a:rPr>
              <a:t>Journal </a:t>
            </a:r>
            <a:r>
              <a:rPr dirty="0" sz="1100" spc="-80" i="1">
                <a:latin typeface="Trebuchet MS"/>
                <a:cs typeface="Trebuchet MS"/>
              </a:rPr>
              <a:t>of  </a:t>
            </a:r>
            <a:r>
              <a:rPr dirty="0" sz="1100" spc="-40" i="1">
                <a:latin typeface="Trebuchet MS"/>
                <a:cs typeface="Trebuchet MS"/>
              </a:rPr>
              <a:t>Speech Language </a:t>
            </a:r>
            <a:r>
              <a:rPr dirty="0" sz="1100" spc="-50" i="1">
                <a:latin typeface="Trebuchet MS"/>
                <a:cs typeface="Trebuchet MS"/>
              </a:rPr>
              <a:t>and </a:t>
            </a:r>
            <a:r>
              <a:rPr dirty="0" sz="1100" spc="-55" i="1">
                <a:latin typeface="Trebuchet MS"/>
                <a:cs typeface="Trebuchet MS"/>
              </a:rPr>
              <a:t>Hearing Research</a:t>
            </a:r>
            <a:r>
              <a:rPr dirty="0" sz="1100" spc="-55">
                <a:latin typeface="Tahoma"/>
                <a:cs typeface="Tahoma"/>
              </a:rPr>
              <a:t>, </a:t>
            </a:r>
            <a:r>
              <a:rPr dirty="0" sz="1100" spc="-35" i="1">
                <a:latin typeface="Trebuchet MS"/>
                <a:cs typeface="Trebuchet MS"/>
              </a:rPr>
              <a:t>60 </a:t>
            </a:r>
            <a:r>
              <a:rPr dirty="0" sz="1100" spc="-25">
                <a:latin typeface="Tahoma"/>
                <a:cs typeface="Tahoma"/>
              </a:rPr>
              <a:t>(9), </a:t>
            </a:r>
            <a:r>
              <a:rPr dirty="0" sz="1100" spc="-65">
                <a:latin typeface="Tahoma"/>
                <a:cs typeface="Tahoma"/>
              </a:rPr>
              <a:t>2569;  </a:t>
            </a:r>
            <a:r>
              <a:rPr dirty="0" sz="1100" spc="-40">
                <a:latin typeface="Tahoma"/>
                <a:cs typeface="Tahoma"/>
              </a:rPr>
              <a:t>Johnson, </a:t>
            </a:r>
            <a:r>
              <a:rPr dirty="0" sz="1100" spc="20">
                <a:latin typeface="Tahoma"/>
                <a:cs typeface="Tahoma"/>
              </a:rPr>
              <a:t>B.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W.</a:t>
            </a:r>
            <a:endParaRPr sz="1100">
              <a:latin typeface="Tahoma"/>
              <a:cs typeface="Tahoma"/>
            </a:endParaRPr>
          </a:p>
          <a:p>
            <a:pPr marL="12700" marR="9525">
              <a:lnSpc>
                <a:spcPct val="102600"/>
              </a:lnSpc>
              <a:spcBef>
                <a:spcPts val="640"/>
              </a:spcBef>
            </a:pPr>
            <a:r>
              <a:rPr dirty="0" sz="1100" spc="-20">
                <a:latin typeface="Tahoma"/>
                <a:cs typeface="Tahoma"/>
              </a:rPr>
              <a:t>Morris, </a:t>
            </a:r>
            <a:r>
              <a:rPr dirty="0" sz="1100" spc="-25">
                <a:latin typeface="Tahoma"/>
                <a:cs typeface="Tahoma"/>
              </a:rPr>
              <a:t>S. </a:t>
            </a:r>
            <a:r>
              <a:rPr dirty="0" sz="1100" spc="-5">
                <a:latin typeface="Tahoma"/>
                <a:cs typeface="Tahoma"/>
              </a:rPr>
              <a:t>R. </a:t>
            </a:r>
            <a:r>
              <a:rPr dirty="0" sz="1100" spc="-40">
                <a:latin typeface="Tahoma"/>
                <a:cs typeface="Tahoma"/>
              </a:rPr>
              <a:t>(2007). </a:t>
            </a:r>
            <a:r>
              <a:rPr dirty="0" sz="1100" spc="-15">
                <a:latin typeface="Tahoma"/>
                <a:cs typeface="Tahoma"/>
              </a:rPr>
              <a:t>Clinical </a:t>
            </a:r>
            <a:r>
              <a:rPr dirty="0" sz="1100" spc="-25">
                <a:latin typeface="Tahoma"/>
                <a:cs typeface="Tahoma"/>
              </a:rPr>
              <a:t>implications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effects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phonology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30">
                <a:latin typeface="Tahoma"/>
                <a:cs typeface="Tahoma"/>
              </a:rPr>
              <a:t>children’s </a:t>
            </a:r>
            <a:r>
              <a:rPr dirty="0" sz="1100" spc="-35">
                <a:latin typeface="Tahoma"/>
                <a:cs typeface="Tahoma"/>
              </a:rPr>
              <a:t>production 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0">
                <a:latin typeface="Tahoma"/>
                <a:cs typeface="Tahoma"/>
              </a:rPr>
              <a:t>regular </a:t>
            </a:r>
            <a:r>
              <a:rPr dirty="0" sz="1100" spc="-40">
                <a:latin typeface="Tahoma"/>
                <a:cs typeface="Tahoma"/>
              </a:rPr>
              <a:t>past </a:t>
            </a:r>
            <a:r>
              <a:rPr dirty="0" sz="1100" spc="-55">
                <a:latin typeface="Tahoma"/>
                <a:cs typeface="Tahoma"/>
              </a:rPr>
              <a:t>tense. </a:t>
            </a:r>
            <a:r>
              <a:rPr dirty="0" sz="1100" spc="-55" i="1">
                <a:latin typeface="Trebuchet MS"/>
                <a:cs typeface="Trebuchet MS"/>
              </a:rPr>
              <a:t>Child </a:t>
            </a:r>
            <a:r>
              <a:rPr dirty="0" sz="1100" spc="-40" i="1">
                <a:latin typeface="Trebuchet MS"/>
                <a:cs typeface="Trebuchet MS"/>
              </a:rPr>
              <a:t>Language </a:t>
            </a:r>
            <a:r>
              <a:rPr dirty="0" sz="1100" spc="-45" i="1">
                <a:latin typeface="Trebuchet MS"/>
                <a:cs typeface="Trebuchet MS"/>
              </a:rPr>
              <a:t>Teaching </a:t>
            </a:r>
            <a:r>
              <a:rPr dirty="0" sz="1100" spc="-50" i="1">
                <a:latin typeface="Trebuchet MS"/>
                <a:cs typeface="Trebuchet MS"/>
              </a:rPr>
              <a:t>and </a:t>
            </a:r>
            <a:r>
              <a:rPr dirty="0" sz="1100" spc="-45" i="1">
                <a:latin typeface="Trebuchet MS"/>
                <a:cs typeface="Trebuchet MS"/>
              </a:rPr>
              <a:t>Therapy</a:t>
            </a:r>
            <a:r>
              <a:rPr dirty="0" sz="1100" spc="-45">
                <a:latin typeface="Tahoma"/>
                <a:cs typeface="Tahoma"/>
              </a:rPr>
              <a:t>,  </a:t>
            </a:r>
            <a:r>
              <a:rPr dirty="0" sz="1100" spc="-35" i="1">
                <a:latin typeface="Trebuchet MS"/>
                <a:cs typeface="Trebuchet MS"/>
              </a:rPr>
              <a:t>23 </a:t>
            </a:r>
            <a:r>
              <a:rPr dirty="0" sz="1100" spc="-25">
                <a:latin typeface="Tahoma"/>
                <a:cs typeface="Tahoma"/>
              </a:rPr>
              <a:t>(3),</a:t>
            </a:r>
            <a:r>
              <a:rPr dirty="0" sz="1100" spc="-16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287–306.)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397612"/>
            <a:ext cx="562610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719605"/>
            <a:ext cx="3451225" cy="198945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Tahoma"/>
                <a:cs typeface="Tahoma"/>
              </a:rPr>
              <a:t>Studies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language-impaired</a:t>
            </a:r>
            <a:r>
              <a:rPr dirty="0" sz="1100" spc="2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children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30">
                <a:latin typeface="Tahoma"/>
                <a:cs typeface="Tahoma"/>
              </a:rPr>
              <a:t>Fletcher, </a:t>
            </a:r>
            <a:r>
              <a:rPr dirty="0" sz="1100" spc="-25">
                <a:latin typeface="Tahoma"/>
                <a:cs typeface="Tahoma"/>
              </a:rPr>
              <a:t>P., </a:t>
            </a:r>
            <a:r>
              <a:rPr dirty="0" sz="1100" spc="-45">
                <a:latin typeface="Tahoma"/>
                <a:cs typeface="Tahoma"/>
              </a:rPr>
              <a:t>Leonard, </a:t>
            </a:r>
            <a:r>
              <a:rPr dirty="0" sz="1100" spc="5">
                <a:latin typeface="Tahoma"/>
                <a:cs typeface="Tahoma"/>
              </a:rPr>
              <a:t>L. B., </a:t>
            </a:r>
            <a:r>
              <a:rPr dirty="0" sz="1100" spc="-40">
                <a:latin typeface="Tahoma"/>
                <a:cs typeface="Tahoma"/>
              </a:rPr>
              <a:t>Stokes, </a:t>
            </a:r>
            <a:r>
              <a:rPr dirty="0" sz="1100" spc="-20">
                <a:latin typeface="Tahoma"/>
                <a:cs typeface="Tahoma"/>
              </a:rPr>
              <a:t>S. </a:t>
            </a:r>
            <a:r>
              <a:rPr dirty="0" sz="1100" spc="-5">
                <a:latin typeface="Tahoma"/>
                <a:cs typeface="Tahoma"/>
              </a:rPr>
              <a:t>F.,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0">
                <a:latin typeface="Tahoma"/>
                <a:cs typeface="Tahoma"/>
              </a:rPr>
              <a:t>Wong, </a:t>
            </a:r>
            <a:r>
              <a:rPr dirty="0" sz="1100" spc="15">
                <a:latin typeface="Tahoma"/>
                <a:cs typeface="Tahoma"/>
              </a:rPr>
              <a:t>A.</a:t>
            </a:r>
            <a:r>
              <a:rPr dirty="0" sz="1100" spc="31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M.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30">
                <a:latin typeface="Tahoma"/>
                <a:cs typeface="Tahoma"/>
              </a:rPr>
              <a:t>Y. </a:t>
            </a:r>
            <a:r>
              <a:rPr dirty="0" sz="1100" spc="-40">
                <a:latin typeface="Tahoma"/>
                <a:cs typeface="Tahoma"/>
              </a:rPr>
              <a:t>(2005).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expression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0">
                <a:latin typeface="Tahoma"/>
                <a:cs typeface="Tahoma"/>
              </a:rPr>
              <a:t>Cantonese-speaking 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Specific </a:t>
            </a:r>
            <a:r>
              <a:rPr dirty="0" sz="1100" spc="-50">
                <a:latin typeface="Tahoma"/>
                <a:cs typeface="Tahoma"/>
              </a:rPr>
              <a:t>Language </a:t>
            </a:r>
            <a:r>
              <a:rPr dirty="0" sz="1100" spc="-45">
                <a:latin typeface="Tahoma"/>
                <a:cs typeface="Tahoma"/>
              </a:rPr>
              <a:t>Impairment. </a:t>
            </a:r>
            <a:r>
              <a:rPr dirty="0" sz="1100" spc="-55" i="1">
                <a:latin typeface="Trebuchet MS"/>
                <a:cs typeface="Trebuchet MS"/>
              </a:rPr>
              <a:t>Journal </a:t>
            </a:r>
            <a:r>
              <a:rPr dirty="0" sz="1100" spc="-80" i="1">
                <a:latin typeface="Trebuchet MS"/>
                <a:cs typeface="Trebuchet MS"/>
              </a:rPr>
              <a:t>of  </a:t>
            </a:r>
            <a:r>
              <a:rPr dirty="0" sz="1100" spc="-40" i="1">
                <a:latin typeface="Trebuchet MS"/>
                <a:cs typeface="Trebuchet MS"/>
              </a:rPr>
              <a:t>Speech Language </a:t>
            </a:r>
            <a:r>
              <a:rPr dirty="0" sz="1100" spc="-50" i="1">
                <a:latin typeface="Trebuchet MS"/>
                <a:cs typeface="Trebuchet MS"/>
              </a:rPr>
              <a:t>and </a:t>
            </a:r>
            <a:r>
              <a:rPr dirty="0" sz="1100" spc="-55" i="1">
                <a:latin typeface="Trebuchet MS"/>
                <a:cs typeface="Trebuchet MS"/>
              </a:rPr>
              <a:t>Hearing Research</a:t>
            </a:r>
            <a:r>
              <a:rPr dirty="0" sz="1100" spc="-55">
                <a:latin typeface="Tahoma"/>
                <a:cs typeface="Tahoma"/>
              </a:rPr>
              <a:t>, </a:t>
            </a:r>
            <a:r>
              <a:rPr dirty="0" sz="1100" spc="-35" i="1">
                <a:latin typeface="Trebuchet MS"/>
                <a:cs typeface="Trebuchet MS"/>
              </a:rPr>
              <a:t>48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20"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  <a:p>
            <a:pPr marL="12700" marR="116205">
              <a:lnSpc>
                <a:spcPct val="102600"/>
              </a:lnSpc>
              <a:spcBef>
                <a:spcPts val="640"/>
              </a:spcBef>
            </a:pPr>
            <a:r>
              <a:rPr dirty="0" sz="1100" spc="-45">
                <a:latin typeface="Tahoma"/>
                <a:cs typeface="Tahoma"/>
              </a:rPr>
              <a:t>Leonard, </a:t>
            </a:r>
            <a:r>
              <a:rPr dirty="0" sz="1100" spc="5">
                <a:latin typeface="Tahoma"/>
                <a:cs typeface="Tahoma"/>
              </a:rPr>
              <a:t>L. B., </a:t>
            </a:r>
            <a:r>
              <a:rPr dirty="0" sz="1100" spc="-65">
                <a:latin typeface="Tahoma"/>
                <a:cs typeface="Tahoma"/>
              </a:rPr>
              <a:t>Deevy, </a:t>
            </a:r>
            <a:r>
              <a:rPr dirty="0" sz="1100" spc="-25">
                <a:latin typeface="Tahoma"/>
                <a:cs typeface="Tahoma"/>
              </a:rPr>
              <a:t>P., </a:t>
            </a:r>
            <a:r>
              <a:rPr dirty="0" sz="1100">
                <a:latin typeface="Tahoma"/>
                <a:cs typeface="Tahoma"/>
              </a:rPr>
              <a:t>Kurtz, </a:t>
            </a:r>
            <a:r>
              <a:rPr dirty="0" sz="1100" spc="-15">
                <a:latin typeface="Tahoma"/>
                <a:cs typeface="Tahoma"/>
              </a:rPr>
              <a:t>R., </a:t>
            </a:r>
            <a:r>
              <a:rPr dirty="0" sz="1100" spc="-5">
                <a:latin typeface="Tahoma"/>
                <a:cs typeface="Tahoma"/>
              </a:rPr>
              <a:t>Krantz </a:t>
            </a:r>
            <a:r>
              <a:rPr dirty="0" sz="1100" spc="-45">
                <a:latin typeface="Tahoma"/>
                <a:cs typeface="Tahoma"/>
              </a:rPr>
              <a:t>Chorev, </a:t>
            </a:r>
            <a:r>
              <a:rPr dirty="0" sz="1100" spc="-10">
                <a:latin typeface="Tahoma"/>
                <a:cs typeface="Tahoma"/>
              </a:rPr>
              <a:t>L.,  </a:t>
            </a:r>
            <a:r>
              <a:rPr dirty="0" sz="1100" spc="-55">
                <a:latin typeface="Tahoma"/>
                <a:cs typeface="Tahoma"/>
              </a:rPr>
              <a:t>Owen, </a:t>
            </a:r>
            <a:r>
              <a:rPr dirty="0" sz="1100">
                <a:latin typeface="Tahoma"/>
                <a:cs typeface="Tahoma"/>
              </a:rPr>
              <a:t>A., </a:t>
            </a:r>
            <a:r>
              <a:rPr dirty="0" sz="1100" spc="-15">
                <a:latin typeface="Tahoma"/>
                <a:cs typeface="Tahoma"/>
              </a:rPr>
              <a:t>Polite, </a:t>
            </a:r>
            <a:r>
              <a:rPr dirty="0" sz="1100" spc="-10">
                <a:latin typeface="Tahoma"/>
                <a:cs typeface="Tahoma"/>
              </a:rPr>
              <a:t>E., </a:t>
            </a:r>
            <a:r>
              <a:rPr dirty="0" sz="1100" spc="-35">
                <a:latin typeface="Tahoma"/>
                <a:cs typeface="Tahoma"/>
              </a:rPr>
              <a:t>Finneran, </a:t>
            </a:r>
            <a:r>
              <a:rPr dirty="0" sz="1100" spc="5">
                <a:latin typeface="Tahoma"/>
                <a:cs typeface="Tahoma"/>
              </a:rPr>
              <a:t>D. </a:t>
            </a:r>
            <a:r>
              <a:rPr dirty="0" sz="1100" spc="-40">
                <a:latin typeface="Tahoma"/>
                <a:cs typeface="Tahoma"/>
              </a:rPr>
              <a:t>(2007). </a:t>
            </a:r>
            <a:r>
              <a:rPr dirty="0" sz="1100" spc="-25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aspect 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50">
                <a:latin typeface="Tahoma"/>
                <a:cs typeface="Tahoma"/>
              </a:rPr>
              <a:t>morphology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30">
                <a:latin typeface="Tahoma"/>
                <a:cs typeface="Tahoma"/>
              </a:rPr>
              <a:t>specific 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35">
                <a:latin typeface="Tahoma"/>
                <a:cs typeface="Tahoma"/>
              </a:rPr>
              <a:t>impairment. </a:t>
            </a:r>
            <a:r>
              <a:rPr dirty="0" sz="1100" spc="-55" i="1">
                <a:latin typeface="Trebuchet MS"/>
                <a:cs typeface="Trebuchet MS"/>
              </a:rPr>
              <a:t>Journal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50" i="1">
                <a:latin typeface="Trebuchet MS"/>
                <a:cs typeface="Trebuchet MS"/>
              </a:rPr>
              <a:t>Speech, </a:t>
            </a:r>
            <a:r>
              <a:rPr dirty="0" sz="1100" spc="-45" i="1">
                <a:latin typeface="Trebuchet MS"/>
                <a:cs typeface="Trebuchet MS"/>
              </a:rPr>
              <a:t>Language, </a:t>
            </a:r>
            <a:r>
              <a:rPr dirty="0" sz="1100" spc="-50" i="1">
                <a:latin typeface="Trebuchet MS"/>
                <a:cs typeface="Trebuchet MS"/>
              </a:rPr>
              <a:t>and  </a:t>
            </a:r>
            <a:r>
              <a:rPr dirty="0" sz="1100" spc="-55" i="1">
                <a:latin typeface="Trebuchet MS"/>
                <a:cs typeface="Trebuchet MS"/>
              </a:rPr>
              <a:t>Hearing Research</a:t>
            </a:r>
            <a:r>
              <a:rPr dirty="0" sz="1100" spc="-55">
                <a:latin typeface="Tahoma"/>
                <a:cs typeface="Tahoma"/>
              </a:rPr>
              <a:t>, </a:t>
            </a:r>
            <a:r>
              <a:rPr dirty="0" sz="1100" spc="-35" i="1">
                <a:latin typeface="Trebuchet MS"/>
                <a:cs typeface="Trebuchet MS"/>
              </a:rPr>
              <a:t>50 </a:t>
            </a:r>
            <a:r>
              <a:rPr dirty="0" sz="1100" spc="-25">
                <a:latin typeface="Tahoma"/>
                <a:cs typeface="Tahoma"/>
              </a:rPr>
              <a:t>(3),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759.)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561" y="2717588"/>
            <a:ext cx="44069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15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5" action="ppaction://hlinksldjump"/>
              </a:rPr>
              <a:t>A </a:t>
            </a:r>
            <a:r>
              <a:rPr dirty="0" spc="-45">
                <a:hlinkClick r:id="rId5" action="ppaction://hlinksldjump"/>
              </a:rPr>
              <a:t>future</a:t>
            </a:r>
            <a:r>
              <a:rPr dirty="0" spc="-65">
                <a:hlinkClick r:id="rId5" action="ppaction://hlinksldjump"/>
              </a:rPr>
              <a:t> </a:t>
            </a:r>
            <a:r>
              <a:rPr dirty="0" spc="-60">
                <a:hlinkClick r:id="rId5" action="ppaction://hlinksldjump"/>
              </a:rPr>
              <a:t>tense?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336631"/>
            <a:ext cx="744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Future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tense?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591545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baseline="61111" sz="1500" spc="487">
                <a:latin typeface="Arial"/>
                <a:cs typeface="Arial"/>
              </a:rPr>
              <a:t>{</a:t>
            </a:r>
            <a:endParaRPr baseline="61111"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813" y="532579"/>
            <a:ext cx="307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069" y="647781"/>
            <a:ext cx="741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r>
              <a:rPr dirty="0" sz="1000" spc="-30" i="1">
                <a:latin typeface="Trebuchet MS"/>
                <a:cs typeface="Trebuchet MS"/>
              </a:rPr>
              <a:t>am going</a:t>
            </a:r>
            <a:r>
              <a:rPr dirty="0" sz="1000" spc="12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147" y="451096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6677" y="591545"/>
            <a:ext cx="2162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help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40">
                <a:latin typeface="Tahoma"/>
                <a:cs typeface="Tahoma"/>
              </a:rPr>
              <a:t>carry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40">
                <a:latin typeface="Tahoma"/>
                <a:cs typeface="Tahoma"/>
              </a:rPr>
              <a:t>shopping.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OFFER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844199"/>
            <a:ext cx="1003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-100">
                <a:latin typeface="Tahoma"/>
                <a:cs typeface="Tahoma"/>
              </a:rPr>
              <a:t>I </a:t>
            </a:r>
            <a:r>
              <a:rPr dirty="0" sz="1000" spc="-15">
                <a:latin typeface="Tahoma"/>
                <a:cs typeface="Tahoma"/>
              </a:rPr>
              <a:t>think</a:t>
            </a:r>
            <a:r>
              <a:rPr dirty="0" sz="1000" spc="-15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England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209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5325" y="785385"/>
            <a:ext cx="4133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9562" y="900295"/>
            <a:ext cx="788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105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1087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5839" y="844199"/>
            <a:ext cx="1444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 the </a:t>
            </a:r>
            <a:r>
              <a:rPr dirty="0" sz="1000" spc="-30">
                <a:latin typeface="Tahoma"/>
                <a:cs typeface="Tahoma"/>
              </a:rPr>
              <a:t>match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Tuesday.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085" y="1079512"/>
            <a:ext cx="749935" cy="115570"/>
          </a:xfrm>
          <a:custGeom>
            <a:avLst/>
            <a:gdLst/>
            <a:ahLst/>
            <a:cxnLst/>
            <a:rect l="l" t="t" r="r" b="b"/>
            <a:pathLst>
              <a:path w="749935" h="115569">
                <a:moveTo>
                  <a:pt x="0" y="115188"/>
                </a:moveTo>
                <a:lnTo>
                  <a:pt x="749490" y="115188"/>
                </a:lnTo>
                <a:lnTo>
                  <a:pt x="749490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4385" y="1028146"/>
            <a:ext cx="7759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PREDICTION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15491" y="2778409"/>
            <a:ext cx="911860" cy="391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9070" marR="5080" indent="-167005">
              <a:lnSpc>
                <a:spcPct val="78000"/>
              </a:lnSpc>
              <a:spcBef>
                <a:spcPts val="120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55" i="1">
                <a:latin typeface="Trebuchet MS"/>
                <a:cs typeface="Trebuchet MS"/>
              </a:rPr>
              <a:t>have  </a:t>
            </a: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40" i="1">
                <a:latin typeface="Trebuchet MS"/>
                <a:cs typeface="Trebuchet MS"/>
              </a:rPr>
              <a:t>having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10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have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6707" y="2894969"/>
            <a:ext cx="67881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000" spc="-25">
                <a:latin typeface="Tahoma"/>
                <a:cs typeface="Tahoma"/>
              </a:rPr>
              <a:t>Tonight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54630" y="2894969"/>
            <a:ext cx="135699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latin typeface="Tahoma"/>
                <a:cs typeface="Tahoma"/>
              </a:rPr>
              <a:t>dinner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friends.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707" y="1165750"/>
            <a:ext cx="319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000" spc="-30">
                <a:latin typeface="Tahoma"/>
                <a:cs typeface="Tahoma"/>
              </a:rPr>
              <a:t>England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35">
                <a:latin typeface="Tahoma"/>
                <a:cs typeface="Tahoma"/>
              </a:rPr>
              <a:t>winning </a:t>
            </a:r>
            <a:r>
              <a:rPr dirty="0" sz="1000" spc="-25">
                <a:latin typeface="Tahoma"/>
                <a:cs typeface="Tahoma"/>
              </a:rPr>
              <a:t>3-nil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30">
                <a:latin typeface="Tahoma"/>
                <a:cs typeface="Tahoma"/>
              </a:rPr>
              <a:t>only </a:t>
            </a:r>
            <a:r>
              <a:rPr dirty="0" sz="1000" spc="-35">
                <a:latin typeface="Tahoma"/>
                <a:cs typeface="Tahoma"/>
              </a:rPr>
              <a:t>five </a:t>
            </a:r>
            <a:r>
              <a:rPr dirty="0" sz="1000" spc="-40">
                <a:latin typeface="Tahoma"/>
                <a:cs typeface="Tahoma"/>
              </a:rPr>
              <a:t>minutes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extra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385" y="1349697"/>
            <a:ext cx="615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time.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1960" y="1290871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6456" y="1405793"/>
            <a:ext cx="683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1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6667" y="1209248"/>
            <a:ext cx="965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8044" algn="l"/>
              </a:tabLst>
            </a:pPr>
            <a:r>
              <a:rPr dirty="0" sz="1000" spc="325">
                <a:latin typeface="Arial"/>
                <a:cs typeface="Arial"/>
              </a:rPr>
              <a:t>{	</a:t>
            </a:r>
            <a:r>
              <a:rPr dirty="0" sz="1000" spc="71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9076" y="1349697"/>
            <a:ext cx="242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6707" y="1804802"/>
            <a:ext cx="688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1773" y="1588432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3444" y="1688241"/>
            <a:ext cx="919480" cy="40767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08915" marR="5080" indent="-196850">
              <a:lnSpc>
                <a:spcPct val="75600"/>
              </a:lnSpc>
              <a:spcBef>
                <a:spcPts val="390"/>
              </a:spcBef>
            </a:pPr>
            <a:r>
              <a:rPr dirty="0" sz="1000" spc="-50" i="1">
                <a:latin typeface="Trebuchet MS"/>
                <a:cs typeface="Trebuchet MS"/>
              </a:rPr>
              <a:t>is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75" i="1">
                <a:latin typeface="Trebuchet MS"/>
                <a:cs typeface="Trebuchet MS"/>
              </a:rPr>
              <a:t>leave  </a:t>
            </a:r>
            <a:r>
              <a:rPr dirty="0" sz="1000" spc="-50" i="1">
                <a:latin typeface="Trebuchet MS"/>
                <a:cs typeface="Trebuchet MS"/>
              </a:rPr>
              <a:t>is</a:t>
            </a:r>
            <a:r>
              <a:rPr dirty="0" sz="1000" spc="9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leaving</a:t>
            </a:r>
            <a:endParaRPr sz="1000">
              <a:latin typeface="Trebuchet MS"/>
              <a:cs typeface="Trebuchet MS"/>
            </a:endParaRPr>
          </a:p>
          <a:p>
            <a:pPr marL="379095">
              <a:lnSpc>
                <a:spcPts val="905"/>
              </a:lnSpc>
            </a:pPr>
            <a:r>
              <a:rPr dirty="0" sz="1000" spc="-65" i="1">
                <a:latin typeface="Trebuchet MS"/>
                <a:cs typeface="Trebuchet MS"/>
              </a:rPr>
              <a:t>leaves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5373" y="1588432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9467" y="1804802"/>
            <a:ext cx="434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at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6.15.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707" y="2334633"/>
            <a:ext cx="729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000" spc="-15">
                <a:latin typeface="Tahoma"/>
                <a:cs typeface="Tahoma"/>
              </a:rPr>
              <a:t>Next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year,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1067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3868" y="2210120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43964" y="2218085"/>
            <a:ext cx="848360" cy="415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080"/>
              </a:lnSpc>
              <a:spcBef>
                <a:spcPts val="95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  <a:p>
            <a:pPr marL="181610" marR="256540" indent="-64135">
              <a:lnSpc>
                <a:spcPct val="75600"/>
              </a:lnSpc>
              <a:spcBef>
                <a:spcPts val="175"/>
              </a:spcBef>
            </a:pP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75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49970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91689" y="2334633"/>
            <a:ext cx="142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35">
                <a:latin typeface="Tahoma"/>
                <a:cs typeface="Tahoma"/>
              </a:rPr>
              <a:t>holiday </a:t>
            </a:r>
            <a:r>
              <a:rPr dirty="0" sz="1000" spc="-60">
                <a:latin typeface="Tahoma"/>
                <a:cs typeface="Tahoma"/>
              </a:rPr>
              <a:t>somewhere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hot.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72642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9995" y="2739964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10524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15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5" action="ppaction://hlinksldjump"/>
              </a:rPr>
              <a:t>A </a:t>
            </a:r>
            <a:r>
              <a:rPr dirty="0" spc="-45">
                <a:hlinkClick r:id="rId5" action="ppaction://hlinksldjump"/>
              </a:rPr>
              <a:t>future</a:t>
            </a:r>
            <a:r>
              <a:rPr dirty="0" spc="-65">
                <a:hlinkClick r:id="rId5" action="ppaction://hlinksldjump"/>
              </a:rPr>
              <a:t> </a:t>
            </a:r>
            <a:r>
              <a:rPr dirty="0" spc="-60">
                <a:hlinkClick r:id="rId5" action="ppaction://hlinksldjump"/>
              </a:rPr>
              <a:t>tense?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336631"/>
            <a:ext cx="744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Future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tense?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591545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baseline="61111" sz="1500" spc="487">
                <a:latin typeface="Arial"/>
                <a:cs typeface="Arial"/>
              </a:rPr>
              <a:t>{</a:t>
            </a:r>
            <a:endParaRPr baseline="61111"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813" y="532579"/>
            <a:ext cx="307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069" y="647781"/>
            <a:ext cx="741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r>
              <a:rPr dirty="0" sz="1000" spc="-30" i="1">
                <a:latin typeface="Trebuchet MS"/>
                <a:cs typeface="Trebuchet MS"/>
              </a:rPr>
              <a:t>am going</a:t>
            </a:r>
            <a:r>
              <a:rPr dirty="0" sz="1000" spc="12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147" y="451096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6677" y="591545"/>
            <a:ext cx="2162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help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40">
                <a:latin typeface="Tahoma"/>
                <a:cs typeface="Tahoma"/>
              </a:rPr>
              <a:t>carry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40">
                <a:latin typeface="Tahoma"/>
                <a:cs typeface="Tahoma"/>
              </a:rPr>
              <a:t>shopping.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OFFER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844199"/>
            <a:ext cx="1003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-100">
                <a:latin typeface="Tahoma"/>
                <a:cs typeface="Tahoma"/>
              </a:rPr>
              <a:t>I </a:t>
            </a:r>
            <a:r>
              <a:rPr dirty="0" sz="1000" spc="-15">
                <a:latin typeface="Tahoma"/>
                <a:cs typeface="Tahoma"/>
              </a:rPr>
              <a:t>think</a:t>
            </a:r>
            <a:r>
              <a:rPr dirty="0" sz="1000" spc="-15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England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209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5325" y="785385"/>
            <a:ext cx="4133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9562" y="900295"/>
            <a:ext cx="788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105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1087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5839" y="844199"/>
            <a:ext cx="1444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 the </a:t>
            </a:r>
            <a:r>
              <a:rPr dirty="0" sz="1000" spc="-30">
                <a:latin typeface="Tahoma"/>
                <a:cs typeface="Tahoma"/>
              </a:rPr>
              <a:t>match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Tuesday.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085" y="1079512"/>
            <a:ext cx="749935" cy="115570"/>
          </a:xfrm>
          <a:custGeom>
            <a:avLst/>
            <a:gdLst/>
            <a:ahLst/>
            <a:cxnLst/>
            <a:rect l="l" t="t" r="r" b="b"/>
            <a:pathLst>
              <a:path w="749935" h="115569">
                <a:moveTo>
                  <a:pt x="0" y="115188"/>
                </a:moveTo>
                <a:lnTo>
                  <a:pt x="749490" y="115188"/>
                </a:lnTo>
                <a:lnTo>
                  <a:pt x="749490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4385" y="1028146"/>
            <a:ext cx="7759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PREDICTION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707" y="1165750"/>
            <a:ext cx="319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000" spc="-30">
                <a:latin typeface="Tahoma"/>
                <a:cs typeface="Tahoma"/>
              </a:rPr>
              <a:t>England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35">
                <a:latin typeface="Tahoma"/>
                <a:cs typeface="Tahoma"/>
              </a:rPr>
              <a:t>winning </a:t>
            </a:r>
            <a:r>
              <a:rPr dirty="0" sz="1000" spc="-25">
                <a:latin typeface="Tahoma"/>
                <a:cs typeface="Tahoma"/>
              </a:rPr>
              <a:t>3-nil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30">
                <a:latin typeface="Tahoma"/>
                <a:cs typeface="Tahoma"/>
              </a:rPr>
              <a:t>only </a:t>
            </a:r>
            <a:r>
              <a:rPr dirty="0" sz="1000" spc="-35">
                <a:latin typeface="Tahoma"/>
                <a:cs typeface="Tahoma"/>
              </a:rPr>
              <a:t>five </a:t>
            </a:r>
            <a:r>
              <a:rPr dirty="0" sz="1000" spc="-40">
                <a:latin typeface="Tahoma"/>
                <a:cs typeface="Tahoma"/>
              </a:rPr>
              <a:t>minutes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extra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385" y="1349697"/>
            <a:ext cx="615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time.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2466" y="1290871"/>
            <a:ext cx="321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ahoma"/>
                <a:cs typeface="Tahoma"/>
              </a:rPr>
              <a:t>??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1021" y="1405793"/>
            <a:ext cx="788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105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6667" y="1209248"/>
            <a:ext cx="965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8044" algn="l"/>
              </a:tabLst>
            </a:pPr>
            <a:r>
              <a:rPr dirty="0" sz="1000" spc="325">
                <a:latin typeface="Arial"/>
                <a:cs typeface="Arial"/>
              </a:rPr>
              <a:t>{	</a:t>
            </a:r>
            <a:r>
              <a:rPr dirty="0" sz="1000" spc="71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9076" y="1349697"/>
            <a:ext cx="242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085" y="1584998"/>
            <a:ext cx="2620645" cy="115570"/>
          </a:xfrm>
          <a:custGeom>
            <a:avLst/>
            <a:gdLst/>
            <a:ahLst/>
            <a:cxnLst/>
            <a:rect l="l" t="t" r="r" b="b"/>
            <a:pathLst>
              <a:path w="2620645" h="115569">
                <a:moveTo>
                  <a:pt x="0" y="115188"/>
                </a:moveTo>
                <a:lnTo>
                  <a:pt x="2620137" y="115188"/>
                </a:lnTo>
                <a:lnTo>
                  <a:pt x="2620137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44385" y="1533631"/>
            <a:ext cx="2646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PREDICTION </a:t>
            </a:r>
            <a:r>
              <a:rPr dirty="0" sz="1000" spc="40">
                <a:latin typeface="Tahoma"/>
                <a:cs typeface="Tahoma"/>
              </a:rPr>
              <a:t>BASED </a:t>
            </a:r>
            <a:r>
              <a:rPr dirty="0" sz="1000" spc="30">
                <a:latin typeface="Tahoma"/>
                <a:cs typeface="Tahoma"/>
              </a:rPr>
              <a:t>ON </a:t>
            </a:r>
            <a:r>
              <a:rPr dirty="0" sz="1000" spc="25">
                <a:latin typeface="Tahoma"/>
                <a:cs typeface="Tahoma"/>
              </a:rPr>
              <a:t>STRONG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20">
                <a:latin typeface="Tahoma"/>
                <a:cs typeface="Tahoma"/>
              </a:rPr>
              <a:t>EVIDENCE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15491" y="2778409"/>
            <a:ext cx="911860" cy="391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9070" marR="5080" indent="-167005">
              <a:lnSpc>
                <a:spcPct val="78000"/>
              </a:lnSpc>
              <a:spcBef>
                <a:spcPts val="120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55" i="1">
                <a:latin typeface="Trebuchet MS"/>
                <a:cs typeface="Trebuchet MS"/>
              </a:rPr>
              <a:t>have  </a:t>
            </a: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40" i="1">
                <a:latin typeface="Trebuchet MS"/>
                <a:cs typeface="Trebuchet MS"/>
              </a:rPr>
              <a:t>having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10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have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6707" y="2894969"/>
            <a:ext cx="67881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000" spc="-25">
                <a:latin typeface="Tahoma"/>
                <a:cs typeface="Tahoma"/>
              </a:rPr>
              <a:t>Tonight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54630" y="2894969"/>
            <a:ext cx="135699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latin typeface="Tahoma"/>
                <a:cs typeface="Tahoma"/>
              </a:rPr>
              <a:t>dinner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friends.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6707" y="1804802"/>
            <a:ext cx="688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3444" y="1688241"/>
            <a:ext cx="919480" cy="40767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08915" marR="5080" indent="-196850">
              <a:lnSpc>
                <a:spcPct val="75600"/>
              </a:lnSpc>
              <a:spcBef>
                <a:spcPts val="390"/>
              </a:spcBef>
            </a:pPr>
            <a:r>
              <a:rPr dirty="0" sz="1000" spc="-50" i="1">
                <a:latin typeface="Trebuchet MS"/>
                <a:cs typeface="Trebuchet MS"/>
              </a:rPr>
              <a:t>is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75" i="1">
                <a:latin typeface="Trebuchet MS"/>
                <a:cs typeface="Trebuchet MS"/>
              </a:rPr>
              <a:t>leave  </a:t>
            </a:r>
            <a:r>
              <a:rPr dirty="0" sz="1000" spc="-50" i="1">
                <a:latin typeface="Trebuchet MS"/>
                <a:cs typeface="Trebuchet MS"/>
              </a:rPr>
              <a:t>is</a:t>
            </a:r>
            <a:r>
              <a:rPr dirty="0" sz="1000" spc="9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leaving</a:t>
            </a:r>
            <a:endParaRPr sz="1000">
              <a:latin typeface="Trebuchet MS"/>
              <a:cs typeface="Trebuchet MS"/>
            </a:endParaRPr>
          </a:p>
          <a:p>
            <a:pPr marL="379095">
              <a:lnSpc>
                <a:spcPts val="905"/>
              </a:lnSpc>
            </a:pPr>
            <a:r>
              <a:rPr dirty="0" sz="1000" spc="-65" i="1">
                <a:latin typeface="Trebuchet MS"/>
                <a:cs typeface="Trebuchet MS"/>
              </a:rPr>
              <a:t>leaves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1773" y="1588432"/>
            <a:ext cx="1191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5690" algn="l"/>
              </a:tabLst>
            </a:pPr>
            <a:r>
              <a:rPr dirty="0" sz="1000" spc="520">
                <a:latin typeface="Arial"/>
                <a:cs typeface="Arial"/>
              </a:rPr>
              <a:t>f	</a:t>
            </a:r>
            <a:r>
              <a:rPr dirty="0" sz="1000" spc="104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89467" y="1804802"/>
            <a:ext cx="434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at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6.15.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6707" y="2334633"/>
            <a:ext cx="729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000" spc="-15">
                <a:latin typeface="Tahoma"/>
                <a:cs typeface="Tahoma"/>
              </a:rPr>
              <a:t>Next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year,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1067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3868" y="2210120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43964" y="2218085"/>
            <a:ext cx="848360" cy="415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080"/>
              </a:lnSpc>
              <a:spcBef>
                <a:spcPts val="95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  <a:p>
            <a:pPr marL="181610" marR="256540" indent="-64135">
              <a:lnSpc>
                <a:spcPct val="75600"/>
              </a:lnSpc>
              <a:spcBef>
                <a:spcPts val="175"/>
              </a:spcBef>
            </a:pP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75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49970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91689" y="2334633"/>
            <a:ext cx="142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35">
                <a:latin typeface="Tahoma"/>
                <a:cs typeface="Tahoma"/>
              </a:rPr>
              <a:t>holiday </a:t>
            </a:r>
            <a:r>
              <a:rPr dirty="0" sz="1000" spc="-60">
                <a:latin typeface="Tahoma"/>
                <a:cs typeface="Tahoma"/>
              </a:rPr>
              <a:t>somewhere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hot.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2642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79995" y="2739964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10524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15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5" action="ppaction://hlinksldjump"/>
              </a:rPr>
              <a:t>A </a:t>
            </a:r>
            <a:r>
              <a:rPr dirty="0" spc="-45">
                <a:hlinkClick r:id="rId5" action="ppaction://hlinksldjump"/>
              </a:rPr>
              <a:t>future</a:t>
            </a:r>
            <a:r>
              <a:rPr dirty="0" spc="-65">
                <a:hlinkClick r:id="rId5" action="ppaction://hlinksldjump"/>
              </a:rPr>
              <a:t> </a:t>
            </a:r>
            <a:r>
              <a:rPr dirty="0" spc="-60">
                <a:hlinkClick r:id="rId5" action="ppaction://hlinksldjump"/>
              </a:rPr>
              <a:t>tense?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336631"/>
            <a:ext cx="744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Future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tense?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591545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baseline="61111" sz="1500" spc="487">
                <a:latin typeface="Arial"/>
                <a:cs typeface="Arial"/>
              </a:rPr>
              <a:t>{</a:t>
            </a:r>
            <a:endParaRPr baseline="61111"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813" y="532579"/>
            <a:ext cx="307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069" y="647781"/>
            <a:ext cx="741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r>
              <a:rPr dirty="0" sz="1000" spc="-30" i="1">
                <a:latin typeface="Trebuchet MS"/>
                <a:cs typeface="Trebuchet MS"/>
              </a:rPr>
              <a:t>am going</a:t>
            </a:r>
            <a:r>
              <a:rPr dirty="0" sz="1000" spc="12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147" y="451096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6677" y="591545"/>
            <a:ext cx="2162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help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40">
                <a:latin typeface="Tahoma"/>
                <a:cs typeface="Tahoma"/>
              </a:rPr>
              <a:t>carry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40">
                <a:latin typeface="Tahoma"/>
                <a:cs typeface="Tahoma"/>
              </a:rPr>
              <a:t>shopping.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OFFER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844199"/>
            <a:ext cx="1003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-100">
                <a:latin typeface="Tahoma"/>
                <a:cs typeface="Tahoma"/>
              </a:rPr>
              <a:t>I </a:t>
            </a:r>
            <a:r>
              <a:rPr dirty="0" sz="1000" spc="-15">
                <a:latin typeface="Tahoma"/>
                <a:cs typeface="Tahoma"/>
              </a:rPr>
              <a:t>think</a:t>
            </a:r>
            <a:r>
              <a:rPr dirty="0" sz="1000" spc="-15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England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209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5325" y="785385"/>
            <a:ext cx="4133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9562" y="900295"/>
            <a:ext cx="788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105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1087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5839" y="844199"/>
            <a:ext cx="1444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 the </a:t>
            </a:r>
            <a:r>
              <a:rPr dirty="0" sz="1000" spc="-30">
                <a:latin typeface="Tahoma"/>
                <a:cs typeface="Tahoma"/>
              </a:rPr>
              <a:t>match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Tuesday.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085" y="1079512"/>
            <a:ext cx="749935" cy="115570"/>
          </a:xfrm>
          <a:custGeom>
            <a:avLst/>
            <a:gdLst/>
            <a:ahLst/>
            <a:cxnLst/>
            <a:rect l="l" t="t" r="r" b="b"/>
            <a:pathLst>
              <a:path w="749935" h="115569">
                <a:moveTo>
                  <a:pt x="0" y="115188"/>
                </a:moveTo>
                <a:lnTo>
                  <a:pt x="749490" y="115188"/>
                </a:lnTo>
                <a:lnTo>
                  <a:pt x="749490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4385" y="1028146"/>
            <a:ext cx="7759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PREDICTION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707" y="1165750"/>
            <a:ext cx="319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000" spc="-30">
                <a:latin typeface="Tahoma"/>
                <a:cs typeface="Tahoma"/>
              </a:rPr>
              <a:t>England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35">
                <a:latin typeface="Tahoma"/>
                <a:cs typeface="Tahoma"/>
              </a:rPr>
              <a:t>winning </a:t>
            </a:r>
            <a:r>
              <a:rPr dirty="0" sz="1000" spc="-25">
                <a:latin typeface="Tahoma"/>
                <a:cs typeface="Tahoma"/>
              </a:rPr>
              <a:t>3-nil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30">
                <a:latin typeface="Tahoma"/>
                <a:cs typeface="Tahoma"/>
              </a:rPr>
              <a:t>only </a:t>
            </a:r>
            <a:r>
              <a:rPr dirty="0" sz="1000" spc="-35">
                <a:latin typeface="Tahoma"/>
                <a:cs typeface="Tahoma"/>
              </a:rPr>
              <a:t>five </a:t>
            </a:r>
            <a:r>
              <a:rPr dirty="0" sz="1000" spc="-40">
                <a:latin typeface="Tahoma"/>
                <a:cs typeface="Tahoma"/>
              </a:rPr>
              <a:t>minutes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extra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385" y="1349697"/>
            <a:ext cx="615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time.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2466" y="1290871"/>
            <a:ext cx="321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ahoma"/>
                <a:cs typeface="Tahoma"/>
              </a:rPr>
              <a:t>??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1021" y="1405793"/>
            <a:ext cx="788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105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6667" y="1209248"/>
            <a:ext cx="965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8044" algn="l"/>
              </a:tabLst>
            </a:pPr>
            <a:r>
              <a:rPr dirty="0" sz="1000" spc="325">
                <a:latin typeface="Arial"/>
                <a:cs typeface="Arial"/>
              </a:rPr>
              <a:t>{	</a:t>
            </a:r>
            <a:r>
              <a:rPr dirty="0" sz="1000" spc="71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9076" y="1349697"/>
            <a:ext cx="242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085" y="1584998"/>
            <a:ext cx="2620645" cy="115570"/>
          </a:xfrm>
          <a:custGeom>
            <a:avLst/>
            <a:gdLst/>
            <a:ahLst/>
            <a:cxnLst/>
            <a:rect l="l" t="t" r="r" b="b"/>
            <a:pathLst>
              <a:path w="2620645" h="115569">
                <a:moveTo>
                  <a:pt x="0" y="115188"/>
                </a:moveTo>
                <a:lnTo>
                  <a:pt x="2620137" y="115188"/>
                </a:lnTo>
                <a:lnTo>
                  <a:pt x="2620137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44385" y="1533631"/>
            <a:ext cx="2646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PREDICTION </a:t>
            </a:r>
            <a:r>
              <a:rPr dirty="0" sz="1000" spc="40">
                <a:latin typeface="Tahoma"/>
                <a:cs typeface="Tahoma"/>
              </a:rPr>
              <a:t>BASED </a:t>
            </a:r>
            <a:r>
              <a:rPr dirty="0" sz="1000" spc="30">
                <a:latin typeface="Tahoma"/>
                <a:cs typeface="Tahoma"/>
              </a:rPr>
              <a:t>ON </a:t>
            </a:r>
            <a:r>
              <a:rPr dirty="0" sz="1000" spc="25">
                <a:latin typeface="Tahoma"/>
                <a:cs typeface="Tahoma"/>
              </a:rPr>
              <a:t>STRONG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20">
                <a:latin typeface="Tahoma"/>
                <a:cs typeface="Tahoma"/>
              </a:rPr>
              <a:t>EVIDENCE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3703" y="1688241"/>
            <a:ext cx="9791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?</a:t>
            </a:r>
            <a:r>
              <a:rPr dirty="0" sz="1000" spc="-35" i="1">
                <a:latin typeface="Trebuchet MS"/>
                <a:cs typeface="Trebuchet MS"/>
              </a:rPr>
              <a:t>is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spc="-75" i="1">
                <a:latin typeface="Trebuchet MS"/>
                <a:cs typeface="Trebuchet MS"/>
              </a:rPr>
              <a:t>leave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6707" y="1804802"/>
            <a:ext cx="1584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000" algn="l"/>
              </a:tabLst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	</a:t>
            </a:r>
            <a:r>
              <a:rPr dirty="0" sz="1000" spc="-35">
                <a:latin typeface="Tahoma"/>
                <a:cs typeface="Tahoma"/>
              </a:rPr>
              <a:t>?</a:t>
            </a:r>
            <a:r>
              <a:rPr dirty="0" sz="1000" spc="-35" i="1">
                <a:latin typeface="Trebuchet MS"/>
                <a:cs typeface="Trebuchet MS"/>
              </a:rPr>
              <a:t>is</a:t>
            </a:r>
            <a:r>
              <a:rPr dirty="0" sz="1000" spc="5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leaving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9006" y="1918632"/>
            <a:ext cx="547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65" i="1">
                <a:latin typeface="Trebuchet MS"/>
                <a:cs typeface="Trebuchet MS"/>
              </a:rPr>
              <a:t>leaves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1773" y="1588432"/>
            <a:ext cx="1191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5690" algn="l"/>
              </a:tabLst>
            </a:pPr>
            <a:r>
              <a:rPr dirty="0" sz="1000" spc="520">
                <a:latin typeface="Arial"/>
                <a:cs typeface="Arial"/>
              </a:rPr>
              <a:t>f	</a:t>
            </a:r>
            <a:r>
              <a:rPr dirty="0" sz="1000" spc="104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89467" y="1804802"/>
            <a:ext cx="434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at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6.15.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085" y="2114842"/>
            <a:ext cx="1228090" cy="115570"/>
          </a:xfrm>
          <a:custGeom>
            <a:avLst/>
            <a:gdLst/>
            <a:ahLst/>
            <a:cxnLst/>
            <a:rect l="l" t="t" r="r" b="b"/>
            <a:pathLst>
              <a:path w="1228089" h="115569">
                <a:moveTo>
                  <a:pt x="0" y="115189"/>
                </a:moveTo>
                <a:lnTo>
                  <a:pt x="1227480" y="115189"/>
                </a:lnTo>
                <a:lnTo>
                  <a:pt x="1227480" y="0"/>
                </a:lnTo>
                <a:lnTo>
                  <a:pt x="0" y="0"/>
                </a:lnTo>
                <a:lnTo>
                  <a:pt x="0" y="11518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44385" y="2063475"/>
            <a:ext cx="12534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latin typeface="Tahoma"/>
                <a:cs typeface="Tahoma"/>
              </a:rPr>
              <a:t>TIMETABLE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FUTURE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15491" y="2778409"/>
            <a:ext cx="911860" cy="391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9070" marR="5080" indent="-167005">
              <a:lnSpc>
                <a:spcPct val="78000"/>
              </a:lnSpc>
              <a:spcBef>
                <a:spcPts val="120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55" i="1">
                <a:latin typeface="Trebuchet MS"/>
                <a:cs typeface="Trebuchet MS"/>
              </a:rPr>
              <a:t>have  </a:t>
            </a: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40" i="1">
                <a:latin typeface="Trebuchet MS"/>
                <a:cs typeface="Trebuchet MS"/>
              </a:rPr>
              <a:t>having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10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have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6707" y="2894969"/>
            <a:ext cx="67881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000" spc="-25">
                <a:latin typeface="Tahoma"/>
                <a:cs typeface="Tahoma"/>
              </a:rPr>
              <a:t>Tonight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54630" y="2894969"/>
            <a:ext cx="135699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latin typeface="Tahoma"/>
                <a:cs typeface="Tahoma"/>
              </a:rPr>
              <a:t>dinner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friends.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6707" y="2334633"/>
            <a:ext cx="729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000" spc="-15">
                <a:latin typeface="Tahoma"/>
                <a:cs typeface="Tahoma"/>
              </a:rPr>
              <a:t>Next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year,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1067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33868" y="2210120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43964" y="2218085"/>
            <a:ext cx="848360" cy="415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080"/>
              </a:lnSpc>
              <a:spcBef>
                <a:spcPts val="95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  <a:p>
            <a:pPr marL="181610" marR="256540" indent="-64135">
              <a:lnSpc>
                <a:spcPct val="75600"/>
              </a:lnSpc>
              <a:spcBef>
                <a:spcPts val="175"/>
              </a:spcBef>
            </a:pP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75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49970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91689" y="2334633"/>
            <a:ext cx="142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35">
                <a:latin typeface="Tahoma"/>
                <a:cs typeface="Tahoma"/>
              </a:rPr>
              <a:t>holiday </a:t>
            </a:r>
            <a:r>
              <a:rPr dirty="0" sz="1000" spc="-60">
                <a:latin typeface="Tahoma"/>
                <a:cs typeface="Tahoma"/>
              </a:rPr>
              <a:t>somewhere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hot.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72642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9995" y="2739964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10524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448" y="85095"/>
            <a:ext cx="60325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6215" marR="5080" indent="-18415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semantics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497209"/>
            <a:ext cx="39751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is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tense?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5">
                <a:latin typeface="Verdana"/>
                <a:cs typeface="Verdana"/>
                <a:hlinkClick r:id="rId5" action="ppaction://hlinksldjump"/>
              </a:rPr>
              <a:t>A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future</a:t>
            </a:r>
            <a:r>
              <a:rPr dirty="0" sz="400" spc="-7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tense?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843043"/>
            <a:ext cx="678180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Lexical</a:t>
            </a:r>
            <a:r>
              <a:rPr dirty="0" sz="600" spc="-8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192405">
              <a:lnSpc>
                <a:spcPct val="103800"/>
              </a:lnSpc>
              <a:spcBef>
                <a:spcPts val="259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Inherent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temporal  properties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123189" indent="-86360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3825" algn="l"/>
              </a:tabLst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States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versus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non-states</a:t>
            </a:r>
            <a:endParaRPr sz="400">
              <a:latin typeface="Verdana"/>
              <a:cs typeface="Verdana"/>
            </a:endParaRPr>
          </a:p>
          <a:p>
            <a:pPr marL="125095" indent="-88265">
              <a:lnSpc>
                <a:spcPct val="100000"/>
              </a:lnSpc>
              <a:spcBef>
                <a:spcPts val="250"/>
              </a:spcBef>
              <a:buAutoNum type="alphaLcParenBoth"/>
              <a:tabLst>
                <a:tab pos="125730" algn="l"/>
              </a:tabLst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Activities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versus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events</a:t>
            </a:r>
            <a:endParaRPr sz="4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  <a:buAutoNum type="alphaLcParenBoth"/>
              <a:tabLst>
                <a:tab pos="121920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Accomplishments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versus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achievements</a:t>
            </a:r>
            <a:endParaRPr sz="400">
              <a:latin typeface="Verdana"/>
              <a:cs typeface="Verdana"/>
            </a:endParaRPr>
          </a:p>
          <a:p>
            <a:pPr marL="37465" marR="11112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Lexical Aspect Table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Summary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tests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Multiple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lexical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aspects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32462"/>
            <a:ext cx="521334" cy="365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1120">
              <a:lnSpc>
                <a:spcPts val="700"/>
              </a:lnSpc>
              <a:spcBef>
                <a:spcPts val="13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Grammatical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03800"/>
              </a:lnSpc>
              <a:spcBef>
                <a:spcPts val="23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What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is</a:t>
            </a:r>
            <a:r>
              <a:rPr dirty="0" sz="400" spc="-6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grammatical  aspect?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37351"/>
            <a:ext cx="6737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Tense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is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not</a:t>
            </a:r>
            <a:r>
              <a:rPr dirty="0" sz="600" spc="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97612"/>
            <a:ext cx="56261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Tense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Aspect 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combinations</a:t>
            </a:r>
            <a:endParaRPr sz="600">
              <a:latin typeface="Verdana"/>
              <a:cs typeface="Verdana"/>
            </a:endParaRPr>
          </a:p>
          <a:p>
            <a:pPr marL="37465" marR="89535">
              <a:lnSpc>
                <a:spcPct val="152200"/>
              </a:lnSpc>
              <a:spcBef>
                <a:spcPts val="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Pres.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Prog. 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asp.</a:t>
            </a:r>
            <a:r>
              <a:rPr dirty="0" sz="400" spc="-6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15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>
                <a:hlinkClick r:id="rId5" action="ppaction://hlinksldjump"/>
              </a:rPr>
              <a:t>A </a:t>
            </a:r>
            <a:r>
              <a:rPr dirty="0" spc="-45">
                <a:hlinkClick r:id="rId5" action="ppaction://hlinksldjump"/>
              </a:rPr>
              <a:t>future</a:t>
            </a:r>
            <a:r>
              <a:rPr dirty="0" spc="-65">
                <a:hlinkClick r:id="rId5" action="ppaction://hlinksldjump"/>
              </a:rPr>
              <a:t> </a:t>
            </a:r>
            <a:r>
              <a:rPr dirty="0" spc="-60">
                <a:hlinkClick r:id="rId5" action="ppaction://hlinksldjump"/>
              </a:rPr>
              <a:t>tense?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336631"/>
            <a:ext cx="744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Future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tense?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07" y="591545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baseline="61111" sz="1500" spc="487">
                <a:latin typeface="Arial"/>
                <a:cs typeface="Arial"/>
              </a:rPr>
              <a:t>{</a:t>
            </a:r>
            <a:endParaRPr baseline="61111"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813" y="532579"/>
            <a:ext cx="307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069" y="647781"/>
            <a:ext cx="741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r>
              <a:rPr dirty="0" sz="1000" spc="-30" i="1">
                <a:latin typeface="Trebuchet MS"/>
                <a:cs typeface="Trebuchet MS"/>
              </a:rPr>
              <a:t>am going</a:t>
            </a:r>
            <a:r>
              <a:rPr dirty="0" sz="1000" spc="12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147" y="451096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6677" y="591545"/>
            <a:ext cx="2162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help </a:t>
            </a:r>
            <a:r>
              <a:rPr dirty="0" sz="1000" spc="-55">
                <a:latin typeface="Tahoma"/>
                <a:cs typeface="Tahoma"/>
              </a:rPr>
              <a:t>you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40">
                <a:latin typeface="Tahoma"/>
                <a:cs typeface="Tahoma"/>
              </a:rPr>
              <a:t>carry </a:t>
            </a:r>
            <a:r>
              <a:rPr dirty="0" sz="1000" spc="-10">
                <a:latin typeface="Tahoma"/>
                <a:cs typeface="Tahoma"/>
              </a:rPr>
              <a:t>that </a:t>
            </a:r>
            <a:r>
              <a:rPr dirty="0" sz="1000" spc="-40">
                <a:latin typeface="Tahoma"/>
                <a:cs typeface="Tahoma"/>
              </a:rPr>
              <a:t>shopping.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OFFER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707" y="844199"/>
            <a:ext cx="1003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000" spc="-100">
                <a:latin typeface="Tahoma"/>
                <a:cs typeface="Tahoma"/>
              </a:rPr>
              <a:t>I </a:t>
            </a:r>
            <a:r>
              <a:rPr dirty="0" sz="1000" spc="-15">
                <a:latin typeface="Tahoma"/>
                <a:cs typeface="Tahoma"/>
              </a:rPr>
              <a:t>think</a:t>
            </a:r>
            <a:r>
              <a:rPr dirty="0" sz="1000" spc="-15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England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209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25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5325" y="785385"/>
            <a:ext cx="4133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9562" y="900295"/>
            <a:ext cx="788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105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1087" y="703763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5839" y="844199"/>
            <a:ext cx="1444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 the </a:t>
            </a:r>
            <a:r>
              <a:rPr dirty="0" sz="1000" spc="-30">
                <a:latin typeface="Tahoma"/>
                <a:cs typeface="Tahoma"/>
              </a:rPr>
              <a:t>match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Tuesday.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085" y="1079512"/>
            <a:ext cx="749935" cy="115570"/>
          </a:xfrm>
          <a:custGeom>
            <a:avLst/>
            <a:gdLst/>
            <a:ahLst/>
            <a:cxnLst/>
            <a:rect l="l" t="t" r="r" b="b"/>
            <a:pathLst>
              <a:path w="749935" h="115569">
                <a:moveTo>
                  <a:pt x="0" y="115188"/>
                </a:moveTo>
                <a:lnTo>
                  <a:pt x="749490" y="115188"/>
                </a:lnTo>
                <a:lnTo>
                  <a:pt x="749490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4385" y="1028146"/>
            <a:ext cx="7759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PREDICTION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707" y="1165750"/>
            <a:ext cx="319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000" spc="-30">
                <a:latin typeface="Tahoma"/>
                <a:cs typeface="Tahoma"/>
              </a:rPr>
              <a:t>England </a:t>
            </a:r>
            <a:r>
              <a:rPr dirty="0" sz="1000" spc="-65">
                <a:latin typeface="Tahoma"/>
                <a:cs typeface="Tahoma"/>
              </a:rPr>
              <a:t>are </a:t>
            </a:r>
            <a:r>
              <a:rPr dirty="0" sz="1000" spc="-35">
                <a:latin typeface="Tahoma"/>
                <a:cs typeface="Tahoma"/>
              </a:rPr>
              <a:t>winning </a:t>
            </a:r>
            <a:r>
              <a:rPr dirty="0" sz="1000" spc="-25">
                <a:latin typeface="Tahoma"/>
                <a:cs typeface="Tahoma"/>
              </a:rPr>
              <a:t>3-nil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30">
                <a:latin typeface="Tahoma"/>
                <a:cs typeface="Tahoma"/>
              </a:rPr>
              <a:t>only </a:t>
            </a:r>
            <a:r>
              <a:rPr dirty="0" sz="1000" spc="-35">
                <a:latin typeface="Tahoma"/>
                <a:cs typeface="Tahoma"/>
              </a:rPr>
              <a:t>five </a:t>
            </a:r>
            <a:r>
              <a:rPr dirty="0" sz="1000" spc="-40">
                <a:latin typeface="Tahoma"/>
                <a:cs typeface="Tahoma"/>
              </a:rPr>
              <a:t>minutes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extra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385" y="1349697"/>
            <a:ext cx="615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time.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2466" y="1290871"/>
            <a:ext cx="3219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ahoma"/>
                <a:cs typeface="Tahoma"/>
              </a:rPr>
              <a:t>??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1021" y="1405793"/>
            <a:ext cx="788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indent="-106045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90000"/>
              <a:buFont typeface="Meiryo"/>
              <a:buChar char="✓"/>
              <a:tabLst>
                <a:tab pos="118745" algn="l"/>
              </a:tabLst>
            </a:pPr>
            <a:r>
              <a:rPr dirty="0" sz="1000" spc="-85" i="1">
                <a:latin typeface="Trebuchet MS"/>
                <a:cs typeface="Trebuchet MS"/>
              </a:rPr>
              <a:t>are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r>
              <a:rPr dirty="0" sz="1000" spc="30" i="1">
                <a:latin typeface="Trebuchet MS"/>
                <a:cs typeface="Trebuchet MS"/>
              </a:rPr>
              <a:t> </a:t>
            </a:r>
            <a:r>
              <a:rPr dirty="0" sz="1000" spc="-105" i="1"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6667" y="1209248"/>
            <a:ext cx="965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8044" algn="l"/>
              </a:tabLst>
            </a:pPr>
            <a:r>
              <a:rPr dirty="0" sz="1000" spc="325">
                <a:latin typeface="Arial"/>
                <a:cs typeface="Arial"/>
              </a:rPr>
              <a:t>{	</a:t>
            </a:r>
            <a:r>
              <a:rPr dirty="0" sz="1000" spc="71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9076" y="1349697"/>
            <a:ext cx="242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win.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085" y="1584998"/>
            <a:ext cx="2620645" cy="115570"/>
          </a:xfrm>
          <a:custGeom>
            <a:avLst/>
            <a:gdLst/>
            <a:ahLst/>
            <a:cxnLst/>
            <a:rect l="l" t="t" r="r" b="b"/>
            <a:pathLst>
              <a:path w="2620645" h="115569">
                <a:moveTo>
                  <a:pt x="0" y="115188"/>
                </a:moveTo>
                <a:lnTo>
                  <a:pt x="2620137" y="115188"/>
                </a:lnTo>
                <a:lnTo>
                  <a:pt x="2620137" y="0"/>
                </a:lnTo>
                <a:lnTo>
                  <a:pt x="0" y="0"/>
                </a:lnTo>
                <a:lnTo>
                  <a:pt x="0" y="11518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44385" y="1533631"/>
            <a:ext cx="2646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latin typeface="Tahoma"/>
                <a:cs typeface="Tahoma"/>
              </a:rPr>
              <a:t>PREDICTION </a:t>
            </a:r>
            <a:r>
              <a:rPr dirty="0" sz="1000" spc="40">
                <a:latin typeface="Tahoma"/>
                <a:cs typeface="Tahoma"/>
              </a:rPr>
              <a:t>BASED </a:t>
            </a:r>
            <a:r>
              <a:rPr dirty="0" sz="1000" spc="30">
                <a:latin typeface="Tahoma"/>
                <a:cs typeface="Tahoma"/>
              </a:rPr>
              <a:t>ON </a:t>
            </a:r>
            <a:r>
              <a:rPr dirty="0" sz="1000" spc="25">
                <a:latin typeface="Tahoma"/>
                <a:cs typeface="Tahoma"/>
              </a:rPr>
              <a:t>STRONG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20">
                <a:latin typeface="Tahoma"/>
                <a:cs typeface="Tahoma"/>
              </a:rPr>
              <a:t>EVIDENCE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3703" y="1688241"/>
            <a:ext cx="9791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?</a:t>
            </a:r>
            <a:r>
              <a:rPr dirty="0" sz="1000" spc="-35" i="1">
                <a:latin typeface="Trebuchet MS"/>
                <a:cs typeface="Trebuchet MS"/>
              </a:rPr>
              <a:t>is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spc="70" i="1">
                <a:latin typeface="Trebuchet MS"/>
                <a:cs typeface="Trebuchet MS"/>
              </a:rPr>
              <a:t> </a:t>
            </a:r>
            <a:r>
              <a:rPr dirty="0" sz="1000" spc="-75" i="1">
                <a:latin typeface="Trebuchet MS"/>
                <a:cs typeface="Trebuchet MS"/>
              </a:rPr>
              <a:t>leave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6707" y="1804802"/>
            <a:ext cx="1584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000" algn="l"/>
              </a:tabLst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	</a:t>
            </a:r>
            <a:r>
              <a:rPr dirty="0" sz="1000" spc="-35">
                <a:latin typeface="Tahoma"/>
                <a:cs typeface="Tahoma"/>
              </a:rPr>
              <a:t>?</a:t>
            </a:r>
            <a:r>
              <a:rPr dirty="0" sz="1000" spc="-35" i="1">
                <a:latin typeface="Trebuchet MS"/>
                <a:cs typeface="Trebuchet MS"/>
              </a:rPr>
              <a:t>is</a:t>
            </a:r>
            <a:r>
              <a:rPr dirty="0" sz="1000" spc="5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leaving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9006" y="1918632"/>
            <a:ext cx="547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65" i="1">
                <a:latin typeface="Trebuchet MS"/>
                <a:cs typeface="Trebuchet MS"/>
              </a:rPr>
              <a:t>leaves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1773" y="1588432"/>
            <a:ext cx="1191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5690" algn="l"/>
              </a:tabLst>
            </a:pPr>
            <a:r>
              <a:rPr dirty="0" sz="1000" spc="520">
                <a:latin typeface="Arial"/>
                <a:cs typeface="Arial"/>
              </a:rPr>
              <a:t>f	</a:t>
            </a:r>
            <a:r>
              <a:rPr dirty="0" sz="1000" spc="104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89467" y="1804802"/>
            <a:ext cx="434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at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6.15.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085" y="2114842"/>
            <a:ext cx="1228090" cy="115570"/>
          </a:xfrm>
          <a:custGeom>
            <a:avLst/>
            <a:gdLst/>
            <a:ahLst/>
            <a:cxnLst/>
            <a:rect l="l" t="t" r="r" b="b"/>
            <a:pathLst>
              <a:path w="1228089" h="115569">
                <a:moveTo>
                  <a:pt x="0" y="115189"/>
                </a:moveTo>
                <a:lnTo>
                  <a:pt x="1227480" y="115189"/>
                </a:lnTo>
                <a:lnTo>
                  <a:pt x="1227480" y="0"/>
                </a:lnTo>
                <a:lnTo>
                  <a:pt x="0" y="0"/>
                </a:lnTo>
                <a:lnTo>
                  <a:pt x="0" y="11518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44385" y="2063475"/>
            <a:ext cx="12534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latin typeface="Tahoma"/>
                <a:cs typeface="Tahoma"/>
              </a:rPr>
              <a:t>TIMETABLE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FUTURE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15491" y="2778409"/>
            <a:ext cx="911860" cy="3911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9070" marR="5080" indent="-167005">
              <a:lnSpc>
                <a:spcPct val="78000"/>
              </a:lnSpc>
              <a:spcBef>
                <a:spcPts val="120"/>
              </a:spcBef>
            </a:pP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 </a:t>
            </a:r>
            <a:r>
              <a:rPr dirty="0" sz="1000" spc="-55" i="1">
                <a:latin typeface="Trebuchet MS"/>
                <a:cs typeface="Trebuchet MS"/>
              </a:rPr>
              <a:t>have  </a:t>
            </a: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 </a:t>
            </a:r>
            <a:r>
              <a:rPr dirty="0" sz="1000" spc="-40" i="1">
                <a:latin typeface="Trebuchet MS"/>
                <a:cs typeface="Trebuchet MS"/>
              </a:rPr>
              <a:t>having 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10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have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13263" y="2850160"/>
            <a:ext cx="621665" cy="19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Tense/aspect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and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SLT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practice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6707" y="2894969"/>
            <a:ext cx="67881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000" spc="-25">
                <a:latin typeface="Tahoma"/>
                <a:cs typeface="Tahoma"/>
              </a:rPr>
              <a:t>Tonight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54630" y="2894969"/>
            <a:ext cx="135699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40">
                <a:latin typeface="Tahoma"/>
                <a:cs typeface="Tahoma"/>
              </a:rPr>
              <a:t>dinner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65">
                <a:latin typeface="Tahoma"/>
                <a:cs typeface="Tahoma"/>
              </a:rPr>
              <a:t>some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friends.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13263" y="3098991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13263" y="3259265"/>
            <a:ext cx="62738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ts val="685"/>
              </a:lnSpc>
            </a:pPr>
            <a:r>
              <a:rPr dirty="0" sz="600" spc="-65">
                <a:latin typeface="Verdana"/>
                <a:cs typeface="Verdana"/>
              </a:rPr>
              <a:t>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38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6707" y="2334633"/>
            <a:ext cx="729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000" spc="-15">
                <a:latin typeface="Tahoma"/>
                <a:cs typeface="Tahoma"/>
              </a:rPr>
              <a:t>Next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year,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1067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33868" y="2210120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22997" y="2218085"/>
            <a:ext cx="1043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CC00"/>
                </a:solidFill>
                <a:latin typeface="Meiryo"/>
                <a:cs typeface="Meiryo"/>
              </a:rPr>
              <a:t>✓✓</a:t>
            </a:r>
            <a:r>
              <a:rPr dirty="0" sz="1000" spc="-5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1000" spc="-40" i="1">
                <a:latin typeface="Trebuchet MS"/>
                <a:cs typeface="Trebuchet MS"/>
              </a:rPr>
              <a:t>m </a:t>
            </a:r>
            <a:r>
              <a:rPr dirty="0" sz="1000" spc="-30" i="1">
                <a:latin typeface="Trebuchet MS"/>
                <a:cs typeface="Trebuchet MS"/>
              </a:rPr>
              <a:t>going </a:t>
            </a:r>
            <a:r>
              <a:rPr dirty="0" sz="1000" spc="-50" i="1">
                <a:latin typeface="Trebuchet MS"/>
                <a:cs typeface="Trebuchet MS"/>
              </a:rPr>
              <a:t>to</a:t>
            </a:r>
            <a:r>
              <a:rPr dirty="0" sz="1000" spc="-45" i="1">
                <a:latin typeface="Trebuchet MS"/>
                <a:cs typeface="Trebuchet MS"/>
              </a:rPr>
              <a:t> </a:t>
            </a:r>
            <a:r>
              <a:rPr dirty="0" sz="1000" spc="-49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18590" y="2340526"/>
            <a:ext cx="647700" cy="292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3510" indent="-106045">
              <a:lnSpc>
                <a:spcPts val="1055"/>
              </a:lnSpc>
              <a:spcBef>
                <a:spcPts val="95"/>
              </a:spcBef>
              <a:buClr>
                <a:srgbClr val="00CC00"/>
              </a:buClr>
              <a:buSzPct val="128571"/>
              <a:buFont typeface="Meiryo"/>
              <a:buChar char="✓"/>
              <a:tabLst>
                <a:tab pos="144145" algn="l"/>
              </a:tabLst>
            </a:pPr>
            <a:r>
              <a:rPr dirty="0" baseline="27777" sz="1050" spc="-112" i="1">
                <a:latin typeface="Arial"/>
                <a:cs typeface="Arial"/>
              </a:rPr>
              <a:t>1</a:t>
            </a:r>
            <a:r>
              <a:rPr dirty="0" sz="1000" spc="-75" i="1">
                <a:latin typeface="Trebuchet MS"/>
                <a:cs typeface="Trebuchet MS"/>
              </a:rPr>
              <a:t>m</a:t>
            </a:r>
            <a:r>
              <a:rPr dirty="0" sz="1000" spc="-10" i="1">
                <a:latin typeface="Trebuchet MS"/>
                <a:cs typeface="Trebuchet MS"/>
              </a:rPr>
              <a:t> </a:t>
            </a:r>
            <a:r>
              <a:rPr dirty="0" sz="1000" spc="-30" i="1">
                <a:latin typeface="Trebuchet MS"/>
                <a:cs typeface="Trebuchet MS"/>
              </a:rPr>
              <a:t>going</a:t>
            </a:r>
            <a:endParaRPr sz="1000">
              <a:latin typeface="Trebuchet MS"/>
              <a:cs typeface="Trebuchet MS"/>
            </a:endParaRPr>
          </a:p>
          <a:p>
            <a:pPr lvl="1" marL="207010" indent="-92075">
              <a:lnSpc>
                <a:spcPts val="1055"/>
              </a:lnSpc>
              <a:buFont typeface="Meiryo"/>
              <a:buChar char="·"/>
              <a:tabLst>
                <a:tab pos="207645" algn="l"/>
              </a:tabLst>
            </a:pP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105" i="1">
                <a:latin typeface="Trebuchet MS"/>
                <a:cs typeface="Trebuchet MS"/>
              </a:rPr>
              <a:t> </a:t>
            </a:r>
            <a:r>
              <a:rPr dirty="0" sz="1000" spc="-515" i="1">
                <a:latin typeface="Trebuchet MS"/>
                <a:cs typeface="Trebuchet MS"/>
              </a:rPr>
              <a:t>go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49970" y="2118276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91689" y="2334633"/>
            <a:ext cx="142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on </a:t>
            </a:r>
            <a:r>
              <a:rPr dirty="0" sz="1000" spc="-35">
                <a:latin typeface="Tahoma"/>
                <a:cs typeface="Tahoma"/>
              </a:rPr>
              <a:t>holiday </a:t>
            </a:r>
            <a:r>
              <a:rPr dirty="0" sz="1000" spc="-60">
                <a:latin typeface="Tahoma"/>
                <a:cs typeface="Tahoma"/>
              </a:rPr>
              <a:t>somewhere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hot.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085" y="2644686"/>
            <a:ext cx="336550" cy="11557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55">
                <a:latin typeface="Tahoma"/>
                <a:cs typeface="Tahoma"/>
              </a:rPr>
              <a:t>PLAN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2642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79995" y="2739964"/>
            <a:ext cx="546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60" i="1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10524" y="2648120"/>
            <a:ext cx="127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2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2020-03-24T09:42:47Z</dcterms:created>
  <dcterms:modified xsi:type="dcterms:W3CDTF">2020-03-24T09:42:47Z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2020-03-24T00:00:00Z</vt:filetime>
  </property>
</Properties>
</file>