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Default Extension="jpg" ContentType="image/jpg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88003" y="0"/>
            <a:ext cx="720000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297" y="598548"/>
            <a:ext cx="4275505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83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9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image" Target="../media/image2.png"/><Relationship Id="rId27" Type="http://schemas.openxmlformats.org/officeDocument/2006/relationships/image" Target="../media/image3.png"/><Relationship Id="rId28" Type="http://schemas.openxmlformats.org/officeDocument/2006/relationships/image" Target="../media/image4.png"/><Relationship Id="rId29" Type="http://schemas.openxmlformats.org/officeDocument/2006/relationships/image" Target="../media/image5.png"/><Relationship Id="rId30" Type="http://schemas.openxmlformats.org/officeDocument/2006/relationships/image" Target="../media/image6.png"/><Relationship Id="rId31" Type="http://schemas.openxmlformats.org/officeDocument/2006/relationships/image" Target="../media/image7.png"/><Relationship Id="rId32" Type="http://schemas.openxmlformats.org/officeDocument/2006/relationships/image" Target="../media/image8.png"/><Relationship Id="rId33" Type="http://schemas.openxmlformats.org/officeDocument/2006/relationships/image" Target="../media/image9.png"/><Relationship Id="rId34" Type="http://schemas.openxmlformats.org/officeDocument/2006/relationships/slide" Target="slide74.xml"/><Relationship Id="rId35" Type="http://schemas.openxmlformats.org/officeDocument/2006/relationships/slide" Target="slide80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4.xml"/><Relationship Id="rId26" Type="http://schemas.openxmlformats.org/officeDocument/2006/relationships/slide" Target="slide80.xml"/><Relationship Id="rId27" Type="http://schemas.openxmlformats.org/officeDocument/2006/relationships/slide" Target="slide82.xml"/><Relationship Id="rId28" Type="http://schemas.openxmlformats.org/officeDocument/2006/relationships/slide" Target="slide7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4.xml"/><Relationship Id="rId26" Type="http://schemas.openxmlformats.org/officeDocument/2006/relationships/slide" Target="slide80.xml"/><Relationship Id="rId27" Type="http://schemas.openxmlformats.org/officeDocument/2006/relationships/slide" Target="slide72.xml"/><Relationship Id="rId28" Type="http://schemas.openxmlformats.org/officeDocument/2006/relationships/slide" Target="slide8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71.xml"/><Relationship Id="rId24" Type="http://schemas.openxmlformats.org/officeDocument/2006/relationships/slide" Target="slide74.xml"/><Relationship Id="rId25" Type="http://schemas.openxmlformats.org/officeDocument/2006/relationships/slide" Target="slide80.xml"/><Relationship Id="rId26" Type="http://schemas.openxmlformats.org/officeDocument/2006/relationships/slide" Target="slide67.xml"/><Relationship Id="rId27" Type="http://schemas.openxmlformats.org/officeDocument/2006/relationships/slide" Target="slide72.xml"/><Relationship Id="rId28" Type="http://schemas.openxmlformats.org/officeDocument/2006/relationships/slide" Target="slide8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71.xml"/><Relationship Id="rId24" Type="http://schemas.openxmlformats.org/officeDocument/2006/relationships/slide" Target="slide74.xml"/><Relationship Id="rId25" Type="http://schemas.openxmlformats.org/officeDocument/2006/relationships/slide" Target="slide80.xml"/><Relationship Id="rId26" Type="http://schemas.openxmlformats.org/officeDocument/2006/relationships/slide" Target="slide67.xml"/><Relationship Id="rId27" Type="http://schemas.openxmlformats.org/officeDocument/2006/relationships/slide" Target="slide72.xml"/><Relationship Id="rId28" Type="http://schemas.openxmlformats.org/officeDocument/2006/relationships/slide" Target="slide8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3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4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3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4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4.xml"/><Relationship Id="rId26" Type="http://schemas.openxmlformats.org/officeDocument/2006/relationships/slide" Target="slide80.xml"/><Relationship Id="rId27" Type="http://schemas.openxmlformats.org/officeDocument/2006/relationships/slide" Target="slide82.xml"/><Relationship Id="rId28" Type="http://schemas.openxmlformats.org/officeDocument/2006/relationships/slide" Target="slide7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4.xml"/><Relationship Id="rId19" Type="http://schemas.openxmlformats.org/officeDocument/2006/relationships/slide" Target="slide53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54.xml"/><Relationship Id="rId4" Type="http://schemas.openxmlformats.org/officeDocument/2006/relationships/image" Target="../media/image10.jpg"/><Relationship Id="rId5" Type="http://schemas.openxmlformats.org/officeDocument/2006/relationships/slide" Target="slide2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9.xml"/><Relationship Id="rId9" Type="http://schemas.openxmlformats.org/officeDocument/2006/relationships/slide" Target="slide11.xml"/><Relationship Id="rId10" Type="http://schemas.openxmlformats.org/officeDocument/2006/relationships/slide" Target="slide18.xml"/><Relationship Id="rId11" Type="http://schemas.openxmlformats.org/officeDocument/2006/relationships/slide" Target="slide19.xml"/><Relationship Id="rId12" Type="http://schemas.openxmlformats.org/officeDocument/2006/relationships/slide" Target="slide20.xml"/><Relationship Id="rId13" Type="http://schemas.openxmlformats.org/officeDocument/2006/relationships/slide" Target="slide21.xml"/><Relationship Id="rId14" Type="http://schemas.openxmlformats.org/officeDocument/2006/relationships/slide" Target="slide23.xml"/><Relationship Id="rId15" Type="http://schemas.openxmlformats.org/officeDocument/2006/relationships/slide" Target="slide30.xml"/><Relationship Id="rId16" Type="http://schemas.openxmlformats.org/officeDocument/2006/relationships/slide" Target="slide31.xml"/><Relationship Id="rId17" Type="http://schemas.openxmlformats.org/officeDocument/2006/relationships/slide" Target="slide33.xml"/><Relationship Id="rId18" Type="http://schemas.openxmlformats.org/officeDocument/2006/relationships/slide" Target="slide34.xml"/><Relationship Id="rId19" Type="http://schemas.openxmlformats.org/officeDocument/2006/relationships/slide" Target="slide47.xml"/><Relationship Id="rId20" Type="http://schemas.openxmlformats.org/officeDocument/2006/relationships/slide" Target="slide53.xml"/><Relationship Id="rId21" Type="http://schemas.openxmlformats.org/officeDocument/2006/relationships/slide" Target="slide57.xml"/><Relationship Id="rId22" Type="http://schemas.openxmlformats.org/officeDocument/2006/relationships/slide" Target="slide61.xml"/><Relationship Id="rId23" Type="http://schemas.openxmlformats.org/officeDocument/2006/relationships/slide" Target="slide64.xml"/><Relationship Id="rId24" Type="http://schemas.openxmlformats.org/officeDocument/2006/relationships/slide" Target="slide67.xml"/><Relationship Id="rId25" Type="http://schemas.openxmlformats.org/officeDocument/2006/relationships/slide" Target="slide71.xml"/><Relationship Id="rId26" Type="http://schemas.openxmlformats.org/officeDocument/2006/relationships/slide" Target="slide72.xml"/><Relationship Id="rId27" Type="http://schemas.openxmlformats.org/officeDocument/2006/relationships/slide" Target="slide74.xml"/><Relationship Id="rId28" Type="http://schemas.openxmlformats.org/officeDocument/2006/relationships/slide" Target="slide80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57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3.xml"/><Relationship Id="rId17" Type="http://schemas.openxmlformats.org/officeDocument/2006/relationships/slide" Target="slide34.xml"/><Relationship Id="rId18" Type="http://schemas.openxmlformats.org/officeDocument/2006/relationships/slide" Target="slide47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57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3.xml"/><Relationship Id="rId17" Type="http://schemas.openxmlformats.org/officeDocument/2006/relationships/slide" Target="slide34.xml"/><Relationship Id="rId18" Type="http://schemas.openxmlformats.org/officeDocument/2006/relationships/slide" Target="slide47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7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4.xml"/><Relationship Id="rId26" Type="http://schemas.openxmlformats.org/officeDocument/2006/relationships/slide" Target="slide80.xml"/><Relationship Id="rId27" Type="http://schemas.openxmlformats.org/officeDocument/2006/relationships/slide" Target="slide82.xml"/><Relationship Id="rId28" Type="http://schemas.openxmlformats.org/officeDocument/2006/relationships/slide" Target="slide7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7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61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3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3.xml"/><Relationship Id="rId17" Type="http://schemas.openxmlformats.org/officeDocument/2006/relationships/slide" Target="slide34.xml"/><Relationship Id="rId18" Type="http://schemas.openxmlformats.org/officeDocument/2006/relationships/slide" Target="slide47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7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61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3.xml"/><Relationship Id="rId17" Type="http://schemas.openxmlformats.org/officeDocument/2006/relationships/slide" Target="slide34.xml"/><Relationship Id="rId18" Type="http://schemas.openxmlformats.org/officeDocument/2006/relationships/slide" Target="slide47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7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64.xml"/><Relationship Id="rId11" Type="http://schemas.openxmlformats.org/officeDocument/2006/relationships/slide" Target="slide20.xml"/><Relationship Id="rId12" Type="http://schemas.openxmlformats.org/officeDocument/2006/relationships/slide" Target="slide21.xml"/><Relationship Id="rId13" Type="http://schemas.openxmlformats.org/officeDocument/2006/relationships/slide" Target="slide23.xml"/><Relationship Id="rId14" Type="http://schemas.openxmlformats.org/officeDocument/2006/relationships/slide" Target="slide30.xml"/><Relationship Id="rId15" Type="http://schemas.openxmlformats.org/officeDocument/2006/relationships/slide" Target="slide31.xml"/><Relationship Id="rId16" Type="http://schemas.openxmlformats.org/officeDocument/2006/relationships/slide" Target="slide33.xml"/><Relationship Id="rId17" Type="http://schemas.openxmlformats.org/officeDocument/2006/relationships/slide" Target="slide34.xml"/><Relationship Id="rId18" Type="http://schemas.openxmlformats.org/officeDocument/2006/relationships/slide" Target="slide47.xml"/><Relationship Id="rId19" Type="http://schemas.openxmlformats.org/officeDocument/2006/relationships/slide" Target="slide53.xml"/><Relationship Id="rId20" Type="http://schemas.openxmlformats.org/officeDocument/2006/relationships/slide" Target="slide54.xml"/><Relationship Id="rId21" Type="http://schemas.openxmlformats.org/officeDocument/2006/relationships/slide" Target="slide57.xml"/><Relationship Id="rId22" Type="http://schemas.openxmlformats.org/officeDocument/2006/relationships/slide" Target="slide61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64.xml"/><Relationship Id="rId21" Type="http://schemas.openxmlformats.org/officeDocument/2006/relationships/slide" Target="slide57.xml"/><Relationship Id="rId22" Type="http://schemas.openxmlformats.org/officeDocument/2006/relationships/slide" Target="slide61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64.xml"/><Relationship Id="rId21" Type="http://schemas.openxmlformats.org/officeDocument/2006/relationships/slide" Target="slide57.xml"/><Relationship Id="rId22" Type="http://schemas.openxmlformats.org/officeDocument/2006/relationships/slide" Target="slide61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67.xml"/><Relationship Id="rId20" Type="http://schemas.openxmlformats.org/officeDocument/2006/relationships/slide" Target="slide54.xml"/><Relationship Id="rId21" Type="http://schemas.openxmlformats.org/officeDocument/2006/relationships/slide" Target="slide57.xml"/><Relationship Id="rId22" Type="http://schemas.openxmlformats.org/officeDocument/2006/relationships/slide" Target="slide61.xml"/><Relationship Id="rId23" Type="http://schemas.openxmlformats.org/officeDocument/2006/relationships/slide" Target="slide64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7.xml"/><Relationship Id="rId22" Type="http://schemas.openxmlformats.org/officeDocument/2006/relationships/slide" Target="slide61.xml"/><Relationship Id="rId23" Type="http://schemas.openxmlformats.org/officeDocument/2006/relationships/slide" Target="slide64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7.xml"/><Relationship Id="rId22" Type="http://schemas.openxmlformats.org/officeDocument/2006/relationships/slide" Target="slide61.xml"/><Relationship Id="rId23" Type="http://schemas.openxmlformats.org/officeDocument/2006/relationships/slide" Target="slide64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7.xml"/><Relationship Id="rId22" Type="http://schemas.openxmlformats.org/officeDocument/2006/relationships/slide" Target="slide61.xml"/><Relationship Id="rId23" Type="http://schemas.openxmlformats.org/officeDocument/2006/relationships/slide" Target="slide64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71.xml"/><Relationship Id="rId24" Type="http://schemas.openxmlformats.org/officeDocument/2006/relationships/slide" Target="slide74.xml"/><Relationship Id="rId25" Type="http://schemas.openxmlformats.org/officeDocument/2006/relationships/slide" Target="slide80.xml"/><Relationship Id="rId26" Type="http://schemas.openxmlformats.org/officeDocument/2006/relationships/slide" Target="slide67.xml"/><Relationship Id="rId27" Type="http://schemas.openxmlformats.org/officeDocument/2006/relationships/slide" Target="slide72.xml"/><Relationship Id="rId28" Type="http://schemas.openxmlformats.org/officeDocument/2006/relationships/slide" Target="slide8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72.xml"/><Relationship Id="rId24" Type="http://schemas.openxmlformats.org/officeDocument/2006/relationships/slide" Target="slide67.xml"/><Relationship Id="rId25" Type="http://schemas.openxmlformats.org/officeDocument/2006/relationships/slide" Target="slide71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4.xml"/><Relationship Id="rId26" Type="http://schemas.openxmlformats.org/officeDocument/2006/relationships/slide" Target="slide80.xml"/><Relationship Id="rId27" Type="http://schemas.openxmlformats.org/officeDocument/2006/relationships/slide" Target="slide82.xml"/><Relationship Id="rId28" Type="http://schemas.openxmlformats.org/officeDocument/2006/relationships/slide" Target="slide7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71.xml"/><Relationship Id="rId24" Type="http://schemas.openxmlformats.org/officeDocument/2006/relationships/slide" Target="slide74.xml"/><Relationship Id="rId25" Type="http://schemas.openxmlformats.org/officeDocument/2006/relationships/slide" Target="slide80.xml"/><Relationship Id="rId26" Type="http://schemas.openxmlformats.org/officeDocument/2006/relationships/slide" Target="slide67.xml"/><Relationship Id="rId27" Type="http://schemas.openxmlformats.org/officeDocument/2006/relationships/slide" Target="slide72.xml"/><Relationship Id="rId28" Type="http://schemas.openxmlformats.org/officeDocument/2006/relationships/slide" Target="slide82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71.xml"/><Relationship Id="rId24" Type="http://schemas.openxmlformats.org/officeDocument/2006/relationships/slide" Target="slide74.xml"/><Relationship Id="rId25" Type="http://schemas.openxmlformats.org/officeDocument/2006/relationships/slide" Target="slide80.xml"/><Relationship Id="rId26" Type="http://schemas.openxmlformats.org/officeDocument/2006/relationships/slide" Target="slide67.xml"/><Relationship Id="rId27" Type="http://schemas.openxmlformats.org/officeDocument/2006/relationships/slide" Target="slide72.xml"/><Relationship Id="rId28" Type="http://schemas.openxmlformats.org/officeDocument/2006/relationships/slide" Target="slide82.xm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8.xml"/><Relationship Id="rId9" Type="http://schemas.openxmlformats.org/officeDocument/2006/relationships/slide" Target="slide19.xml"/><Relationship Id="rId10" Type="http://schemas.openxmlformats.org/officeDocument/2006/relationships/slide" Target="slide20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0.xml"/><Relationship Id="rId14" Type="http://schemas.openxmlformats.org/officeDocument/2006/relationships/slide" Target="slide31.xml"/><Relationship Id="rId15" Type="http://schemas.openxmlformats.org/officeDocument/2006/relationships/slide" Target="slide33.xml"/><Relationship Id="rId16" Type="http://schemas.openxmlformats.org/officeDocument/2006/relationships/slide" Target="slide34.xml"/><Relationship Id="rId17" Type="http://schemas.openxmlformats.org/officeDocument/2006/relationships/slide" Target="slide47.xml"/><Relationship Id="rId18" Type="http://schemas.openxmlformats.org/officeDocument/2006/relationships/slide" Target="slide53.xml"/><Relationship Id="rId19" Type="http://schemas.openxmlformats.org/officeDocument/2006/relationships/slide" Target="slide54.xml"/><Relationship Id="rId20" Type="http://schemas.openxmlformats.org/officeDocument/2006/relationships/slide" Target="slide57.xml"/><Relationship Id="rId21" Type="http://schemas.openxmlformats.org/officeDocument/2006/relationships/slide" Target="slide61.xml"/><Relationship Id="rId22" Type="http://schemas.openxmlformats.org/officeDocument/2006/relationships/slide" Target="slide64.xml"/><Relationship Id="rId23" Type="http://schemas.openxmlformats.org/officeDocument/2006/relationships/slide" Target="slide67.xml"/><Relationship Id="rId24" Type="http://schemas.openxmlformats.org/officeDocument/2006/relationships/slide" Target="slide71.xml"/><Relationship Id="rId25" Type="http://schemas.openxmlformats.org/officeDocument/2006/relationships/slide" Target="slide72.xml"/><Relationship Id="rId26" Type="http://schemas.openxmlformats.org/officeDocument/2006/relationships/slide" Target="slide74.xml"/><Relationship Id="rId27" Type="http://schemas.openxmlformats.org/officeDocument/2006/relationships/slide" Target="slide80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9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80390" cy="582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016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 marL="88900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8561" y="3042340"/>
            <a:ext cx="508634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335185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1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26391"/>
            <a:ext cx="620395" cy="79438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997" y="847572"/>
            <a:ext cx="3528060" cy="364490"/>
          </a:xfrm>
          <a:prstGeom prst="rect">
            <a:avLst/>
          </a:prstGeom>
          <a:solidFill>
            <a:srgbClr val="D6D6EF"/>
          </a:solidFill>
        </p:spPr>
        <p:txBody>
          <a:bodyPr wrap="square" lIns="0" tIns="49530" rIns="0" bIns="0" rtlCol="0" vert="horz">
            <a:spAutoFit/>
          </a:bodyPr>
          <a:lstStyle/>
          <a:p>
            <a:pPr marL="987425">
              <a:lnSpc>
                <a:spcPct val="100000"/>
              </a:lnSpc>
              <a:spcBef>
                <a:spcPts val="390"/>
              </a:spcBef>
            </a:pPr>
            <a:r>
              <a:rPr dirty="0" sz="1400" spc="-15">
                <a:latin typeface="Tahoma"/>
                <a:cs typeface="Tahoma"/>
              </a:rPr>
              <a:t>The </a:t>
            </a:r>
            <a:r>
              <a:rPr dirty="0" sz="1400" spc="-50">
                <a:latin typeface="Tahoma"/>
                <a:cs typeface="Tahoma"/>
              </a:rPr>
              <a:t>syntax </a:t>
            </a:r>
            <a:r>
              <a:rPr dirty="0" sz="1400" spc="-40">
                <a:latin typeface="Tahoma"/>
                <a:cs typeface="Tahoma"/>
              </a:rPr>
              <a:t>of</a:t>
            </a:r>
            <a:r>
              <a:rPr dirty="0" sz="1400" spc="145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events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2732" y="1409343"/>
            <a:ext cx="702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Nick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Riches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9110" y="1732062"/>
            <a:ext cx="9499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60">
                <a:latin typeface="Verdana"/>
                <a:cs typeface="Verdana"/>
              </a:rPr>
              <a:t>Newcastle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University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4078" y="2025712"/>
            <a:ext cx="10001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February </a:t>
            </a:r>
            <a:r>
              <a:rPr dirty="0" sz="1100" spc="-45">
                <a:latin typeface="Tahoma"/>
                <a:cs typeface="Tahoma"/>
              </a:rPr>
              <a:t>3,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2020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144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2" action="ppaction://hlinksldjump"/>
              </a:rPr>
              <a:t>Finite</a:t>
            </a:r>
            <a:r>
              <a:rPr dirty="0" spc="-40">
                <a:hlinkClick r:id="rId2" action="ppaction://hlinksldjump"/>
              </a:rPr>
              <a:t> </a:t>
            </a:r>
            <a:r>
              <a:rPr dirty="0" spc="-60">
                <a:hlinkClick r:id="rId2" action="ppaction://hlinksldjump"/>
              </a:rPr>
              <a:t>forms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92414" y="899342"/>
            <a:ext cx="450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Singul</a:t>
            </a:r>
            <a:r>
              <a:rPr dirty="0" sz="1000" spc="-6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1483" y="899342"/>
            <a:ext cx="336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ahoma"/>
                <a:cs typeface="Tahoma"/>
              </a:rPr>
              <a:t>Plural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997" y="1117015"/>
            <a:ext cx="4055745" cy="0"/>
          </a:xfrm>
          <a:custGeom>
            <a:avLst/>
            <a:gdLst/>
            <a:ahLst/>
            <a:cxnLst/>
            <a:rect l="l" t="t" r="r" b="b"/>
            <a:pathLst>
              <a:path w="4055745" h="0">
                <a:moveTo>
                  <a:pt x="0" y="0"/>
                </a:moveTo>
                <a:lnTo>
                  <a:pt x="405549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8195" y="1220716"/>
            <a:ext cx="995680" cy="30416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 indent="170815">
              <a:lnSpc>
                <a:spcPts val="1000"/>
              </a:lnSpc>
              <a:spcBef>
                <a:spcPts val="295"/>
              </a:spcBef>
            </a:pPr>
            <a:r>
              <a:rPr dirty="0" sz="1000" spc="-5">
                <a:latin typeface="Tahoma"/>
                <a:cs typeface="Tahoma"/>
              </a:rPr>
              <a:t>First </a:t>
            </a:r>
            <a:r>
              <a:rPr dirty="0" sz="1000" spc="-50">
                <a:latin typeface="Tahoma"/>
                <a:cs typeface="Tahoma"/>
              </a:rPr>
              <a:t>person  </a:t>
            </a:r>
            <a:r>
              <a:rPr dirty="0" sz="1000" spc="-45">
                <a:latin typeface="Tahoma"/>
                <a:cs typeface="Tahoma"/>
              </a:rPr>
              <a:t>(refers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speaker)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6521" y="1157457"/>
            <a:ext cx="4629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0" b="1">
                <a:latin typeface="Arial"/>
                <a:cs typeface="Arial"/>
              </a:rPr>
              <a:t>I</a:t>
            </a:r>
            <a:r>
              <a:rPr dirty="0" sz="1000" spc="5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talked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52179" y="1423911"/>
            <a:ext cx="132715" cy="163830"/>
          </a:xfrm>
          <a:custGeom>
            <a:avLst/>
            <a:gdLst/>
            <a:ahLst/>
            <a:cxnLst/>
            <a:rect l="l" t="t" r="r" b="b"/>
            <a:pathLst>
              <a:path w="132714" h="163830">
                <a:moveTo>
                  <a:pt x="0" y="163779"/>
                </a:moveTo>
                <a:lnTo>
                  <a:pt x="132143" y="163779"/>
                </a:lnTo>
                <a:lnTo>
                  <a:pt x="132143" y="0"/>
                </a:lnTo>
                <a:lnTo>
                  <a:pt x="0" y="0"/>
                </a:lnTo>
                <a:lnTo>
                  <a:pt x="0" y="163779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33397" y="1410505"/>
            <a:ext cx="5257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Yo </a:t>
            </a:r>
            <a:r>
              <a:rPr dirty="0" sz="1000" spc="-35">
                <a:latin typeface="Tahoma"/>
                <a:cs typeface="Tahoma"/>
              </a:rPr>
              <a:t>habl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5">
                <a:latin typeface="Tahoma"/>
                <a:cs typeface="Tahoma"/>
              </a:rPr>
              <a:t>´e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47112" y="1421384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265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49652" y="1421371"/>
            <a:ext cx="0" cy="168910"/>
          </a:xfrm>
          <a:custGeom>
            <a:avLst/>
            <a:gdLst/>
            <a:ahLst/>
            <a:cxnLst/>
            <a:rect l="l" t="t" r="r" b="b"/>
            <a:pathLst>
              <a:path w="0" h="168909">
                <a:moveTo>
                  <a:pt x="0" y="168846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86863" y="1421371"/>
            <a:ext cx="0" cy="168910"/>
          </a:xfrm>
          <a:custGeom>
            <a:avLst/>
            <a:gdLst/>
            <a:ahLst/>
            <a:cxnLst/>
            <a:rect l="l" t="t" r="r" b="b"/>
            <a:pathLst>
              <a:path w="0" h="168909">
                <a:moveTo>
                  <a:pt x="0" y="168846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47112" y="1590217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265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223145" y="1157457"/>
            <a:ext cx="6127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" b="1">
                <a:latin typeface="Arial"/>
                <a:cs typeface="Arial"/>
              </a:rPr>
              <a:t>We</a:t>
            </a:r>
            <a:r>
              <a:rPr dirty="0" sz="1000" spc="10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talked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2676" y="1410505"/>
            <a:ext cx="10991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Nosotros </a:t>
            </a:r>
            <a:r>
              <a:rPr dirty="0" sz="1000" spc="-35">
                <a:latin typeface="Tahoma"/>
                <a:cs typeface="Tahoma"/>
              </a:rPr>
              <a:t>habl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amos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002" y="1663565"/>
            <a:ext cx="789940" cy="55689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2700" marR="5080">
              <a:lnSpc>
                <a:spcPts val="1000"/>
              </a:lnSpc>
              <a:spcBef>
                <a:spcPts val="295"/>
              </a:spcBef>
            </a:pPr>
            <a:r>
              <a:rPr dirty="0" sz="1000" spc="-40">
                <a:latin typeface="Tahoma"/>
                <a:cs typeface="Tahoma"/>
              </a:rPr>
              <a:t>Second</a:t>
            </a:r>
            <a:r>
              <a:rPr dirty="0" sz="1000" spc="-50">
                <a:latin typeface="Tahoma"/>
                <a:cs typeface="Tahoma"/>
              </a:rPr>
              <a:t> person 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(refers </a:t>
            </a:r>
            <a:r>
              <a:rPr dirty="0" sz="1000" spc="-10">
                <a:latin typeface="Tahoma"/>
                <a:cs typeface="Tahoma"/>
              </a:rPr>
              <a:t>to  </a:t>
            </a:r>
            <a:r>
              <a:rPr dirty="0" sz="1000" spc="-35">
                <a:latin typeface="Tahoma"/>
                <a:cs typeface="Tahoma"/>
              </a:rPr>
              <a:t>conversational  </a:t>
            </a:r>
            <a:r>
              <a:rPr dirty="0" sz="1000" spc="-35">
                <a:latin typeface="Tahoma"/>
                <a:cs typeface="Tahoma"/>
              </a:rPr>
              <a:t>partner)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5257" y="1726824"/>
            <a:ext cx="8851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45" b="1">
                <a:latin typeface="Arial"/>
                <a:cs typeface="Arial"/>
              </a:rPr>
              <a:t>You</a:t>
            </a:r>
            <a:r>
              <a:rPr dirty="0" baseline="-11904" sz="1050" spc="-67" b="1">
                <a:latin typeface="Arial"/>
                <a:cs typeface="Arial"/>
              </a:rPr>
              <a:t>sing.</a:t>
            </a:r>
            <a:r>
              <a:rPr dirty="0" baseline="-11904" sz="1050" spc="52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talked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53971" y="1979871"/>
            <a:ext cx="7124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ahoma"/>
                <a:cs typeface="Tahoma"/>
              </a:rPr>
              <a:t>Tu </a:t>
            </a:r>
            <a:r>
              <a:rPr dirty="0" sz="1000" spc="-35">
                <a:latin typeface="Tahoma"/>
                <a:cs typeface="Tahoma"/>
              </a:rPr>
              <a:t>habl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aste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30118" y="1726824"/>
            <a:ext cx="7988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35" b="1">
                <a:latin typeface="Arial"/>
                <a:cs typeface="Arial"/>
              </a:rPr>
              <a:t>You</a:t>
            </a:r>
            <a:r>
              <a:rPr dirty="0" baseline="-11904" sz="1050" spc="-52" b="1">
                <a:latin typeface="Arial"/>
                <a:cs typeface="Arial"/>
              </a:rPr>
              <a:t>pl.</a:t>
            </a:r>
            <a:r>
              <a:rPr dirty="0" baseline="-11904" sz="1050" spc="22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talked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66351" y="1979871"/>
            <a:ext cx="11112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Vosotros </a:t>
            </a:r>
            <a:r>
              <a:rPr dirty="0" sz="1000" spc="-35">
                <a:latin typeface="Tahoma"/>
                <a:cs typeface="Tahoma"/>
              </a:rPr>
              <a:t>habl</a:t>
            </a:r>
            <a:r>
              <a:rPr dirty="0" sz="1000" spc="50">
                <a:latin typeface="Tahoma"/>
                <a:cs typeface="Tahoma"/>
              </a:rPr>
              <a:t> </a:t>
            </a:r>
            <a:r>
              <a:rPr dirty="0" sz="1000" spc="-110">
                <a:latin typeface="Tahoma"/>
                <a:cs typeface="Tahoma"/>
              </a:rPr>
              <a:t>asta´ıs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3966" y="2296190"/>
            <a:ext cx="803910" cy="43053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2700" marR="5080" indent="-635">
              <a:lnSpc>
                <a:spcPts val="1000"/>
              </a:lnSpc>
              <a:spcBef>
                <a:spcPts val="295"/>
              </a:spcBef>
            </a:pPr>
            <a:r>
              <a:rPr dirty="0" sz="1000" spc="-5">
                <a:latin typeface="Tahoma"/>
                <a:cs typeface="Tahoma"/>
              </a:rPr>
              <a:t>Third </a:t>
            </a:r>
            <a:r>
              <a:rPr dirty="0" sz="1000" spc="-50">
                <a:latin typeface="Tahoma"/>
                <a:cs typeface="Tahoma"/>
              </a:rPr>
              <a:t>person  </a:t>
            </a:r>
            <a:r>
              <a:rPr dirty="0" sz="1000" spc="-45">
                <a:latin typeface="Tahoma"/>
                <a:cs typeface="Tahoma"/>
              </a:rPr>
              <a:t>(refers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15">
                <a:latin typeface="Tahoma"/>
                <a:cs typeface="Tahoma"/>
              </a:rPr>
              <a:t>third 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party)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19008" y="2296190"/>
            <a:ext cx="9975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 b="1">
                <a:latin typeface="Arial"/>
                <a:cs typeface="Arial"/>
              </a:rPr>
              <a:t>He/she/it</a:t>
            </a:r>
            <a:r>
              <a:rPr dirty="0" sz="1000" spc="15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talked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95575" y="2562644"/>
            <a:ext cx="139700" cy="163830"/>
          </a:xfrm>
          <a:custGeom>
            <a:avLst/>
            <a:gdLst/>
            <a:ahLst/>
            <a:cxnLst/>
            <a:rect l="l" t="t" r="r" b="b"/>
            <a:pathLst>
              <a:path w="139700" h="163830">
                <a:moveTo>
                  <a:pt x="0" y="163779"/>
                </a:moveTo>
                <a:lnTo>
                  <a:pt x="139179" y="163779"/>
                </a:lnTo>
                <a:lnTo>
                  <a:pt x="139179" y="0"/>
                </a:lnTo>
                <a:lnTo>
                  <a:pt x="0" y="0"/>
                </a:lnTo>
                <a:lnTo>
                  <a:pt x="0" y="163779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682978" y="2549238"/>
            <a:ext cx="82676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latin typeface="Tahoma"/>
                <a:cs typeface="Tahoma"/>
              </a:rPr>
              <a:t>El </a:t>
            </a:r>
            <a:r>
              <a:rPr dirty="0" sz="1000" spc="114">
                <a:latin typeface="Tahoma"/>
                <a:cs typeface="Tahoma"/>
              </a:rPr>
              <a:t>/ </a:t>
            </a:r>
            <a:r>
              <a:rPr dirty="0" sz="1000" spc="-30">
                <a:latin typeface="Tahoma"/>
                <a:cs typeface="Tahoma"/>
              </a:rPr>
              <a:t>ella </a:t>
            </a:r>
            <a:r>
              <a:rPr dirty="0" sz="1000" spc="-35">
                <a:latin typeface="Tahoma"/>
                <a:cs typeface="Tahoma"/>
              </a:rPr>
              <a:t>habl</a:t>
            </a:r>
            <a:r>
              <a:rPr dirty="0" sz="1000" spc="-90">
                <a:latin typeface="Tahoma"/>
                <a:cs typeface="Tahoma"/>
              </a:rPr>
              <a:t> </a:t>
            </a:r>
            <a:r>
              <a:rPr dirty="0" sz="1000" spc="-300">
                <a:latin typeface="Tahoma"/>
                <a:cs typeface="Tahoma"/>
              </a:rPr>
              <a:t>´o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90508" y="2560116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 h="0">
                <a:moveTo>
                  <a:pt x="0" y="0"/>
                </a:moveTo>
                <a:lnTo>
                  <a:pt x="149301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93048" y="2560104"/>
            <a:ext cx="0" cy="168910"/>
          </a:xfrm>
          <a:custGeom>
            <a:avLst/>
            <a:gdLst/>
            <a:ahLst/>
            <a:cxnLst/>
            <a:rect l="l" t="t" r="r" b="b"/>
            <a:pathLst>
              <a:path w="0" h="168910">
                <a:moveTo>
                  <a:pt x="0" y="168846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37282" y="2560104"/>
            <a:ext cx="0" cy="168910"/>
          </a:xfrm>
          <a:custGeom>
            <a:avLst/>
            <a:gdLst/>
            <a:ahLst/>
            <a:cxnLst/>
            <a:rect l="l" t="t" r="r" b="b"/>
            <a:pathLst>
              <a:path w="0" h="168910">
                <a:moveTo>
                  <a:pt x="0" y="168846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390508" y="2728950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 h="0">
                <a:moveTo>
                  <a:pt x="0" y="0"/>
                </a:moveTo>
                <a:lnTo>
                  <a:pt x="149301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173412" y="2296190"/>
            <a:ext cx="7124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Arial"/>
                <a:cs typeface="Arial"/>
              </a:rPr>
              <a:t>They</a:t>
            </a:r>
            <a:r>
              <a:rPr dirty="0" sz="1000" spc="10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talked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48254" y="2549238"/>
            <a:ext cx="847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Ellos </a:t>
            </a:r>
            <a:r>
              <a:rPr dirty="0" sz="1000" spc="-40">
                <a:latin typeface="Tahoma"/>
                <a:cs typeface="Tahoma"/>
              </a:rPr>
              <a:t>ellas</a:t>
            </a:r>
            <a:r>
              <a:rPr dirty="0" sz="1000" spc="4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habl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85539" y="2591739"/>
            <a:ext cx="310515" cy="137795"/>
          </a:xfrm>
          <a:prstGeom prst="rect">
            <a:avLst/>
          </a:prstGeom>
          <a:solidFill>
            <a:srgbClr val="FFCCCC"/>
          </a:solidFill>
          <a:ln w="5054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0005">
              <a:lnSpc>
                <a:spcPts val="960"/>
              </a:lnSpc>
            </a:pPr>
            <a:r>
              <a:rPr dirty="0" sz="1000" spc="-50">
                <a:latin typeface="Tahoma"/>
                <a:cs typeface="Tahoma"/>
              </a:rPr>
              <a:t>aron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9997" y="2766910"/>
            <a:ext cx="4055745" cy="0"/>
          </a:xfrm>
          <a:custGeom>
            <a:avLst/>
            <a:gdLst/>
            <a:ahLst/>
            <a:cxnLst/>
            <a:rect l="l" t="t" r="r" b="b"/>
            <a:pathLst>
              <a:path w="4055745" h="0">
                <a:moveTo>
                  <a:pt x="0" y="0"/>
                </a:moveTo>
                <a:lnTo>
                  <a:pt x="405549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79528"/>
            <a:ext cx="6000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319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7" action="ppaction://hlinksldjump"/>
              </a:rPr>
              <a:t>Non-finite</a:t>
            </a:r>
            <a:r>
              <a:rPr dirty="0" spc="-10">
                <a:hlinkClick r:id="rId7" action="ppaction://hlinksldjump"/>
              </a:rPr>
              <a:t> </a:t>
            </a:r>
            <a:r>
              <a:rPr dirty="0" spc="-60">
                <a:hlinkClick r:id="rId7" action="ppaction://hlinksldjump"/>
              </a:rPr>
              <a:t>forms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938561" y="2418147"/>
            <a:ext cx="594995" cy="4483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</a:t>
            </a:r>
            <a:endParaRPr sz="400">
              <a:latin typeface="Verdana"/>
              <a:cs typeface="Verdana"/>
            </a:endParaRPr>
          </a:p>
          <a:p>
            <a:pPr marL="12700" marR="25400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13263" y="3335185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01020" y="3341243"/>
            <a:ext cx="2393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8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002778"/>
            <a:ext cx="25063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(1) </a:t>
            </a:r>
            <a:r>
              <a:rPr dirty="0" sz="1100" spc="-45">
                <a:latin typeface="Tahoma"/>
                <a:cs typeface="Tahoma"/>
              </a:rPr>
              <a:t>Progressive form,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30" i="1">
                <a:latin typeface="Trebuchet MS"/>
                <a:cs typeface="Trebuchet MS"/>
              </a:rPr>
              <a:t>She </a:t>
            </a:r>
            <a:r>
              <a:rPr dirty="0" sz="1100" spc="-55" i="1">
                <a:latin typeface="Trebuchet MS"/>
                <a:cs typeface="Trebuchet MS"/>
              </a:rPr>
              <a:t>is</a:t>
            </a:r>
            <a:r>
              <a:rPr dirty="0" sz="1100" spc="180" i="1">
                <a:latin typeface="Trebuchet MS"/>
                <a:cs typeface="Trebuchet MS"/>
              </a:rPr>
              <a:t> </a:t>
            </a:r>
            <a:r>
              <a:rPr dirty="0" sz="1100" spc="-45" i="1">
                <a:latin typeface="Trebuchet MS"/>
                <a:cs typeface="Trebuchet MS"/>
              </a:rPr>
              <a:t>laugh</a:t>
            </a:r>
            <a:r>
              <a:rPr dirty="0" sz="1100" spc="-45" b="1">
                <a:latin typeface="Arial"/>
                <a:cs typeface="Arial"/>
              </a:rPr>
              <a:t>-ing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17331" y="1139773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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17331" y="1264474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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17331" y="1513851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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40483" y="1251494"/>
            <a:ext cx="5111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 i="1">
                <a:latin typeface="Trebuchet MS"/>
                <a:cs typeface="Trebuchet MS"/>
              </a:rPr>
              <a:t>dropp</a:t>
            </a:r>
            <a:r>
              <a:rPr dirty="0" sz="1100" spc="-55" b="1">
                <a:latin typeface="Arial"/>
                <a:cs typeface="Arial"/>
              </a:rPr>
              <a:t>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1423795"/>
            <a:ext cx="2531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36140" algn="l"/>
              </a:tabLst>
            </a:pPr>
            <a:r>
              <a:rPr dirty="0" sz="1100" spc="-20">
                <a:latin typeface="Tahoma"/>
                <a:cs typeface="Tahoma"/>
              </a:rPr>
              <a:t>(2)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55">
                <a:latin typeface="Tahoma"/>
                <a:cs typeface="Tahoma"/>
              </a:rPr>
              <a:t>P</a:t>
            </a:r>
            <a:r>
              <a:rPr dirty="0" sz="1100" spc="-40">
                <a:latin typeface="Tahoma"/>
                <a:cs typeface="Tahoma"/>
              </a:rPr>
              <a:t>erfective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</a:t>
            </a:r>
            <a:r>
              <a:rPr dirty="0" sz="1100" spc="-75">
                <a:latin typeface="Tahoma"/>
                <a:cs typeface="Tahoma"/>
              </a:rPr>
              <a:t>o</a:t>
            </a:r>
            <a:r>
              <a:rPr dirty="0" sz="1100" spc="-40">
                <a:latin typeface="Tahoma"/>
                <a:cs typeface="Tahoma"/>
              </a:rPr>
              <a:t>rm,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95">
                <a:latin typeface="Tahoma"/>
                <a:cs typeface="Tahoma"/>
              </a:rPr>
              <a:t>e</a:t>
            </a:r>
            <a:r>
              <a:rPr dirty="0" sz="1100" spc="-45">
                <a:latin typeface="Tahoma"/>
                <a:cs typeface="Tahoma"/>
              </a:rPr>
              <a:t>.g.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30" i="1">
                <a:latin typeface="Trebuchet MS"/>
                <a:cs typeface="Trebuchet MS"/>
              </a:rPr>
              <a:t>She</a:t>
            </a:r>
            <a:r>
              <a:rPr dirty="0" sz="1100" spc="30" i="1">
                <a:latin typeface="Trebuchet MS"/>
                <a:cs typeface="Trebuchet MS"/>
              </a:rPr>
              <a:t> </a:t>
            </a:r>
            <a:r>
              <a:rPr dirty="0" sz="1100" spc="-45" i="1">
                <a:latin typeface="Trebuchet MS"/>
                <a:cs typeface="Trebuchet MS"/>
              </a:rPr>
              <a:t>has</a:t>
            </a:r>
            <a:r>
              <a:rPr dirty="0" sz="1100" i="1">
                <a:latin typeface="Trebuchet MS"/>
                <a:cs typeface="Trebuchet MS"/>
              </a:rPr>
              <a:t>	</a:t>
            </a:r>
            <a:r>
              <a:rPr dirty="0" sz="1100" spc="-80" i="1">
                <a:latin typeface="Trebuchet MS"/>
                <a:cs typeface="Trebuchet MS"/>
              </a:rPr>
              <a:t>b</a:t>
            </a:r>
            <a:r>
              <a:rPr dirty="0" sz="1100" spc="-55" i="1">
                <a:latin typeface="Trebuchet MS"/>
                <a:cs typeface="Trebuchet MS"/>
              </a:rPr>
              <a:t>ro</a:t>
            </a:r>
            <a:r>
              <a:rPr dirty="0" sz="1100" spc="-85" i="1">
                <a:latin typeface="Trebuchet MS"/>
                <a:cs typeface="Trebuchet MS"/>
              </a:rPr>
              <a:t>k</a:t>
            </a:r>
            <a:r>
              <a:rPr dirty="0" sz="1100" spc="-75" i="1">
                <a:latin typeface="Trebuchet MS"/>
                <a:cs typeface="Trebuchet MS"/>
              </a:rPr>
              <a:t>en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75369" y="1595652"/>
            <a:ext cx="2317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 i="1">
                <a:latin typeface="Trebuchet MS"/>
                <a:cs typeface="Trebuchet MS"/>
              </a:rPr>
              <a:t>lost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25775" y="1139773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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25775" y="1264474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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25775" y="1513851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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95104" y="1423795"/>
            <a:ext cx="1092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 i="1">
                <a:latin typeface="Trebuchet MS"/>
                <a:cs typeface="Trebuchet MS"/>
              </a:rPr>
              <a:t>it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7297" y="2033649"/>
            <a:ext cx="196468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(3) </a:t>
            </a:r>
            <a:r>
              <a:rPr dirty="0" sz="1100" spc="-35">
                <a:latin typeface="Tahoma"/>
                <a:cs typeface="Tahoma"/>
              </a:rPr>
              <a:t>Infinitive </a:t>
            </a:r>
            <a:r>
              <a:rPr dirty="0" sz="1100" spc="-45">
                <a:latin typeface="Tahoma"/>
                <a:cs typeface="Tahoma"/>
              </a:rPr>
              <a:t>form, </a:t>
            </a: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30" i="1">
                <a:latin typeface="Trebuchet MS"/>
                <a:cs typeface="Trebuchet MS"/>
              </a:rPr>
              <a:t>You</a:t>
            </a:r>
            <a:r>
              <a:rPr dirty="0" sz="1100" spc="5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must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2345" y="1749627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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52345" y="1874315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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52345" y="2123705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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65158" y="1861348"/>
            <a:ext cx="5105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 i="1">
                <a:latin typeface="Trebuchet MS"/>
                <a:cs typeface="Trebuchet MS"/>
              </a:rPr>
              <a:t>go </a:t>
            </a:r>
            <a:r>
              <a:rPr dirty="0" sz="1100" spc="-65" i="1">
                <a:latin typeface="Trebuchet MS"/>
                <a:cs typeface="Trebuchet MS"/>
              </a:rPr>
              <a:t>now</a:t>
            </a:r>
            <a:r>
              <a:rPr dirty="0" sz="1100" spc="-155" i="1">
                <a:latin typeface="Trebuchet MS"/>
                <a:cs typeface="Trebuchet MS"/>
              </a:rPr>
              <a:t> </a:t>
            </a:r>
            <a:r>
              <a:rPr dirty="0" sz="1100" spc="-20">
                <a:latin typeface="Tahoma"/>
                <a:cs typeface="Tahoma"/>
              </a:rPr>
              <a:t>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40216" y="2033421"/>
            <a:ext cx="5600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 i="1">
                <a:latin typeface="Trebuchet MS"/>
                <a:cs typeface="Trebuchet MS"/>
              </a:rPr>
              <a:t>be</a:t>
            </a:r>
            <a:r>
              <a:rPr dirty="0" sz="1100" spc="30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quiet</a:t>
            </a:r>
            <a:r>
              <a:rPr dirty="0" sz="1100" spc="-50">
                <a:latin typeface="Tahoma"/>
                <a:cs typeface="Tahoma"/>
              </a:rPr>
              <a:t>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75497" y="2205506"/>
            <a:ext cx="8896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 i="1">
                <a:latin typeface="Trebuchet MS"/>
                <a:cs typeface="Trebuchet MS"/>
              </a:rPr>
              <a:t>come quickly</a:t>
            </a:r>
            <a:r>
              <a:rPr dirty="0" sz="1100" spc="-110" i="1">
                <a:latin typeface="Trebuchet MS"/>
                <a:cs typeface="Trebuchet MS"/>
              </a:rPr>
              <a:t> </a:t>
            </a:r>
            <a:r>
              <a:rPr dirty="0" sz="1100" spc="-20">
                <a:latin typeface="Tahoma"/>
                <a:cs typeface="Tahoma"/>
              </a:rPr>
              <a:t>!!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39643" y="1749627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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39643" y="1874315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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39643" y="2123705"/>
            <a:ext cx="148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90">
                <a:latin typeface="Arial"/>
                <a:cs typeface="Arial"/>
              </a:rPr>
              <a:t>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79528"/>
            <a:ext cx="6000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319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7" action="ppaction://hlinksldjump"/>
              </a:rPr>
              <a:t>Non-finite</a:t>
            </a:r>
            <a:r>
              <a:rPr dirty="0" spc="-10">
                <a:hlinkClick r:id="rId7" action="ppaction://hlinksldjump"/>
              </a:rPr>
              <a:t> </a:t>
            </a:r>
            <a:r>
              <a:rPr dirty="0" spc="-60">
                <a:hlinkClick r:id="rId7" action="ppaction://hlinksldjump"/>
              </a:rPr>
              <a:t>forms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8561" y="2418147"/>
            <a:ext cx="594995" cy="4483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</a:t>
            </a:r>
            <a:endParaRPr sz="400">
              <a:latin typeface="Verdana"/>
              <a:cs typeface="Verdana"/>
            </a:endParaRPr>
          </a:p>
          <a:p>
            <a:pPr marL="12700" marR="25400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35185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01020" y="3341243"/>
            <a:ext cx="2393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</a:rPr>
              <a:t>9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215286"/>
            <a:ext cx="3422015" cy="784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progressive </a:t>
            </a:r>
            <a:r>
              <a:rPr dirty="0" sz="1100" spc="-50">
                <a:latin typeface="Tahoma"/>
                <a:cs typeface="Tahoma"/>
              </a:rPr>
              <a:t>form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often </a:t>
            </a:r>
            <a:r>
              <a:rPr dirty="0" sz="1100" spc="-35">
                <a:latin typeface="Tahoma"/>
                <a:cs typeface="Tahoma"/>
              </a:rPr>
              <a:t>called </a:t>
            </a:r>
            <a:r>
              <a:rPr dirty="0" sz="1100" spc="-40">
                <a:latin typeface="Tahoma"/>
                <a:cs typeface="Tahoma"/>
              </a:rPr>
              <a:t>the ‘present </a:t>
            </a:r>
            <a:r>
              <a:rPr dirty="0" sz="1100" spc="-20">
                <a:latin typeface="Tahoma"/>
                <a:cs typeface="Tahoma"/>
              </a:rPr>
              <a:t>participle’  The </a:t>
            </a:r>
            <a:r>
              <a:rPr dirty="0" sz="1100" spc="-40">
                <a:latin typeface="Tahoma"/>
                <a:cs typeface="Tahoma"/>
              </a:rPr>
              <a:t>perfective </a:t>
            </a:r>
            <a:r>
              <a:rPr dirty="0" sz="1100" spc="-50">
                <a:latin typeface="Tahoma"/>
                <a:cs typeface="Tahoma"/>
              </a:rPr>
              <a:t>form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often </a:t>
            </a:r>
            <a:r>
              <a:rPr dirty="0" sz="1100" spc="-35">
                <a:latin typeface="Tahoma"/>
                <a:cs typeface="Tahoma"/>
              </a:rPr>
              <a:t>called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‘past participle’  </a:t>
            </a:r>
            <a:r>
              <a:rPr dirty="0" sz="1100" spc="15">
                <a:latin typeface="Tahoma"/>
                <a:cs typeface="Tahoma"/>
              </a:rPr>
              <a:t>But </a:t>
            </a:r>
            <a:r>
              <a:rPr dirty="0" sz="1100" spc="-60">
                <a:latin typeface="Tahoma"/>
                <a:cs typeface="Tahoma"/>
              </a:rPr>
              <a:t>these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35">
                <a:latin typeface="Tahoma"/>
                <a:cs typeface="Tahoma"/>
              </a:rPr>
              <a:t>terrible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labels!!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319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7" action="ppaction://hlinksldjump"/>
              </a:rPr>
              <a:t>Non-finite</a:t>
            </a:r>
            <a:r>
              <a:rPr dirty="0" spc="-10">
                <a:hlinkClick r:id="rId7" action="ppaction://hlinksldjump"/>
              </a:rPr>
              <a:t> </a:t>
            </a:r>
            <a:r>
              <a:rPr dirty="0" spc="-60">
                <a:hlinkClick r:id="rId7" action="ppaction://hlinksldjump"/>
              </a:rPr>
              <a:t>forms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1111375"/>
            <a:ext cx="28867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There is nothing </a:t>
            </a:r>
            <a:r>
              <a:rPr dirty="0" sz="1100" spc="-5">
                <a:latin typeface="Tahoma"/>
                <a:cs typeface="Tahoma"/>
              </a:rPr>
              <a:t>‘past’ </a:t>
            </a:r>
            <a:r>
              <a:rPr dirty="0" sz="1100" spc="-30">
                <a:latin typeface="Tahoma"/>
                <a:cs typeface="Tahoma"/>
              </a:rPr>
              <a:t>about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‘past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participle’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364435"/>
            <a:ext cx="344741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15">
                <a:latin typeface="Tahoma"/>
                <a:cs typeface="Tahoma"/>
              </a:rPr>
              <a:t>By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45">
                <a:latin typeface="Tahoma"/>
                <a:cs typeface="Tahoma"/>
              </a:rPr>
              <a:t>next </a:t>
            </a:r>
            <a:r>
              <a:rPr dirty="0" sz="1100" spc="-70">
                <a:latin typeface="Tahoma"/>
                <a:cs typeface="Tahoma"/>
              </a:rPr>
              <a:t>week,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15">
                <a:latin typeface="Tahoma"/>
                <a:cs typeface="Tahoma"/>
              </a:rPr>
              <a:t>will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55">
                <a:latin typeface="Tahoma"/>
                <a:cs typeface="Tahoma"/>
              </a:rPr>
              <a:t>eaten </a:t>
            </a:r>
            <a:r>
              <a:rPr dirty="0" sz="1100" spc="-15">
                <a:latin typeface="Tahoma"/>
                <a:cs typeface="Tahoma"/>
              </a:rPr>
              <a:t>all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baked  beans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789555"/>
            <a:ext cx="3230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There is nothing </a:t>
            </a:r>
            <a:r>
              <a:rPr dirty="0" sz="1100" spc="-30">
                <a:latin typeface="Tahoma"/>
                <a:cs typeface="Tahoma"/>
              </a:rPr>
              <a:t>‘present’ about </a:t>
            </a:r>
            <a:r>
              <a:rPr dirty="0" sz="1100" spc="-45">
                <a:latin typeface="Tahoma"/>
                <a:cs typeface="Tahoma"/>
              </a:rPr>
              <a:t>the </a:t>
            </a:r>
            <a:r>
              <a:rPr dirty="0" sz="1100" spc="-40">
                <a:latin typeface="Tahoma"/>
                <a:cs typeface="Tahoma"/>
              </a:rPr>
              <a:t>‘present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participle’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2042603"/>
            <a:ext cx="25596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e.g. </a:t>
            </a:r>
            <a:r>
              <a:rPr dirty="0" sz="1100" spc="-45">
                <a:latin typeface="Tahoma"/>
                <a:cs typeface="Tahoma"/>
              </a:rPr>
              <a:t>When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45">
                <a:latin typeface="Tahoma"/>
                <a:cs typeface="Tahoma"/>
              </a:rPr>
              <a:t>arrived they </a:t>
            </a:r>
            <a:r>
              <a:rPr dirty="0" sz="1100" spc="-80">
                <a:latin typeface="Tahoma"/>
                <a:cs typeface="Tahoma"/>
              </a:rPr>
              <a:t>were </a:t>
            </a:r>
            <a:r>
              <a:rPr dirty="0" sz="1100" spc="-40">
                <a:latin typeface="Tahoma"/>
                <a:cs typeface="Tahoma"/>
              </a:rPr>
              <a:t>dancing</a:t>
            </a:r>
            <a:r>
              <a:rPr dirty="0" sz="1100" spc="-2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salsa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226391"/>
            <a:ext cx="627380" cy="121348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1143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10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300" y="59878"/>
            <a:ext cx="123190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0">
                <a:latin typeface="Tahoma"/>
                <a:cs typeface="Tahoma"/>
                <a:hlinkClick r:id="rId2" action="ppaction://hlinksldjump"/>
              </a:rPr>
              <a:t>Non-finite</a:t>
            </a:r>
            <a:r>
              <a:rPr dirty="0" sz="1400" spc="-10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400" spc="-60">
                <a:latin typeface="Tahoma"/>
                <a:cs typeface="Tahoma"/>
                <a:hlinkClick r:id="rId2" action="ppaction://hlinksldjump"/>
              </a:rPr>
              <a:t>forms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996" y="761436"/>
            <a:ext cx="4457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0">
                <a:latin typeface="Tahoma"/>
                <a:cs typeface="Tahoma"/>
              </a:rPr>
              <a:t>Infinitive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426" y="666541"/>
            <a:ext cx="4908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5">
                <a:latin typeface="Tahoma"/>
                <a:cs typeface="Tahoma"/>
              </a:rPr>
              <a:t>Regular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 spc="114">
                <a:latin typeface="Tahoma"/>
                <a:cs typeface="Tahoma"/>
              </a:rPr>
              <a:t>/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3128" y="666541"/>
            <a:ext cx="5727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5">
                <a:latin typeface="Tahoma"/>
                <a:cs typeface="Tahoma"/>
              </a:rPr>
              <a:t>Progressive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8633" y="761436"/>
            <a:ext cx="58610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Tahoma"/>
                <a:cs typeface="Tahoma"/>
              </a:rPr>
              <a:t>Past</a:t>
            </a:r>
            <a:r>
              <a:rPr dirty="0" sz="900" spc="-25">
                <a:latin typeface="Tahoma"/>
                <a:cs typeface="Tahoma"/>
              </a:rPr>
              <a:t> simple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0760" y="666541"/>
            <a:ext cx="50545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60">
                <a:latin typeface="Tahoma"/>
                <a:cs typeface="Tahoma"/>
              </a:rPr>
              <a:t>P</a:t>
            </a:r>
            <a:r>
              <a:rPr dirty="0" sz="900" spc="-25">
                <a:latin typeface="Tahoma"/>
                <a:cs typeface="Tahoma"/>
              </a:rPr>
              <a:t>erfective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1829" y="2639123"/>
            <a:ext cx="692150" cy="199390"/>
          </a:xfrm>
          <a:custGeom>
            <a:avLst/>
            <a:gdLst/>
            <a:ahLst/>
            <a:cxnLst/>
            <a:rect l="l" t="t" r="r" b="b"/>
            <a:pathLst>
              <a:path w="692150" h="199389">
                <a:moveTo>
                  <a:pt x="0" y="199275"/>
                </a:moveTo>
                <a:lnTo>
                  <a:pt x="691832" y="199275"/>
                </a:lnTo>
                <a:lnTo>
                  <a:pt x="691832" y="0"/>
                </a:lnTo>
                <a:lnTo>
                  <a:pt x="0" y="0"/>
                </a:lnTo>
                <a:lnTo>
                  <a:pt x="0" y="199275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1829" y="2838399"/>
            <a:ext cx="692150" cy="199390"/>
          </a:xfrm>
          <a:custGeom>
            <a:avLst/>
            <a:gdLst/>
            <a:ahLst/>
            <a:cxnLst/>
            <a:rect l="l" t="t" r="r" b="b"/>
            <a:pathLst>
              <a:path w="692150" h="199389">
                <a:moveTo>
                  <a:pt x="0" y="199275"/>
                </a:moveTo>
                <a:lnTo>
                  <a:pt x="691832" y="199275"/>
                </a:lnTo>
                <a:lnTo>
                  <a:pt x="691832" y="0"/>
                </a:lnTo>
                <a:lnTo>
                  <a:pt x="0" y="0"/>
                </a:lnTo>
                <a:lnTo>
                  <a:pt x="0" y="199275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79997" y="896360"/>
          <a:ext cx="3999229" cy="2149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150"/>
                <a:gridCol w="692150"/>
                <a:gridCol w="881380"/>
                <a:gridCol w="881380"/>
                <a:gridCol w="854710"/>
              </a:tblGrid>
              <a:tr h="1460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60"/>
                        </a:lnSpc>
                      </a:pPr>
                      <a:r>
                        <a:rPr dirty="0" sz="900" spc="-25">
                          <a:latin typeface="Tahoma"/>
                          <a:cs typeface="Tahoma"/>
                        </a:rPr>
                        <a:t>irregular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860"/>
                        </a:lnSpc>
                      </a:pPr>
                      <a:r>
                        <a:rPr dirty="0" sz="900" spc="-30">
                          <a:latin typeface="Tahoma"/>
                          <a:cs typeface="Tahoma"/>
                        </a:rPr>
                        <a:t>form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ts val="860"/>
                        </a:lnSpc>
                      </a:pPr>
                      <a:r>
                        <a:rPr dirty="0" sz="900" spc="-25">
                          <a:latin typeface="Tahoma"/>
                          <a:cs typeface="Tahoma"/>
                        </a:rPr>
                        <a:t>form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</a:tr>
              <a:tr h="2143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900" spc="-35">
                          <a:latin typeface="Tahoma"/>
                          <a:cs typeface="Tahoma"/>
                        </a:rPr>
                        <a:t>be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048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900" spc="-30">
                          <a:latin typeface="Tahoma"/>
                          <a:cs typeface="Tahoma"/>
                        </a:rPr>
                        <a:t>Irr.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048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900" spc="-40">
                          <a:latin typeface="Tahoma"/>
                          <a:cs typeface="Tahoma"/>
                        </a:rPr>
                        <a:t>be</a:t>
                      </a:r>
                      <a:r>
                        <a:rPr dirty="0" sz="900" spc="-40" b="1">
                          <a:latin typeface="Arial"/>
                          <a:cs typeface="Arial"/>
                        </a:rPr>
                        <a:t>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3048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900" spc="-30">
                          <a:latin typeface="Tahoma"/>
                          <a:cs typeface="Tahoma"/>
                        </a:rPr>
                        <a:t>was/were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048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900" spc="-40">
                          <a:latin typeface="Tahoma"/>
                          <a:cs typeface="Tahoma"/>
                        </a:rPr>
                        <a:t>been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048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CD5"/>
                    </a:solidFill>
                  </a:tcPr>
                </a:tc>
              </a:tr>
              <a:tr h="199275">
                <a:tc>
                  <a:txBody>
                    <a:bodyPr/>
                    <a:lstStyle/>
                    <a:p>
                      <a:pPr algn="r" marR="2266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have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30">
                          <a:latin typeface="Tahoma"/>
                          <a:cs typeface="Tahoma"/>
                        </a:rPr>
                        <a:t>Irr.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35">
                          <a:latin typeface="Tahoma"/>
                          <a:cs typeface="Tahoma"/>
                        </a:rPr>
                        <a:t>hav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30">
                          <a:latin typeface="Tahoma"/>
                          <a:cs typeface="Tahoma"/>
                        </a:rPr>
                        <a:t>had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30">
                          <a:latin typeface="Tahoma"/>
                          <a:cs typeface="Tahoma"/>
                        </a:rPr>
                        <a:t>had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</a:tr>
              <a:tr h="199275">
                <a:tc>
                  <a:txBody>
                    <a:bodyPr/>
                    <a:lstStyle/>
                    <a:p>
                      <a:pPr algn="r" marR="2794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go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30">
                          <a:latin typeface="Tahoma"/>
                          <a:cs typeface="Tahoma"/>
                        </a:rPr>
                        <a:t>Irr.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40">
                          <a:latin typeface="Tahoma"/>
                          <a:cs typeface="Tahoma"/>
                        </a:rPr>
                        <a:t>go</a:t>
                      </a:r>
                      <a:r>
                        <a:rPr dirty="0" sz="900" spc="-40" b="1">
                          <a:latin typeface="Arial"/>
                          <a:cs typeface="Arial"/>
                        </a:rPr>
                        <a:t>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35">
                          <a:latin typeface="Tahoma"/>
                          <a:cs typeface="Tahoma"/>
                        </a:rPr>
                        <a:t>went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40">
                          <a:latin typeface="Tahoma"/>
                          <a:cs typeface="Tahoma"/>
                        </a:rPr>
                        <a:t>gone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</a:tr>
              <a:tr h="199275">
                <a:tc>
                  <a:txBody>
                    <a:bodyPr/>
                    <a:lstStyle/>
                    <a:p>
                      <a:pPr algn="r" marR="23558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ta</a:t>
                      </a:r>
                      <a:r>
                        <a:rPr dirty="0" sz="900" spc="-25">
                          <a:latin typeface="Tahoma"/>
                          <a:cs typeface="Tahoma"/>
                        </a:rPr>
                        <a:t>k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30">
                          <a:latin typeface="Tahoma"/>
                          <a:cs typeface="Tahoma"/>
                        </a:rPr>
                        <a:t>Irr.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25">
                          <a:latin typeface="Tahoma"/>
                          <a:cs typeface="Tahoma"/>
                        </a:rPr>
                        <a:t>tak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took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25">
                          <a:latin typeface="Tahoma"/>
                          <a:cs typeface="Tahoma"/>
                        </a:rPr>
                        <a:t>taken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</a:tr>
              <a:tr h="199275">
                <a:tc>
                  <a:txBody>
                    <a:bodyPr/>
                    <a:lstStyle/>
                    <a:p>
                      <a:pPr algn="r" marR="2184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30">
                          <a:latin typeface="Tahoma"/>
                          <a:cs typeface="Tahoma"/>
                        </a:rPr>
                        <a:t>w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900" spc="-25">
                          <a:latin typeface="Tahoma"/>
                          <a:cs typeface="Tahoma"/>
                        </a:rPr>
                        <a:t>k</a:t>
                      </a:r>
                      <a:r>
                        <a:rPr dirty="0" sz="900">
                          <a:latin typeface="Tahoma"/>
                          <a:cs typeface="Tahoma"/>
                        </a:rPr>
                        <a:t>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30">
                          <a:latin typeface="Tahoma"/>
                          <a:cs typeface="Tahoma"/>
                        </a:rPr>
                        <a:t>Irr.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40">
                          <a:latin typeface="Tahoma"/>
                          <a:cs typeface="Tahoma"/>
                        </a:rPr>
                        <a:t>wak</a:t>
                      </a:r>
                      <a:r>
                        <a:rPr dirty="0" sz="900" spc="-40" b="1">
                          <a:latin typeface="Arial"/>
                          <a:cs typeface="Arial"/>
                        </a:rPr>
                        <a:t>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50">
                          <a:latin typeface="Tahoma"/>
                          <a:cs typeface="Tahoma"/>
                        </a:rPr>
                        <a:t>woke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45">
                          <a:latin typeface="Tahoma"/>
                          <a:cs typeface="Tahoma"/>
                        </a:rPr>
                        <a:t>woken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</a:tr>
              <a:tr h="199275">
                <a:tc>
                  <a:txBody>
                    <a:bodyPr/>
                    <a:lstStyle/>
                    <a:p>
                      <a:pPr algn="r" marR="20701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teach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30">
                          <a:latin typeface="Tahoma"/>
                          <a:cs typeface="Tahoma"/>
                        </a:rPr>
                        <a:t>Irr.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30">
                          <a:latin typeface="Tahoma"/>
                          <a:cs typeface="Tahoma"/>
                        </a:rPr>
                        <a:t>teach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10">
                          <a:latin typeface="Tahoma"/>
                          <a:cs typeface="Tahoma"/>
                        </a:rPr>
                        <a:t>taught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10">
                          <a:latin typeface="Tahoma"/>
                          <a:cs typeface="Tahoma"/>
                        </a:rPr>
                        <a:t>taught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</a:tr>
              <a:tr h="199275">
                <a:tc>
                  <a:txBody>
                    <a:bodyPr/>
                    <a:lstStyle/>
                    <a:p>
                      <a:pPr algn="r" marR="2184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meet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30">
                          <a:latin typeface="Tahoma"/>
                          <a:cs typeface="Tahoma"/>
                        </a:rPr>
                        <a:t>Irr.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40">
                          <a:latin typeface="Tahoma"/>
                          <a:cs typeface="Tahoma"/>
                        </a:rPr>
                        <a:t>meet</a:t>
                      </a:r>
                      <a:r>
                        <a:rPr dirty="0" sz="900" spc="-40" b="1">
                          <a:latin typeface="Arial"/>
                          <a:cs typeface="Arial"/>
                        </a:rPr>
                        <a:t>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20">
                          <a:latin typeface="Tahoma"/>
                          <a:cs typeface="Tahoma"/>
                        </a:rPr>
                        <a:t>met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20">
                          <a:latin typeface="Tahoma"/>
                          <a:cs typeface="Tahoma"/>
                        </a:rPr>
                        <a:t>met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</a:tr>
              <a:tr h="186761">
                <a:tc>
                  <a:txBody>
                    <a:bodyPr/>
                    <a:lstStyle/>
                    <a:p>
                      <a:pPr algn="r" marR="214629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swim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30">
                          <a:latin typeface="Tahoma"/>
                          <a:cs typeface="Tahoma"/>
                        </a:rPr>
                        <a:t>Irr.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35">
                          <a:latin typeface="Tahoma"/>
                          <a:cs typeface="Tahoma"/>
                        </a:rPr>
                        <a:t>swimm</a:t>
                      </a:r>
                      <a:r>
                        <a:rPr dirty="0" sz="900" spc="-35" b="1">
                          <a:latin typeface="Arial"/>
                          <a:cs typeface="Arial"/>
                        </a:rPr>
                        <a:t>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45">
                          <a:latin typeface="Tahoma"/>
                          <a:cs typeface="Tahoma"/>
                        </a:rPr>
                        <a:t>swam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35">
                          <a:latin typeface="Tahoma"/>
                          <a:cs typeface="Tahoma"/>
                        </a:rPr>
                        <a:t>swum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solidFill>
                      <a:srgbClr val="FFFCD5"/>
                    </a:solidFill>
                  </a:tcPr>
                </a:tc>
              </a:tr>
              <a:tr h="211803">
                <a:tc>
                  <a:txBody>
                    <a:bodyPr/>
                    <a:lstStyle/>
                    <a:p>
                      <a:pPr algn="r" marR="2063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laugh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79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900" spc="-25">
                          <a:latin typeface="Tahoma"/>
                          <a:cs typeface="Tahoma"/>
                        </a:rPr>
                        <a:t>Reg.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279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900" spc="-30">
                          <a:latin typeface="Tahoma"/>
                          <a:cs typeface="Tahoma"/>
                        </a:rPr>
                        <a:t>laugh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900" spc="-30">
                          <a:latin typeface="Tahoma"/>
                          <a:cs typeface="Tahoma"/>
                        </a:rPr>
                        <a:t>laugh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ed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900" spc="-30">
                          <a:latin typeface="Tahoma"/>
                          <a:cs typeface="Tahoma"/>
                        </a:rPr>
                        <a:t>laugh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ed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7940">
                    <a:solidFill>
                      <a:srgbClr val="FFFCD5"/>
                    </a:solidFill>
                  </a:tcPr>
                </a:tc>
              </a:tr>
              <a:tr h="189275">
                <a:tc>
                  <a:txBody>
                    <a:bodyPr/>
                    <a:lstStyle/>
                    <a:p>
                      <a:pPr algn="r" marR="2584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rob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25">
                          <a:latin typeface="Tahoma"/>
                          <a:cs typeface="Tahoma"/>
                        </a:rPr>
                        <a:t>Reg.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30">
                          <a:latin typeface="Tahoma"/>
                          <a:cs typeface="Tahoma"/>
                        </a:rPr>
                        <a:t>robb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524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30">
                          <a:latin typeface="Tahoma"/>
                          <a:cs typeface="Tahoma"/>
                        </a:rPr>
                        <a:t>robb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ed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524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30">
                          <a:latin typeface="Tahoma"/>
                          <a:cs typeface="Tahoma"/>
                        </a:rPr>
                        <a:t>robb</a:t>
                      </a:r>
                      <a:r>
                        <a:rPr dirty="0" sz="900" spc="-30" b="1">
                          <a:latin typeface="Arial"/>
                          <a:cs typeface="Arial"/>
                        </a:rPr>
                        <a:t>ed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524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C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319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7" action="ppaction://hlinksldjump"/>
              </a:rPr>
              <a:t>Non-finite</a:t>
            </a:r>
            <a:r>
              <a:rPr dirty="0" spc="-10">
                <a:hlinkClick r:id="rId7" action="ppaction://hlinksldjump"/>
              </a:rPr>
              <a:t> </a:t>
            </a:r>
            <a:r>
              <a:rPr dirty="0" spc="-60">
                <a:hlinkClick r:id="rId7" action="ppaction://hlinksldjump"/>
              </a:rPr>
              <a:t>forms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1204516"/>
            <a:ext cx="3162300" cy="78486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20" b="1">
                <a:latin typeface="Arial"/>
                <a:cs typeface="Arial"/>
              </a:rPr>
              <a:t>Infinitive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55" b="1">
                <a:latin typeface="Arial"/>
                <a:cs typeface="Arial"/>
              </a:rPr>
              <a:t>bare </a:t>
            </a:r>
            <a:r>
              <a:rPr dirty="0" sz="1100" spc="-45" b="1">
                <a:latin typeface="Arial"/>
                <a:cs typeface="Arial"/>
              </a:rPr>
              <a:t>form </a:t>
            </a:r>
            <a:r>
              <a:rPr dirty="0" sz="1100" spc="-60">
                <a:latin typeface="Tahoma"/>
                <a:cs typeface="Tahoma"/>
              </a:rPr>
              <a:t>or </a:t>
            </a:r>
            <a:r>
              <a:rPr dirty="0" sz="1100" spc="-80" b="1">
                <a:latin typeface="Arial"/>
                <a:cs typeface="Arial"/>
              </a:rPr>
              <a:t>base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form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40">
                <a:latin typeface="Tahoma"/>
                <a:cs typeface="Tahoma"/>
              </a:rPr>
              <a:t>Identical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0">
                <a:latin typeface="Tahoma"/>
                <a:cs typeface="Tahoma"/>
              </a:rPr>
              <a:t>present tense </a:t>
            </a:r>
            <a:r>
              <a:rPr dirty="0" sz="1100" spc="40">
                <a:latin typeface="Tahoma"/>
                <a:cs typeface="Tahoma"/>
              </a:rPr>
              <a:t>(NOT </a:t>
            </a:r>
            <a:r>
              <a:rPr dirty="0" sz="1100" spc="-20">
                <a:latin typeface="Tahoma"/>
                <a:cs typeface="Tahoma"/>
              </a:rPr>
              <a:t>third </a:t>
            </a:r>
            <a:r>
              <a:rPr dirty="0" sz="1100" spc="-55">
                <a:latin typeface="Tahoma"/>
                <a:cs typeface="Tahoma"/>
              </a:rPr>
              <a:t>person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singular)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5" i="1">
                <a:latin typeface="Trebuchet MS"/>
                <a:cs typeface="Trebuchet MS"/>
              </a:rPr>
              <a:t>Be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only </a:t>
            </a:r>
            <a:r>
              <a:rPr dirty="0" sz="1100" spc="-40">
                <a:latin typeface="Tahoma"/>
                <a:cs typeface="Tahoma"/>
              </a:rPr>
              <a:t>irregular </a:t>
            </a:r>
            <a:r>
              <a:rPr dirty="0" sz="1100" spc="-50">
                <a:latin typeface="Tahoma"/>
                <a:cs typeface="Tahoma"/>
              </a:rPr>
              <a:t>form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226391"/>
            <a:ext cx="627380" cy="121348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1143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12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0240" cy="967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319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7" action="ppaction://hlinksldjump"/>
              </a:rPr>
              <a:t>Non-finite</a:t>
            </a:r>
            <a:r>
              <a:rPr dirty="0" spc="-10">
                <a:hlinkClick r:id="rId7" action="ppaction://hlinksldjump"/>
              </a:rPr>
              <a:t> </a:t>
            </a:r>
            <a:r>
              <a:rPr dirty="0" spc="-60">
                <a:hlinkClick r:id="rId7" action="ppaction://hlinksldjump"/>
              </a:rPr>
              <a:t>forms</a:t>
            </a:r>
          </a:p>
        </p:txBody>
      </p:sp>
      <p:sp>
        <p:nvSpPr>
          <p:cNvPr id="8" name="object 8"/>
          <p:cNvSpPr/>
          <p:nvPr/>
        </p:nvSpPr>
        <p:spPr>
          <a:xfrm>
            <a:off x="1398816" y="1413446"/>
            <a:ext cx="667385" cy="172085"/>
          </a:xfrm>
          <a:custGeom>
            <a:avLst/>
            <a:gdLst/>
            <a:ahLst/>
            <a:cxnLst/>
            <a:rect l="l" t="t" r="r" b="b"/>
            <a:pathLst>
              <a:path w="667385" h="172084">
                <a:moveTo>
                  <a:pt x="0" y="172072"/>
                </a:moveTo>
                <a:lnTo>
                  <a:pt x="667092" y="172072"/>
                </a:lnTo>
                <a:lnTo>
                  <a:pt x="667092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1382647"/>
            <a:ext cx="19653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45">
                <a:latin typeface="Tahoma"/>
                <a:cs typeface="Tahoma"/>
              </a:rPr>
              <a:t>want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60">
                <a:latin typeface="Tahoma"/>
                <a:cs typeface="Tahoma"/>
              </a:rPr>
              <a:t>go </a:t>
            </a:r>
            <a:r>
              <a:rPr dirty="0" sz="1100" spc="-65">
                <a:latin typeface="Tahoma"/>
                <a:cs typeface="Tahoma"/>
              </a:rPr>
              <a:t>home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to-infinitive</a:t>
            </a:r>
            <a:r>
              <a:rPr dirty="0" sz="1100" spc="-6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2294" y="1666494"/>
            <a:ext cx="139065" cy="172085"/>
          </a:xfrm>
          <a:custGeom>
            <a:avLst/>
            <a:gdLst/>
            <a:ahLst/>
            <a:cxnLst/>
            <a:rect l="l" t="t" r="r" b="b"/>
            <a:pathLst>
              <a:path w="139065" h="172085">
                <a:moveTo>
                  <a:pt x="0" y="172072"/>
                </a:moveTo>
                <a:lnTo>
                  <a:pt x="138544" y="172072"/>
                </a:lnTo>
                <a:lnTo>
                  <a:pt x="138544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25752" y="1666494"/>
            <a:ext cx="791210" cy="172085"/>
          </a:xfrm>
          <a:custGeom>
            <a:avLst/>
            <a:gdLst/>
            <a:ahLst/>
            <a:cxnLst/>
            <a:rect l="l" t="t" r="r" b="b"/>
            <a:pathLst>
              <a:path w="791210" h="172085">
                <a:moveTo>
                  <a:pt x="0" y="172072"/>
                </a:moveTo>
                <a:lnTo>
                  <a:pt x="791019" y="172072"/>
                </a:lnTo>
                <a:lnTo>
                  <a:pt x="79101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297" y="1635695"/>
            <a:ext cx="21164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You </a:t>
            </a:r>
            <a:r>
              <a:rPr dirty="0" sz="1100" spc="-10">
                <a:latin typeface="Tahoma"/>
                <a:cs typeface="Tahoma"/>
              </a:rPr>
              <a:t>can’t </a:t>
            </a:r>
            <a:r>
              <a:rPr dirty="0" sz="1100" spc="-60">
                <a:latin typeface="Tahoma"/>
                <a:cs typeface="Tahoma"/>
              </a:rPr>
              <a:t>go </a:t>
            </a:r>
            <a:r>
              <a:rPr dirty="0" sz="1100" spc="-65">
                <a:latin typeface="Tahoma"/>
                <a:cs typeface="Tahoma"/>
              </a:rPr>
              <a:t>home </a:t>
            </a:r>
            <a:r>
              <a:rPr dirty="0" sz="1100">
                <a:latin typeface="Tahoma"/>
                <a:cs typeface="Tahoma"/>
              </a:rPr>
              <a:t>( </a:t>
            </a:r>
            <a:r>
              <a:rPr dirty="0" sz="1100" spc="-85" i="1">
                <a:latin typeface="Trebuchet MS"/>
                <a:cs typeface="Trebuchet MS"/>
              </a:rPr>
              <a:t>bare</a:t>
            </a:r>
            <a:r>
              <a:rPr dirty="0" sz="1100" spc="5" i="1">
                <a:latin typeface="Trebuchet MS"/>
                <a:cs typeface="Trebuchet MS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infinitive</a:t>
            </a:r>
            <a:r>
              <a:rPr dirty="0" sz="1100" spc="-6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1880557"/>
            <a:ext cx="663575" cy="155956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4826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3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13</a:t>
            </a:r>
            <a:r>
              <a:rPr dirty="0" sz="600" spc="-114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319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7" action="ppaction://hlinksldjump"/>
              </a:rPr>
              <a:t>Non-finite</a:t>
            </a:r>
            <a:r>
              <a:rPr dirty="0" spc="-10">
                <a:hlinkClick r:id="rId7" action="ppaction://hlinksldjump"/>
              </a:rPr>
              <a:t> </a:t>
            </a:r>
            <a:r>
              <a:rPr dirty="0" spc="-60">
                <a:hlinkClick r:id="rId7" action="ppaction://hlinksldjump"/>
              </a:rPr>
              <a:t>forms</a:t>
            </a:r>
          </a:p>
        </p:txBody>
      </p:sp>
      <p:sp>
        <p:nvSpPr>
          <p:cNvPr id="10" name="object 10"/>
          <p:cNvSpPr/>
          <p:nvPr/>
        </p:nvSpPr>
        <p:spPr>
          <a:xfrm>
            <a:off x="1828698" y="1470850"/>
            <a:ext cx="99695" cy="172085"/>
          </a:xfrm>
          <a:custGeom>
            <a:avLst/>
            <a:gdLst/>
            <a:ahLst/>
            <a:cxnLst/>
            <a:rect l="l" t="t" r="r" b="b"/>
            <a:pathLst>
              <a:path w="99694" h="172085">
                <a:moveTo>
                  <a:pt x="0" y="172072"/>
                </a:moveTo>
                <a:lnTo>
                  <a:pt x="99288" y="172072"/>
                </a:lnTo>
                <a:lnTo>
                  <a:pt x="99288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25650" y="1554899"/>
            <a:ext cx="105410" cy="0"/>
          </a:xfrm>
          <a:custGeom>
            <a:avLst/>
            <a:gdLst/>
            <a:ahLst/>
            <a:cxnLst/>
            <a:rect l="l" t="t" r="r" b="b"/>
            <a:pathLst>
              <a:path w="105410" h="0">
                <a:moveTo>
                  <a:pt x="0" y="0"/>
                </a:moveTo>
                <a:lnTo>
                  <a:pt x="10538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297" y="1100211"/>
            <a:ext cx="2468880" cy="103822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45">
                <a:latin typeface="Tahoma"/>
                <a:cs typeface="Tahoma"/>
              </a:rPr>
              <a:t>3rd </a:t>
            </a:r>
            <a:r>
              <a:rPr dirty="0" sz="1100" spc="-55">
                <a:latin typeface="Tahoma"/>
                <a:cs typeface="Tahoma"/>
              </a:rPr>
              <a:t>person </a:t>
            </a:r>
            <a:r>
              <a:rPr dirty="0" sz="1100" spc="-30">
                <a:latin typeface="Tahoma"/>
                <a:cs typeface="Tahoma"/>
              </a:rPr>
              <a:t>test. </a:t>
            </a:r>
            <a:r>
              <a:rPr dirty="0" sz="1100" spc="-35">
                <a:latin typeface="Tahoma"/>
                <a:cs typeface="Tahoma"/>
              </a:rPr>
              <a:t>.</a:t>
            </a:r>
            <a:r>
              <a:rPr dirty="0" sz="1100" spc="-17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50" b="1">
                <a:latin typeface="Arial"/>
                <a:cs typeface="Arial"/>
              </a:rPr>
              <a:t>I </a:t>
            </a:r>
            <a:r>
              <a:rPr dirty="0" sz="1100" spc="-45">
                <a:latin typeface="Tahoma"/>
                <a:cs typeface="Tahoma"/>
              </a:rPr>
              <a:t>can run </a:t>
            </a:r>
            <a:r>
              <a:rPr dirty="0" sz="1100" spc="-35">
                <a:latin typeface="Tahoma"/>
                <a:cs typeface="Tahoma"/>
              </a:rPr>
              <a:t>fast </a:t>
            </a:r>
            <a:r>
              <a:rPr dirty="0" sz="1100" spc="-10" i="1">
                <a:latin typeface="Meiryo"/>
                <a:cs typeface="Meiryo"/>
              </a:rPr>
              <a:t>⇒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 spc="-60" b="1">
                <a:latin typeface="Arial"/>
                <a:cs typeface="Arial"/>
              </a:rPr>
              <a:t>he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0">
                <a:latin typeface="Tahoma"/>
                <a:cs typeface="Tahoma"/>
              </a:rPr>
              <a:t>run-s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fast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50900"/>
              </a:lnSpc>
            </a:pPr>
            <a:r>
              <a:rPr dirty="0" sz="1100" spc="-10">
                <a:latin typeface="Tahoma"/>
                <a:cs typeface="Tahoma"/>
              </a:rPr>
              <a:t>No </a:t>
            </a:r>
            <a:r>
              <a:rPr dirty="0" sz="1100" spc="-50">
                <a:latin typeface="Tahoma"/>
                <a:cs typeface="Tahoma"/>
              </a:rPr>
              <a:t>-s, </a:t>
            </a:r>
            <a:r>
              <a:rPr dirty="0" sz="1100" spc="-55">
                <a:latin typeface="Tahoma"/>
                <a:cs typeface="Tahoma"/>
              </a:rPr>
              <a:t>therefore </a:t>
            </a:r>
            <a:r>
              <a:rPr dirty="0" sz="1100" spc="-60" i="1">
                <a:latin typeface="Trebuchet MS"/>
                <a:cs typeface="Trebuchet MS"/>
              </a:rPr>
              <a:t>run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(bare) </a:t>
            </a:r>
            <a:r>
              <a:rPr dirty="0" sz="1100" spc="-25">
                <a:latin typeface="Tahoma"/>
                <a:cs typeface="Tahoma"/>
              </a:rPr>
              <a:t>infinitive  </a:t>
            </a:r>
            <a:r>
              <a:rPr dirty="0" sz="1100" spc="-65">
                <a:latin typeface="Tahoma"/>
                <a:cs typeface="Tahoma"/>
              </a:rPr>
              <a:t>(we </a:t>
            </a:r>
            <a:r>
              <a:rPr dirty="0" sz="1100" spc="-75">
                <a:latin typeface="Tahoma"/>
                <a:cs typeface="Tahoma"/>
              </a:rPr>
              <a:t>need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infinitive </a:t>
            </a:r>
            <a:r>
              <a:rPr dirty="0" sz="1100" spc="-35">
                <a:latin typeface="Tahoma"/>
                <a:cs typeface="Tahoma"/>
              </a:rPr>
              <a:t>after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can</a:t>
            </a:r>
            <a:r>
              <a:rPr dirty="0" sz="1100" spc="-25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226391"/>
            <a:ext cx="627380" cy="121348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1143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14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8902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8" action="ppaction://hlinksldjump"/>
              </a:rPr>
              <a:t>EXERCISE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15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178952"/>
            <a:ext cx="34004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50" b="1">
                <a:latin typeface="Arial"/>
                <a:cs typeface="Arial"/>
              </a:rPr>
              <a:t>bold </a:t>
            </a:r>
            <a:r>
              <a:rPr dirty="0" sz="1100" spc="-60">
                <a:latin typeface="Tahoma"/>
                <a:cs typeface="Tahoma"/>
              </a:rPr>
              <a:t>present </a:t>
            </a:r>
            <a:r>
              <a:rPr dirty="0" sz="1100" spc="-45">
                <a:latin typeface="Tahoma"/>
                <a:cs typeface="Tahoma"/>
              </a:rPr>
              <a:t>simple </a:t>
            </a:r>
            <a:r>
              <a:rPr dirty="0" sz="1100" spc="-60">
                <a:latin typeface="Tahoma"/>
                <a:cs typeface="Tahoma"/>
              </a:rPr>
              <a:t>or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infinitive? </a:t>
            </a:r>
            <a:r>
              <a:rPr dirty="0" sz="1100" spc="-50">
                <a:latin typeface="Tahoma"/>
                <a:cs typeface="Tahoma"/>
              </a:rPr>
              <a:t>Use 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>
                <a:latin typeface="Tahoma"/>
                <a:cs typeface="Tahoma"/>
              </a:rPr>
              <a:t>”third </a:t>
            </a:r>
            <a:r>
              <a:rPr dirty="0" sz="1100" spc="-55">
                <a:latin typeface="Tahoma"/>
                <a:cs typeface="Tahoma"/>
              </a:rPr>
              <a:t>person </a:t>
            </a:r>
            <a:r>
              <a:rPr dirty="0" sz="1100" spc="-30">
                <a:latin typeface="Tahoma"/>
                <a:cs typeface="Tahoma"/>
              </a:rPr>
              <a:t>singular”</a:t>
            </a:r>
            <a:r>
              <a:rPr dirty="0" sz="1100" spc="16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test.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636215"/>
            <a:ext cx="2325370" cy="4457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0">
                <a:latin typeface="Tahoma"/>
                <a:cs typeface="Tahoma"/>
              </a:rPr>
              <a:t>May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55" b="1">
                <a:latin typeface="Arial"/>
                <a:cs typeface="Arial"/>
              </a:rPr>
              <a:t>have </a:t>
            </a:r>
            <a:r>
              <a:rPr dirty="0" sz="1100" spc="-40">
                <a:latin typeface="Tahoma"/>
                <a:cs typeface="Tahoma"/>
              </a:rPr>
              <a:t>spaghetti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-16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dinner?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15">
                <a:latin typeface="Tahoma"/>
                <a:cs typeface="Tahoma"/>
              </a:rPr>
              <a:t>don’t </a:t>
            </a:r>
            <a:r>
              <a:rPr dirty="0" sz="1100" spc="-55">
                <a:latin typeface="Tahoma"/>
                <a:cs typeface="Tahoma"/>
              </a:rPr>
              <a:t>know whether </a:t>
            </a:r>
            <a:r>
              <a:rPr dirty="0" sz="1100" spc="-45">
                <a:latin typeface="Tahoma"/>
                <a:cs typeface="Tahoma"/>
              </a:rPr>
              <a:t>they </a:t>
            </a:r>
            <a:r>
              <a:rPr dirty="0" sz="1100" spc="-45" b="1">
                <a:latin typeface="Arial"/>
                <a:cs typeface="Arial"/>
              </a:rPr>
              <a:t>like</a:t>
            </a:r>
            <a:r>
              <a:rPr dirty="0" sz="1100" spc="175" b="1">
                <a:latin typeface="Arial"/>
                <a:cs typeface="Arial"/>
              </a:rPr>
              <a:t> </a:t>
            </a:r>
            <a:r>
              <a:rPr dirty="0" sz="1100" spc="-45">
                <a:latin typeface="Tahoma"/>
                <a:cs typeface="Tahoma"/>
              </a:rPr>
              <a:t>meat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850583"/>
            <a:ext cx="5441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7213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>
                <a:hlinkClick r:id="rId9" action="ppaction://hlinksldjump"/>
              </a:rPr>
              <a:t>Summ</a:t>
            </a:r>
            <a:r>
              <a:rPr dirty="0" spc="-85">
                <a:hlinkClick r:id="rId9" action="ppaction://hlinksldjump"/>
              </a:rPr>
              <a:t>a</a:t>
            </a:r>
            <a:r>
              <a:rPr dirty="0" spc="-45">
                <a:hlinkClick r:id="rId9" action="ppaction://hlinksldjump"/>
              </a:rPr>
              <a:t>ry</a:t>
            </a:r>
          </a:p>
        </p:txBody>
      </p:sp>
      <p:sp>
        <p:nvSpPr>
          <p:cNvPr id="12" name="object 12"/>
          <p:cNvSpPr/>
          <p:nvPr/>
        </p:nvSpPr>
        <p:spPr>
          <a:xfrm>
            <a:off x="1482641" y="653448"/>
            <a:ext cx="530699" cy="28665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82641" y="653448"/>
            <a:ext cx="530860" cy="287020"/>
          </a:xfrm>
          <a:custGeom>
            <a:avLst/>
            <a:gdLst/>
            <a:ahLst/>
            <a:cxnLst/>
            <a:rect l="l" t="t" r="r" b="b"/>
            <a:pathLst>
              <a:path w="530860" h="287019">
                <a:moveTo>
                  <a:pt x="490662" y="0"/>
                </a:moveTo>
                <a:lnTo>
                  <a:pt x="40036" y="0"/>
                </a:lnTo>
                <a:lnTo>
                  <a:pt x="24452" y="6325"/>
                </a:lnTo>
                <a:lnTo>
                  <a:pt x="11726" y="23577"/>
                </a:lnTo>
                <a:lnTo>
                  <a:pt x="3146" y="49165"/>
                </a:lnTo>
                <a:lnTo>
                  <a:pt x="0" y="80499"/>
                </a:lnTo>
                <a:lnTo>
                  <a:pt x="0" y="206151"/>
                </a:lnTo>
                <a:lnTo>
                  <a:pt x="3146" y="237485"/>
                </a:lnTo>
                <a:lnTo>
                  <a:pt x="11726" y="263073"/>
                </a:lnTo>
                <a:lnTo>
                  <a:pt x="24452" y="280324"/>
                </a:lnTo>
                <a:lnTo>
                  <a:pt x="40036" y="286650"/>
                </a:lnTo>
                <a:lnTo>
                  <a:pt x="490662" y="286650"/>
                </a:lnTo>
                <a:lnTo>
                  <a:pt x="506247" y="280324"/>
                </a:lnTo>
                <a:lnTo>
                  <a:pt x="518973" y="263073"/>
                </a:lnTo>
                <a:lnTo>
                  <a:pt x="527553" y="237485"/>
                </a:lnTo>
                <a:lnTo>
                  <a:pt x="530699" y="206151"/>
                </a:lnTo>
                <a:lnTo>
                  <a:pt x="530699" y="80499"/>
                </a:lnTo>
                <a:lnTo>
                  <a:pt x="527553" y="49165"/>
                </a:lnTo>
                <a:lnTo>
                  <a:pt x="518973" y="23577"/>
                </a:lnTo>
                <a:lnTo>
                  <a:pt x="506247" y="6325"/>
                </a:lnTo>
                <a:lnTo>
                  <a:pt x="490662" y="0"/>
                </a:lnTo>
                <a:close/>
              </a:path>
            </a:pathLst>
          </a:custGeom>
          <a:ln w="142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06470" y="652707"/>
            <a:ext cx="483234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-409">
                <a:latin typeface="Tahoma"/>
                <a:cs typeface="Tahoma"/>
              </a:rPr>
              <a:t>Verb</a:t>
            </a:r>
            <a:r>
              <a:rPr dirty="0" sz="1550" spc="-350">
                <a:latin typeface="Tahoma"/>
                <a:cs typeface="Tahoma"/>
              </a:rPr>
              <a:t> </a:t>
            </a:r>
            <a:r>
              <a:rPr dirty="0" sz="1550" spc="-420">
                <a:latin typeface="Tahoma"/>
                <a:cs typeface="Tahoma"/>
              </a:rPr>
              <a:t>forms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78386" y="1798647"/>
            <a:ext cx="488994" cy="28665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78386" y="1798647"/>
            <a:ext cx="489584" cy="287020"/>
          </a:xfrm>
          <a:custGeom>
            <a:avLst/>
            <a:gdLst/>
            <a:ahLst/>
            <a:cxnLst/>
            <a:rect l="l" t="t" r="r" b="b"/>
            <a:pathLst>
              <a:path w="489585" h="287019">
                <a:moveTo>
                  <a:pt x="448957" y="0"/>
                </a:moveTo>
                <a:lnTo>
                  <a:pt x="40036" y="0"/>
                </a:lnTo>
                <a:lnTo>
                  <a:pt x="24452" y="6325"/>
                </a:lnTo>
                <a:lnTo>
                  <a:pt x="11726" y="23577"/>
                </a:lnTo>
                <a:lnTo>
                  <a:pt x="3146" y="49165"/>
                </a:lnTo>
                <a:lnTo>
                  <a:pt x="0" y="80499"/>
                </a:lnTo>
                <a:lnTo>
                  <a:pt x="0" y="206151"/>
                </a:lnTo>
                <a:lnTo>
                  <a:pt x="3146" y="237485"/>
                </a:lnTo>
                <a:lnTo>
                  <a:pt x="11726" y="263073"/>
                </a:lnTo>
                <a:lnTo>
                  <a:pt x="24452" y="280324"/>
                </a:lnTo>
                <a:lnTo>
                  <a:pt x="40036" y="286650"/>
                </a:lnTo>
                <a:lnTo>
                  <a:pt x="448957" y="286650"/>
                </a:lnTo>
                <a:lnTo>
                  <a:pt x="464542" y="280324"/>
                </a:lnTo>
                <a:lnTo>
                  <a:pt x="477268" y="263073"/>
                </a:lnTo>
                <a:lnTo>
                  <a:pt x="485848" y="237485"/>
                </a:lnTo>
                <a:lnTo>
                  <a:pt x="488994" y="206151"/>
                </a:lnTo>
                <a:lnTo>
                  <a:pt x="488994" y="80499"/>
                </a:lnTo>
                <a:lnTo>
                  <a:pt x="485848" y="49165"/>
                </a:lnTo>
                <a:lnTo>
                  <a:pt x="477268" y="23577"/>
                </a:lnTo>
                <a:lnTo>
                  <a:pt x="464542" y="6325"/>
                </a:lnTo>
                <a:lnTo>
                  <a:pt x="448957" y="0"/>
                </a:lnTo>
                <a:close/>
              </a:path>
            </a:pathLst>
          </a:custGeom>
          <a:ln w="140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402210" y="1797906"/>
            <a:ext cx="44132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-345">
                <a:latin typeface="Tahoma"/>
                <a:cs typeface="Tahoma"/>
              </a:rPr>
              <a:t>Non-finite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37821" y="2702349"/>
            <a:ext cx="766192" cy="56728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37821" y="2702349"/>
            <a:ext cx="766445" cy="567690"/>
          </a:xfrm>
          <a:custGeom>
            <a:avLst/>
            <a:gdLst/>
            <a:ahLst/>
            <a:cxnLst/>
            <a:rect l="l" t="t" r="r" b="b"/>
            <a:pathLst>
              <a:path w="766445" h="567689">
                <a:moveTo>
                  <a:pt x="726156" y="0"/>
                </a:moveTo>
                <a:lnTo>
                  <a:pt x="40036" y="0"/>
                </a:lnTo>
                <a:lnTo>
                  <a:pt x="24452" y="6325"/>
                </a:lnTo>
                <a:lnTo>
                  <a:pt x="11726" y="23577"/>
                </a:lnTo>
                <a:lnTo>
                  <a:pt x="3146" y="49164"/>
                </a:lnTo>
                <a:lnTo>
                  <a:pt x="0" y="80499"/>
                </a:lnTo>
                <a:lnTo>
                  <a:pt x="0" y="486780"/>
                </a:lnTo>
                <a:lnTo>
                  <a:pt x="3146" y="518115"/>
                </a:lnTo>
                <a:lnTo>
                  <a:pt x="11726" y="543702"/>
                </a:lnTo>
                <a:lnTo>
                  <a:pt x="24452" y="560954"/>
                </a:lnTo>
                <a:lnTo>
                  <a:pt x="40036" y="567280"/>
                </a:lnTo>
                <a:lnTo>
                  <a:pt x="726156" y="567280"/>
                </a:lnTo>
                <a:lnTo>
                  <a:pt x="741740" y="560954"/>
                </a:lnTo>
                <a:lnTo>
                  <a:pt x="754466" y="543702"/>
                </a:lnTo>
                <a:lnTo>
                  <a:pt x="763046" y="518115"/>
                </a:lnTo>
                <a:lnTo>
                  <a:pt x="766192" y="486780"/>
                </a:lnTo>
                <a:lnTo>
                  <a:pt x="766192" y="80499"/>
                </a:lnTo>
                <a:lnTo>
                  <a:pt x="763046" y="49164"/>
                </a:lnTo>
                <a:lnTo>
                  <a:pt x="754466" y="23577"/>
                </a:lnTo>
                <a:lnTo>
                  <a:pt x="741740" y="6325"/>
                </a:lnTo>
                <a:lnTo>
                  <a:pt x="726156" y="0"/>
                </a:lnTo>
                <a:close/>
              </a:path>
            </a:pathLst>
          </a:custGeom>
          <a:ln w="132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01716" y="2702366"/>
            <a:ext cx="708084" cy="56728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01716" y="2702366"/>
            <a:ext cx="708660" cy="567690"/>
          </a:xfrm>
          <a:custGeom>
            <a:avLst/>
            <a:gdLst/>
            <a:ahLst/>
            <a:cxnLst/>
            <a:rect l="l" t="t" r="r" b="b"/>
            <a:pathLst>
              <a:path w="708660" h="567689">
                <a:moveTo>
                  <a:pt x="668047" y="0"/>
                </a:moveTo>
                <a:lnTo>
                  <a:pt x="40036" y="0"/>
                </a:lnTo>
                <a:lnTo>
                  <a:pt x="24452" y="6325"/>
                </a:lnTo>
                <a:lnTo>
                  <a:pt x="11726" y="23577"/>
                </a:lnTo>
                <a:lnTo>
                  <a:pt x="3146" y="49164"/>
                </a:lnTo>
                <a:lnTo>
                  <a:pt x="0" y="80499"/>
                </a:lnTo>
                <a:lnTo>
                  <a:pt x="0" y="486780"/>
                </a:lnTo>
                <a:lnTo>
                  <a:pt x="3146" y="518115"/>
                </a:lnTo>
                <a:lnTo>
                  <a:pt x="11726" y="543702"/>
                </a:lnTo>
                <a:lnTo>
                  <a:pt x="24452" y="560954"/>
                </a:lnTo>
                <a:lnTo>
                  <a:pt x="40036" y="567280"/>
                </a:lnTo>
                <a:lnTo>
                  <a:pt x="668047" y="567280"/>
                </a:lnTo>
                <a:lnTo>
                  <a:pt x="683631" y="560954"/>
                </a:lnTo>
                <a:lnTo>
                  <a:pt x="696357" y="543702"/>
                </a:lnTo>
                <a:lnTo>
                  <a:pt x="704937" y="518115"/>
                </a:lnTo>
                <a:lnTo>
                  <a:pt x="708084" y="486780"/>
                </a:lnTo>
                <a:lnTo>
                  <a:pt x="708084" y="80499"/>
                </a:lnTo>
                <a:lnTo>
                  <a:pt x="704937" y="49164"/>
                </a:lnTo>
                <a:lnTo>
                  <a:pt x="696357" y="23577"/>
                </a:lnTo>
                <a:lnTo>
                  <a:pt x="683631" y="6325"/>
                </a:lnTo>
                <a:lnTo>
                  <a:pt x="668047" y="0"/>
                </a:lnTo>
                <a:close/>
              </a:path>
            </a:pathLst>
          </a:custGeom>
          <a:ln w="129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225547" y="2701631"/>
            <a:ext cx="1455420" cy="5086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-350">
                <a:latin typeface="Tahoma"/>
                <a:cs typeface="Tahoma"/>
              </a:rPr>
              <a:t>Perfective </a:t>
            </a:r>
            <a:r>
              <a:rPr dirty="0" sz="1550" spc="-425">
                <a:latin typeface="Tahoma"/>
                <a:cs typeface="Tahoma"/>
              </a:rPr>
              <a:t>form </a:t>
            </a:r>
            <a:r>
              <a:rPr dirty="0" sz="1550" spc="-380">
                <a:latin typeface="Tahoma"/>
                <a:cs typeface="Tahoma"/>
              </a:rPr>
              <a:t>Progressive</a:t>
            </a:r>
            <a:r>
              <a:rPr dirty="0" sz="1550" spc="-340">
                <a:latin typeface="Tahoma"/>
                <a:cs typeface="Tahoma"/>
              </a:rPr>
              <a:t> </a:t>
            </a:r>
            <a:r>
              <a:rPr dirty="0" sz="1550" spc="-425">
                <a:latin typeface="Tahoma"/>
                <a:cs typeface="Tahoma"/>
              </a:rPr>
              <a:t>form</a:t>
            </a:r>
            <a:endParaRPr sz="1550">
              <a:latin typeface="Tahoma"/>
              <a:cs typeface="Tahoma"/>
            </a:endParaRPr>
          </a:p>
          <a:p>
            <a:pPr marL="50165">
              <a:lnSpc>
                <a:spcPct val="100000"/>
              </a:lnSpc>
              <a:spcBef>
                <a:spcPts val="40"/>
              </a:spcBef>
              <a:tabLst>
                <a:tab pos="800100" algn="l"/>
              </a:tabLst>
            </a:pPr>
            <a:r>
              <a:rPr dirty="0" sz="1550" spc="-360">
                <a:latin typeface="Tahoma"/>
                <a:cs typeface="Tahoma"/>
              </a:rPr>
              <a:t>e.g. </a:t>
            </a:r>
            <a:r>
              <a:rPr dirty="0" sz="1550" spc="-250">
                <a:latin typeface="Tahoma"/>
                <a:cs typeface="Tahoma"/>
              </a:rPr>
              <a:t> </a:t>
            </a:r>
            <a:r>
              <a:rPr dirty="0" sz="1550" spc="-415" i="1">
                <a:latin typeface="Trebuchet MS"/>
                <a:cs typeface="Trebuchet MS"/>
              </a:rPr>
              <a:t>laugh-ed	</a:t>
            </a:r>
            <a:r>
              <a:rPr dirty="0" sz="1550" spc="-360">
                <a:latin typeface="Tahoma"/>
                <a:cs typeface="Tahoma"/>
              </a:rPr>
              <a:t>e.g.</a:t>
            </a:r>
            <a:r>
              <a:rPr dirty="0" sz="1550" spc="-290">
                <a:latin typeface="Tahoma"/>
                <a:cs typeface="Tahoma"/>
              </a:rPr>
              <a:t> </a:t>
            </a:r>
            <a:r>
              <a:rPr dirty="0" sz="1550" spc="-385" i="1">
                <a:latin typeface="Trebuchet MS"/>
                <a:cs typeface="Trebuchet MS"/>
              </a:rPr>
              <a:t>laugh-ing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75968" y="2702383"/>
            <a:ext cx="497725" cy="57846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75968" y="2702383"/>
            <a:ext cx="497840" cy="578485"/>
          </a:xfrm>
          <a:custGeom>
            <a:avLst/>
            <a:gdLst/>
            <a:ahLst/>
            <a:cxnLst/>
            <a:rect l="l" t="t" r="r" b="b"/>
            <a:pathLst>
              <a:path w="497839" h="578485">
                <a:moveTo>
                  <a:pt x="457688" y="0"/>
                </a:moveTo>
                <a:lnTo>
                  <a:pt x="40036" y="0"/>
                </a:lnTo>
                <a:lnTo>
                  <a:pt x="24452" y="6325"/>
                </a:lnTo>
                <a:lnTo>
                  <a:pt x="11726" y="23577"/>
                </a:lnTo>
                <a:lnTo>
                  <a:pt x="3146" y="49165"/>
                </a:lnTo>
                <a:lnTo>
                  <a:pt x="0" y="80499"/>
                </a:lnTo>
                <a:lnTo>
                  <a:pt x="0" y="497961"/>
                </a:lnTo>
                <a:lnTo>
                  <a:pt x="3146" y="529295"/>
                </a:lnTo>
                <a:lnTo>
                  <a:pt x="11726" y="554882"/>
                </a:lnTo>
                <a:lnTo>
                  <a:pt x="24452" y="572134"/>
                </a:lnTo>
                <a:lnTo>
                  <a:pt x="40036" y="578460"/>
                </a:lnTo>
                <a:lnTo>
                  <a:pt x="457688" y="578460"/>
                </a:lnTo>
                <a:lnTo>
                  <a:pt x="473272" y="572134"/>
                </a:lnTo>
                <a:lnTo>
                  <a:pt x="485998" y="554882"/>
                </a:lnTo>
                <a:lnTo>
                  <a:pt x="494578" y="529295"/>
                </a:lnTo>
                <a:lnTo>
                  <a:pt x="497725" y="497961"/>
                </a:lnTo>
                <a:lnTo>
                  <a:pt x="497725" y="80499"/>
                </a:lnTo>
                <a:lnTo>
                  <a:pt x="494578" y="49165"/>
                </a:lnTo>
                <a:lnTo>
                  <a:pt x="485998" y="23577"/>
                </a:lnTo>
                <a:lnTo>
                  <a:pt x="473272" y="6325"/>
                </a:lnTo>
                <a:lnTo>
                  <a:pt x="457688" y="0"/>
                </a:lnTo>
                <a:close/>
              </a:path>
            </a:pathLst>
          </a:custGeom>
          <a:ln w="114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24836" y="2093348"/>
            <a:ext cx="698500" cy="601345"/>
          </a:xfrm>
          <a:custGeom>
            <a:avLst/>
            <a:gdLst/>
            <a:ahLst/>
            <a:cxnLst/>
            <a:rect l="l" t="t" r="r" b="b"/>
            <a:pathLst>
              <a:path w="698500" h="601344">
                <a:moveTo>
                  <a:pt x="698046" y="0"/>
                </a:moveTo>
                <a:lnTo>
                  <a:pt x="698046" y="160998"/>
                </a:lnTo>
                <a:lnTo>
                  <a:pt x="0" y="160998"/>
                </a:lnTo>
                <a:lnTo>
                  <a:pt x="0" y="600964"/>
                </a:lnTo>
              </a:path>
            </a:pathLst>
          </a:custGeom>
          <a:ln w="12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55767" y="2093348"/>
            <a:ext cx="67310" cy="601345"/>
          </a:xfrm>
          <a:custGeom>
            <a:avLst/>
            <a:gdLst/>
            <a:ahLst/>
            <a:cxnLst/>
            <a:rect l="l" t="t" r="r" b="b"/>
            <a:pathLst>
              <a:path w="67310" h="601344">
                <a:moveTo>
                  <a:pt x="67116" y="0"/>
                </a:moveTo>
                <a:lnTo>
                  <a:pt x="67116" y="160998"/>
                </a:lnTo>
                <a:lnTo>
                  <a:pt x="0" y="160998"/>
                </a:lnTo>
                <a:lnTo>
                  <a:pt x="0" y="600963"/>
                </a:lnTo>
              </a:path>
            </a:pathLst>
          </a:custGeom>
          <a:ln w="81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22884" y="2093348"/>
            <a:ext cx="698500" cy="601345"/>
          </a:xfrm>
          <a:custGeom>
            <a:avLst/>
            <a:gdLst/>
            <a:ahLst/>
            <a:cxnLst/>
            <a:rect l="l" t="t" r="r" b="b"/>
            <a:pathLst>
              <a:path w="698500" h="601344">
                <a:moveTo>
                  <a:pt x="0" y="0"/>
                </a:moveTo>
                <a:lnTo>
                  <a:pt x="0" y="160998"/>
                </a:lnTo>
                <a:lnTo>
                  <a:pt x="698046" y="160998"/>
                </a:lnTo>
                <a:lnTo>
                  <a:pt x="698046" y="600963"/>
                </a:lnTo>
              </a:path>
            </a:pathLst>
          </a:custGeom>
          <a:ln w="126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17986" y="1798678"/>
            <a:ext cx="310219" cy="28665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17986" y="1798678"/>
            <a:ext cx="310515" cy="287020"/>
          </a:xfrm>
          <a:custGeom>
            <a:avLst/>
            <a:gdLst/>
            <a:ahLst/>
            <a:cxnLst/>
            <a:rect l="l" t="t" r="r" b="b"/>
            <a:pathLst>
              <a:path w="310515" h="287019">
                <a:moveTo>
                  <a:pt x="270183" y="0"/>
                </a:moveTo>
                <a:lnTo>
                  <a:pt x="40036" y="0"/>
                </a:lnTo>
                <a:lnTo>
                  <a:pt x="24452" y="6325"/>
                </a:lnTo>
                <a:lnTo>
                  <a:pt x="11726" y="23577"/>
                </a:lnTo>
                <a:lnTo>
                  <a:pt x="3146" y="49165"/>
                </a:lnTo>
                <a:lnTo>
                  <a:pt x="0" y="80499"/>
                </a:lnTo>
                <a:lnTo>
                  <a:pt x="0" y="206151"/>
                </a:lnTo>
                <a:lnTo>
                  <a:pt x="3146" y="237485"/>
                </a:lnTo>
                <a:lnTo>
                  <a:pt x="11726" y="263073"/>
                </a:lnTo>
                <a:lnTo>
                  <a:pt x="24452" y="280324"/>
                </a:lnTo>
                <a:lnTo>
                  <a:pt x="40036" y="286650"/>
                </a:lnTo>
                <a:lnTo>
                  <a:pt x="270183" y="286650"/>
                </a:lnTo>
                <a:lnTo>
                  <a:pt x="285767" y="280324"/>
                </a:lnTo>
                <a:lnTo>
                  <a:pt x="298493" y="263073"/>
                </a:lnTo>
                <a:lnTo>
                  <a:pt x="307073" y="237485"/>
                </a:lnTo>
                <a:lnTo>
                  <a:pt x="310219" y="206151"/>
                </a:lnTo>
                <a:lnTo>
                  <a:pt x="310219" y="80499"/>
                </a:lnTo>
                <a:lnTo>
                  <a:pt x="307073" y="49165"/>
                </a:lnTo>
                <a:lnTo>
                  <a:pt x="298493" y="23577"/>
                </a:lnTo>
                <a:lnTo>
                  <a:pt x="285767" y="6325"/>
                </a:lnTo>
                <a:lnTo>
                  <a:pt x="270183" y="0"/>
                </a:lnTo>
                <a:close/>
              </a:path>
            </a:pathLst>
          </a:custGeom>
          <a:ln w="123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41816" y="1797936"/>
            <a:ext cx="26289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-310">
                <a:latin typeface="Tahoma"/>
                <a:cs typeface="Tahoma"/>
              </a:rPr>
              <a:t>Finite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44219" y="2702379"/>
            <a:ext cx="803729" cy="57846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44219" y="2702379"/>
            <a:ext cx="803910" cy="578485"/>
          </a:xfrm>
          <a:custGeom>
            <a:avLst/>
            <a:gdLst/>
            <a:ahLst/>
            <a:cxnLst/>
            <a:rect l="l" t="t" r="r" b="b"/>
            <a:pathLst>
              <a:path w="803910" h="578485">
                <a:moveTo>
                  <a:pt x="763692" y="0"/>
                </a:moveTo>
                <a:lnTo>
                  <a:pt x="40036" y="0"/>
                </a:lnTo>
                <a:lnTo>
                  <a:pt x="24452" y="6325"/>
                </a:lnTo>
                <a:lnTo>
                  <a:pt x="11726" y="23577"/>
                </a:lnTo>
                <a:lnTo>
                  <a:pt x="3146" y="49165"/>
                </a:lnTo>
                <a:lnTo>
                  <a:pt x="0" y="80499"/>
                </a:lnTo>
                <a:lnTo>
                  <a:pt x="0" y="497961"/>
                </a:lnTo>
                <a:lnTo>
                  <a:pt x="3146" y="529295"/>
                </a:lnTo>
                <a:lnTo>
                  <a:pt x="11726" y="554882"/>
                </a:lnTo>
                <a:lnTo>
                  <a:pt x="24452" y="572134"/>
                </a:lnTo>
                <a:lnTo>
                  <a:pt x="40036" y="578460"/>
                </a:lnTo>
                <a:lnTo>
                  <a:pt x="763692" y="578460"/>
                </a:lnTo>
                <a:lnTo>
                  <a:pt x="779276" y="572134"/>
                </a:lnTo>
                <a:lnTo>
                  <a:pt x="792002" y="554882"/>
                </a:lnTo>
                <a:lnTo>
                  <a:pt x="800582" y="529295"/>
                </a:lnTo>
                <a:lnTo>
                  <a:pt x="803729" y="497961"/>
                </a:lnTo>
                <a:lnTo>
                  <a:pt x="803729" y="80499"/>
                </a:lnTo>
                <a:lnTo>
                  <a:pt x="800582" y="49165"/>
                </a:lnTo>
                <a:lnTo>
                  <a:pt x="792002" y="23577"/>
                </a:lnTo>
                <a:lnTo>
                  <a:pt x="779276" y="6325"/>
                </a:lnTo>
                <a:lnTo>
                  <a:pt x="763692" y="0"/>
                </a:lnTo>
                <a:close/>
              </a:path>
            </a:pathLst>
          </a:custGeom>
          <a:ln w="133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3988" y="2702386"/>
            <a:ext cx="632219" cy="56728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83988" y="2702386"/>
            <a:ext cx="632460" cy="567690"/>
          </a:xfrm>
          <a:custGeom>
            <a:avLst/>
            <a:gdLst/>
            <a:ahLst/>
            <a:cxnLst/>
            <a:rect l="l" t="t" r="r" b="b"/>
            <a:pathLst>
              <a:path w="632460" h="567689">
                <a:moveTo>
                  <a:pt x="592182" y="0"/>
                </a:moveTo>
                <a:lnTo>
                  <a:pt x="40036" y="0"/>
                </a:lnTo>
                <a:lnTo>
                  <a:pt x="24452" y="6325"/>
                </a:lnTo>
                <a:lnTo>
                  <a:pt x="11726" y="23577"/>
                </a:lnTo>
                <a:lnTo>
                  <a:pt x="3146" y="49164"/>
                </a:lnTo>
                <a:lnTo>
                  <a:pt x="0" y="80499"/>
                </a:lnTo>
                <a:lnTo>
                  <a:pt x="0" y="486780"/>
                </a:lnTo>
                <a:lnTo>
                  <a:pt x="3146" y="518115"/>
                </a:lnTo>
                <a:lnTo>
                  <a:pt x="11726" y="543702"/>
                </a:lnTo>
                <a:lnTo>
                  <a:pt x="24452" y="560954"/>
                </a:lnTo>
                <a:lnTo>
                  <a:pt x="40036" y="567280"/>
                </a:lnTo>
                <a:lnTo>
                  <a:pt x="592182" y="567280"/>
                </a:lnTo>
                <a:lnTo>
                  <a:pt x="607766" y="560954"/>
                </a:lnTo>
                <a:lnTo>
                  <a:pt x="620492" y="543702"/>
                </a:lnTo>
                <a:lnTo>
                  <a:pt x="629072" y="518115"/>
                </a:lnTo>
                <a:lnTo>
                  <a:pt x="632219" y="486780"/>
                </a:lnTo>
                <a:lnTo>
                  <a:pt x="632219" y="80499"/>
                </a:lnTo>
                <a:lnTo>
                  <a:pt x="629072" y="49164"/>
                </a:lnTo>
                <a:lnTo>
                  <a:pt x="620492" y="23577"/>
                </a:lnTo>
                <a:lnTo>
                  <a:pt x="607766" y="6325"/>
                </a:lnTo>
                <a:lnTo>
                  <a:pt x="592182" y="0"/>
                </a:lnTo>
                <a:close/>
              </a:path>
            </a:pathLst>
          </a:custGeom>
          <a:ln w="124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07812" y="2701651"/>
            <a:ext cx="1941195" cy="5086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35"/>
              </a:spcBef>
              <a:tabLst>
                <a:tab pos="881380" algn="l"/>
                <a:tab pos="1536700" algn="l"/>
              </a:tabLst>
            </a:pPr>
            <a:r>
              <a:rPr dirty="0" sz="1550" spc="-360">
                <a:latin typeface="Tahoma"/>
                <a:cs typeface="Tahoma"/>
              </a:rPr>
              <a:t>Past	</a:t>
            </a:r>
            <a:r>
              <a:rPr dirty="0" sz="1550" spc="-380">
                <a:latin typeface="Tahoma"/>
                <a:cs typeface="Tahoma"/>
              </a:rPr>
              <a:t>Present	</a:t>
            </a:r>
            <a:r>
              <a:rPr dirty="0" sz="1550" spc="-315">
                <a:latin typeface="Tahoma"/>
                <a:cs typeface="Tahoma"/>
              </a:rPr>
              <a:t>Infinitive</a:t>
            </a: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550" spc="-360">
                <a:latin typeface="Tahoma"/>
                <a:cs typeface="Tahoma"/>
              </a:rPr>
              <a:t>e.g. </a:t>
            </a:r>
            <a:r>
              <a:rPr dirty="0" sz="1550" spc="-415" i="1">
                <a:latin typeface="Trebuchet MS"/>
                <a:cs typeface="Trebuchet MS"/>
              </a:rPr>
              <a:t>laugh-ed </a:t>
            </a:r>
            <a:r>
              <a:rPr dirty="0" sz="1550" spc="-390">
                <a:latin typeface="Tahoma"/>
                <a:cs typeface="Tahoma"/>
              </a:rPr>
              <a:t>e.g.</a:t>
            </a:r>
            <a:r>
              <a:rPr dirty="0" sz="1550" spc="-390" i="1">
                <a:latin typeface="Trebuchet MS"/>
                <a:cs typeface="Trebuchet MS"/>
              </a:rPr>
              <a:t>laugh/laugh-s </a:t>
            </a:r>
            <a:r>
              <a:rPr dirty="0" sz="1550" spc="-335" i="1">
                <a:latin typeface="Trebuchet MS"/>
                <a:cs typeface="Trebuchet MS"/>
              </a:rPr>
              <a:t>(to)</a:t>
            </a:r>
            <a:r>
              <a:rPr dirty="0" sz="1550" spc="-220" i="1">
                <a:latin typeface="Trebuchet MS"/>
                <a:cs typeface="Trebuchet MS"/>
              </a:rPr>
              <a:t> </a:t>
            </a:r>
            <a:r>
              <a:rPr dirty="0" sz="1550" spc="-409" i="1">
                <a:latin typeface="Trebuchet MS"/>
                <a:cs typeface="Trebuchet MS"/>
              </a:rPr>
              <a:t>laugh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00096" y="2093378"/>
            <a:ext cx="373380" cy="601345"/>
          </a:xfrm>
          <a:custGeom>
            <a:avLst/>
            <a:gdLst/>
            <a:ahLst/>
            <a:cxnLst/>
            <a:rect l="l" t="t" r="r" b="b"/>
            <a:pathLst>
              <a:path w="373380" h="601344">
                <a:moveTo>
                  <a:pt x="372999" y="0"/>
                </a:moveTo>
                <a:lnTo>
                  <a:pt x="372999" y="160998"/>
                </a:lnTo>
                <a:lnTo>
                  <a:pt x="0" y="160998"/>
                </a:lnTo>
                <a:lnTo>
                  <a:pt x="0" y="600963"/>
                </a:lnTo>
              </a:path>
            </a:pathLst>
          </a:custGeom>
          <a:ln w="102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73095" y="2093378"/>
            <a:ext cx="373380" cy="601345"/>
          </a:xfrm>
          <a:custGeom>
            <a:avLst/>
            <a:gdLst/>
            <a:ahLst/>
            <a:cxnLst/>
            <a:rect l="l" t="t" r="r" b="b"/>
            <a:pathLst>
              <a:path w="373380" h="601344">
                <a:moveTo>
                  <a:pt x="0" y="0"/>
                </a:moveTo>
                <a:lnTo>
                  <a:pt x="0" y="160998"/>
                </a:lnTo>
                <a:lnTo>
                  <a:pt x="372999" y="160998"/>
                </a:lnTo>
                <a:lnTo>
                  <a:pt x="372999" y="600964"/>
                </a:lnTo>
              </a:path>
            </a:pathLst>
          </a:custGeom>
          <a:ln w="102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73091" y="948149"/>
            <a:ext cx="875030" cy="842644"/>
          </a:xfrm>
          <a:custGeom>
            <a:avLst/>
            <a:gdLst/>
            <a:ahLst/>
            <a:cxnLst/>
            <a:rect l="l" t="t" r="r" b="b"/>
            <a:pathLst>
              <a:path w="875030" h="842644">
                <a:moveTo>
                  <a:pt x="874899" y="0"/>
                </a:moveTo>
                <a:lnTo>
                  <a:pt x="874899" y="160998"/>
                </a:lnTo>
                <a:lnTo>
                  <a:pt x="0" y="160998"/>
                </a:lnTo>
                <a:lnTo>
                  <a:pt x="0" y="842461"/>
                </a:lnTo>
              </a:path>
            </a:pathLst>
          </a:custGeom>
          <a:ln w="122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747990" y="948149"/>
            <a:ext cx="875030" cy="842644"/>
          </a:xfrm>
          <a:custGeom>
            <a:avLst/>
            <a:gdLst/>
            <a:ahLst/>
            <a:cxnLst/>
            <a:rect l="l" t="t" r="r" b="b"/>
            <a:pathLst>
              <a:path w="875030" h="842644">
                <a:moveTo>
                  <a:pt x="0" y="0"/>
                </a:moveTo>
                <a:lnTo>
                  <a:pt x="0" y="160998"/>
                </a:lnTo>
                <a:lnTo>
                  <a:pt x="874899" y="160998"/>
                </a:lnTo>
                <a:lnTo>
                  <a:pt x="874899" y="842461"/>
                </a:lnTo>
              </a:path>
            </a:pathLst>
          </a:custGeom>
          <a:ln w="122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34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35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35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35" action="ppaction://hlinksldjump"/>
              </a:rPr>
              <a:t>16</a:t>
            </a:r>
            <a:r>
              <a:rPr dirty="0" sz="600" spc="-125">
                <a:latin typeface="Verdana"/>
                <a:cs typeface="Verdana"/>
                <a:hlinkClick r:id="rId35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35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35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35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26391"/>
            <a:ext cx="62039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903720"/>
            <a:ext cx="5441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297" y="340053"/>
            <a:ext cx="1054100" cy="80327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54600"/>
              </a:lnSpc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Forms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verb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Marking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Tense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8561" y="3042340"/>
            <a:ext cx="508634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335185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237194"/>
            <a:ext cx="913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Marking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523249"/>
            <a:ext cx="1657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Combining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tense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and</a:t>
            </a:r>
            <a:r>
              <a:rPr dirty="0" sz="1100" spc="8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809304"/>
            <a:ext cx="1533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The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role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of auxiliary</a:t>
            </a:r>
            <a:r>
              <a:rPr dirty="0" sz="1100" spc="16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verbs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095359"/>
            <a:ext cx="9169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Adding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adverbs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288537"/>
            <a:ext cx="65976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899637"/>
            <a:ext cx="9175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7" action="ppaction://hlinksldjump"/>
              </a:rPr>
              <a:t>Further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7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7" action="ppaction://hlinksldjump"/>
              </a:rPr>
              <a:t>reading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26391"/>
            <a:ext cx="62039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340053"/>
            <a:ext cx="1054100" cy="80327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54600"/>
              </a:lnSpc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Forms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verb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Marking</a:t>
            </a:r>
            <a:r>
              <a:rPr dirty="0" sz="1100" spc="5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65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Tense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933026"/>
            <a:ext cx="91757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8" action="ppaction://hlinksldjump"/>
              </a:rPr>
              <a:t>Further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8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8" action="ppaction://hlinksldjump"/>
              </a:rPr>
              <a:t>reading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16</a:t>
            </a:r>
            <a:r>
              <a:rPr dirty="0" sz="600" spc="-12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237194"/>
            <a:ext cx="913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Marking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523249"/>
            <a:ext cx="1657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Combining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tense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and</a:t>
            </a:r>
            <a:r>
              <a:rPr dirty="0" sz="1100" spc="8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809304"/>
            <a:ext cx="1533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The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role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of auxiliary</a:t>
            </a:r>
            <a:r>
              <a:rPr dirty="0" sz="1100" spc="16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verbs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095359"/>
            <a:ext cx="9169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Adding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adverbs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288537"/>
            <a:ext cx="65976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999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1" action="ppaction://hlinksldjump"/>
              </a:rPr>
              <a:t>The </a:t>
            </a:r>
            <a:r>
              <a:rPr dirty="0" spc="-45">
                <a:hlinkClick r:id="rId11" action="ppaction://hlinksldjump"/>
              </a:rPr>
              <a:t>importance </a:t>
            </a:r>
            <a:r>
              <a:rPr dirty="0" spc="-40">
                <a:hlinkClick r:id="rId11" action="ppaction://hlinksldjump"/>
              </a:rPr>
              <a:t>of</a:t>
            </a:r>
            <a:r>
              <a:rPr dirty="0" spc="105">
                <a:hlinkClick r:id="rId11" action="ppaction://hlinksldjump"/>
              </a:rPr>
              <a:t> </a:t>
            </a:r>
            <a:r>
              <a:rPr dirty="0" spc="-55">
                <a:hlinkClick r:id="rId11" action="ppaction://hlinksldjump"/>
              </a:rPr>
              <a:t>tense-marking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8561" y="2510934"/>
            <a:ext cx="57467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  <a:p>
            <a:pPr algn="just" marL="12700" marR="5080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17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759623"/>
            <a:ext cx="3491865" cy="12141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84480">
              <a:lnSpc>
                <a:spcPct val="102600"/>
              </a:lnSpc>
              <a:spcBef>
                <a:spcPts val="55"/>
              </a:spcBef>
            </a:pPr>
            <a:r>
              <a:rPr dirty="0" sz="1100" spc="-80">
                <a:latin typeface="Tahoma"/>
                <a:cs typeface="Tahoma"/>
              </a:rPr>
              <a:t>In </a:t>
            </a:r>
            <a:r>
              <a:rPr dirty="0" sz="1100" spc="-30">
                <a:latin typeface="Tahoma"/>
                <a:cs typeface="Tahoma"/>
              </a:rPr>
              <a:t>English, </a:t>
            </a:r>
            <a:r>
              <a:rPr dirty="0" sz="1100" spc="-60">
                <a:latin typeface="Tahoma"/>
                <a:cs typeface="Tahoma"/>
              </a:rPr>
              <a:t>tense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60">
                <a:latin typeface="Tahoma"/>
                <a:cs typeface="Tahoma"/>
              </a:rPr>
              <a:t>marked by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third </a:t>
            </a:r>
            <a:r>
              <a:rPr dirty="0" sz="1100" spc="-55">
                <a:latin typeface="Tahoma"/>
                <a:cs typeface="Tahoma"/>
              </a:rPr>
              <a:t>person </a:t>
            </a:r>
            <a:r>
              <a:rPr dirty="0" sz="1100" spc="-45">
                <a:latin typeface="Tahoma"/>
                <a:cs typeface="Tahoma"/>
              </a:rPr>
              <a:t>singular  </a:t>
            </a:r>
            <a:r>
              <a:rPr dirty="0" sz="1100" spc="-60">
                <a:latin typeface="Tahoma"/>
                <a:cs typeface="Tahoma"/>
              </a:rPr>
              <a:t>present tense </a:t>
            </a:r>
            <a:r>
              <a:rPr dirty="0" sz="1100" spc="-50">
                <a:latin typeface="Tahoma"/>
                <a:cs typeface="Tahoma"/>
              </a:rPr>
              <a:t>ending </a:t>
            </a:r>
            <a:r>
              <a:rPr dirty="0" sz="1100" spc="-55">
                <a:latin typeface="Tahoma"/>
                <a:cs typeface="Tahoma"/>
              </a:rPr>
              <a:t>(</a:t>
            </a:r>
            <a:r>
              <a:rPr dirty="0" sz="1100" spc="-55" i="1">
                <a:latin typeface="Trebuchet MS"/>
                <a:cs typeface="Trebuchet MS"/>
              </a:rPr>
              <a:t>he</a:t>
            </a:r>
            <a:r>
              <a:rPr dirty="0" sz="1100" spc="-25" i="1">
                <a:latin typeface="Trebuchet MS"/>
                <a:cs typeface="Trebuchet MS"/>
              </a:rPr>
              <a:t> go-es</a:t>
            </a:r>
            <a:r>
              <a:rPr dirty="0" sz="1100" spc="-25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40"/>
              </a:spcBef>
            </a:pPr>
            <a:r>
              <a:rPr dirty="0" sz="1100" spc="-35">
                <a:latin typeface="Tahoma"/>
                <a:cs typeface="Tahoma"/>
              </a:rPr>
              <a:t>. . . </a:t>
            </a:r>
            <a:r>
              <a:rPr dirty="0" sz="1100" spc="-60">
                <a:latin typeface="Tahoma"/>
                <a:cs typeface="Tahoma"/>
              </a:rPr>
              <a:t>or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variety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0">
                <a:latin typeface="Tahoma"/>
                <a:cs typeface="Tahoma"/>
              </a:rPr>
              <a:t>regular and </a:t>
            </a:r>
            <a:r>
              <a:rPr dirty="0" sz="1100" spc="-40">
                <a:latin typeface="Tahoma"/>
                <a:cs typeface="Tahoma"/>
              </a:rPr>
              <a:t>irregular past </a:t>
            </a:r>
            <a:r>
              <a:rPr dirty="0" sz="1100" spc="-55">
                <a:latin typeface="Tahoma"/>
                <a:cs typeface="Tahoma"/>
              </a:rPr>
              <a:t>forms </a:t>
            </a:r>
            <a:r>
              <a:rPr dirty="0" sz="1100" spc="-60">
                <a:latin typeface="Tahoma"/>
                <a:cs typeface="Tahoma"/>
              </a:rPr>
              <a:t>(</a:t>
            </a:r>
            <a:r>
              <a:rPr dirty="0" sz="1100" spc="-60" i="1">
                <a:latin typeface="Trebuchet MS"/>
                <a:cs typeface="Trebuchet MS"/>
              </a:rPr>
              <a:t>dropped,  </a:t>
            </a:r>
            <a:r>
              <a:rPr dirty="0" sz="1100" spc="-65" i="1">
                <a:latin typeface="Trebuchet MS"/>
                <a:cs typeface="Trebuchet MS"/>
              </a:rPr>
              <a:t>gave,</a:t>
            </a:r>
            <a:r>
              <a:rPr dirty="0" sz="1100" spc="25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left</a:t>
            </a:r>
            <a:r>
              <a:rPr dirty="0" sz="1100" spc="-55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12700" marR="274320">
              <a:lnSpc>
                <a:spcPct val="102699"/>
              </a:lnSpc>
              <a:spcBef>
                <a:spcPts val="635"/>
              </a:spcBef>
            </a:pPr>
            <a:r>
              <a:rPr dirty="0" sz="1100" spc="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5">
                <a:latin typeface="Tahoma"/>
                <a:cs typeface="Tahoma"/>
              </a:rPr>
              <a:t>few </a:t>
            </a:r>
            <a:r>
              <a:rPr dirty="0" sz="1100" spc="-45">
                <a:latin typeface="Tahoma"/>
                <a:cs typeface="Tahoma"/>
              </a:rPr>
              <a:t>exceptions, </a:t>
            </a:r>
            <a:r>
              <a:rPr dirty="0" sz="1100" spc="-60">
                <a:latin typeface="Tahoma"/>
                <a:cs typeface="Tahoma"/>
              </a:rPr>
              <a:t>sentences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0">
                <a:latin typeface="Tahoma"/>
                <a:cs typeface="Tahoma"/>
              </a:rPr>
              <a:t>English </a:t>
            </a:r>
            <a:r>
              <a:rPr dirty="0" sz="1100" spc="-45" b="1">
                <a:latin typeface="Arial"/>
                <a:cs typeface="Arial"/>
              </a:rPr>
              <a:t>must </a:t>
            </a:r>
            <a:r>
              <a:rPr dirty="0" sz="1100" spc="-65">
                <a:latin typeface="Tahoma"/>
                <a:cs typeface="Tahoma"/>
              </a:rPr>
              <a:t>have  </a:t>
            </a:r>
            <a:r>
              <a:rPr dirty="0" sz="1100" spc="-55">
                <a:latin typeface="Tahoma"/>
                <a:cs typeface="Tahoma"/>
              </a:rPr>
              <a:t>tense.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999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1" action="ppaction://hlinksldjump"/>
              </a:rPr>
              <a:t>The </a:t>
            </a:r>
            <a:r>
              <a:rPr dirty="0" spc="-45">
                <a:hlinkClick r:id="rId11" action="ppaction://hlinksldjump"/>
              </a:rPr>
              <a:t>importance </a:t>
            </a:r>
            <a:r>
              <a:rPr dirty="0" spc="-40">
                <a:hlinkClick r:id="rId11" action="ppaction://hlinksldjump"/>
              </a:rPr>
              <a:t>of</a:t>
            </a:r>
            <a:r>
              <a:rPr dirty="0" spc="105">
                <a:hlinkClick r:id="rId11" action="ppaction://hlinksldjump"/>
              </a:rPr>
              <a:t> </a:t>
            </a:r>
            <a:r>
              <a:rPr dirty="0" spc="-55">
                <a:hlinkClick r:id="rId11" action="ppaction://hlinksldjump"/>
              </a:rPr>
              <a:t>tense-marking</a:t>
            </a:r>
          </a:p>
        </p:txBody>
      </p:sp>
      <p:sp>
        <p:nvSpPr>
          <p:cNvPr id="11" name="object 11"/>
          <p:cNvSpPr/>
          <p:nvPr/>
        </p:nvSpPr>
        <p:spPr>
          <a:xfrm>
            <a:off x="812304" y="2487472"/>
            <a:ext cx="139065" cy="172085"/>
          </a:xfrm>
          <a:custGeom>
            <a:avLst/>
            <a:gdLst/>
            <a:ahLst/>
            <a:cxnLst/>
            <a:rect l="l" t="t" r="r" b="b"/>
            <a:pathLst>
              <a:path w="139065" h="172085">
                <a:moveTo>
                  <a:pt x="0" y="172072"/>
                </a:moveTo>
                <a:lnTo>
                  <a:pt x="138544" y="172072"/>
                </a:lnTo>
                <a:lnTo>
                  <a:pt x="138544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297" y="759623"/>
            <a:ext cx="3491865" cy="18891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84480">
              <a:lnSpc>
                <a:spcPct val="102600"/>
              </a:lnSpc>
              <a:spcBef>
                <a:spcPts val="55"/>
              </a:spcBef>
            </a:pPr>
            <a:r>
              <a:rPr dirty="0" sz="1100" spc="-80">
                <a:latin typeface="Tahoma"/>
                <a:cs typeface="Tahoma"/>
              </a:rPr>
              <a:t>In </a:t>
            </a:r>
            <a:r>
              <a:rPr dirty="0" sz="1100" spc="-30">
                <a:latin typeface="Tahoma"/>
                <a:cs typeface="Tahoma"/>
              </a:rPr>
              <a:t>English, </a:t>
            </a:r>
            <a:r>
              <a:rPr dirty="0" sz="1100" spc="-60">
                <a:latin typeface="Tahoma"/>
                <a:cs typeface="Tahoma"/>
              </a:rPr>
              <a:t>tense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60">
                <a:latin typeface="Tahoma"/>
                <a:cs typeface="Tahoma"/>
              </a:rPr>
              <a:t>marked by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third </a:t>
            </a:r>
            <a:r>
              <a:rPr dirty="0" sz="1100" spc="-55">
                <a:latin typeface="Tahoma"/>
                <a:cs typeface="Tahoma"/>
              </a:rPr>
              <a:t>person </a:t>
            </a:r>
            <a:r>
              <a:rPr dirty="0" sz="1100" spc="-45">
                <a:latin typeface="Tahoma"/>
                <a:cs typeface="Tahoma"/>
              </a:rPr>
              <a:t>singular  </a:t>
            </a:r>
            <a:r>
              <a:rPr dirty="0" sz="1100" spc="-60">
                <a:latin typeface="Tahoma"/>
                <a:cs typeface="Tahoma"/>
              </a:rPr>
              <a:t>present tense </a:t>
            </a:r>
            <a:r>
              <a:rPr dirty="0" sz="1100" spc="-50">
                <a:latin typeface="Tahoma"/>
                <a:cs typeface="Tahoma"/>
              </a:rPr>
              <a:t>ending </a:t>
            </a:r>
            <a:r>
              <a:rPr dirty="0" sz="1100" spc="-55">
                <a:latin typeface="Tahoma"/>
                <a:cs typeface="Tahoma"/>
              </a:rPr>
              <a:t>(</a:t>
            </a:r>
            <a:r>
              <a:rPr dirty="0" sz="1100" spc="-55" i="1">
                <a:latin typeface="Trebuchet MS"/>
                <a:cs typeface="Trebuchet MS"/>
              </a:rPr>
              <a:t>he</a:t>
            </a:r>
            <a:r>
              <a:rPr dirty="0" sz="1100" spc="-25" i="1">
                <a:latin typeface="Trebuchet MS"/>
                <a:cs typeface="Trebuchet MS"/>
              </a:rPr>
              <a:t> go-es</a:t>
            </a:r>
            <a:r>
              <a:rPr dirty="0" sz="1100" spc="-25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40"/>
              </a:spcBef>
            </a:pPr>
            <a:r>
              <a:rPr dirty="0" sz="1100" spc="-35">
                <a:latin typeface="Tahoma"/>
                <a:cs typeface="Tahoma"/>
              </a:rPr>
              <a:t>. . . </a:t>
            </a:r>
            <a:r>
              <a:rPr dirty="0" sz="1100" spc="-60">
                <a:latin typeface="Tahoma"/>
                <a:cs typeface="Tahoma"/>
              </a:rPr>
              <a:t>or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variety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50">
                <a:latin typeface="Tahoma"/>
                <a:cs typeface="Tahoma"/>
              </a:rPr>
              <a:t>regular and </a:t>
            </a:r>
            <a:r>
              <a:rPr dirty="0" sz="1100" spc="-40">
                <a:latin typeface="Tahoma"/>
                <a:cs typeface="Tahoma"/>
              </a:rPr>
              <a:t>irregular past </a:t>
            </a:r>
            <a:r>
              <a:rPr dirty="0" sz="1100" spc="-55">
                <a:latin typeface="Tahoma"/>
                <a:cs typeface="Tahoma"/>
              </a:rPr>
              <a:t>forms </a:t>
            </a:r>
            <a:r>
              <a:rPr dirty="0" sz="1100" spc="-60">
                <a:latin typeface="Tahoma"/>
                <a:cs typeface="Tahoma"/>
              </a:rPr>
              <a:t>(</a:t>
            </a:r>
            <a:r>
              <a:rPr dirty="0" sz="1100" spc="-60" i="1">
                <a:latin typeface="Trebuchet MS"/>
                <a:cs typeface="Trebuchet MS"/>
              </a:rPr>
              <a:t>dropped,  </a:t>
            </a:r>
            <a:r>
              <a:rPr dirty="0" sz="1100" spc="-65" i="1">
                <a:latin typeface="Trebuchet MS"/>
                <a:cs typeface="Trebuchet MS"/>
              </a:rPr>
              <a:t>gave,</a:t>
            </a:r>
            <a:r>
              <a:rPr dirty="0" sz="1100" spc="25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left</a:t>
            </a:r>
            <a:r>
              <a:rPr dirty="0" sz="1100" spc="-55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12700" marR="274320">
              <a:lnSpc>
                <a:spcPct val="102699"/>
              </a:lnSpc>
              <a:spcBef>
                <a:spcPts val="635"/>
              </a:spcBef>
            </a:pPr>
            <a:r>
              <a:rPr dirty="0" sz="1100" spc="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65">
                <a:latin typeface="Tahoma"/>
                <a:cs typeface="Tahoma"/>
              </a:rPr>
              <a:t>few </a:t>
            </a:r>
            <a:r>
              <a:rPr dirty="0" sz="1100" spc="-45">
                <a:latin typeface="Tahoma"/>
                <a:cs typeface="Tahoma"/>
              </a:rPr>
              <a:t>exceptions, </a:t>
            </a:r>
            <a:r>
              <a:rPr dirty="0" sz="1100" spc="-60">
                <a:latin typeface="Tahoma"/>
                <a:cs typeface="Tahoma"/>
              </a:rPr>
              <a:t>sentences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30">
                <a:latin typeface="Tahoma"/>
                <a:cs typeface="Tahoma"/>
              </a:rPr>
              <a:t>English </a:t>
            </a:r>
            <a:r>
              <a:rPr dirty="0" sz="1100" spc="-45" b="1">
                <a:latin typeface="Arial"/>
                <a:cs typeface="Arial"/>
              </a:rPr>
              <a:t>must </a:t>
            </a:r>
            <a:r>
              <a:rPr dirty="0" sz="1100" spc="-65">
                <a:latin typeface="Tahoma"/>
                <a:cs typeface="Tahoma"/>
              </a:rPr>
              <a:t>have  </a:t>
            </a:r>
            <a:r>
              <a:rPr dirty="0" sz="1100" spc="-55">
                <a:latin typeface="Tahoma"/>
                <a:cs typeface="Tahoma"/>
              </a:rPr>
              <a:t>tense.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369570" indent="-357505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369570" algn="l"/>
                <a:tab pos="370205" algn="l"/>
              </a:tabLst>
            </a:pPr>
            <a:r>
              <a:rPr dirty="0" sz="1100" spc="-85">
                <a:latin typeface="Tahoma"/>
                <a:cs typeface="Tahoma"/>
              </a:rPr>
              <a:t>*I </a:t>
            </a:r>
            <a:r>
              <a:rPr dirty="0" sz="1100" spc="-45">
                <a:latin typeface="Tahoma"/>
                <a:cs typeface="Tahoma"/>
              </a:rPr>
              <a:t>going</a:t>
            </a:r>
            <a:r>
              <a:rPr dirty="0" sz="1100" spc="-15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home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ahoma"/>
              <a:buAutoNum type="arabicParenBoth"/>
            </a:pPr>
            <a:endParaRPr sz="900">
              <a:latin typeface="Tahoma"/>
              <a:cs typeface="Tahoma"/>
            </a:endParaRPr>
          </a:p>
          <a:p>
            <a:pPr marL="369570" indent="-357505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369570" algn="l"/>
                <a:tab pos="370205" algn="l"/>
              </a:tabLst>
            </a:pPr>
            <a:r>
              <a:rPr dirty="0" sz="1100" spc="-40">
                <a:latin typeface="Tahoma"/>
                <a:cs typeface="Tahoma"/>
              </a:rPr>
              <a:t>*He </a:t>
            </a:r>
            <a:r>
              <a:rPr dirty="0" sz="1100" spc="-60">
                <a:latin typeface="Tahoma"/>
                <a:cs typeface="Tahoma"/>
              </a:rPr>
              <a:t>go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home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17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2" action="ppaction://hlinksldjump"/>
              </a:rPr>
              <a:t>EXERCISE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18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842897"/>
            <a:ext cx="310007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past </a:t>
            </a:r>
            <a:r>
              <a:rPr dirty="0" sz="1100" spc="-45">
                <a:latin typeface="Tahoma"/>
                <a:cs typeface="Tahoma"/>
              </a:rPr>
              <a:t>simple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perfective </a:t>
            </a:r>
            <a:r>
              <a:rPr dirty="0" sz="1100" spc="-55">
                <a:latin typeface="Tahoma"/>
                <a:cs typeface="Tahoma"/>
              </a:rPr>
              <a:t>forms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verbs?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560" y="1300160"/>
            <a:ext cx="773430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00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110">
                <a:latin typeface="Tahoma"/>
                <a:cs typeface="Tahoma"/>
              </a:rPr>
              <a:t>consider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25">
                <a:latin typeface="Tahoma"/>
                <a:cs typeface="Tahoma"/>
              </a:rPr>
              <a:t>put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45">
                <a:latin typeface="Tahoma"/>
                <a:cs typeface="Tahoma"/>
              </a:rPr>
              <a:t>take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25">
                <a:latin typeface="Tahoma"/>
                <a:cs typeface="Tahoma"/>
              </a:rPr>
              <a:t>look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65">
                <a:latin typeface="Tahoma"/>
                <a:cs typeface="Tahoma"/>
              </a:rPr>
              <a:t>make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55">
                <a:latin typeface="Tahoma"/>
                <a:cs typeface="Tahoma"/>
              </a:rPr>
              <a:t>speak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2" action="ppaction://hlinksldjump"/>
              </a:rPr>
              <a:t>EXERCISE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18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842897"/>
            <a:ext cx="310007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past </a:t>
            </a:r>
            <a:r>
              <a:rPr dirty="0" sz="1100" spc="-45">
                <a:latin typeface="Tahoma"/>
                <a:cs typeface="Tahoma"/>
              </a:rPr>
              <a:t>simple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perfective </a:t>
            </a:r>
            <a:r>
              <a:rPr dirty="0" sz="1100" spc="-55">
                <a:latin typeface="Tahoma"/>
                <a:cs typeface="Tahoma"/>
              </a:rPr>
              <a:t>forms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verbs?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560" y="1300160"/>
            <a:ext cx="3010535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00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45">
                <a:latin typeface="Tahoma"/>
                <a:cs typeface="Tahoma"/>
              </a:rPr>
              <a:t>consider 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50">
                <a:latin typeface="Tahoma"/>
                <a:cs typeface="Tahoma"/>
              </a:rPr>
              <a:t>considered, considered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8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REGULAR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25">
                <a:latin typeface="Tahoma"/>
                <a:cs typeface="Tahoma"/>
              </a:rPr>
              <a:t>put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45">
                <a:latin typeface="Tahoma"/>
                <a:cs typeface="Tahoma"/>
              </a:rPr>
              <a:t>take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25">
                <a:latin typeface="Tahoma"/>
                <a:cs typeface="Tahoma"/>
              </a:rPr>
              <a:t>look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65">
                <a:latin typeface="Tahoma"/>
                <a:cs typeface="Tahoma"/>
              </a:rPr>
              <a:t>make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55">
                <a:latin typeface="Tahoma"/>
                <a:cs typeface="Tahoma"/>
              </a:rPr>
              <a:t>speak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2" action="ppaction://hlinksldjump"/>
              </a:rPr>
              <a:t>EXERCISE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18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842897"/>
            <a:ext cx="310007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past </a:t>
            </a:r>
            <a:r>
              <a:rPr dirty="0" sz="1100" spc="-45">
                <a:latin typeface="Tahoma"/>
                <a:cs typeface="Tahoma"/>
              </a:rPr>
              <a:t>simple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perfective </a:t>
            </a:r>
            <a:r>
              <a:rPr dirty="0" sz="1100" spc="-55">
                <a:latin typeface="Tahoma"/>
                <a:cs typeface="Tahoma"/>
              </a:rPr>
              <a:t>forms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verbs?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560" y="1300160"/>
            <a:ext cx="3010535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00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45">
                <a:latin typeface="Tahoma"/>
                <a:cs typeface="Tahoma"/>
              </a:rPr>
              <a:t>consider 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50">
                <a:latin typeface="Tahoma"/>
                <a:cs typeface="Tahoma"/>
              </a:rPr>
              <a:t>considered, considered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8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REGULAR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25">
                <a:latin typeface="Tahoma"/>
                <a:cs typeface="Tahoma"/>
              </a:rPr>
              <a:t>put 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30">
                <a:latin typeface="Tahoma"/>
                <a:cs typeface="Tahoma"/>
              </a:rPr>
              <a:t>put, </a:t>
            </a:r>
            <a:r>
              <a:rPr dirty="0" sz="1100" spc="-25">
                <a:latin typeface="Tahoma"/>
                <a:cs typeface="Tahoma"/>
              </a:rPr>
              <a:t>put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04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IRREGULAR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45">
                <a:latin typeface="Tahoma"/>
                <a:cs typeface="Tahoma"/>
              </a:rPr>
              <a:t>take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25">
                <a:latin typeface="Tahoma"/>
                <a:cs typeface="Tahoma"/>
              </a:rPr>
              <a:t>look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65">
                <a:latin typeface="Tahoma"/>
                <a:cs typeface="Tahoma"/>
              </a:rPr>
              <a:t>make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55">
                <a:latin typeface="Tahoma"/>
                <a:cs typeface="Tahoma"/>
              </a:rPr>
              <a:t>speak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2" action="ppaction://hlinksldjump"/>
              </a:rPr>
              <a:t>EXERCISE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18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842897"/>
            <a:ext cx="310007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past </a:t>
            </a:r>
            <a:r>
              <a:rPr dirty="0" sz="1100" spc="-45">
                <a:latin typeface="Tahoma"/>
                <a:cs typeface="Tahoma"/>
              </a:rPr>
              <a:t>simple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perfective </a:t>
            </a:r>
            <a:r>
              <a:rPr dirty="0" sz="1100" spc="-55">
                <a:latin typeface="Tahoma"/>
                <a:cs typeface="Tahoma"/>
              </a:rPr>
              <a:t>forms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verbs?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560" y="1300160"/>
            <a:ext cx="3010535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00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45">
                <a:latin typeface="Tahoma"/>
                <a:cs typeface="Tahoma"/>
              </a:rPr>
              <a:t>consider 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50">
                <a:latin typeface="Tahoma"/>
                <a:cs typeface="Tahoma"/>
              </a:rPr>
              <a:t>considered, considered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8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REGULAR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25">
                <a:latin typeface="Tahoma"/>
                <a:cs typeface="Tahoma"/>
              </a:rPr>
              <a:t>put 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30">
                <a:latin typeface="Tahoma"/>
                <a:cs typeface="Tahoma"/>
              </a:rPr>
              <a:t>put, </a:t>
            </a:r>
            <a:r>
              <a:rPr dirty="0" sz="1100" spc="-25">
                <a:latin typeface="Tahoma"/>
                <a:cs typeface="Tahoma"/>
              </a:rPr>
              <a:t>put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04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IRREGULAR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45">
                <a:latin typeface="Tahoma"/>
                <a:cs typeface="Tahoma"/>
              </a:rPr>
              <a:t>take 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20">
                <a:latin typeface="Tahoma"/>
                <a:cs typeface="Tahoma"/>
              </a:rPr>
              <a:t>took, </a:t>
            </a:r>
            <a:r>
              <a:rPr dirty="0" sz="1100" spc="-45">
                <a:latin typeface="Tahoma"/>
                <a:cs typeface="Tahoma"/>
              </a:rPr>
              <a:t>taken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29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IRREGULAR</a:t>
            </a:r>
            <a:endParaRPr sz="1100">
              <a:latin typeface="Tahoma"/>
              <a:cs typeface="Tahoma"/>
            </a:endParaRPr>
          </a:p>
          <a:p>
            <a:pPr marL="240029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25">
                <a:latin typeface="Tahoma"/>
                <a:cs typeface="Tahoma"/>
              </a:rPr>
              <a:t>look</a:t>
            </a:r>
            <a:endParaRPr sz="1100">
              <a:latin typeface="Tahoma"/>
              <a:cs typeface="Tahoma"/>
            </a:endParaRPr>
          </a:p>
          <a:p>
            <a:pPr marL="240029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65">
                <a:latin typeface="Tahoma"/>
                <a:cs typeface="Tahoma"/>
              </a:rPr>
              <a:t>make</a:t>
            </a:r>
            <a:endParaRPr sz="1100">
              <a:latin typeface="Tahoma"/>
              <a:cs typeface="Tahoma"/>
            </a:endParaRPr>
          </a:p>
          <a:p>
            <a:pPr marL="240029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55">
                <a:latin typeface="Tahoma"/>
                <a:cs typeface="Tahoma"/>
              </a:rPr>
              <a:t>speak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2" action="ppaction://hlinksldjump"/>
              </a:rPr>
              <a:t>EXERCISE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18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842897"/>
            <a:ext cx="310007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past </a:t>
            </a:r>
            <a:r>
              <a:rPr dirty="0" sz="1100" spc="-45">
                <a:latin typeface="Tahoma"/>
                <a:cs typeface="Tahoma"/>
              </a:rPr>
              <a:t>simple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perfective </a:t>
            </a:r>
            <a:r>
              <a:rPr dirty="0" sz="1100" spc="-55">
                <a:latin typeface="Tahoma"/>
                <a:cs typeface="Tahoma"/>
              </a:rPr>
              <a:t>forms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verbs?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560" y="1300160"/>
            <a:ext cx="3010535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00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45">
                <a:latin typeface="Tahoma"/>
                <a:cs typeface="Tahoma"/>
              </a:rPr>
              <a:t>consider 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50">
                <a:latin typeface="Tahoma"/>
                <a:cs typeface="Tahoma"/>
              </a:rPr>
              <a:t>considered, considered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8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REGULAR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25">
                <a:latin typeface="Tahoma"/>
                <a:cs typeface="Tahoma"/>
              </a:rPr>
              <a:t>put 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30">
                <a:latin typeface="Tahoma"/>
                <a:cs typeface="Tahoma"/>
              </a:rPr>
              <a:t>put, </a:t>
            </a:r>
            <a:r>
              <a:rPr dirty="0" sz="1100" spc="-25">
                <a:latin typeface="Tahoma"/>
                <a:cs typeface="Tahoma"/>
              </a:rPr>
              <a:t>put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04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IRREGULAR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45">
                <a:latin typeface="Tahoma"/>
                <a:cs typeface="Tahoma"/>
              </a:rPr>
              <a:t>take 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20">
                <a:latin typeface="Tahoma"/>
                <a:cs typeface="Tahoma"/>
              </a:rPr>
              <a:t>took, </a:t>
            </a:r>
            <a:r>
              <a:rPr dirty="0" sz="1100" spc="-45">
                <a:latin typeface="Tahoma"/>
                <a:cs typeface="Tahoma"/>
              </a:rPr>
              <a:t>taken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29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IRREGULAR</a:t>
            </a:r>
            <a:endParaRPr sz="1100">
              <a:latin typeface="Tahoma"/>
              <a:cs typeface="Tahoma"/>
            </a:endParaRPr>
          </a:p>
          <a:p>
            <a:pPr marL="240029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25">
                <a:latin typeface="Tahoma"/>
                <a:cs typeface="Tahoma"/>
              </a:rPr>
              <a:t>look 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45">
                <a:latin typeface="Tahoma"/>
                <a:cs typeface="Tahoma"/>
              </a:rPr>
              <a:t>looked, looked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45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REGULAR</a:t>
            </a:r>
            <a:endParaRPr sz="1100">
              <a:latin typeface="Tahoma"/>
              <a:cs typeface="Tahoma"/>
            </a:endParaRPr>
          </a:p>
          <a:p>
            <a:pPr marL="240029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65">
                <a:latin typeface="Tahoma"/>
                <a:cs typeface="Tahoma"/>
              </a:rPr>
              <a:t>make</a:t>
            </a:r>
            <a:endParaRPr sz="1100">
              <a:latin typeface="Tahoma"/>
              <a:cs typeface="Tahoma"/>
            </a:endParaRPr>
          </a:p>
          <a:p>
            <a:pPr marL="240029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55">
                <a:latin typeface="Tahoma"/>
                <a:cs typeface="Tahoma"/>
              </a:rPr>
              <a:t>speak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2" action="ppaction://hlinksldjump"/>
              </a:rPr>
              <a:t>EXERCISE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18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842897"/>
            <a:ext cx="310007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past </a:t>
            </a:r>
            <a:r>
              <a:rPr dirty="0" sz="1100" spc="-45">
                <a:latin typeface="Tahoma"/>
                <a:cs typeface="Tahoma"/>
              </a:rPr>
              <a:t>simple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perfective </a:t>
            </a:r>
            <a:r>
              <a:rPr dirty="0" sz="1100" spc="-55">
                <a:latin typeface="Tahoma"/>
                <a:cs typeface="Tahoma"/>
              </a:rPr>
              <a:t>forms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verbs?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560" y="1300160"/>
            <a:ext cx="3010535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00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45">
                <a:latin typeface="Tahoma"/>
                <a:cs typeface="Tahoma"/>
              </a:rPr>
              <a:t>consider 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50">
                <a:latin typeface="Tahoma"/>
                <a:cs typeface="Tahoma"/>
              </a:rPr>
              <a:t>considered, considered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8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REGULAR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25">
                <a:latin typeface="Tahoma"/>
                <a:cs typeface="Tahoma"/>
              </a:rPr>
              <a:t>put 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30">
                <a:latin typeface="Tahoma"/>
                <a:cs typeface="Tahoma"/>
              </a:rPr>
              <a:t>put, </a:t>
            </a:r>
            <a:r>
              <a:rPr dirty="0" sz="1100" spc="-25">
                <a:latin typeface="Tahoma"/>
                <a:cs typeface="Tahoma"/>
              </a:rPr>
              <a:t>put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04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IRREGULAR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45">
                <a:latin typeface="Tahoma"/>
                <a:cs typeface="Tahoma"/>
              </a:rPr>
              <a:t>take 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20">
                <a:latin typeface="Tahoma"/>
                <a:cs typeface="Tahoma"/>
              </a:rPr>
              <a:t>took, </a:t>
            </a:r>
            <a:r>
              <a:rPr dirty="0" sz="1100" spc="-45">
                <a:latin typeface="Tahoma"/>
                <a:cs typeface="Tahoma"/>
              </a:rPr>
              <a:t>taken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29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IRREGULAR</a:t>
            </a:r>
            <a:endParaRPr sz="1100">
              <a:latin typeface="Tahoma"/>
              <a:cs typeface="Tahoma"/>
            </a:endParaRPr>
          </a:p>
          <a:p>
            <a:pPr marL="240029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25">
                <a:latin typeface="Tahoma"/>
                <a:cs typeface="Tahoma"/>
              </a:rPr>
              <a:t>look 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45">
                <a:latin typeface="Tahoma"/>
                <a:cs typeface="Tahoma"/>
              </a:rPr>
              <a:t>looked, looked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45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REGULAR</a:t>
            </a:r>
            <a:endParaRPr sz="1100">
              <a:latin typeface="Tahoma"/>
              <a:cs typeface="Tahoma"/>
            </a:endParaRPr>
          </a:p>
          <a:p>
            <a:pPr marL="240029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65">
                <a:latin typeface="Tahoma"/>
                <a:cs typeface="Tahoma"/>
              </a:rPr>
              <a:t>make 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60">
                <a:latin typeface="Tahoma"/>
                <a:cs typeface="Tahoma"/>
              </a:rPr>
              <a:t>made, </a:t>
            </a:r>
            <a:r>
              <a:rPr dirty="0" sz="1100" spc="-65">
                <a:latin typeface="Tahoma"/>
                <a:cs typeface="Tahoma"/>
              </a:rPr>
              <a:t>made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31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IRREGULAR</a:t>
            </a:r>
            <a:endParaRPr sz="1100">
              <a:latin typeface="Tahoma"/>
              <a:cs typeface="Tahoma"/>
            </a:endParaRPr>
          </a:p>
          <a:p>
            <a:pPr marL="240029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55">
                <a:latin typeface="Tahoma"/>
                <a:cs typeface="Tahoma"/>
              </a:rPr>
              <a:t>speak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388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5">
                <a:hlinkClick r:id="rId12" action="ppaction://hlinksldjump"/>
              </a:rPr>
              <a:t>EXERCISE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18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842897"/>
            <a:ext cx="310007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past </a:t>
            </a:r>
            <a:r>
              <a:rPr dirty="0" sz="1100" spc="-45">
                <a:latin typeface="Tahoma"/>
                <a:cs typeface="Tahoma"/>
              </a:rPr>
              <a:t>simple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perfective </a:t>
            </a:r>
            <a:r>
              <a:rPr dirty="0" sz="1100" spc="-55">
                <a:latin typeface="Tahoma"/>
                <a:cs typeface="Tahoma"/>
              </a:rPr>
              <a:t>forms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verbs?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560" y="1300160"/>
            <a:ext cx="3010535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00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45">
                <a:latin typeface="Tahoma"/>
                <a:cs typeface="Tahoma"/>
              </a:rPr>
              <a:t>consider 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50">
                <a:latin typeface="Tahoma"/>
                <a:cs typeface="Tahoma"/>
              </a:rPr>
              <a:t>considered, considered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8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REGULAR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25">
                <a:latin typeface="Tahoma"/>
                <a:cs typeface="Tahoma"/>
              </a:rPr>
              <a:t>put 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30">
                <a:latin typeface="Tahoma"/>
                <a:cs typeface="Tahoma"/>
              </a:rPr>
              <a:t>put, </a:t>
            </a:r>
            <a:r>
              <a:rPr dirty="0" sz="1100" spc="-25">
                <a:latin typeface="Tahoma"/>
                <a:cs typeface="Tahoma"/>
              </a:rPr>
              <a:t>put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04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IRREGULAR</a:t>
            </a:r>
            <a:endParaRPr sz="1100">
              <a:latin typeface="Tahoma"/>
              <a:cs typeface="Tahoma"/>
            </a:endParaRPr>
          </a:p>
          <a:p>
            <a:pPr marL="240029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45">
                <a:latin typeface="Tahoma"/>
                <a:cs typeface="Tahoma"/>
              </a:rPr>
              <a:t>take 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20">
                <a:latin typeface="Tahoma"/>
                <a:cs typeface="Tahoma"/>
              </a:rPr>
              <a:t>took, </a:t>
            </a:r>
            <a:r>
              <a:rPr dirty="0" sz="1100" spc="-45">
                <a:latin typeface="Tahoma"/>
                <a:cs typeface="Tahoma"/>
              </a:rPr>
              <a:t>taken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29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IRREGULAR</a:t>
            </a:r>
            <a:endParaRPr sz="1100">
              <a:latin typeface="Tahoma"/>
              <a:cs typeface="Tahoma"/>
            </a:endParaRPr>
          </a:p>
          <a:p>
            <a:pPr marL="240029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25">
                <a:latin typeface="Tahoma"/>
                <a:cs typeface="Tahoma"/>
              </a:rPr>
              <a:t>look 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45">
                <a:latin typeface="Tahoma"/>
                <a:cs typeface="Tahoma"/>
              </a:rPr>
              <a:t>looked, looked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45">
                <a:latin typeface="Tahoma"/>
                <a:cs typeface="Tahoma"/>
              </a:rPr>
              <a:t> </a:t>
            </a:r>
            <a:r>
              <a:rPr dirty="0" sz="1100" spc="25">
                <a:latin typeface="Tahoma"/>
                <a:cs typeface="Tahoma"/>
              </a:rPr>
              <a:t>REGULAR</a:t>
            </a:r>
            <a:endParaRPr sz="1100">
              <a:latin typeface="Tahoma"/>
              <a:cs typeface="Tahoma"/>
            </a:endParaRPr>
          </a:p>
          <a:p>
            <a:pPr marL="240029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65">
                <a:latin typeface="Tahoma"/>
                <a:cs typeface="Tahoma"/>
              </a:rPr>
              <a:t>make 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60">
                <a:latin typeface="Tahoma"/>
                <a:cs typeface="Tahoma"/>
              </a:rPr>
              <a:t>made, </a:t>
            </a:r>
            <a:r>
              <a:rPr dirty="0" sz="1100" spc="-65">
                <a:latin typeface="Tahoma"/>
                <a:cs typeface="Tahoma"/>
              </a:rPr>
              <a:t>made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315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IRREGULAR</a:t>
            </a:r>
            <a:endParaRPr sz="1100">
              <a:latin typeface="Tahoma"/>
              <a:cs typeface="Tahoma"/>
            </a:endParaRPr>
          </a:p>
          <a:p>
            <a:pPr marL="240029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Meiryo"/>
              <a:buChar char="►"/>
              <a:tabLst>
                <a:tab pos="240665" algn="l"/>
              </a:tabLst>
            </a:pPr>
            <a:r>
              <a:rPr dirty="0" sz="1100" spc="-55">
                <a:latin typeface="Tahoma"/>
                <a:cs typeface="Tahoma"/>
              </a:rPr>
              <a:t>speak </a:t>
            </a:r>
            <a:r>
              <a:rPr dirty="0" sz="1100" spc="-35">
                <a:latin typeface="Tahoma"/>
                <a:cs typeface="Tahoma"/>
              </a:rPr>
              <a:t>, </a:t>
            </a:r>
            <a:r>
              <a:rPr dirty="0" sz="1100" spc="-55">
                <a:latin typeface="Tahoma"/>
                <a:cs typeface="Tahoma"/>
              </a:rPr>
              <a:t>spoke, </a:t>
            </a:r>
            <a:r>
              <a:rPr dirty="0" sz="1100" spc="-60">
                <a:latin typeface="Tahoma"/>
                <a:cs typeface="Tahoma"/>
              </a:rPr>
              <a:t>spoken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300">
                <a:latin typeface="Tahoma"/>
                <a:cs typeface="Tahoma"/>
              </a:rPr>
              <a:t> </a:t>
            </a:r>
            <a:r>
              <a:rPr dirty="0" sz="1100" spc="10">
                <a:latin typeface="Tahoma"/>
                <a:cs typeface="Tahoma"/>
              </a:rPr>
              <a:t>IRREGULAR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50240" cy="1209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01600" marR="74295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 marL="19050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80557"/>
            <a:ext cx="663575" cy="9829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4826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1493747"/>
            <a:ext cx="1060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Here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dragons!!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335185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2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26391"/>
            <a:ext cx="620395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340053"/>
            <a:ext cx="1054100" cy="80327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54600"/>
              </a:lnSpc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Forms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verb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Marking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Tense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789292"/>
            <a:ext cx="2781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Do-sup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o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933026"/>
            <a:ext cx="91757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8" action="ppaction://hlinksldjump"/>
              </a:rPr>
              <a:t>Further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8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8" action="ppaction://hlinksldjump"/>
              </a:rPr>
              <a:t>reading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5" action="ppaction://hlinksldjump"/>
              </a:rPr>
              <a:t>18</a:t>
            </a:r>
            <a:r>
              <a:rPr dirty="0" sz="600" spc="-125"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5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5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237194"/>
            <a:ext cx="913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3" action="ppaction://hlinksldjump"/>
              </a:rPr>
              <a:t>Marking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3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523249"/>
            <a:ext cx="1657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Combining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tense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and</a:t>
            </a:r>
            <a:r>
              <a:rPr dirty="0" sz="1100" spc="8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809304"/>
            <a:ext cx="1533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The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role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of auxiliary</a:t>
            </a:r>
            <a:r>
              <a:rPr dirty="0" sz="1100" spc="16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verbs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095359"/>
            <a:ext cx="9169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Adding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adverbs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288537"/>
            <a:ext cx="65976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303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4" action="ppaction://hlinksldjump"/>
              </a:rPr>
              <a:t>How </a:t>
            </a:r>
            <a:r>
              <a:rPr dirty="0" spc="-15">
                <a:hlinkClick r:id="rId14" action="ppaction://hlinksldjump"/>
              </a:rPr>
              <a:t>to </a:t>
            </a:r>
            <a:r>
              <a:rPr dirty="0" spc="-55">
                <a:hlinkClick r:id="rId14" action="ppaction://hlinksldjump"/>
              </a:rPr>
              <a:t>mark</a:t>
            </a:r>
            <a:r>
              <a:rPr dirty="0" spc="85">
                <a:hlinkClick r:id="rId14" action="ppaction://hlinksldjump"/>
              </a:rPr>
              <a:t> </a:t>
            </a:r>
            <a:r>
              <a:rPr dirty="0" spc="-45">
                <a:hlinkClick r:id="rId14" action="ppaction://hlinksldjump"/>
              </a:rPr>
              <a:t>aspect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8561" y="2603720"/>
            <a:ext cx="57467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  <a:p>
            <a:pPr marL="12700" marR="698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19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066848"/>
            <a:ext cx="3506470" cy="112903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35">
                <a:latin typeface="Tahoma"/>
                <a:cs typeface="Tahoma"/>
              </a:rPr>
              <a:t>Marked </a:t>
            </a:r>
            <a:r>
              <a:rPr dirty="0" sz="1100" spc="-50">
                <a:latin typeface="Tahoma"/>
                <a:cs typeface="Tahoma"/>
              </a:rPr>
              <a:t>using </a:t>
            </a:r>
            <a:r>
              <a:rPr dirty="0" sz="1100" spc="-40">
                <a:latin typeface="Tahoma"/>
                <a:cs typeface="Tahoma"/>
              </a:rPr>
              <a:t>perfective </a:t>
            </a:r>
            <a:r>
              <a:rPr dirty="0" sz="1100" spc="120">
                <a:latin typeface="Tahoma"/>
                <a:cs typeface="Tahoma"/>
              </a:rPr>
              <a:t>/ </a:t>
            </a:r>
            <a:r>
              <a:rPr dirty="0" sz="1100" spc="-60">
                <a:latin typeface="Tahoma"/>
                <a:cs typeface="Tahoma"/>
              </a:rPr>
              <a:t>progressive</a:t>
            </a:r>
            <a:r>
              <a:rPr dirty="0" sz="1100" spc="1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forms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635"/>
              </a:spcBef>
            </a:pPr>
            <a:r>
              <a:rPr dirty="0" sz="1100" spc="-45">
                <a:latin typeface="Tahoma"/>
                <a:cs typeface="Tahoma"/>
              </a:rPr>
              <a:t>Progressive </a:t>
            </a:r>
            <a:r>
              <a:rPr dirty="0" sz="1100" spc="-40">
                <a:latin typeface="Tahoma"/>
                <a:cs typeface="Tahoma"/>
              </a:rPr>
              <a:t>aspect </a:t>
            </a:r>
            <a:r>
              <a:rPr dirty="0" sz="1100" spc="25">
                <a:latin typeface="Tahoma"/>
                <a:cs typeface="Tahoma"/>
              </a:rPr>
              <a:t>(INTERNAL </a:t>
            </a:r>
            <a:r>
              <a:rPr dirty="0" sz="1100" spc="-45">
                <a:latin typeface="Tahoma"/>
                <a:cs typeface="Tahoma"/>
              </a:rPr>
              <a:t>perspective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event) </a:t>
            </a:r>
            <a:r>
              <a:rPr dirty="0" sz="1100" spc="-35">
                <a:latin typeface="Tahoma"/>
                <a:cs typeface="Tahoma"/>
              </a:rPr>
              <a:t>is  </a:t>
            </a:r>
            <a:r>
              <a:rPr dirty="0" sz="1100" spc="-70">
                <a:latin typeface="Tahoma"/>
                <a:cs typeface="Tahoma"/>
              </a:rPr>
              <a:t>expressed </a:t>
            </a:r>
            <a:r>
              <a:rPr dirty="0" sz="1100" spc="-50">
                <a:latin typeface="Tahoma"/>
                <a:cs typeface="Tahoma"/>
              </a:rPr>
              <a:t>using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75" b="1">
                <a:latin typeface="Arial"/>
                <a:cs typeface="Arial"/>
              </a:rPr>
              <a:t>progressive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form</a:t>
            </a:r>
            <a:endParaRPr sz="1100">
              <a:latin typeface="Arial"/>
              <a:cs typeface="Arial"/>
            </a:endParaRPr>
          </a:p>
          <a:p>
            <a:pPr marL="12700" marR="47625">
              <a:lnSpc>
                <a:spcPct val="102600"/>
              </a:lnSpc>
              <a:spcBef>
                <a:spcPts val="640"/>
              </a:spcBef>
            </a:pPr>
            <a:r>
              <a:rPr dirty="0" sz="1100" spc="-30">
                <a:latin typeface="Tahoma"/>
                <a:cs typeface="Tahoma"/>
              </a:rPr>
              <a:t>Perfective </a:t>
            </a:r>
            <a:r>
              <a:rPr dirty="0" sz="1100" spc="-40">
                <a:latin typeface="Tahoma"/>
                <a:cs typeface="Tahoma"/>
              </a:rPr>
              <a:t>aspect </a:t>
            </a:r>
            <a:r>
              <a:rPr dirty="0" sz="1100" spc="45">
                <a:latin typeface="Tahoma"/>
                <a:cs typeface="Tahoma"/>
              </a:rPr>
              <a:t>(EXTERNAL </a:t>
            </a:r>
            <a:r>
              <a:rPr dirty="0" sz="1100" spc="-45">
                <a:latin typeface="Tahoma"/>
                <a:cs typeface="Tahoma"/>
              </a:rPr>
              <a:t>perspective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event) </a:t>
            </a:r>
            <a:r>
              <a:rPr dirty="0" sz="1100" spc="-35">
                <a:latin typeface="Tahoma"/>
                <a:cs typeface="Tahoma"/>
              </a:rPr>
              <a:t>is  </a:t>
            </a:r>
            <a:r>
              <a:rPr dirty="0" sz="1100" spc="-60">
                <a:latin typeface="Tahoma"/>
                <a:cs typeface="Tahoma"/>
              </a:rPr>
              <a:t>marked </a:t>
            </a:r>
            <a:r>
              <a:rPr dirty="0" sz="1100" spc="-50">
                <a:latin typeface="Tahoma"/>
                <a:cs typeface="Tahoma"/>
              </a:rPr>
              <a:t>using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 b="1">
                <a:latin typeface="Arial"/>
                <a:cs typeface="Arial"/>
              </a:rPr>
              <a:t>perfective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form</a:t>
            </a:r>
            <a:r>
              <a:rPr dirty="0" sz="1100" spc="-4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303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>
                <a:hlinkClick r:id="rId14" action="ppaction://hlinksldjump"/>
              </a:rPr>
              <a:t>How </a:t>
            </a:r>
            <a:r>
              <a:rPr dirty="0" spc="-15">
                <a:hlinkClick r:id="rId14" action="ppaction://hlinksldjump"/>
              </a:rPr>
              <a:t>to </a:t>
            </a:r>
            <a:r>
              <a:rPr dirty="0" spc="-55">
                <a:hlinkClick r:id="rId14" action="ppaction://hlinksldjump"/>
              </a:rPr>
              <a:t>mark</a:t>
            </a:r>
            <a:r>
              <a:rPr dirty="0" spc="85">
                <a:hlinkClick r:id="rId14" action="ppaction://hlinksldjump"/>
              </a:rPr>
              <a:t> </a:t>
            </a:r>
            <a:r>
              <a:rPr dirty="0" spc="-45">
                <a:hlinkClick r:id="rId14" action="ppaction://hlinksldjump"/>
              </a:rPr>
              <a:t>aspect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690789"/>
            <a:ext cx="3553460" cy="7893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77495">
              <a:lnSpc>
                <a:spcPct val="102600"/>
              </a:lnSpc>
              <a:spcBef>
                <a:spcPts val="55"/>
              </a:spcBef>
            </a:pPr>
            <a:r>
              <a:rPr dirty="0" sz="1100" spc="-80">
                <a:latin typeface="Tahoma"/>
                <a:cs typeface="Tahoma"/>
              </a:rPr>
              <a:t>In </a:t>
            </a:r>
            <a:r>
              <a:rPr dirty="0" sz="1100" spc="-30">
                <a:latin typeface="Tahoma"/>
                <a:cs typeface="Tahoma"/>
              </a:rPr>
              <a:t>addition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0">
                <a:latin typeface="Tahoma"/>
                <a:cs typeface="Tahoma"/>
              </a:rPr>
              <a:t>using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participle,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75">
                <a:latin typeface="Tahoma"/>
                <a:cs typeface="Tahoma"/>
              </a:rPr>
              <a:t>need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75">
                <a:latin typeface="Tahoma"/>
                <a:cs typeface="Tahoma"/>
              </a:rPr>
              <a:t>use </a:t>
            </a:r>
            <a:r>
              <a:rPr dirty="0" sz="1100" spc="-55">
                <a:latin typeface="Tahoma"/>
                <a:cs typeface="Tahoma"/>
              </a:rPr>
              <a:t>an  </a:t>
            </a:r>
            <a:r>
              <a:rPr dirty="0" sz="1100" spc="-45">
                <a:latin typeface="Tahoma"/>
                <a:cs typeface="Tahoma"/>
              </a:rPr>
              <a:t>appropriate </a:t>
            </a:r>
            <a:r>
              <a:rPr dirty="0" sz="1100" spc="-50" b="1">
                <a:latin typeface="Arial"/>
                <a:cs typeface="Arial"/>
              </a:rPr>
              <a:t>auxiliary </a:t>
            </a:r>
            <a:r>
              <a:rPr dirty="0" sz="1100" spc="-55" b="1">
                <a:latin typeface="Arial"/>
                <a:cs typeface="Arial"/>
              </a:rPr>
              <a:t>verb </a:t>
            </a:r>
            <a:r>
              <a:rPr dirty="0" sz="1100" spc="-40">
                <a:latin typeface="Tahoma"/>
                <a:cs typeface="Tahoma"/>
              </a:rPr>
              <a:t>which must ”agree </a:t>
            </a:r>
            <a:r>
              <a:rPr dirty="0" sz="1100">
                <a:latin typeface="Tahoma"/>
                <a:cs typeface="Tahoma"/>
              </a:rPr>
              <a:t>with” </a:t>
            </a:r>
            <a:r>
              <a:rPr dirty="0" sz="1100" spc="-40">
                <a:latin typeface="Tahoma"/>
                <a:cs typeface="Tahoma"/>
              </a:rPr>
              <a:t>the  </a:t>
            </a:r>
            <a:r>
              <a:rPr dirty="0" sz="1100" spc="-30">
                <a:latin typeface="Tahoma"/>
                <a:cs typeface="Tahoma"/>
              </a:rPr>
              <a:t>participle.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progressive </a:t>
            </a:r>
            <a:r>
              <a:rPr dirty="0" sz="1100" spc="-50">
                <a:latin typeface="Tahoma"/>
                <a:cs typeface="Tahoma"/>
              </a:rPr>
              <a:t>form selects </a:t>
            </a:r>
            <a:r>
              <a:rPr dirty="0" sz="1100" spc="-45" b="1">
                <a:latin typeface="Arial"/>
                <a:cs typeface="Arial"/>
              </a:rPr>
              <a:t>be </a:t>
            </a:r>
            <a:r>
              <a:rPr dirty="0" sz="1100" spc="-65">
                <a:latin typeface="Tahoma"/>
                <a:cs typeface="Tahoma"/>
              </a:rPr>
              <a:t>as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agreeing </a:t>
            </a:r>
            <a:r>
              <a:rPr dirty="0" sz="1100" spc="-35">
                <a:latin typeface="Tahoma"/>
                <a:cs typeface="Tahoma"/>
              </a:rPr>
              <a:t>auxiliary </a:t>
            </a:r>
            <a:r>
              <a:rPr dirty="0" sz="1100" spc="-55">
                <a:latin typeface="Tahoma"/>
                <a:cs typeface="Tahoma"/>
              </a:rPr>
              <a:t>verb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654605"/>
            <a:ext cx="14287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(3)	</a:t>
            </a:r>
            <a:r>
              <a:rPr dirty="0" sz="1100" spc="-35">
                <a:latin typeface="Tahoma"/>
                <a:cs typeface="Tahoma"/>
              </a:rPr>
              <a:t>Zachary is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eating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2375" y="2590723"/>
            <a:ext cx="191770" cy="172085"/>
          </a:xfrm>
          <a:custGeom>
            <a:avLst/>
            <a:gdLst/>
            <a:ahLst/>
            <a:cxnLst/>
            <a:rect l="l" t="t" r="r" b="b"/>
            <a:pathLst>
              <a:path w="191769" h="172085">
                <a:moveTo>
                  <a:pt x="0" y="172072"/>
                </a:moveTo>
                <a:lnTo>
                  <a:pt x="191274" y="172072"/>
                </a:lnTo>
                <a:lnTo>
                  <a:pt x="191274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2C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59827" y="2590723"/>
            <a:ext cx="311785" cy="172085"/>
          </a:xfrm>
          <a:custGeom>
            <a:avLst/>
            <a:gdLst/>
            <a:ahLst/>
            <a:cxnLst/>
            <a:rect l="l" t="t" r="r" b="b"/>
            <a:pathLst>
              <a:path w="311784" h="172085">
                <a:moveTo>
                  <a:pt x="0" y="172072"/>
                </a:moveTo>
                <a:lnTo>
                  <a:pt x="311340" y="172072"/>
                </a:lnTo>
                <a:lnTo>
                  <a:pt x="311340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7297" y="2021229"/>
            <a:ext cx="3059430" cy="7308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40">
                <a:latin typeface="Tahoma"/>
                <a:cs typeface="Tahoma"/>
              </a:rPr>
              <a:t>the perfective </a:t>
            </a:r>
            <a:r>
              <a:rPr dirty="0" sz="1100" spc="-50">
                <a:latin typeface="Tahoma"/>
                <a:cs typeface="Tahoma"/>
              </a:rPr>
              <a:t>form selects </a:t>
            </a:r>
            <a:r>
              <a:rPr dirty="0" sz="1100" spc="-55" b="1">
                <a:latin typeface="Arial"/>
                <a:cs typeface="Arial"/>
              </a:rPr>
              <a:t>have </a:t>
            </a: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agreeing  </a:t>
            </a:r>
            <a:r>
              <a:rPr dirty="0" sz="1100" spc="-35">
                <a:latin typeface="Tahoma"/>
                <a:cs typeface="Tahoma"/>
              </a:rPr>
              <a:t>auxiliary </a:t>
            </a:r>
            <a:r>
              <a:rPr dirty="0" sz="1100" spc="-50">
                <a:latin typeface="Tahoma"/>
                <a:cs typeface="Tahoma"/>
              </a:rPr>
              <a:t>verb,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(4)	</a:t>
            </a:r>
            <a:r>
              <a:rPr dirty="0" sz="1100" spc="-10">
                <a:latin typeface="Tahoma"/>
                <a:cs typeface="Tahoma"/>
              </a:rPr>
              <a:t>Julia </a:t>
            </a:r>
            <a:r>
              <a:rPr dirty="0" sz="1100" spc="-60">
                <a:latin typeface="Tahoma"/>
                <a:cs typeface="Tahoma"/>
              </a:rPr>
              <a:t>has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eaten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696506"/>
            <a:ext cx="57213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20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3333B2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3333B2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26391"/>
            <a:ext cx="620395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340053"/>
            <a:ext cx="1054100" cy="80327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54600"/>
              </a:lnSpc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Forms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verb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Marking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Tense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789292"/>
            <a:ext cx="2781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Do-sup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o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933026"/>
            <a:ext cx="91757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8" action="ppaction://hlinksldjump"/>
              </a:rPr>
              <a:t>Further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8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8" action="ppaction://hlinksldjump"/>
              </a:rPr>
              <a:t>reading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5" action="ppaction://hlinksldjump"/>
              </a:rPr>
              <a:t>20</a:t>
            </a:r>
            <a:r>
              <a:rPr dirty="0" sz="600" spc="-125"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5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5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237194"/>
            <a:ext cx="913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Marking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523249"/>
            <a:ext cx="1657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5" action="ppaction://hlinksldjump"/>
              </a:rPr>
              <a:t>Combining </a:t>
            </a:r>
            <a:r>
              <a:rPr dirty="0" sz="1100" spc="-60">
                <a:solidFill>
                  <a:srgbClr val="3333B2"/>
                </a:solidFill>
                <a:latin typeface="Tahoma"/>
                <a:cs typeface="Tahoma"/>
                <a:hlinkClick r:id="rId15" action="ppaction://hlinksldjump"/>
              </a:rPr>
              <a:t>tense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15" action="ppaction://hlinksldjump"/>
              </a:rPr>
              <a:t>and</a:t>
            </a:r>
            <a:r>
              <a:rPr dirty="0" sz="1100" spc="85">
                <a:solidFill>
                  <a:srgbClr val="3333B2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5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809304"/>
            <a:ext cx="1533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The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role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of auxiliary</a:t>
            </a:r>
            <a:r>
              <a:rPr dirty="0" sz="1100" spc="16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verbs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095359"/>
            <a:ext cx="9169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Adding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adverbs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288537"/>
            <a:ext cx="65976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0240" cy="967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26391"/>
            <a:ext cx="620395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510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6" action="ppaction://hlinksldjump"/>
              </a:rPr>
              <a:t>Building </a:t>
            </a:r>
            <a:r>
              <a:rPr dirty="0" spc="-60">
                <a:hlinkClick r:id="rId16" action="ppaction://hlinksldjump"/>
              </a:rPr>
              <a:t>up </a:t>
            </a:r>
            <a:r>
              <a:rPr dirty="0" spc="-55">
                <a:hlinkClick r:id="rId16" action="ppaction://hlinksldjump"/>
              </a:rPr>
              <a:t>complex</a:t>
            </a:r>
            <a:r>
              <a:rPr dirty="0" spc="140">
                <a:hlinkClick r:id="rId16" action="ppaction://hlinksldjump"/>
              </a:rPr>
              <a:t> </a:t>
            </a:r>
            <a:r>
              <a:rPr dirty="0" spc="-75">
                <a:hlinkClick r:id="rId16" action="ppaction://hlinksldjump"/>
              </a:rPr>
              <a:t>tenses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38561" y="2789292"/>
            <a:ext cx="2781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p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o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21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268995"/>
            <a:ext cx="3210560" cy="7842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17907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0">
                <a:latin typeface="Tahoma"/>
                <a:cs typeface="Tahoma"/>
              </a:rPr>
              <a:t>Mark </a:t>
            </a:r>
            <a:r>
              <a:rPr dirty="0" sz="1100" spc="-40">
                <a:latin typeface="Tahoma"/>
                <a:cs typeface="Tahoma"/>
              </a:rPr>
              <a:t>aspect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 i="1">
                <a:latin typeface="Trebuchet MS"/>
                <a:cs typeface="Trebuchet MS"/>
              </a:rPr>
              <a:t>rightmost </a:t>
            </a:r>
            <a:r>
              <a:rPr dirty="0" sz="1100" spc="-55">
                <a:latin typeface="Tahoma"/>
                <a:cs typeface="Tahoma"/>
              </a:rPr>
              <a:t>verb </a:t>
            </a:r>
            <a:r>
              <a:rPr dirty="0" sz="1100" spc="-50">
                <a:latin typeface="Tahoma"/>
                <a:cs typeface="Tahoma"/>
              </a:rPr>
              <a:t>and </a:t>
            </a:r>
            <a:r>
              <a:rPr dirty="0" sz="1100" spc="-35">
                <a:latin typeface="Tahoma"/>
                <a:cs typeface="Tahoma"/>
              </a:rPr>
              <a:t>insert </a:t>
            </a:r>
            <a:r>
              <a:rPr dirty="0" sz="1100" spc="-55">
                <a:latin typeface="Tahoma"/>
                <a:cs typeface="Tahoma"/>
              </a:rPr>
              <a:t>an  </a:t>
            </a:r>
            <a:r>
              <a:rPr dirty="0" sz="1100" spc="-45">
                <a:latin typeface="Tahoma"/>
                <a:cs typeface="Tahoma"/>
              </a:rPr>
              <a:t>appropriate </a:t>
            </a:r>
            <a:r>
              <a:rPr dirty="0" sz="1100" spc="-70" i="1">
                <a:latin typeface="Trebuchet MS"/>
                <a:cs typeface="Trebuchet MS"/>
              </a:rPr>
              <a:t>auxiliary</a:t>
            </a:r>
            <a:r>
              <a:rPr dirty="0" sz="1100" spc="85" i="1">
                <a:latin typeface="Trebuchet MS"/>
                <a:cs typeface="Trebuchet MS"/>
              </a:rPr>
              <a:t> </a:t>
            </a:r>
            <a:r>
              <a:rPr dirty="0" sz="1100" spc="-70" i="1">
                <a:latin typeface="Trebuchet MS"/>
                <a:cs typeface="Trebuchet MS"/>
              </a:rPr>
              <a:t>verb</a:t>
            </a:r>
            <a:endParaRPr sz="1100">
              <a:latin typeface="Trebuchet MS"/>
              <a:cs typeface="Trebuchet MS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40">
                <a:latin typeface="Tahoma"/>
                <a:cs typeface="Tahoma"/>
              </a:rPr>
              <a:t>Repeat </a:t>
            </a:r>
            <a:r>
              <a:rPr dirty="0" sz="1100" spc="-25">
                <a:latin typeface="Tahoma"/>
                <a:cs typeface="Tahoma"/>
              </a:rPr>
              <a:t>last </a:t>
            </a:r>
            <a:r>
              <a:rPr dirty="0" sz="1100" spc="-45">
                <a:latin typeface="Tahoma"/>
                <a:cs typeface="Tahoma"/>
              </a:rPr>
              <a:t>rule </a:t>
            </a:r>
            <a:r>
              <a:rPr dirty="0" sz="1100" spc="-5">
                <a:latin typeface="Tahoma"/>
                <a:cs typeface="Tahoma"/>
              </a:rPr>
              <a:t>if</a:t>
            </a:r>
            <a:r>
              <a:rPr dirty="0" sz="1100" spc="18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necessary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0">
                <a:latin typeface="Tahoma"/>
                <a:cs typeface="Tahoma"/>
              </a:rPr>
              <a:t>Mark </a:t>
            </a:r>
            <a:r>
              <a:rPr dirty="0" sz="1100" spc="-60">
                <a:latin typeface="Tahoma"/>
                <a:cs typeface="Tahoma"/>
              </a:rPr>
              <a:t>tense </a:t>
            </a:r>
            <a:r>
              <a:rPr dirty="0" sz="1100" spc="-35">
                <a:latin typeface="Tahoma"/>
                <a:cs typeface="Tahoma"/>
              </a:rPr>
              <a:t>(plus </a:t>
            </a:r>
            <a:r>
              <a:rPr dirty="0" sz="1100" spc="-5">
                <a:latin typeface="Tahoma"/>
                <a:cs typeface="Tahoma"/>
              </a:rPr>
              <a:t>”the </a:t>
            </a:r>
            <a:r>
              <a:rPr dirty="0" sz="1100" spc="-15">
                <a:latin typeface="Tahoma"/>
                <a:cs typeface="Tahoma"/>
              </a:rPr>
              <a:t>future”)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80">
                <a:latin typeface="Tahoma"/>
                <a:cs typeface="Tahoma"/>
              </a:rPr>
              <a:t> </a:t>
            </a:r>
            <a:r>
              <a:rPr dirty="0" sz="1100" spc="-75" i="1">
                <a:latin typeface="Trebuchet MS"/>
                <a:cs typeface="Trebuchet MS"/>
              </a:rPr>
              <a:t>leftmost verb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0240" cy="967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510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3" action="ppaction://hlinksldjump"/>
              </a:rPr>
              <a:t>Building </a:t>
            </a:r>
            <a:r>
              <a:rPr dirty="0" spc="-60">
                <a:hlinkClick r:id="rId13" action="ppaction://hlinksldjump"/>
              </a:rPr>
              <a:t>up </a:t>
            </a:r>
            <a:r>
              <a:rPr dirty="0" spc="-55">
                <a:hlinkClick r:id="rId13" action="ppaction://hlinksldjump"/>
              </a:rPr>
              <a:t>complex</a:t>
            </a:r>
            <a:r>
              <a:rPr dirty="0" spc="140">
                <a:hlinkClick r:id="rId13" action="ppaction://hlinksldjump"/>
              </a:rPr>
              <a:t> </a:t>
            </a:r>
            <a:r>
              <a:rPr dirty="0" spc="-75">
                <a:hlinkClick r:id="rId13" action="ppaction://hlinksldjump"/>
              </a:rPr>
              <a:t>tenses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297" y="1260092"/>
            <a:ext cx="910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(5)</a:t>
            </a:r>
            <a:r>
              <a:rPr dirty="0" sz="1100" spc="-20">
                <a:latin typeface="Tahoma"/>
                <a:cs typeface="Tahoma"/>
              </a:rPr>
              <a:t>	</a:t>
            </a:r>
            <a:r>
              <a:rPr dirty="0" sz="1100" spc="-30">
                <a:latin typeface="Tahoma"/>
                <a:cs typeface="Tahoma"/>
              </a:rPr>
              <a:t>Zach</a:t>
            </a:r>
            <a:r>
              <a:rPr dirty="0" sz="1100" spc="-65">
                <a:latin typeface="Tahoma"/>
                <a:cs typeface="Tahoma"/>
              </a:rPr>
              <a:t>a</a:t>
            </a:r>
            <a:r>
              <a:rPr dirty="0" sz="1100" spc="-35">
                <a:latin typeface="Tahoma"/>
                <a:cs typeface="Tahoma"/>
              </a:rPr>
              <a:t>ry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0945" y="1290891"/>
            <a:ext cx="24447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0">
                <a:latin typeface="Tahoma"/>
                <a:cs typeface="Tahoma"/>
              </a:rPr>
              <a:t>eats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627496"/>
            <a:ext cx="663575" cy="181228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Marking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mark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latin typeface="Verdana"/>
                <a:cs typeface="Verdana"/>
                <a:hlinkClick r:id="rId13" action="ppaction://hlinksldjump"/>
              </a:rPr>
              <a:t>Building </a:t>
            </a:r>
            <a:r>
              <a:rPr dirty="0" sz="400" spc="-35">
                <a:latin typeface="Verdana"/>
                <a:cs typeface="Verdana"/>
                <a:hlinkClick r:id="rId13" action="ppaction://hlinksldjump"/>
              </a:rPr>
              <a:t>up complex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tenses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4826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3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22</a:t>
            </a:r>
            <a:r>
              <a:rPr dirty="0" sz="600" spc="-114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0240" cy="967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510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5" action="ppaction://hlinksldjump"/>
              </a:rPr>
              <a:t>Building </a:t>
            </a:r>
            <a:r>
              <a:rPr dirty="0" spc="-60">
                <a:hlinkClick r:id="rId15" action="ppaction://hlinksldjump"/>
              </a:rPr>
              <a:t>up </a:t>
            </a:r>
            <a:r>
              <a:rPr dirty="0" spc="-55">
                <a:hlinkClick r:id="rId15" action="ppaction://hlinksldjump"/>
              </a:rPr>
              <a:t>complex</a:t>
            </a:r>
            <a:r>
              <a:rPr dirty="0" spc="140">
                <a:hlinkClick r:id="rId15" action="ppaction://hlinksldjump"/>
              </a:rPr>
              <a:t> </a:t>
            </a:r>
            <a:r>
              <a:rPr dirty="0" spc="-75">
                <a:hlinkClick r:id="rId15" action="ppaction://hlinksldjump"/>
              </a:rPr>
              <a:t>tenses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260092"/>
            <a:ext cx="910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(5)</a:t>
            </a:r>
            <a:r>
              <a:rPr dirty="0" sz="1100" spc="-20">
                <a:latin typeface="Tahoma"/>
                <a:cs typeface="Tahoma"/>
              </a:rPr>
              <a:t>	</a:t>
            </a:r>
            <a:r>
              <a:rPr dirty="0" sz="1100" spc="-30">
                <a:latin typeface="Tahoma"/>
                <a:cs typeface="Tahoma"/>
              </a:rPr>
              <a:t>Zach</a:t>
            </a:r>
            <a:r>
              <a:rPr dirty="0" sz="1100" spc="-65">
                <a:latin typeface="Tahoma"/>
                <a:cs typeface="Tahoma"/>
              </a:rPr>
              <a:t>a</a:t>
            </a:r>
            <a:r>
              <a:rPr dirty="0" sz="1100" spc="-35">
                <a:latin typeface="Tahoma"/>
                <a:cs typeface="Tahoma"/>
              </a:rPr>
              <a:t>ry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0945" y="1290891"/>
            <a:ext cx="24447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0">
                <a:latin typeface="Tahoma"/>
                <a:cs typeface="Tahoma"/>
              </a:rPr>
              <a:t>eats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568207"/>
            <a:ext cx="910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9570" algn="l"/>
              </a:tabLst>
            </a:pPr>
            <a:r>
              <a:rPr dirty="0" sz="1100" spc="-20">
                <a:latin typeface="Tahoma"/>
                <a:cs typeface="Tahoma"/>
              </a:rPr>
              <a:t>(6)	</a:t>
            </a:r>
            <a:r>
              <a:rPr dirty="0" sz="1100" spc="-40">
                <a:latin typeface="Tahoma"/>
                <a:cs typeface="Tahoma"/>
              </a:rPr>
              <a:t>*Zachary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0945" y="1599006"/>
            <a:ext cx="35242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eating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1880557"/>
            <a:ext cx="663575" cy="155956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latin typeface="Verdana"/>
                <a:cs typeface="Verdana"/>
                <a:hlinkClick r:id="rId15" action="ppaction://hlinksldjump"/>
              </a:rPr>
              <a:t>Building </a:t>
            </a:r>
            <a:r>
              <a:rPr dirty="0" sz="400" spc="-35">
                <a:latin typeface="Verdana"/>
                <a:cs typeface="Verdana"/>
                <a:hlinkClick r:id="rId15" action="ppaction://hlinksldjump"/>
              </a:rPr>
              <a:t>up complex </a:t>
            </a:r>
            <a:r>
              <a:rPr dirty="0" sz="400" spc="-40">
                <a:latin typeface="Verdana"/>
                <a:cs typeface="Verdana"/>
                <a:hlinkClick r:id="rId15" action="ppaction://hlinksldjump"/>
              </a:rPr>
              <a:t>tenses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4826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3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22</a:t>
            </a:r>
            <a:r>
              <a:rPr dirty="0" sz="600" spc="-114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0240" cy="967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510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6" action="ppaction://hlinksldjump"/>
              </a:rPr>
              <a:t>Building </a:t>
            </a:r>
            <a:r>
              <a:rPr dirty="0" spc="-60">
                <a:hlinkClick r:id="rId16" action="ppaction://hlinksldjump"/>
              </a:rPr>
              <a:t>up </a:t>
            </a:r>
            <a:r>
              <a:rPr dirty="0" spc="-55">
                <a:hlinkClick r:id="rId16" action="ppaction://hlinksldjump"/>
              </a:rPr>
              <a:t>complex</a:t>
            </a:r>
            <a:r>
              <a:rPr dirty="0" spc="140">
                <a:hlinkClick r:id="rId16" action="ppaction://hlinksldjump"/>
              </a:rPr>
              <a:t> </a:t>
            </a:r>
            <a:r>
              <a:rPr dirty="0" spc="-75">
                <a:hlinkClick r:id="rId16" action="ppaction://hlinksldjump"/>
              </a:rPr>
              <a:t>tenses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260092"/>
            <a:ext cx="910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(5)</a:t>
            </a:r>
            <a:r>
              <a:rPr dirty="0" sz="1100" spc="-20">
                <a:latin typeface="Tahoma"/>
                <a:cs typeface="Tahoma"/>
              </a:rPr>
              <a:t>	</a:t>
            </a:r>
            <a:r>
              <a:rPr dirty="0" sz="1100" spc="-30">
                <a:latin typeface="Tahoma"/>
                <a:cs typeface="Tahoma"/>
              </a:rPr>
              <a:t>Zach</a:t>
            </a:r>
            <a:r>
              <a:rPr dirty="0" sz="1100" spc="-65">
                <a:latin typeface="Tahoma"/>
                <a:cs typeface="Tahoma"/>
              </a:rPr>
              <a:t>a</a:t>
            </a:r>
            <a:r>
              <a:rPr dirty="0" sz="1100" spc="-35">
                <a:latin typeface="Tahoma"/>
                <a:cs typeface="Tahoma"/>
              </a:rPr>
              <a:t>ry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0945" y="1290891"/>
            <a:ext cx="24447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50">
                <a:latin typeface="Tahoma"/>
                <a:cs typeface="Tahoma"/>
              </a:rPr>
              <a:t>eats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568207"/>
            <a:ext cx="910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9570" algn="l"/>
              </a:tabLst>
            </a:pPr>
            <a:r>
              <a:rPr dirty="0" sz="1100" spc="-20">
                <a:latin typeface="Tahoma"/>
                <a:cs typeface="Tahoma"/>
              </a:rPr>
              <a:t>(6)	</a:t>
            </a:r>
            <a:r>
              <a:rPr dirty="0" sz="1100" spc="-40">
                <a:latin typeface="Tahoma"/>
                <a:cs typeface="Tahoma"/>
              </a:rPr>
              <a:t>*Zachary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0945" y="1599006"/>
            <a:ext cx="35242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eating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10945" y="1907120"/>
            <a:ext cx="86360" cy="172085"/>
          </a:xfrm>
          <a:custGeom>
            <a:avLst/>
            <a:gdLst/>
            <a:ahLst/>
            <a:cxnLst/>
            <a:rect l="l" t="t" r="r" b="b"/>
            <a:pathLst>
              <a:path w="86359" h="172085">
                <a:moveTo>
                  <a:pt x="0" y="172072"/>
                </a:moveTo>
                <a:lnTo>
                  <a:pt x="86207" y="172072"/>
                </a:lnTo>
                <a:lnTo>
                  <a:pt x="86207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2C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297" y="1876322"/>
            <a:ext cx="14287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(7)	</a:t>
            </a:r>
            <a:r>
              <a:rPr dirty="0" sz="1100" spc="-35">
                <a:latin typeface="Tahoma"/>
                <a:cs typeface="Tahoma"/>
              </a:rPr>
              <a:t>Zachary is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eating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226391"/>
            <a:ext cx="627380" cy="121348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1143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22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0240" cy="967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510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3" action="ppaction://hlinksldjump"/>
              </a:rPr>
              <a:t>Building </a:t>
            </a:r>
            <a:r>
              <a:rPr dirty="0" spc="-60">
                <a:hlinkClick r:id="rId13" action="ppaction://hlinksldjump"/>
              </a:rPr>
              <a:t>up </a:t>
            </a:r>
            <a:r>
              <a:rPr dirty="0" spc="-55">
                <a:hlinkClick r:id="rId13" action="ppaction://hlinksldjump"/>
              </a:rPr>
              <a:t>complex</a:t>
            </a:r>
            <a:r>
              <a:rPr dirty="0" spc="140">
                <a:hlinkClick r:id="rId13" action="ppaction://hlinksldjump"/>
              </a:rPr>
              <a:t> </a:t>
            </a:r>
            <a:r>
              <a:rPr dirty="0" spc="-75">
                <a:hlinkClick r:id="rId13" action="ppaction://hlinksldjump"/>
              </a:rPr>
              <a:t>tenses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297" y="1260092"/>
            <a:ext cx="7543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(8)</a:t>
            </a:r>
            <a:r>
              <a:rPr dirty="0" sz="1100" spc="-20">
                <a:latin typeface="Tahoma"/>
                <a:cs typeface="Tahoma"/>
              </a:rPr>
              <a:t>	</a:t>
            </a:r>
            <a:r>
              <a:rPr dirty="0" sz="1100" spc="-25">
                <a:latin typeface="Tahoma"/>
                <a:cs typeface="Tahoma"/>
              </a:rPr>
              <a:t>Anna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4697" y="1290891"/>
            <a:ext cx="22860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0">
                <a:latin typeface="Tahoma"/>
                <a:cs typeface="Tahoma"/>
              </a:rPr>
              <a:t>falls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627496"/>
            <a:ext cx="663575" cy="181228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Marking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mark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latin typeface="Verdana"/>
                <a:cs typeface="Verdana"/>
                <a:hlinkClick r:id="rId13" action="ppaction://hlinksldjump"/>
              </a:rPr>
              <a:t>Building </a:t>
            </a:r>
            <a:r>
              <a:rPr dirty="0" sz="400" spc="-35">
                <a:latin typeface="Verdana"/>
                <a:cs typeface="Verdana"/>
                <a:hlinkClick r:id="rId13" action="ppaction://hlinksldjump"/>
              </a:rPr>
              <a:t>up complex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tenses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4826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3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23</a:t>
            </a:r>
            <a:r>
              <a:rPr dirty="0" sz="600" spc="-114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0240" cy="967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510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5" action="ppaction://hlinksldjump"/>
              </a:rPr>
              <a:t>Building </a:t>
            </a:r>
            <a:r>
              <a:rPr dirty="0" spc="-60">
                <a:hlinkClick r:id="rId15" action="ppaction://hlinksldjump"/>
              </a:rPr>
              <a:t>up </a:t>
            </a:r>
            <a:r>
              <a:rPr dirty="0" spc="-55">
                <a:hlinkClick r:id="rId15" action="ppaction://hlinksldjump"/>
              </a:rPr>
              <a:t>complex</a:t>
            </a:r>
            <a:r>
              <a:rPr dirty="0" spc="140">
                <a:hlinkClick r:id="rId15" action="ppaction://hlinksldjump"/>
              </a:rPr>
              <a:t> </a:t>
            </a:r>
            <a:r>
              <a:rPr dirty="0" spc="-75">
                <a:hlinkClick r:id="rId15" action="ppaction://hlinksldjump"/>
              </a:rPr>
              <a:t>tenses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260092"/>
            <a:ext cx="7543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(8)</a:t>
            </a:r>
            <a:r>
              <a:rPr dirty="0" sz="1100" spc="-20">
                <a:latin typeface="Tahoma"/>
                <a:cs typeface="Tahoma"/>
              </a:rPr>
              <a:t>	</a:t>
            </a:r>
            <a:r>
              <a:rPr dirty="0" sz="1100" spc="-25">
                <a:latin typeface="Tahoma"/>
                <a:cs typeface="Tahoma"/>
              </a:rPr>
              <a:t>Anna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4697" y="1290891"/>
            <a:ext cx="22860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0">
                <a:latin typeface="Tahoma"/>
                <a:cs typeface="Tahoma"/>
              </a:rPr>
              <a:t>falls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568207"/>
            <a:ext cx="7537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9570" algn="l"/>
              </a:tabLst>
            </a:pPr>
            <a:r>
              <a:rPr dirty="0" sz="1100" spc="-20">
                <a:latin typeface="Tahoma"/>
                <a:cs typeface="Tahoma"/>
              </a:rPr>
              <a:t>(9)</a:t>
            </a:r>
            <a:r>
              <a:rPr dirty="0" sz="1100" spc="-20">
                <a:latin typeface="Tahoma"/>
                <a:cs typeface="Tahoma"/>
              </a:rPr>
              <a:t>	</a:t>
            </a:r>
            <a:r>
              <a:rPr dirty="0" sz="1100" spc="-30">
                <a:latin typeface="Tahoma"/>
                <a:cs typeface="Tahoma"/>
              </a:rPr>
              <a:t>*Anna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4697" y="1599006"/>
            <a:ext cx="30861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5">
                <a:latin typeface="Tahoma"/>
                <a:cs typeface="Tahoma"/>
              </a:rPr>
              <a:t>fallen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1880557"/>
            <a:ext cx="663575" cy="155956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latin typeface="Verdana"/>
                <a:cs typeface="Verdana"/>
                <a:hlinkClick r:id="rId15" action="ppaction://hlinksldjump"/>
              </a:rPr>
              <a:t>Building </a:t>
            </a:r>
            <a:r>
              <a:rPr dirty="0" sz="400" spc="-35">
                <a:latin typeface="Verdana"/>
                <a:cs typeface="Verdana"/>
                <a:hlinkClick r:id="rId15" action="ppaction://hlinksldjump"/>
              </a:rPr>
              <a:t>up complex </a:t>
            </a:r>
            <a:r>
              <a:rPr dirty="0" sz="400" spc="-40">
                <a:latin typeface="Verdana"/>
                <a:cs typeface="Verdana"/>
                <a:hlinkClick r:id="rId15" action="ppaction://hlinksldjump"/>
              </a:rPr>
              <a:t>tenses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4826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3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23</a:t>
            </a:r>
            <a:r>
              <a:rPr dirty="0" sz="600" spc="-114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80390" cy="582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016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 marL="88900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1489340"/>
            <a:ext cx="2940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Here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994" y="1506423"/>
            <a:ext cx="257175" cy="17272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-45">
                <a:latin typeface="Tahoma"/>
                <a:cs typeface="Tahoma"/>
              </a:rPr>
              <a:t>be!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7448" y="1220315"/>
            <a:ext cx="524510" cy="266700"/>
          </a:xfrm>
          <a:custGeom>
            <a:avLst/>
            <a:gdLst/>
            <a:ahLst/>
            <a:cxnLst/>
            <a:rect l="l" t="t" r="r" b="b"/>
            <a:pathLst>
              <a:path w="524510" h="266700">
                <a:moveTo>
                  <a:pt x="307133" y="171434"/>
                </a:moveTo>
                <a:lnTo>
                  <a:pt x="217132" y="171434"/>
                </a:lnTo>
                <a:lnTo>
                  <a:pt x="248969" y="252559"/>
                </a:lnTo>
                <a:lnTo>
                  <a:pt x="255127" y="262978"/>
                </a:lnTo>
                <a:lnTo>
                  <a:pt x="262133" y="266451"/>
                </a:lnTo>
                <a:lnTo>
                  <a:pt x="269138" y="262978"/>
                </a:lnTo>
                <a:lnTo>
                  <a:pt x="275296" y="252559"/>
                </a:lnTo>
                <a:lnTo>
                  <a:pt x="307133" y="171434"/>
                </a:lnTo>
                <a:close/>
              </a:path>
              <a:path w="524510" h="266700">
                <a:moveTo>
                  <a:pt x="488266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135434"/>
                </a:lnTo>
                <a:lnTo>
                  <a:pt x="2829" y="149447"/>
                </a:lnTo>
                <a:lnTo>
                  <a:pt x="10544" y="160890"/>
                </a:lnTo>
                <a:lnTo>
                  <a:pt x="21987" y="168605"/>
                </a:lnTo>
                <a:lnTo>
                  <a:pt x="36000" y="171434"/>
                </a:lnTo>
                <a:lnTo>
                  <a:pt x="488266" y="171434"/>
                </a:lnTo>
                <a:lnTo>
                  <a:pt x="502279" y="168605"/>
                </a:lnTo>
                <a:lnTo>
                  <a:pt x="513722" y="160890"/>
                </a:lnTo>
                <a:lnTo>
                  <a:pt x="521437" y="149447"/>
                </a:lnTo>
                <a:lnTo>
                  <a:pt x="524266" y="135434"/>
                </a:lnTo>
                <a:lnTo>
                  <a:pt x="524266" y="36000"/>
                </a:lnTo>
                <a:lnTo>
                  <a:pt x="521437" y="21987"/>
                </a:lnTo>
                <a:lnTo>
                  <a:pt x="513722" y="10544"/>
                </a:lnTo>
                <a:lnTo>
                  <a:pt x="502279" y="2829"/>
                </a:lnTo>
                <a:lnTo>
                  <a:pt x="48826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0931" y="1219004"/>
            <a:ext cx="45720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0">
                <a:solidFill>
                  <a:srgbClr val="190000"/>
                </a:solidFill>
                <a:latin typeface="Tahoma"/>
                <a:cs typeface="Tahoma"/>
              </a:rPr>
              <a:t>No</a:t>
            </a:r>
            <a:r>
              <a:rPr dirty="0" sz="900" spc="-50">
                <a:solidFill>
                  <a:srgbClr val="190000"/>
                </a:solidFill>
                <a:latin typeface="Tahoma"/>
                <a:cs typeface="Tahoma"/>
              </a:rPr>
              <a:t> </a:t>
            </a:r>
            <a:r>
              <a:rPr dirty="0" sz="900" spc="-35">
                <a:solidFill>
                  <a:srgbClr val="190000"/>
                </a:solidFill>
                <a:latin typeface="Tahoma"/>
                <a:cs typeface="Tahoma"/>
              </a:rPr>
              <a:t>tense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1646" y="1489340"/>
            <a:ext cx="5632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dragons!!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1880557"/>
            <a:ext cx="663575" cy="155956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4826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6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650240" cy="967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510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6" action="ppaction://hlinksldjump"/>
              </a:rPr>
              <a:t>Building </a:t>
            </a:r>
            <a:r>
              <a:rPr dirty="0" spc="-60">
                <a:hlinkClick r:id="rId16" action="ppaction://hlinksldjump"/>
              </a:rPr>
              <a:t>up </a:t>
            </a:r>
            <a:r>
              <a:rPr dirty="0" spc="-55">
                <a:hlinkClick r:id="rId16" action="ppaction://hlinksldjump"/>
              </a:rPr>
              <a:t>complex</a:t>
            </a:r>
            <a:r>
              <a:rPr dirty="0" spc="140">
                <a:hlinkClick r:id="rId16" action="ppaction://hlinksldjump"/>
              </a:rPr>
              <a:t> </a:t>
            </a:r>
            <a:r>
              <a:rPr dirty="0" spc="-75">
                <a:hlinkClick r:id="rId16" action="ppaction://hlinksldjump"/>
              </a:rPr>
              <a:t>tenses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7297" y="1260092"/>
            <a:ext cx="7543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8784" algn="l"/>
              </a:tabLst>
            </a:pPr>
            <a:r>
              <a:rPr dirty="0" sz="1100" spc="-20">
                <a:latin typeface="Tahoma"/>
                <a:cs typeface="Tahoma"/>
              </a:rPr>
              <a:t>(8)</a:t>
            </a:r>
            <a:r>
              <a:rPr dirty="0" sz="1100" spc="-20">
                <a:latin typeface="Tahoma"/>
                <a:cs typeface="Tahoma"/>
              </a:rPr>
              <a:t>	</a:t>
            </a:r>
            <a:r>
              <a:rPr dirty="0" sz="1100" spc="-25">
                <a:latin typeface="Tahoma"/>
                <a:cs typeface="Tahoma"/>
              </a:rPr>
              <a:t>Anna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4697" y="1290891"/>
            <a:ext cx="22860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0">
                <a:latin typeface="Tahoma"/>
                <a:cs typeface="Tahoma"/>
              </a:rPr>
              <a:t>falls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568207"/>
            <a:ext cx="7537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9570" algn="l"/>
              </a:tabLst>
            </a:pPr>
            <a:r>
              <a:rPr dirty="0" sz="1100" spc="-20">
                <a:latin typeface="Tahoma"/>
                <a:cs typeface="Tahoma"/>
              </a:rPr>
              <a:t>(9)</a:t>
            </a:r>
            <a:r>
              <a:rPr dirty="0" sz="1100" spc="-20">
                <a:latin typeface="Tahoma"/>
                <a:cs typeface="Tahoma"/>
              </a:rPr>
              <a:t>	</a:t>
            </a:r>
            <a:r>
              <a:rPr dirty="0" sz="1100" spc="-30">
                <a:latin typeface="Tahoma"/>
                <a:cs typeface="Tahoma"/>
              </a:rPr>
              <a:t>*Anna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4697" y="1599006"/>
            <a:ext cx="30861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5">
                <a:latin typeface="Tahoma"/>
                <a:cs typeface="Tahoma"/>
              </a:rPr>
              <a:t>fallen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876322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(10)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234" y="1876322"/>
            <a:ext cx="3276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Anna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3975" y="1907120"/>
            <a:ext cx="204470" cy="172085"/>
          </a:xfrm>
          <a:prstGeom prst="rect">
            <a:avLst/>
          </a:prstGeom>
          <a:solidFill>
            <a:srgbClr val="F2CCD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60">
                <a:latin typeface="Tahoma"/>
                <a:cs typeface="Tahoma"/>
              </a:rPr>
              <a:t>has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1427" y="1907120"/>
            <a:ext cx="30861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35">
                <a:latin typeface="Tahoma"/>
                <a:cs typeface="Tahoma"/>
              </a:rPr>
              <a:t>fallen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226391"/>
            <a:ext cx="627380" cy="121348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1143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23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510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6" action="ppaction://hlinksldjump"/>
              </a:rPr>
              <a:t>Building </a:t>
            </a:r>
            <a:r>
              <a:rPr dirty="0" spc="-60">
                <a:hlinkClick r:id="rId16" action="ppaction://hlinksldjump"/>
              </a:rPr>
              <a:t>up </a:t>
            </a:r>
            <a:r>
              <a:rPr dirty="0" spc="-55">
                <a:hlinkClick r:id="rId16" action="ppaction://hlinksldjump"/>
              </a:rPr>
              <a:t>complex</a:t>
            </a:r>
            <a:r>
              <a:rPr dirty="0" spc="140">
                <a:hlinkClick r:id="rId16" action="ppaction://hlinksldjump"/>
              </a:rPr>
              <a:t> </a:t>
            </a:r>
            <a:r>
              <a:rPr dirty="0" spc="-75">
                <a:hlinkClick r:id="rId16" action="ppaction://hlinksldjump"/>
              </a:rPr>
              <a:t>tenses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4253" y="1677452"/>
            <a:ext cx="483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Zach</a:t>
            </a:r>
            <a:r>
              <a:rPr dirty="0" sz="1100" spc="-65">
                <a:latin typeface="Tahoma"/>
                <a:cs typeface="Tahoma"/>
              </a:rPr>
              <a:t>a</a:t>
            </a:r>
            <a:r>
              <a:rPr dirty="0" sz="1100" spc="-35">
                <a:latin typeface="Tahoma"/>
                <a:cs typeface="Tahoma"/>
              </a:rPr>
              <a:t>ry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7982" y="1677452"/>
            <a:ext cx="626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cheese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2064" y="1677452"/>
            <a:ext cx="401955" cy="3302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 indent="144780">
              <a:lnSpc>
                <a:spcPts val="1090"/>
              </a:lnSpc>
              <a:spcBef>
                <a:spcPts val="315"/>
              </a:spcBef>
            </a:pPr>
            <a:r>
              <a:rPr dirty="0" sz="1100" spc="-35">
                <a:latin typeface="Tahoma"/>
                <a:cs typeface="Tahoma"/>
              </a:rPr>
              <a:t>is  </a:t>
            </a:r>
            <a:r>
              <a:rPr dirty="0" sz="1100" spc="20">
                <a:latin typeface="Tahoma"/>
                <a:cs typeface="Tahoma"/>
              </a:rPr>
              <a:t>PRES.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7707" y="1677452"/>
            <a:ext cx="436880" cy="330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2225">
              <a:lnSpc>
                <a:spcPts val="1205"/>
              </a:lnSpc>
              <a:spcBef>
                <a:spcPts val="90"/>
              </a:spcBef>
            </a:pPr>
            <a:r>
              <a:rPr dirty="0" sz="1100" spc="-30" b="1">
                <a:latin typeface="Arial"/>
                <a:cs typeface="Arial"/>
              </a:rPr>
              <a:t>eating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05"/>
              </a:lnSpc>
            </a:pPr>
            <a:r>
              <a:rPr dirty="0" sz="1100" spc="15">
                <a:latin typeface="Tahoma"/>
                <a:cs typeface="Tahoma"/>
              </a:rPr>
              <a:t>PROG.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78905" y="1109791"/>
            <a:ext cx="1734185" cy="118745"/>
          </a:xfrm>
          <a:custGeom>
            <a:avLst/>
            <a:gdLst/>
            <a:ahLst/>
            <a:cxnLst/>
            <a:rect l="l" t="t" r="r" b="b"/>
            <a:pathLst>
              <a:path w="1734185" h="118744">
                <a:moveTo>
                  <a:pt x="1708530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708530" y="118533"/>
                </a:lnTo>
                <a:lnTo>
                  <a:pt x="1718380" y="116544"/>
                </a:lnTo>
                <a:lnTo>
                  <a:pt x="1726424" y="111121"/>
                </a:lnTo>
                <a:lnTo>
                  <a:pt x="1731847" y="103078"/>
                </a:lnTo>
                <a:lnTo>
                  <a:pt x="1733836" y="93228"/>
                </a:lnTo>
                <a:lnTo>
                  <a:pt x="1733836" y="25305"/>
                </a:lnTo>
                <a:lnTo>
                  <a:pt x="1731847" y="15455"/>
                </a:lnTo>
                <a:lnTo>
                  <a:pt x="1726424" y="7411"/>
                </a:lnTo>
                <a:lnTo>
                  <a:pt x="1718380" y="1988"/>
                </a:lnTo>
                <a:lnTo>
                  <a:pt x="17085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78905" y="1109791"/>
            <a:ext cx="1734185" cy="118745"/>
          </a:xfrm>
          <a:custGeom>
            <a:avLst/>
            <a:gdLst/>
            <a:ahLst/>
            <a:cxnLst/>
            <a:rect l="l" t="t" r="r" b="b"/>
            <a:pathLst>
              <a:path w="1734185" h="118744">
                <a:moveTo>
                  <a:pt x="1708530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708530" y="118533"/>
                </a:lnTo>
                <a:lnTo>
                  <a:pt x="1718380" y="116544"/>
                </a:lnTo>
                <a:lnTo>
                  <a:pt x="1726424" y="111121"/>
                </a:lnTo>
                <a:lnTo>
                  <a:pt x="1731847" y="103078"/>
                </a:lnTo>
                <a:lnTo>
                  <a:pt x="1733836" y="93228"/>
                </a:lnTo>
                <a:lnTo>
                  <a:pt x="1733836" y="25305"/>
                </a:lnTo>
                <a:lnTo>
                  <a:pt x="1731847" y="15455"/>
                </a:lnTo>
                <a:lnTo>
                  <a:pt x="1726424" y="7411"/>
                </a:lnTo>
                <a:lnTo>
                  <a:pt x="1718380" y="1988"/>
                </a:lnTo>
                <a:lnTo>
                  <a:pt x="170853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387767" y="1086328"/>
            <a:ext cx="1716405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5">
                <a:latin typeface="Tahoma"/>
                <a:cs typeface="Tahoma"/>
              </a:rPr>
              <a:t>(1) </a:t>
            </a:r>
            <a:r>
              <a:rPr dirty="0" sz="750" spc="5">
                <a:latin typeface="Tahoma"/>
                <a:cs typeface="Tahoma"/>
              </a:rPr>
              <a:t>Mark </a:t>
            </a:r>
            <a:r>
              <a:rPr dirty="0" sz="750" spc="-30">
                <a:latin typeface="Tahoma"/>
                <a:cs typeface="Tahoma"/>
              </a:rPr>
              <a:t>progressive </a:t>
            </a:r>
            <a:r>
              <a:rPr dirty="0" sz="750" spc="-20">
                <a:latin typeface="Tahoma"/>
                <a:cs typeface="Tahoma"/>
              </a:rPr>
              <a:t>aspect </a:t>
            </a:r>
            <a:r>
              <a:rPr dirty="0" sz="750" spc="-25">
                <a:latin typeface="Tahoma"/>
                <a:cs typeface="Tahoma"/>
              </a:rPr>
              <a:t>on </a:t>
            </a:r>
            <a:r>
              <a:rPr dirty="0" sz="750" spc="-20">
                <a:latin typeface="Tahoma"/>
                <a:cs typeface="Tahoma"/>
              </a:rPr>
              <a:t>main</a:t>
            </a:r>
            <a:r>
              <a:rPr dirty="0" sz="750" spc="145">
                <a:latin typeface="Tahoma"/>
                <a:cs typeface="Tahoma"/>
              </a:rPr>
              <a:t> </a:t>
            </a:r>
            <a:r>
              <a:rPr dirty="0" sz="750" spc="-30">
                <a:latin typeface="Tahoma"/>
                <a:cs typeface="Tahoma"/>
              </a:rPr>
              <a:t>verb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45823" y="1228325"/>
            <a:ext cx="0" cy="449580"/>
          </a:xfrm>
          <a:custGeom>
            <a:avLst/>
            <a:gdLst/>
            <a:ahLst/>
            <a:cxnLst/>
            <a:rect l="l" t="t" r="r" b="b"/>
            <a:pathLst>
              <a:path w="0" h="449580">
                <a:moveTo>
                  <a:pt x="1" y="0"/>
                </a:moveTo>
                <a:lnTo>
                  <a:pt x="0" y="44938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25579" y="1662524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40487" y="0"/>
                </a:moveTo>
                <a:lnTo>
                  <a:pt x="20243" y="15182"/>
                </a:lnTo>
                <a:lnTo>
                  <a:pt x="0" y="0"/>
                </a:lnTo>
                <a:lnTo>
                  <a:pt x="20243" y="40487"/>
                </a:lnTo>
                <a:lnTo>
                  <a:pt x="40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10114" y="1356097"/>
            <a:ext cx="1145540" cy="118745"/>
          </a:xfrm>
          <a:custGeom>
            <a:avLst/>
            <a:gdLst/>
            <a:ahLst/>
            <a:cxnLst/>
            <a:rect l="l" t="t" r="r" b="b"/>
            <a:pathLst>
              <a:path w="1145539" h="118744">
                <a:moveTo>
                  <a:pt x="1120168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120168" y="118533"/>
                </a:lnTo>
                <a:lnTo>
                  <a:pt x="1130018" y="116544"/>
                </a:lnTo>
                <a:lnTo>
                  <a:pt x="1138062" y="111121"/>
                </a:lnTo>
                <a:lnTo>
                  <a:pt x="1143485" y="103078"/>
                </a:lnTo>
                <a:lnTo>
                  <a:pt x="1145473" y="93228"/>
                </a:lnTo>
                <a:lnTo>
                  <a:pt x="1145473" y="25305"/>
                </a:lnTo>
                <a:lnTo>
                  <a:pt x="1143485" y="15455"/>
                </a:lnTo>
                <a:lnTo>
                  <a:pt x="1138062" y="7411"/>
                </a:lnTo>
                <a:lnTo>
                  <a:pt x="1130018" y="1988"/>
                </a:lnTo>
                <a:lnTo>
                  <a:pt x="11201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10114" y="1356097"/>
            <a:ext cx="1145540" cy="118745"/>
          </a:xfrm>
          <a:custGeom>
            <a:avLst/>
            <a:gdLst/>
            <a:ahLst/>
            <a:cxnLst/>
            <a:rect l="l" t="t" r="r" b="b"/>
            <a:pathLst>
              <a:path w="1145539" h="118744">
                <a:moveTo>
                  <a:pt x="1120168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120168" y="118533"/>
                </a:lnTo>
                <a:lnTo>
                  <a:pt x="1130018" y="116544"/>
                </a:lnTo>
                <a:lnTo>
                  <a:pt x="1138062" y="111121"/>
                </a:lnTo>
                <a:lnTo>
                  <a:pt x="1143485" y="103078"/>
                </a:lnTo>
                <a:lnTo>
                  <a:pt x="1145473" y="93228"/>
                </a:lnTo>
                <a:lnTo>
                  <a:pt x="1145473" y="25305"/>
                </a:lnTo>
                <a:lnTo>
                  <a:pt x="1143485" y="15455"/>
                </a:lnTo>
                <a:lnTo>
                  <a:pt x="1138062" y="7411"/>
                </a:lnTo>
                <a:lnTo>
                  <a:pt x="1130018" y="1988"/>
                </a:lnTo>
                <a:lnTo>
                  <a:pt x="112016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18972" y="1332631"/>
            <a:ext cx="112776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5">
                <a:latin typeface="Tahoma"/>
                <a:cs typeface="Tahoma"/>
              </a:rPr>
              <a:t>(3) </a:t>
            </a:r>
            <a:r>
              <a:rPr dirty="0" sz="750" spc="5">
                <a:latin typeface="Tahoma"/>
                <a:cs typeface="Tahoma"/>
              </a:rPr>
              <a:t>Mark </a:t>
            </a:r>
            <a:r>
              <a:rPr dirty="0" sz="750" spc="-35">
                <a:latin typeface="Tahoma"/>
                <a:cs typeface="Tahoma"/>
              </a:rPr>
              <a:t>tense </a:t>
            </a:r>
            <a:r>
              <a:rPr dirty="0" sz="750" spc="-25">
                <a:latin typeface="Tahoma"/>
                <a:cs typeface="Tahoma"/>
              </a:rPr>
              <a:t>on</a:t>
            </a:r>
            <a:r>
              <a:rPr dirty="0" sz="750" spc="60">
                <a:latin typeface="Tahoma"/>
                <a:cs typeface="Tahoma"/>
              </a:rPr>
              <a:t> </a:t>
            </a:r>
            <a:r>
              <a:rPr dirty="0" sz="750" spc="-15">
                <a:latin typeface="Tahoma"/>
                <a:cs typeface="Tahoma"/>
              </a:rPr>
              <a:t>auxiliary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82851" y="1474630"/>
            <a:ext cx="0" cy="203200"/>
          </a:xfrm>
          <a:custGeom>
            <a:avLst/>
            <a:gdLst/>
            <a:ahLst/>
            <a:cxnLst/>
            <a:rect l="l" t="t" r="r" b="b"/>
            <a:pathLst>
              <a:path w="0" h="203200">
                <a:moveTo>
                  <a:pt x="1" y="0"/>
                </a:moveTo>
                <a:lnTo>
                  <a:pt x="0" y="20307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62607" y="1662524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40487" y="0"/>
                </a:moveTo>
                <a:lnTo>
                  <a:pt x="20243" y="15182"/>
                </a:lnTo>
                <a:lnTo>
                  <a:pt x="0" y="0"/>
                </a:lnTo>
                <a:lnTo>
                  <a:pt x="20243" y="40487"/>
                </a:lnTo>
                <a:lnTo>
                  <a:pt x="40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86761" y="2015954"/>
            <a:ext cx="708660" cy="243204"/>
          </a:xfrm>
          <a:custGeom>
            <a:avLst/>
            <a:gdLst/>
            <a:ahLst/>
            <a:cxnLst/>
            <a:rect l="l" t="t" r="r" b="b"/>
            <a:pathLst>
              <a:path w="708660" h="243205">
                <a:moveTo>
                  <a:pt x="708450" y="0"/>
                </a:moveTo>
                <a:lnTo>
                  <a:pt x="677998" y="194882"/>
                </a:lnTo>
                <a:lnTo>
                  <a:pt x="658460" y="228858"/>
                </a:lnTo>
                <a:lnTo>
                  <a:pt x="621906" y="242931"/>
                </a:lnTo>
                <a:lnTo>
                  <a:pt x="82634" y="242931"/>
                </a:lnTo>
                <a:lnTo>
                  <a:pt x="63132" y="239155"/>
                </a:lnTo>
                <a:lnTo>
                  <a:pt x="46079" y="228858"/>
                </a:lnTo>
                <a:lnTo>
                  <a:pt x="33281" y="213585"/>
                </a:lnTo>
                <a:lnTo>
                  <a:pt x="26541" y="194882"/>
                </a:lnTo>
                <a:lnTo>
                  <a:pt x="0" y="250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69088" y="2015954"/>
            <a:ext cx="40640" cy="43180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0" y="43168"/>
                </a:moveTo>
                <a:lnTo>
                  <a:pt x="17673" y="25025"/>
                </a:lnTo>
                <a:lnTo>
                  <a:pt x="40040" y="36911"/>
                </a:lnTo>
                <a:lnTo>
                  <a:pt x="13763" y="0"/>
                </a:lnTo>
                <a:lnTo>
                  <a:pt x="0" y="43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10826" y="2194230"/>
            <a:ext cx="856615" cy="118745"/>
          </a:xfrm>
          <a:custGeom>
            <a:avLst/>
            <a:gdLst/>
            <a:ahLst/>
            <a:cxnLst/>
            <a:rect l="l" t="t" r="r" b="b"/>
            <a:pathLst>
              <a:path w="856614" h="118744">
                <a:moveTo>
                  <a:pt x="831105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831105" y="118533"/>
                </a:lnTo>
                <a:lnTo>
                  <a:pt x="840955" y="116544"/>
                </a:lnTo>
                <a:lnTo>
                  <a:pt x="848999" y="111121"/>
                </a:lnTo>
                <a:lnTo>
                  <a:pt x="854422" y="103078"/>
                </a:lnTo>
                <a:lnTo>
                  <a:pt x="856411" y="93228"/>
                </a:lnTo>
                <a:lnTo>
                  <a:pt x="856411" y="25305"/>
                </a:lnTo>
                <a:lnTo>
                  <a:pt x="854422" y="15455"/>
                </a:lnTo>
                <a:lnTo>
                  <a:pt x="848999" y="7411"/>
                </a:lnTo>
                <a:lnTo>
                  <a:pt x="840955" y="1988"/>
                </a:lnTo>
                <a:lnTo>
                  <a:pt x="8311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10826" y="2194230"/>
            <a:ext cx="856615" cy="118745"/>
          </a:xfrm>
          <a:custGeom>
            <a:avLst/>
            <a:gdLst/>
            <a:ahLst/>
            <a:cxnLst/>
            <a:rect l="l" t="t" r="r" b="b"/>
            <a:pathLst>
              <a:path w="856614" h="118744">
                <a:moveTo>
                  <a:pt x="831105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831105" y="118533"/>
                </a:lnTo>
                <a:lnTo>
                  <a:pt x="840955" y="116544"/>
                </a:lnTo>
                <a:lnTo>
                  <a:pt x="848999" y="111121"/>
                </a:lnTo>
                <a:lnTo>
                  <a:pt x="854422" y="103078"/>
                </a:lnTo>
                <a:lnTo>
                  <a:pt x="856411" y="93228"/>
                </a:lnTo>
                <a:lnTo>
                  <a:pt x="856411" y="25305"/>
                </a:lnTo>
                <a:lnTo>
                  <a:pt x="854422" y="15455"/>
                </a:lnTo>
                <a:lnTo>
                  <a:pt x="848999" y="7411"/>
                </a:lnTo>
                <a:lnTo>
                  <a:pt x="840955" y="1988"/>
                </a:lnTo>
                <a:lnTo>
                  <a:pt x="831105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419682" y="2170755"/>
            <a:ext cx="838835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5">
                <a:latin typeface="Tahoma"/>
                <a:cs typeface="Tahoma"/>
              </a:rPr>
              <a:t>(2) </a:t>
            </a:r>
            <a:r>
              <a:rPr dirty="0" sz="750" spc="-25">
                <a:latin typeface="Tahoma"/>
                <a:cs typeface="Tahoma"/>
              </a:rPr>
              <a:t>Choose</a:t>
            </a:r>
            <a:r>
              <a:rPr dirty="0" sz="750" spc="-10">
                <a:latin typeface="Tahoma"/>
                <a:cs typeface="Tahoma"/>
              </a:rPr>
              <a:t> </a:t>
            </a:r>
            <a:r>
              <a:rPr dirty="0" sz="750" spc="-15">
                <a:latin typeface="Tahoma"/>
                <a:cs typeface="Tahoma"/>
              </a:rPr>
              <a:t>auxiliary</a:t>
            </a:r>
            <a:endParaRPr sz="75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13263" y="2850583"/>
            <a:ext cx="627380" cy="5892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24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510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6" action="ppaction://hlinksldjump"/>
              </a:rPr>
              <a:t>Building </a:t>
            </a:r>
            <a:r>
              <a:rPr dirty="0" spc="-60">
                <a:hlinkClick r:id="rId16" action="ppaction://hlinksldjump"/>
              </a:rPr>
              <a:t>up </a:t>
            </a:r>
            <a:r>
              <a:rPr dirty="0" spc="-55">
                <a:hlinkClick r:id="rId16" action="ppaction://hlinksldjump"/>
              </a:rPr>
              <a:t>complex</a:t>
            </a:r>
            <a:r>
              <a:rPr dirty="0" spc="140">
                <a:hlinkClick r:id="rId16" action="ppaction://hlinksldjump"/>
              </a:rPr>
              <a:t> </a:t>
            </a:r>
            <a:r>
              <a:rPr dirty="0" spc="-75">
                <a:hlinkClick r:id="rId16" action="ppaction://hlinksldjump"/>
              </a:rPr>
              <a:t>tenses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3991" y="1677452"/>
            <a:ext cx="3276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Anna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5554" y="1677452"/>
            <a:ext cx="401955" cy="3302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 indent="92075">
              <a:lnSpc>
                <a:spcPts val="1090"/>
              </a:lnSpc>
              <a:spcBef>
                <a:spcPts val="315"/>
              </a:spcBef>
            </a:pPr>
            <a:r>
              <a:rPr dirty="0" sz="1100" spc="-60">
                <a:latin typeface="Tahoma"/>
                <a:cs typeface="Tahoma"/>
              </a:rPr>
              <a:t>has  </a:t>
            </a:r>
            <a:r>
              <a:rPr dirty="0" sz="1100" spc="20">
                <a:latin typeface="Tahoma"/>
                <a:cs typeface="Tahoma"/>
              </a:rPr>
              <a:t>PRES.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1197" y="1677452"/>
            <a:ext cx="403860" cy="330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2384">
              <a:lnSpc>
                <a:spcPts val="1205"/>
              </a:lnSpc>
              <a:spcBef>
                <a:spcPts val="90"/>
              </a:spcBef>
            </a:pPr>
            <a:r>
              <a:rPr dirty="0" sz="1100" spc="-35" b="1">
                <a:latin typeface="Arial"/>
                <a:cs typeface="Arial"/>
              </a:rPr>
              <a:t>fallen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05"/>
              </a:lnSpc>
            </a:pPr>
            <a:r>
              <a:rPr dirty="0" sz="1100" spc="30">
                <a:latin typeface="Tahoma"/>
                <a:cs typeface="Tahoma"/>
              </a:rPr>
              <a:t>PERF.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20149" y="1109791"/>
            <a:ext cx="1685925" cy="118745"/>
          </a:xfrm>
          <a:custGeom>
            <a:avLst/>
            <a:gdLst/>
            <a:ahLst/>
            <a:cxnLst/>
            <a:rect l="l" t="t" r="r" b="b"/>
            <a:pathLst>
              <a:path w="1685925" h="118744">
                <a:moveTo>
                  <a:pt x="1660308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660308" y="118533"/>
                </a:lnTo>
                <a:lnTo>
                  <a:pt x="1670158" y="116544"/>
                </a:lnTo>
                <a:lnTo>
                  <a:pt x="1678202" y="111121"/>
                </a:lnTo>
                <a:lnTo>
                  <a:pt x="1683625" y="103078"/>
                </a:lnTo>
                <a:lnTo>
                  <a:pt x="1685614" y="93228"/>
                </a:lnTo>
                <a:lnTo>
                  <a:pt x="1685614" y="25305"/>
                </a:lnTo>
                <a:lnTo>
                  <a:pt x="1683625" y="15455"/>
                </a:lnTo>
                <a:lnTo>
                  <a:pt x="1678202" y="7411"/>
                </a:lnTo>
                <a:lnTo>
                  <a:pt x="1670158" y="1988"/>
                </a:lnTo>
                <a:lnTo>
                  <a:pt x="16603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520149" y="1109791"/>
            <a:ext cx="1685925" cy="118745"/>
          </a:xfrm>
          <a:custGeom>
            <a:avLst/>
            <a:gdLst/>
            <a:ahLst/>
            <a:cxnLst/>
            <a:rect l="l" t="t" r="r" b="b"/>
            <a:pathLst>
              <a:path w="1685925" h="118744">
                <a:moveTo>
                  <a:pt x="1660308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660308" y="118533"/>
                </a:lnTo>
                <a:lnTo>
                  <a:pt x="1670158" y="116544"/>
                </a:lnTo>
                <a:lnTo>
                  <a:pt x="1678202" y="111121"/>
                </a:lnTo>
                <a:lnTo>
                  <a:pt x="1683625" y="103078"/>
                </a:lnTo>
                <a:lnTo>
                  <a:pt x="1685614" y="93228"/>
                </a:lnTo>
                <a:lnTo>
                  <a:pt x="1685614" y="25305"/>
                </a:lnTo>
                <a:lnTo>
                  <a:pt x="1683625" y="15455"/>
                </a:lnTo>
                <a:lnTo>
                  <a:pt x="1678202" y="7411"/>
                </a:lnTo>
                <a:lnTo>
                  <a:pt x="1670158" y="1988"/>
                </a:lnTo>
                <a:lnTo>
                  <a:pt x="166030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529003" y="1086328"/>
            <a:ext cx="1668145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5">
                <a:latin typeface="Tahoma"/>
                <a:cs typeface="Tahoma"/>
              </a:rPr>
              <a:t>(1) </a:t>
            </a:r>
            <a:r>
              <a:rPr dirty="0" sz="750" spc="5">
                <a:latin typeface="Tahoma"/>
                <a:cs typeface="Tahoma"/>
              </a:rPr>
              <a:t>Mark </a:t>
            </a:r>
            <a:r>
              <a:rPr dirty="0" sz="750" spc="-20">
                <a:latin typeface="Tahoma"/>
                <a:cs typeface="Tahoma"/>
              </a:rPr>
              <a:t>perfective aspect </a:t>
            </a:r>
            <a:r>
              <a:rPr dirty="0" sz="750" spc="-25">
                <a:latin typeface="Tahoma"/>
                <a:cs typeface="Tahoma"/>
              </a:rPr>
              <a:t>on </a:t>
            </a:r>
            <a:r>
              <a:rPr dirty="0" sz="750" spc="-20">
                <a:latin typeface="Tahoma"/>
                <a:cs typeface="Tahoma"/>
              </a:rPr>
              <a:t>main</a:t>
            </a:r>
            <a:r>
              <a:rPr dirty="0" sz="750" spc="145">
                <a:latin typeface="Tahoma"/>
                <a:cs typeface="Tahoma"/>
              </a:rPr>
              <a:t> </a:t>
            </a:r>
            <a:r>
              <a:rPr dirty="0" sz="750" spc="-30">
                <a:latin typeface="Tahoma"/>
                <a:cs typeface="Tahoma"/>
              </a:rPr>
              <a:t>verb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62956" y="1228325"/>
            <a:ext cx="0" cy="449580"/>
          </a:xfrm>
          <a:custGeom>
            <a:avLst/>
            <a:gdLst/>
            <a:ahLst/>
            <a:cxnLst/>
            <a:rect l="l" t="t" r="r" b="b"/>
            <a:pathLst>
              <a:path w="0" h="449580">
                <a:moveTo>
                  <a:pt x="0" y="0"/>
                </a:moveTo>
                <a:lnTo>
                  <a:pt x="0" y="44938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42712" y="1662524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40487" y="0"/>
                </a:moveTo>
                <a:lnTo>
                  <a:pt x="20243" y="15182"/>
                </a:lnTo>
                <a:lnTo>
                  <a:pt x="0" y="0"/>
                </a:lnTo>
                <a:lnTo>
                  <a:pt x="20243" y="40487"/>
                </a:lnTo>
                <a:lnTo>
                  <a:pt x="40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43604" y="1356097"/>
            <a:ext cx="1145540" cy="118745"/>
          </a:xfrm>
          <a:custGeom>
            <a:avLst/>
            <a:gdLst/>
            <a:ahLst/>
            <a:cxnLst/>
            <a:rect l="l" t="t" r="r" b="b"/>
            <a:pathLst>
              <a:path w="1145539" h="118744">
                <a:moveTo>
                  <a:pt x="1120168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120168" y="118533"/>
                </a:lnTo>
                <a:lnTo>
                  <a:pt x="1130018" y="116544"/>
                </a:lnTo>
                <a:lnTo>
                  <a:pt x="1138061" y="111121"/>
                </a:lnTo>
                <a:lnTo>
                  <a:pt x="1143485" y="103078"/>
                </a:lnTo>
                <a:lnTo>
                  <a:pt x="1145473" y="93228"/>
                </a:lnTo>
                <a:lnTo>
                  <a:pt x="1145473" y="25305"/>
                </a:lnTo>
                <a:lnTo>
                  <a:pt x="1143485" y="15455"/>
                </a:lnTo>
                <a:lnTo>
                  <a:pt x="1138061" y="7411"/>
                </a:lnTo>
                <a:lnTo>
                  <a:pt x="1130018" y="1988"/>
                </a:lnTo>
                <a:lnTo>
                  <a:pt x="11201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43604" y="1356097"/>
            <a:ext cx="1145540" cy="118745"/>
          </a:xfrm>
          <a:custGeom>
            <a:avLst/>
            <a:gdLst/>
            <a:ahLst/>
            <a:cxnLst/>
            <a:rect l="l" t="t" r="r" b="b"/>
            <a:pathLst>
              <a:path w="1145539" h="118744">
                <a:moveTo>
                  <a:pt x="1120168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120168" y="118533"/>
                </a:lnTo>
                <a:lnTo>
                  <a:pt x="1130018" y="116544"/>
                </a:lnTo>
                <a:lnTo>
                  <a:pt x="1138061" y="111121"/>
                </a:lnTo>
                <a:lnTo>
                  <a:pt x="1143485" y="103078"/>
                </a:lnTo>
                <a:lnTo>
                  <a:pt x="1145473" y="93228"/>
                </a:lnTo>
                <a:lnTo>
                  <a:pt x="1145473" y="25305"/>
                </a:lnTo>
                <a:lnTo>
                  <a:pt x="1143485" y="15455"/>
                </a:lnTo>
                <a:lnTo>
                  <a:pt x="1138061" y="7411"/>
                </a:lnTo>
                <a:lnTo>
                  <a:pt x="1130018" y="1988"/>
                </a:lnTo>
                <a:lnTo>
                  <a:pt x="112016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52461" y="1332631"/>
            <a:ext cx="112776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5">
                <a:latin typeface="Tahoma"/>
                <a:cs typeface="Tahoma"/>
              </a:rPr>
              <a:t>(3) </a:t>
            </a:r>
            <a:r>
              <a:rPr dirty="0" sz="750" spc="5">
                <a:latin typeface="Tahoma"/>
                <a:cs typeface="Tahoma"/>
              </a:rPr>
              <a:t>Mark </a:t>
            </a:r>
            <a:r>
              <a:rPr dirty="0" sz="750" spc="-35">
                <a:latin typeface="Tahoma"/>
                <a:cs typeface="Tahoma"/>
              </a:rPr>
              <a:t>tense </a:t>
            </a:r>
            <a:r>
              <a:rPr dirty="0" sz="750" spc="-25">
                <a:latin typeface="Tahoma"/>
                <a:cs typeface="Tahoma"/>
              </a:rPr>
              <a:t>on</a:t>
            </a:r>
            <a:r>
              <a:rPr dirty="0" sz="750" spc="55">
                <a:latin typeface="Tahoma"/>
                <a:cs typeface="Tahoma"/>
              </a:rPr>
              <a:t> </a:t>
            </a:r>
            <a:r>
              <a:rPr dirty="0" sz="750" spc="-15">
                <a:latin typeface="Tahoma"/>
                <a:cs typeface="Tahoma"/>
              </a:rPr>
              <a:t>auxiliary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16340" y="1474630"/>
            <a:ext cx="0" cy="203200"/>
          </a:xfrm>
          <a:custGeom>
            <a:avLst/>
            <a:gdLst/>
            <a:ahLst/>
            <a:cxnLst/>
            <a:rect l="l" t="t" r="r" b="b"/>
            <a:pathLst>
              <a:path w="0" h="203200">
                <a:moveTo>
                  <a:pt x="1" y="0"/>
                </a:moveTo>
                <a:lnTo>
                  <a:pt x="0" y="20307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96097" y="1662524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40487" y="0"/>
                </a:moveTo>
                <a:lnTo>
                  <a:pt x="20243" y="15182"/>
                </a:lnTo>
                <a:lnTo>
                  <a:pt x="0" y="0"/>
                </a:lnTo>
                <a:lnTo>
                  <a:pt x="20243" y="40487"/>
                </a:lnTo>
                <a:lnTo>
                  <a:pt x="40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20251" y="2015954"/>
            <a:ext cx="692150" cy="243204"/>
          </a:xfrm>
          <a:custGeom>
            <a:avLst/>
            <a:gdLst/>
            <a:ahLst/>
            <a:cxnLst/>
            <a:rect l="l" t="t" r="r" b="b"/>
            <a:pathLst>
              <a:path w="692150" h="243205">
                <a:moveTo>
                  <a:pt x="692094" y="0"/>
                </a:moveTo>
                <a:lnTo>
                  <a:pt x="661642" y="194882"/>
                </a:lnTo>
                <a:lnTo>
                  <a:pt x="642104" y="228858"/>
                </a:lnTo>
                <a:lnTo>
                  <a:pt x="605550" y="242931"/>
                </a:lnTo>
                <a:lnTo>
                  <a:pt x="82634" y="242931"/>
                </a:lnTo>
                <a:lnTo>
                  <a:pt x="63132" y="239155"/>
                </a:lnTo>
                <a:lnTo>
                  <a:pt x="46080" y="228858"/>
                </a:lnTo>
                <a:lnTo>
                  <a:pt x="33281" y="213585"/>
                </a:lnTo>
                <a:lnTo>
                  <a:pt x="26541" y="194882"/>
                </a:lnTo>
                <a:lnTo>
                  <a:pt x="0" y="250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02577" y="2015954"/>
            <a:ext cx="40640" cy="43180"/>
          </a:xfrm>
          <a:custGeom>
            <a:avLst/>
            <a:gdLst/>
            <a:ahLst/>
            <a:cxnLst/>
            <a:rect l="l" t="t" r="r" b="b"/>
            <a:pathLst>
              <a:path w="40639" h="43180">
                <a:moveTo>
                  <a:pt x="0" y="43168"/>
                </a:moveTo>
                <a:lnTo>
                  <a:pt x="17673" y="25025"/>
                </a:lnTo>
                <a:lnTo>
                  <a:pt x="40040" y="36911"/>
                </a:lnTo>
                <a:lnTo>
                  <a:pt x="13763" y="0"/>
                </a:lnTo>
                <a:lnTo>
                  <a:pt x="0" y="43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36137" y="2194230"/>
            <a:ext cx="856615" cy="118745"/>
          </a:xfrm>
          <a:custGeom>
            <a:avLst/>
            <a:gdLst/>
            <a:ahLst/>
            <a:cxnLst/>
            <a:rect l="l" t="t" r="r" b="b"/>
            <a:pathLst>
              <a:path w="856614" h="118744">
                <a:moveTo>
                  <a:pt x="831105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831105" y="118533"/>
                </a:lnTo>
                <a:lnTo>
                  <a:pt x="840955" y="116544"/>
                </a:lnTo>
                <a:lnTo>
                  <a:pt x="848999" y="111121"/>
                </a:lnTo>
                <a:lnTo>
                  <a:pt x="854422" y="103078"/>
                </a:lnTo>
                <a:lnTo>
                  <a:pt x="856411" y="93228"/>
                </a:lnTo>
                <a:lnTo>
                  <a:pt x="856411" y="25305"/>
                </a:lnTo>
                <a:lnTo>
                  <a:pt x="854422" y="15455"/>
                </a:lnTo>
                <a:lnTo>
                  <a:pt x="848999" y="7411"/>
                </a:lnTo>
                <a:lnTo>
                  <a:pt x="840955" y="1988"/>
                </a:lnTo>
                <a:lnTo>
                  <a:pt x="8311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36137" y="2194230"/>
            <a:ext cx="856615" cy="118745"/>
          </a:xfrm>
          <a:custGeom>
            <a:avLst/>
            <a:gdLst/>
            <a:ahLst/>
            <a:cxnLst/>
            <a:rect l="l" t="t" r="r" b="b"/>
            <a:pathLst>
              <a:path w="856614" h="118744">
                <a:moveTo>
                  <a:pt x="831105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831105" y="118533"/>
                </a:lnTo>
                <a:lnTo>
                  <a:pt x="840955" y="116544"/>
                </a:lnTo>
                <a:lnTo>
                  <a:pt x="848999" y="111121"/>
                </a:lnTo>
                <a:lnTo>
                  <a:pt x="854422" y="103078"/>
                </a:lnTo>
                <a:lnTo>
                  <a:pt x="856411" y="93228"/>
                </a:lnTo>
                <a:lnTo>
                  <a:pt x="856411" y="25305"/>
                </a:lnTo>
                <a:lnTo>
                  <a:pt x="854422" y="15455"/>
                </a:lnTo>
                <a:lnTo>
                  <a:pt x="848999" y="7411"/>
                </a:lnTo>
                <a:lnTo>
                  <a:pt x="840955" y="1988"/>
                </a:lnTo>
                <a:lnTo>
                  <a:pt x="831105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544993" y="2170755"/>
            <a:ext cx="838835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5">
                <a:latin typeface="Tahoma"/>
                <a:cs typeface="Tahoma"/>
              </a:rPr>
              <a:t>(2) </a:t>
            </a:r>
            <a:r>
              <a:rPr dirty="0" sz="750" spc="-25">
                <a:latin typeface="Tahoma"/>
                <a:cs typeface="Tahoma"/>
              </a:rPr>
              <a:t>Choose</a:t>
            </a:r>
            <a:r>
              <a:rPr dirty="0" sz="750" spc="-10">
                <a:latin typeface="Tahoma"/>
                <a:cs typeface="Tahoma"/>
              </a:rPr>
              <a:t> </a:t>
            </a:r>
            <a:r>
              <a:rPr dirty="0" sz="750" spc="-15">
                <a:latin typeface="Tahoma"/>
                <a:cs typeface="Tahoma"/>
              </a:rPr>
              <a:t>auxiliary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13263" y="2850583"/>
            <a:ext cx="627380" cy="5892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25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510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2" action="ppaction://hlinksldjump"/>
              </a:rPr>
              <a:t>Building </a:t>
            </a:r>
            <a:r>
              <a:rPr dirty="0" spc="-60">
                <a:hlinkClick r:id="rId2" action="ppaction://hlinksldjump"/>
              </a:rPr>
              <a:t>up </a:t>
            </a:r>
            <a:r>
              <a:rPr dirty="0" spc="-55">
                <a:hlinkClick r:id="rId2" action="ppaction://hlinksldjump"/>
              </a:rPr>
              <a:t>complex</a:t>
            </a:r>
            <a:r>
              <a:rPr dirty="0" spc="140">
                <a:hlinkClick r:id="rId2" action="ppaction://hlinksldjump"/>
              </a:rPr>
              <a:t> </a:t>
            </a:r>
            <a:r>
              <a:rPr dirty="0" spc="-75">
                <a:hlinkClick r:id="rId2" action="ppaction://hlinksldjump"/>
              </a:rPr>
              <a:t>tenses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3403" y="1870937"/>
          <a:ext cx="3381375" cy="281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00"/>
                <a:gridCol w="683894"/>
                <a:gridCol w="685800"/>
                <a:gridCol w="760730"/>
                <a:gridCol w="741045"/>
              </a:tblGrid>
              <a:tr h="142077">
                <a:tc>
                  <a:txBody>
                    <a:bodyPr/>
                    <a:lstStyle/>
                    <a:p>
                      <a:pPr marL="31750">
                        <a:lnSpc>
                          <a:spcPts val="1019"/>
                        </a:lnSpc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Paula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dirty="0" sz="1100" spc="-60">
                          <a:latin typeface="Tahoma"/>
                          <a:cs typeface="Tahoma"/>
                        </a:rPr>
                        <a:t>has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dirty="0" sz="1100" spc="-65">
                          <a:latin typeface="Tahoma"/>
                          <a:cs typeface="Tahoma"/>
                        </a:rPr>
                        <a:t>been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dirty="0" sz="1100" spc="-35" b="1">
                          <a:latin typeface="Arial"/>
                          <a:cs typeface="Arial"/>
                        </a:rPr>
                        <a:t>waiting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1019"/>
                        </a:lnSpc>
                      </a:pPr>
                      <a:r>
                        <a:rPr dirty="0" sz="900" spc="-35">
                          <a:latin typeface="Tahoma"/>
                          <a:cs typeface="Tahoma"/>
                        </a:rPr>
                        <a:t>a </a:t>
                      </a:r>
                      <a:r>
                        <a:rPr dirty="0" sz="900" spc="-25">
                          <a:latin typeface="Tahoma"/>
                          <a:cs typeface="Tahoma"/>
                        </a:rPr>
                        <a:t>long</a:t>
                      </a:r>
                      <a:r>
                        <a:rPr dirty="0" sz="900" spc="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00" spc="-15">
                          <a:latin typeface="Tahoma"/>
                          <a:cs typeface="Tahoma"/>
                        </a:rPr>
                        <a:t>time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</a:tr>
              <a:tr h="1391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4"/>
                        </a:lnSpc>
                      </a:pPr>
                      <a:r>
                        <a:rPr dirty="0" sz="1100" spc="20">
                          <a:latin typeface="Tahoma"/>
                          <a:cs typeface="Tahoma"/>
                        </a:rPr>
                        <a:t>PRES.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4"/>
                        </a:lnSpc>
                      </a:pPr>
                      <a:r>
                        <a:rPr dirty="0" sz="1100" spc="30">
                          <a:latin typeface="Tahoma"/>
                          <a:cs typeface="Tahoma"/>
                        </a:rPr>
                        <a:t>PERF.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994"/>
                        </a:lnSpc>
                      </a:pPr>
                      <a:r>
                        <a:rPr dirty="0" sz="1100" spc="15">
                          <a:latin typeface="Tahoma"/>
                          <a:cs typeface="Tahoma"/>
                        </a:rPr>
                        <a:t>PROG.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CD5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927730" y="1013803"/>
            <a:ext cx="1170305" cy="118745"/>
          </a:xfrm>
          <a:custGeom>
            <a:avLst/>
            <a:gdLst/>
            <a:ahLst/>
            <a:cxnLst/>
            <a:rect l="l" t="t" r="r" b="b"/>
            <a:pathLst>
              <a:path w="1170305" h="118744">
                <a:moveTo>
                  <a:pt x="1144952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144952" y="118533"/>
                </a:lnTo>
                <a:lnTo>
                  <a:pt x="1154802" y="116544"/>
                </a:lnTo>
                <a:lnTo>
                  <a:pt x="1162846" y="111121"/>
                </a:lnTo>
                <a:lnTo>
                  <a:pt x="1168269" y="103078"/>
                </a:lnTo>
                <a:lnTo>
                  <a:pt x="1170258" y="93228"/>
                </a:lnTo>
                <a:lnTo>
                  <a:pt x="1170258" y="25305"/>
                </a:lnTo>
                <a:lnTo>
                  <a:pt x="1168269" y="15455"/>
                </a:lnTo>
                <a:lnTo>
                  <a:pt x="1162846" y="7411"/>
                </a:lnTo>
                <a:lnTo>
                  <a:pt x="1154802" y="1988"/>
                </a:lnTo>
                <a:lnTo>
                  <a:pt x="1144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27730" y="1013803"/>
            <a:ext cx="1170305" cy="118745"/>
          </a:xfrm>
          <a:prstGeom prst="rect">
            <a:avLst/>
          </a:prstGeom>
          <a:ln w="1247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0955">
              <a:lnSpc>
                <a:spcPts val="830"/>
              </a:lnSpc>
            </a:pPr>
            <a:r>
              <a:rPr dirty="0" sz="750" spc="-5">
                <a:latin typeface="Tahoma"/>
                <a:cs typeface="Tahoma"/>
              </a:rPr>
              <a:t>(1) </a:t>
            </a:r>
            <a:r>
              <a:rPr dirty="0" sz="750" spc="5">
                <a:latin typeface="Tahoma"/>
                <a:cs typeface="Tahoma"/>
              </a:rPr>
              <a:t>Mark </a:t>
            </a:r>
            <a:r>
              <a:rPr dirty="0" sz="750" spc="-30">
                <a:latin typeface="Tahoma"/>
                <a:cs typeface="Tahoma"/>
              </a:rPr>
              <a:t>progressive</a:t>
            </a:r>
            <a:r>
              <a:rPr dirty="0" sz="750">
                <a:latin typeface="Tahoma"/>
                <a:cs typeface="Tahoma"/>
              </a:rPr>
              <a:t> </a:t>
            </a:r>
            <a:r>
              <a:rPr dirty="0" sz="750" spc="-20">
                <a:latin typeface="Tahoma"/>
                <a:cs typeface="Tahoma"/>
              </a:rPr>
              <a:t>aspect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2859" y="1132337"/>
            <a:ext cx="0" cy="695960"/>
          </a:xfrm>
          <a:custGeom>
            <a:avLst/>
            <a:gdLst/>
            <a:ahLst/>
            <a:cxnLst/>
            <a:rect l="l" t="t" r="r" b="b"/>
            <a:pathLst>
              <a:path w="0" h="695960">
                <a:moveTo>
                  <a:pt x="0" y="0"/>
                </a:moveTo>
                <a:lnTo>
                  <a:pt x="0" y="69568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92615" y="1812841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40487" y="0"/>
                </a:moveTo>
                <a:lnTo>
                  <a:pt x="20243" y="15182"/>
                </a:lnTo>
                <a:lnTo>
                  <a:pt x="0" y="0"/>
                </a:lnTo>
                <a:lnTo>
                  <a:pt x="20243" y="40487"/>
                </a:lnTo>
                <a:lnTo>
                  <a:pt x="40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27643" y="1260109"/>
            <a:ext cx="1122045" cy="118745"/>
          </a:xfrm>
          <a:custGeom>
            <a:avLst/>
            <a:gdLst/>
            <a:ahLst/>
            <a:cxnLst/>
            <a:rect l="l" t="t" r="r" b="b"/>
            <a:pathLst>
              <a:path w="1122045" h="118744">
                <a:moveTo>
                  <a:pt x="1096730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096730" y="118533"/>
                </a:lnTo>
                <a:lnTo>
                  <a:pt x="1106581" y="116544"/>
                </a:lnTo>
                <a:lnTo>
                  <a:pt x="1114624" y="111121"/>
                </a:lnTo>
                <a:lnTo>
                  <a:pt x="1120047" y="103078"/>
                </a:lnTo>
                <a:lnTo>
                  <a:pt x="1122036" y="93228"/>
                </a:lnTo>
                <a:lnTo>
                  <a:pt x="1122036" y="25305"/>
                </a:lnTo>
                <a:lnTo>
                  <a:pt x="1120047" y="15455"/>
                </a:lnTo>
                <a:lnTo>
                  <a:pt x="1114624" y="7411"/>
                </a:lnTo>
                <a:lnTo>
                  <a:pt x="1106581" y="1988"/>
                </a:lnTo>
                <a:lnTo>
                  <a:pt x="10967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27643" y="1260109"/>
            <a:ext cx="1122045" cy="118745"/>
          </a:xfrm>
          <a:prstGeom prst="rect">
            <a:avLst/>
          </a:prstGeom>
          <a:ln w="1247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0955">
              <a:lnSpc>
                <a:spcPts val="830"/>
              </a:lnSpc>
            </a:pPr>
            <a:r>
              <a:rPr dirty="0" sz="750" spc="-5">
                <a:latin typeface="Tahoma"/>
                <a:cs typeface="Tahoma"/>
              </a:rPr>
              <a:t>(3) </a:t>
            </a:r>
            <a:r>
              <a:rPr dirty="0" sz="750" spc="5">
                <a:latin typeface="Tahoma"/>
                <a:cs typeface="Tahoma"/>
              </a:rPr>
              <a:t>Mark </a:t>
            </a:r>
            <a:r>
              <a:rPr dirty="0" sz="750" spc="-20">
                <a:latin typeface="Tahoma"/>
                <a:cs typeface="Tahoma"/>
              </a:rPr>
              <a:t>perfective</a:t>
            </a:r>
            <a:r>
              <a:rPr dirty="0" sz="750" spc="15">
                <a:latin typeface="Tahoma"/>
                <a:cs typeface="Tahoma"/>
              </a:rPr>
              <a:t> </a:t>
            </a:r>
            <a:r>
              <a:rPr dirty="0" sz="750" spc="-20">
                <a:latin typeface="Tahoma"/>
                <a:cs typeface="Tahoma"/>
              </a:rPr>
              <a:t>aspect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88661" y="1378642"/>
            <a:ext cx="0" cy="449580"/>
          </a:xfrm>
          <a:custGeom>
            <a:avLst/>
            <a:gdLst/>
            <a:ahLst/>
            <a:cxnLst/>
            <a:rect l="l" t="t" r="r" b="b"/>
            <a:pathLst>
              <a:path w="0" h="449580">
                <a:moveTo>
                  <a:pt x="0" y="0"/>
                </a:moveTo>
                <a:lnTo>
                  <a:pt x="0" y="44938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68417" y="1812841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40487" y="0"/>
                </a:moveTo>
                <a:lnTo>
                  <a:pt x="20243" y="15182"/>
                </a:lnTo>
                <a:lnTo>
                  <a:pt x="0" y="0"/>
                </a:lnTo>
                <a:lnTo>
                  <a:pt x="20243" y="40487"/>
                </a:lnTo>
                <a:lnTo>
                  <a:pt x="40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0885" y="1506414"/>
            <a:ext cx="1145540" cy="118745"/>
          </a:xfrm>
          <a:custGeom>
            <a:avLst/>
            <a:gdLst/>
            <a:ahLst/>
            <a:cxnLst/>
            <a:rect l="l" t="t" r="r" b="b"/>
            <a:pathLst>
              <a:path w="1145539" h="118744">
                <a:moveTo>
                  <a:pt x="1120168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120168" y="118533"/>
                </a:lnTo>
                <a:lnTo>
                  <a:pt x="1130018" y="116544"/>
                </a:lnTo>
                <a:lnTo>
                  <a:pt x="1138062" y="111121"/>
                </a:lnTo>
                <a:lnTo>
                  <a:pt x="1143485" y="103078"/>
                </a:lnTo>
                <a:lnTo>
                  <a:pt x="1145473" y="93228"/>
                </a:lnTo>
                <a:lnTo>
                  <a:pt x="1145473" y="25305"/>
                </a:lnTo>
                <a:lnTo>
                  <a:pt x="1143485" y="15455"/>
                </a:lnTo>
                <a:lnTo>
                  <a:pt x="1138062" y="7411"/>
                </a:lnTo>
                <a:lnTo>
                  <a:pt x="1130018" y="1988"/>
                </a:lnTo>
                <a:lnTo>
                  <a:pt x="11201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30885" y="1506414"/>
            <a:ext cx="1145540" cy="118745"/>
          </a:xfrm>
          <a:prstGeom prst="rect">
            <a:avLst/>
          </a:prstGeom>
          <a:ln w="1247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0955">
              <a:lnSpc>
                <a:spcPts val="830"/>
              </a:lnSpc>
            </a:pPr>
            <a:r>
              <a:rPr dirty="0" sz="750" spc="-5">
                <a:latin typeface="Tahoma"/>
                <a:cs typeface="Tahoma"/>
              </a:rPr>
              <a:t>(5) </a:t>
            </a:r>
            <a:r>
              <a:rPr dirty="0" sz="750" spc="5">
                <a:latin typeface="Tahoma"/>
                <a:cs typeface="Tahoma"/>
              </a:rPr>
              <a:t>Mark </a:t>
            </a:r>
            <a:r>
              <a:rPr dirty="0" sz="750" spc="-35">
                <a:latin typeface="Tahoma"/>
                <a:cs typeface="Tahoma"/>
              </a:rPr>
              <a:t>tense </a:t>
            </a:r>
            <a:r>
              <a:rPr dirty="0" sz="750" spc="-25">
                <a:latin typeface="Tahoma"/>
                <a:cs typeface="Tahoma"/>
              </a:rPr>
              <a:t>on</a:t>
            </a:r>
            <a:r>
              <a:rPr dirty="0" sz="750" spc="60">
                <a:latin typeface="Tahoma"/>
                <a:cs typeface="Tahoma"/>
              </a:rPr>
              <a:t> </a:t>
            </a:r>
            <a:r>
              <a:rPr dirty="0" sz="750" spc="-15">
                <a:latin typeface="Tahoma"/>
                <a:cs typeface="Tahoma"/>
              </a:rPr>
              <a:t>auxiliary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3622" y="1624948"/>
            <a:ext cx="0" cy="203200"/>
          </a:xfrm>
          <a:custGeom>
            <a:avLst/>
            <a:gdLst/>
            <a:ahLst/>
            <a:cxnLst/>
            <a:rect l="l" t="t" r="r" b="b"/>
            <a:pathLst>
              <a:path w="0" h="203200">
                <a:moveTo>
                  <a:pt x="1" y="0"/>
                </a:moveTo>
                <a:lnTo>
                  <a:pt x="0" y="20307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83378" y="1812841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40487" y="0"/>
                </a:moveTo>
                <a:lnTo>
                  <a:pt x="20243" y="15182"/>
                </a:lnTo>
                <a:lnTo>
                  <a:pt x="0" y="0"/>
                </a:lnTo>
                <a:lnTo>
                  <a:pt x="20243" y="40487"/>
                </a:lnTo>
                <a:lnTo>
                  <a:pt x="40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91248" y="2166271"/>
            <a:ext cx="671195" cy="369570"/>
          </a:xfrm>
          <a:custGeom>
            <a:avLst/>
            <a:gdLst/>
            <a:ahLst/>
            <a:cxnLst/>
            <a:rect l="l" t="t" r="r" b="b"/>
            <a:pathLst>
              <a:path w="671194" h="369569">
                <a:moveTo>
                  <a:pt x="671000" y="0"/>
                </a:moveTo>
                <a:lnTo>
                  <a:pt x="640594" y="295934"/>
                </a:lnTo>
                <a:lnTo>
                  <a:pt x="613612" y="347923"/>
                </a:lnTo>
                <a:lnTo>
                  <a:pt x="559151" y="369458"/>
                </a:lnTo>
                <a:lnTo>
                  <a:pt x="109263" y="369458"/>
                </a:lnTo>
                <a:lnTo>
                  <a:pt x="79907" y="363680"/>
                </a:lnTo>
                <a:lnTo>
                  <a:pt x="54801" y="347923"/>
                </a:lnTo>
                <a:lnTo>
                  <a:pt x="36566" y="324553"/>
                </a:lnTo>
                <a:lnTo>
                  <a:pt x="27819" y="295934"/>
                </a:lnTo>
                <a:lnTo>
                  <a:pt x="0" y="251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72656" y="2166271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0" y="42356"/>
                </a:moveTo>
                <a:lnTo>
                  <a:pt x="18591" y="25179"/>
                </a:lnTo>
                <a:lnTo>
                  <a:pt x="40286" y="38217"/>
                </a:lnTo>
                <a:lnTo>
                  <a:pt x="16004" y="0"/>
                </a:lnTo>
                <a:lnTo>
                  <a:pt x="0" y="42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06624" y="2471074"/>
            <a:ext cx="838200" cy="118745"/>
          </a:xfrm>
          <a:custGeom>
            <a:avLst/>
            <a:gdLst/>
            <a:ahLst/>
            <a:cxnLst/>
            <a:rect l="l" t="t" r="r" b="b"/>
            <a:pathLst>
              <a:path w="838200" h="118744">
                <a:moveTo>
                  <a:pt x="812355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812355" y="118533"/>
                </a:lnTo>
                <a:lnTo>
                  <a:pt x="822205" y="116544"/>
                </a:lnTo>
                <a:lnTo>
                  <a:pt x="830249" y="111121"/>
                </a:lnTo>
                <a:lnTo>
                  <a:pt x="835672" y="103078"/>
                </a:lnTo>
                <a:lnTo>
                  <a:pt x="837660" y="93228"/>
                </a:lnTo>
                <a:lnTo>
                  <a:pt x="837660" y="25305"/>
                </a:lnTo>
                <a:lnTo>
                  <a:pt x="835672" y="15455"/>
                </a:lnTo>
                <a:lnTo>
                  <a:pt x="830249" y="7411"/>
                </a:lnTo>
                <a:lnTo>
                  <a:pt x="822205" y="1988"/>
                </a:lnTo>
                <a:lnTo>
                  <a:pt x="8123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06624" y="2471074"/>
            <a:ext cx="838200" cy="118745"/>
          </a:xfrm>
          <a:custGeom>
            <a:avLst/>
            <a:gdLst/>
            <a:ahLst/>
            <a:cxnLst/>
            <a:rect l="l" t="t" r="r" b="b"/>
            <a:pathLst>
              <a:path w="838200" h="118744">
                <a:moveTo>
                  <a:pt x="812355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812355" y="118533"/>
                </a:lnTo>
                <a:lnTo>
                  <a:pt x="822205" y="116544"/>
                </a:lnTo>
                <a:lnTo>
                  <a:pt x="830249" y="111121"/>
                </a:lnTo>
                <a:lnTo>
                  <a:pt x="835672" y="103078"/>
                </a:lnTo>
                <a:lnTo>
                  <a:pt x="837660" y="93228"/>
                </a:lnTo>
                <a:lnTo>
                  <a:pt x="837660" y="25305"/>
                </a:lnTo>
                <a:lnTo>
                  <a:pt x="835672" y="15455"/>
                </a:lnTo>
                <a:lnTo>
                  <a:pt x="830249" y="7411"/>
                </a:lnTo>
                <a:lnTo>
                  <a:pt x="822205" y="1988"/>
                </a:lnTo>
                <a:lnTo>
                  <a:pt x="812355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07532" y="2166271"/>
            <a:ext cx="630555" cy="243204"/>
          </a:xfrm>
          <a:custGeom>
            <a:avLst/>
            <a:gdLst/>
            <a:ahLst/>
            <a:cxnLst/>
            <a:rect l="l" t="t" r="r" b="b"/>
            <a:pathLst>
              <a:path w="630555" h="243205">
                <a:moveTo>
                  <a:pt x="630518" y="0"/>
                </a:moveTo>
                <a:lnTo>
                  <a:pt x="600066" y="194882"/>
                </a:lnTo>
                <a:lnTo>
                  <a:pt x="580528" y="228858"/>
                </a:lnTo>
                <a:lnTo>
                  <a:pt x="543973" y="242931"/>
                </a:lnTo>
                <a:lnTo>
                  <a:pt x="82634" y="242931"/>
                </a:lnTo>
                <a:lnTo>
                  <a:pt x="63132" y="239155"/>
                </a:lnTo>
                <a:lnTo>
                  <a:pt x="46080" y="228858"/>
                </a:lnTo>
                <a:lnTo>
                  <a:pt x="33281" y="213585"/>
                </a:lnTo>
                <a:lnTo>
                  <a:pt x="26541" y="194882"/>
                </a:lnTo>
                <a:lnTo>
                  <a:pt x="0" y="250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89858" y="2166271"/>
            <a:ext cx="40640" cy="43180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0" y="43168"/>
                </a:moveTo>
                <a:lnTo>
                  <a:pt x="17673" y="25025"/>
                </a:lnTo>
                <a:lnTo>
                  <a:pt x="40040" y="36911"/>
                </a:lnTo>
                <a:lnTo>
                  <a:pt x="13763" y="0"/>
                </a:lnTo>
                <a:lnTo>
                  <a:pt x="0" y="43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57690" y="2344547"/>
            <a:ext cx="926465" cy="118745"/>
          </a:xfrm>
          <a:custGeom>
            <a:avLst/>
            <a:gdLst/>
            <a:ahLst/>
            <a:cxnLst/>
            <a:rect l="l" t="t" r="r" b="b"/>
            <a:pathLst>
              <a:path w="926464" h="118744">
                <a:moveTo>
                  <a:pt x="900987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900987" y="118533"/>
                </a:lnTo>
                <a:lnTo>
                  <a:pt x="910837" y="116544"/>
                </a:lnTo>
                <a:lnTo>
                  <a:pt x="918881" y="111121"/>
                </a:lnTo>
                <a:lnTo>
                  <a:pt x="924304" y="103078"/>
                </a:lnTo>
                <a:lnTo>
                  <a:pt x="926292" y="93228"/>
                </a:lnTo>
                <a:lnTo>
                  <a:pt x="926292" y="25305"/>
                </a:lnTo>
                <a:lnTo>
                  <a:pt x="924304" y="15455"/>
                </a:lnTo>
                <a:lnTo>
                  <a:pt x="918881" y="7411"/>
                </a:lnTo>
                <a:lnTo>
                  <a:pt x="910837" y="1988"/>
                </a:lnTo>
                <a:lnTo>
                  <a:pt x="9009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57690" y="2344547"/>
            <a:ext cx="926465" cy="118745"/>
          </a:xfrm>
          <a:custGeom>
            <a:avLst/>
            <a:gdLst/>
            <a:ahLst/>
            <a:cxnLst/>
            <a:rect l="l" t="t" r="r" b="b"/>
            <a:pathLst>
              <a:path w="926464" h="118744">
                <a:moveTo>
                  <a:pt x="900987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900987" y="118533"/>
                </a:lnTo>
                <a:lnTo>
                  <a:pt x="910837" y="116544"/>
                </a:lnTo>
                <a:lnTo>
                  <a:pt x="918881" y="111121"/>
                </a:lnTo>
                <a:lnTo>
                  <a:pt x="924304" y="103078"/>
                </a:lnTo>
                <a:lnTo>
                  <a:pt x="926292" y="93228"/>
                </a:lnTo>
                <a:lnTo>
                  <a:pt x="926292" y="25305"/>
                </a:lnTo>
                <a:lnTo>
                  <a:pt x="924304" y="15455"/>
                </a:lnTo>
                <a:lnTo>
                  <a:pt x="918881" y="7411"/>
                </a:lnTo>
                <a:lnTo>
                  <a:pt x="910837" y="1988"/>
                </a:lnTo>
                <a:lnTo>
                  <a:pt x="900987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966558" y="2310908"/>
            <a:ext cx="1562735" cy="27876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750" spc="-5">
                <a:latin typeface="Tahoma"/>
                <a:cs typeface="Tahoma"/>
              </a:rPr>
              <a:t>(4) </a:t>
            </a:r>
            <a:r>
              <a:rPr dirty="0" sz="750" spc="-25">
                <a:latin typeface="Tahoma"/>
                <a:cs typeface="Tahoma"/>
              </a:rPr>
              <a:t>Choose aux.</a:t>
            </a:r>
            <a:r>
              <a:rPr dirty="0" sz="750" spc="160">
                <a:latin typeface="Tahoma"/>
                <a:cs typeface="Tahoma"/>
              </a:rPr>
              <a:t> </a:t>
            </a:r>
            <a:r>
              <a:rPr dirty="0" sz="750" spc="-35" i="1">
                <a:latin typeface="Trebuchet MS"/>
                <a:cs typeface="Trebuchet MS"/>
              </a:rPr>
              <a:t>have</a:t>
            </a:r>
            <a:endParaRPr sz="750">
              <a:latin typeface="Trebuchet MS"/>
              <a:cs typeface="Trebuchet MS"/>
            </a:endParaRPr>
          </a:p>
          <a:p>
            <a:pPr marL="761365">
              <a:lnSpc>
                <a:spcPct val="100000"/>
              </a:lnSpc>
              <a:spcBef>
                <a:spcPts val="100"/>
              </a:spcBef>
            </a:pPr>
            <a:r>
              <a:rPr dirty="0" sz="750" spc="-5">
                <a:latin typeface="Tahoma"/>
                <a:cs typeface="Tahoma"/>
              </a:rPr>
              <a:t>(2) </a:t>
            </a:r>
            <a:r>
              <a:rPr dirty="0" sz="750" spc="-25">
                <a:latin typeface="Tahoma"/>
                <a:cs typeface="Tahoma"/>
              </a:rPr>
              <a:t>Choose aux.</a:t>
            </a:r>
            <a:r>
              <a:rPr dirty="0" sz="750" spc="120">
                <a:latin typeface="Tahoma"/>
                <a:cs typeface="Tahoma"/>
              </a:rPr>
              <a:t> </a:t>
            </a:r>
            <a:r>
              <a:rPr dirty="0" sz="750" spc="-35" i="1">
                <a:latin typeface="Trebuchet MS"/>
                <a:cs typeface="Trebuchet MS"/>
              </a:rPr>
              <a:t>be</a:t>
            </a:r>
            <a:endParaRPr sz="75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510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6" action="ppaction://hlinksldjump"/>
              </a:rPr>
              <a:t>Building </a:t>
            </a:r>
            <a:r>
              <a:rPr dirty="0" spc="-60">
                <a:hlinkClick r:id="rId16" action="ppaction://hlinksldjump"/>
              </a:rPr>
              <a:t>up </a:t>
            </a:r>
            <a:r>
              <a:rPr dirty="0" spc="-55">
                <a:hlinkClick r:id="rId16" action="ppaction://hlinksldjump"/>
              </a:rPr>
              <a:t>complex</a:t>
            </a:r>
            <a:r>
              <a:rPr dirty="0" spc="140">
                <a:hlinkClick r:id="rId16" action="ppaction://hlinksldjump"/>
              </a:rPr>
              <a:t> </a:t>
            </a:r>
            <a:r>
              <a:rPr dirty="0" spc="-75">
                <a:hlinkClick r:id="rId16" action="ppaction://hlinksldjump"/>
              </a:rPr>
              <a:t>tenses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4259" y="1877871"/>
            <a:ext cx="3172460" cy="330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205"/>
              </a:lnSpc>
              <a:spcBef>
                <a:spcPts val="90"/>
              </a:spcBef>
            </a:pPr>
            <a:r>
              <a:rPr dirty="0" sz="1100" spc="15">
                <a:latin typeface="Tahoma"/>
                <a:cs typeface="Tahoma"/>
              </a:rPr>
              <a:t>By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105">
                <a:latin typeface="Tahoma"/>
                <a:cs typeface="Tahoma"/>
              </a:rPr>
              <a:t>we  </a:t>
            </a:r>
            <a:r>
              <a:rPr dirty="0" sz="1100" spc="-45">
                <a:latin typeface="Tahoma"/>
                <a:cs typeface="Tahoma"/>
              </a:rPr>
              <a:t>get </a:t>
            </a:r>
            <a:r>
              <a:rPr dirty="0" sz="1100" spc="-50">
                <a:latin typeface="Tahoma"/>
                <a:cs typeface="Tahoma"/>
              </a:rPr>
              <a:t>there </a:t>
            </a:r>
            <a:r>
              <a:rPr dirty="0" sz="1100" spc="-45">
                <a:latin typeface="Tahoma"/>
                <a:cs typeface="Tahoma"/>
              </a:rPr>
              <a:t>the play </a:t>
            </a:r>
            <a:r>
              <a:rPr dirty="0" sz="1100" spc="25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will</a:t>
            </a:r>
            <a:r>
              <a:rPr dirty="0" sz="1100" spc="15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have    </a:t>
            </a:r>
            <a:r>
              <a:rPr dirty="0" sz="1100" spc="-35" b="1">
                <a:latin typeface="Arial"/>
                <a:cs typeface="Arial"/>
              </a:rPr>
              <a:t>started</a:t>
            </a:r>
            <a:endParaRPr sz="1100">
              <a:latin typeface="Arial"/>
              <a:cs typeface="Arial"/>
            </a:endParaRPr>
          </a:p>
          <a:p>
            <a:pPr algn="r" marR="34925">
              <a:lnSpc>
                <a:spcPts val="1205"/>
              </a:lnSpc>
              <a:tabLst>
                <a:tab pos="558800" algn="l"/>
              </a:tabLst>
            </a:pPr>
            <a:r>
              <a:rPr dirty="0" sz="1100" spc="35">
                <a:latin typeface="Tahoma"/>
                <a:cs typeface="Tahoma"/>
              </a:rPr>
              <a:t>FUT.</a:t>
            </a:r>
            <a:r>
              <a:rPr dirty="0" sz="1100" spc="35">
                <a:latin typeface="Tahoma"/>
                <a:cs typeface="Tahoma"/>
              </a:rPr>
              <a:t>	</a:t>
            </a:r>
            <a:r>
              <a:rPr dirty="0" sz="1100" spc="30">
                <a:latin typeface="Tahoma"/>
                <a:cs typeface="Tahoma"/>
              </a:rPr>
              <a:t>PERF.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22888" y="1063905"/>
            <a:ext cx="1122045" cy="118745"/>
          </a:xfrm>
          <a:custGeom>
            <a:avLst/>
            <a:gdLst/>
            <a:ahLst/>
            <a:cxnLst/>
            <a:rect l="l" t="t" r="r" b="b"/>
            <a:pathLst>
              <a:path w="1122045" h="118744">
                <a:moveTo>
                  <a:pt x="1096731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096731" y="118533"/>
                </a:lnTo>
                <a:lnTo>
                  <a:pt x="1106581" y="116544"/>
                </a:lnTo>
                <a:lnTo>
                  <a:pt x="1114624" y="111121"/>
                </a:lnTo>
                <a:lnTo>
                  <a:pt x="1120048" y="103078"/>
                </a:lnTo>
                <a:lnTo>
                  <a:pt x="1122036" y="93228"/>
                </a:lnTo>
                <a:lnTo>
                  <a:pt x="1122036" y="25305"/>
                </a:lnTo>
                <a:lnTo>
                  <a:pt x="1120048" y="15455"/>
                </a:lnTo>
                <a:lnTo>
                  <a:pt x="1114624" y="7411"/>
                </a:lnTo>
                <a:lnTo>
                  <a:pt x="1106581" y="1988"/>
                </a:lnTo>
                <a:lnTo>
                  <a:pt x="10967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22888" y="1063905"/>
            <a:ext cx="1122045" cy="118745"/>
          </a:xfrm>
          <a:custGeom>
            <a:avLst/>
            <a:gdLst/>
            <a:ahLst/>
            <a:cxnLst/>
            <a:rect l="l" t="t" r="r" b="b"/>
            <a:pathLst>
              <a:path w="1122045" h="118744">
                <a:moveTo>
                  <a:pt x="1096731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096731" y="118533"/>
                </a:lnTo>
                <a:lnTo>
                  <a:pt x="1106581" y="116544"/>
                </a:lnTo>
                <a:lnTo>
                  <a:pt x="1114624" y="111121"/>
                </a:lnTo>
                <a:lnTo>
                  <a:pt x="1120048" y="103078"/>
                </a:lnTo>
                <a:lnTo>
                  <a:pt x="1122036" y="93228"/>
                </a:lnTo>
                <a:lnTo>
                  <a:pt x="1122036" y="25305"/>
                </a:lnTo>
                <a:lnTo>
                  <a:pt x="1120048" y="15455"/>
                </a:lnTo>
                <a:lnTo>
                  <a:pt x="1114624" y="7411"/>
                </a:lnTo>
                <a:lnTo>
                  <a:pt x="1106581" y="1988"/>
                </a:lnTo>
                <a:lnTo>
                  <a:pt x="1096731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631732" y="1040442"/>
            <a:ext cx="110490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5">
                <a:latin typeface="Tahoma"/>
                <a:cs typeface="Tahoma"/>
              </a:rPr>
              <a:t>(1) </a:t>
            </a:r>
            <a:r>
              <a:rPr dirty="0" sz="750" spc="5">
                <a:latin typeface="Tahoma"/>
                <a:cs typeface="Tahoma"/>
              </a:rPr>
              <a:t>Mark </a:t>
            </a:r>
            <a:r>
              <a:rPr dirty="0" sz="750" spc="-20">
                <a:latin typeface="Tahoma"/>
                <a:cs typeface="Tahoma"/>
              </a:rPr>
              <a:t>perfective</a:t>
            </a:r>
            <a:r>
              <a:rPr dirty="0" sz="750" spc="15">
                <a:latin typeface="Tahoma"/>
                <a:cs typeface="Tahoma"/>
              </a:rPr>
              <a:t> </a:t>
            </a:r>
            <a:r>
              <a:rPr dirty="0" sz="750" spc="-20">
                <a:latin typeface="Tahoma"/>
                <a:cs typeface="Tahoma"/>
              </a:rPr>
              <a:t>aspect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83906" y="1182438"/>
            <a:ext cx="0" cy="695960"/>
          </a:xfrm>
          <a:custGeom>
            <a:avLst/>
            <a:gdLst/>
            <a:ahLst/>
            <a:cxnLst/>
            <a:rect l="l" t="t" r="r" b="b"/>
            <a:pathLst>
              <a:path w="0" h="695960">
                <a:moveTo>
                  <a:pt x="0" y="0"/>
                </a:moveTo>
                <a:lnTo>
                  <a:pt x="0" y="69568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63662" y="186294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40487" y="0"/>
                </a:moveTo>
                <a:lnTo>
                  <a:pt x="20243" y="15182"/>
                </a:lnTo>
                <a:lnTo>
                  <a:pt x="0" y="0"/>
                </a:lnTo>
                <a:lnTo>
                  <a:pt x="20243" y="40487"/>
                </a:lnTo>
                <a:lnTo>
                  <a:pt x="40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99798" y="1310210"/>
            <a:ext cx="779145" cy="118745"/>
          </a:xfrm>
          <a:custGeom>
            <a:avLst/>
            <a:gdLst/>
            <a:ahLst/>
            <a:cxnLst/>
            <a:rect l="l" t="t" r="r" b="b"/>
            <a:pathLst>
              <a:path w="779144" h="118744">
                <a:moveTo>
                  <a:pt x="753789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753789" y="118533"/>
                </a:lnTo>
                <a:lnTo>
                  <a:pt x="763639" y="116544"/>
                </a:lnTo>
                <a:lnTo>
                  <a:pt x="771683" y="111121"/>
                </a:lnTo>
                <a:lnTo>
                  <a:pt x="777106" y="103078"/>
                </a:lnTo>
                <a:lnTo>
                  <a:pt x="779094" y="93228"/>
                </a:lnTo>
                <a:lnTo>
                  <a:pt x="779094" y="25305"/>
                </a:lnTo>
                <a:lnTo>
                  <a:pt x="777106" y="15455"/>
                </a:lnTo>
                <a:lnTo>
                  <a:pt x="771683" y="7411"/>
                </a:lnTo>
                <a:lnTo>
                  <a:pt x="763639" y="1988"/>
                </a:lnTo>
                <a:lnTo>
                  <a:pt x="753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99798" y="1310210"/>
            <a:ext cx="779145" cy="118745"/>
          </a:xfrm>
          <a:custGeom>
            <a:avLst/>
            <a:gdLst/>
            <a:ahLst/>
            <a:cxnLst/>
            <a:rect l="l" t="t" r="r" b="b"/>
            <a:pathLst>
              <a:path w="779144" h="118744">
                <a:moveTo>
                  <a:pt x="753789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753789" y="118533"/>
                </a:lnTo>
                <a:lnTo>
                  <a:pt x="763639" y="116544"/>
                </a:lnTo>
                <a:lnTo>
                  <a:pt x="771683" y="111121"/>
                </a:lnTo>
                <a:lnTo>
                  <a:pt x="777106" y="103078"/>
                </a:lnTo>
                <a:lnTo>
                  <a:pt x="779094" y="93228"/>
                </a:lnTo>
                <a:lnTo>
                  <a:pt x="779094" y="25305"/>
                </a:lnTo>
                <a:lnTo>
                  <a:pt x="777106" y="15455"/>
                </a:lnTo>
                <a:lnTo>
                  <a:pt x="771683" y="7411"/>
                </a:lnTo>
                <a:lnTo>
                  <a:pt x="763639" y="1988"/>
                </a:lnTo>
                <a:lnTo>
                  <a:pt x="75378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208644" y="1286746"/>
            <a:ext cx="761365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5">
                <a:latin typeface="Tahoma"/>
                <a:cs typeface="Tahoma"/>
              </a:rPr>
              <a:t>(3) </a:t>
            </a:r>
            <a:r>
              <a:rPr dirty="0" sz="750" spc="5">
                <a:latin typeface="Tahoma"/>
                <a:cs typeface="Tahoma"/>
              </a:rPr>
              <a:t>Mark</a:t>
            </a:r>
            <a:r>
              <a:rPr dirty="0" sz="750" spc="-10">
                <a:latin typeface="Tahoma"/>
                <a:cs typeface="Tahoma"/>
              </a:rPr>
              <a:t> </a:t>
            </a:r>
            <a:r>
              <a:rPr dirty="0" sz="750" spc="5">
                <a:latin typeface="Tahoma"/>
                <a:cs typeface="Tahoma"/>
              </a:rPr>
              <a:t>”future”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89346" y="1428743"/>
            <a:ext cx="0" cy="449580"/>
          </a:xfrm>
          <a:custGeom>
            <a:avLst/>
            <a:gdLst/>
            <a:ahLst/>
            <a:cxnLst/>
            <a:rect l="l" t="t" r="r" b="b"/>
            <a:pathLst>
              <a:path w="0" h="449580">
                <a:moveTo>
                  <a:pt x="0" y="0"/>
                </a:moveTo>
                <a:lnTo>
                  <a:pt x="0" y="44938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69102" y="1862942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40487" y="0"/>
                </a:moveTo>
                <a:lnTo>
                  <a:pt x="20243" y="15182"/>
                </a:lnTo>
                <a:lnTo>
                  <a:pt x="0" y="0"/>
                </a:lnTo>
                <a:lnTo>
                  <a:pt x="20243" y="40487"/>
                </a:lnTo>
                <a:lnTo>
                  <a:pt x="40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91932" y="2216373"/>
            <a:ext cx="541655" cy="369570"/>
          </a:xfrm>
          <a:custGeom>
            <a:avLst/>
            <a:gdLst/>
            <a:ahLst/>
            <a:cxnLst/>
            <a:rect l="l" t="t" r="r" b="b"/>
            <a:pathLst>
              <a:path w="541655" h="369569">
                <a:moveTo>
                  <a:pt x="541363" y="0"/>
                </a:moveTo>
                <a:lnTo>
                  <a:pt x="510956" y="295934"/>
                </a:lnTo>
                <a:lnTo>
                  <a:pt x="483974" y="347923"/>
                </a:lnTo>
                <a:lnTo>
                  <a:pt x="429513" y="369458"/>
                </a:lnTo>
                <a:lnTo>
                  <a:pt x="109263" y="369458"/>
                </a:lnTo>
                <a:lnTo>
                  <a:pt x="79907" y="363680"/>
                </a:lnTo>
                <a:lnTo>
                  <a:pt x="54801" y="347923"/>
                </a:lnTo>
                <a:lnTo>
                  <a:pt x="36565" y="324553"/>
                </a:lnTo>
                <a:lnTo>
                  <a:pt x="27819" y="295934"/>
                </a:lnTo>
                <a:lnTo>
                  <a:pt x="0" y="251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73341" y="2216372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0" y="42356"/>
                </a:moveTo>
                <a:lnTo>
                  <a:pt x="18591" y="25179"/>
                </a:lnTo>
                <a:lnTo>
                  <a:pt x="40286" y="38217"/>
                </a:lnTo>
                <a:lnTo>
                  <a:pt x="16004" y="0"/>
                </a:lnTo>
                <a:lnTo>
                  <a:pt x="0" y="42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98174" y="2521176"/>
            <a:ext cx="926465" cy="118745"/>
          </a:xfrm>
          <a:custGeom>
            <a:avLst/>
            <a:gdLst/>
            <a:ahLst/>
            <a:cxnLst/>
            <a:rect l="l" t="t" r="r" b="b"/>
            <a:pathLst>
              <a:path w="926464" h="118744">
                <a:moveTo>
                  <a:pt x="900987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900987" y="118533"/>
                </a:lnTo>
                <a:lnTo>
                  <a:pt x="910837" y="116544"/>
                </a:lnTo>
                <a:lnTo>
                  <a:pt x="918881" y="111121"/>
                </a:lnTo>
                <a:lnTo>
                  <a:pt x="924304" y="103078"/>
                </a:lnTo>
                <a:lnTo>
                  <a:pt x="926292" y="93228"/>
                </a:lnTo>
                <a:lnTo>
                  <a:pt x="926292" y="25305"/>
                </a:lnTo>
                <a:lnTo>
                  <a:pt x="924304" y="15455"/>
                </a:lnTo>
                <a:lnTo>
                  <a:pt x="918881" y="7411"/>
                </a:lnTo>
                <a:lnTo>
                  <a:pt x="910837" y="1988"/>
                </a:lnTo>
                <a:lnTo>
                  <a:pt x="9009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98174" y="2521176"/>
            <a:ext cx="926465" cy="118745"/>
          </a:xfrm>
          <a:custGeom>
            <a:avLst/>
            <a:gdLst/>
            <a:ahLst/>
            <a:cxnLst/>
            <a:rect l="l" t="t" r="r" b="b"/>
            <a:pathLst>
              <a:path w="926464" h="118744">
                <a:moveTo>
                  <a:pt x="900987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900987" y="118533"/>
                </a:lnTo>
                <a:lnTo>
                  <a:pt x="910837" y="116544"/>
                </a:lnTo>
                <a:lnTo>
                  <a:pt x="918881" y="111121"/>
                </a:lnTo>
                <a:lnTo>
                  <a:pt x="924304" y="103078"/>
                </a:lnTo>
                <a:lnTo>
                  <a:pt x="926292" y="93228"/>
                </a:lnTo>
                <a:lnTo>
                  <a:pt x="926292" y="25305"/>
                </a:lnTo>
                <a:lnTo>
                  <a:pt x="924304" y="15455"/>
                </a:lnTo>
                <a:lnTo>
                  <a:pt x="918881" y="7411"/>
                </a:lnTo>
                <a:lnTo>
                  <a:pt x="910837" y="1988"/>
                </a:lnTo>
                <a:lnTo>
                  <a:pt x="900987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407018" y="2497691"/>
            <a:ext cx="902335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5">
                <a:latin typeface="Tahoma"/>
                <a:cs typeface="Tahoma"/>
              </a:rPr>
              <a:t>(2) </a:t>
            </a:r>
            <a:r>
              <a:rPr dirty="0" sz="750" spc="-25">
                <a:latin typeface="Tahoma"/>
                <a:cs typeface="Tahoma"/>
              </a:rPr>
              <a:t>Choose aux.</a:t>
            </a:r>
            <a:r>
              <a:rPr dirty="0" sz="750" spc="125">
                <a:latin typeface="Tahoma"/>
                <a:cs typeface="Tahoma"/>
              </a:rPr>
              <a:t> </a:t>
            </a:r>
            <a:r>
              <a:rPr dirty="0" sz="750" spc="-35" i="1">
                <a:latin typeface="Trebuchet MS"/>
                <a:cs typeface="Trebuchet MS"/>
              </a:rPr>
              <a:t>have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38561" y="2603720"/>
            <a:ext cx="57467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  <a:p>
            <a:pPr marL="12700" marR="698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27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510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6" action="ppaction://hlinksldjump"/>
              </a:rPr>
              <a:t>Building </a:t>
            </a:r>
            <a:r>
              <a:rPr dirty="0" spc="-60">
                <a:hlinkClick r:id="rId16" action="ppaction://hlinksldjump"/>
              </a:rPr>
              <a:t>up </a:t>
            </a:r>
            <a:r>
              <a:rPr dirty="0" spc="-55">
                <a:hlinkClick r:id="rId16" action="ppaction://hlinksldjump"/>
              </a:rPr>
              <a:t>complex</a:t>
            </a:r>
            <a:r>
              <a:rPr dirty="0" spc="140">
                <a:hlinkClick r:id="rId16" action="ppaction://hlinksldjump"/>
              </a:rPr>
              <a:t> </a:t>
            </a:r>
            <a:r>
              <a:rPr dirty="0" spc="-75">
                <a:hlinkClick r:id="rId16" action="ppaction://hlinksldjump"/>
              </a:rPr>
              <a:t>tenses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8561" y="2603720"/>
            <a:ext cx="57467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  <a:p>
            <a:pPr marL="12700" marR="698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28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297" y="1247658"/>
            <a:ext cx="3195955" cy="70421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40">
                <a:latin typeface="Tahoma"/>
                <a:cs typeface="Tahoma"/>
              </a:rPr>
              <a:t>When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25">
                <a:latin typeface="Tahoma"/>
                <a:cs typeface="Tahoma"/>
              </a:rPr>
              <a:t>build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sentence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60">
                <a:latin typeface="Tahoma"/>
                <a:cs typeface="Tahoma"/>
              </a:rPr>
              <a:t>go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backwards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dirty="0" sz="1100" spc="-40">
                <a:latin typeface="Tahoma"/>
                <a:cs typeface="Tahoma"/>
              </a:rPr>
              <a:t>When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50">
                <a:latin typeface="Tahoma"/>
                <a:cs typeface="Tahoma"/>
              </a:rPr>
              <a:t>describe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tense-aspect </a:t>
            </a:r>
            <a:r>
              <a:rPr dirty="0" sz="1100" spc="-35">
                <a:latin typeface="Tahoma"/>
                <a:cs typeface="Tahoma"/>
              </a:rPr>
              <a:t>combination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60">
                <a:latin typeface="Tahoma"/>
                <a:cs typeface="Tahoma"/>
              </a:rPr>
              <a:t>go  forwards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79528"/>
            <a:ext cx="6000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510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>
                <a:hlinkClick r:id="rId16" action="ppaction://hlinksldjump"/>
              </a:rPr>
              <a:t>Building </a:t>
            </a:r>
            <a:r>
              <a:rPr dirty="0" spc="-60">
                <a:hlinkClick r:id="rId16" action="ppaction://hlinksldjump"/>
              </a:rPr>
              <a:t>up </a:t>
            </a:r>
            <a:r>
              <a:rPr dirty="0" spc="-55">
                <a:hlinkClick r:id="rId16" action="ppaction://hlinksldjump"/>
              </a:rPr>
              <a:t>complex</a:t>
            </a:r>
            <a:r>
              <a:rPr dirty="0" spc="140">
                <a:hlinkClick r:id="rId16" action="ppaction://hlinksldjump"/>
              </a:rPr>
              <a:t> </a:t>
            </a:r>
            <a:r>
              <a:rPr dirty="0" spc="-75">
                <a:hlinkClick r:id="rId16" action="ppaction://hlinksldjump"/>
              </a:rPr>
              <a:t>tenses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2453" y="1774620"/>
            <a:ext cx="3479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5">
                <a:latin typeface="Tahoma"/>
                <a:cs typeface="Tahoma"/>
              </a:rPr>
              <a:t>P</a:t>
            </a:r>
            <a:r>
              <a:rPr dirty="0" sz="1100" spc="-40">
                <a:latin typeface="Tahoma"/>
                <a:cs typeface="Tahoma"/>
              </a:rPr>
              <a:t>aula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5287" y="1799292"/>
            <a:ext cx="58039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5">
                <a:latin typeface="Tahoma"/>
                <a:cs typeface="Tahoma"/>
              </a:rPr>
              <a:t>a </a:t>
            </a:r>
            <a:r>
              <a:rPr dirty="0" sz="900" spc="-25">
                <a:latin typeface="Tahoma"/>
                <a:cs typeface="Tahoma"/>
              </a:rPr>
              <a:t>long</a:t>
            </a:r>
            <a:r>
              <a:rPr dirty="0" sz="900" spc="30">
                <a:latin typeface="Tahoma"/>
                <a:cs typeface="Tahoma"/>
              </a:rPr>
              <a:t> </a:t>
            </a:r>
            <a:r>
              <a:rPr dirty="0" sz="900" spc="-15">
                <a:latin typeface="Tahoma"/>
                <a:cs typeface="Tahoma"/>
              </a:rPr>
              <a:t>time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842" y="1774620"/>
            <a:ext cx="401955" cy="3302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 indent="92075">
              <a:lnSpc>
                <a:spcPts val="1090"/>
              </a:lnSpc>
              <a:spcBef>
                <a:spcPts val="315"/>
              </a:spcBef>
            </a:pPr>
            <a:r>
              <a:rPr dirty="0" sz="1100" spc="-60">
                <a:latin typeface="Tahoma"/>
                <a:cs typeface="Tahoma"/>
              </a:rPr>
              <a:t>has  </a:t>
            </a:r>
            <a:r>
              <a:rPr dirty="0" sz="1100" spc="20">
                <a:latin typeface="Tahoma"/>
                <a:cs typeface="Tahoma"/>
              </a:rPr>
              <a:t>PRES.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6903" y="1774620"/>
            <a:ext cx="403860" cy="3302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 indent="53975">
              <a:lnSpc>
                <a:spcPts val="1090"/>
              </a:lnSpc>
              <a:spcBef>
                <a:spcPts val="315"/>
              </a:spcBef>
            </a:pPr>
            <a:r>
              <a:rPr dirty="0" sz="1100" spc="-65">
                <a:latin typeface="Tahoma"/>
                <a:cs typeface="Tahoma"/>
              </a:rPr>
              <a:t>been  </a:t>
            </a:r>
            <a:r>
              <a:rPr dirty="0" sz="1100" spc="30">
                <a:latin typeface="Tahoma"/>
                <a:cs typeface="Tahoma"/>
              </a:rPr>
              <a:t>PERF.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2893" y="1774620"/>
            <a:ext cx="478155" cy="330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205"/>
              </a:lnSpc>
              <a:spcBef>
                <a:spcPts val="90"/>
              </a:spcBef>
            </a:pPr>
            <a:r>
              <a:rPr dirty="0" sz="1100" spc="-80" b="1">
                <a:latin typeface="Arial"/>
                <a:cs typeface="Arial"/>
              </a:rPr>
              <a:t>w</a:t>
            </a:r>
            <a:r>
              <a:rPr dirty="0" sz="1100" spc="-45" b="1">
                <a:latin typeface="Arial"/>
                <a:cs typeface="Arial"/>
              </a:rPr>
              <a:t>a</a:t>
            </a:r>
            <a:r>
              <a:rPr dirty="0" sz="1100" spc="-30" b="1">
                <a:latin typeface="Arial"/>
                <a:cs typeface="Arial"/>
              </a:rPr>
              <a:t>i</a:t>
            </a:r>
            <a:r>
              <a:rPr dirty="0" sz="1100" spc="-25" b="1">
                <a:latin typeface="Arial"/>
                <a:cs typeface="Arial"/>
              </a:rPr>
              <a:t>ting</a:t>
            </a:r>
            <a:endParaRPr sz="1100">
              <a:latin typeface="Arial"/>
              <a:cs typeface="Arial"/>
            </a:endParaRPr>
          </a:p>
          <a:p>
            <a:pPr marL="34290">
              <a:lnSpc>
                <a:spcPts val="1205"/>
              </a:lnSpc>
            </a:pPr>
            <a:r>
              <a:rPr dirty="0" sz="1100" spc="15">
                <a:latin typeface="Tahoma"/>
                <a:cs typeface="Tahoma"/>
              </a:rPr>
              <a:t>PROG.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27730" y="960653"/>
            <a:ext cx="1170305" cy="118745"/>
          </a:xfrm>
          <a:custGeom>
            <a:avLst/>
            <a:gdLst/>
            <a:ahLst/>
            <a:cxnLst/>
            <a:rect l="l" t="t" r="r" b="b"/>
            <a:pathLst>
              <a:path w="1170305" h="118744">
                <a:moveTo>
                  <a:pt x="1144952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144952" y="118533"/>
                </a:lnTo>
                <a:lnTo>
                  <a:pt x="1154802" y="116544"/>
                </a:lnTo>
                <a:lnTo>
                  <a:pt x="1162846" y="111121"/>
                </a:lnTo>
                <a:lnTo>
                  <a:pt x="1168269" y="103078"/>
                </a:lnTo>
                <a:lnTo>
                  <a:pt x="1170258" y="93228"/>
                </a:lnTo>
                <a:lnTo>
                  <a:pt x="1170258" y="25305"/>
                </a:lnTo>
                <a:lnTo>
                  <a:pt x="1168269" y="15455"/>
                </a:lnTo>
                <a:lnTo>
                  <a:pt x="1162846" y="7411"/>
                </a:lnTo>
                <a:lnTo>
                  <a:pt x="1154802" y="1988"/>
                </a:lnTo>
                <a:lnTo>
                  <a:pt x="1144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927730" y="960653"/>
            <a:ext cx="1170305" cy="118745"/>
          </a:xfrm>
          <a:custGeom>
            <a:avLst/>
            <a:gdLst/>
            <a:ahLst/>
            <a:cxnLst/>
            <a:rect l="l" t="t" r="r" b="b"/>
            <a:pathLst>
              <a:path w="1170305" h="118744">
                <a:moveTo>
                  <a:pt x="1144952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144952" y="118533"/>
                </a:lnTo>
                <a:lnTo>
                  <a:pt x="1154802" y="116544"/>
                </a:lnTo>
                <a:lnTo>
                  <a:pt x="1162846" y="111121"/>
                </a:lnTo>
                <a:lnTo>
                  <a:pt x="1168269" y="103078"/>
                </a:lnTo>
                <a:lnTo>
                  <a:pt x="1170258" y="93228"/>
                </a:lnTo>
                <a:lnTo>
                  <a:pt x="1170258" y="25305"/>
                </a:lnTo>
                <a:lnTo>
                  <a:pt x="1168269" y="15455"/>
                </a:lnTo>
                <a:lnTo>
                  <a:pt x="1162846" y="7411"/>
                </a:lnTo>
                <a:lnTo>
                  <a:pt x="1154802" y="1988"/>
                </a:lnTo>
                <a:lnTo>
                  <a:pt x="1144952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36584" y="937191"/>
            <a:ext cx="115316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5">
                <a:latin typeface="Tahoma"/>
                <a:cs typeface="Tahoma"/>
              </a:rPr>
              <a:t>(1) </a:t>
            </a:r>
            <a:r>
              <a:rPr dirty="0" sz="750" spc="5">
                <a:latin typeface="Tahoma"/>
                <a:cs typeface="Tahoma"/>
              </a:rPr>
              <a:t>Mark </a:t>
            </a:r>
            <a:r>
              <a:rPr dirty="0" sz="750" spc="-30">
                <a:latin typeface="Tahoma"/>
                <a:cs typeface="Tahoma"/>
              </a:rPr>
              <a:t>progressive</a:t>
            </a:r>
            <a:r>
              <a:rPr dirty="0" sz="750" spc="-5">
                <a:latin typeface="Tahoma"/>
                <a:cs typeface="Tahoma"/>
              </a:rPr>
              <a:t> </a:t>
            </a:r>
            <a:r>
              <a:rPr dirty="0" sz="750" spc="-20">
                <a:latin typeface="Tahoma"/>
                <a:cs typeface="Tahoma"/>
              </a:rPr>
              <a:t>aspect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12859" y="1079187"/>
            <a:ext cx="0" cy="695960"/>
          </a:xfrm>
          <a:custGeom>
            <a:avLst/>
            <a:gdLst/>
            <a:ahLst/>
            <a:cxnLst/>
            <a:rect l="l" t="t" r="r" b="b"/>
            <a:pathLst>
              <a:path w="0" h="695960">
                <a:moveTo>
                  <a:pt x="0" y="0"/>
                </a:moveTo>
                <a:lnTo>
                  <a:pt x="0" y="69568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92615" y="1759691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40487" y="0"/>
                </a:moveTo>
                <a:lnTo>
                  <a:pt x="20243" y="15182"/>
                </a:lnTo>
                <a:lnTo>
                  <a:pt x="0" y="0"/>
                </a:lnTo>
                <a:lnTo>
                  <a:pt x="20243" y="40487"/>
                </a:lnTo>
                <a:lnTo>
                  <a:pt x="40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27643" y="1206959"/>
            <a:ext cx="1122045" cy="118745"/>
          </a:xfrm>
          <a:custGeom>
            <a:avLst/>
            <a:gdLst/>
            <a:ahLst/>
            <a:cxnLst/>
            <a:rect l="l" t="t" r="r" b="b"/>
            <a:pathLst>
              <a:path w="1122045" h="118744">
                <a:moveTo>
                  <a:pt x="1096730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096730" y="118533"/>
                </a:lnTo>
                <a:lnTo>
                  <a:pt x="1106581" y="116544"/>
                </a:lnTo>
                <a:lnTo>
                  <a:pt x="1114624" y="111121"/>
                </a:lnTo>
                <a:lnTo>
                  <a:pt x="1120047" y="103078"/>
                </a:lnTo>
                <a:lnTo>
                  <a:pt x="1122036" y="93228"/>
                </a:lnTo>
                <a:lnTo>
                  <a:pt x="1122036" y="25305"/>
                </a:lnTo>
                <a:lnTo>
                  <a:pt x="1120047" y="15455"/>
                </a:lnTo>
                <a:lnTo>
                  <a:pt x="1114624" y="7411"/>
                </a:lnTo>
                <a:lnTo>
                  <a:pt x="1106581" y="1988"/>
                </a:lnTo>
                <a:lnTo>
                  <a:pt x="10967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27643" y="1206959"/>
            <a:ext cx="1122045" cy="118745"/>
          </a:xfrm>
          <a:custGeom>
            <a:avLst/>
            <a:gdLst/>
            <a:ahLst/>
            <a:cxnLst/>
            <a:rect l="l" t="t" r="r" b="b"/>
            <a:pathLst>
              <a:path w="1122045" h="118744">
                <a:moveTo>
                  <a:pt x="1096730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096730" y="118533"/>
                </a:lnTo>
                <a:lnTo>
                  <a:pt x="1106581" y="116544"/>
                </a:lnTo>
                <a:lnTo>
                  <a:pt x="1114624" y="111121"/>
                </a:lnTo>
                <a:lnTo>
                  <a:pt x="1120047" y="103078"/>
                </a:lnTo>
                <a:lnTo>
                  <a:pt x="1122036" y="93228"/>
                </a:lnTo>
                <a:lnTo>
                  <a:pt x="1122036" y="25305"/>
                </a:lnTo>
                <a:lnTo>
                  <a:pt x="1120047" y="15455"/>
                </a:lnTo>
                <a:lnTo>
                  <a:pt x="1114624" y="7411"/>
                </a:lnTo>
                <a:lnTo>
                  <a:pt x="1106581" y="1988"/>
                </a:lnTo>
                <a:lnTo>
                  <a:pt x="109673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236497" y="1183495"/>
            <a:ext cx="110490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5">
                <a:latin typeface="Tahoma"/>
                <a:cs typeface="Tahoma"/>
              </a:rPr>
              <a:t>(3) </a:t>
            </a:r>
            <a:r>
              <a:rPr dirty="0" sz="750" spc="5">
                <a:latin typeface="Tahoma"/>
                <a:cs typeface="Tahoma"/>
              </a:rPr>
              <a:t>Mark </a:t>
            </a:r>
            <a:r>
              <a:rPr dirty="0" sz="750" spc="-20">
                <a:latin typeface="Tahoma"/>
                <a:cs typeface="Tahoma"/>
              </a:rPr>
              <a:t>perfective</a:t>
            </a:r>
            <a:r>
              <a:rPr dirty="0" sz="750" spc="15">
                <a:latin typeface="Tahoma"/>
                <a:cs typeface="Tahoma"/>
              </a:rPr>
              <a:t> </a:t>
            </a:r>
            <a:r>
              <a:rPr dirty="0" sz="750" spc="-20">
                <a:latin typeface="Tahoma"/>
                <a:cs typeface="Tahoma"/>
              </a:rPr>
              <a:t>aspect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88661" y="1325493"/>
            <a:ext cx="0" cy="449580"/>
          </a:xfrm>
          <a:custGeom>
            <a:avLst/>
            <a:gdLst/>
            <a:ahLst/>
            <a:cxnLst/>
            <a:rect l="l" t="t" r="r" b="b"/>
            <a:pathLst>
              <a:path w="0" h="449580">
                <a:moveTo>
                  <a:pt x="0" y="0"/>
                </a:moveTo>
                <a:lnTo>
                  <a:pt x="0" y="44938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68417" y="1759691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40487" y="0"/>
                </a:moveTo>
                <a:lnTo>
                  <a:pt x="20243" y="15182"/>
                </a:lnTo>
                <a:lnTo>
                  <a:pt x="0" y="0"/>
                </a:lnTo>
                <a:lnTo>
                  <a:pt x="20243" y="40487"/>
                </a:lnTo>
                <a:lnTo>
                  <a:pt x="40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0885" y="1453265"/>
            <a:ext cx="1145540" cy="118745"/>
          </a:xfrm>
          <a:custGeom>
            <a:avLst/>
            <a:gdLst/>
            <a:ahLst/>
            <a:cxnLst/>
            <a:rect l="l" t="t" r="r" b="b"/>
            <a:pathLst>
              <a:path w="1145539" h="118744">
                <a:moveTo>
                  <a:pt x="1120168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120168" y="118533"/>
                </a:lnTo>
                <a:lnTo>
                  <a:pt x="1130018" y="116544"/>
                </a:lnTo>
                <a:lnTo>
                  <a:pt x="1138062" y="111121"/>
                </a:lnTo>
                <a:lnTo>
                  <a:pt x="1143485" y="103078"/>
                </a:lnTo>
                <a:lnTo>
                  <a:pt x="1145473" y="93228"/>
                </a:lnTo>
                <a:lnTo>
                  <a:pt x="1145473" y="25305"/>
                </a:lnTo>
                <a:lnTo>
                  <a:pt x="1143485" y="15455"/>
                </a:lnTo>
                <a:lnTo>
                  <a:pt x="1138062" y="7411"/>
                </a:lnTo>
                <a:lnTo>
                  <a:pt x="1130018" y="1988"/>
                </a:lnTo>
                <a:lnTo>
                  <a:pt x="11201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0885" y="1453265"/>
            <a:ext cx="1145540" cy="118745"/>
          </a:xfrm>
          <a:custGeom>
            <a:avLst/>
            <a:gdLst/>
            <a:ahLst/>
            <a:cxnLst/>
            <a:rect l="l" t="t" r="r" b="b"/>
            <a:pathLst>
              <a:path w="1145539" h="118744">
                <a:moveTo>
                  <a:pt x="1120168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1120168" y="118533"/>
                </a:lnTo>
                <a:lnTo>
                  <a:pt x="1130018" y="116544"/>
                </a:lnTo>
                <a:lnTo>
                  <a:pt x="1138062" y="111121"/>
                </a:lnTo>
                <a:lnTo>
                  <a:pt x="1143485" y="103078"/>
                </a:lnTo>
                <a:lnTo>
                  <a:pt x="1145473" y="93228"/>
                </a:lnTo>
                <a:lnTo>
                  <a:pt x="1145473" y="25305"/>
                </a:lnTo>
                <a:lnTo>
                  <a:pt x="1143485" y="15455"/>
                </a:lnTo>
                <a:lnTo>
                  <a:pt x="1138062" y="7411"/>
                </a:lnTo>
                <a:lnTo>
                  <a:pt x="1130018" y="1988"/>
                </a:lnTo>
                <a:lnTo>
                  <a:pt x="112016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39750" y="1429799"/>
            <a:ext cx="112776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5">
                <a:latin typeface="Tahoma"/>
                <a:cs typeface="Tahoma"/>
              </a:rPr>
              <a:t>(5) </a:t>
            </a:r>
            <a:r>
              <a:rPr dirty="0" sz="750" spc="5">
                <a:latin typeface="Tahoma"/>
                <a:cs typeface="Tahoma"/>
              </a:rPr>
              <a:t>Mark </a:t>
            </a:r>
            <a:r>
              <a:rPr dirty="0" sz="750" spc="-35">
                <a:latin typeface="Tahoma"/>
                <a:cs typeface="Tahoma"/>
              </a:rPr>
              <a:t>tense </a:t>
            </a:r>
            <a:r>
              <a:rPr dirty="0" sz="750" spc="-25">
                <a:latin typeface="Tahoma"/>
                <a:cs typeface="Tahoma"/>
              </a:rPr>
              <a:t>on</a:t>
            </a:r>
            <a:r>
              <a:rPr dirty="0" sz="750" spc="55">
                <a:latin typeface="Tahoma"/>
                <a:cs typeface="Tahoma"/>
              </a:rPr>
              <a:t> </a:t>
            </a:r>
            <a:r>
              <a:rPr dirty="0" sz="750" spc="-15">
                <a:latin typeface="Tahoma"/>
                <a:cs typeface="Tahoma"/>
              </a:rPr>
              <a:t>auxiliary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03622" y="1571798"/>
            <a:ext cx="0" cy="203200"/>
          </a:xfrm>
          <a:custGeom>
            <a:avLst/>
            <a:gdLst/>
            <a:ahLst/>
            <a:cxnLst/>
            <a:rect l="l" t="t" r="r" b="b"/>
            <a:pathLst>
              <a:path w="0" h="203200">
                <a:moveTo>
                  <a:pt x="1" y="0"/>
                </a:moveTo>
                <a:lnTo>
                  <a:pt x="0" y="20307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083378" y="1759691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40487" y="0"/>
                </a:moveTo>
                <a:lnTo>
                  <a:pt x="20243" y="15182"/>
                </a:lnTo>
                <a:lnTo>
                  <a:pt x="0" y="0"/>
                </a:lnTo>
                <a:lnTo>
                  <a:pt x="20243" y="40487"/>
                </a:lnTo>
                <a:lnTo>
                  <a:pt x="40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91248" y="2113122"/>
            <a:ext cx="671195" cy="369570"/>
          </a:xfrm>
          <a:custGeom>
            <a:avLst/>
            <a:gdLst/>
            <a:ahLst/>
            <a:cxnLst/>
            <a:rect l="l" t="t" r="r" b="b"/>
            <a:pathLst>
              <a:path w="671194" h="369569">
                <a:moveTo>
                  <a:pt x="671000" y="0"/>
                </a:moveTo>
                <a:lnTo>
                  <a:pt x="640594" y="295934"/>
                </a:lnTo>
                <a:lnTo>
                  <a:pt x="613612" y="347923"/>
                </a:lnTo>
                <a:lnTo>
                  <a:pt x="559151" y="369458"/>
                </a:lnTo>
                <a:lnTo>
                  <a:pt x="109263" y="369458"/>
                </a:lnTo>
                <a:lnTo>
                  <a:pt x="79907" y="363680"/>
                </a:lnTo>
                <a:lnTo>
                  <a:pt x="54801" y="347923"/>
                </a:lnTo>
                <a:lnTo>
                  <a:pt x="36566" y="324553"/>
                </a:lnTo>
                <a:lnTo>
                  <a:pt x="27819" y="295934"/>
                </a:lnTo>
                <a:lnTo>
                  <a:pt x="0" y="2517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772656" y="2113121"/>
            <a:ext cx="40640" cy="42545"/>
          </a:xfrm>
          <a:custGeom>
            <a:avLst/>
            <a:gdLst/>
            <a:ahLst/>
            <a:cxnLst/>
            <a:rect l="l" t="t" r="r" b="b"/>
            <a:pathLst>
              <a:path w="40639" h="42544">
                <a:moveTo>
                  <a:pt x="0" y="42356"/>
                </a:moveTo>
                <a:lnTo>
                  <a:pt x="18591" y="25179"/>
                </a:lnTo>
                <a:lnTo>
                  <a:pt x="40286" y="38217"/>
                </a:lnTo>
                <a:lnTo>
                  <a:pt x="16004" y="0"/>
                </a:lnTo>
                <a:lnTo>
                  <a:pt x="0" y="42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06624" y="2417925"/>
            <a:ext cx="838200" cy="118745"/>
          </a:xfrm>
          <a:custGeom>
            <a:avLst/>
            <a:gdLst/>
            <a:ahLst/>
            <a:cxnLst/>
            <a:rect l="l" t="t" r="r" b="b"/>
            <a:pathLst>
              <a:path w="838200" h="118744">
                <a:moveTo>
                  <a:pt x="812355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812355" y="118533"/>
                </a:lnTo>
                <a:lnTo>
                  <a:pt x="822205" y="116544"/>
                </a:lnTo>
                <a:lnTo>
                  <a:pt x="830249" y="111121"/>
                </a:lnTo>
                <a:lnTo>
                  <a:pt x="835672" y="103078"/>
                </a:lnTo>
                <a:lnTo>
                  <a:pt x="837660" y="93228"/>
                </a:lnTo>
                <a:lnTo>
                  <a:pt x="837660" y="25305"/>
                </a:lnTo>
                <a:lnTo>
                  <a:pt x="835672" y="15455"/>
                </a:lnTo>
                <a:lnTo>
                  <a:pt x="830249" y="7411"/>
                </a:lnTo>
                <a:lnTo>
                  <a:pt x="822205" y="1988"/>
                </a:lnTo>
                <a:lnTo>
                  <a:pt x="8123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706624" y="2417925"/>
            <a:ext cx="838200" cy="118745"/>
          </a:xfrm>
          <a:custGeom>
            <a:avLst/>
            <a:gdLst/>
            <a:ahLst/>
            <a:cxnLst/>
            <a:rect l="l" t="t" r="r" b="b"/>
            <a:pathLst>
              <a:path w="838200" h="118744">
                <a:moveTo>
                  <a:pt x="812355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812355" y="118533"/>
                </a:lnTo>
                <a:lnTo>
                  <a:pt x="822205" y="116544"/>
                </a:lnTo>
                <a:lnTo>
                  <a:pt x="830249" y="111121"/>
                </a:lnTo>
                <a:lnTo>
                  <a:pt x="835672" y="103078"/>
                </a:lnTo>
                <a:lnTo>
                  <a:pt x="837660" y="93228"/>
                </a:lnTo>
                <a:lnTo>
                  <a:pt x="837660" y="25305"/>
                </a:lnTo>
                <a:lnTo>
                  <a:pt x="835672" y="15455"/>
                </a:lnTo>
                <a:lnTo>
                  <a:pt x="830249" y="7411"/>
                </a:lnTo>
                <a:lnTo>
                  <a:pt x="822205" y="1988"/>
                </a:lnTo>
                <a:lnTo>
                  <a:pt x="812355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07532" y="2113122"/>
            <a:ext cx="630555" cy="243204"/>
          </a:xfrm>
          <a:custGeom>
            <a:avLst/>
            <a:gdLst/>
            <a:ahLst/>
            <a:cxnLst/>
            <a:rect l="l" t="t" r="r" b="b"/>
            <a:pathLst>
              <a:path w="630555" h="243205">
                <a:moveTo>
                  <a:pt x="630518" y="0"/>
                </a:moveTo>
                <a:lnTo>
                  <a:pt x="600066" y="194882"/>
                </a:lnTo>
                <a:lnTo>
                  <a:pt x="580528" y="228858"/>
                </a:lnTo>
                <a:lnTo>
                  <a:pt x="543973" y="242931"/>
                </a:lnTo>
                <a:lnTo>
                  <a:pt x="82634" y="242931"/>
                </a:lnTo>
                <a:lnTo>
                  <a:pt x="63132" y="239155"/>
                </a:lnTo>
                <a:lnTo>
                  <a:pt x="46080" y="228858"/>
                </a:lnTo>
                <a:lnTo>
                  <a:pt x="33281" y="213585"/>
                </a:lnTo>
                <a:lnTo>
                  <a:pt x="26541" y="194882"/>
                </a:lnTo>
                <a:lnTo>
                  <a:pt x="0" y="250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89858" y="2113121"/>
            <a:ext cx="40640" cy="43180"/>
          </a:xfrm>
          <a:custGeom>
            <a:avLst/>
            <a:gdLst/>
            <a:ahLst/>
            <a:cxnLst/>
            <a:rect l="l" t="t" r="r" b="b"/>
            <a:pathLst>
              <a:path w="40640" h="43180">
                <a:moveTo>
                  <a:pt x="0" y="43168"/>
                </a:moveTo>
                <a:lnTo>
                  <a:pt x="17673" y="25025"/>
                </a:lnTo>
                <a:lnTo>
                  <a:pt x="40040" y="36911"/>
                </a:lnTo>
                <a:lnTo>
                  <a:pt x="13763" y="0"/>
                </a:lnTo>
                <a:lnTo>
                  <a:pt x="0" y="43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57690" y="2291398"/>
            <a:ext cx="926465" cy="118745"/>
          </a:xfrm>
          <a:custGeom>
            <a:avLst/>
            <a:gdLst/>
            <a:ahLst/>
            <a:cxnLst/>
            <a:rect l="l" t="t" r="r" b="b"/>
            <a:pathLst>
              <a:path w="926464" h="118744">
                <a:moveTo>
                  <a:pt x="900987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900987" y="118533"/>
                </a:lnTo>
                <a:lnTo>
                  <a:pt x="910837" y="116544"/>
                </a:lnTo>
                <a:lnTo>
                  <a:pt x="918881" y="111121"/>
                </a:lnTo>
                <a:lnTo>
                  <a:pt x="924304" y="103078"/>
                </a:lnTo>
                <a:lnTo>
                  <a:pt x="926292" y="93228"/>
                </a:lnTo>
                <a:lnTo>
                  <a:pt x="926292" y="25305"/>
                </a:lnTo>
                <a:lnTo>
                  <a:pt x="924304" y="15455"/>
                </a:lnTo>
                <a:lnTo>
                  <a:pt x="918881" y="7411"/>
                </a:lnTo>
                <a:lnTo>
                  <a:pt x="910837" y="1988"/>
                </a:lnTo>
                <a:lnTo>
                  <a:pt x="9009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57690" y="2291398"/>
            <a:ext cx="926465" cy="118745"/>
          </a:xfrm>
          <a:custGeom>
            <a:avLst/>
            <a:gdLst/>
            <a:ahLst/>
            <a:cxnLst/>
            <a:rect l="l" t="t" r="r" b="b"/>
            <a:pathLst>
              <a:path w="926464" h="118744">
                <a:moveTo>
                  <a:pt x="900987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900987" y="118533"/>
                </a:lnTo>
                <a:lnTo>
                  <a:pt x="910837" y="116544"/>
                </a:lnTo>
                <a:lnTo>
                  <a:pt x="918881" y="111121"/>
                </a:lnTo>
                <a:lnTo>
                  <a:pt x="924304" y="103078"/>
                </a:lnTo>
                <a:lnTo>
                  <a:pt x="926292" y="93228"/>
                </a:lnTo>
                <a:lnTo>
                  <a:pt x="926292" y="25305"/>
                </a:lnTo>
                <a:lnTo>
                  <a:pt x="924304" y="15455"/>
                </a:lnTo>
                <a:lnTo>
                  <a:pt x="918881" y="7411"/>
                </a:lnTo>
                <a:lnTo>
                  <a:pt x="910837" y="1988"/>
                </a:lnTo>
                <a:lnTo>
                  <a:pt x="900987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966558" y="2267923"/>
            <a:ext cx="902335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5">
                <a:latin typeface="Tahoma"/>
                <a:cs typeface="Tahoma"/>
              </a:rPr>
              <a:t>(4) </a:t>
            </a:r>
            <a:r>
              <a:rPr dirty="0" sz="750" spc="-25">
                <a:latin typeface="Tahoma"/>
                <a:cs typeface="Tahoma"/>
              </a:rPr>
              <a:t>Choose aux.</a:t>
            </a:r>
            <a:r>
              <a:rPr dirty="0" sz="750" spc="125">
                <a:latin typeface="Tahoma"/>
                <a:cs typeface="Tahoma"/>
              </a:rPr>
              <a:t> </a:t>
            </a:r>
            <a:r>
              <a:rPr dirty="0" sz="750" spc="-35" i="1">
                <a:latin typeface="Trebuchet MS"/>
                <a:cs typeface="Trebuchet MS"/>
              </a:rPr>
              <a:t>have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15477" y="2417813"/>
            <a:ext cx="813435" cy="123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30"/>
              </a:lnSpc>
            </a:pPr>
            <a:r>
              <a:rPr dirty="0" sz="750" spc="-5">
                <a:latin typeface="Tahoma"/>
                <a:cs typeface="Tahoma"/>
              </a:rPr>
              <a:t>(2) </a:t>
            </a:r>
            <a:r>
              <a:rPr dirty="0" sz="750" spc="-25">
                <a:latin typeface="Tahoma"/>
                <a:cs typeface="Tahoma"/>
              </a:rPr>
              <a:t>Choose aux.</a:t>
            </a:r>
            <a:r>
              <a:rPr dirty="0" sz="750" spc="120">
                <a:latin typeface="Tahoma"/>
                <a:cs typeface="Tahoma"/>
              </a:rPr>
              <a:t> </a:t>
            </a:r>
            <a:r>
              <a:rPr dirty="0" sz="750" spc="-35" i="1">
                <a:latin typeface="Trebuchet MS"/>
                <a:cs typeface="Trebuchet MS"/>
              </a:rPr>
              <a:t>be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38561" y="2418147"/>
            <a:ext cx="594995" cy="4483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</a:t>
            </a:r>
            <a:endParaRPr sz="400">
              <a:latin typeface="Verdana"/>
              <a:cs typeface="Verdana"/>
            </a:endParaRPr>
          </a:p>
          <a:p>
            <a:pPr marL="12700" marR="25400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29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406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>
                <a:hlinkClick r:id="rId17" action="ppaction://hlinksldjump"/>
              </a:rPr>
              <a:t>Meanings of </a:t>
            </a:r>
            <a:r>
              <a:rPr dirty="0" spc="-55">
                <a:hlinkClick r:id="rId17" action="ppaction://hlinksldjump"/>
              </a:rPr>
              <a:t>tense-aspect</a:t>
            </a:r>
            <a:r>
              <a:rPr dirty="0" spc="114">
                <a:hlinkClick r:id="rId17" action="ppaction://hlinksldjump"/>
              </a:rPr>
              <a:t> </a:t>
            </a:r>
            <a:r>
              <a:rPr dirty="0" spc="-40">
                <a:hlinkClick r:id="rId17" action="ppaction://hlinksldjump"/>
              </a:rPr>
              <a:t>combinations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1132583"/>
            <a:ext cx="3226435" cy="956944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35">
                <a:latin typeface="Tahoma"/>
                <a:cs typeface="Tahoma"/>
              </a:rPr>
              <a:t>Meanings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15">
                <a:latin typeface="Tahoma"/>
                <a:cs typeface="Tahoma"/>
              </a:rPr>
              <a:t>built </a:t>
            </a:r>
            <a:r>
              <a:rPr dirty="0" sz="1100" spc="-50">
                <a:latin typeface="Tahoma"/>
                <a:cs typeface="Tahoma"/>
              </a:rPr>
              <a:t>up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compositionally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50">
                <a:latin typeface="Tahoma"/>
                <a:cs typeface="Tahoma"/>
              </a:rPr>
              <a:t>ASPECT </a:t>
            </a:r>
            <a:r>
              <a:rPr dirty="0" sz="1100" spc="-75">
                <a:latin typeface="Tahoma"/>
                <a:cs typeface="Tahoma"/>
              </a:rPr>
              <a:t>expresses </a:t>
            </a:r>
            <a:r>
              <a:rPr dirty="0" sz="1100" spc="-25">
                <a:latin typeface="Tahoma"/>
                <a:cs typeface="Tahoma"/>
              </a:rPr>
              <a:t>‘perspective’ </a:t>
            </a:r>
            <a:r>
              <a:rPr dirty="0" sz="1100" spc="-30">
                <a:latin typeface="Tahoma"/>
                <a:cs typeface="Tahoma"/>
              </a:rPr>
              <a:t>(internal </a:t>
            </a:r>
            <a:r>
              <a:rPr dirty="0" sz="1100" spc="-60">
                <a:latin typeface="Tahoma"/>
                <a:cs typeface="Tahoma"/>
              </a:rPr>
              <a:t>or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external)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40"/>
              </a:spcBef>
            </a:pPr>
            <a:r>
              <a:rPr dirty="0" sz="1100" spc="35">
                <a:latin typeface="Tahoma"/>
                <a:cs typeface="Tahoma"/>
              </a:rPr>
              <a:t>TENSE </a:t>
            </a:r>
            <a:r>
              <a:rPr dirty="0" sz="1100" spc="-75">
                <a:latin typeface="Tahoma"/>
                <a:cs typeface="Tahoma"/>
              </a:rPr>
              <a:t>expresses </a:t>
            </a:r>
            <a:r>
              <a:rPr dirty="0" sz="1100" spc="-40">
                <a:latin typeface="Tahoma"/>
                <a:cs typeface="Tahoma"/>
              </a:rPr>
              <a:t>temporal </a:t>
            </a:r>
            <a:r>
              <a:rPr dirty="0" sz="1100" spc="-20">
                <a:latin typeface="Tahoma"/>
                <a:cs typeface="Tahoma"/>
              </a:rPr>
              <a:t>location </a:t>
            </a:r>
            <a:r>
              <a:rPr dirty="0" sz="1100" spc="-35">
                <a:latin typeface="Tahoma"/>
                <a:cs typeface="Tahoma"/>
              </a:rPr>
              <a:t>of viewpoint </a:t>
            </a:r>
            <a:r>
              <a:rPr dirty="0" sz="1100" spc="-30">
                <a:latin typeface="Tahoma"/>
                <a:cs typeface="Tahoma"/>
              </a:rPr>
              <a:t>(past,  </a:t>
            </a:r>
            <a:r>
              <a:rPr dirty="0" sz="1100" spc="-55">
                <a:latin typeface="Tahoma"/>
                <a:cs typeface="Tahoma"/>
              </a:rPr>
              <a:t>present,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future)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226391"/>
            <a:ext cx="627380" cy="121348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1143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30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80557"/>
            <a:ext cx="663575" cy="70485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4826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406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>
                <a:hlinkClick r:id="rId17" action="ppaction://hlinksldjump"/>
              </a:rPr>
              <a:t>Meanings of </a:t>
            </a:r>
            <a:r>
              <a:rPr dirty="0" spc="-55">
                <a:hlinkClick r:id="rId17" action="ppaction://hlinksldjump"/>
              </a:rPr>
              <a:t>tense-aspect</a:t>
            </a:r>
            <a:r>
              <a:rPr dirty="0" spc="114">
                <a:hlinkClick r:id="rId17" action="ppaction://hlinksldjump"/>
              </a:rPr>
              <a:t> </a:t>
            </a:r>
            <a:r>
              <a:rPr dirty="0" spc="-40">
                <a:hlinkClick r:id="rId17" action="ppaction://hlinksldjump"/>
              </a:rPr>
              <a:t>combinations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872463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7712" y="1080453"/>
            <a:ext cx="964565" cy="262890"/>
          </a:xfrm>
          <a:custGeom>
            <a:avLst/>
            <a:gdLst/>
            <a:ahLst/>
            <a:cxnLst/>
            <a:rect l="l" t="t" r="r" b="b"/>
            <a:pathLst>
              <a:path w="964564" h="262890">
                <a:moveTo>
                  <a:pt x="928558" y="68939"/>
                </a:moveTo>
                <a:lnTo>
                  <a:pt x="36000" y="68939"/>
                </a:lnTo>
                <a:lnTo>
                  <a:pt x="21987" y="71768"/>
                </a:lnTo>
                <a:lnTo>
                  <a:pt x="10544" y="79483"/>
                </a:lnTo>
                <a:lnTo>
                  <a:pt x="2829" y="90926"/>
                </a:lnTo>
                <a:lnTo>
                  <a:pt x="0" y="104939"/>
                </a:lnTo>
                <a:lnTo>
                  <a:pt x="0" y="226515"/>
                </a:lnTo>
                <a:lnTo>
                  <a:pt x="2829" y="240528"/>
                </a:lnTo>
                <a:lnTo>
                  <a:pt x="10544" y="251971"/>
                </a:lnTo>
                <a:lnTo>
                  <a:pt x="21987" y="259686"/>
                </a:lnTo>
                <a:lnTo>
                  <a:pt x="36000" y="262515"/>
                </a:lnTo>
                <a:lnTo>
                  <a:pt x="928558" y="262515"/>
                </a:lnTo>
                <a:lnTo>
                  <a:pt x="942571" y="259686"/>
                </a:lnTo>
                <a:lnTo>
                  <a:pt x="954014" y="251971"/>
                </a:lnTo>
                <a:lnTo>
                  <a:pt x="961729" y="240528"/>
                </a:lnTo>
                <a:lnTo>
                  <a:pt x="964558" y="226515"/>
                </a:lnTo>
                <a:lnTo>
                  <a:pt x="964558" y="104939"/>
                </a:lnTo>
                <a:lnTo>
                  <a:pt x="961729" y="90926"/>
                </a:lnTo>
                <a:lnTo>
                  <a:pt x="954014" y="79483"/>
                </a:lnTo>
                <a:lnTo>
                  <a:pt x="942571" y="71768"/>
                </a:lnTo>
                <a:lnTo>
                  <a:pt x="928558" y="68939"/>
                </a:lnTo>
                <a:close/>
              </a:path>
              <a:path w="964564" h="262890">
                <a:moveTo>
                  <a:pt x="482279" y="0"/>
                </a:moveTo>
                <a:lnTo>
                  <a:pt x="473525" y="3320"/>
                </a:lnTo>
                <a:lnTo>
                  <a:pt x="465829" y="13283"/>
                </a:lnTo>
                <a:lnTo>
                  <a:pt x="437279" y="68939"/>
                </a:lnTo>
                <a:lnTo>
                  <a:pt x="527279" y="68939"/>
                </a:lnTo>
                <a:lnTo>
                  <a:pt x="498729" y="13283"/>
                </a:lnTo>
                <a:lnTo>
                  <a:pt x="491033" y="3320"/>
                </a:lnTo>
                <a:lnTo>
                  <a:pt x="482279" y="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11199" y="1148075"/>
            <a:ext cx="89789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>
                <a:solidFill>
                  <a:srgbClr val="373D42"/>
                </a:solidFill>
                <a:latin typeface="Tahoma"/>
                <a:cs typeface="Tahoma"/>
              </a:rPr>
              <a:t>Present</a:t>
            </a:r>
            <a:r>
              <a:rPr dirty="0" sz="900" spc="-30">
                <a:solidFill>
                  <a:srgbClr val="373D42"/>
                </a:solidFill>
                <a:latin typeface="Tahoma"/>
                <a:cs typeface="Tahoma"/>
              </a:rPr>
              <a:t> </a:t>
            </a:r>
            <a:r>
              <a:rPr dirty="0" sz="900" spc="-15">
                <a:solidFill>
                  <a:srgbClr val="373D42"/>
                </a:solidFill>
                <a:latin typeface="Tahoma"/>
                <a:cs typeface="Tahoma"/>
              </a:rPr>
              <a:t>viewpoint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234" y="872463"/>
            <a:ext cx="13100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00710" algn="l"/>
                <a:tab pos="960119" algn="l"/>
              </a:tabLst>
            </a:pPr>
            <a:r>
              <a:rPr dirty="0" sz="1100" spc="-35">
                <a:latin typeface="Tahoma"/>
                <a:cs typeface="Tahoma"/>
              </a:rPr>
              <a:t>Zachary	</a:t>
            </a:r>
            <a:r>
              <a:rPr dirty="0" sz="1100" spc="-60">
                <a:latin typeface="Tahoma"/>
                <a:cs typeface="Tahoma"/>
              </a:rPr>
              <a:t>has	</a:t>
            </a:r>
            <a:r>
              <a:rPr dirty="0" sz="1100" spc="-55">
                <a:latin typeface="Tahoma"/>
                <a:cs typeface="Tahoma"/>
              </a:rPr>
              <a:t>eaten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75087" y="442116"/>
            <a:ext cx="1209040" cy="444500"/>
          </a:xfrm>
          <a:custGeom>
            <a:avLst/>
            <a:gdLst/>
            <a:ahLst/>
            <a:cxnLst/>
            <a:rect l="l" t="t" r="r" b="b"/>
            <a:pathLst>
              <a:path w="1209039" h="444500">
                <a:moveTo>
                  <a:pt x="649500" y="332756"/>
                </a:moveTo>
                <a:lnTo>
                  <a:pt x="559500" y="332756"/>
                </a:lnTo>
                <a:lnTo>
                  <a:pt x="592855" y="430380"/>
                </a:lnTo>
                <a:lnTo>
                  <a:pt x="598303" y="440969"/>
                </a:lnTo>
                <a:lnTo>
                  <a:pt x="604500" y="444499"/>
                </a:lnTo>
                <a:lnTo>
                  <a:pt x="610697" y="440969"/>
                </a:lnTo>
                <a:lnTo>
                  <a:pt x="616145" y="430380"/>
                </a:lnTo>
                <a:lnTo>
                  <a:pt x="649500" y="332756"/>
                </a:lnTo>
                <a:close/>
              </a:path>
              <a:path w="1209039" h="444500">
                <a:moveTo>
                  <a:pt x="117300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296756"/>
                </a:lnTo>
                <a:lnTo>
                  <a:pt x="2829" y="310769"/>
                </a:lnTo>
                <a:lnTo>
                  <a:pt x="10544" y="322212"/>
                </a:lnTo>
                <a:lnTo>
                  <a:pt x="21987" y="329927"/>
                </a:lnTo>
                <a:lnTo>
                  <a:pt x="36000" y="332756"/>
                </a:lnTo>
                <a:lnTo>
                  <a:pt x="1173000" y="332756"/>
                </a:lnTo>
                <a:lnTo>
                  <a:pt x="1187013" y="329927"/>
                </a:lnTo>
                <a:lnTo>
                  <a:pt x="1198456" y="322212"/>
                </a:lnTo>
                <a:lnTo>
                  <a:pt x="1206171" y="310769"/>
                </a:lnTo>
                <a:lnTo>
                  <a:pt x="1209000" y="296756"/>
                </a:lnTo>
                <a:lnTo>
                  <a:pt x="1209000" y="36000"/>
                </a:lnTo>
                <a:lnTo>
                  <a:pt x="1206171" y="21987"/>
                </a:lnTo>
                <a:lnTo>
                  <a:pt x="1198456" y="10544"/>
                </a:lnTo>
                <a:lnTo>
                  <a:pt x="1187013" y="2829"/>
                </a:lnTo>
                <a:lnTo>
                  <a:pt x="11730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08570" y="440812"/>
            <a:ext cx="1142365" cy="3016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60020" marR="5080" indent="-147955">
              <a:lnSpc>
                <a:spcPct val="101499"/>
              </a:lnSpc>
              <a:spcBef>
                <a:spcPts val="80"/>
              </a:spcBef>
            </a:pPr>
            <a:r>
              <a:rPr dirty="0" sz="900" spc="-10">
                <a:solidFill>
                  <a:srgbClr val="190000"/>
                </a:solidFill>
                <a:latin typeface="Tahoma"/>
                <a:cs typeface="Tahoma"/>
              </a:rPr>
              <a:t>External </a:t>
            </a:r>
            <a:r>
              <a:rPr dirty="0" sz="900" spc="-25">
                <a:solidFill>
                  <a:srgbClr val="190000"/>
                </a:solidFill>
                <a:latin typeface="Tahoma"/>
                <a:cs typeface="Tahoma"/>
              </a:rPr>
              <a:t>perspective </a:t>
            </a:r>
            <a:r>
              <a:rPr dirty="0" sz="900" spc="60">
                <a:solidFill>
                  <a:srgbClr val="190000"/>
                </a:solidFill>
                <a:latin typeface="Tahoma"/>
                <a:cs typeface="Tahoma"/>
              </a:rPr>
              <a:t>=  </a:t>
            </a:r>
            <a:r>
              <a:rPr dirty="0" sz="900" spc="-20">
                <a:solidFill>
                  <a:srgbClr val="190000"/>
                </a:solidFill>
                <a:latin typeface="Tahoma"/>
                <a:cs typeface="Tahoma"/>
              </a:rPr>
              <a:t>Completed</a:t>
            </a:r>
            <a:r>
              <a:rPr dirty="0" sz="900" spc="10">
                <a:solidFill>
                  <a:srgbClr val="190000"/>
                </a:solidFill>
                <a:latin typeface="Tahoma"/>
                <a:cs typeface="Tahoma"/>
              </a:rPr>
              <a:t> </a:t>
            </a:r>
            <a:r>
              <a:rPr dirty="0" sz="900" spc="-35">
                <a:solidFill>
                  <a:srgbClr val="190000"/>
                </a:solidFill>
                <a:latin typeface="Tahoma"/>
                <a:cs typeface="Tahoma"/>
              </a:rPr>
              <a:t>event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38561" y="2603720"/>
            <a:ext cx="57467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  <a:p>
            <a:pPr marL="12700" marR="698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31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1546960"/>
            <a:ext cx="34575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completed </a:t>
            </a:r>
            <a:r>
              <a:rPr dirty="0" sz="1100" spc="-55">
                <a:latin typeface="Tahoma"/>
                <a:cs typeface="Tahoma"/>
              </a:rPr>
              <a:t>event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viewpoint </a:t>
            </a:r>
            <a:r>
              <a:rPr dirty="0" sz="1100" spc="-30">
                <a:latin typeface="Tahoma"/>
                <a:cs typeface="Tahoma"/>
              </a:rPr>
              <a:t>located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present.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26391"/>
            <a:ext cx="6203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406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>
                <a:hlinkClick r:id="rId17" action="ppaction://hlinksldjump"/>
              </a:rPr>
              <a:t>Meanings of </a:t>
            </a:r>
            <a:r>
              <a:rPr dirty="0" spc="-55">
                <a:hlinkClick r:id="rId17" action="ppaction://hlinksldjump"/>
              </a:rPr>
              <a:t>tense-aspect</a:t>
            </a:r>
            <a:r>
              <a:rPr dirty="0" spc="114">
                <a:hlinkClick r:id="rId17" action="ppaction://hlinksldjump"/>
              </a:rPr>
              <a:t> </a:t>
            </a:r>
            <a:r>
              <a:rPr dirty="0" spc="-40">
                <a:hlinkClick r:id="rId17" action="ppaction://hlinksldjump"/>
              </a:rPr>
              <a:t>combinations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872463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77712" y="1080453"/>
            <a:ext cx="964565" cy="262890"/>
          </a:xfrm>
          <a:custGeom>
            <a:avLst/>
            <a:gdLst/>
            <a:ahLst/>
            <a:cxnLst/>
            <a:rect l="l" t="t" r="r" b="b"/>
            <a:pathLst>
              <a:path w="964564" h="262890">
                <a:moveTo>
                  <a:pt x="928558" y="68939"/>
                </a:moveTo>
                <a:lnTo>
                  <a:pt x="36000" y="68939"/>
                </a:lnTo>
                <a:lnTo>
                  <a:pt x="21987" y="71768"/>
                </a:lnTo>
                <a:lnTo>
                  <a:pt x="10544" y="79483"/>
                </a:lnTo>
                <a:lnTo>
                  <a:pt x="2829" y="90926"/>
                </a:lnTo>
                <a:lnTo>
                  <a:pt x="0" y="104939"/>
                </a:lnTo>
                <a:lnTo>
                  <a:pt x="0" y="226515"/>
                </a:lnTo>
                <a:lnTo>
                  <a:pt x="2829" y="240528"/>
                </a:lnTo>
                <a:lnTo>
                  <a:pt x="10544" y="251971"/>
                </a:lnTo>
                <a:lnTo>
                  <a:pt x="21987" y="259686"/>
                </a:lnTo>
                <a:lnTo>
                  <a:pt x="36000" y="262515"/>
                </a:lnTo>
                <a:lnTo>
                  <a:pt x="928558" y="262515"/>
                </a:lnTo>
                <a:lnTo>
                  <a:pt x="942571" y="259686"/>
                </a:lnTo>
                <a:lnTo>
                  <a:pt x="954014" y="251971"/>
                </a:lnTo>
                <a:lnTo>
                  <a:pt x="961729" y="240528"/>
                </a:lnTo>
                <a:lnTo>
                  <a:pt x="964558" y="226515"/>
                </a:lnTo>
                <a:lnTo>
                  <a:pt x="964558" y="104939"/>
                </a:lnTo>
                <a:lnTo>
                  <a:pt x="961729" y="90926"/>
                </a:lnTo>
                <a:lnTo>
                  <a:pt x="954014" y="79483"/>
                </a:lnTo>
                <a:lnTo>
                  <a:pt x="942571" y="71768"/>
                </a:lnTo>
                <a:lnTo>
                  <a:pt x="928558" y="68939"/>
                </a:lnTo>
                <a:close/>
              </a:path>
              <a:path w="964564" h="262890">
                <a:moveTo>
                  <a:pt x="482279" y="0"/>
                </a:moveTo>
                <a:lnTo>
                  <a:pt x="473525" y="3320"/>
                </a:lnTo>
                <a:lnTo>
                  <a:pt x="465829" y="13283"/>
                </a:lnTo>
                <a:lnTo>
                  <a:pt x="437279" y="68939"/>
                </a:lnTo>
                <a:lnTo>
                  <a:pt x="527279" y="68939"/>
                </a:lnTo>
                <a:lnTo>
                  <a:pt x="498729" y="13283"/>
                </a:lnTo>
                <a:lnTo>
                  <a:pt x="491033" y="3320"/>
                </a:lnTo>
                <a:lnTo>
                  <a:pt x="482279" y="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11199" y="1148075"/>
            <a:ext cx="89789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>
                <a:solidFill>
                  <a:srgbClr val="373D42"/>
                </a:solidFill>
                <a:latin typeface="Tahoma"/>
                <a:cs typeface="Tahoma"/>
              </a:rPr>
              <a:t>Present</a:t>
            </a:r>
            <a:r>
              <a:rPr dirty="0" sz="900" spc="-30">
                <a:solidFill>
                  <a:srgbClr val="373D42"/>
                </a:solidFill>
                <a:latin typeface="Tahoma"/>
                <a:cs typeface="Tahoma"/>
              </a:rPr>
              <a:t> </a:t>
            </a:r>
            <a:r>
              <a:rPr dirty="0" sz="900" spc="-15">
                <a:solidFill>
                  <a:srgbClr val="373D42"/>
                </a:solidFill>
                <a:latin typeface="Tahoma"/>
                <a:cs typeface="Tahoma"/>
              </a:rPr>
              <a:t>viewpoint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3234" y="872463"/>
            <a:ext cx="13100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00710" algn="l"/>
                <a:tab pos="960119" algn="l"/>
              </a:tabLst>
            </a:pPr>
            <a:r>
              <a:rPr dirty="0" sz="1100" spc="-35">
                <a:latin typeface="Tahoma"/>
                <a:cs typeface="Tahoma"/>
              </a:rPr>
              <a:t>Zachary	</a:t>
            </a:r>
            <a:r>
              <a:rPr dirty="0" sz="1100" spc="-60">
                <a:latin typeface="Tahoma"/>
                <a:cs typeface="Tahoma"/>
              </a:rPr>
              <a:t>has	</a:t>
            </a:r>
            <a:r>
              <a:rPr dirty="0" sz="1100" spc="-55">
                <a:latin typeface="Tahoma"/>
                <a:cs typeface="Tahoma"/>
              </a:rPr>
              <a:t>eaten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75087" y="442116"/>
            <a:ext cx="1209040" cy="444500"/>
          </a:xfrm>
          <a:custGeom>
            <a:avLst/>
            <a:gdLst/>
            <a:ahLst/>
            <a:cxnLst/>
            <a:rect l="l" t="t" r="r" b="b"/>
            <a:pathLst>
              <a:path w="1209039" h="444500">
                <a:moveTo>
                  <a:pt x="649500" y="332756"/>
                </a:moveTo>
                <a:lnTo>
                  <a:pt x="559500" y="332756"/>
                </a:lnTo>
                <a:lnTo>
                  <a:pt x="592855" y="430380"/>
                </a:lnTo>
                <a:lnTo>
                  <a:pt x="598303" y="440969"/>
                </a:lnTo>
                <a:lnTo>
                  <a:pt x="604500" y="444499"/>
                </a:lnTo>
                <a:lnTo>
                  <a:pt x="610697" y="440969"/>
                </a:lnTo>
                <a:lnTo>
                  <a:pt x="616145" y="430380"/>
                </a:lnTo>
                <a:lnTo>
                  <a:pt x="649500" y="332756"/>
                </a:lnTo>
                <a:close/>
              </a:path>
              <a:path w="1209039" h="444500">
                <a:moveTo>
                  <a:pt x="1173000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296756"/>
                </a:lnTo>
                <a:lnTo>
                  <a:pt x="2829" y="310769"/>
                </a:lnTo>
                <a:lnTo>
                  <a:pt x="10544" y="322212"/>
                </a:lnTo>
                <a:lnTo>
                  <a:pt x="21987" y="329927"/>
                </a:lnTo>
                <a:lnTo>
                  <a:pt x="36000" y="332756"/>
                </a:lnTo>
                <a:lnTo>
                  <a:pt x="1173000" y="332756"/>
                </a:lnTo>
                <a:lnTo>
                  <a:pt x="1187013" y="329927"/>
                </a:lnTo>
                <a:lnTo>
                  <a:pt x="1198456" y="322212"/>
                </a:lnTo>
                <a:lnTo>
                  <a:pt x="1206171" y="310769"/>
                </a:lnTo>
                <a:lnTo>
                  <a:pt x="1209000" y="296756"/>
                </a:lnTo>
                <a:lnTo>
                  <a:pt x="1209000" y="36000"/>
                </a:lnTo>
                <a:lnTo>
                  <a:pt x="1206171" y="21987"/>
                </a:lnTo>
                <a:lnTo>
                  <a:pt x="1198456" y="10544"/>
                </a:lnTo>
                <a:lnTo>
                  <a:pt x="1187013" y="2829"/>
                </a:lnTo>
                <a:lnTo>
                  <a:pt x="11730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08570" y="440812"/>
            <a:ext cx="1142365" cy="3016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60020" marR="5080" indent="-147955">
              <a:lnSpc>
                <a:spcPct val="101499"/>
              </a:lnSpc>
              <a:spcBef>
                <a:spcPts val="80"/>
              </a:spcBef>
            </a:pPr>
            <a:r>
              <a:rPr dirty="0" sz="900" spc="-10">
                <a:solidFill>
                  <a:srgbClr val="190000"/>
                </a:solidFill>
                <a:latin typeface="Tahoma"/>
                <a:cs typeface="Tahoma"/>
              </a:rPr>
              <a:t>External </a:t>
            </a:r>
            <a:r>
              <a:rPr dirty="0" sz="900" spc="-25">
                <a:solidFill>
                  <a:srgbClr val="190000"/>
                </a:solidFill>
                <a:latin typeface="Tahoma"/>
                <a:cs typeface="Tahoma"/>
              </a:rPr>
              <a:t>perspective </a:t>
            </a:r>
            <a:r>
              <a:rPr dirty="0" sz="900" spc="60">
                <a:solidFill>
                  <a:srgbClr val="190000"/>
                </a:solidFill>
                <a:latin typeface="Tahoma"/>
                <a:cs typeface="Tahoma"/>
              </a:rPr>
              <a:t>=  </a:t>
            </a:r>
            <a:r>
              <a:rPr dirty="0" sz="900" spc="-20">
                <a:solidFill>
                  <a:srgbClr val="190000"/>
                </a:solidFill>
                <a:latin typeface="Tahoma"/>
                <a:cs typeface="Tahoma"/>
              </a:rPr>
              <a:t>Completed</a:t>
            </a:r>
            <a:r>
              <a:rPr dirty="0" sz="900" spc="10">
                <a:solidFill>
                  <a:srgbClr val="190000"/>
                </a:solidFill>
                <a:latin typeface="Tahoma"/>
                <a:cs typeface="Tahoma"/>
              </a:rPr>
              <a:t> </a:t>
            </a:r>
            <a:r>
              <a:rPr dirty="0" sz="900" spc="-35">
                <a:solidFill>
                  <a:srgbClr val="190000"/>
                </a:solidFill>
                <a:latin typeface="Tahoma"/>
                <a:cs typeface="Tahoma"/>
              </a:rPr>
              <a:t>event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8561" y="2603720"/>
            <a:ext cx="57467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  <a:p>
            <a:pPr marL="12700" marR="698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31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1460155"/>
            <a:ext cx="3457575" cy="1206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completed </a:t>
            </a:r>
            <a:r>
              <a:rPr dirty="0" sz="1100" spc="-55">
                <a:latin typeface="Tahoma"/>
                <a:cs typeface="Tahoma"/>
              </a:rPr>
              <a:t>event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5">
                <a:latin typeface="Tahoma"/>
                <a:cs typeface="Tahoma"/>
              </a:rPr>
              <a:t>viewpoint </a:t>
            </a:r>
            <a:r>
              <a:rPr dirty="0" sz="1100" spc="-30">
                <a:latin typeface="Tahoma"/>
                <a:cs typeface="Tahoma"/>
              </a:rPr>
              <a:t>located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present.  </a:t>
            </a:r>
            <a:r>
              <a:rPr dirty="0" sz="1100" spc="-30">
                <a:latin typeface="Tahoma"/>
                <a:cs typeface="Tahoma"/>
              </a:rPr>
              <a:t>So what’s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difference </a:t>
            </a:r>
            <a:r>
              <a:rPr dirty="0" sz="1100" spc="-70">
                <a:latin typeface="Tahoma"/>
                <a:cs typeface="Tahoma"/>
              </a:rPr>
              <a:t>between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following?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Tahoma"/>
              <a:cs typeface="Tahoma"/>
            </a:endParaRPr>
          </a:p>
          <a:p>
            <a:pPr marL="508634" indent="-495934">
              <a:lnSpc>
                <a:spcPct val="100000"/>
              </a:lnSpc>
              <a:spcBef>
                <a:spcPts val="5"/>
              </a:spcBef>
              <a:buAutoNum type="arabicParenBoth" startAt="12"/>
              <a:tabLst>
                <a:tab pos="508000" algn="l"/>
                <a:tab pos="508634" algn="l"/>
              </a:tabLst>
            </a:pPr>
            <a:r>
              <a:rPr dirty="0" sz="1100" spc="-35">
                <a:latin typeface="Tahoma"/>
                <a:cs typeface="Tahoma"/>
              </a:rPr>
              <a:t>Zachary </a:t>
            </a:r>
            <a:r>
              <a:rPr dirty="0" sz="1100" spc="-60">
                <a:latin typeface="Tahoma"/>
                <a:cs typeface="Tahoma"/>
              </a:rPr>
              <a:t>has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eaten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ahoma"/>
              <a:buAutoNum type="arabicParenBoth" startAt="12"/>
            </a:pPr>
            <a:endParaRPr sz="900">
              <a:latin typeface="Tahoma"/>
              <a:cs typeface="Tahoma"/>
            </a:endParaRPr>
          </a:p>
          <a:p>
            <a:pPr marL="508634" indent="-495934">
              <a:lnSpc>
                <a:spcPct val="100000"/>
              </a:lnSpc>
              <a:buAutoNum type="arabicParenBoth" startAt="12"/>
              <a:tabLst>
                <a:tab pos="508000" algn="l"/>
                <a:tab pos="508634" algn="l"/>
              </a:tabLst>
            </a:pPr>
            <a:r>
              <a:rPr dirty="0" sz="1100" spc="-35">
                <a:latin typeface="Tahoma"/>
                <a:cs typeface="Tahoma"/>
              </a:rPr>
              <a:t>Zachary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ate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80390" cy="582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016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 marL="88900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26391"/>
            <a:ext cx="62039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903720"/>
            <a:ext cx="5441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297" y="911629"/>
            <a:ext cx="1673225" cy="1544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96570">
              <a:lnSpc>
                <a:spcPct val="150900"/>
              </a:lnSpc>
              <a:spcBef>
                <a:spcPts val="100"/>
              </a:spcBef>
            </a:pPr>
            <a:r>
              <a:rPr dirty="0" sz="1100" spc="-50">
                <a:latin typeface="Tahoma"/>
                <a:cs typeface="Tahoma"/>
              </a:rPr>
              <a:t>Here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45">
                <a:latin typeface="Tahoma"/>
                <a:cs typeface="Tahoma"/>
              </a:rPr>
              <a:t>dragons!!  </a:t>
            </a:r>
            <a:r>
              <a:rPr dirty="0" sz="1100" spc="-50">
                <a:latin typeface="Tahoma"/>
                <a:cs typeface="Tahoma"/>
              </a:rPr>
              <a:t>Here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crocodiles!!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51000"/>
              </a:lnSpc>
            </a:pPr>
            <a:r>
              <a:rPr dirty="0" sz="1100" spc="-50">
                <a:latin typeface="Tahoma"/>
                <a:cs typeface="Tahoma"/>
              </a:rPr>
              <a:t>Here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35">
                <a:latin typeface="Tahoma"/>
                <a:cs typeface="Tahoma"/>
              </a:rPr>
              <a:t>chocolate </a:t>
            </a:r>
            <a:r>
              <a:rPr dirty="0" sz="1100" spc="-40">
                <a:latin typeface="Tahoma"/>
                <a:cs typeface="Tahoma"/>
              </a:rPr>
              <a:t>cravings!!  </a:t>
            </a:r>
            <a:r>
              <a:rPr dirty="0" sz="1100" spc="-50">
                <a:latin typeface="Tahoma"/>
                <a:cs typeface="Tahoma"/>
              </a:rPr>
              <a:t>Here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politicians!!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 spc="-50">
                <a:latin typeface="Tahoma"/>
                <a:cs typeface="Tahoma"/>
              </a:rPr>
              <a:t>Here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liberals!!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50">
                <a:latin typeface="Tahoma"/>
                <a:cs typeface="Tahoma"/>
              </a:rPr>
              <a:t>Here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conservatives!!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8561" y="3042340"/>
            <a:ext cx="508634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335185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406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>
                <a:hlinkClick r:id="rId17" action="ppaction://hlinksldjump"/>
              </a:rPr>
              <a:t>Meanings of </a:t>
            </a:r>
            <a:r>
              <a:rPr dirty="0" spc="-55">
                <a:hlinkClick r:id="rId17" action="ppaction://hlinksldjump"/>
              </a:rPr>
              <a:t>tense-aspect</a:t>
            </a:r>
            <a:r>
              <a:rPr dirty="0" spc="114">
                <a:hlinkClick r:id="rId17" action="ppaction://hlinksldjump"/>
              </a:rPr>
              <a:t> </a:t>
            </a:r>
            <a:r>
              <a:rPr dirty="0" spc="-40">
                <a:hlinkClick r:id="rId17" action="ppaction://hlinksldjump"/>
              </a:rPr>
              <a:t>combinations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1292084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(14)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60350" y="1500073"/>
            <a:ext cx="837565" cy="262890"/>
          </a:xfrm>
          <a:custGeom>
            <a:avLst/>
            <a:gdLst/>
            <a:ahLst/>
            <a:cxnLst/>
            <a:rect l="l" t="t" r="r" b="b"/>
            <a:pathLst>
              <a:path w="837564" h="262889">
                <a:moveTo>
                  <a:pt x="801329" y="68939"/>
                </a:moveTo>
                <a:lnTo>
                  <a:pt x="36000" y="68939"/>
                </a:lnTo>
                <a:lnTo>
                  <a:pt x="21987" y="71768"/>
                </a:lnTo>
                <a:lnTo>
                  <a:pt x="10544" y="79483"/>
                </a:lnTo>
                <a:lnTo>
                  <a:pt x="2829" y="90926"/>
                </a:lnTo>
                <a:lnTo>
                  <a:pt x="0" y="104939"/>
                </a:lnTo>
                <a:lnTo>
                  <a:pt x="0" y="226515"/>
                </a:lnTo>
                <a:lnTo>
                  <a:pt x="2829" y="240528"/>
                </a:lnTo>
                <a:lnTo>
                  <a:pt x="10544" y="251971"/>
                </a:lnTo>
                <a:lnTo>
                  <a:pt x="21987" y="259686"/>
                </a:lnTo>
                <a:lnTo>
                  <a:pt x="36000" y="262515"/>
                </a:lnTo>
                <a:lnTo>
                  <a:pt x="801329" y="262515"/>
                </a:lnTo>
                <a:lnTo>
                  <a:pt x="815342" y="259686"/>
                </a:lnTo>
                <a:lnTo>
                  <a:pt x="826785" y="251971"/>
                </a:lnTo>
                <a:lnTo>
                  <a:pt x="834500" y="240528"/>
                </a:lnTo>
                <a:lnTo>
                  <a:pt x="837329" y="226515"/>
                </a:lnTo>
                <a:lnTo>
                  <a:pt x="837329" y="104939"/>
                </a:lnTo>
                <a:lnTo>
                  <a:pt x="834500" y="90926"/>
                </a:lnTo>
                <a:lnTo>
                  <a:pt x="826785" y="79483"/>
                </a:lnTo>
                <a:lnTo>
                  <a:pt x="815342" y="71768"/>
                </a:lnTo>
                <a:lnTo>
                  <a:pt x="801329" y="68939"/>
                </a:lnTo>
                <a:close/>
              </a:path>
              <a:path w="837564" h="262889">
                <a:moveTo>
                  <a:pt x="418664" y="0"/>
                </a:moveTo>
                <a:lnTo>
                  <a:pt x="409910" y="3320"/>
                </a:lnTo>
                <a:lnTo>
                  <a:pt x="402214" y="13283"/>
                </a:lnTo>
                <a:lnTo>
                  <a:pt x="373664" y="68939"/>
                </a:lnTo>
                <a:lnTo>
                  <a:pt x="463665" y="68939"/>
                </a:lnTo>
                <a:lnTo>
                  <a:pt x="435115" y="13283"/>
                </a:lnTo>
                <a:lnTo>
                  <a:pt x="427419" y="3320"/>
                </a:lnTo>
                <a:lnTo>
                  <a:pt x="418664" y="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893836" y="1567695"/>
            <a:ext cx="77089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solidFill>
                  <a:srgbClr val="373D42"/>
                </a:solidFill>
                <a:latin typeface="Tahoma"/>
                <a:cs typeface="Tahoma"/>
              </a:rPr>
              <a:t>Past</a:t>
            </a:r>
            <a:r>
              <a:rPr dirty="0" sz="900" spc="-20">
                <a:solidFill>
                  <a:srgbClr val="373D42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373D42"/>
                </a:solidFill>
                <a:latin typeface="Tahoma"/>
                <a:cs typeface="Tahoma"/>
              </a:rPr>
              <a:t>Viewpoint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86433" y="861737"/>
            <a:ext cx="1177925" cy="427990"/>
          </a:xfrm>
          <a:custGeom>
            <a:avLst/>
            <a:gdLst/>
            <a:ahLst/>
            <a:cxnLst/>
            <a:rect l="l" t="t" r="r" b="b"/>
            <a:pathLst>
              <a:path w="1177925" h="427990">
                <a:moveTo>
                  <a:pt x="633948" y="332756"/>
                </a:moveTo>
                <a:lnTo>
                  <a:pt x="543948" y="332756"/>
                </a:lnTo>
                <a:lnTo>
                  <a:pt x="575784" y="413881"/>
                </a:lnTo>
                <a:lnTo>
                  <a:pt x="581943" y="424301"/>
                </a:lnTo>
                <a:lnTo>
                  <a:pt x="588948" y="427774"/>
                </a:lnTo>
                <a:lnTo>
                  <a:pt x="595953" y="424301"/>
                </a:lnTo>
                <a:lnTo>
                  <a:pt x="602112" y="413881"/>
                </a:lnTo>
                <a:lnTo>
                  <a:pt x="633948" y="332756"/>
                </a:lnTo>
                <a:close/>
              </a:path>
              <a:path w="1177925" h="427990">
                <a:moveTo>
                  <a:pt x="1141896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296756"/>
                </a:lnTo>
                <a:lnTo>
                  <a:pt x="2829" y="310769"/>
                </a:lnTo>
                <a:lnTo>
                  <a:pt x="10544" y="322212"/>
                </a:lnTo>
                <a:lnTo>
                  <a:pt x="21987" y="329927"/>
                </a:lnTo>
                <a:lnTo>
                  <a:pt x="36000" y="332756"/>
                </a:lnTo>
                <a:lnTo>
                  <a:pt x="1141896" y="332756"/>
                </a:lnTo>
                <a:lnTo>
                  <a:pt x="1155909" y="329927"/>
                </a:lnTo>
                <a:lnTo>
                  <a:pt x="1167352" y="322212"/>
                </a:lnTo>
                <a:lnTo>
                  <a:pt x="1175067" y="310769"/>
                </a:lnTo>
                <a:lnTo>
                  <a:pt x="1177896" y="296756"/>
                </a:lnTo>
                <a:lnTo>
                  <a:pt x="1177896" y="36000"/>
                </a:lnTo>
                <a:lnTo>
                  <a:pt x="1175067" y="21987"/>
                </a:lnTo>
                <a:lnTo>
                  <a:pt x="1167352" y="10544"/>
                </a:lnTo>
                <a:lnTo>
                  <a:pt x="1155909" y="2829"/>
                </a:lnTo>
                <a:lnTo>
                  <a:pt x="114189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63234" y="860432"/>
            <a:ext cx="2959100" cy="623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64920">
              <a:lnSpc>
                <a:spcPct val="100000"/>
              </a:lnSpc>
              <a:spcBef>
                <a:spcPts val="95"/>
              </a:spcBef>
            </a:pPr>
            <a:r>
              <a:rPr dirty="0" sz="900" spc="-25">
                <a:solidFill>
                  <a:srgbClr val="190000"/>
                </a:solidFill>
                <a:latin typeface="Tahoma"/>
                <a:cs typeface="Tahoma"/>
              </a:rPr>
              <a:t>Internal perspective</a:t>
            </a:r>
            <a:r>
              <a:rPr dirty="0" sz="900" spc="65">
                <a:solidFill>
                  <a:srgbClr val="190000"/>
                </a:solidFill>
                <a:latin typeface="Tahoma"/>
                <a:cs typeface="Tahoma"/>
              </a:rPr>
              <a:t> </a:t>
            </a:r>
            <a:r>
              <a:rPr dirty="0" sz="900" spc="60">
                <a:solidFill>
                  <a:srgbClr val="190000"/>
                </a:solidFill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  <a:p>
            <a:pPr algn="ctr" marL="1264920">
              <a:lnSpc>
                <a:spcPct val="100000"/>
              </a:lnSpc>
              <a:spcBef>
                <a:spcPts val="15"/>
              </a:spcBef>
            </a:pPr>
            <a:r>
              <a:rPr dirty="0" sz="900" spc="-15">
                <a:solidFill>
                  <a:srgbClr val="190000"/>
                </a:solidFill>
                <a:latin typeface="Tahoma"/>
                <a:cs typeface="Tahoma"/>
              </a:rPr>
              <a:t>Ongoing</a:t>
            </a:r>
            <a:r>
              <a:rPr dirty="0" sz="900" spc="15">
                <a:solidFill>
                  <a:srgbClr val="190000"/>
                </a:solidFill>
                <a:latin typeface="Tahoma"/>
                <a:cs typeface="Tahoma"/>
              </a:rPr>
              <a:t> </a:t>
            </a:r>
            <a:r>
              <a:rPr dirty="0" sz="900" spc="-30">
                <a:solidFill>
                  <a:srgbClr val="190000"/>
                </a:solidFill>
                <a:latin typeface="Tahoma"/>
                <a:cs typeface="Tahoma"/>
              </a:rPr>
              <a:t>event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1510030" algn="l"/>
                <a:tab pos="1889125" algn="l"/>
              </a:tabLst>
            </a:pPr>
            <a:r>
              <a:rPr dirty="0" sz="1100" spc="-35">
                <a:latin typeface="Tahoma"/>
                <a:cs typeface="Tahoma"/>
              </a:rPr>
              <a:t>(When </a:t>
            </a:r>
            <a:r>
              <a:rPr dirty="0" sz="1100" spc="-110">
                <a:latin typeface="Tahoma"/>
                <a:cs typeface="Tahoma"/>
              </a:rPr>
              <a:t>I</a:t>
            </a:r>
            <a:r>
              <a:rPr dirty="0" sz="1100" spc="9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arrived)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Janice	</a:t>
            </a:r>
            <a:r>
              <a:rPr dirty="0" sz="1100" spc="-80">
                <a:latin typeface="Tahoma"/>
                <a:cs typeface="Tahoma"/>
              </a:rPr>
              <a:t>was	</a:t>
            </a:r>
            <a:r>
              <a:rPr dirty="0" sz="1100" spc="-35">
                <a:latin typeface="Tahoma"/>
                <a:cs typeface="Tahoma"/>
              </a:rPr>
              <a:t>cooking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spaghetti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510934"/>
            <a:ext cx="57467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  <a:p>
            <a:pPr algn="just" marL="12700" marR="5080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32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1966581"/>
            <a:ext cx="31819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">
                <a:latin typeface="Tahoma"/>
                <a:cs typeface="Tahoma"/>
              </a:rPr>
              <a:t>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ongoing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event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with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viewpoint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located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past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406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>
                <a:hlinkClick r:id="rId17" action="ppaction://hlinksldjump"/>
              </a:rPr>
              <a:t>Meanings of </a:t>
            </a:r>
            <a:r>
              <a:rPr dirty="0" spc="-55">
                <a:hlinkClick r:id="rId17" action="ppaction://hlinksldjump"/>
              </a:rPr>
              <a:t>tense-aspect</a:t>
            </a:r>
            <a:r>
              <a:rPr dirty="0" spc="114">
                <a:hlinkClick r:id="rId17" action="ppaction://hlinksldjump"/>
              </a:rPr>
              <a:t> </a:t>
            </a:r>
            <a:r>
              <a:rPr dirty="0" spc="-40">
                <a:hlinkClick r:id="rId17" action="ppaction://hlinksldjump"/>
              </a:rPr>
              <a:t>combinations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1346401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(15)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234" y="1346401"/>
            <a:ext cx="14808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5">
                <a:latin typeface="Tahoma"/>
                <a:cs typeface="Tahoma"/>
              </a:rPr>
              <a:t>By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45">
                <a:latin typeface="Tahoma"/>
                <a:cs typeface="Tahoma"/>
              </a:rPr>
              <a:t>next </a:t>
            </a:r>
            <a:r>
              <a:rPr dirty="0" sz="1100" spc="-70">
                <a:latin typeface="Tahoma"/>
                <a:cs typeface="Tahoma"/>
              </a:rPr>
              <a:t>week,</a:t>
            </a:r>
            <a:r>
              <a:rPr dirty="0" sz="1100" spc="13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3554" y="1363484"/>
            <a:ext cx="579755" cy="172720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-15">
                <a:latin typeface="Tahoma"/>
                <a:cs typeface="Tahoma"/>
              </a:rPr>
              <a:t>will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have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42738" y="1554391"/>
            <a:ext cx="941705" cy="262890"/>
          </a:xfrm>
          <a:custGeom>
            <a:avLst/>
            <a:gdLst/>
            <a:ahLst/>
            <a:cxnLst/>
            <a:rect l="l" t="t" r="r" b="b"/>
            <a:pathLst>
              <a:path w="941705" h="262889">
                <a:moveTo>
                  <a:pt x="905309" y="68939"/>
                </a:moveTo>
                <a:lnTo>
                  <a:pt x="36000" y="68939"/>
                </a:lnTo>
                <a:lnTo>
                  <a:pt x="21987" y="71768"/>
                </a:lnTo>
                <a:lnTo>
                  <a:pt x="10544" y="79483"/>
                </a:lnTo>
                <a:lnTo>
                  <a:pt x="2829" y="90926"/>
                </a:lnTo>
                <a:lnTo>
                  <a:pt x="0" y="104939"/>
                </a:lnTo>
                <a:lnTo>
                  <a:pt x="0" y="226515"/>
                </a:lnTo>
                <a:lnTo>
                  <a:pt x="2829" y="240528"/>
                </a:lnTo>
                <a:lnTo>
                  <a:pt x="10544" y="251971"/>
                </a:lnTo>
                <a:lnTo>
                  <a:pt x="21987" y="259686"/>
                </a:lnTo>
                <a:lnTo>
                  <a:pt x="36000" y="262515"/>
                </a:lnTo>
                <a:lnTo>
                  <a:pt x="905309" y="262515"/>
                </a:lnTo>
                <a:lnTo>
                  <a:pt x="919322" y="259686"/>
                </a:lnTo>
                <a:lnTo>
                  <a:pt x="930765" y="251971"/>
                </a:lnTo>
                <a:lnTo>
                  <a:pt x="938480" y="240528"/>
                </a:lnTo>
                <a:lnTo>
                  <a:pt x="941309" y="226515"/>
                </a:lnTo>
                <a:lnTo>
                  <a:pt x="941309" y="104939"/>
                </a:lnTo>
                <a:lnTo>
                  <a:pt x="938480" y="90926"/>
                </a:lnTo>
                <a:lnTo>
                  <a:pt x="930765" y="79483"/>
                </a:lnTo>
                <a:lnTo>
                  <a:pt x="919322" y="71768"/>
                </a:lnTo>
                <a:lnTo>
                  <a:pt x="905309" y="68939"/>
                </a:lnTo>
                <a:close/>
              </a:path>
              <a:path w="941705" h="262889">
                <a:moveTo>
                  <a:pt x="470654" y="0"/>
                </a:moveTo>
                <a:lnTo>
                  <a:pt x="461900" y="3320"/>
                </a:lnTo>
                <a:lnTo>
                  <a:pt x="454204" y="13283"/>
                </a:lnTo>
                <a:lnTo>
                  <a:pt x="425654" y="68939"/>
                </a:lnTo>
                <a:lnTo>
                  <a:pt x="515655" y="68939"/>
                </a:lnTo>
                <a:lnTo>
                  <a:pt x="487105" y="13283"/>
                </a:lnTo>
                <a:lnTo>
                  <a:pt x="479409" y="3320"/>
                </a:lnTo>
                <a:lnTo>
                  <a:pt x="470654" y="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076221" y="1622013"/>
            <a:ext cx="87503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>
                <a:solidFill>
                  <a:srgbClr val="373D42"/>
                </a:solidFill>
                <a:latin typeface="Tahoma"/>
                <a:cs typeface="Tahoma"/>
              </a:rPr>
              <a:t>Future </a:t>
            </a:r>
            <a:r>
              <a:rPr dirty="0" sz="900" spc="-5">
                <a:solidFill>
                  <a:srgbClr val="373D42"/>
                </a:solidFill>
                <a:latin typeface="Tahoma"/>
                <a:cs typeface="Tahoma"/>
              </a:rPr>
              <a:t>Viewpoint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49744" y="916054"/>
            <a:ext cx="1079500" cy="444500"/>
          </a:xfrm>
          <a:custGeom>
            <a:avLst/>
            <a:gdLst/>
            <a:ahLst/>
            <a:cxnLst/>
            <a:rect l="l" t="t" r="r" b="b"/>
            <a:pathLst>
              <a:path w="1079500" h="444500">
                <a:moveTo>
                  <a:pt x="584480" y="332756"/>
                </a:moveTo>
                <a:lnTo>
                  <a:pt x="494479" y="332756"/>
                </a:lnTo>
                <a:lnTo>
                  <a:pt x="527834" y="430380"/>
                </a:lnTo>
                <a:lnTo>
                  <a:pt x="533282" y="440969"/>
                </a:lnTo>
                <a:lnTo>
                  <a:pt x="539479" y="444499"/>
                </a:lnTo>
                <a:lnTo>
                  <a:pt x="545677" y="440969"/>
                </a:lnTo>
                <a:lnTo>
                  <a:pt x="551125" y="430380"/>
                </a:lnTo>
                <a:lnTo>
                  <a:pt x="584480" y="332756"/>
                </a:lnTo>
                <a:close/>
              </a:path>
              <a:path w="1079500" h="444500">
                <a:moveTo>
                  <a:pt x="1042959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296756"/>
                </a:lnTo>
                <a:lnTo>
                  <a:pt x="2829" y="310769"/>
                </a:lnTo>
                <a:lnTo>
                  <a:pt x="10544" y="322212"/>
                </a:lnTo>
                <a:lnTo>
                  <a:pt x="21987" y="329927"/>
                </a:lnTo>
                <a:lnTo>
                  <a:pt x="36000" y="332756"/>
                </a:lnTo>
                <a:lnTo>
                  <a:pt x="1042959" y="332756"/>
                </a:lnTo>
                <a:lnTo>
                  <a:pt x="1056972" y="329927"/>
                </a:lnTo>
                <a:lnTo>
                  <a:pt x="1068415" y="322212"/>
                </a:lnTo>
                <a:lnTo>
                  <a:pt x="1076130" y="310769"/>
                </a:lnTo>
                <a:lnTo>
                  <a:pt x="1078959" y="296756"/>
                </a:lnTo>
                <a:lnTo>
                  <a:pt x="1078959" y="36000"/>
                </a:lnTo>
                <a:lnTo>
                  <a:pt x="1076130" y="21987"/>
                </a:lnTo>
                <a:lnTo>
                  <a:pt x="1068415" y="10544"/>
                </a:lnTo>
                <a:lnTo>
                  <a:pt x="1056972" y="2829"/>
                </a:lnTo>
                <a:lnTo>
                  <a:pt x="1042959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83230" y="914750"/>
            <a:ext cx="1012190" cy="301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solidFill>
                  <a:srgbClr val="190000"/>
                </a:solidFill>
                <a:latin typeface="Tahoma"/>
                <a:cs typeface="Tahoma"/>
              </a:rPr>
              <a:t>External</a:t>
            </a:r>
            <a:r>
              <a:rPr dirty="0" sz="900" spc="-5">
                <a:solidFill>
                  <a:srgbClr val="190000"/>
                </a:solidFill>
                <a:latin typeface="Tahoma"/>
                <a:cs typeface="Tahoma"/>
              </a:rPr>
              <a:t> </a:t>
            </a:r>
            <a:r>
              <a:rPr dirty="0" sz="900" spc="-25">
                <a:solidFill>
                  <a:srgbClr val="190000"/>
                </a:solidFill>
                <a:latin typeface="Tahoma"/>
                <a:cs typeface="Tahoma"/>
              </a:rPr>
              <a:t>perspective</a:t>
            </a:r>
            <a:endParaRPr sz="900">
              <a:latin typeface="Tahoma"/>
              <a:cs typeface="Tahoma"/>
            </a:endParaRPr>
          </a:p>
          <a:p>
            <a:pPr marL="41275">
              <a:lnSpc>
                <a:spcPct val="100000"/>
              </a:lnSpc>
              <a:spcBef>
                <a:spcPts val="15"/>
              </a:spcBef>
            </a:pPr>
            <a:r>
              <a:rPr dirty="0" sz="900" spc="60">
                <a:solidFill>
                  <a:srgbClr val="190000"/>
                </a:solidFill>
                <a:latin typeface="Tahoma"/>
                <a:cs typeface="Tahoma"/>
              </a:rPr>
              <a:t>= </a:t>
            </a:r>
            <a:r>
              <a:rPr dirty="0" sz="900" spc="-25">
                <a:solidFill>
                  <a:srgbClr val="190000"/>
                </a:solidFill>
                <a:latin typeface="Tahoma"/>
                <a:cs typeface="Tahoma"/>
              </a:rPr>
              <a:t>completed</a:t>
            </a:r>
            <a:r>
              <a:rPr dirty="0" sz="900" spc="-55">
                <a:solidFill>
                  <a:srgbClr val="190000"/>
                </a:solidFill>
                <a:latin typeface="Tahoma"/>
                <a:cs typeface="Tahoma"/>
              </a:rPr>
              <a:t> </a:t>
            </a:r>
            <a:r>
              <a:rPr dirty="0" sz="900" spc="-30">
                <a:solidFill>
                  <a:srgbClr val="190000"/>
                </a:solidFill>
                <a:latin typeface="Tahoma"/>
                <a:cs typeface="Tahoma"/>
              </a:rPr>
              <a:t>event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95600" y="1346401"/>
            <a:ext cx="629285" cy="19177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1143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eaten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2990" y="1518486"/>
            <a:ext cx="434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0">
                <a:latin typeface="Tahoma"/>
                <a:cs typeface="Tahoma"/>
              </a:rPr>
              <a:t>cheese.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1885097"/>
            <a:ext cx="28867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completed </a:t>
            </a:r>
            <a:r>
              <a:rPr dirty="0" sz="1100" spc="-55">
                <a:latin typeface="Tahoma"/>
                <a:cs typeface="Tahoma"/>
              </a:rPr>
              <a:t>event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5">
                <a:latin typeface="Tahoma"/>
                <a:cs typeface="Tahoma"/>
              </a:rPr>
              <a:t>viewpoint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future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2226391"/>
            <a:ext cx="627380" cy="121348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1143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33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79438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406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>
                <a:hlinkClick r:id="rId17" action="ppaction://hlinksldjump"/>
              </a:rPr>
              <a:t>Meanings of </a:t>
            </a:r>
            <a:r>
              <a:rPr dirty="0" spc="-55">
                <a:hlinkClick r:id="rId17" action="ppaction://hlinksldjump"/>
              </a:rPr>
              <a:t>tense-aspect</a:t>
            </a:r>
            <a:r>
              <a:rPr dirty="0" spc="114">
                <a:hlinkClick r:id="rId17" action="ppaction://hlinksldjump"/>
              </a:rPr>
              <a:t> </a:t>
            </a:r>
            <a:r>
              <a:rPr dirty="0" spc="-40">
                <a:hlinkClick r:id="rId17" action="ppaction://hlinksldjump"/>
              </a:rPr>
              <a:t>combinations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1346401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(16)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50737" y="1554391"/>
            <a:ext cx="802005" cy="261620"/>
          </a:xfrm>
          <a:custGeom>
            <a:avLst/>
            <a:gdLst/>
            <a:ahLst/>
            <a:cxnLst/>
            <a:rect l="l" t="t" r="r" b="b"/>
            <a:pathLst>
              <a:path w="802005" h="261619">
                <a:moveTo>
                  <a:pt x="765919" y="68939"/>
                </a:moveTo>
                <a:lnTo>
                  <a:pt x="36000" y="68939"/>
                </a:lnTo>
                <a:lnTo>
                  <a:pt x="21987" y="71768"/>
                </a:lnTo>
                <a:lnTo>
                  <a:pt x="10544" y="79483"/>
                </a:lnTo>
                <a:lnTo>
                  <a:pt x="2829" y="90926"/>
                </a:lnTo>
                <a:lnTo>
                  <a:pt x="0" y="104939"/>
                </a:lnTo>
                <a:lnTo>
                  <a:pt x="0" y="225185"/>
                </a:lnTo>
                <a:lnTo>
                  <a:pt x="2829" y="239198"/>
                </a:lnTo>
                <a:lnTo>
                  <a:pt x="10544" y="250641"/>
                </a:lnTo>
                <a:lnTo>
                  <a:pt x="21987" y="258356"/>
                </a:lnTo>
                <a:lnTo>
                  <a:pt x="36000" y="261185"/>
                </a:lnTo>
                <a:lnTo>
                  <a:pt x="765919" y="261185"/>
                </a:lnTo>
                <a:lnTo>
                  <a:pt x="779932" y="258356"/>
                </a:lnTo>
                <a:lnTo>
                  <a:pt x="791375" y="250641"/>
                </a:lnTo>
                <a:lnTo>
                  <a:pt x="799090" y="239198"/>
                </a:lnTo>
                <a:lnTo>
                  <a:pt x="801919" y="225185"/>
                </a:lnTo>
                <a:lnTo>
                  <a:pt x="801919" y="104939"/>
                </a:lnTo>
                <a:lnTo>
                  <a:pt x="799090" y="90926"/>
                </a:lnTo>
                <a:lnTo>
                  <a:pt x="791375" y="79483"/>
                </a:lnTo>
                <a:lnTo>
                  <a:pt x="779932" y="71768"/>
                </a:lnTo>
                <a:lnTo>
                  <a:pt x="765919" y="68939"/>
                </a:lnTo>
                <a:close/>
              </a:path>
              <a:path w="802005" h="261619">
                <a:moveTo>
                  <a:pt x="400959" y="0"/>
                </a:moveTo>
                <a:lnTo>
                  <a:pt x="392205" y="3320"/>
                </a:lnTo>
                <a:lnTo>
                  <a:pt x="384509" y="13283"/>
                </a:lnTo>
                <a:lnTo>
                  <a:pt x="355959" y="68939"/>
                </a:lnTo>
                <a:lnTo>
                  <a:pt x="445960" y="68939"/>
                </a:lnTo>
                <a:lnTo>
                  <a:pt x="417410" y="13283"/>
                </a:lnTo>
                <a:lnTo>
                  <a:pt x="409714" y="3320"/>
                </a:lnTo>
                <a:lnTo>
                  <a:pt x="400959" y="0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884210" y="1620692"/>
            <a:ext cx="73533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0">
                <a:solidFill>
                  <a:srgbClr val="373D42"/>
                </a:solidFill>
                <a:latin typeface="Tahoma"/>
                <a:cs typeface="Tahoma"/>
              </a:rPr>
              <a:t>past</a:t>
            </a:r>
            <a:r>
              <a:rPr dirty="0" sz="900" spc="-35">
                <a:solidFill>
                  <a:srgbClr val="373D42"/>
                </a:solidFill>
                <a:latin typeface="Tahoma"/>
                <a:cs typeface="Tahoma"/>
              </a:rPr>
              <a:t> </a:t>
            </a:r>
            <a:r>
              <a:rPr dirty="0" sz="900" spc="-15">
                <a:solidFill>
                  <a:srgbClr val="373D42"/>
                </a:solidFill>
                <a:latin typeface="Tahoma"/>
                <a:cs typeface="Tahoma"/>
              </a:rPr>
              <a:t>viewpoint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79182" y="916054"/>
            <a:ext cx="1079500" cy="427990"/>
          </a:xfrm>
          <a:custGeom>
            <a:avLst/>
            <a:gdLst/>
            <a:ahLst/>
            <a:cxnLst/>
            <a:rect l="l" t="t" r="r" b="b"/>
            <a:pathLst>
              <a:path w="1079500" h="427990">
                <a:moveTo>
                  <a:pt x="584480" y="332756"/>
                </a:moveTo>
                <a:lnTo>
                  <a:pt x="494479" y="332756"/>
                </a:lnTo>
                <a:lnTo>
                  <a:pt x="526316" y="413881"/>
                </a:lnTo>
                <a:lnTo>
                  <a:pt x="532474" y="424301"/>
                </a:lnTo>
                <a:lnTo>
                  <a:pt x="539479" y="427774"/>
                </a:lnTo>
                <a:lnTo>
                  <a:pt x="546485" y="424301"/>
                </a:lnTo>
                <a:lnTo>
                  <a:pt x="552643" y="413881"/>
                </a:lnTo>
                <a:lnTo>
                  <a:pt x="584480" y="332756"/>
                </a:lnTo>
                <a:close/>
              </a:path>
              <a:path w="1079500" h="427990">
                <a:moveTo>
                  <a:pt x="1042959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296756"/>
                </a:lnTo>
                <a:lnTo>
                  <a:pt x="2829" y="310769"/>
                </a:lnTo>
                <a:lnTo>
                  <a:pt x="10544" y="322212"/>
                </a:lnTo>
                <a:lnTo>
                  <a:pt x="21987" y="329927"/>
                </a:lnTo>
                <a:lnTo>
                  <a:pt x="36000" y="332756"/>
                </a:lnTo>
                <a:lnTo>
                  <a:pt x="1042959" y="332756"/>
                </a:lnTo>
                <a:lnTo>
                  <a:pt x="1056972" y="329927"/>
                </a:lnTo>
                <a:lnTo>
                  <a:pt x="1068415" y="322212"/>
                </a:lnTo>
                <a:lnTo>
                  <a:pt x="1076130" y="310769"/>
                </a:lnTo>
                <a:lnTo>
                  <a:pt x="1078959" y="296756"/>
                </a:lnTo>
                <a:lnTo>
                  <a:pt x="1078959" y="36000"/>
                </a:lnTo>
                <a:lnTo>
                  <a:pt x="1076130" y="21987"/>
                </a:lnTo>
                <a:lnTo>
                  <a:pt x="1068415" y="10544"/>
                </a:lnTo>
                <a:lnTo>
                  <a:pt x="1056972" y="2829"/>
                </a:lnTo>
                <a:lnTo>
                  <a:pt x="1042959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63234" y="914750"/>
            <a:ext cx="2961640" cy="623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61514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solidFill>
                  <a:srgbClr val="190000"/>
                </a:solidFill>
                <a:latin typeface="Tahoma"/>
                <a:cs typeface="Tahoma"/>
              </a:rPr>
              <a:t>External</a:t>
            </a:r>
            <a:r>
              <a:rPr dirty="0" sz="900" spc="-5">
                <a:solidFill>
                  <a:srgbClr val="190000"/>
                </a:solidFill>
                <a:latin typeface="Tahoma"/>
                <a:cs typeface="Tahoma"/>
              </a:rPr>
              <a:t> </a:t>
            </a:r>
            <a:r>
              <a:rPr dirty="0" sz="900" spc="-25">
                <a:solidFill>
                  <a:srgbClr val="190000"/>
                </a:solidFill>
                <a:latin typeface="Tahoma"/>
                <a:cs typeface="Tahoma"/>
              </a:rPr>
              <a:t>perspective</a:t>
            </a:r>
            <a:endParaRPr sz="900">
              <a:latin typeface="Tahoma"/>
              <a:cs typeface="Tahoma"/>
            </a:endParaRPr>
          </a:p>
          <a:p>
            <a:pPr marL="1990725">
              <a:lnSpc>
                <a:spcPct val="100000"/>
              </a:lnSpc>
              <a:spcBef>
                <a:spcPts val="15"/>
              </a:spcBef>
            </a:pPr>
            <a:r>
              <a:rPr dirty="0" sz="900" spc="60">
                <a:solidFill>
                  <a:srgbClr val="190000"/>
                </a:solidFill>
                <a:latin typeface="Tahoma"/>
                <a:cs typeface="Tahoma"/>
              </a:rPr>
              <a:t>= </a:t>
            </a:r>
            <a:r>
              <a:rPr dirty="0" sz="900" spc="-25">
                <a:solidFill>
                  <a:srgbClr val="190000"/>
                </a:solidFill>
                <a:latin typeface="Tahoma"/>
                <a:cs typeface="Tahoma"/>
              </a:rPr>
              <a:t>completed</a:t>
            </a:r>
            <a:r>
              <a:rPr dirty="0" sz="900" spc="-55">
                <a:solidFill>
                  <a:srgbClr val="190000"/>
                </a:solidFill>
                <a:latin typeface="Tahoma"/>
                <a:cs typeface="Tahoma"/>
              </a:rPr>
              <a:t> </a:t>
            </a:r>
            <a:r>
              <a:rPr dirty="0" sz="900" spc="-30">
                <a:solidFill>
                  <a:srgbClr val="190000"/>
                </a:solidFill>
                <a:latin typeface="Tahoma"/>
                <a:cs typeface="Tahoma"/>
              </a:rPr>
              <a:t>event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1483360" algn="l"/>
                <a:tab pos="2317750" algn="l"/>
              </a:tabLst>
            </a:pPr>
            <a:r>
              <a:rPr dirty="0" sz="1100" spc="-40">
                <a:latin typeface="Tahoma"/>
                <a:cs typeface="Tahoma"/>
              </a:rPr>
              <a:t>When </a:t>
            </a:r>
            <a:r>
              <a:rPr dirty="0" sz="1100" spc="-75">
                <a:latin typeface="Tahoma"/>
                <a:cs typeface="Tahoma"/>
              </a:rPr>
              <a:t>he  </a:t>
            </a:r>
            <a:r>
              <a:rPr dirty="0" sz="1100" spc="-30">
                <a:latin typeface="Tahoma"/>
                <a:cs typeface="Tahoma"/>
              </a:rPr>
              <a:t>got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home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she	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already	</a:t>
            </a:r>
            <a:r>
              <a:rPr dirty="0" sz="1100" spc="-65">
                <a:latin typeface="Tahoma"/>
                <a:cs typeface="Tahoma"/>
              </a:rPr>
              <a:t>done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38561" y="3042340"/>
            <a:ext cx="508634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34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2990" y="1518486"/>
            <a:ext cx="4940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cleaning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1885097"/>
            <a:ext cx="2783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completed </a:t>
            </a:r>
            <a:r>
              <a:rPr dirty="0" sz="1100" spc="-55">
                <a:latin typeface="Tahoma"/>
                <a:cs typeface="Tahoma"/>
              </a:rPr>
              <a:t>event </a:t>
            </a:r>
            <a:r>
              <a:rPr dirty="0" sz="1100" spc="-25">
                <a:latin typeface="Tahoma"/>
                <a:cs typeface="Tahoma"/>
              </a:rPr>
              <a:t>with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5">
                <a:latin typeface="Tahoma"/>
                <a:cs typeface="Tahoma"/>
              </a:rPr>
              <a:t>viewpoint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past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26391"/>
            <a:ext cx="62039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903720"/>
            <a:ext cx="5441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297" y="340053"/>
            <a:ext cx="1054100" cy="80327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54600"/>
              </a:lnSpc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Forms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verb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Marking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Tense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8561" y="3042340"/>
            <a:ext cx="508634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34</a:t>
            </a:r>
            <a:r>
              <a:rPr dirty="0" sz="600" spc="-12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237194"/>
            <a:ext cx="913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Marking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523249"/>
            <a:ext cx="1657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Combining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tense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and</a:t>
            </a:r>
            <a:r>
              <a:rPr dirty="0" sz="1100" spc="8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809304"/>
            <a:ext cx="1533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The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role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of auxiliary</a:t>
            </a:r>
            <a:r>
              <a:rPr dirty="0" sz="1100" spc="16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6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verbs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095359"/>
            <a:ext cx="9169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Adding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adverbs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288537"/>
            <a:ext cx="65976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899637"/>
            <a:ext cx="9175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7" action="ppaction://hlinksldjump"/>
              </a:rPr>
              <a:t>Further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7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7" action="ppaction://hlinksldjump"/>
              </a:rPr>
              <a:t>reading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9829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4826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069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19" action="ppaction://hlinksldjump"/>
              </a:rPr>
              <a:t>What </a:t>
            </a:r>
            <a:r>
              <a:rPr dirty="0" spc="-85">
                <a:hlinkClick r:id="rId19" action="ppaction://hlinksldjump"/>
              </a:rPr>
              <a:t>are </a:t>
            </a:r>
            <a:r>
              <a:rPr dirty="0" spc="-40">
                <a:hlinkClick r:id="rId19" action="ppaction://hlinksldjump"/>
              </a:rPr>
              <a:t>auxiliary</a:t>
            </a:r>
            <a:r>
              <a:rPr dirty="0" spc="150">
                <a:hlinkClick r:id="rId19" action="ppaction://hlinksldjump"/>
              </a:rPr>
              <a:t> </a:t>
            </a:r>
            <a:r>
              <a:rPr dirty="0" spc="-60">
                <a:hlinkClick r:id="rId19" action="ppaction://hlinksldjump"/>
              </a:rPr>
              <a:t>verbs?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35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227148"/>
            <a:ext cx="3295650" cy="6172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Auxiliary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60">
                <a:latin typeface="Tahoma"/>
                <a:cs typeface="Tahoma"/>
              </a:rPr>
              <a:t>chosen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 b="1">
                <a:latin typeface="Arial"/>
                <a:cs typeface="Arial"/>
              </a:rPr>
              <a:t>support </a:t>
            </a:r>
            <a:r>
              <a:rPr dirty="0" sz="1100" spc="-40">
                <a:latin typeface="Tahoma"/>
                <a:cs typeface="Tahoma"/>
              </a:rPr>
              <a:t>the main </a:t>
            </a:r>
            <a:r>
              <a:rPr dirty="0" sz="1100" spc="-55">
                <a:latin typeface="Tahoma"/>
                <a:cs typeface="Tahoma"/>
              </a:rPr>
              <a:t>verb </a:t>
            </a:r>
            <a:r>
              <a:rPr dirty="0" sz="1100" spc="-35">
                <a:latin typeface="Tahoma"/>
                <a:cs typeface="Tahoma"/>
              </a:rPr>
              <a:t>(</a:t>
            </a:r>
            <a:r>
              <a:rPr dirty="0" sz="1100" spc="-35" i="1">
                <a:latin typeface="Trebuchet MS"/>
                <a:cs typeface="Trebuchet MS"/>
              </a:rPr>
              <a:t>an  </a:t>
            </a:r>
            <a:r>
              <a:rPr dirty="0" sz="1100" spc="-70" i="1">
                <a:latin typeface="Trebuchet MS"/>
                <a:cs typeface="Trebuchet MS"/>
              </a:rPr>
              <a:t>auxiliary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55" i="1">
                <a:latin typeface="Trebuchet MS"/>
                <a:cs typeface="Trebuchet MS"/>
              </a:rPr>
              <a:t>a </a:t>
            </a:r>
            <a:r>
              <a:rPr dirty="0" sz="1100" spc="-80" i="1">
                <a:latin typeface="Trebuchet MS"/>
                <a:cs typeface="Trebuchet MS"/>
              </a:rPr>
              <a:t>helper</a:t>
            </a:r>
            <a:r>
              <a:rPr dirty="0" sz="1100" spc="-204" i="1">
                <a:latin typeface="Trebuchet MS"/>
                <a:cs typeface="Trebuchet MS"/>
              </a:rPr>
              <a:t> </a:t>
            </a:r>
            <a:r>
              <a:rPr dirty="0" sz="1100" spc="-15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25">
                <a:latin typeface="Tahoma"/>
                <a:cs typeface="Tahoma"/>
              </a:rPr>
              <a:t>They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60" i="1">
                <a:latin typeface="Trebuchet MS"/>
                <a:cs typeface="Trebuchet MS"/>
              </a:rPr>
              <a:t>servants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main</a:t>
            </a:r>
            <a:r>
              <a:rPr dirty="0" sz="1100" spc="-114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verb.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069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18" action="ppaction://hlinksldjump"/>
              </a:rPr>
              <a:t>What </a:t>
            </a:r>
            <a:r>
              <a:rPr dirty="0" spc="-85">
                <a:hlinkClick r:id="rId18" action="ppaction://hlinksldjump"/>
              </a:rPr>
              <a:t>are </a:t>
            </a:r>
            <a:r>
              <a:rPr dirty="0" spc="-40">
                <a:hlinkClick r:id="rId18" action="ppaction://hlinksldjump"/>
              </a:rPr>
              <a:t>auxiliary</a:t>
            </a:r>
            <a:r>
              <a:rPr dirty="0" spc="150">
                <a:hlinkClick r:id="rId18" action="ppaction://hlinksldjump"/>
              </a:rPr>
              <a:t> </a:t>
            </a:r>
            <a:r>
              <a:rPr dirty="0" spc="-60">
                <a:hlinkClick r:id="rId18" action="ppaction://hlinksldjump"/>
              </a:rPr>
              <a:t>verbs?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1227148"/>
            <a:ext cx="3443604" cy="8509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52400">
              <a:lnSpc>
                <a:spcPct val="102699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Auxiliary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60">
                <a:latin typeface="Tahoma"/>
                <a:cs typeface="Tahoma"/>
              </a:rPr>
              <a:t>chosen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55" b="1">
                <a:latin typeface="Arial"/>
                <a:cs typeface="Arial"/>
              </a:rPr>
              <a:t>support </a:t>
            </a:r>
            <a:r>
              <a:rPr dirty="0" sz="1100" spc="-40">
                <a:latin typeface="Tahoma"/>
                <a:cs typeface="Tahoma"/>
              </a:rPr>
              <a:t>the main </a:t>
            </a:r>
            <a:r>
              <a:rPr dirty="0" sz="1100" spc="-55">
                <a:latin typeface="Tahoma"/>
                <a:cs typeface="Tahoma"/>
              </a:rPr>
              <a:t>verb </a:t>
            </a:r>
            <a:r>
              <a:rPr dirty="0" sz="1100" spc="-35">
                <a:latin typeface="Tahoma"/>
                <a:cs typeface="Tahoma"/>
              </a:rPr>
              <a:t>(</a:t>
            </a:r>
            <a:r>
              <a:rPr dirty="0" sz="1100" spc="-35" i="1">
                <a:latin typeface="Trebuchet MS"/>
                <a:cs typeface="Trebuchet MS"/>
              </a:rPr>
              <a:t>an  </a:t>
            </a:r>
            <a:r>
              <a:rPr dirty="0" sz="1100" spc="-70" i="1">
                <a:latin typeface="Trebuchet MS"/>
                <a:cs typeface="Trebuchet MS"/>
              </a:rPr>
              <a:t>auxiliary </a:t>
            </a:r>
            <a:r>
              <a:rPr dirty="0" sz="1100" spc="45">
                <a:latin typeface="Tahoma"/>
                <a:cs typeface="Tahoma"/>
              </a:rPr>
              <a:t>= </a:t>
            </a:r>
            <a:r>
              <a:rPr dirty="0" sz="1100" spc="-55" i="1">
                <a:latin typeface="Trebuchet MS"/>
                <a:cs typeface="Trebuchet MS"/>
              </a:rPr>
              <a:t>a </a:t>
            </a:r>
            <a:r>
              <a:rPr dirty="0" sz="1100" spc="-80" i="1">
                <a:latin typeface="Trebuchet MS"/>
                <a:cs typeface="Trebuchet MS"/>
              </a:rPr>
              <a:t>helper</a:t>
            </a:r>
            <a:r>
              <a:rPr dirty="0" sz="1100" spc="-204" i="1">
                <a:latin typeface="Trebuchet MS"/>
                <a:cs typeface="Trebuchet MS"/>
              </a:rPr>
              <a:t> </a:t>
            </a:r>
            <a:r>
              <a:rPr dirty="0" sz="1100" spc="-15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25">
                <a:latin typeface="Tahoma"/>
                <a:cs typeface="Tahoma"/>
              </a:rPr>
              <a:t>They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60" i="1">
                <a:latin typeface="Trebuchet MS"/>
                <a:cs typeface="Trebuchet MS"/>
              </a:rPr>
              <a:t>servants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0">
                <a:latin typeface="Tahoma"/>
                <a:cs typeface="Tahoma"/>
              </a:rPr>
              <a:t>the main</a:t>
            </a:r>
            <a:r>
              <a:rPr dirty="0" sz="1100" spc="-114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verb.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40">
                <a:latin typeface="Tahoma"/>
                <a:cs typeface="Tahoma"/>
              </a:rPr>
              <a:t>main </a:t>
            </a:r>
            <a:r>
              <a:rPr dirty="0" sz="1100" spc="-35">
                <a:latin typeface="Tahoma"/>
                <a:cs typeface="Tahoma"/>
              </a:rPr>
              <a:t>(non-modal) auxiliary </a:t>
            </a:r>
            <a:r>
              <a:rPr dirty="0" sz="1100" spc="-60">
                <a:latin typeface="Tahoma"/>
                <a:cs typeface="Tahoma"/>
              </a:rPr>
              <a:t>verbs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70" i="1">
                <a:latin typeface="Trebuchet MS"/>
                <a:cs typeface="Trebuchet MS"/>
              </a:rPr>
              <a:t>have, </a:t>
            </a:r>
            <a:r>
              <a:rPr dirty="0" sz="1100" spc="-80" i="1">
                <a:latin typeface="Trebuchet MS"/>
                <a:cs typeface="Trebuchet MS"/>
              </a:rPr>
              <a:t>be,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-155">
                <a:latin typeface="Tahoma"/>
                <a:cs typeface="Tahoma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do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226391"/>
            <a:ext cx="627380" cy="121348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aux.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1143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latin typeface="Verdana"/>
                <a:cs typeface="Verdana"/>
                <a:hlinkClick r:id="rId18" action="ppaction://hlinksldjump"/>
              </a:rPr>
              <a:t>What </a:t>
            </a:r>
            <a:r>
              <a:rPr dirty="0" sz="400" spc="-45">
                <a:latin typeface="Verdana"/>
                <a:cs typeface="Verdana"/>
                <a:hlinkClick r:id="rId18" action="ppaction://hlinksldjump"/>
              </a:rPr>
              <a:t>are </a:t>
            </a:r>
            <a:r>
              <a:rPr dirty="0" sz="400" spc="-30">
                <a:latin typeface="Verdana"/>
                <a:cs typeface="Verdana"/>
                <a:hlinkClick r:id="rId18" action="ppaction://hlinksldjump"/>
              </a:rPr>
              <a:t>auxiliary </a:t>
            </a:r>
            <a:r>
              <a:rPr dirty="0" sz="400" spc="-40">
                <a:latin typeface="Verdana"/>
                <a:cs typeface="Verdana"/>
                <a:hlinkClick r:id="rId18" action="ppaction://hlinksldjump"/>
              </a:rPr>
              <a:t>verbs?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35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069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3" action="ppaction://hlinksldjump"/>
              </a:rPr>
              <a:t>What </a:t>
            </a:r>
            <a:r>
              <a:rPr dirty="0" spc="-85">
                <a:hlinkClick r:id="rId3" action="ppaction://hlinksldjump"/>
              </a:rPr>
              <a:t>are </a:t>
            </a:r>
            <a:r>
              <a:rPr dirty="0" spc="-40">
                <a:hlinkClick r:id="rId3" action="ppaction://hlinksldjump"/>
              </a:rPr>
              <a:t>auxiliary</a:t>
            </a:r>
            <a:r>
              <a:rPr dirty="0" spc="150">
                <a:hlinkClick r:id="rId3" action="ppaction://hlinksldjump"/>
              </a:rPr>
              <a:t> </a:t>
            </a:r>
            <a:r>
              <a:rPr dirty="0" spc="-60">
                <a:hlinkClick r:id="rId3" action="ppaction://hlinksldjump"/>
              </a:rPr>
              <a:t>verbs?</a:t>
            </a:r>
          </a:p>
        </p:txBody>
      </p:sp>
      <p:sp>
        <p:nvSpPr>
          <p:cNvPr id="5" name="object 5"/>
          <p:cNvSpPr/>
          <p:nvPr/>
        </p:nvSpPr>
        <p:spPr>
          <a:xfrm>
            <a:off x="709206" y="502792"/>
            <a:ext cx="2469538" cy="2643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13263" y="327207"/>
            <a:ext cx="663575" cy="3112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5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the</a:t>
            </a:r>
            <a:r>
              <a:rPr dirty="0" sz="600" spc="5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6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18415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52729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0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4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Marking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2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8115">
              <a:lnSpc>
                <a:spcPct val="152200"/>
              </a:lnSpc>
              <a:spcBef>
                <a:spcPts val="30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Marking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mark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7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0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4826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latin typeface="Verdana"/>
                <a:cs typeface="Verdana"/>
                <a:hlinkClick r:id="rId3" action="ppaction://hlinksldjump"/>
              </a:rPr>
              <a:t>What </a:t>
            </a:r>
            <a:r>
              <a:rPr dirty="0" sz="400" spc="-45">
                <a:latin typeface="Verdana"/>
                <a:cs typeface="Verdana"/>
                <a:hlinkClick r:id="rId3" action="ppaction://hlinksldjump"/>
              </a:rPr>
              <a:t>are </a:t>
            </a:r>
            <a:r>
              <a:rPr dirty="0" sz="400" spc="-30">
                <a:latin typeface="Verdana"/>
                <a:cs typeface="Verdana"/>
                <a:hlinkClick r:id="rId3" action="ppaction://hlinksldjump"/>
              </a:rPr>
              <a:t>auxiliary </a:t>
            </a:r>
            <a:r>
              <a:rPr dirty="0" sz="400" spc="-40">
                <a:latin typeface="Verdana"/>
                <a:cs typeface="Verdana"/>
                <a:hlinkClick r:id="rId3" action="ppaction://hlinksldjump"/>
              </a:rPr>
              <a:t>verbs?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Homework</a:t>
            </a:r>
            <a:r>
              <a:rPr dirty="0" baseline="4629" sz="900" spc="-135">
                <a:solidFill>
                  <a:srgbClr val="9494D7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8" action="ppaction://hlinksldjump"/>
              </a:rPr>
              <a:t>36</a:t>
            </a:r>
            <a:r>
              <a:rPr dirty="0" sz="600" spc="-114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8" action="ppaction://hlinksldjump"/>
              </a:rPr>
              <a:t>/</a:t>
            </a:r>
            <a:r>
              <a:rPr dirty="0" sz="600" spc="-120"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8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989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0">
                <a:hlinkClick r:id="rId13" action="ppaction://hlinksldjump"/>
              </a:rPr>
              <a:t>Tense-marking</a:t>
            </a:r>
            <a:r>
              <a:rPr dirty="0" spc="-10">
                <a:hlinkClick r:id="rId13" action="ppaction://hlinksldjump"/>
              </a:rPr>
              <a:t> </a:t>
            </a:r>
            <a:r>
              <a:rPr dirty="0" spc="-45">
                <a:hlinkClick r:id="rId13" action="ppaction://hlinksldjump"/>
              </a:rPr>
              <a:t>duties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143646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(17)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962" y="1143646"/>
            <a:ext cx="13912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*John </a:t>
            </a:r>
            <a:r>
              <a:rPr dirty="0" sz="1100" spc="-60">
                <a:latin typeface="Tahoma"/>
                <a:cs typeface="Tahoma"/>
              </a:rPr>
              <a:t>broken </a:t>
            </a:r>
            <a:r>
              <a:rPr dirty="0" sz="1100" spc="-40">
                <a:latin typeface="Tahoma"/>
                <a:cs typeface="Tahoma"/>
              </a:rPr>
              <a:t>his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watch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1627496"/>
            <a:ext cx="663575" cy="181228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Marking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mark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4826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Tense-marking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duties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3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37</a:t>
            </a:r>
            <a:r>
              <a:rPr dirty="0" sz="600" spc="-114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989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0">
                <a:hlinkClick r:id="rId13" action="ppaction://hlinksldjump"/>
              </a:rPr>
              <a:t>Tense-marking</a:t>
            </a:r>
            <a:r>
              <a:rPr dirty="0" spc="-10">
                <a:hlinkClick r:id="rId13" action="ppaction://hlinksldjump"/>
              </a:rPr>
              <a:t> </a:t>
            </a:r>
            <a:r>
              <a:rPr dirty="0" spc="-45">
                <a:hlinkClick r:id="rId13" action="ppaction://hlinksldjump"/>
              </a:rPr>
              <a:t>duties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143646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(17)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962" y="1143646"/>
            <a:ext cx="13912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*John </a:t>
            </a:r>
            <a:r>
              <a:rPr dirty="0" sz="1100" spc="-60">
                <a:latin typeface="Tahoma"/>
                <a:cs typeface="Tahoma"/>
              </a:rPr>
              <a:t>broken </a:t>
            </a:r>
            <a:r>
              <a:rPr dirty="0" sz="1100" spc="-40">
                <a:latin typeface="Tahoma"/>
                <a:cs typeface="Tahoma"/>
              </a:rPr>
              <a:t>his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watch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451761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(18)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990" y="1451761"/>
            <a:ext cx="16922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8270" indent="-116205">
              <a:lnSpc>
                <a:spcPct val="100000"/>
              </a:lnSpc>
              <a:spcBef>
                <a:spcPts val="90"/>
              </a:spcBef>
              <a:buClr>
                <a:srgbClr val="00CC00"/>
              </a:buClr>
              <a:buSzPct val="90909"/>
              <a:buFont typeface="Meiryo"/>
              <a:buChar char="✓"/>
              <a:tabLst>
                <a:tab pos="128905" algn="l"/>
              </a:tabLst>
            </a:pPr>
            <a:r>
              <a:rPr dirty="0" sz="1100" spc="-25">
                <a:latin typeface="Tahoma"/>
                <a:cs typeface="Tahoma"/>
              </a:rPr>
              <a:t>John </a:t>
            </a:r>
            <a:r>
              <a:rPr dirty="0" sz="1100" spc="-85" b="1">
                <a:latin typeface="Arial"/>
                <a:cs typeface="Arial"/>
              </a:rPr>
              <a:t>has </a:t>
            </a:r>
            <a:r>
              <a:rPr dirty="0" sz="1100" spc="-60">
                <a:latin typeface="Tahoma"/>
                <a:cs typeface="Tahoma"/>
              </a:rPr>
              <a:t>broken </a:t>
            </a:r>
            <a:r>
              <a:rPr dirty="0" sz="1100" spc="-40">
                <a:latin typeface="Tahoma"/>
                <a:cs typeface="Tahoma"/>
              </a:rPr>
              <a:t>his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watch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1627496"/>
            <a:ext cx="663575" cy="181228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Marking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mark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4826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latin typeface="Verdana"/>
                <a:cs typeface="Verdana"/>
                <a:hlinkClick r:id="rId13" action="ppaction://hlinksldjump"/>
              </a:rPr>
              <a:t>Tense-marking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duties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3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37</a:t>
            </a:r>
            <a:r>
              <a:rPr dirty="0" sz="600" spc="-114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989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0">
                <a:hlinkClick r:id="rId18" action="ppaction://hlinksldjump"/>
              </a:rPr>
              <a:t>Tense-marking</a:t>
            </a:r>
            <a:r>
              <a:rPr dirty="0" spc="-10">
                <a:hlinkClick r:id="rId18" action="ppaction://hlinksldjump"/>
              </a:rPr>
              <a:t> </a:t>
            </a:r>
            <a:r>
              <a:rPr dirty="0" spc="-45">
                <a:hlinkClick r:id="rId18" action="ppaction://hlinksldjump"/>
              </a:rPr>
              <a:t>duties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13263" y="2297671"/>
            <a:ext cx="620395" cy="568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latin typeface="Verdana"/>
                <a:cs typeface="Verdana"/>
                <a:hlinkClick r:id="rId18" action="ppaction://hlinksldjump"/>
              </a:rPr>
              <a:t>Tense-marking </a:t>
            </a:r>
            <a:r>
              <a:rPr dirty="0" sz="400" spc="-30">
                <a:latin typeface="Verdana"/>
                <a:cs typeface="Verdana"/>
                <a:hlinkClick r:id="rId18" action="ppaction://hlinksldjump"/>
              </a:rPr>
              <a:t>duties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37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143646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(17)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962" y="1143646"/>
            <a:ext cx="13912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*John </a:t>
            </a:r>
            <a:r>
              <a:rPr dirty="0" sz="1100" spc="-60">
                <a:latin typeface="Tahoma"/>
                <a:cs typeface="Tahoma"/>
              </a:rPr>
              <a:t>broken </a:t>
            </a:r>
            <a:r>
              <a:rPr dirty="0" sz="1100" spc="-40">
                <a:latin typeface="Tahoma"/>
                <a:cs typeface="Tahoma"/>
              </a:rPr>
              <a:t>his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watch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451761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(18)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759875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(19)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3962" y="1451761"/>
            <a:ext cx="1761489" cy="5003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7485" indent="-116839">
              <a:lnSpc>
                <a:spcPct val="100000"/>
              </a:lnSpc>
              <a:spcBef>
                <a:spcPts val="90"/>
              </a:spcBef>
              <a:buClr>
                <a:srgbClr val="00CC00"/>
              </a:buClr>
              <a:buSzPct val="90909"/>
              <a:buFont typeface="Meiryo"/>
              <a:buChar char="✓"/>
              <a:tabLst>
                <a:tab pos="198120" algn="l"/>
              </a:tabLst>
            </a:pPr>
            <a:r>
              <a:rPr dirty="0" sz="1100" spc="-25">
                <a:latin typeface="Tahoma"/>
                <a:cs typeface="Tahoma"/>
              </a:rPr>
              <a:t>John </a:t>
            </a:r>
            <a:r>
              <a:rPr dirty="0" sz="1100" spc="-85" b="1">
                <a:latin typeface="Arial"/>
                <a:cs typeface="Arial"/>
              </a:rPr>
              <a:t>has </a:t>
            </a:r>
            <a:r>
              <a:rPr dirty="0" sz="1100" spc="-60">
                <a:latin typeface="Tahoma"/>
                <a:cs typeface="Tahoma"/>
              </a:rPr>
              <a:t>broken </a:t>
            </a:r>
            <a:r>
              <a:rPr dirty="0" sz="1100" spc="-40">
                <a:latin typeface="Tahoma"/>
                <a:cs typeface="Tahoma"/>
              </a:rPr>
              <a:t>his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watch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100" spc="-25">
                <a:latin typeface="Tahoma"/>
                <a:cs typeface="Tahoma"/>
              </a:rPr>
              <a:t>*Amy </a:t>
            </a:r>
            <a:r>
              <a:rPr dirty="0" sz="1100" spc="-45">
                <a:latin typeface="Tahoma"/>
                <a:cs typeface="Tahoma"/>
              </a:rPr>
              <a:t>singing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shower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3333B2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3333B2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26391"/>
            <a:ext cx="62039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903720"/>
            <a:ext cx="5441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297" y="340053"/>
            <a:ext cx="1054100" cy="80327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54600"/>
              </a:lnSpc>
            </a:pP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Forms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verb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Marking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Tense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8561" y="3042340"/>
            <a:ext cx="508634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335185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237194"/>
            <a:ext cx="913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Marking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523249"/>
            <a:ext cx="1657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Combining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tense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and</a:t>
            </a:r>
            <a:r>
              <a:rPr dirty="0" sz="1100" spc="8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809304"/>
            <a:ext cx="1533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The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role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of auxiliary</a:t>
            </a:r>
            <a:r>
              <a:rPr dirty="0" sz="1100" spc="16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verbs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095359"/>
            <a:ext cx="9169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Adding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adverbs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288537"/>
            <a:ext cx="65976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899637"/>
            <a:ext cx="9175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7" action="ppaction://hlinksldjump"/>
              </a:rPr>
              <a:t>Further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7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7" action="ppaction://hlinksldjump"/>
              </a:rPr>
              <a:t>reading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989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0">
                <a:hlinkClick r:id="rId18" action="ppaction://hlinksldjump"/>
              </a:rPr>
              <a:t>Tense-marking</a:t>
            </a:r>
            <a:r>
              <a:rPr dirty="0" spc="-10">
                <a:hlinkClick r:id="rId18" action="ppaction://hlinksldjump"/>
              </a:rPr>
              <a:t> </a:t>
            </a:r>
            <a:r>
              <a:rPr dirty="0" spc="-45">
                <a:hlinkClick r:id="rId18" action="ppaction://hlinksldjump"/>
              </a:rPr>
              <a:t>duties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913263" y="2297671"/>
            <a:ext cx="620395" cy="568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latin typeface="Verdana"/>
                <a:cs typeface="Verdana"/>
                <a:hlinkClick r:id="rId18" action="ppaction://hlinksldjump"/>
              </a:rPr>
              <a:t>Tense-marking </a:t>
            </a:r>
            <a:r>
              <a:rPr dirty="0" sz="400" spc="-30">
                <a:latin typeface="Verdana"/>
                <a:cs typeface="Verdana"/>
                <a:hlinkClick r:id="rId18" action="ppaction://hlinksldjump"/>
              </a:rPr>
              <a:t>duties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37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297" y="1143646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(17)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962" y="1143646"/>
            <a:ext cx="13912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*John </a:t>
            </a:r>
            <a:r>
              <a:rPr dirty="0" sz="1100" spc="-60">
                <a:latin typeface="Tahoma"/>
                <a:cs typeface="Tahoma"/>
              </a:rPr>
              <a:t>broken </a:t>
            </a:r>
            <a:r>
              <a:rPr dirty="0" sz="1100" spc="-40">
                <a:latin typeface="Tahoma"/>
                <a:cs typeface="Tahoma"/>
              </a:rPr>
              <a:t>his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watch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451761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(18)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759875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(19)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3962" y="1451761"/>
            <a:ext cx="1761489" cy="5003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7485" indent="-116839">
              <a:lnSpc>
                <a:spcPct val="100000"/>
              </a:lnSpc>
              <a:spcBef>
                <a:spcPts val="90"/>
              </a:spcBef>
              <a:buClr>
                <a:srgbClr val="00CC00"/>
              </a:buClr>
              <a:buSzPct val="90909"/>
              <a:buFont typeface="Meiryo"/>
              <a:buChar char="✓"/>
              <a:tabLst>
                <a:tab pos="198120" algn="l"/>
              </a:tabLst>
            </a:pPr>
            <a:r>
              <a:rPr dirty="0" sz="1100" spc="-25">
                <a:latin typeface="Tahoma"/>
                <a:cs typeface="Tahoma"/>
              </a:rPr>
              <a:t>John </a:t>
            </a:r>
            <a:r>
              <a:rPr dirty="0" sz="1100" spc="-85" b="1">
                <a:latin typeface="Arial"/>
                <a:cs typeface="Arial"/>
              </a:rPr>
              <a:t>has </a:t>
            </a:r>
            <a:r>
              <a:rPr dirty="0" sz="1100" spc="-60">
                <a:latin typeface="Tahoma"/>
                <a:cs typeface="Tahoma"/>
              </a:rPr>
              <a:t>broken </a:t>
            </a:r>
            <a:r>
              <a:rPr dirty="0" sz="1100" spc="-40">
                <a:latin typeface="Tahoma"/>
                <a:cs typeface="Tahoma"/>
              </a:rPr>
              <a:t>his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watch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100" spc="-25">
                <a:latin typeface="Tahoma"/>
                <a:cs typeface="Tahoma"/>
              </a:rPr>
              <a:t>*Amy </a:t>
            </a:r>
            <a:r>
              <a:rPr dirty="0" sz="1100" spc="-45">
                <a:latin typeface="Tahoma"/>
                <a:cs typeface="Tahoma"/>
              </a:rPr>
              <a:t>singing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shower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067990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(20)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2990" y="2067990"/>
            <a:ext cx="181228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8270" indent="-116205">
              <a:lnSpc>
                <a:spcPct val="100000"/>
              </a:lnSpc>
              <a:spcBef>
                <a:spcPts val="90"/>
              </a:spcBef>
              <a:buClr>
                <a:srgbClr val="00CC00"/>
              </a:buClr>
              <a:buSzPct val="90909"/>
              <a:buFont typeface="Meiryo"/>
              <a:buChar char="✓"/>
              <a:tabLst>
                <a:tab pos="128905" algn="l"/>
              </a:tabLst>
            </a:pPr>
            <a:r>
              <a:rPr dirty="0" sz="1100" spc="-15">
                <a:latin typeface="Tahoma"/>
                <a:cs typeface="Tahoma"/>
              </a:rPr>
              <a:t>Amy </a:t>
            </a:r>
            <a:r>
              <a:rPr dirty="0" sz="1100" spc="-90" b="1">
                <a:latin typeface="Arial"/>
                <a:cs typeface="Arial"/>
              </a:rPr>
              <a:t>is </a:t>
            </a:r>
            <a:r>
              <a:rPr dirty="0" sz="1100" spc="-45">
                <a:latin typeface="Tahoma"/>
                <a:cs typeface="Tahoma"/>
              </a:rPr>
              <a:t>singing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95">
                <a:latin typeface="Tahoma"/>
                <a:cs typeface="Tahoma"/>
              </a:rPr>
              <a:t>shower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389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0" action="ppaction://hlinksldjump"/>
              </a:rPr>
              <a:t>Negation-marking</a:t>
            </a:r>
            <a:r>
              <a:rPr dirty="0" spc="10">
                <a:hlinkClick r:id="rId10" action="ppaction://hlinksldjump"/>
              </a:rPr>
              <a:t> </a:t>
            </a:r>
            <a:r>
              <a:rPr dirty="0" spc="-45">
                <a:hlinkClick r:id="rId10" action="ppaction://hlinksldjump"/>
              </a:rPr>
              <a:t>duties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297" y="1021218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962" y="1021218"/>
            <a:ext cx="1210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5">
                <a:latin typeface="Tahoma"/>
                <a:cs typeface="Tahoma"/>
              </a:rPr>
              <a:t>*I </a:t>
            </a:r>
            <a:r>
              <a:rPr dirty="0" sz="1100" spc="-45" b="1">
                <a:latin typeface="Arial"/>
                <a:cs typeface="Arial"/>
              </a:rPr>
              <a:t>like </a:t>
            </a:r>
            <a:r>
              <a:rPr dirty="0" sz="1100" spc="-20" b="1">
                <a:latin typeface="Arial"/>
                <a:cs typeface="Arial"/>
              </a:rPr>
              <a:t>not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food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281663"/>
            <a:ext cx="663575" cy="21583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Marking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8115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Marking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mark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4826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latin typeface="Verdana"/>
                <a:cs typeface="Verdana"/>
                <a:hlinkClick r:id="rId10" action="ppaction://hlinksldjump"/>
              </a:rPr>
              <a:t>Negation-marking </a:t>
            </a: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duties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3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38</a:t>
            </a:r>
            <a:r>
              <a:rPr dirty="0" sz="600" spc="-114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389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3" action="ppaction://hlinksldjump"/>
              </a:rPr>
              <a:t>Negation-marking</a:t>
            </a:r>
            <a:r>
              <a:rPr dirty="0" spc="10">
                <a:hlinkClick r:id="rId13" action="ppaction://hlinksldjump"/>
              </a:rPr>
              <a:t> </a:t>
            </a:r>
            <a:r>
              <a:rPr dirty="0" spc="-45">
                <a:hlinkClick r:id="rId13" action="ppaction://hlinksldjump"/>
              </a:rPr>
              <a:t>duties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297" y="1021218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329333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(22)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36662" y="1360119"/>
            <a:ext cx="154305" cy="172085"/>
          </a:xfrm>
          <a:custGeom>
            <a:avLst/>
            <a:gdLst/>
            <a:ahLst/>
            <a:cxnLst/>
            <a:rect l="l" t="t" r="r" b="b"/>
            <a:pathLst>
              <a:path w="154305" h="172084">
                <a:moveTo>
                  <a:pt x="0" y="172072"/>
                </a:moveTo>
                <a:lnTo>
                  <a:pt x="153936" y="172072"/>
                </a:lnTo>
                <a:lnTo>
                  <a:pt x="15393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93962" y="1021218"/>
            <a:ext cx="1883410" cy="5003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5">
                <a:latin typeface="Tahoma"/>
                <a:cs typeface="Tahoma"/>
              </a:rPr>
              <a:t>*I </a:t>
            </a:r>
            <a:r>
              <a:rPr dirty="0" sz="1100" spc="-45" b="1">
                <a:latin typeface="Arial"/>
                <a:cs typeface="Arial"/>
              </a:rPr>
              <a:t>like </a:t>
            </a:r>
            <a:r>
              <a:rPr dirty="0" sz="1100" spc="-20" b="1">
                <a:latin typeface="Arial"/>
                <a:cs typeface="Arial"/>
              </a:rPr>
              <a:t>not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-2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food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>
              <a:latin typeface="Tahoma"/>
              <a:cs typeface="Tahoma"/>
            </a:endParaRPr>
          </a:p>
          <a:p>
            <a:pPr marL="81915">
              <a:lnSpc>
                <a:spcPct val="100000"/>
              </a:lnSpc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70" b="1">
                <a:latin typeface="Arial"/>
                <a:cs typeface="Arial"/>
              </a:rPr>
              <a:t>do </a:t>
            </a:r>
            <a:r>
              <a:rPr dirty="0" sz="1100" spc="-20" b="1">
                <a:latin typeface="Arial"/>
                <a:cs typeface="Arial"/>
              </a:rPr>
              <a:t>not </a:t>
            </a:r>
            <a:r>
              <a:rPr dirty="0" sz="1100" spc="120">
                <a:latin typeface="Tahoma"/>
                <a:cs typeface="Tahoma"/>
              </a:rPr>
              <a:t>/ </a:t>
            </a:r>
            <a:r>
              <a:rPr dirty="0" sz="1100" spc="-20" b="1">
                <a:latin typeface="Arial"/>
                <a:cs typeface="Arial"/>
              </a:rPr>
              <a:t>don’t </a:t>
            </a:r>
            <a:r>
              <a:rPr dirty="0" sz="1100" spc="-35">
                <a:latin typeface="Tahoma"/>
                <a:cs typeface="Tahoma"/>
              </a:rPr>
              <a:t>like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food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1627496"/>
            <a:ext cx="663575" cy="181228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Marking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mark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4826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latin typeface="Verdana"/>
                <a:cs typeface="Verdana"/>
                <a:hlinkClick r:id="rId13" action="ppaction://hlinksldjump"/>
              </a:rPr>
              <a:t>Negation-marking </a:t>
            </a:r>
            <a:r>
              <a:rPr dirty="0" sz="400" spc="-30">
                <a:latin typeface="Verdana"/>
                <a:cs typeface="Verdana"/>
                <a:hlinkClick r:id="rId13" action="ppaction://hlinksldjump"/>
              </a:rPr>
              <a:t>duties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3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38</a:t>
            </a:r>
            <a:r>
              <a:rPr dirty="0" sz="600" spc="-114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389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21" action="ppaction://hlinksldjump"/>
              </a:rPr>
              <a:t>Negation-marking</a:t>
            </a:r>
            <a:r>
              <a:rPr dirty="0" spc="10">
                <a:hlinkClick r:id="rId21" action="ppaction://hlinksldjump"/>
              </a:rPr>
              <a:t> </a:t>
            </a:r>
            <a:r>
              <a:rPr dirty="0" spc="-45">
                <a:hlinkClick r:id="rId21" action="ppaction://hlinksldjump"/>
              </a:rPr>
              <a:t>duties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1021218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3962" y="1021218"/>
            <a:ext cx="1210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85">
                <a:latin typeface="Tahoma"/>
                <a:cs typeface="Tahoma"/>
              </a:rPr>
              <a:t>*I </a:t>
            </a:r>
            <a:r>
              <a:rPr dirty="0" sz="1100" spc="-45" b="1">
                <a:latin typeface="Arial"/>
                <a:cs typeface="Arial"/>
              </a:rPr>
              <a:t>like </a:t>
            </a:r>
            <a:r>
              <a:rPr dirty="0" sz="1100" spc="-20" b="1">
                <a:latin typeface="Arial"/>
                <a:cs typeface="Arial"/>
              </a:rPr>
              <a:t>not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food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0348" y="1360119"/>
            <a:ext cx="154305" cy="172085"/>
          </a:xfrm>
          <a:custGeom>
            <a:avLst/>
            <a:gdLst/>
            <a:ahLst/>
            <a:cxnLst/>
            <a:rect l="l" t="t" r="r" b="b"/>
            <a:pathLst>
              <a:path w="154305" h="172084">
                <a:moveTo>
                  <a:pt x="0" y="172072"/>
                </a:moveTo>
                <a:lnTo>
                  <a:pt x="153936" y="172072"/>
                </a:lnTo>
                <a:lnTo>
                  <a:pt x="15393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36662" y="1360119"/>
            <a:ext cx="154305" cy="172085"/>
          </a:xfrm>
          <a:custGeom>
            <a:avLst/>
            <a:gdLst/>
            <a:ahLst/>
            <a:cxnLst/>
            <a:rect l="l" t="t" r="r" b="b"/>
            <a:pathLst>
              <a:path w="154305" h="172084">
                <a:moveTo>
                  <a:pt x="0" y="172072"/>
                </a:moveTo>
                <a:lnTo>
                  <a:pt x="153936" y="172072"/>
                </a:lnTo>
                <a:lnTo>
                  <a:pt x="153936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31989" y="2265438"/>
            <a:ext cx="251460" cy="172085"/>
          </a:xfrm>
          <a:custGeom>
            <a:avLst/>
            <a:gdLst/>
            <a:ahLst/>
            <a:cxnLst/>
            <a:rect l="l" t="t" r="r" b="b"/>
            <a:pathLst>
              <a:path w="251459" h="172085">
                <a:moveTo>
                  <a:pt x="0" y="172072"/>
                </a:moveTo>
                <a:lnTo>
                  <a:pt x="251371" y="172072"/>
                </a:lnTo>
                <a:lnTo>
                  <a:pt x="251371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3797" y="1329333"/>
            <a:ext cx="3615054" cy="1097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72135" indent="-495934">
              <a:lnSpc>
                <a:spcPct val="100000"/>
              </a:lnSpc>
              <a:spcBef>
                <a:spcPts val="90"/>
              </a:spcBef>
              <a:buAutoNum type="arabicParenBoth" startAt="22"/>
              <a:tabLst>
                <a:tab pos="571500" algn="l"/>
                <a:tab pos="57213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70" b="1">
                <a:latin typeface="Arial"/>
                <a:cs typeface="Arial"/>
              </a:rPr>
              <a:t>do </a:t>
            </a:r>
            <a:r>
              <a:rPr dirty="0" sz="1100" spc="-20" b="1">
                <a:latin typeface="Arial"/>
                <a:cs typeface="Arial"/>
              </a:rPr>
              <a:t>not </a:t>
            </a:r>
            <a:r>
              <a:rPr dirty="0" sz="1100" spc="120">
                <a:latin typeface="Tahoma"/>
                <a:cs typeface="Tahoma"/>
              </a:rPr>
              <a:t>/ </a:t>
            </a:r>
            <a:r>
              <a:rPr dirty="0" sz="1100" spc="-20" b="1">
                <a:latin typeface="Arial"/>
                <a:cs typeface="Arial"/>
              </a:rPr>
              <a:t>don’t </a:t>
            </a:r>
            <a:r>
              <a:rPr dirty="0" sz="1100" spc="-35">
                <a:latin typeface="Tahoma"/>
                <a:cs typeface="Tahoma"/>
              </a:rPr>
              <a:t>like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food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ahoma"/>
              <a:buAutoNum type="arabicParenBoth" startAt="22"/>
            </a:pPr>
            <a:endParaRPr sz="1250">
              <a:latin typeface="Tahoma"/>
              <a:cs typeface="Tahoma"/>
            </a:endParaRPr>
          </a:p>
          <a:p>
            <a:pPr marL="76200" marR="30480">
              <a:lnSpc>
                <a:spcPct val="102699"/>
              </a:lnSpc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50">
                <a:latin typeface="Tahoma"/>
                <a:cs typeface="Tahoma"/>
              </a:rPr>
              <a:t>negative </a:t>
            </a:r>
            <a:r>
              <a:rPr dirty="0" sz="1100" spc="-30">
                <a:latin typeface="Tahoma"/>
                <a:cs typeface="Tahoma"/>
              </a:rPr>
              <a:t>particle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60">
                <a:latin typeface="Tahoma"/>
                <a:cs typeface="Tahoma"/>
              </a:rPr>
              <a:t>always </a:t>
            </a:r>
            <a:r>
              <a:rPr dirty="0" sz="1100" spc="-35">
                <a:latin typeface="Tahoma"/>
                <a:cs typeface="Tahoma"/>
              </a:rPr>
              <a:t>attached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0">
                <a:latin typeface="Tahoma"/>
                <a:cs typeface="Tahoma"/>
              </a:rPr>
              <a:t>first </a:t>
            </a:r>
            <a:r>
              <a:rPr dirty="0" sz="1100" spc="-35">
                <a:latin typeface="Tahoma"/>
                <a:cs typeface="Tahoma"/>
              </a:rPr>
              <a:t>auxiliary 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6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sentence;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 marL="572135" indent="-495934">
              <a:lnSpc>
                <a:spcPct val="100000"/>
              </a:lnSpc>
              <a:buAutoNum type="arabicParenBoth" startAt="23"/>
              <a:tabLst>
                <a:tab pos="571500" algn="l"/>
                <a:tab pos="572135" algn="l"/>
              </a:tabLst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25">
                <a:latin typeface="Tahoma"/>
                <a:cs typeface="Tahoma"/>
              </a:rPr>
              <a:t>has</a:t>
            </a:r>
            <a:r>
              <a:rPr dirty="0" baseline="-10416" sz="1200" spc="-37">
                <a:latin typeface="Verdana"/>
                <a:cs typeface="Verdana"/>
              </a:rPr>
              <a:t>1</a:t>
            </a:r>
            <a:r>
              <a:rPr dirty="0" sz="1100" spc="-25" b="1">
                <a:latin typeface="Arial"/>
                <a:cs typeface="Arial"/>
              </a:rPr>
              <a:t>n’t </a:t>
            </a:r>
            <a:r>
              <a:rPr dirty="0" sz="1100" spc="-70">
                <a:latin typeface="Tahoma"/>
                <a:cs typeface="Tahoma"/>
              </a:rPr>
              <a:t>been</a:t>
            </a:r>
            <a:r>
              <a:rPr dirty="0" baseline="-10416" sz="1200" spc="-104">
                <a:latin typeface="Verdana"/>
                <a:cs typeface="Verdana"/>
              </a:rPr>
              <a:t>2 </a:t>
            </a:r>
            <a:r>
              <a:rPr dirty="0" sz="1100" spc="-40">
                <a:latin typeface="Tahoma"/>
                <a:cs typeface="Tahoma"/>
              </a:rPr>
              <a:t>coming </a:t>
            </a:r>
            <a:r>
              <a:rPr dirty="0" sz="1100" spc="-70">
                <a:latin typeface="Tahoma"/>
                <a:cs typeface="Tahoma"/>
              </a:rPr>
              <a:t>here </a:t>
            </a:r>
            <a:r>
              <a:rPr dirty="0" sz="1100" spc="-40">
                <a:latin typeface="Tahoma"/>
                <a:cs typeface="Tahoma"/>
              </a:rPr>
              <a:t>long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850583"/>
            <a:ext cx="627380" cy="58928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38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307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0" action="ppaction://hlinksldjump"/>
              </a:rPr>
              <a:t>Question-marking</a:t>
            </a:r>
            <a:r>
              <a:rPr dirty="0" spc="-5">
                <a:hlinkClick r:id="rId10" action="ppaction://hlinksldjump"/>
              </a:rPr>
              <a:t> </a:t>
            </a:r>
            <a:r>
              <a:rPr dirty="0" spc="-45">
                <a:hlinkClick r:id="rId10" action="ppaction://hlinksldjump"/>
              </a:rPr>
              <a:t>duties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297" y="916773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(24)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234" y="916773"/>
            <a:ext cx="98869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sz="1100" spc="-65">
                <a:latin typeface="Tahoma"/>
                <a:cs typeface="Tahoma"/>
              </a:rPr>
              <a:t>done</a:t>
            </a:r>
            <a:r>
              <a:rPr dirty="0" sz="1100" spc="12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it?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281663"/>
            <a:ext cx="663575" cy="21583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Marking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1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8115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3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Marking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mark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5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6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8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9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4826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latin typeface="Verdana"/>
                <a:cs typeface="Verdana"/>
                <a:hlinkClick r:id="rId10" action="ppaction://hlinksldjump"/>
              </a:rPr>
              <a:t>Question-marking </a:t>
            </a:r>
            <a:r>
              <a:rPr dirty="0" sz="400" spc="-30">
                <a:latin typeface="Verdana"/>
                <a:cs typeface="Verdana"/>
                <a:hlinkClick r:id="rId10" action="ppaction://hlinksldjump"/>
              </a:rPr>
              <a:t>duties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3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39</a:t>
            </a:r>
            <a:r>
              <a:rPr dirty="0" sz="600" spc="-114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307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20" action="ppaction://hlinksldjump"/>
              </a:rPr>
              <a:t>Question-marking</a:t>
            </a:r>
            <a:r>
              <a:rPr dirty="0" spc="-5">
                <a:hlinkClick r:id="rId20" action="ppaction://hlinksldjump"/>
              </a:rPr>
              <a:t> </a:t>
            </a:r>
            <a:r>
              <a:rPr dirty="0" spc="-45">
                <a:hlinkClick r:id="rId20" action="ppaction://hlinksldjump"/>
              </a:rPr>
              <a:t>duties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916773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(24)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3234" y="916773"/>
            <a:ext cx="98869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sz="1100" spc="-65">
                <a:latin typeface="Tahoma"/>
                <a:cs typeface="Tahoma"/>
              </a:rPr>
              <a:t>done</a:t>
            </a:r>
            <a:r>
              <a:rPr dirty="0" sz="1100" spc="12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it?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508479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(25)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9893" y="1446911"/>
            <a:ext cx="10668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70" i="1"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2652" y="1416112"/>
            <a:ext cx="1177290" cy="203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694690" algn="l"/>
              </a:tabLst>
            </a:pPr>
            <a:r>
              <a:rPr dirty="0" sz="1100" spc="-35">
                <a:latin typeface="Tahoma"/>
                <a:cs typeface="Tahoma"/>
              </a:rPr>
              <a:t>Has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she	</a:t>
            </a:r>
            <a:r>
              <a:rPr dirty="0" sz="1100" spc="-65">
                <a:latin typeface="Tahoma"/>
                <a:cs typeface="Tahoma"/>
              </a:rPr>
              <a:t>done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it?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9025" y="1318526"/>
            <a:ext cx="413384" cy="123189"/>
          </a:xfrm>
          <a:custGeom>
            <a:avLst/>
            <a:gdLst/>
            <a:ahLst/>
            <a:cxnLst/>
            <a:rect l="l" t="t" r="r" b="b"/>
            <a:pathLst>
              <a:path w="413384" h="123190">
                <a:moveTo>
                  <a:pt x="413365" y="123152"/>
                </a:moveTo>
                <a:lnTo>
                  <a:pt x="382678" y="23591"/>
                </a:lnTo>
                <a:lnTo>
                  <a:pt x="350776" y="0"/>
                </a:lnTo>
                <a:lnTo>
                  <a:pt x="55117" y="0"/>
                </a:lnTo>
                <a:lnTo>
                  <a:pt x="44959" y="1853"/>
                </a:lnTo>
                <a:lnTo>
                  <a:pt x="35571" y="6909"/>
                </a:lnTo>
                <a:lnTo>
                  <a:pt x="27981" y="14408"/>
                </a:lnTo>
                <a:lnTo>
                  <a:pt x="23215" y="23591"/>
                </a:lnTo>
                <a:lnTo>
                  <a:pt x="0" y="989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54118" y="1396922"/>
            <a:ext cx="39370" cy="45085"/>
          </a:xfrm>
          <a:custGeom>
            <a:avLst/>
            <a:gdLst/>
            <a:ahLst/>
            <a:cxnLst/>
            <a:rect l="l" t="t" r="r" b="b"/>
            <a:pathLst>
              <a:path w="39369" h="45084">
                <a:moveTo>
                  <a:pt x="38780" y="11953"/>
                </a:moveTo>
                <a:lnTo>
                  <a:pt x="14907" y="20519"/>
                </a:lnTo>
                <a:lnTo>
                  <a:pt x="0" y="0"/>
                </a:lnTo>
                <a:lnTo>
                  <a:pt x="7436" y="44756"/>
                </a:lnTo>
                <a:lnTo>
                  <a:pt x="38780" y="11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6337" y="1253871"/>
            <a:ext cx="691515" cy="118745"/>
          </a:xfrm>
          <a:custGeom>
            <a:avLst/>
            <a:gdLst/>
            <a:ahLst/>
            <a:cxnLst/>
            <a:rect l="l" t="t" r="r" b="b"/>
            <a:pathLst>
              <a:path w="691515" h="118744">
                <a:moveTo>
                  <a:pt x="665966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665966" y="118533"/>
                </a:lnTo>
                <a:lnTo>
                  <a:pt x="675816" y="116544"/>
                </a:lnTo>
                <a:lnTo>
                  <a:pt x="683859" y="111121"/>
                </a:lnTo>
                <a:lnTo>
                  <a:pt x="689282" y="103078"/>
                </a:lnTo>
                <a:lnTo>
                  <a:pt x="691271" y="93228"/>
                </a:lnTo>
                <a:lnTo>
                  <a:pt x="691271" y="25305"/>
                </a:lnTo>
                <a:lnTo>
                  <a:pt x="689282" y="15455"/>
                </a:lnTo>
                <a:lnTo>
                  <a:pt x="683859" y="7411"/>
                </a:lnTo>
                <a:lnTo>
                  <a:pt x="675816" y="1988"/>
                </a:lnTo>
                <a:lnTo>
                  <a:pt x="665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6337" y="1253871"/>
            <a:ext cx="691515" cy="118745"/>
          </a:xfrm>
          <a:custGeom>
            <a:avLst/>
            <a:gdLst/>
            <a:ahLst/>
            <a:cxnLst/>
            <a:rect l="l" t="t" r="r" b="b"/>
            <a:pathLst>
              <a:path w="691515" h="118744">
                <a:moveTo>
                  <a:pt x="665966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665966" y="118533"/>
                </a:lnTo>
                <a:lnTo>
                  <a:pt x="675816" y="116544"/>
                </a:lnTo>
                <a:lnTo>
                  <a:pt x="683859" y="111121"/>
                </a:lnTo>
                <a:lnTo>
                  <a:pt x="689282" y="103078"/>
                </a:lnTo>
                <a:lnTo>
                  <a:pt x="691271" y="93228"/>
                </a:lnTo>
                <a:lnTo>
                  <a:pt x="691271" y="25305"/>
                </a:lnTo>
                <a:lnTo>
                  <a:pt x="689282" y="15455"/>
                </a:lnTo>
                <a:lnTo>
                  <a:pt x="683859" y="7411"/>
                </a:lnTo>
                <a:lnTo>
                  <a:pt x="675816" y="1988"/>
                </a:lnTo>
                <a:lnTo>
                  <a:pt x="66596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35202" y="1230396"/>
            <a:ext cx="67437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>
                <a:latin typeface="Tahoma"/>
                <a:cs typeface="Tahoma"/>
              </a:rPr>
              <a:t>Aux.</a:t>
            </a:r>
            <a:r>
              <a:rPr dirty="0" sz="750" spc="55">
                <a:latin typeface="Tahoma"/>
                <a:cs typeface="Tahoma"/>
              </a:rPr>
              <a:t> </a:t>
            </a:r>
            <a:r>
              <a:rPr dirty="0" sz="750" spc="-30">
                <a:latin typeface="Tahoma"/>
                <a:cs typeface="Tahoma"/>
              </a:rPr>
              <a:t>movement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38561" y="2510934"/>
            <a:ext cx="57467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Tense-marking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  <a:p>
            <a:pPr algn="just" marL="12700" marR="5080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latin typeface="Verdana"/>
                <a:cs typeface="Verdana"/>
                <a:hlinkClick r:id="rId20" action="ppaction://hlinksldjump"/>
              </a:rPr>
              <a:t>Question-marking </a:t>
            </a:r>
            <a:r>
              <a:rPr dirty="0" sz="400" spc="-30"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39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1816594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(26)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3234" y="1816594"/>
            <a:ext cx="8737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He is </a:t>
            </a:r>
            <a:r>
              <a:rPr dirty="0" sz="1100" spc="-45">
                <a:latin typeface="Tahoma"/>
                <a:cs typeface="Tahoma"/>
              </a:rPr>
              <a:t>doing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it?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83070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20" action="ppaction://hlinksldjump"/>
              </a:rPr>
              <a:t>Question-marking</a:t>
            </a:r>
            <a:r>
              <a:rPr dirty="0" spc="-5">
                <a:hlinkClick r:id="rId20" action="ppaction://hlinksldjump"/>
              </a:rPr>
              <a:t> </a:t>
            </a:r>
            <a:r>
              <a:rPr dirty="0" spc="-45">
                <a:hlinkClick r:id="rId20" action="ppaction://hlinksldjump"/>
              </a:rPr>
              <a:t>duties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916773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(24)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3234" y="916773"/>
            <a:ext cx="98869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She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sz="1100" spc="-65">
                <a:latin typeface="Tahoma"/>
                <a:cs typeface="Tahoma"/>
              </a:rPr>
              <a:t>done</a:t>
            </a:r>
            <a:r>
              <a:rPr dirty="0" sz="1100" spc="12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it?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508479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(25)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9893" y="1446911"/>
            <a:ext cx="10668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70" i="1"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2652" y="1416112"/>
            <a:ext cx="1177290" cy="203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694690" algn="l"/>
              </a:tabLst>
            </a:pPr>
            <a:r>
              <a:rPr dirty="0" sz="1100" spc="-35">
                <a:latin typeface="Tahoma"/>
                <a:cs typeface="Tahoma"/>
              </a:rPr>
              <a:t>Has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she	</a:t>
            </a:r>
            <a:r>
              <a:rPr dirty="0" sz="1100" spc="-65">
                <a:latin typeface="Tahoma"/>
                <a:cs typeface="Tahoma"/>
              </a:rPr>
              <a:t>done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it?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9025" y="1318526"/>
            <a:ext cx="413384" cy="123189"/>
          </a:xfrm>
          <a:custGeom>
            <a:avLst/>
            <a:gdLst/>
            <a:ahLst/>
            <a:cxnLst/>
            <a:rect l="l" t="t" r="r" b="b"/>
            <a:pathLst>
              <a:path w="413384" h="123190">
                <a:moveTo>
                  <a:pt x="413365" y="123152"/>
                </a:moveTo>
                <a:lnTo>
                  <a:pt x="382678" y="23591"/>
                </a:lnTo>
                <a:lnTo>
                  <a:pt x="350776" y="0"/>
                </a:lnTo>
                <a:lnTo>
                  <a:pt x="55117" y="0"/>
                </a:lnTo>
                <a:lnTo>
                  <a:pt x="44959" y="1853"/>
                </a:lnTo>
                <a:lnTo>
                  <a:pt x="35571" y="6909"/>
                </a:lnTo>
                <a:lnTo>
                  <a:pt x="27981" y="14408"/>
                </a:lnTo>
                <a:lnTo>
                  <a:pt x="23215" y="23591"/>
                </a:lnTo>
                <a:lnTo>
                  <a:pt x="0" y="989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54118" y="1396922"/>
            <a:ext cx="39370" cy="45085"/>
          </a:xfrm>
          <a:custGeom>
            <a:avLst/>
            <a:gdLst/>
            <a:ahLst/>
            <a:cxnLst/>
            <a:rect l="l" t="t" r="r" b="b"/>
            <a:pathLst>
              <a:path w="39369" h="45084">
                <a:moveTo>
                  <a:pt x="38780" y="11953"/>
                </a:moveTo>
                <a:lnTo>
                  <a:pt x="14907" y="20519"/>
                </a:lnTo>
                <a:lnTo>
                  <a:pt x="0" y="0"/>
                </a:lnTo>
                <a:lnTo>
                  <a:pt x="7436" y="44756"/>
                </a:lnTo>
                <a:lnTo>
                  <a:pt x="38780" y="11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6337" y="1253871"/>
            <a:ext cx="691515" cy="118745"/>
          </a:xfrm>
          <a:custGeom>
            <a:avLst/>
            <a:gdLst/>
            <a:ahLst/>
            <a:cxnLst/>
            <a:rect l="l" t="t" r="r" b="b"/>
            <a:pathLst>
              <a:path w="691515" h="118744">
                <a:moveTo>
                  <a:pt x="665966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665966" y="118533"/>
                </a:lnTo>
                <a:lnTo>
                  <a:pt x="675816" y="116544"/>
                </a:lnTo>
                <a:lnTo>
                  <a:pt x="683859" y="111121"/>
                </a:lnTo>
                <a:lnTo>
                  <a:pt x="689282" y="103078"/>
                </a:lnTo>
                <a:lnTo>
                  <a:pt x="691271" y="93228"/>
                </a:lnTo>
                <a:lnTo>
                  <a:pt x="691271" y="25305"/>
                </a:lnTo>
                <a:lnTo>
                  <a:pt x="689282" y="15455"/>
                </a:lnTo>
                <a:lnTo>
                  <a:pt x="683859" y="7411"/>
                </a:lnTo>
                <a:lnTo>
                  <a:pt x="675816" y="1988"/>
                </a:lnTo>
                <a:lnTo>
                  <a:pt x="665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6337" y="1253871"/>
            <a:ext cx="691515" cy="118745"/>
          </a:xfrm>
          <a:custGeom>
            <a:avLst/>
            <a:gdLst/>
            <a:ahLst/>
            <a:cxnLst/>
            <a:rect l="l" t="t" r="r" b="b"/>
            <a:pathLst>
              <a:path w="691515" h="118744">
                <a:moveTo>
                  <a:pt x="665966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665966" y="118533"/>
                </a:lnTo>
                <a:lnTo>
                  <a:pt x="675816" y="116544"/>
                </a:lnTo>
                <a:lnTo>
                  <a:pt x="683859" y="111121"/>
                </a:lnTo>
                <a:lnTo>
                  <a:pt x="689282" y="103078"/>
                </a:lnTo>
                <a:lnTo>
                  <a:pt x="691271" y="93228"/>
                </a:lnTo>
                <a:lnTo>
                  <a:pt x="691271" y="25305"/>
                </a:lnTo>
                <a:lnTo>
                  <a:pt x="689282" y="15455"/>
                </a:lnTo>
                <a:lnTo>
                  <a:pt x="683859" y="7411"/>
                </a:lnTo>
                <a:lnTo>
                  <a:pt x="675816" y="1988"/>
                </a:lnTo>
                <a:lnTo>
                  <a:pt x="66596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35202" y="1230396"/>
            <a:ext cx="67437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>
                <a:latin typeface="Tahoma"/>
                <a:cs typeface="Tahoma"/>
              </a:rPr>
              <a:t>Aux.</a:t>
            </a:r>
            <a:r>
              <a:rPr dirty="0" sz="750" spc="55">
                <a:latin typeface="Tahoma"/>
                <a:cs typeface="Tahoma"/>
              </a:rPr>
              <a:t> </a:t>
            </a:r>
            <a:r>
              <a:rPr dirty="0" sz="750" spc="-30">
                <a:latin typeface="Tahoma"/>
                <a:cs typeface="Tahoma"/>
              </a:rPr>
              <a:t>movement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297" y="1816594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(26)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3234" y="1816594"/>
            <a:ext cx="8737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He is </a:t>
            </a:r>
            <a:r>
              <a:rPr dirty="0" sz="1100" spc="-45">
                <a:latin typeface="Tahoma"/>
                <a:cs typeface="Tahoma"/>
              </a:rPr>
              <a:t>doing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it?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297" y="2408299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(27)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5741" y="2315932"/>
            <a:ext cx="299085" cy="20320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100" spc="-95">
                <a:latin typeface="Tahoma"/>
                <a:cs typeface="Tahoma"/>
              </a:rPr>
              <a:t>Is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he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73645" y="2346731"/>
            <a:ext cx="10668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70" i="1"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28750" y="2315932"/>
            <a:ext cx="5353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doing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it?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79006" y="2218346"/>
            <a:ext cx="297180" cy="123189"/>
          </a:xfrm>
          <a:custGeom>
            <a:avLst/>
            <a:gdLst/>
            <a:ahLst/>
            <a:cxnLst/>
            <a:rect l="l" t="t" r="r" b="b"/>
            <a:pathLst>
              <a:path w="297180" h="123189">
                <a:moveTo>
                  <a:pt x="297139" y="123152"/>
                </a:moveTo>
                <a:lnTo>
                  <a:pt x="266452" y="23591"/>
                </a:lnTo>
                <a:lnTo>
                  <a:pt x="234550" y="0"/>
                </a:lnTo>
                <a:lnTo>
                  <a:pt x="55117" y="0"/>
                </a:lnTo>
                <a:lnTo>
                  <a:pt x="44959" y="1853"/>
                </a:lnTo>
                <a:lnTo>
                  <a:pt x="35571" y="6909"/>
                </a:lnTo>
                <a:lnTo>
                  <a:pt x="27981" y="14408"/>
                </a:lnTo>
                <a:lnTo>
                  <a:pt x="23215" y="23591"/>
                </a:lnTo>
                <a:lnTo>
                  <a:pt x="0" y="9891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64098" y="2296742"/>
            <a:ext cx="39370" cy="45085"/>
          </a:xfrm>
          <a:custGeom>
            <a:avLst/>
            <a:gdLst/>
            <a:ahLst/>
            <a:cxnLst/>
            <a:rect l="l" t="t" r="r" b="b"/>
            <a:pathLst>
              <a:path w="39369" h="45085">
                <a:moveTo>
                  <a:pt x="38780" y="11953"/>
                </a:moveTo>
                <a:lnTo>
                  <a:pt x="14907" y="20519"/>
                </a:lnTo>
                <a:lnTo>
                  <a:pt x="0" y="0"/>
                </a:lnTo>
                <a:lnTo>
                  <a:pt x="7436" y="44756"/>
                </a:lnTo>
                <a:lnTo>
                  <a:pt x="38780" y="11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78205" y="2153691"/>
            <a:ext cx="691515" cy="118745"/>
          </a:xfrm>
          <a:custGeom>
            <a:avLst/>
            <a:gdLst/>
            <a:ahLst/>
            <a:cxnLst/>
            <a:rect l="l" t="t" r="r" b="b"/>
            <a:pathLst>
              <a:path w="691515" h="118744">
                <a:moveTo>
                  <a:pt x="665965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665965" y="118533"/>
                </a:lnTo>
                <a:lnTo>
                  <a:pt x="675815" y="116544"/>
                </a:lnTo>
                <a:lnTo>
                  <a:pt x="683859" y="111121"/>
                </a:lnTo>
                <a:lnTo>
                  <a:pt x="689282" y="103078"/>
                </a:lnTo>
                <a:lnTo>
                  <a:pt x="691271" y="93228"/>
                </a:lnTo>
                <a:lnTo>
                  <a:pt x="691271" y="25305"/>
                </a:lnTo>
                <a:lnTo>
                  <a:pt x="689282" y="15455"/>
                </a:lnTo>
                <a:lnTo>
                  <a:pt x="683859" y="7411"/>
                </a:lnTo>
                <a:lnTo>
                  <a:pt x="675815" y="1988"/>
                </a:lnTo>
                <a:lnTo>
                  <a:pt x="6659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8205" y="2153691"/>
            <a:ext cx="691515" cy="118745"/>
          </a:xfrm>
          <a:custGeom>
            <a:avLst/>
            <a:gdLst/>
            <a:ahLst/>
            <a:cxnLst/>
            <a:rect l="l" t="t" r="r" b="b"/>
            <a:pathLst>
              <a:path w="691515" h="118744">
                <a:moveTo>
                  <a:pt x="665965" y="0"/>
                </a:moveTo>
                <a:lnTo>
                  <a:pt x="25305" y="0"/>
                </a:lnTo>
                <a:lnTo>
                  <a:pt x="15455" y="1988"/>
                </a:lnTo>
                <a:lnTo>
                  <a:pt x="7411" y="7411"/>
                </a:lnTo>
                <a:lnTo>
                  <a:pt x="1988" y="15455"/>
                </a:lnTo>
                <a:lnTo>
                  <a:pt x="0" y="25305"/>
                </a:lnTo>
                <a:lnTo>
                  <a:pt x="0" y="93228"/>
                </a:lnTo>
                <a:lnTo>
                  <a:pt x="1988" y="103078"/>
                </a:lnTo>
                <a:lnTo>
                  <a:pt x="7411" y="111121"/>
                </a:lnTo>
                <a:lnTo>
                  <a:pt x="15455" y="116544"/>
                </a:lnTo>
                <a:lnTo>
                  <a:pt x="25305" y="118533"/>
                </a:lnTo>
                <a:lnTo>
                  <a:pt x="665965" y="118533"/>
                </a:lnTo>
                <a:lnTo>
                  <a:pt x="675815" y="116544"/>
                </a:lnTo>
                <a:lnTo>
                  <a:pt x="683859" y="111121"/>
                </a:lnTo>
                <a:lnTo>
                  <a:pt x="689282" y="103078"/>
                </a:lnTo>
                <a:lnTo>
                  <a:pt x="691271" y="93228"/>
                </a:lnTo>
                <a:lnTo>
                  <a:pt x="691271" y="25305"/>
                </a:lnTo>
                <a:lnTo>
                  <a:pt x="689282" y="15455"/>
                </a:lnTo>
                <a:lnTo>
                  <a:pt x="683859" y="7411"/>
                </a:lnTo>
                <a:lnTo>
                  <a:pt x="675815" y="1988"/>
                </a:lnTo>
                <a:lnTo>
                  <a:pt x="665965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87069" y="2130217"/>
            <a:ext cx="67437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>
                <a:latin typeface="Tahoma"/>
                <a:cs typeface="Tahoma"/>
              </a:rPr>
              <a:t>Aux.</a:t>
            </a:r>
            <a:r>
              <a:rPr dirty="0" sz="750" spc="55">
                <a:latin typeface="Tahoma"/>
                <a:cs typeface="Tahoma"/>
              </a:rPr>
              <a:t> </a:t>
            </a:r>
            <a:r>
              <a:rPr dirty="0" sz="750" spc="-30">
                <a:latin typeface="Tahoma"/>
                <a:cs typeface="Tahoma"/>
              </a:rPr>
              <a:t>movement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38561" y="2510934"/>
            <a:ext cx="57467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Tense-marking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  <a:p>
            <a:pPr algn="just" marL="12700" marR="5080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latin typeface="Verdana"/>
                <a:cs typeface="Verdana"/>
                <a:hlinkClick r:id="rId20" action="ppaction://hlinksldjump"/>
              </a:rPr>
              <a:t>Question-marking </a:t>
            </a:r>
            <a:r>
              <a:rPr dirty="0" sz="400" spc="-30"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39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79528"/>
            <a:ext cx="6000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597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19" action="ppaction://hlinksldjump"/>
              </a:rPr>
              <a:t>Do-sup</a:t>
            </a:r>
            <a:r>
              <a:rPr dirty="0" spc="-10">
                <a:hlinkClick r:id="rId19" action="ppaction://hlinksldjump"/>
              </a:rPr>
              <a:t>p</a:t>
            </a:r>
            <a:r>
              <a:rPr dirty="0" spc="-100">
                <a:hlinkClick r:id="rId19" action="ppaction://hlinksldjump"/>
              </a:rPr>
              <a:t>o</a:t>
            </a:r>
            <a:r>
              <a:rPr dirty="0" spc="5">
                <a:hlinkClick r:id="rId19" action="ppaction://hlinksldjump"/>
              </a:rPr>
              <a:t>rt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816291"/>
            <a:ext cx="35509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Tahoma"/>
                <a:cs typeface="Tahoma"/>
              </a:rPr>
              <a:t>If </a:t>
            </a:r>
            <a:r>
              <a:rPr dirty="0" sz="1100" spc="-50">
                <a:latin typeface="Tahoma"/>
                <a:cs typeface="Tahoma"/>
              </a:rPr>
              <a:t>there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no </a:t>
            </a:r>
            <a:r>
              <a:rPr dirty="0" sz="1100" spc="-40">
                <a:latin typeface="Tahoma"/>
                <a:cs typeface="Tahoma"/>
              </a:rPr>
              <a:t>auxiliary,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5">
                <a:latin typeface="Tahoma"/>
                <a:cs typeface="Tahoma"/>
              </a:rPr>
              <a:t>create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(</a:t>
            </a:r>
            <a:r>
              <a:rPr dirty="0" sz="1100" spc="-45" i="1">
                <a:latin typeface="Trebuchet MS"/>
                <a:cs typeface="Trebuchet MS"/>
              </a:rPr>
              <a:t>do/does/did </a:t>
            </a:r>
            <a:r>
              <a:rPr dirty="0" sz="1100" spc="-45">
                <a:latin typeface="Tahoma"/>
                <a:cs typeface="Tahoma"/>
              </a:rPr>
              <a:t>);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182914"/>
            <a:ext cx="14217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8000" algn="l"/>
              </a:tabLst>
            </a:pPr>
            <a:r>
              <a:rPr dirty="0" sz="1100" spc="-30">
                <a:latin typeface="Tahoma"/>
                <a:cs typeface="Tahoma"/>
              </a:rPr>
              <a:t>(28)	</a:t>
            </a:r>
            <a:r>
              <a:rPr dirty="0" sz="1100" spc="-40">
                <a:latin typeface="Tahoma"/>
                <a:cs typeface="Tahoma"/>
              </a:rPr>
              <a:t>Does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35">
                <a:latin typeface="Tahoma"/>
                <a:cs typeface="Tahoma"/>
              </a:rPr>
              <a:t>like</a:t>
            </a:r>
            <a:r>
              <a:rPr dirty="0" sz="1100" spc="12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it?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0348" y="1829943"/>
            <a:ext cx="176530" cy="172085"/>
          </a:xfrm>
          <a:custGeom>
            <a:avLst/>
            <a:gdLst/>
            <a:ahLst/>
            <a:cxnLst/>
            <a:rect l="l" t="t" r="r" b="b"/>
            <a:pathLst>
              <a:path w="176530" h="172085">
                <a:moveTo>
                  <a:pt x="0" y="172072"/>
                </a:moveTo>
                <a:lnTo>
                  <a:pt x="176263" y="172072"/>
                </a:lnTo>
                <a:lnTo>
                  <a:pt x="176263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297" y="1491029"/>
            <a:ext cx="1337945" cy="5003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0" indent="-495934">
              <a:lnSpc>
                <a:spcPct val="100000"/>
              </a:lnSpc>
              <a:spcBef>
                <a:spcPts val="90"/>
              </a:spcBef>
              <a:buAutoNum type="arabicParenBoth" startAt="29"/>
              <a:tabLst>
                <a:tab pos="508000" algn="l"/>
                <a:tab pos="508634" algn="l"/>
              </a:tabLst>
            </a:pPr>
            <a:r>
              <a:rPr dirty="0" sz="1100">
                <a:latin typeface="Tahoma"/>
                <a:cs typeface="Tahoma"/>
              </a:rPr>
              <a:t>Did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35">
                <a:latin typeface="Tahoma"/>
                <a:cs typeface="Tahoma"/>
              </a:rPr>
              <a:t>like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it?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ahoma"/>
              <a:buAutoNum type="arabicParenBoth" startAt="29"/>
            </a:pPr>
            <a:endParaRPr sz="900">
              <a:latin typeface="Tahoma"/>
              <a:cs typeface="Tahoma"/>
            </a:endParaRPr>
          </a:p>
          <a:p>
            <a:pPr marL="508634" indent="-495934">
              <a:lnSpc>
                <a:spcPct val="100000"/>
              </a:lnSpc>
              <a:buAutoNum type="arabicParenBoth" startAt="29"/>
              <a:tabLst>
                <a:tab pos="508000" algn="l"/>
                <a:tab pos="508634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10">
                <a:latin typeface="Tahoma"/>
                <a:cs typeface="Tahoma"/>
              </a:rPr>
              <a:t>didn’t </a:t>
            </a:r>
            <a:r>
              <a:rPr dirty="0" sz="1100" spc="-35">
                <a:latin typeface="Tahoma"/>
                <a:cs typeface="Tahoma"/>
              </a:rPr>
              <a:t>like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8561" y="2418147"/>
            <a:ext cx="594995" cy="4483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auxiliary</a:t>
            </a:r>
            <a:r>
              <a:rPr dirty="0" sz="400" spc="-75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verbs?</a:t>
            </a:r>
            <a:endParaRPr sz="400">
              <a:latin typeface="Verdana"/>
              <a:cs typeface="Verdana"/>
            </a:endParaRPr>
          </a:p>
          <a:p>
            <a:pPr marL="12700" marR="25400">
              <a:lnSpc>
                <a:spcPct val="152200"/>
              </a:lnSpc>
            </a:pP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19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40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597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21" action="ppaction://hlinksldjump"/>
              </a:rPr>
              <a:t>Do-sup</a:t>
            </a:r>
            <a:r>
              <a:rPr dirty="0" spc="-10">
                <a:hlinkClick r:id="rId21" action="ppaction://hlinksldjump"/>
              </a:rPr>
              <a:t>p</a:t>
            </a:r>
            <a:r>
              <a:rPr dirty="0" spc="-100">
                <a:hlinkClick r:id="rId21" action="ppaction://hlinksldjump"/>
              </a:rPr>
              <a:t>o</a:t>
            </a:r>
            <a:r>
              <a:rPr dirty="0" spc="5">
                <a:hlinkClick r:id="rId21" action="ppaction://hlinksldjump"/>
              </a:rPr>
              <a:t>rt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816291"/>
            <a:ext cx="35509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Tahoma"/>
                <a:cs typeface="Tahoma"/>
              </a:rPr>
              <a:t>If </a:t>
            </a:r>
            <a:r>
              <a:rPr dirty="0" sz="1100" spc="-50">
                <a:latin typeface="Tahoma"/>
                <a:cs typeface="Tahoma"/>
              </a:rPr>
              <a:t>there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55">
                <a:latin typeface="Tahoma"/>
                <a:cs typeface="Tahoma"/>
              </a:rPr>
              <a:t>no </a:t>
            </a:r>
            <a:r>
              <a:rPr dirty="0" sz="1100" spc="-40">
                <a:latin typeface="Tahoma"/>
                <a:cs typeface="Tahoma"/>
              </a:rPr>
              <a:t>auxiliary, </a:t>
            </a:r>
            <a:r>
              <a:rPr dirty="0" sz="1100" spc="-100">
                <a:latin typeface="Tahoma"/>
                <a:cs typeface="Tahoma"/>
              </a:rPr>
              <a:t>we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45">
                <a:latin typeface="Tahoma"/>
                <a:cs typeface="Tahoma"/>
              </a:rPr>
              <a:t>create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(</a:t>
            </a:r>
            <a:r>
              <a:rPr dirty="0" sz="1100" spc="-45" i="1">
                <a:latin typeface="Trebuchet MS"/>
                <a:cs typeface="Trebuchet MS"/>
              </a:rPr>
              <a:t>do/does/did </a:t>
            </a:r>
            <a:r>
              <a:rPr dirty="0" sz="1100" spc="-45">
                <a:latin typeface="Tahoma"/>
                <a:cs typeface="Tahoma"/>
              </a:rPr>
              <a:t>);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182914"/>
            <a:ext cx="14217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8000" algn="l"/>
              </a:tabLst>
            </a:pPr>
            <a:r>
              <a:rPr dirty="0" sz="1100" spc="-30">
                <a:latin typeface="Tahoma"/>
                <a:cs typeface="Tahoma"/>
              </a:rPr>
              <a:t>(28)	</a:t>
            </a:r>
            <a:r>
              <a:rPr dirty="0" sz="1100" spc="-40">
                <a:latin typeface="Tahoma"/>
                <a:cs typeface="Tahoma"/>
              </a:rPr>
              <a:t>Does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35">
                <a:latin typeface="Tahoma"/>
                <a:cs typeface="Tahoma"/>
              </a:rPr>
              <a:t>like</a:t>
            </a:r>
            <a:r>
              <a:rPr dirty="0" sz="1100" spc="12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it?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0348" y="1829943"/>
            <a:ext cx="176530" cy="172085"/>
          </a:xfrm>
          <a:custGeom>
            <a:avLst/>
            <a:gdLst/>
            <a:ahLst/>
            <a:cxnLst/>
            <a:rect l="l" t="t" r="r" b="b"/>
            <a:pathLst>
              <a:path w="176530" h="172085">
                <a:moveTo>
                  <a:pt x="0" y="172072"/>
                </a:moveTo>
                <a:lnTo>
                  <a:pt x="176263" y="172072"/>
                </a:lnTo>
                <a:lnTo>
                  <a:pt x="176263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67297" y="1491029"/>
            <a:ext cx="3176905" cy="10388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0" indent="-495934">
              <a:lnSpc>
                <a:spcPct val="100000"/>
              </a:lnSpc>
              <a:spcBef>
                <a:spcPts val="90"/>
              </a:spcBef>
              <a:buAutoNum type="arabicParenBoth" startAt="29"/>
              <a:tabLst>
                <a:tab pos="508000" algn="l"/>
                <a:tab pos="508634" algn="l"/>
              </a:tabLst>
            </a:pPr>
            <a:r>
              <a:rPr dirty="0" sz="1100">
                <a:latin typeface="Tahoma"/>
                <a:cs typeface="Tahoma"/>
              </a:rPr>
              <a:t>Did </a:t>
            </a: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35">
                <a:latin typeface="Tahoma"/>
                <a:cs typeface="Tahoma"/>
              </a:rPr>
              <a:t>like</a:t>
            </a:r>
            <a:r>
              <a:rPr dirty="0" sz="1100" spc="-14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it?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ahoma"/>
              <a:buAutoNum type="arabicParenBoth" startAt="29"/>
            </a:pPr>
            <a:endParaRPr sz="900">
              <a:latin typeface="Tahoma"/>
              <a:cs typeface="Tahoma"/>
            </a:endParaRPr>
          </a:p>
          <a:p>
            <a:pPr marL="508634" indent="-495934">
              <a:lnSpc>
                <a:spcPct val="100000"/>
              </a:lnSpc>
              <a:buAutoNum type="arabicParenBoth" startAt="29"/>
              <a:tabLst>
                <a:tab pos="508000" algn="l"/>
                <a:tab pos="508634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10">
                <a:latin typeface="Tahoma"/>
                <a:cs typeface="Tahoma"/>
              </a:rPr>
              <a:t>didn’t </a:t>
            </a:r>
            <a:r>
              <a:rPr dirty="0" sz="1100" spc="-35">
                <a:latin typeface="Tahoma"/>
                <a:cs typeface="Tahoma"/>
              </a:rPr>
              <a:t>like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5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process </a:t>
            </a:r>
            <a:r>
              <a:rPr dirty="0" sz="1100" spc="-35">
                <a:latin typeface="Tahoma"/>
                <a:cs typeface="Tahoma"/>
              </a:rPr>
              <a:t>of </a:t>
            </a:r>
            <a:r>
              <a:rPr dirty="0" sz="1100" spc="-45">
                <a:latin typeface="Tahoma"/>
                <a:cs typeface="Tahoma"/>
              </a:rPr>
              <a:t>adding </a:t>
            </a:r>
            <a:r>
              <a:rPr dirty="0" sz="1100" spc="-50" i="1">
                <a:latin typeface="Trebuchet MS"/>
                <a:cs typeface="Trebuchet MS"/>
              </a:rPr>
              <a:t>do/does/did </a:t>
            </a:r>
            <a:r>
              <a:rPr dirty="0" sz="1100" spc="-15">
                <a:latin typeface="Tahoma"/>
                <a:cs typeface="Tahoma"/>
              </a:rPr>
              <a:t>to </a:t>
            </a:r>
            <a:r>
              <a:rPr dirty="0" sz="1100" spc="-70">
                <a:latin typeface="Tahoma"/>
                <a:cs typeface="Tahoma"/>
              </a:rPr>
              <a:t>express </a:t>
            </a:r>
            <a:r>
              <a:rPr dirty="0" sz="1100" spc="-40">
                <a:latin typeface="Tahoma"/>
                <a:cs typeface="Tahoma"/>
              </a:rPr>
              <a:t>either  </a:t>
            </a:r>
            <a:r>
              <a:rPr dirty="0" sz="1100" spc="-45">
                <a:latin typeface="Tahoma"/>
                <a:cs typeface="Tahoma"/>
              </a:rPr>
              <a:t>negation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interrogative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mood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sometimes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called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70" b="1">
                <a:latin typeface="Arial"/>
                <a:cs typeface="Arial"/>
              </a:rPr>
              <a:t>do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540392"/>
            <a:ext cx="501650" cy="168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70"/>
              </a:lnSpc>
            </a:pPr>
            <a:r>
              <a:rPr dirty="0" sz="1100" spc="-55" b="1">
                <a:latin typeface="Arial"/>
                <a:cs typeface="Arial"/>
              </a:rPr>
              <a:t>support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8561" y="2603720"/>
            <a:ext cx="57467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Negation-marking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  <a:p>
            <a:pPr marL="12700" marR="698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21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40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26391"/>
            <a:ext cx="6203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597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21" action="ppaction://hlinksldjump"/>
              </a:rPr>
              <a:t>Do-sup</a:t>
            </a:r>
            <a:r>
              <a:rPr dirty="0" spc="-10">
                <a:hlinkClick r:id="rId21" action="ppaction://hlinksldjump"/>
              </a:rPr>
              <a:t>p</a:t>
            </a:r>
            <a:r>
              <a:rPr dirty="0" spc="-100">
                <a:hlinkClick r:id="rId21" action="ppaction://hlinksldjump"/>
              </a:rPr>
              <a:t>o</a:t>
            </a:r>
            <a:r>
              <a:rPr dirty="0" spc="5">
                <a:hlinkClick r:id="rId21" action="ppaction://hlinksldjump"/>
              </a:rPr>
              <a:t>rt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598548"/>
            <a:ext cx="3537585" cy="1381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3985">
              <a:lnSpc>
                <a:spcPct val="150900"/>
              </a:lnSpc>
              <a:spcBef>
                <a:spcPts val="100"/>
              </a:spcBef>
            </a:pPr>
            <a:r>
              <a:rPr dirty="0" sz="1100" spc="55">
                <a:latin typeface="Tahoma"/>
                <a:cs typeface="Tahoma"/>
              </a:rPr>
              <a:t>NB </a:t>
            </a:r>
            <a:r>
              <a:rPr dirty="0" sz="1100" spc="-70">
                <a:latin typeface="Tahoma"/>
                <a:cs typeface="Tahoma"/>
              </a:rPr>
              <a:t>when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75">
                <a:latin typeface="Tahoma"/>
                <a:cs typeface="Tahoma"/>
              </a:rPr>
              <a:t>use </a:t>
            </a:r>
            <a:r>
              <a:rPr dirty="0" sz="1100" spc="-40">
                <a:latin typeface="Tahoma"/>
                <a:cs typeface="Tahoma"/>
              </a:rPr>
              <a:t>do-support the main </a:t>
            </a:r>
            <a:r>
              <a:rPr dirty="0" sz="1100" spc="-55">
                <a:latin typeface="Tahoma"/>
                <a:cs typeface="Tahoma"/>
              </a:rPr>
              <a:t>verb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25">
                <a:latin typeface="Tahoma"/>
                <a:cs typeface="Tahoma"/>
              </a:rPr>
              <a:t>infinitive  </a:t>
            </a:r>
            <a:r>
              <a:rPr dirty="0" sz="1100" spc="-20">
                <a:latin typeface="Tahoma"/>
                <a:cs typeface="Tahoma"/>
              </a:rPr>
              <a:t>Why?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640"/>
              </a:spcBef>
            </a:pPr>
            <a:r>
              <a:rPr dirty="0" sz="1100" spc="-45">
                <a:latin typeface="Tahoma"/>
                <a:cs typeface="Tahoma"/>
              </a:rPr>
              <a:t>Because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tense </a:t>
            </a:r>
            <a:r>
              <a:rPr dirty="0" sz="1100" spc="-35">
                <a:latin typeface="Tahoma"/>
                <a:cs typeface="Tahoma"/>
              </a:rPr>
              <a:t>is </a:t>
            </a:r>
            <a:r>
              <a:rPr dirty="0" sz="1100" spc="-60">
                <a:latin typeface="Tahoma"/>
                <a:cs typeface="Tahoma"/>
              </a:rPr>
              <a:t>marked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35">
                <a:latin typeface="Tahoma"/>
                <a:cs typeface="Tahoma"/>
              </a:rPr>
              <a:t>auxiliary </a:t>
            </a:r>
            <a:r>
              <a:rPr dirty="0" sz="1100" spc="-50" i="1">
                <a:latin typeface="Trebuchet MS"/>
                <a:cs typeface="Trebuchet MS"/>
              </a:rPr>
              <a:t>do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35">
                <a:latin typeface="Tahoma"/>
                <a:cs typeface="Tahoma"/>
              </a:rPr>
              <a:t>cannot </a:t>
            </a:r>
            <a:r>
              <a:rPr dirty="0" sz="1100" spc="-50">
                <a:latin typeface="Tahoma"/>
                <a:cs typeface="Tahoma"/>
              </a:rPr>
              <a:t>mark  </a:t>
            </a:r>
            <a:r>
              <a:rPr dirty="0" sz="1100" spc="15">
                <a:latin typeface="Tahoma"/>
                <a:cs typeface="Tahoma"/>
              </a:rPr>
              <a:t>it </a:t>
            </a:r>
            <a:r>
              <a:rPr dirty="0" sz="1100" spc="-50" b="1">
                <a:latin typeface="Arial"/>
                <a:cs typeface="Arial"/>
              </a:rPr>
              <a:t>again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40">
                <a:latin typeface="Tahoma"/>
                <a:cs typeface="Tahoma"/>
              </a:rPr>
              <a:t>the main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verb.</a:t>
            </a:r>
            <a:endParaRPr sz="1100">
              <a:latin typeface="Tahoma"/>
              <a:cs typeface="Tahoma"/>
            </a:endParaRPr>
          </a:p>
          <a:p>
            <a:pPr marL="12700" marR="97790">
              <a:lnSpc>
                <a:spcPct val="102600"/>
              </a:lnSpc>
              <a:spcBef>
                <a:spcPts val="635"/>
              </a:spcBef>
            </a:pPr>
            <a:r>
              <a:rPr dirty="0" sz="1100" spc="-35">
                <a:latin typeface="Tahoma"/>
                <a:cs typeface="Tahoma"/>
              </a:rPr>
              <a:t>You could </a:t>
            </a:r>
            <a:r>
              <a:rPr dirty="0" sz="1100" spc="-40">
                <a:latin typeface="Tahoma"/>
                <a:cs typeface="Tahoma"/>
              </a:rPr>
              <a:t>possibly conceptualise </a:t>
            </a:r>
            <a:r>
              <a:rPr dirty="0" sz="1100" spc="-25">
                <a:latin typeface="Tahoma"/>
                <a:cs typeface="Tahoma"/>
              </a:rPr>
              <a:t>this </a:t>
            </a:r>
            <a:r>
              <a:rPr dirty="0" sz="1100" spc="-65">
                <a:latin typeface="Tahoma"/>
                <a:cs typeface="Tahoma"/>
              </a:rPr>
              <a:t>as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tense </a:t>
            </a:r>
            <a:r>
              <a:rPr dirty="0" sz="1100" spc="-15">
                <a:latin typeface="Tahoma"/>
                <a:cs typeface="Tahoma"/>
              </a:rPr>
              <a:t>‘moving’  to </a:t>
            </a:r>
            <a:r>
              <a:rPr dirty="0" sz="1100" spc="-40">
                <a:latin typeface="Tahoma"/>
                <a:cs typeface="Tahoma"/>
              </a:rPr>
              <a:t>the auxiliary,</a:t>
            </a:r>
            <a:r>
              <a:rPr dirty="0" sz="1100" spc="1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e.g.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3564" y="2523528"/>
            <a:ext cx="161290" cy="172085"/>
          </a:xfrm>
          <a:custGeom>
            <a:avLst/>
            <a:gdLst/>
            <a:ahLst/>
            <a:cxnLst/>
            <a:rect l="l" t="t" r="r" b="b"/>
            <a:pathLst>
              <a:path w="161290" h="172085">
                <a:moveTo>
                  <a:pt x="0" y="172072"/>
                </a:moveTo>
                <a:lnTo>
                  <a:pt x="160870" y="172072"/>
                </a:lnTo>
                <a:lnTo>
                  <a:pt x="160870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70523" y="2241202"/>
            <a:ext cx="611505" cy="277495"/>
          </a:xfrm>
          <a:custGeom>
            <a:avLst/>
            <a:gdLst/>
            <a:ahLst/>
            <a:cxnLst/>
            <a:rect l="l" t="t" r="r" b="b"/>
            <a:pathLst>
              <a:path w="611505" h="277494">
                <a:moveTo>
                  <a:pt x="610885" y="277093"/>
                </a:moveTo>
                <a:lnTo>
                  <a:pt x="580454" y="54955"/>
                </a:lnTo>
                <a:lnTo>
                  <a:pt x="558900" y="16096"/>
                </a:lnTo>
                <a:lnTo>
                  <a:pt x="517508" y="0"/>
                </a:lnTo>
                <a:lnTo>
                  <a:pt x="86845" y="0"/>
                </a:lnTo>
                <a:lnTo>
                  <a:pt x="64682" y="4318"/>
                </a:lnTo>
                <a:lnTo>
                  <a:pt x="45453" y="16096"/>
                </a:lnTo>
                <a:lnTo>
                  <a:pt x="31184" y="33564"/>
                </a:lnTo>
                <a:lnTo>
                  <a:pt x="23899" y="54955"/>
                </a:lnTo>
                <a:lnTo>
                  <a:pt x="0" y="229414"/>
                </a:lnTo>
              </a:path>
            </a:pathLst>
          </a:custGeom>
          <a:ln w="20244">
            <a:solidFill>
              <a:srgbClr val="99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36298" y="2436785"/>
            <a:ext cx="76835" cy="81915"/>
          </a:xfrm>
          <a:custGeom>
            <a:avLst/>
            <a:gdLst/>
            <a:ahLst/>
            <a:cxnLst/>
            <a:rect l="l" t="t" r="r" b="b"/>
            <a:pathLst>
              <a:path w="76834" h="81914">
                <a:moveTo>
                  <a:pt x="76285" y="10449"/>
                </a:moveTo>
                <a:lnTo>
                  <a:pt x="34224" y="33831"/>
                </a:lnTo>
                <a:lnTo>
                  <a:pt x="0" y="0"/>
                </a:lnTo>
                <a:lnTo>
                  <a:pt x="27693" y="81509"/>
                </a:lnTo>
                <a:lnTo>
                  <a:pt x="76285" y="10449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46771" y="2153077"/>
            <a:ext cx="452120" cy="142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15">
                <a:latin typeface="Tahoma"/>
                <a:cs typeface="Tahoma"/>
              </a:rPr>
              <a:t>Movement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9952" y="2507815"/>
            <a:ext cx="1402080" cy="183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 sz="1100" spc="-10">
                <a:latin typeface="Tahoma"/>
                <a:cs typeface="Tahoma"/>
              </a:rPr>
              <a:t>Do </a:t>
            </a:r>
            <a:r>
              <a:rPr dirty="0" sz="1100" spc="-70">
                <a:latin typeface="Tahoma"/>
                <a:cs typeface="Tahoma"/>
              </a:rPr>
              <a:t>-es </a:t>
            </a:r>
            <a:r>
              <a:rPr dirty="0" sz="1100" spc="-75">
                <a:latin typeface="Tahoma"/>
                <a:cs typeface="Tahoma"/>
              </a:rPr>
              <a:t>she </a:t>
            </a:r>
            <a:r>
              <a:rPr dirty="0" sz="1100" spc="-35">
                <a:latin typeface="Tahoma"/>
                <a:cs typeface="Tahoma"/>
              </a:rPr>
              <a:t>like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fish</a:t>
            </a:r>
            <a:r>
              <a:rPr dirty="0" sz="1100" spc="-204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38561" y="2603720"/>
            <a:ext cx="57467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Negation-marking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  <a:p>
            <a:pPr marL="12700" marR="698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21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618485"/>
            <a:ext cx="27241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30">
                <a:latin typeface="Tahoma"/>
                <a:cs typeface="Tahoma"/>
              </a:rPr>
              <a:t>(31)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41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663575" cy="123634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4826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059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5" action="ppaction://hlinksldjump"/>
              </a:rPr>
              <a:t>Finite </a:t>
            </a:r>
            <a:r>
              <a:rPr dirty="0" spc="-60">
                <a:hlinkClick r:id="rId5" action="ppaction://hlinksldjump"/>
              </a:rPr>
              <a:t>and </a:t>
            </a:r>
            <a:r>
              <a:rPr dirty="0" spc="-40">
                <a:hlinkClick r:id="rId5" action="ppaction://hlinksldjump"/>
              </a:rPr>
              <a:t>non-finite</a:t>
            </a:r>
            <a:r>
              <a:rPr dirty="0" spc="120">
                <a:hlinkClick r:id="rId5" action="ppaction://hlinksldjump"/>
              </a:rPr>
              <a:t> </a:t>
            </a:r>
            <a:r>
              <a:rPr dirty="0" spc="-60">
                <a:hlinkClick r:id="rId5" action="ppaction://hlinksldjump"/>
              </a:rPr>
              <a:t>forms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335185"/>
            <a:ext cx="38100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6420" y="3341243"/>
            <a:ext cx="21399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5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4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297" y="1039124"/>
            <a:ext cx="2639695" cy="53213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35">
                <a:latin typeface="Tahoma"/>
                <a:cs typeface="Tahoma"/>
              </a:rPr>
              <a:t>Verb </a:t>
            </a:r>
            <a:r>
              <a:rPr dirty="0" sz="1100" spc="-55">
                <a:latin typeface="Tahoma"/>
                <a:cs typeface="Tahoma"/>
              </a:rPr>
              <a:t>forms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40">
                <a:latin typeface="Tahoma"/>
                <a:cs typeface="Tahoma"/>
              </a:rPr>
              <a:t>either </a:t>
            </a:r>
            <a:r>
              <a:rPr dirty="0" sz="1100" spc="-20" b="1">
                <a:latin typeface="Arial"/>
                <a:cs typeface="Arial"/>
              </a:rPr>
              <a:t>finite</a:t>
            </a:r>
            <a:r>
              <a:rPr dirty="0" sz="1100" spc="229" b="1">
                <a:latin typeface="Arial"/>
                <a:cs typeface="Arial"/>
              </a:rPr>
              <a:t> </a:t>
            </a:r>
            <a:r>
              <a:rPr dirty="0" sz="1100" spc="-60">
                <a:latin typeface="Tahoma"/>
                <a:cs typeface="Tahoma"/>
              </a:rPr>
              <a:t>or </a:t>
            </a:r>
            <a:r>
              <a:rPr dirty="0" sz="1100" spc="-30" b="1">
                <a:latin typeface="Arial"/>
                <a:cs typeface="Arial"/>
              </a:rPr>
              <a:t>non-finite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10">
                <a:latin typeface="Tahoma"/>
                <a:cs typeface="Tahoma"/>
              </a:rPr>
              <a:t>Finite </a:t>
            </a:r>
            <a:r>
              <a:rPr dirty="0" sz="1100" spc="-55">
                <a:latin typeface="Tahoma"/>
                <a:cs typeface="Tahoma"/>
              </a:rPr>
              <a:t>forms </a:t>
            </a:r>
            <a:r>
              <a:rPr dirty="0" sz="1100" spc="-70">
                <a:latin typeface="Tahoma"/>
                <a:cs typeface="Tahoma"/>
              </a:rPr>
              <a:t>express</a:t>
            </a:r>
            <a:r>
              <a:rPr dirty="0" sz="1100" spc="110">
                <a:latin typeface="Tahoma"/>
                <a:cs typeface="Tahoma"/>
              </a:rPr>
              <a:t> </a:t>
            </a:r>
            <a:r>
              <a:rPr dirty="0" sz="1100" spc="-50" b="1">
                <a:latin typeface="Arial"/>
                <a:cs typeface="Arial"/>
              </a:rPr>
              <a:t>tense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597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>
                <a:hlinkClick r:id="rId21" action="ppaction://hlinksldjump"/>
              </a:rPr>
              <a:t>Do-sup</a:t>
            </a:r>
            <a:r>
              <a:rPr dirty="0" spc="-10">
                <a:hlinkClick r:id="rId21" action="ppaction://hlinksldjump"/>
              </a:rPr>
              <a:t>p</a:t>
            </a:r>
            <a:r>
              <a:rPr dirty="0" spc="-100">
                <a:hlinkClick r:id="rId21" action="ppaction://hlinksldjump"/>
              </a:rPr>
              <a:t>o</a:t>
            </a:r>
            <a:r>
              <a:rPr dirty="0" spc="5">
                <a:hlinkClick r:id="rId21" action="ppaction://hlinksldjump"/>
              </a:rPr>
              <a:t>rt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297" y="1383727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(32)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5690" y="1400797"/>
            <a:ext cx="363855" cy="172720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-40">
                <a:latin typeface="Tahoma"/>
                <a:cs typeface="Tahoma"/>
              </a:rPr>
              <a:t>Does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6841" y="1092560"/>
            <a:ext cx="641985" cy="288925"/>
          </a:xfrm>
          <a:custGeom>
            <a:avLst/>
            <a:gdLst/>
            <a:ahLst/>
            <a:cxnLst/>
            <a:rect l="l" t="t" r="r" b="b"/>
            <a:pathLst>
              <a:path w="641985" h="288925">
                <a:moveTo>
                  <a:pt x="365739" y="193576"/>
                </a:moveTo>
                <a:lnTo>
                  <a:pt x="275738" y="193576"/>
                </a:lnTo>
                <a:lnTo>
                  <a:pt x="307575" y="274701"/>
                </a:lnTo>
                <a:lnTo>
                  <a:pt x="313733" y="285121"/>
                </a:lnTo>
                <a:lnTo>
                  <a:pt x="320739" y="288594"/>
                </a:lnTo>
                <a:lnTo>
                  <a:pt x="327744" y="285121"/>
                </a:lnTo>
                <a:lnTo>
                  <a:pt x="333902" y="274701"/>
                </a:lnTo>
                <a:lnTo>
                  <a:pt x="365739" y="193576"/>
                </a:lnTo>
                <a:close/>
              </a:path>
              <a:path w="641985" h="288925">
                <a:moveTo>
                  <a:pt x="605477" y="0"/>
                </a:moveTo>
                <a:lnTo>
                  <a:pt x="36000" y="0"/>
                </a:lnTo>
                <a:lnTo>
                  <a:pt x="21987" y="2829"/>
                </a:lnTo>
                <a:lnTo>
                  <a:pt x="10544" y="10544"/>
                </a:lnTo>
                <a:lnTo>
                  <a:pt x="2829" y="21987"/>
                </a:lnTo>
                <a:lnTo>
                  <a:pt x="0" y="36000"/>
                </a:lnTo>
                <a:lnTo>
                  <a:pt x="0" y="157576"/>
                </a:lnTo>
                <a:lnTo>
                  <a:pt x="2829" y="171589"/>
                </a:lnTo>
                <a:lnTo>
                  <a:pt x="10544" y="183032"/>
                </a:lnTo>
                <a:lnTo>
                  <a:pt x="21987" y="190747"/>
                </a:lnTo>
                <a:lnTo>
                  <a:pt x="36000" y="193576"/>
                </a:lnTo>
                <a:lnTo>
                  <a:pt x="605477" y="193576"/>
                </a:lnTo>
                <a:lnTo>
                  <a:pt x="619490" y="190747"/>
                </a:lnTo>
                <a:lnTo>
                  <a:pt x="630933" y="183032"/>
                </a:lnTo>
                <a:lnTo>
                  <a:pt x="638648" y="171589"/>
                </a:lnTo>
                <a:lnTo>
                  <a:pt x="641478" y="157576"/>
                </a:lnTo>
                <a:lnTo>
                  <a:pt x="641478" y="36000"/>
                </a:lnTo>
                <a:lnTo>
                  <a:pt x="638648" y="21987"/>
                </a:lnTo>
                <a:lnTo>
                  <a:pt x="630933" y="10544"/>
                </a:lnTo>
                <a:lnTo>
                  <a:pt x="619490" y="2829"/>
                </a:lnTo>
                <a:lnTo>
                  <a:pt x="605477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70318" y="1091242"/>
            <a:ext cx="57467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0">
                <a:solidFill>
                  <a:srgbClr val="190000"/>
                </a:solidFill>
                <a:latin typeface="Tahoma"/>
                <a:cs typeface="Tahoma"/>
              </a:rPr>
              <a:t>Do</a:t>
            </a:r>
            <a:r>
              <a:rPr dirty="0" sz="900" spc="-40">
                <a:solidFill>
                  <a:srgbClr val="190000"/>
                </a:solidFill>
                <a:latin typeface="Tahoma"/>
                <a:cs typeface="Tahoma"/>
              </a:rPr>
              <a:t> </a:t>
            </a:r>
            <a:r>
              <a:rPr dirty="0" sz="900" spc="-20">
                <a:solidFill>
                  <a:srgbClr val="190000"/>
                </a:solidFill>
                <a:latin typeface="Tahoma"/>
                <a:cs typeface="Tahoma"/>
              </a:rPr>
              <a:t>support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2946" y="1383727"/>
            <a:ext cx="5410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>
                <a:latin typeface="Tahoma"/>
                <a:cs typeface="Tahoma"/>
              </a:rPr>
              <a:t>he </a:t>
            </a:r>
            <a:r>
              <a:rPr dirty="0" sz="1100" spc="-50">
                <a:latin typeface="Tahoma"/>
                <a:cs typeface="Tahoma"/>
              </a:rPr>
              <a:t>do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it?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1704542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(33)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3106" y="1912531"/>
            <a:ext cx="641985" cy="262890"/>
          </a:xfrm>
          <a:custGeom>
            <a:avLst/>
            <a:gdLst/>
            <a:ahLst/>
            <a:cxnLst/>
            <a:rect l="l" t="t" r="r" b="b"/>
            <a:pathLst>
              <a:path w="641985" h="262889">
                <a:moveTo>
                  <a:pt x="605477" y="68939"/>
                </a:moveTo>
                <a:lnTo>
                  <a:pt x="36000" y="68939"/>
                </a:lnTo>
                <a:lnTo>
                  <a:pt x="21987" y="71768"/>
                </a:lnTo>
                <a:lnTo>
                  <a:pt x="10544" y="79483"/>
                </a:lnTo>
                <a:lnTo>
                  <a:pt x="2829" y="90926"/>
                </a:lnTo>
                <a:lnTo>
                  <a:pt x="0" y="104939"/>
                </a:lnTo>
                <a:lnTo>
                  <a:pt x="0" y="226515"/>
                </a:lnTo>
                <a:lnTo>
                  <a:pt x="2829" y="240528"/>
                </a:lnTo>
                <a:lnTo>
                  <a:pt x="10544" y="251971"/>
                </a:lnTo>
                <a:lnTo>
                  <a:pt x="21987" y="259686"/>
                </a:lnTo>
                <a:lnTo>
                  <a:pt x="36000" y="262515"/>
                </a:lnTo>
                <a:lnTo>
                  <a:pt x="605477" y="262515"/>
                </a:lnTo>
                <a:lnTo>
                  <a:pt x="619490" y="259686"/>
                </a:lnTo>
                <a:lnTo>
                  <a:pt x="630933" y="251971"/>
                </a:lnTo>
                <a:lnTo>
                  <a:pt x="638648" y="240528"/>
                </a:lnTo>
                <a:lnTo>
                  <a:pt x="641478" y="226515"/>
                </a:lnTo>
                <a:lnTo>
                  <a:pt x="641478" y="104939"/>
                </a:lnTo>
                <a:lnTo>
                  <a:pt x="638648" y="90926"/>
                </a:lnTo>
                <a:lnTo>
                  <a:pt x="630933" y="79483"/>
                </a:lnTo>
                <a:lnTo>
                  <a:pt x="619490" y="71768"/>
                </a:lnTo>
                <a:lnTo>
                  <a:pt x="605477" y="68939"/>
                </a:lnTo>
                <a:close/>
              </a:path>
              <a:path w="641985" h="262889">
                <a:moveTo>
                  <a:pt x="320739" y="0"/>
                </a:moveTo>
                <a:lnTo>
                  <a:pt x="311984" y="3320"/>
                </a:lnTo>
                <a:lnTo>
                  <a:pt x="304288" y="13283"/>
                </a:lnTo>
                <a:lnTo>
                  <a:pt x="275738" y="68939"/>
                </a:lnTo>
                <a:lnTo>
                  <a:pt x="365739" y="68939"/>
                </a:lnTo>
                <a:lnTo>
                  <a:pt x="337189" y="13283"/>
                </a:lnTo>
                <a:lnTo>
                  <a:pt x="329493" y="3320"/>
                </a:lnTo>
                <a:lnTo>
                  <a:pt x="320739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63234" y="1704542"/>
            <a:ext cx="1022350" cy="438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02260" algn="l"/>
              </a:tabLst>
            </a:pPr>
            <a:r>
              <a:rPr dirty="0" sz="1100" spc="-35">
                <a:latin typeface="Tahoma"/>
                <a:cs typeface="Tahoma"/>
              </a:rPr>
              <a:t>He	</a:t>
            </a:r>
            <a:r>
              <a:rPr dirty="0" sz="1100" spc="-30">
                <a:latin typeface="Tahoma"/>
                <a:cs typeface="Tahoma"/>
              </a:rPr>
              <a:t>did </a:t>
            </a:r>
            <a:r>
              <a:rPr dirty="0" sz="1100" spc="10" b="1">
                <a:latin typeface="Arial"/>
                <a:cs typeface="Arial"/>
              </a:rPr>
              <a:t>n’t </a:t>
            </a:r>
            <a:r>
              <a:rPr dirty="0" sz="1100" spc="-50">
                <a:latin typeface="Tahoma"/>
                <a:cs typeface="Tahoma"/>
              </a:rPr>
              <a:t>do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endParaRPr sz="1100">
              <a:latin typeface="Tahoma"/>
              <a:cs typeface="Tahoma"/>
            </a:endParaRPr>
          </a:p>
          <a:p>
            <a:pPr marL="115570">
              <a:lnSpc>
                <a:spcPct val="100000"/>
              </a:lnSpc>
              <a:spcBef>
                <a:spcPts val="855"/>
              </a:spcBef>
            </a:pPr>
            <a:r>
              <a:rPr dirty="0" sz="900" spc="10">
                <a:solidFill>
                  <a:srgbClr val="190000"/>
                </a:solidFill>
                <a:latin typeface="Tahoma"/>
                <a:cs typeface="Tahoma"/>
              </a:rPr>
              <a:t>Do</a:t>
            </a:r>
            <a:r>
              <a:rPr dirty="0" sz="900" spc="15">
                <a:solidFill>
                  <a:srgbClr val="190000"/>
                </a:solidFill>
                <a:latin typeface="Tahoma"/>
                <a:cs typeface="Tahoma"/>
              </a:rPr>
              <a:t> </a:t>
            </a:r>
            <a:r>
              <a:rPr dirty="0" sz="900" spc="-20">
                <a:solidFill>
                  <a:srgbClr val="190000"/>
                </a:solidFill>
                <a:latin typeface="Tahoma"/>
                <a:cs typeface="Tahoma"/>
              </a:rPr>
              <a:t>support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8561" y="2603720"/>
            <a:ext cx="574675" cy="262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Negation-marking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  <a:p>
            <a:pPr marL="12700" marR="6985">
              <a:lnSpc>
                <a:spcPct val="1522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latin typeface="Verdana"/>
                <a:cs typeface="Verdana"/>
                <a:hlinkClick r:id="rId21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42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26391"/>
            <a:ext cx="620395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340053"/>
            <a:ext cx="1054100" cy="80327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54600"/>
              </a:lnSpc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Forms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verb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Marking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Tense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789292"/>
            <a:ext cx="2781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Do-sup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o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3" action="ppaction://hlinksldjump"/>
              </a:rPr>
              <a:t>Adding</a:t>
            </a:r>
            <a:r>
              <a:rPr dirty="0" sz="600" spc="-70">
                <a:solidFill>
                  <a:srgbClr val="3333B2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3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933026"/>
            <a:ext cx="91757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8" action="ppaction://hlinksldjump"/>
              </a:rPr>
              <a:t>Further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8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8" action="ppaction://hlinksldjump"/>
              </a:rPr>
              <a:t>reading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5" action="ppaction://hlinksldjump"/>
              </a:rPr>
              <a:t>42</a:t>
            </a:r>
            <a:r>
              <a:rPr dirty="0" sz="600" spc="-125"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5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5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237194"/>
            <a:ext cx="913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Marking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523249"/>
            <a:ext cx="1657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Combining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tense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and</a:t>
            </a:r>
            <a:r>
              <a:rPr dirty="0" sz="1100" spc="8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809304"/>
            <a:ext cx="1533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The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role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of auxiliary</a:t>
            </a:r>
            <a:r>
              <a:rPr dirty="0" sz="1100" spc="16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verbs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095359"/>
            <a:ext cx="9169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Adding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23" action="ppaction://hlinksldjump"/>
              </a:rPr>
              <a:t>adverbs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288537"/>
            <a:ext cx="65976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663575" cy="14890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8115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4826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230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23" action="ppaction://hlinksldjump"/>
              </a:rPr>
              <a:t>Placement </a:t>
            </a:r>
            <a:r>
              <a:rPr dirty="0" spc="-40">
                <a:hlinkClick r:id="rId23" action="ppaction://hlinksldjump"/>
              </a:rPr>
              <a:t>of</a:t>
            </a:r>
            <a:r>
              <a:rPr dirty="0" spc="5">
                <a:hlinkClick r:id="rId23" action="ppaction://hlinksldjump"/>
              </a:rPr>
              <a:t> </a:t>
            </a:r>
            <a:r>
              <a:rPr dirty="0" spc="-65">
                <a:hlinkClick r:id="rId23" action="ppaction://hlinksldjump"/>
              </a:rPr>
              <a:t>adverbs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938561" y="2789292"/>
            <a:ext cx="2781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Do-sup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p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o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4" action="ppaction://hlinksldjump"/>
              </a:rPr>
              <a:t>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latin typeface="Verdana"/>
                <a:cs typeface="Verdana"/>
                <a:hlinkClick r:id="rId23" action="ppaction://hlinksldjump"/>
              </a:rPr>
              <a:t>Placement </a:t>
            </a:r>
            <a:r>
              <a:rPr dirty="0" sz="400" spc="-25">
                <a:latin typeface="Verdana"/>
                <a:cs typeface="Verdana"/>
                <a:hlinkClick r:id="rId23" action="ppaction://hlinksldjump"/>
              </a:rPr>
              <a:t>of</a:t>
            </a:r>
            <a:r>
              <a:rPr dirty="0" sz="400" spc="-10"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400" spc="-40">
                <a:latin typeface="Verdana"/>
                <a:cs typeface="Verdana"/>
                <a:hlinkClick r:id="rId23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43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297" y="1107680"/>
            <a:ext cx="5600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8000" algn="l"/>
              </a:tabLst>
            </a:pPr>
            <a:r>
              <a:rPr dirty="0" sz="1100" spc="-30">
                <a:latin typeface="Tahoma"/>
                <a:cs typeface="Tahoma"/>
              </a:rPr>
              <a:t>(34)</a:t>
            </a:r>
            <a:r>
              <a:rPr dirty="0" sz="1100" spc="-30">
                <a:latin typeface="Tahoma"/>
                <a:cs typeface="Tahoma"/>
              </a:rPr>
              <a:t>	</a:t>
            </a:r>
            <a:r>
              <a:rPr dirty="0" sz="1100" spc="-110">
                <a:latin typeface="Tahoma"/>
                <a:cs typeface="Tahoma"/>
              </a:rPr>
              <a:t>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0348" y="1138466"/>
            <a:ext cx="48260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65">
                <a:latin typeface="Tahoma"/>
                <a:cs typeface="Tahoma"/>
              </a:rPr>
              <a:t>have</a:t>
            </a:r>
            <a:r>
              <a:rPr dirty="0" sz="1100" spc="-125">
                <a:latin typeface="Tahoma"/>
                <a:cs typeface="Tahoma"/>
              </a:rPr>
              <a:t> </a:t>
            </a:r>
            <a:r>
              <a:rPr dirty="0" baseline="-13888" sz="1200" spc="-75">
                <a:latin typeface="Verdana"/>
                <a:cs typeface="Verdana"/>
              </a:rPr>
              <a:t>Aux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6413" y="1107680"/>
            <a:ext cx="7753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 b="1">
                <a:latin typeface="Arial"/>
                <a:cs typeface="Arial"/>
              </a:rPr>
              <a:t>o</a:t>
            </a:r>
            <a:r>
              <a:rPr dirty="0" sz="1100" spc="-70" b="1">
                <a:latin typeface="Arial"/>
                <a:cs typeface="Arial"/>
              </a:rPr>
              <a:t>ccasiona</a:t>
            </a:r>
            <a:r>
              <a:rPr dirty="0" sz="1100" spc="-45" b="1">
                <a:latin typeface="Arial"/>
                <a:cs typeface="Arial"/>
              </a:rPr>
              <a:t>l</a:t>
            </a:r>
            <a:r>
              <a:rPr dirty="0" sz="1100" spc="-50" b="1">
                <a:latin typeface="Arial"/>
                <a:cs typeface="Arial"/>
              </a:rPr>
              <a:t>ly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86648" y="1138466"/>
            <a:ext cx="36195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80">
                <a:latin typeface="Tahoma"/>
                <a:cs typeface="Tahoma"/>
              </a:rPr>
              <a:t>seen</a:t>
            </a:r>
            <a:r>
              <a:rPr dirty="0" sz="1100" spc="-140">
                <a:latin typeface="Tahoma"/>
                <a:cs typeface="Tahoma"/>
              </a:rPr>
              <a:t> </a:t>
            </a:r>
            <a:r>
              <a:rPr dirty="0" baseline="-13888" sz="1200" spc="22">
                <a:latin typeface="Verdana"/>
                <a:cs typeface="Verdana"/>
              </a:rPr>
              <a:t>V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1846" y="1107680"/>
            <a:ext cx="8293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shooting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stars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2226391"/>
            <a:ext cx="62039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903720"/>
            <a:ext cx="5441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230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>
                <a:hlinkClick r:id="rId25" action="ppaction://hlinksldjump"/>
              </a:rPr>
              <a:t>Placement </a:t>
            </a:r>
            <a:r>
              <a:rPr dirty="0" spc="-40">
                <a:hlinkClick r:id="rId25" action="ppaction://hlinksldjump"/>
              </a:rPr>
              <a:t>of</a:t>
            </a:r>
            <a:r>
              <a:rPr dirty="0" spc="5">
                <a:hlinkClick r:id="rId25" action="ppaction://hlinksldjump"/>
              </a:rPr>
              <a:t> </a:t>
            </a:r>
            <a:r>
              <a:rPr dirty="0" spc="-65">
                <a:hlinkClick r:id="rId25" action="ppaction://hlinksldjump"/>
              </a:rPr>
              <a:t>adverbs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297" y="1107680"/>
            <a:ext cx="5600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8000" algn="l"/>
              </a:tabLst>
            </a:pPr>
            <a:r>
              <a:rPr dirty="0" sz="1100" spc="-30">
                <a:latin typeface="Tahoma"/>
                <a:cs typeface="Tahoma"/>
              </a:rPr>
              <a:t>(34)</a:t>
            </a:r>
            <a:r>
              <a:rPr dirty="0" sz="1100" spc="-30">
                <a:latin typeface="Tahoma"/>
                <a:cs typeface="Tahoma"/>
              </a:rPr>
              <a:t>	</a:t>
            </a:r>
            <a:r>
              <a:rPr dirty="0" sz="1100" spc="-110">
                <a:latin typeface="Tahoma"/>
                <a:cs typeface="Tahoma"/>
              </a:rPr>
              <a:t>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348" y="1138466"/>
            <a:ext cx="482600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65">
                <a:latin typeface="Tahoma"/>
                <a:cs typeface="Tahoma"/>
              </a:rPr>
              <a:t>have</a:t>
            </a:r>
            <a:r>
              <a:rPr dirty="0" sz="1100" spc="-125">
                <a:latin typeface="Tahoma"/>
                <a:cs typeface="Tahoma"/>
              </a:rPr>
              <a:t> </a:t>
            </a:r>
            <a:r>
              <a:rPr dirty="0" baseline="-13888" sz="1200" spc="-75">
                <a:latin typeface="Verdana"/>
                <a:cs typeface="Verdana"/>
              </a:rPr>
              <a:t>Aux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6413" y="1107680"/>
            <a:ext cx="7753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 b="1">
                <a:latin typeface="Arial"/>
                <a:cs typeface="Arial"/>
              </a:rPr>
              <a:t>o</a:t>
            </a:r>
            <a:r>
              <a:rPr dirty="0" sz="1100" spc="-70" b="1">
                <a:latin typeface="Arial"/>
                <a:cs typeface="Arial"/>
              </a:rPr>
              <a:t>ccasiona</a:t>
            </a:r>
            <a:r>
              <a:rPr dirty="0" sz="1100" spc="-45" b="1">
                <a:latin typeface="Arial"/>
                <a:cs typeface="Arial"/>
              </a:rPr>
              <a:t>l</a:t>
            </a:r>
            <a:r>
              <a:rPr dirty="0" sz="1100" spc="-50" b="1">
                <a:latin typeface="Arial"/>
                <a:cs typeface="Arial"/>
              </a:rPr>
              <a:t>ly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86648" y="1138466"/>
            <a:ext cx="361950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80">
                <a:latin typeface="Tahoma"/>
                <a:cs typeface="Tahoma"/>
              </a:rPr>
              <a:t>seen</a:t>
            </a:r>
            <a:r>
              <a:rPr dirty="0" sz="1100" spc="-140">
                <a:latin typeface="Tahoma"/>
                <a:cs typeface="Tahoma"/>
              </a:rPr>
              <a:t> </a:t>
            </a:r>
            <a:r>
              <a:rPr dirty="0" baseline="-13888" sz="1200" spc="22">
                <a:latin typeface="Verdana"/>
                <a:cs typeface="Verdana"/>
              </a:rPr>
              <a:t>V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81846" y="1107680"/>
            <a:ext cx="8293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shooting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stars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1477364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(35)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3234" y="1477364"/>
            <a:ext cx="2832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>
                <a:latin typeface="Tahoma"/>
                <a:cs typeface="Tahoma"/>
              </a:rPr>
              <a:t>Ja</a:t>
            </a:r>
            <a:r>
              <a:rPr dirty="0" sz="1100" spc="-40">
                <a:latin typeface="Tahoma"/>
                <a:cs typeface="Tahoma"/>
              </a:rPr>
              <a:t>k</a:t>
            </a:r>
            <a:r>
              <a:rPr dirty="0" sz="1100" spc="-95"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9335" y="1508163"/>
            <a:ext cx="305435" cy="172085"/>
          </a:xfrm>
          <a:prstGeom prst="rect">
            <a:avLst/>
          </a:prstGeom>
          <a:solidFill>
            <a:srgbClr val="C7EAFB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baseline="10101" sz="1650" spc="-52">
                <a:latin typeface="Tahoma"/>
                <a:cs typeface="Tahoma"/>
              </a:rPr>
              <a:t>is</a:t>
            </a:r>
            <a:r>
              <a:rPr dirty="0" baseline="10101" sz="1650" spc="-202">
                <a:latin typeface="Tahoma"/>
                <a:cs typeface="Tahoma"/>
              </a:rPr>
              <a:t> </a:t>
            </a:r>
            <a:r>
              <a:rPr dirty="0" sz="800" spc="-50">
                <a:latin typeface="Verdana"/>
                <a:cs typeface="Verdana"/>
              </a:rPr>
              <a:t>Aux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17980" y="1477364"/>
            <a:ext cx="360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 b="1">
                <a:latin typeface="Arial"/>
                <a:cs typeface="Arial"/>
              </a:rPr>
              <a:t>really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14182" y="1508163"/>
            <a:ext cx="630555" cy="172085"/>
          </a:xfrm>
          <a:prstGeom prst="rect">
            <a:avLst/>
          </a:prstGeom>
          <a:solidFill>
            <a:srgbClr val="FFCCC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70"/>
              </a:lnSpc>
            </a:pPr>
            <a:r>
              <a:rPr dirty="0" sz="1100" spc="-40">
                <a:latin typeface="Tahoma"/>
                <a:cs typeface="Tahoma"/>
              </a:rPr>
              <a:t>motoring</a:t>
            </a:r>
            <a:r>
              <a:rPr dirty="0" sz="1100" spc="-130">
                <a:latin typeface="Tahoma"/>
                <a:cs typeface="Tahoma"/>
              </a:rPr>
              <a:t> </a:t>
            </a:r>
            <a:r>
              <a:rPr dirty="0" baseline="-13888" sz="1200" spc="22">
                <a:latin typeface="Verdana"/>
                <a:cs typeface="Verdana"/>
              </a:rPr>
              <a:t>V</a:t>
            </a:r>
            <a:endParaRPr baseline="-13888" sz="12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77617" y="1477364"/>
            <a:ext cx="9169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latin typeface="Tahoma"/>
                <a:cs typeface="Tahoma"/>
              </a:rPr>
              <a:t>down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home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2990" y="1649436"/>
            <a:ext cx="466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straight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297" y="1957551"/>
            <a:ext cx="272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(36)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16645" y="1988350"/>
            <a:ext cx="489584" cy="172085"/>
          </a:xfrm>
          <a:custGeom>
            <a:avLst/>
            <a:gdLst/>
            <a:ahLst/>
            <a:cxnLst/>
            <a:rect l="l" t="t" r="r" b="b"/>
            <a:pathLst>
              <a:path w="489585" h="172085">
                <a:moveTo>
                  <a:pt x="0" y="172072"/>
                </a:moveTo>
                <a:lnTo>
                  <a:pt x="489127" y="172072"/>
                </a:lnTo>
                <a:lnTo>
                  <a:pt x="489127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C7E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51950" y="1988350"/>
            <a:ext cx="326390" cy="172085"/>
          </a:xfrm>
          <a:custGeom>
            <a:avLst/>
            <a:gdLst/>
            <a:ahLst/>
            <a:cxnLst/>
            <a:rect l="l" t="t" r="r" b="b"/>
            <a:pathLst>
              <a:path w="326389" h="172085">
                <a:moveTo>
                  <a:pt x="0" y="172072"/>
                </a:moveTo>
                <a:lnTo>
                  <a:pt x="325869" y="172072"/>
                </a:lnTo>
                <a:lnTo>
                  <a:pt x="325869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25134" y="1957551"/>
            <a:ext cx="30397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Helen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baseline="-13888" sz="1200" spc="-75">
                <a:latin typeface="Verdana"/>
                <a:cs typeface="Verdana"/>
              </a:rPr>
              <a:t>Aux </a:t>
            </a:r>
            <a:r>
              <a:rPr dirty="0" sz="1100" spc="-60" b="1">
                <a:latin typeface="Arial"/>
                <a:cs typeface="Arial"/>
              </a:rPr>
              <a:t>sometimes </a:t>
            </a:r>
            <a:r>
              <a:rPr dirty="0" sz="1100" spc="-65">
                <a:latin typeface="Tahoma"/>
                <a:cs typeface="Tahoma"/>
              </a:rPr>
              <a:t>been </a:t>
            </a:r>
            <a:r>
              <a:rPr dirty="0" baseline="-13888" sz="1200" spc="-75">
                <a:latin typeface="Verdana"/>
                <a:cs typeface="Verdana"/>
              </a:rPr>
              <a:t>Aux </a:t>
            </a:r>
            <a:r>
              <a:rPr dirty="0" sz="1100" spc="-60">
                <a:latin typeface="Tahoma"/>
                <a:cs typeface="Tahoma"/>
              </a:rPr>
              <a:t>seen</a:t>
            </a:r>
            <a:r>
              <a:rPr dirty="0" baseline="-13888" sz="1200" spc="-89">
                <a:latin typeface="Verdana"/>
                <a:cs typeface="Verdana"/>
              </a:rPr>
              <a:t>V</a:t>
            </a:r>
            <a:r>
              <a:rPr dirty="0" baseline="-13888" sz="1200" spc="-37">
                <a:latin typeface="Verdana"/>
                <a:cs typeface="Verdana"/>
              </a:rPr>
              <a:t> </a:t>
            </a:r>
            <a:r>
              <a:rPr dirty="0" sz="1100" spc="-55">
                <a:latin typeface="Tahoma"/>
                <a:cs typeface="Tahoma"/>
              </a:rPr>
              <a:t>downing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38561" y="3042340"/>
            <a:ext cx="508634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43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2990" y="2129636"/>
            <a:ext cx="22491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Bloody </a:t>
            </a:r>
            <a:r>
              <a:rPr dirty="0" sz="1100" spc="-30">
                <a:latin typeface="Tahoma"/>
                <a:cs typeface="Tahoma"/>
              </a:rPr>
              <a:t>Maries </a:t>
            </a:r>
            <a:r>
              <a:rPr dirty="0" sz="1100" spc="-25">
                <a:latin typeface="Tahoma"/>
                <a:cs typeface="Tahoma"/>
              </a:rPr>
              <a:t>in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Frog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2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Bucket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26391"/>
            <a:ext cx="62039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2903720"/>
            <a:ext cx="5441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7297" y="340053"/>
            <a:ext cx="1054100" cy="80327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54600"/>
              </a:lnSpc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Forms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verb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Marking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Tense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38561" y="3042340"/>
            <a:ext cx="508634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of</a:t>
            </a:r>
            <a:r>
              <a:rPr dirty="0" sz="40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8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5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43</a:t>
            </a:r>
            <a:r>
              <a:rPr dirty="0" sz="600" spc="-12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6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6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6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237194"/>
            <a:ext cx="913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Marking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523249"/>
            <a:ext cx="1657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Combining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tense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and</a:t>
            </a:r>
            <a:r>
              <a:rPr dirty="0" sz="1100" spc="8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1809304"/>
            <a:ext cx="1533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The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role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of auxiliary</a:t>
            </a:r>
            <a:r>
              <a:rPr dirty="0" sz="1100" spc="16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verbs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095359"/>
            <a:ext cx="9169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Adding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adverbs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297" y="2288537"/>
            <a:ext cx="65976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15">
                <a:solidFill>
                  <a:srgbClr val="3333B2"/>
                </a:solidFill>
                <a:latin typeface="Tahoma"/>
                <a:cs typeface="Tahoma"/>
                <a:hlinkClick r:id="rId25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6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297" y="2899637"/>
            <a:ext cx="9175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7" action="ppaction://hlinksldjump"/>
              </a:rPr>
              <a:t>Further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7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7" action="ppaction://hlinksldjump"/>
              </a:rPr>
              <a:t>reading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80390" cy="582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016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 marL="88900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26391"/>
            <a:ext cx="620395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1010918"/>
            <a:ext cx="34766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Why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 </a:t>
            </a:r>
            <a:r>
              <a:rPr dirty="0" sz="1100" spc="-30">
                <a:latin typeface="Tahoma"/>
                <a:cs typeface="Tahoma"/>
              </a:rPr>
              <a:t>incorrect? Can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40">
                <a:latin typeface="Tahoma"/>
                <a:cs typeface="Tahoma"/>
              </a:rPr>
              <a:t>correct  them?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44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468181"/>
            <a:ext cx="2222500" cy="8661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55">
                <a:latin typeface="Tahoma"/>
                <a:cs typeface="Tahoma"/>
              </a:rPr>
              <a:t>no </a:t>
            </a:r>
            <a:r>
              <a:rPr dirty="0" sz="1100" spc="-35">
                <a:latin typeface="Tahoma"/>
                <a:cs typeface="Tahoma"/>
              </a:rPr>
              <a:t>like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book!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5">
                <a:latin typeface="Tahoma"/>
                <a:cs typeface="Tahoma"/>
              </a:rPr>
              <a:t>You </a:t>
            </a:r>
            <a:r>
              <a:rPr dirty="0" sz="1100" spc="-50">
                <a:latin typeface="Tahoma"/>
                <a:cs typeface="Tahoma"/>
              </a:rPr>
              <a:t>had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party?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15">
                <a:latin typeface="Tahoma"/>
                <a:cs typeface="Tahoma"/>
              </a:rPr>
              <a:t>Mary </a:t>
            </a:r>
            <a:r>
              <a:rPr dirty="0" sz="1100" spc="-65">
                <a:latin typeface="Tahoma"/>
                <a:cs typeface="Tahoma"/>
              </a:rPr>
              <a:t>been </a:t>
            </a:r>
            <a:r>
              <a:rPr dirty="0" sz="1100" spc="-40">
                <a:latin typeface="Tahoma"/>
                <a:cs typeface="Tahoma"/>
              </a:rPr>
              <a:t>studying </a:t>
            </a:r>
            <a:r>
              <a:rPr dirty="0" sz="1100" spc="-55">
                <a:latin typeface="Tahoma"/>
                <a:cs typeface="Tahoma"/>
              </a:rPr>
              <a:t>hard</a:t>
            </a:r>
            <a:r>
              <a:rPr dirty="0" sz="1100" spc="18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lately</a:t>
            </a:r>
            <a:endParaRPr sz="1100">
              <a:latin typeface="Tahoma"/>
              <a:cs typeface="Tahoma"/>
            </a:endParaRPr>
          </a:p>
          <a:p>
            <a:pPr marL="189230" indent="-1771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865" algn="l"/>
              </a:tabLst>
            </a:pPr>
            <a:r>
              <a:rPr dirty="0" sz="1100" spc="-30">
                <a:latin typeface="Tahoma"/>
                <a:cs typeface="Tahoma"/>
              </a:rPr>
              <a:t>You’ve </a:t>
            </a:r>
            <a:r>
              <a:rPr dirty="0" sz="1100" spc="-80">
                <a:latin typeface="Tahoma"/>
                <a:cs typeface="Tahoma"/>
              </a:rPr>
              <a:t>seen </a:t>
            </a:r>
            <a:r>
              <a:rPr dirty="0" sz="1100" spc="-25">
                <a:latin typeface="Tahoma"/>
                <a:cs typeface="Tahoma"/>
              </a:rPr>
              <a:t>Janet</a:t>
            </a:r>
            <a:r>
              <a:rPr dirty="0" sz="1100" spc="-1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recently?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80390" cy="582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016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 marL="88900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7297" y="876832"/>
            <a:ext cx="34766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Why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 </a:t>
            </a:r>
            <a:r>
              <a:rPr dirty="0" sz="1100" spc="-30">
                <a:latin typeface="Tahoma"/>
                <a:cs typeface="Tahoma"/>
              </a:rPr>
              <a:t>incorrect? Can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40">
                <a:latin typeface="Tahoma"/>
                <a:cs typeface="Tahoma"/>
              </a:rPr>
              <a:t>correct  them?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1756" y="1408671"/>
            <a:ext cx="140970" cy="172085"/>
          </a:xfrm>
          <a:custGeom>
            <a:avLst/>
            <a:gdLst/>
            <a:ahLst/>
            <a:cxnLst/>
            <a:rect l="l" t="t" r="r" b="b"/>
            <a:pathLst>
              <a:path w="140970" h="172084">
                <a:moveTo>
                  <a:pt x="0" y="172072"/>
                </a:moveTo>
                <a:lnTo>
                  <a:pt x="140855" y="172072"/>
                </a:lnTo>
                <a:lnTo>
                  <a:pt x="140855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7360" y="1377872"/>
            <a:ext cx="14560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15">
                <a:latin typeface="Tahoma"/>
                <a:cs typeface="Tahoma"/>
              </a:rPr>
              <a:t>don’t </a:t>
            </a:r>
            <a:r>
              <a:rPr dirty="0" sz="1100" spc="-35">
                <a:latin typeface="Tahoma"/>
                <a:cs typeface="Tahoma"/>
              </a:rPr>
              <a:t>like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book!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1627496"/>
            <a:ext cx="663575" cy="181228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1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4826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3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45</a:t>
            </a:r>
            <a:r>
              <a:rPr dirty="0" sz="600" spc="-114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80390" cy="582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016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 marL="88900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876832"/>
            <a:ext cx="34766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Why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 </a:t>
            </a:r>
            <a:r>
              <a:rPr dirty="0" sz="1100" spc="-30">
                <a:latin typeface="Tahoma"/>
                <a:cs typeface="Tahoma"/>
              </a:rPr>
              <a:t>incorrect? Can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40">
                <a:latin typeface="Tahoma"/>
                <a:cs typeface="Tahoma"/>
              </a:rPr>
              <a:t>correct  them?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1756" y="1408671"/>
            <a:ext cx="140970" cy="172085"/>
          </a:xfrm>
          <a:custGeom>
            <a:avLst/>
            <a:gdLst/>
            <a:ahLst/>
            <a:cxnLst/>
            <a:rect l="l" t="t" r="r" b="b"/>
            <a:pathLst>
              <a:path w="140970" h="172084">
                <a:moveTo>
                  <a:pt x="0" y="172072"/>
                </a:moveTo>
                <a:lnTo>
                  <a:pt x="140855" y="172072"/>
                </a:lnTo>
                <a:lnTo>
                  <a:pt x="140855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67360" y="1377872"/>
            <a:ext cx="14560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15">
                <a:latin typeface="Tahoma"/>
                <a:cs typeface="Tahoma"/>
              </a:rPr>
              <a:t>don’t </a:t>
            </a:r>
            <a:r>
              <a:rPr dirty="0" sz="1100" spc="-35">
                <a:latin typeface="Tahoma"/>
                <a:cs typeface="Tahoma"/>
              </a:rPr>
              <a:t>like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book!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360" y="1587905"/>
            <a:ext cx="25063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>
                <a:latin typeface="Tahoma"/>
                <a:cs typeface="Tahoma"/>
              </a:rPr>
              <a:t>Did </a:t>
            </a:r>
            <a:r>
              <a:rPr dirty="0" sz="1100" spc="-60">
                <a:latin typeface="Tahoma"/>
                <a:cs typeface="Tahoma"/>
              </a:rPr>
              <a:t>you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party?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1880557"/>
            <a:ext cx="663575" cy="155956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4826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8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35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45</a:t>
            </a:r>
            <a:r>
              <a:rPr dirty="0" sz="600" spc="-114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80390" cy="582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016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 marL="88900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26391"/>
            <a:ext cx="620395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876832"/>
            <a:ext cx="34766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Why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 </a:t>
            </a:r>
            <a:r>
              <a:rPr dirty="0" sz="1100" spc="-30">
                <a:latin typeface="Tahoma"/>
                <a:cs typeface="Tahoma"/>
              </a:rPr>
              <a:t>incorrect? Can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40">
                <a:latin typeface="Tahoma"/>
                <a:cs typeface="Tahoma"/>
              </a:rPr>
              <a:t>correct  them?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1756" y="1408671"/>
            <a:ext cx="140970" cy="172085"/>
          </a:xfrm>
          <a:custGeom>
            <a:avLst/>
            <a:gdLst/>
            <a:ahLst/>
            <a:cxnLst/>
            <a:rect l="l" t="t" r="r" b="b"/>
            <a:pathLst>
              <a:path w="140970" h="172084">
                <a:moveTo>
                  <a:pt x="0" y="172072"/>
                </a:moveTo>
                <a:lnTo>
                  <a:pt x="140855" y="172072"/>
                </a:lnTo>
                <a:lnTo>
                  <a:pt x="140855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67360" y="1377872"/>
            <a:ext cx="14560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15">
                <a:latin typeface="Tahoma"/>
                <a:cs typeface="Tahoma"/>
              </a:rPr>
              <a:t>don’t </a:t>
            </a:r>
            <a:r>
              <a:rPr dirty="0" sz="1100" spc="-35">
                <a:latin typeface="Tahoma"/>
                <a:cs typeface="Tahoma"/>
              </a:rPr>
              <a:t>like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book!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8561" y="2696506"/>
            <a:ext cx="57213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45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587905"/>
            <a:ext cx="25063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>
                <a:latin typeface="Tahoma"/>
                <a:cs typeface="Tahoma"/>
              </a:rPr>
              <a:t>Did </a:t>
            </a:r>
            <a:r>
              <a:rPr dirty="0" sz="1100" spc="-60">
                <a:latin typeface="Tahoma"/>
                <a:cs typeface="Tahoma"/>
              </a:rPr>
              <a:t>you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party?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1797937"/>
            <a:ext cx="22358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15">
                <a:latin typeface="Tahoma"/>
                <a:cs typeface="Tahoma"/>
              </a:rPr>
              <a:t>Mary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sz="1100" spc="-65">
                <a:latin typeface="Tahoma"/>
                <a:cs typeface="Tahoma"/>
              </a:rPr>
              <a:t>been </a:t>
            </a:r>
            <a:r>
              <a:rPr dirty="0" sz="1100" spc="-40">
                <a:latin typeface="Tahoma"/>
                <a:cs typeface="Tahoma"/>
              </a:rPr>
              <a:t>studying </a:t>
            </a:r>
            <a:r>
              <a:rPr dirty="0" sz="1100" spc="-55">
                <a:latin typeface="Tahoma"/>
                <a:cs typeface="Tahoma"/>
              </a:rPr>
              <a:t>hard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lately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580390" cy="582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01600" marR="508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 marL="88900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2226391"/>
            <a:ext cx="620395" cy="451484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7297" y="876832"/>
            <a:ext cx="34766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Why </a:t>
            </a:r>
            <a:r>
              <a:rPr dirty="0" sz="1100" spc="-70">
                <a:latin typeface="Tahoma"/>
                <a:cs typeface="Tahoma"/>
              </a:rPr>
              <a:t>are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60">
                <a:latin typeface="Tahoma"/>
                <a:cs typeface="Tahoma"/>
              </a:rPr>
              <a:t>sentences </a:t>
            </a:r>
            <a:r>
              <a:rPr dirty="0" sz="1100" spc="-30">
                <a:latin typeface="Tahoma"/>
                <a:cs typeface="Tahoma"/>
              </a:rPr>
              <a:t>incorrect? Can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40">
                <a:latin typeface="Tahoma"/>
                <a:cs typeface="Tahoma"/>
              </a:rPr>
              <a:t>correct  them?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1756" y="1408671"/>
            <a:ext cx="140970" cy="172085"/>
          </a:xfrm>
          <a:custGeom>
            <a:avLst/>
            <a:gdLst/>
            <a:ahLst/>
            <a:cxnLst/>
            <a:rect l="l" t="t" r="r" b="b"/>
            <a:pathLst>
              <a:path w="140970" h="172084">
                <a:moveTo>
                  <a:pt x="0" y="172072"/>
                </a:moveTo>
                <a:lnTo>
                  <a:pt x="140855" y="172072"/>
                </a:lnTo>
                <a:lnTo>
                  <a:pt x="140855" y="0"/>
                </a:lnTo>
                <a:lnTo>
                  <a:pt x="0" y="0"/>
                </a:lnTo>
                <a:lnTo>
                  <a:pt x="0" y="172072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67360" y="1377872"/>
            <a:ext cx="14560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1. </a:t>
            </a:r>
            <a:r>
              <a:rPr dirty="0" sz="1100" spc="-110">
                <a:latin typeface="Tahoma"/>
                <a:cs typeface="Tahoma"/>
              </a:rPr>
              <a:t>I </a:t>
            </a:r>
            <a:r>
              <a:rPr dirty="0" sz="1100" spc="-15">
                <a:latin typeface="Tahoma"/>
                <a:cs typeface="Tahoma"/>
              </a:rPr>
              <a:t>don’t </a:t>
            </a:r>
            <a:r>
              <a:rPr dirty="0" sz="1100" spc="-35">
                <a:latin typeface="Tahoma"/>
                <a:cs typeface="Tahoma"/>
              </a:rPr>
              <a:t>like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book!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360" y="1587905"/>
            <a:ext cx="25063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2. </a:t>
            </a:r>
            <a:r>
              <a:rPr dirty="0" sz="1100">
                <a:latin typeface="Tahoma"/>
                <a:cs typeface="Tahoma"/>
              </a:rPr>
              <a:t>Did </a:t>
            </a:r>
            <a:r>
              <a:rPr dirty="0" sz="1100" spc="-60">
                <a:latin typeface="Tahoma"/>
                <a:cs typeface="Tahoma"/>
              </a:rPr>
              <a:t>you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good </a:t>
            </a:r>
            <a:r>
              <a:rPr dirty="0" sz="1100" spc="-30">
                <a:latin typeface="Tahoma"/>
                <a:cs typeface="Tahoma"/>
              </a:rPr>
              <a:t>time </a:t>
            </a:r>
            <a:r>
              <a:rPr dirty="0" sz="1100" spc="-15">
                <a:latin typeface="Tahoma"/>
                <a:cs typeface="Tahoma"/>
              </a:rPr>
              <a:t>at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party?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360" y="2370123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4.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360" y="2277769"/>
            <a:ext cx="344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What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0856" y="2332799"/>
            <a:ext cx="201295" cy="96520"/>
          </a:xfrm>
          <a:custGeom>
            <a:avLst/>
            <a:gdLst/>
            <a:ahLst/>
            <a:cxnLst/>
            <a:rect l="l" t="t" r="r" b="b"/>
            <a:pathLst>
              <a:path w="201294" h="96519">
                <a:moveTo>
                  <a:pt x="0" y="96215"/>
                </a:moveTo>
                <a:lnTo>
                  <a:pt x="201282" y="96215"/>
                </a:lnTo>
                <a:lnTo>
                  <a:pt x="201282" y="0"/>
                </a:lnTo>
                <a:lnTo>
                  <a:pt x="0" y="0"/>
                </a:lnTo>
                <a:lnTo>
                  <a:pt x="0" y="96215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88941" y="2463988"/>
            <a:ext cx="545465" cy="260350"/>
          </a:xfrm>
          <a:custGeom>
            <a:avLst/>
            <a:gdLst/>
            <a:ahLst/>
            <a:cxnLst/>
            <a:rect l="l" t="t" r="r" b="b"/>
            <a:pathLst>
              <a:path w="545465" h="260350">
                <a:moveTo>
                  <a:pt x="509098" y="90709"/>
                </a:moveTo>
                <a:lnTo>
                  <a:pt x="36000" y="90709"/>
                </a:lnTo>
                <a:lnTo>
                  <a:pt x="21987" y="93538"/>
                </a:lnTo>
                <a:lnTo>
                  <a:pt x="10544" y="101253"/>
                </a:lnTo>
                <a:lnTo>
                  <a:pt x="2829" y="112696"/>
                </a:lnTo>
                <a:lnTo>
                  <a:pt x="0" y="126709"/>
                </a:lnTo>
                <a:lnTo>
                  <a:pt x="0" y="224043"/>
                </a:lnTo>
                <a:lnTo>
                  <a:pt x="2829" y="238056"/>
                </a:lnTo>
                <a:lnTo>
                  <a:pt x="10544" y="249499"/>
                </a:lnTo>
                <a:lnTo>
                  <a:pt x="21987" y="257214"/>
                </a:lnTo>
                <a:lnTo>
                  <a:pt x="36000" y="260043"/>
                </a:lnTo>
                <a:lnTo>
                  <a:pt x="509098" y="260043"/>
                </a:lnTo>
                <a:lnTo>
                  <a:pt x="523111" y="257214"/>
                </a:lnTo>
                <a:lnTo>
                  <a:pt x="534554" y="249499"/>
                </a:lnTo>
                <a:lnTo>
                  <a:pt x="542269" y="238056"/>
                </a:lnTo>
                <a:lnTo>
                  <a:pt x="545098" y="224043"/>
                </a:lnTo>
                <a:lnTo>
                  <a:pt x="545098" y="126709"/>
                </a:lnTo>
                <a:lnTo>
                  <a:pt x="542269" y="112696"/>
                </a:lnTo>
                <a:lnTo>
                  <a:pt x="534554" y="101253"/>
                </a:lnTo>
                <a:lnTo>
                  <a:pt x="523111" y="93538"/>
                </a:lnTo>
                <a:lnTo>
                  <a:pt x="509098" y="90709"/>
                </a:lnTo>
                <a:close/>
              </a:path>
              <a:path w="545465" h="260350">
                <a:moveTo>
                  <a:pt x="272549" y="0"/>
                </a:moveTo>
                <a:lnTo>
                  <a:pt x="265291" y="3461"/>
                </a:lnTo>
                <a:lnTo>
                  <a:pt x="258911" y="13845"/>
                </a:lnTo>
                <a:lnTo>
                  <a:pt x="227549" y="90709"/>
                </a:lnTo>
                <a:lnTo>
                  <a:pt x="317549" y="90709"/>
                </a:lnTo>
                <a:lnTo>
                  <a:pt x="286187" y="13845"/>
                </a:lnTo>
                <a:lnTo>
                  <a:pt x="279807" y="3461"/>
                </a:lnTo>
                <a:lnTo>
                  <a:pt x="272549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07034" y="2551272"/>
            <a:ext cx="5092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solidFill>
                  <a:srgbClr val="190000"/>
                </a:solidFill>
                <a:latin typeface="Tahoma"/>
                <a:cs typeface="Tahoma"/>
              </a:rPr>
              <a:t>Aux.</a:t>
            </a:r>
            <a:r>
              <a:rPr dirty="0" sz="900" spc="65">
                <a:solidFill>
                  <a:srgbClr val="190000"/>
                </a:solidFill>
                <a:latin typeface="Tahoma"/>
                <a:cs typeface="Tahoma"/>
              </a:rPr>
              <a:t> </a:t>
            </a:r>
            <a:r>
              <a:rPr dirty="0" sz="900" spc="-35">
                <a:solidFill>
                  <a:srgbClr val="190000"/>
                </a:solidFill>
                <a:latin typeface="Tahoma"/>
                <a:cs typeface="Tahoma"/>
              </a:rPr>
              <a:t>verb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11179" y="2308568"/>
            <a:ext cx="0" cy="172085"/>
          </a:xfrm>
          <a:custGeom>
            <a:avLst/>
            <a:gdLst/>
            <a:ahLst/>
            <a:cxnLst/>
            <a:rect l="l" t="t" r="r" b="b"/>
            <a:pathLst>
              <a:path w="0" h="172085">
                <a:moveTo>
                  <a:pt x="0" y="0"/>
                </a:moveTo>
                <a:lnTo>
                  <a:pt x="0" y="172072"/>
                </a:lnTo>
              </a:path>
            </a:pathLst>
          </a:custGeom>
          <a:ln w="50025">
            <a:solidFill>
              <a:srgbClr val="FF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48156" y="2277769"/>
            <a:ext cx="10890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Are </a:t>
            </a:r>
            <a:r>
              <a:rPr dirty="0" sz="1100" spc="-65">
                <a:latin typeface="Tahoma"/>
                <a:cs typeface="Tahoma"/>
              </a:rPr>
              <a:t>you </a:t>
            </a:r>
            <a:r>
              <a:rPr dirty="0" sz="1100" spc="-70" i="1">
                <a:latin typeface="Trebuchet MS"/>
                <a:cs typeface="Trebuchet MS"/>
              </a:rPr>
              <a:t>t </a:t>
            </a:r>
            <a:r>
              <a:rPr dirty="0" sz="1100" spc="-45">
                <a:latin typeface="Tahoma"/>
                <a:cs typeface="Tahoma"/>
              </a:rPr>
              <a:t>doing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48080" y="2118606"/>
            <a:ext cx="412750" cy="184785"/>
          </a:xfrm>
          <a:custGeom>
            <a:avLst/>
            <a:gdLst/>
            <a:ahLst/>
            <a:cxnLst/>
            <a:rect l="l" t="t" r="r" b="b"/>
            <a:pathLst>
              <a:path w="412750" h="184785">
                <a:moveTo>
                  <a:pt x="412493" y="184728"/>
                </a:moveTo>
                <a:lnTo>
                  <a:pt x="381979" y="36228"/>
                </a:lnTo>
                <a:lnTo>
                  <a:pt x="352556" y="2846"/>
                </a:lnTo>
                <a:lnTo>
                  <a:pt x="337590" y="0"/>
                </a:lnTo>
                <a:lnTo>
                  <a:pt x="65216" y="0"/>
                </a:lnTo>
                <a:lnTo>
                  <a:pt x="50251" y="2846"/>
                </a:lnTo>
                <a:lnTo>
                  <a:pt x="36912" y="10610"/>
                </a:lnTo>
                <a:lnTo>
                  <a:pt x="26628" y="22126"/>
                </a:lnTo>
                <a:lnTo>
                  <a:pt x="20828" y="36228"/>
                </a:lnTo>
                <a:lnTo>
                  <a:pt x="0" y="137583"/>
                </a:lnTo>
              </a:path>
            </a:pathLst>
          </a:custGeom>
          <a:ln w="20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16175" y="2220152"/>
            <a:ext cx="75565" cy="83185"/>
          </a:xfrm>
          <a:custGeom>
            <a:avLst/>
            <a:gdLst/>
            <a:ahLst/>
            <a:cxnLst/>
            <a:rect l="l" t="t" r="r" b="b"/>
            <a:pathLst>
              <a:path w="75565" h="83185">
                <a:moveTo>
                  <a:pt x="75434" y="15499"/>
                </a:moveTo>
                <a:lnTo>
                  <a:pt x="31904" y="36037"/>
                </a:lnTo>
                <a:lnTo>
                  <a:pt x="0" y="0"/>
                </a:lnTo>
                <a:lnTo>
                  <a:pt x="22217" y="83183"/>
                </a:lnTo>
                <a:lnTo>
                  <a:pt x="75434" y="15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7360" y="1703253"/>
            <a:ext cx="2235835" cy="46926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3. </a:t>
            </a:r>
            <a:r>
              <a:rPr dirty="0" sz="1100" spc="-15">
                <a:latin typeface="Tahoma"/>
                <a:cs typeface="Tahoma"/>
              </a:rPr>
              <a:t>Mary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sz="1100" spc="-65">
                <a:latin typeface="Tahoma"/>
                <a:cs typeface="Tahoma"/>
              </a:rPr>
              <a:t>been </a:t>
            </a:r>
            <a:r>
              <a:rPr dirty="0" sz="1100" spc="-40">
                <a:latin typeface="Tahoma"/>
                <a:cs typeface="Tahoma"/>
              </a:rPr>
              <a:t>studying </a:t>
            </a:r>
            <a:r>
              <a:rPr dirty="0" sz="1100" spc="-55">
                <a:latin typeface="Tahoma"/>
                <a:cs typeface="Tahoma"/>
              </a:rPr>
              <a:t>hard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lately</a:t>
            </a:r>
            <a:endParaRPr sz="1100">
              <a:latin typeface="Tahoma"/>
              <a:cs typeface="Tahoma"/>
            </a:endParaRPr>
          </a:p>
          <a:p>
            <a:pPr algn="ctr" marR="263525">
              <a:lnSpc>
                <a:spcPct val="100000"/>
              </a:lnSpc>
              <a:spcBef>
                <a:spcPts val="535"/>
              </a:spcBef>
            </a:pPr>
            <a:r>
              <a:rPr dirty="0" sz="750" spc="-15">
                <a:latin typeface="Tahoma"/>
                <a:cs typeface="Tahoma"/>
              </a:rPr>
              <a:t>Movement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38561" y="2696506"/>
            <a:ext cx="572135" cy="169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3333B2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45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327207"/>
            <a:ext cx="544830" cy="339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059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5" action="ppaction://hlinksldjump"/>
              </a:rPr>
              <a:t>Finite </a:t>
            </a:r>
            <a:r>
              <a:rPr dirty="0" spc="-60">
                <a:hlinkClick r:id="rId5" action="ppaction://hlinksldjump"/>
              </a:rPr>
              <a:t>and </a:t>
            </a:r>
            <a:r>
              <a:rPr dirty="0" spc="-40">
                <a:hlinkClick r:id="rId5" action="ppaction://hlinksldjump"/>
              </a:rPr>
              <a:t>non-finite</a:t>
            </a:r>
            <a:r>
              <a:rPr dirty="0" spc="120">
                <a:hlinkClick r:id="rId5" action="ppaction://hlinksldjump"/>
              </a:rPr>
              <a:t> </a:t>
            </a:r>
            <a:r>
              <a:rPr dirty="0" spc="-60">
                <a:hlinkClick r:id="rId5" action="ppaction://hlinksldjump"/>
              </a:rPr>
              <a:t>forms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7297" y="1039124"/>
            <a:ext cx="3452495" cy="119062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spc="-35">
                <a:latin typeface="Tahoma"/>
                <a:cs typeface="Tahoma"/>
              </a:rPr>
              <a:t>Verb </a:t>
            </a:r>
            <a:r>
              <a:rPr dirty="0" sz="1100" spc="-55">
                <a:latin typeface="Tahoma"/>
                <a:cs typeface="Tahoma"/>
              </a:rPr>
              <a:t>forms </a:t>
            </a:r>
            <a:r>
              <a:rPr dirty="0" sz="1100" spc="-45">
                <a:latin typeface="Tahoma"/>
                <a:cs typeface="Tahoma"/>
              </a:rPr>
              <a:t>can </a:t>
            </a:r>
            <a:r>
              <a:rPr dirty="0" sz="1100" spc="-55">
                <a:latin typeface="Tahoma"/>
                <a:cs typeface="Tahoma"/>
              </a:rPr>
              <a:t>be </a:t>
            </a:r>
            <a:r>
              <a:rPr dirty="0" sz="1100" spc="-40">
                <a:latin typeface="Tahoma"/>
                <a:cs typeface="Tahoma"/>
              </a:rPr>
              <a:t>either </a:t>
            </a:r>
            <a:r>
              <a:rPr dirty="0" sz="1100" spc="-20" b="1">
                <a:latin typeface="Arial"/>
                <a:cs typeface="Arial"/>
              </a:rPr>
              <a:t>finite</a:t>
            </a:r>
            <a:r>
              <a:rPr dirty="0" sz="1100" spc="215" b="1">
                <a:latin typeface="Arial"/>
                <a:cs typeface="Arial"/>
              </a:rPr>
              <a:t> </a:t>
            </a:r>
            <a:r>
              <a:rPr dirty="0" sz="1100" spc="-60">
                <a:latin typeface="Tahoma"/>
                <a:cs typeface="Tahoma"/>
              </a:rPr>
              <a:t>or </a:t>
            </a:r>
            <a:r>
              <a:rPr dirty="0" sz="1100" spc="-30" b="1">
                <a:latin typeface="Arial"/>
                <a:cs typeface="Arial"/>
              </a:rPr>
              <a:t>non-finite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 spc="-10">
                <a:latin typeface="Tahoma"/>
                <a:cs typeface="Tahoma"/>
              </a:rPr>
              <a:t>Finite </a:t>
            </a:r>
            <a:r>
              <a:rPr dirty="0" sz="1100" spc="-55">
                <a:latin typeface="Tahoma"/>
                <a:cs typeface="Tahoma"/>
              </a:rPr>
              <a:t>forms </a:t>
            </a:r>
            <a:r>
              <a:rPr dirty="0" sz="1100" spc="-70">
                <a:latin typeface="Tahoma"/>
                <a:cs typeface="Tahoma"/>
              </a:rPr>
              <a:t>express</a:t>
            </a:r>
            <a:r>
              <a:rPr dirty="0" sz="1100" spc="114">
                <a:latin typeface="Tahoma"/>
                <a:cs typeface="Tahoma"/>
              </a:rPr>
              <a:t> </a:t>
            </a:r>
            <a:r>
              <a:rPr dirty="0" sz="1100" spc="-50" b="1">
                <a:latin typeface="Arial"/>
                <a:cs typeface="Arial"/>
              </a:rPr>
              <a:t>tense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100" spc="-55">
                <a:latin typeface="Tahoma"/>
                <a:cs typeface="Tahoma"/>
              </a:rPr>
              <a:t>e.g.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laugh-ed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02600"/>
              </a:lnSpc>
              <a:spcBef>
                <a:spcPts val="640"/>
              </a:spcBef>
            </a:pPr>
            <a:r>
              <a:rPr dirty="0" sz="1100" spc="-25">
                <a:latin typeface="Tahoma"/>
                <a:cs typeface="Tahoma"/>
              </a:rPr>
              <a:t>Non-finite </a:t>
            </a:r>
            <a:r>
              <a:rPr dirty="0" sz="1100" spc="-55">
                <a:latin typeface="Tahoma"/>
                <a:cs typeface="Tahoma"/>
              </a:rPr>
              <a:t>forms </a:t>
            </a:r>
            <a:r>
              <a:rPr dirty="0" sz="1100" spc="-70" b="1">
                <a:latin typeface="Arial"/>
                <a:cs typeface="Arial"/>
              </a:rPr>
              <a:t>do </a:t>
            </a:r>
            <a:r>
              <a:rPr dirty="0" sz="1100" spc="-20" b="1">
                <a:latin typeface="Arial"/>
                <a:cs typeface="Arial"/>
              </a:rPr>
              <a:t>not </a:t>
            </a:r>
            <a:r>
              <a:rPr dirty="0" sz="1100" spc="-55" b="1">
                <a:latin typeface="Arial"/>
                <a:cs typeface="Arial"/>
              </a:rPr>
              <a:t>have </a:t>
            </a:r>
            <a:r>
              <a:rPr dirty="0" sz="1100" spc="-50" b="1">
                <a:latin typeface="Arial"/>
                <a:cs typeface="Arial"/>
              </a:rPr>
              <a:t>tense</a:t>
            </a:r>
            <a:r>
              <a:rPr dirty="0" sz="1100" spc="-50">
                <a:latin typeface="Tahoma"/>
                <a:cs typeface="Tahoma"/>
              </a:rPr>
              <a:t>, </a:t>
            </a:r>
            <a:r>
              <a:rPr dirty="0" sz="1100" spc="-55">
                <a:latin typeface="Tahoma"/>
                <a:cs typeface="Tahoma"/>
              </a:rPr>
              <a:t>e.g. e.g. </a:t>
            </a:r>
            <a:r>
              <a:rPr dirty="0" sz="1100" spc="-30" i="1">
                <a:latin typeface="Trebuchet MS"/>
                <a:cs typeface="Trebuchet MS"/>
              </a:rPr>
              <a:t>He </a:t>
            </a:r>
            <a:r>
              <a:rPr dirty="0" sz="1100" spc="-65" i="1">
                <a:latin typeface="Trebuchet MS"/>
                <a:cs typeface="Trebuchet MS"/>
              </a:rPr>
              <a:t>loves </a:t>
            </a:r>
            <a:r>
              <a:rPr dirty="0" sz="1100" b="1">
                <a:latin typeface="Arial"/>
                <a:cs typeface="Arial"/>
              </a:rPr>
              <a:t>to  </a:t>
            </a:r>
            <a:r>
              <a:rPr dirty="0" sz="1100" spc="-30" b="1">
                <a:latin typeface="Arial"/>
                <a:cs typeface="Arial"/>
              </a:rPr>
              <a:t>laugh/laughing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2226391"/>
            <a:ext cx="627380" cy="121348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1143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Do-support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5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80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26391"/>
            <a:ext cx="620395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340053"/>
            <a:ext cx="1054100" cy="80327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54600"/>
              </a:lnSpc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Forms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verb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Marking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Tense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789292"/>
            <a:ext cx="2781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Do-sup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o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933026"/>
            <a:ext cx="91757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8" action="ppaction://hlinksldjump"/>
              </a:rPr>
              <a:t>Further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8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28" action="ppaction://hlinksldjump"/>
              </a:rPr>
              <a:t>reading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3333B2"/>
                </a:solidFill>
                <a:latin typeface="Verdana"/>
                <a:cs typeface="Verdana"/>
                <a:hlinkClick r:id="rId25" action="ppaction://hlinksldjump"/>
              </a:rPr>
              <a:t>Homework</a:t>
            </a:r>
            <a:r>
              <a:rPr dirty="0" baseline="4629" sz="900" spc="-150">
                <a:solidFill>
                  <a:srgbClr val="3333B2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5" action="ppaction://hlinksldjump"/>
              </a:rPr>
              <a:t>45</a:t>
            </a:r>
            <a:r>
              <a:rPr dirty="0" sz="600" spc="-125"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5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5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237194"/>
            <a:ext cx="913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Marking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523249"/>
            <a:ext cx="1657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Combining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tense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and</a:t>
            </a:r>
            <a:r>
              <a:rPr dirty="0" sz="1100" spc="8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809304"/>
            <a:ext cx="1533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The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role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of auxiliary</a:t>
            </a:r>
            <a:r>
              <a:rPr dirty="0" sz="1100" spc="16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verbs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095359"/>
            <a:ext cx="9169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Adding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adverbs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288537"/>
            <a:ext cx="65976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55">
                <a:solidFill>
                  <a:srgbClr val="3333B2"/>
                </a:solidFill>
                <a:latin typeface="Tahoma"/>
                <a:cs typeface="Tahoma"/>
                <a:hlinkClick r:id="rId25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50240" cy="1209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01600" marR="74295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 marL="19050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80557"/>
            <a:ext cx="663575" cy="8902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4826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1305735"/>
            <a:ext cx="3112135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100"/>
              </a:spcBef>
            </a:pPr>
            <a:r>
              <a:rPr dirty="0" sz="1100" spc="-20">
                <a:latin typeface="Tahoma"/>
                <a:cs typeface="Tahoma"/>
              </a:rPr>
              <a:t>The </a:t>
            </a:r>
            <a:r>
              <a:rPr dirty="0" sz="1100" spc="-60">
                <a:latin typeface="Tahoma"/>
                <a:cs typeface="Tahoma"/>
              </a:rPr>
              <a:t>expression </a:t>
            </a:r>
            <a:r>
              <a:rPr dirty="0" sz="1100" spc="-55" i="1">
                <a:latin typeface="Trebuchet MS"/>
                <a:cs typeface="Trebuchet MS"/>
              </a:rPr>
              <a:t>I’m a </a:t>
            </a:r>
            <a:r>
              <a:rPr dirty="0" sz="1100" spc="-45" i="1">
                <a:latin typeface="Trebuchet MS"/>
                <a:cs typeface="Trebuchet MS"/>
              </a:rPr>
              <a:t>big </a:t>
            </a:r>
            <a:r>
              <a:rPr dirty="0" sz="1100" spc="-35" i="1">
                <a:latin typeface="Trebuchet MS"/>
                <a:cs typeface="Trebuchet MS"/>
              </a:rPr>
              <a:t>dog </a:t>
            </a:r>
            <a:r>
              <a:rPr dirty="0" sz="1100" spc="-50" i="1">
                <a:latin typeface="Trebuchet MS"/>
                <a:cs typeface="Trebuchet MS"/>
              </a:rPr>
              <a:t>man </a:t>
            </a:r>
            <a:r>
              <a:rPr dirty="0" sz="1100" spc="-60">
                <a:latin typeface="Tahoma"/>
                <a:cs typeface="Tahoma"/>
              </a:rPr>
              <a:t>has </a:t>
            </a:r>
            <a:r>
              <a:rPr dirty="0" sz="1100" spc="-55">
                <a:latin typeface="Tahoma"/>
                <a:cs typeface="Tahoma"/>
              </a:rPr>
              <a:t>two meanings.  </a:t>
            </a:r>
            <a:r>
              <a:rPr dirty="0" sz="1100" spc="-15">
                <a:latin typeface="Tahoma"/>
                <a:cs typeface="Tahoma"/>
              </a:rPr>
              <a:t>What </a:t>
            </a:r>
            <a:r>
              <a:rPr dirty="0" sz="1100" spc="-70">
                <a:latin typeface="Tahoma"/>
                <a:cs typeface="Tahoma"/>
              </a:rPr>
              <a:t>are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they?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8561" y="2789292"/>
            <a:ext cx="2781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p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o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3333B2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3333B2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46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2239" y="85095"/>
            <a:ext cx="491490" cy="20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40335" marR="5080" indent="-128270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8282" y="327207"/>
            <a:ext cx="41973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45">
                <a:latin typeface="Verdana"/>
                <a:cs typeface="Verdana"/>
              </a:rPr>
              <a:t> Riches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550347"/>
            <a:ext cx="3810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</a:t>
            </a:r>
            <a:r>
              <a:rPr dirty="0" sz="600" spc="-8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w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o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rk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657470"/>
            <a:ext cx="650240" cy="63754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3263" y="1880557"/>
            <a:ext cx="663575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226391"/>
            <a:ext cx="620395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7297" y="340053"/>
            <a:ext cx="1054100" cy="80327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54600"/>
              </a:lnSpc>
            </a:pP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Forms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of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the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4" action="ppaction://hlinksldjump"/>
              </a:rPr>
              <a:t>verb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Marking</a:t>
            </a:r>
            <a:r>
              <a:rPr dirty="0" sz="1100" spc="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65">
                <a:solidFill>
                  <a:srgbClr val="D6D6EF"/>
                </a:solidFill>
                <a:latin typeface="Tahoma"/>
                <a:cs typeface="Tahoma"/>
                <a:hlinkClick r:id="rId10" action="ppaction://hlinksldjump"/>
              </a:rPr>
              <a:t>Tense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8561" y="2789292"/>
            <a:ext cx="2781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Do-sup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p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o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6" action="ppaction://hlinksldjump"/>
              </a:rPr>
              <a:t>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3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7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297" y="2933026"/>
            <a:ext cx="917575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28" action="ppaction://hlinksldjump"/>
              </a:rPr>
              <a:t>Further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28" action="ppaction://hlinksldjump"/>
              </a:rPr>
              <a:t>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28" action="ppaction://hlinksldjump"/>
              </a:rPr>
              <a:t>reading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5" action="ppaction://hlinksldjump"/>
              </a:rPr>
              <a:t>46</a:t>
            </a:r>
            <a:r>
              <a:rPr dirty="0" sz="600" spc="-125"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5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5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297" y="1237194"/>
            <a:ext cx="913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Marking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3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297" y="1523249"/>
            <a:ext cx="1657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Combining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tense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and</a:t>
            </a:r>
            <a:r>
              <a:rPr dirty="0" sz="1100" spc="85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15" action="ppaction://hlinksldjump"/>
              </a:rPr>
              <a:t>aspect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297" y="1809304"/>
            <a:ext cx="15335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The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role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of auxiliary</a:t>
            </a:r>
            <a:r>
              <a:rPr dirty="0" sz="1100" spc="165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60">
                <a:solidFill>
                  <a:srgbClr val="D6D6EF"/>
                </a:solidFill>
                <a:latin typeface="Tahoma"/>
                <a:cs typeface="Tahoma"/>
                <a:hlinkClick r:id="rId18" action="ppaction://hlinksldjump"/>
              </a:rPr>
              <a:t>verbs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297" y="2095359"/>
            <a:ext cx="9169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Adding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 </a:t>
            </a: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3" action="ppaction://hlinksldjump"/>
              </a:rPr>
              <a:t>adverbs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97" y="2288537"/>
            <a:ext cx="659765" cy="5441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24" action="ppaction://hlinksldjump"/>
              </a:rPr>
              <a:t>EXERCISE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100" spc="-55">
                <a:solidFill>
                  <a:srgbClr val="D6D6EF"/>
                </a:solidFill>
                <a:latin typeface="Tahoma"/>
                <a:cs typeface="Tahoma"/>
                <a:hlinkClick r:id="rId25" action="ppaction://hlinksldjump"/>
              </a:rPr>
              <a:t>Homework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3263" y="85095"/>
            <a:ext cx="650240" cy="1209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01600" marR="74295">
              <a:lnSpc>
                <a:spcPts val="700"/>
              </a:lnSpc>
              <a:spcBef>
                <a:spcPts val="135"/>
              </a:spcBef>
            </a:pP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The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5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syntax</a:t>
            </a:r>
            <a:r>
              <a:rPr dirty="0" sz="600" spc="-3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3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of </a:t>
            </a:r>
            <a:r>
              <a:rPr dirty="0" sz="600" spc="-25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600" spc="-60">
                <a:solidFill>
                  <a:srgbClr val="3333B2"/>
                </a:solidFill>
                <a:latin typeface="Verdana"/>
                <a:cs typeface="Verdana"/>
                <a:hlinkClick r:id="rId2" action="ppaction://hlinksldjump"/>
              </a:rPr>
              <a:t>events</a:t>
            </a:r>
            <a:endParaRPr sz="600">
              <a:latin typeface="Verdana"/>
              <a:cs typeface="Verdana"/>
            </a:endParaRPr>
          </a:p>
          <a:p>
            <a:pPr algn="ctr" marL="19050">
              <a:lnSpc>
                <a:spcPct val="100000"/>
              </a:lnSpc>
              <a:spcBef>
                <a:spcPts val="470"/>
              </a:spcBef>
            </a:pPr>
            <a:r>
              <a:rPr dirty="0" sz="600" spc="-25">
                <a:latin typeface="Verdana"/>
                <a:cs typeface="Verdana"/>
              </a:rPr>
              <a:t>Nick</a:t>
            </a:r>
            <a:r>
              <a:rPr dirty="0" sz="600" spc="-15">
                <a:latin typeface="Verdana"/>
                <a:cs typeface="Verdana"/>
              </a:rPr>
              <a:t> </a:t>
            </a:r>
            <a:r>
              <a:rPr dirty="0" sz="600" spc="-45">
                <a:latin typeface="Verdana"/>
                <a:cs typeface="Verdana"/>
              </a:rPr>
              <a:t>Riches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3" action="ppaction://hlinksldjump"/>
              </a:rPr>
              <a:t>Homework</a:t>
            </a: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Forms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of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the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4" action="ppaction://hlinksldjump"/>
              </a:rPr>
              <a:t>verb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30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Finite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and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non-finite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5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Finite</a:t>
            </a:r>
            <a:r>
              <a:rPr dirty="0" sz="400" spc="-5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6" action="ppaction://hlinksldjump"/>
              </a:rPr>
              <a:t>forms</a:t>
            </a:r>
            <a:endParaRPr sz="400">
              <a:latin typeface="Verdana"/>
              <a:cs typeface="Verdana"/>
            </a:endParaRPr>
          </a:p>
          <a:p>
            <a:pPr marL="37465" marR="239395">
              <a:lnSpc>
                <a:spcPct val="152200"/>
              </a:lnSpc>
            </a:pP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Non-finite</a:t>
            </a:r>
            <a:r>
              <a:rPr dirty="0" sz="400" spc="-55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7" action="ppaction://hlinksldjump"/>
              </a:rPr>
              <a:t>forms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8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50"/>
              </a:spcBef>
            </a:pP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9" action="ppaction://hlinksldjump"/>
              </a:rPr>
              <a:t>Summary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3263" y="1281663"/>
            <a:ext cx="520700" cy="35877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Marking</a:t>
            </a: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0" action="ppaction://hlinksldjump"/>
              </a:rPr>
              <a:t>Tense</a:t>
            </a:r>
            <a:endParaRPr sz="600">
              <a:latin typeface="Verdana"/>
              <a:cs typeface="Verdana"/>
            </a:endParaRPr>
          </a:p>
          <a:p>
            <a:pPr marL="37465" marR="15240">
              <a:lnSpc>
                <a:spcPct val="152200"/>
              </a:lnSpc>
              <a:spcBef>
                <a:spcPts val="25"/>
              </a:spcBef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Importance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of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1" action="ppaction://hlinksldjump"/>
              </a:rPr>
              <a:t>Tense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15">
                <a:solidFill>
                  <a:srgbClr val="80808F"/>
                </a:solidFill>
                <a:latin typeface="Verdana"/>
                <a:cs typeface="Verdana"/>
                <a:hlinkClick r:id="rId12" action="ppaction://hlinksldjump"/>
              </a:rPr>
              <a:t>EXERCISE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3263" y="1627496"/>
            <a:ext cx="542290" cy="26606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Marking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600" spc="-45">
                <a:solidFill>
                  <a:srgbClr val="9494D7"/>
                </a:solidFill>
                <a:latin typeface="Verdana"/>
                <a:cs typeface="Verdana"/>
                <a:hlinkClick r:id="rId13" action="ppaction://hlinksldjump"/>
              </a:rPr>
              <a:t>aspect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How 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to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mark</a:t>
            </a:r>
            <a:r>
              <a:rPr dirty="0" sz="400" spc="1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4" action="ppaction://hlinksldjump"/>
              </a:rPr>
              <a:t>aspect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3263" y="1880557"/>
            <a:ext cx="663575" cy="890269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600" spc="-5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Comb. </a:t>
            </a:r>
            <a:r>
              <a:rPr dirty="0" sz="600" spc="6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T </a:t>
            </a:r>
            <a:r>
              <a:rPr dirty="0" sz="600" spc="4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&amp;</a:t>
            </a:r>
            <a:r>
              <a:rPr dirty="0" sz="600" spc="-25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 </a:t>
            </a: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5" action="ppaction://hlinksldjump"/>
              </a:rPr>
              <a:t>Asp.</a:t>
            </a:r>
            <a:endParaRPr sz="600">
              <a:latin typeface="Verdana"/>
              <a:cs typeface="Verdana"/>
            </a:endParaRPr>
          </a:p>
          <a:p>
            <a:pPr marL="37465" marR="508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Building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up complex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6" action="ppaction://hlinksldjump"/>
              </a:rPr>
              <a:t>tenses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Meanings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of </a:t>
            </a:r>
            <a:r>
              <a:rPr dirty="0" sz="400" spc="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TA</a:t>
            </a:r>
            <a:r>
              <a:rPr dirty="0" sz="400" spc="2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17" action="ppaction://hlinksldjump"/>
              </a:rPr>
              <a:t>combs.</a:t>
            </a:r>
            <a:endParaRPr sz="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600" spc="-4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Role </a:t>
            </a: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of </a:t>
            </a:r>
            <a:r>
              <a:rPr dirty="0" sz="600" spc="-5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aux.</a:t>
            </a:r>
            <a:r>
              <a:rPr dirty="0" sz="600" spc="95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18" action="ppaction://hlinksldjump"/>
              </a:rPr>
              <a:t>vbs.</a:t>
            </a:r>
            <a:endParaRPr sz="600">
              <a:latin typeface="Verdana"/>
              <a:cs typeface="Verdana"/>
            </a:endParaRPr>
          </a:p>
          <a:p>
            <a:pPr marL="37465" marR="48260">
              <a:lnSpc>
                <a:spcPct val="152200"/>
              </a:lnSpc>
              <a:spcBef>
                <a:spcPts val="25"/>
              </a:spcBef>
            </a:pP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What </a:t>
            </a:r>
            <a:r>
              <a:rPr dirty="0" sz="400" spc="-45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are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auxiliary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19" action="ppaction://hlinksldjump"/>
              </a:rPr>
              <a:t>verbs?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Tense-marking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0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Negation-marking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1" action="ppaction://hlinksldjump"/>
              </a:rPr>
              <a:t>duties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</a:rPr>
              <a:t> </a:t>
            </a: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Question-marking </a:t>
            </a: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2" action="ppaction://hlinksldjump"/>
              </a:rPr>
              <a:t>duties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297" y="1493747"/>
            <a:ext cx="1779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Borjars </a:t>
            </a:r>
            <a:r>
              <a:rPr dirty="0" sz="1100" spc="85">
                <a:latin typeface="Tahoma"/>
                <a:cs typeface="Tahoma"/>
              </a:rPr>
              <a:t>&amp; </a:t>
            </a:r>
            <a:r>
              <a:rPr dirty="0" sz="1100" spc="-30">
                <a:latin typeface="Tahoma"/>
                <a:cs typeface="Tahoma"/>
              </a:rPr>
              <a:t>Burridge, </a:t>
            </a:r>
            <a:r>
              <a:rPr dirty="0" sz="1100" spc="-35">
                <a:latin typeface="Tahoma"/>
                <a:cs typeface="Tahoma"/>
              </a:rPr>
              <a:t>Chapter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6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8561" y="2789292"/>
            <a:ext cx="2781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0" spc="-3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Do-sup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p</a:t>
            </a:r>
            <a:r>
              <a:rPr dirty="0" sz="400" spc="-5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o</a:t>
            </a:r>
            <a:r>
              <a:rPr dirty="0" sz="400" spc="-20">
                <a:solidFill>
                  <a:srgbClr val="80808F"/>
                </a:solidFill>
                <a:latin typeface="Verdana"/>
                <a:cs typeface="Verdana"/>
                <a:hlinkClick r:id="rId23" action="ppaction://hlinksldjump"/>
              </a:rPr>
              <a:t>rt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3263" y="2921864"/>
            <a:ext cx="54419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35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Adding</a:t>
            </a:r>
            <a:r>
              <a:rPr dirty="0" sz="600" spc="-7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 </a:t>
            </a:r>
            <a:r>
              <a:rPr dirty="0" sz="600" spc="-60">
                <a:solidFill>
                  <a:srgbClr val="9494D7"/>
                </a:solidFill>
                <a:latin typeface="Verdana"/>
                <a:cs typeface="Verdana"/>
                <a:hlinkClick r:id="rId24" action="ppaction://hlinksldjump"/>
              </a:rPr>
              <a:t>adverbs</a:t>
            </a:r>
            <a:endParaRPr sz="600">
              <a:latin typeface="Verdana"/>
              <a:cs typeface="Verdana"/>
            </a:endParaRPr>
          </a:p>
          <a:p>
            <a:pPr marL="37465">
              <a:lnSpc>
                <a:spcPct val="100000"/>
              </a:lnSpc>
              <a:spcBef>
                <a:spcPts val="275"/>
              </a:spcBef>
            </a:pPr>
            <a:r>
              <a:rPr dirty="0" sz="400" spc="-3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Placement </a:t>
            </a:r>
            <a:r>
              <a:rPr dirty="0" sz="400" spc="-25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of</a:t>
            </a:r>
            <a:r>
              <a:rPr dirty="0" sz="400" spc="-1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 </a:t>
            </a:r>
            <a:r>
              <a:rPr dirty="0" sz="400" spc="-40">
                <a:solidFill>
                  <a:srgbClr val="80808F"/>
                </a:solidFill>
                <a:latin typeface="Verdana"/>
                <a:cs typeface="Verdana"/>
                <a:hlinkClick r:id="rId25" action="ppaction://hlinksldjump"/>
              </a:rPr>
              <a:t>adverbs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3263" y="3174911"/>
            <a:ext cx="395605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20">
                <a:solidFill>
                  <a:srgbClr val="9494D7"/>
                </a:solidFill>
                <a:latin typeface="Verdana"/>
                <a:cs typeface="Verdana"/>
                <a:hlinkClick r:id="rId26" action="ppaction://hlinksldjump"/>
              </a:rPr>
              <a:t>EXERCISE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263" y="3335185"/>
            <a:ext cx="627380" cy="108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4629" sz="900" spc="-82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Homework</a:t>
            </a:r>
            <a:r>
              <a:rPr dirty="0" baseline="4629" sz="900" spc="-150">
                <a:solidFill>
                  <a:srgbClr val="9494D7"/>
                </a:solidFill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45">
                <a:latin typeface="Verdana"/>
                <a:cs typeface="Verdana"/>
                <a:hlinkClick r:id="rId27" action="ppaction://hlinksldjump"/>
              </a:rPr>
              <a:t>/</a:t>
            </a:r>
            <a:r>
              <a:rPr dirty="0" sz="600" spc="-125">
                <a:latin typeface="Verdana"/>
                <a:cs typeface="Verdana"/>
                <a:hlinkClick r:id="rId27" action="ppaction://hlinksldjump"/>
              </a:rPr>
              <a:t> </a:t>
            </a:r>
            <a:r>
              <a:rPr dirty="0" sz="600" spc="-65">
                <a:latin typeface="Verdana"/>
                <a:cs typeface="Verdana"/>
                <a:hlinkClick r:id="rId27" action="ppaction://hlinksldjump"/>
              </a:rPr>
              <a:t>47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888104" cy="350520"/>
          </a:xfrm>
          <a:custGeom>
            <a:avLst/>
            <a:gdLst/>
            <a:ahLst/>
            <a:cxnLst/>
            <a:rect l="l" t="t" r="r" b="b"/>
            <a:pathLst>
              <a:path w="3888104" h="350520">
                <a:moveTo>
                  <a:pt x="0" y="350126"/>
                </a:moveTo>
                <a:lnTo>
                  <a:pt x="3888003" y="350126"/>
                </a:lnTo>
                <a:lnTo>
                  <a:pt x="3888003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144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>
                <a:hlinkClick r:id="rId2" action="ppaction://hlinksldjump"/>
              </a:rPr>
              <a:t>Finite</a:t>
            </a:r>
            <a:r>
              <a:rPr dirty="0" spc="-40">
                <a:hlinkClick r:id="rId2" action="ppaction://hlinksldjump"/>
              </a:rPr>
              <a:t> </a:t>
            </a:r>
            <a:r>
              <a:rPr dirty="0" spc="-60">
                <a:hlinkClick r:id="rId2" action="ppaction://hlinksldjump"/>
              </a:rPr>
              <a:t>forms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7297" y="611643"/>
            <a:ext cx="3183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Finite </a:t>
            </a:r>
            <a:r>
              <a:rPr dirty="0" sz="1100" spc="-55">
                <a:latin typeface="Tahoma"/>
                <a:cs typeface="Tahoma"/>
              </a:rPr>
              <a:t>forms </a:t>
            </a:r>
            <a:r>
              <a:rPr dirty="0" sz="1100" spc="-40">
                <a:latin typeface="Tahoma"/>
                <a:cs typeface="Tahoma"/>
              </a:rPr>
              <a:t>often </a:t>
            </a:r>
            <a:r>
              <a:rPr dirty="0" sz="1100" spc="-65">
                <a:latin typeface="Tahoma"/>
                <a:cs typeface="Tahoma"/>
              </a:rPr>
              <a:t>have </a:t>
            </a:r>
            <a:r>
              <a:rPr dirty="0" sz="1100" spc="-25">
                <a:latin typeface="Tahoma"/>
                <a:cs typeface="Tahoma"/>
              </a:rPr>
              <a:t>rich </a:t>
            </a:r>
            <a:r>
              <a:rPr dirty="0" sz="1100" spc="-35" b="1">
                <a:latin typeface="Arial"/>
                <a:cs typeface="Arial"/>
              </a:rPr>
              <a:t>inflectional</a:t>
            </a:r>
            <a:r>
              <a:rPr dirty="0" sz="1100" spc="114" b="1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morphology</a:t>
            </a:r>
            <a:r>
              <a:rPr dirty="0" sz="1100" spc="-6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8664" y="1011191"/>
            <a:ext cx="450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Singul</a:t>
            </a:r>
            <a:r>
              <a:rPr dirty="0" sz="1000" spc="-6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37734" y="1011191"/>
            <a:ext cx="336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Tahoma"/>
                <a:cs typeface="Tahoma"/>
              </a:rPr>
              <a:t>Plural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6260" y="1228864"/>
            <a:ext cx="4055745" cy="0"/>
          </a:xfrm>
          <a:custGeom>
            <a:avLst/>
            <a:gdLst/>
            <a:ahLst/>
            <a:cxnLst/>
            <a:rect l="l" t="t" r="r" b="b"/>
            <a:pathLst>
              <a:path w="4055745" h="0">
                <a:moveTo>
                  <a:pt x="0" y="0"/>
                </a:moveTo>
                <a:lnTo>
                  <a:pt x="405549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4459" y="1332565"/>
            <a:ext cx="995680" cy="30416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 indent="170815">
              <a:lnSpc>
                <a:spcPts val="1000"/>
              </a:lnSpc>
              <a:spcBef>
                <a:spcPts val="295"/>
              </a:spcBef>
            </a:pPr>
            <a:r>
              <a:rPr dirty="0" sz="1000" spc="-5">
                <a:latin typeface="Tahoma"/>
                <a:cs typeface="Tahoma"/>
              </a:rPr>
              <a:t>First </a:t>
            </a:r>
            <a:r>
              <a:rPr dirty="0" sz="1000" spc="-50">
                <a:latin typeface="Tahoma"/>
                <a:cs typeface="Tahoma"/>
              </a:rPr>
              <a:t>person  </a:t>
            </a:r>
            <a:r>
              <a:rPr dirty="0" sz="1000" spc="-45">
                <a:latin typeface="Tahoma"/>
                <a:cs typeface="Tahoma"/>
              </a:rPr>
              <a:t>(refers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speaker)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8684" y="1269306"/>
            <a:ext cx="3308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0" b="1">
                <a:latin typeface="Arial"/>
                <a:cs typeface="Arial"/>
              </a:rPr>
              <a:t>I</a:t>
            </a:r>
            <a:r>
              <a:rPr dirty="0" sz="1000" spc="1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talk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24925" y="1567395"/>
            <a:ext cx="139700" cy="132715"/>
          </a:xfrm>
          <a:custGeom>
            <a:avLst/>
            <a:gdLst/>
            <a:ahLst/>
            <a:cxnLst/>
            <a:rect l="l" t="t" r="r" b="b"/>
            <a:pathLst>
              <a:path w="139700" h="132714">
                <a:moveTo>
                  <a:pt x="0" y="132143"/>
                </a:moveTo>
                <a:lnTo>
                  <a:pt x="139179" y="132143"/>
                </a:lnTo>
                <a:lnTo>
                  <a:pt x="139179" y="0"/>
                </a:lnTo>
                <a:lnTo>
                  <a:pt x="0" y="0"/>
                </a:lnTo>
                <a:lnTo>
                  <a:pt x="0" y="132143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06142" y="1522354"/>
            <a:ext cx="532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Yo </a:t>
            </a:r>
            <a:r>
              <a:rPr dirty="0" sz="1000" spc="-35">
                <a:latin typeface="Tahoma"/>
                <a:cs typeface="Tahoma"/>
              </a:rPr>
              <a:t>habl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9857" y="1564868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 h="0">
                <a:moveTo>
                  <a:pt x="0" y="0"/>
                </a:moveTo>
                <a:lnTo>
                  <a:pt x="149301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22385" y="1564856"/>
            <a:ext cx="0" cy="137795"/>
          </a:xfrm>
          <a:custGeom>
            <a:avLst/>
            <a:gdLst/>
            <a:ahLst/>
            <a:cxnLst/>
            <a:rect l="l" t="t" r="r" b="b"/>
            <a:pathLst>
              <a:path w="0" h="137794">
                <a:moveTo>
                  <a:pt x="0" y="137210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66631" y="1564856"/>
            <a:ext cx="0" cy="137795"/>
          </a:xfrm>
          <a:custGeom>
            <a:avLst/>
            <a:gdLst/>
            <a:ahLst/>
            <a:cxnLst/>
            <a:rect l="l" t="t" r="r" b="b"/>
            <a:pathLst>
              <a:path w="0" h="137794">
                <a:moveTo>
                  <a:pt x="0" y="137210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19857" y="1702066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 h="0">
                <a:moveTo>
                  <a:pt x="0" y="0"/>
                </a:moveTo>
                <a:lnTo>
                  <a:pt x="149301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565296" y="1269306"/>
            <a:ext cx="4813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5" b="1">
                <a:latin typeface="Arial"/>
                <a:cs typeface="Arial"/>
              </a:rPr>
              <a:t>We</a:t>
            </a:r>
            <a:r>
              <a:rPr dirty="0" sz="1000" spc="1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talk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48926" y="1522354"/>
            <a:ext cx="10991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Nosotros </a:t>
            </a:r>
            <a:r>
              <a:rPr dirty="0" sz="1000" spc="-35">
                <a:latin typeface="Tahoma"/>
                <a:cs typeface="Tahoma"/>
              </a:rPr>
              <a:t>habl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amos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7252" y="1775414"/>
            <a:ext cx="789940" cy="55689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2700" marR="5080">
              <a:lnSpc>
                <a:spcPts val="1000"/>
              </a:lnSpc>
              <a:spcBef>
                <a:spcPts val="295"/>
              </a:spcBef>
            </a:pPr>
            <a:r>
              <a:rPr dirty="0" sz="1000" spc="-40">
                <a:latin typeface="Tahoma"/>
                <a:cs typeface="Tahoma"/>
              </a:rPr>
              <a:t>Second</a:t>
            </a:r>
            <a:r>
              <a:rPr dirty="0" sz="1000" spc="-50">
                <a:latin typeface="Tahoma"/>
                <a:cs typeface="Tahoma"/>
              </a:rPr>
              <a:t> person 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(refers </a:t>
            </a:r>
            <a:r>
              <a:rPr dirty="0" sz="1000" spc="-10">
                <a:latin typeface="Tahoma"/>
                <a:cs typeface="Tahoma"/>
              </a:rPr>
              <a:t>to  </a:t>
            </a:r>
            <a:r>
              <a:rPr dirty="0" sz="1000" spc="-35">
                <a:latin typeface="Tahoma"/>
                <a:cs typeface="Tahoma"/>
              </a:rPr>
              <a:t>conversational  </a:t>
            </a:r>
            <a:r>
              <a:rPr dirty="0" sz="1000" spc="-35">
                <a:latin typeface="Tahoma"/>
                <a:cs typeface="Tahoma"/>
              </a:rPr>
              <a:t>partner)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03830" y="2136762"/>
            <a:ext cx="185420" cy="132715"/>
          </a:xfrm>
          <a:custGeom>
            <a:avLst/>
            <a:gdLst/>
            <a:ahLst/>
            <a:cxnLst/>
            <a:rect l="l" t="t" r="r" b="b"/>
            <a:pathLst>
              <a:path w="185419" h="132714">
                <a:moveTo>
                  <a:pt x="0" y="132143"/>
                </a:moveTo>
                <a:lnTo>
                  <a:pt x="185216" y="132143"/>
                </a:lnTo>
                <a:lnTo>
                  <a:pt x="185216" y="0"/>
                </a:lnTo>
                <a:lnTo>
                  <a:pt x="0" y="0"/>
                </a:lnTo>
                <a:lnTo>
                  <a:pt x="0" y="132143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017420" y="1838673"/>
            <a:ext cx="753110" cy="430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45" b="1">
                <a:latin typeface="Arial"/>
                <a:cs typeface="Arial"/>
              </a:rPr>
              <a:t>You</a:t>
            </a:r>
            <a:r>
              <a:rPr dirty="0" baseline="-11904" sz="1050" spc="-67" b="1">
                <a:latin typeface="Arial"/>
                <a:cs typeface="Arial"/>
              </a:rPr>
              <a:t>sing.</a:t>
            </a:r>
            <a:r>
              <a:rPr dirty="0" baseline="-11904" sz="1050" spc="52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talk</a:t>
            </a:r>
            <a:endParaRPr sz="10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790"/>
              </a:spcBef>
            </a:pPr>
            <a:r>
              <a:rPr dirty="0" sz="1000" spc="-20">
                <a:latin typeface="Tahoma"/>
                <a:cs typeface="Tahoma"/>
              </a:rPr>
              <a:t>Tu </a:t>
            </a:r>
            <a:r>
              <a:rPr dirty="0" sz="1000" spc="-35">
                <a:latin typeface="Tahoma"/>
                <a:cs typeface="Tahoma"/>
              </a:rPr>
              <a:t>habl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98775" y="2134222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 h="0">
                <a:moveTo>
                  <a:pt x="0" y="0"/>
                </a:moveTo>
                <a:lnTo>
                  <a:pt x="195338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01303" y="2134222"/>
            <a:ext cx="0" cy="137795"/>
          </a:xfrm>
          <a:custGeom>
            <a:avLst/>
            <a:gdLst/>
            <a:ahLst/>
            <a:cxnLst/>
            <a:rect l="l" t="t" r="r" b="b"/>
            <a:pathLst>
              <a:path w="0" h="137794">
                <a:moveTo>
                  <a:pt x="0" y="137210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91587" y="2134222"/>
            <a:ext cx="0" cy="137795"/>
          </a:xfrm>
          <a:custGeom>
            <a:avLst/>
            <a:gdLst/>
            <a:ahLst/>
            <a:cxnLst/>
            <a:rect l="l" t="t" r="r" b="b"/>
            <a:pathLst>
              <a:path w="0" h="137794">
                <a:moveTo>
                  <a:pt x="0" y="137210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98775" y="2271433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 h="0">
                <a:moveTo>
                  <a:pt x="0" y="0"/>
                </a:moveTo>
                <a:lnTo>
                  <a:pt x="195338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281997" y="1838673"/>
            <a:ext cx="1019810" cy="430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7305">
              <a:lnSpc>
                <a:spcPct val="100000"/>
              </a:lnSpc>
              <a:spcBef>
                <a:spcPts val="95"/>
              </a:spcBef>
            </a:pPr>
            <a:r>
              <a:rPr dirty="0" sz="1000" spc="-35" b="1">
                <a:latin typeface="Arial"/>
                <a:cs typeface="Arial"/>
              </a:rPr>
              <a:t>You</a:t>
            </a:r>
            <a:r>
              <a:rPr dirty="0" baseline="-11904" sz="1050" spc="-52" b="1">
                <a:latin typeface="Arial"/>
                <a:cs typeface="Arial"/>
              </a:rPr>
              <a:t>pl.</a:t>
            </a:r>
            <a:r>
              <a:rPr dirty="0" baseline="-11904" sz="1050" spc="67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talk</a:t>
            </a:r>
            <a:endParaRPr sz="1000">
              <a:latin typeface="Arial"/>
              <a:cs typeface="Arial"/>
            </a:endParaRPr>
          </a:p>
          <a:p>
            <a:pPr algn="ctr" marR="6985">
              <a:lnSpc>
                <a:spcPct val="100000"/>
              </a:lnSpc>
              <a:spcBef>
                <a:spcPts val="790"/>
              </a:spcBef>
            </a:pPr>
            <a:r>
              <a:rPr dirty="0" sz="1000" spc="-30">
                <a:latin typeface="Tahoma"/>
                <a:cs typeface="Tahoma"/>
              </a:rPr>
              <a:t>Vosotros </a:t>
            </a:r>
            <a:r>
              <a:rPr dirty="0" sz="1000" spc="-35">
                <a:latin typeface="Tahoma"/>
                <a:cs typeface="Tahoma"/>
              </a:rPr>
              <a:t>habl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ais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0229" y="2408039"/>
            <a:ext cx="803910" cy="43053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2700" marR="5080" indent="-635">
              <a:lnSpc>
                <a:spcPts val="1000"/>
              </a:lnSpc>
              <a:spcBef>
                <a:spcPts val="295"/>
              </a:spcBef>
            </a:pPr>
            <a:r>
              <a:rPr dirty="0" sz="1000" spc="-5">
                <a:latin typeface="Tahoma"/>
                <a:cs typeface="Tahoma"/>
              </a:rPr>
              <a:t>Third </a:t>
            </a:r>
            <a:r>
              <a:rPr dirty="0" sz="1000" spc="-50">
                <a:latin typeface="Tahoma"/>
                <a:cs typeface="Tahoma"/>
              </a:rPr>
              <a:t>person  </a:t>
            </a:r>
            <a:r>
              <a:rPr dirty="0" sz="1000" spc="-45">
                <a:latin typeface="Tahoma"/>
                <a:cs typeface="Tahoma"/>
              </a:rPr>
              <a:t>(refers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 </a:t>
            </a:r>
            <a:r>
              <a:rPr dirty="0" sz="1000" spc="-15">
                <a:latin typeface="Tahoma"/>
                <a:cs typeface="Tahoma"/>
              </a:rPr>
              <a:t>third 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party)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49499" y="2451316"/>
            <a:ext cx="129539" cy="133985"/>
          </a:xfrm>
          <a:custGeom>
            <a:avLst/>
            <a:gdLst/>
            <a:ahLst/>
            <a:cxnLst/>
            <a:rect l="l" t="t" r="r" b="b"/>
            <a:pathLst>
              <a:path w="129539" h="133985">
                <a:moveTo>
                  <a:pt x="0" y="133908"/>
                </a:moveTo>
                <a:lnTo>
                  <a:pt x="129273" y="133908"/>
                </a:lnTo>
                <a:lnTo>
                  <a:pt x="129273" y="0"/>
                </a:lnTo>
                <a:lnTo>
                  <a:pt x="0" y="0"/>
                </a:lnTo>
                <a:lnTo>
                  <a:pt x="0" y="133908"/>
                </a:lnTo>
                <a:close/>
              </a:path>
            </a:pathLst>
          </a:custGeom>
          <a:solidFill>
            <a:srgbClr val="FFFC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891474" y="2408039"/>
            <a:ext cx="9620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40" b="1">
                <a:latin typeface="Arial"/>
                <a:cs typeface="Arial"/>
              </a:rPr>
              <a:t>He/she/it </a:t>
            </a:r>
            <a:r>
              <a:rPr dirty="0" sz="1000" spc="-10" b="1">
                <a:latin typeface="Arial"/>
                <a:cs typeface="Arial"/>
              </a:rPr>
              <a:t>talk</a:t>
            </a:r>
            <a:r>
              <a:rPr dirty="0" sz="1000" spc="40" b="1">
                <a:latin typeface="Arial"/>
                <a:cs typeface="Arial"/>
              </a:rPr>
              <a:t> </a:t>
            </a:r>
            <a:r>
              <a:rPr dirty="0" sz="1000" spc="-140" b="1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744444" y="2448788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 h="0">
                <a:moveTo>
                  <a:pt x="0" y="0"/>
                </a:moveTo>
                <a:lnTo>
                  <a:pt x="139395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46971" y="2448788"/>
            <a:ext cx="0" cy="139065"/>
          </a:xfrm>
          <a:custGeom>
            <a:avLst/>
            <a:gdLst/>
            <a:ahLst/>
            <a:cxnLst/>
            <a:rect l="l" t="t" r="r" b="b"/>
            <a:pathLst>
              <a:path w="0" h="139064">
                <a:moveTo>
                  <a:pt x="0" y="138963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81299" y="2448788"/>
            <a:ext cx="0" cy="139065"/>
          </a:xfrm>
          <a:custGeom>
            <a:avLst/>
            <a:gdLst/>
            <a:ahLst/>
            <a:cxnLst/>
            <a:rect l="l" t="t" r="r" b="b"/>
            <a:pathLst>
              <a:path w="0" h="139064">
                <a:moveTo>
                  <a:pt x="0" y="138963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744444" y="2587752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 h="0">
                <a:moveTo>
                  <a:pt x="0" y="0"/>
                </a:moveTo>
                <a:lnTo>
                  <a:pt x="139395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73057" y="2706128"/>
            <a:ext cx="137160" cy="132715"/>
          </a:xfrm>
          <a:custGeom>
            <a:avLst/>
            <a:gdLst/>
            <a:ahLst/>
            <a:cxnLst/>
            <a:rect l="l" t="t" r="r" b="b"/>
            <a:pathLst>
              <a:path w="137160" h="132714">
                <a:moveTo>
                  <a:pt x="0" y="132143"/>
                </a:moveTo>
                <a:lnTo>
                  <a:pt x="136715" y="132143"/>
                </a:lnTo>
                <a:lnTo>
                  <a:pt x="136715" y="0"/>
                </a:lnTo>
                <a:lnTo>
                  <a:pt x="0" y="0"/>
                </a:lnTo>
                <a:lnTo>
                  <a:pt x="0" y="132143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960460" y="2661086"/>
            <a:ext cx="8242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20">
                <a:latin typeface="Tahoma"/>
                <a:cs typeface="Tahoma"/>
              </a:rPr>
              <a:t>El </a:t>
            </a:r>
            <a:r>
              <a:rPr dirty="0" sz="1000" spc="114">
                <a:latin typeface="Tahoma"/>
                <a:cs typeface="Tahoma"/>
              </a:rPr>
              <a:t>/ </a:t>
            </a:r>
            <a:r>
              <a:rPr dirty="0" sz="1000" spc="-30">
                <a:latin typeface="Tahoma"/>
                <a:cs typeface="Tahoma"/>
              </a:rPr>
              <a:t>ella </a:t>
            </a:r>
            <a:r>
              <a:rPr dirty="0" sz="1000" spc="-35">
                <a:latin typeface="Tahoma"/>
                <a:cs typeface="Tahoma"/>
              </a:rPr>
              <a:t>habl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68003" y="2703588"/>
            <a:ext cx="147320" cy="0"/>
          </a:xfrm>
          <a:custGeom>
            <a:avLst/>
            <a:gdLst/>
            <a:ahLst/>
            <a:cxnLst/>
            <a:rect l="l" t="t" r="r" b="b"/>
            <a:pathLst>
              <a:path w="147319" h="0">
                <a:moveTo>
                  <a:pt x="0" y="0"/>
                </a:moveTo>
                <a:lnTo>
                  <a:pt x="146837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70530" y="2703588"/>
            <a:ext cx="0" cy="137795"/>
          </a:xfrm>
          <a:custGeom>
            <a:avLst/>
            <a:gdLst/>
            <a:ahLst/>
            <a:cxnLst/>
            <a:rect l="l" t="t" r="r" b="b"/>
            <a:pathLst>
              <a:path w="0" h="137794">
                <a:moveTo>
                  <a:pt x="0" y="137210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12313" y="2703588"/>
            <a:ext cx="0" cy="137795"/>
          </a:xfrm>
          <a:custGeom>
            <a:avLst/>
            <a:gdLst/>
            <a:ahLst/>
            <a:cxnLst/>
            <a:rect l="l" t="t" r="r" b="b"/>
            <a:pathLst>
              <a:path w="0" h="137794">
                <a:moveTo>
                  <a:pt x="0" y="137210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68003" y="2840799"/>
            <a:ext cx="147320" cy="0"/>
          </a:xfrm>
          <a:custGeom>
            <a:avLst/>
            <a:gdLst/>
            <a:ahLst/>
            <a:cxnLst/>
            <a:rect l="l" t="t" r="r" b="b"/>
            <a:pathLst>
              <a:path w="147319" h="0">
                <a:moveTo>
                  <a:pt x="0" y="0"/>
                </a:moveTo>
                <a:lnTo>
                  <a:pt x="146837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515563" y="2408039"/>
            <a:ext cx="5810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Arial"/>
                <a:cs typeface="Arial"/>
              </a:rPr>
              <a:t>They</a:t>
            </a:r>
            <a:r>
              <a:rPr dirty="0" sz="1000" spc="1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talk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75990" y="2661086"/>
            <a:ext cx="847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5">
                <a:latin typeface="Tahoma"/>
                <a:cs typeface="Tahoma"/>
              </a:rPr>
              <a:t>Ellos </a:t>
            </a:r>
            <a:r>
              <a:rPr dirty="0" sz="1000" spc="-40">
                <a:latin typeface="Tahoma"/>
                <a:cs typeface="Tahoma"/>
              </a:rPr>
              <a:t>ellas</a:t>
            </a:r>
            <a:r>
              <a:rPr dirty="0" sz="1000" spc="4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habl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13288" y="2703588"/>
            <a:ext cx="207645" cy="137795"/>
          </a:xfrm>
          <a:prstGeom prst="rect">
            <a:avLst/>
          </a:prstGeom>
          <a:solidFill>
            <a:srgbClr val="FFCCCC"/>
          </a:solidFill>
          <a:ln w="5054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0005">
              <a:lnSpc>
                <a:spcPts val="960"/>
              </a:lnSpc>
            </a:pPr>
            <a:r>
              <a:rPr dirty="0" sz="1000" spc="-50">
                <a:latin typeface="Tahoma"/>
                <a:cs typeface="Tahoma"/>
              </a:rPr>
              <a:t>an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56260" y="2878759"/>
            <a:ext cx="4055745" cy="0"/>
          </a:xfrm>
          <a:custGeom>
            <a:avLst/>
            <a:gdLst/>
            <a:ahLst/>
            <a:cxnLst/>
            <a:rect l="l" t="t" r="r" b="b"/>
            <a:pathLst>
              <a:path w="4055745" h="0">
                <a:moveTo>
                  <a:pt x="0" y="0"/>
                </a:moveTo>
                <a:lnTo>
                  <a:pt x="405549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2020-03-24T09:42:40Z</dcterms:created>
  <dcterms:modified xsi:type="dcterms:W3CDTF">2020-03-24T09:42:40Z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2020-03-24T00:00:00Z</vt:filetime>
  </property>
</Properties>
</file>