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jpg" ContentType="image/jp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297" y="825016"/>
            <a:ext cx="3449954" cy="941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8.xml"/><Relationship Id="rId13" Type="http://schemas.openxmlformats.org/officeDocument/2006/relationships/slide" Target="slide29.xml"/><Relationship Id="rId14" Type="http://schemas.openxmlformats.org/officeDocument/2006/relationships/slide" Target="slide30.xml"/><Relationship Id="rId15" Type="http://schemas.openxmlformats.org/officeDocument/2006/relationships/slide" Target="slide33.xml"/><Relationship Id="rId16" Type="http://schemas.openxmlformats.org/officeDocument/2006/relationships/slide" Target="slide37.xml"/><Relationship Id="rId17" Type="http://schemas.openxmlformats.org/officeDocument/2006/relationships/slide" Target="slide43.xml"/><Relationship Id="rId18" Type="http://schemas.openxmlformats.org/officeDocument/2006/relationships/slide" Target="slide44.xml"/><Relationship Id="rId19" Type="http://schemas.openxmlformats.org/officeDocument/2006/relationships/slide" Target="slide45.xml"/><Relationship Id="rId20" Type="http://schemas.openxmlformats.org/officeDocument/2006/relationships/slide" Target="slide27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50.xml"/><Relationship Id="rId23" Type="http://schemas.openxmlformats.org/officeDocument/2006/relationships/slide" Target="slide57.xml"/><Relationship Id="rId24" Type="http://schemas.openxmlformats.org/officeDocument/2006/relationships/slide" Target="slide47.xml"/><Relationship Id="rId25" Type="http://schemas.openxmlformats.org/officeDocument/2006/relationships/slide" Target="slide49.xml"/><Relationship Id="rId26" Type="http://schemas.openxmlformats.org/officeDocument/2006/relationships/slide" Target="slide60.xml"/><Relationship Id="rId27" Type="http://schemas.openxmlformats.org/officeDocument/2006/relationships/slide" Target="slide51.xml"/><Relationship Id="rId28" Type="http://schemas.openxmlformats.org/officeDocument/2006/relationships/slide" Target="slide52.xml"/><Relationship Id="rId29" Type="http://schemas.openxmlformats.org/officeDocument/2006/relationships/slide" Target="slide53.xml"/><Relationship Id="rId30" Type="http://schemas.openxmlformats.org/officeDocument/2006/relationships/slide" Target="slide56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Relationship Id="rId3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7.xml"/><Relationship Id="rId26" Type="http://schemas.openxmlformats.org/officeDocument/2006/relationships/slide" Target="slide60.xml"/><Relationship Id="rId27" Type="http://schemas.openxmlformats.org/officeDocument/2006/relationships/slide" Target="slide51.xml"/><Relationship Id="rId28" Type="http://schemas.openxmlformats.org/officeDocument/2006/relationships/slide" Target="slide52.xml"/><Relationship Id="rId29" Type="http://schemas.openxmlformats.org/officeDocument/2006/relationships/slide" Target="slide53.xml"/><Relationship Id="rId30" Type="http://schemas.openxmlformats.org/officeDocument/2006/relationships/slide" Target="slide56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image" Target="../media/image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5.xml"/><Relationship Id="rId10" Type="http://schemas.openxmlformats.org/officeDocument/2006/relationships/slide" Target="slide14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50.xml"/><Relationship Id="rId23" Type="http://schemas.openxmlformats.org/officeDocument/2006/relationships/slide" Target="slide57.xml"/><Relationship Id="rId24" Type="http://schemas.openxmlformats.org/officeDocument/2006/relationships/slide" Target="slide47.xml"/><Relationship Id="rId25" Type="http://schemas.openxmlformats.org/officeDocument/2006/relationships/slide" Target="slide49.xml"/><Relationship Id="rId26" Type="http://schemas.openxmlformats.org/officeDocument/2006/relationships/slide" Target="slide60.xml"/><Relationship Id="rId27" Type="http://schemas.openxmlformats.org/officeDocument/2006/relationships/slide" Target="slide51.xml"/><Relationship Id="rId28" Type="http://schemas.openxmlformats.org/officeDocument/2006/relationships/slide" Target="slide52.xml"/><Relationship Id="rId29" Type="http://schemas.openxmlformats.org/officeDocument/2006/relationships/slide" Target="slide53.xml"/><Relationship Id="rId30" Type="http://schemas.openxmlformats.org/officeDocument/2006/relationships/slide" Target="slide56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50.xml"/><Relationship Id="rId23" Type="http://schemas.openxmlformats.org/officeDocument/2006/relationships/slide" Target="slide57.xml"/><Relationship Id="rId24" Type="http://schemas.openxmlformats.org/officeDocument/2006/relationships/slide" Target="slide47.xml"/><Relationship Id="rId25" Type="http://schemas.openxmlformats.org/officeDocument/2006/relationships/slide" Target="slide49.xml"/><Relationship Id="rId26" Type="http://schemas.openxmlformats.org/officeDocument/2006/relationships/slide" Target="slide60.xml"/><Relationship Id="rId27" Type="http://schemas.openxmlformats.org/officeDocument/2006/relationships/slide" Target="slide51.xml"/><Relationship Id="rId28" Type="http://schemas.openxmlformats.org/officeDocument/2006/relationships/slide" Target="slide52.xml"/><Relationship Id="rId29" Type="http://schemas.openxmlformats.org/officeDocument/2006/relationships/slide" Target="slide53.xml"/><Relationship Id="rId30" Type="http://schemas.openxmlformats.org/officeDocument/2006/relationships/slide" Target="slide56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image" Target="../media/image4.jpg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9.xml"/><Relationship Id="rId25" Type="http://schemas.openxmlformats.org/officeDocument/2006/relationships/slide" Target="slide50.xml"/><Relationship Id="rId26" Type="http://schemas.openxmlformats.org/officeDocument/2006/relationships/slide" Target="slide51.xml"/><Relationship Id="rId27" Type="http://schemas.openxmlformats.org/officeDocument/2006/relationships/slide" Target="slide52.xml"/><Relationship Id="rId28" Type="http://schemas.openxmlformats.org/officeDocument/2006/relationships/slide" Target="slide53.xml"/><Relationship Id="rId29" Type="http://schemas.openxmlformats.org/officeDocument/2006/relationships/slide" Target="slide56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37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26.xml"/><Relationship Id="rId13" Type="http://schemas.openxmlformats.org/officeDocument/2006/relationships/slide" Target="slide27.xml"/><Relationship Id="rId14" Type="http://schemas.openxmlformats.org/officeDocument/2006/relationships/slide" Target="slide28.xml"/><Relationship Id="rId15" Type="http://schemas.openxmlformats.org/officeDocument/2006/relationships/slide" Target="slide29.xml"/><Relationship Id="rId16" Type="http://schemas.openxmlformats.org/officeDocument/2006/relationships/slide" Target="slide30.xml"/><Relationship Id="rId17" Type="http://schemas.openxmlformats.org/officeDocument/2006/relationships/slide" Target="slide33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37.xml"/><Relationship Id="rId14" Type="http://schemas.openxmlformats.org/officeDocument/2006/relationships/slide" Target="slide28.xml"/><Relationship Id="rId15" Type="http://schemas.openxmlformats.org/officeDocument/2006/relationships/slide" Target="slide29.xml"/><Relationship Id="rId16" Type="http://schemas.openxmlformats.org/officeDocument/2006/relationships/slide" Target="slide30.xml"/><Relationship Id="rId17" Type="http://schemas.openxmlformats.org/officeDocument/2006/relationships/slide" Target="slide33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50.xml"/><Relationship Id="rId23" Type="http://schemas.openxmlformats.org/officeDocument/2006/relationships/slide" Target="slide57.xml"/><Relationship Id="rId24" Type="http://schemas.openxmlformats.org/officeDocument/2006/relationships/slide" Target="slide47.xml"/><Relationship Id="rId25" Type="http://schemas.openxmlformats.org/officeDocument/2006/relationships/slide" Target="slide49.xml"/><Relationship Id="rId26" Type="http://schemas.openxmlformats.org/officeDocument/2006/relationships/slide" Target="slide60.xml"/><Relationship Id="rId27" Type="http://schemas.openxmlformats.org/officeDocument/2006/relationships/slide" Target="slide51.xml"/><Relationship Id="rId28" Type="http://schemas.openxmlformats.org/officeDocument/2006/relationships/slide" Target="slide52.xml"/><Relationship Id="rId29" Type="http://schemas.openxmlformats.org/officeDocument/2006/relationships/slide" Target="slide53.xml"/><Relationship Id="rId30" Type="http://schemas.openxmlformats.org/officeDocument/2006/relationships/slide" Target="slide56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50.xml"/><Relationship Id="rId23" Type="http://schemas.openxmlformats.org/officeDocument/2006/relationships/slide" Target="slide57.xml"/><Relationship Id="rId24" Type="http://schemas.openxmlformats.org/officeDocument/2006/relationships/slide" Target="slide47.xml"/><Relationship Id="rId25" Type="http://schemas.openxmlformats.org/officeDocument/2006/relationships/slide" Target="slide49.xml"/><Relationship Id="rId26" Type="http://schemas.openxmlformats.org/officeDocument/2006/relationships/slide" Target="slide60.xml"/><Relationship Id="rId27" Type="http://schemas.openxmlformats.org/officeDocument/2006/relationships/slide" Target="slide51.xml"/><Relationship Id="rId28" Type="http://schemas.openxmlformats.org/officeDocument/2006/relationships/slide" Target="slide52.xml"/><Relationship Id="rId29" Type="http://schemas.openxmlformats.org/officeDocument/2006/relationships/slide" Target="slide53.xml"/><Relationship Id="rId30" Type="http://schemas.openxmlformats.org/officeDocument/2006/relationships/slide" Target="slide56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image" Target="../media/image5.jpg"/><Relationship Id="rId24" Type="http://schemas.openxmlformats.org/officeDocument/2006/relationships/slide" Target="slide49.xml"/><Relationship Id="rId25" Type="http://schemas.openxmlformats.org/officeDocument/2006/relationships/slide" Target="slide50.xml"/><Relationship Id="rId26" Type="http://schemas.openxmlformats.org/officeDocument/2006/relationships/slide" Target="slide51.xml"/><Relationship Id="rId27" Type="http://schemas.openxmlformats.org/officeDocument/2006/relationships/slide" Target="slide52.xml"/><Relationship Id="rId28" Type="http://schemas.openxmlformats.org/officeDocument/2006/relationships/slide" Target="slide53.xml"/><Relationship Id="rId29" Type="http://schemas.openxmlformats.org/officeDocument/2006/relationships/slide" Target="slide56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7.xml"/><Relationship Id="rId19" Type="http://schemas.openxmlformats.org/officeDocument/2006/relationships/slide" Target="slide4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7.xml"/><Relationship Id="rId26" Type="http://schemas.openxmlformats.org/officeDocument/2006/relationships/slide" Target="slide60.xml"/><Relationship Id="rId27" Type="http://schemas.openxmlformats.org/officeDocument/2006/relationships/slide" Target="slide51.xml"/><Relationship Id="rId28" Type="http://schemas.openxmlformats.org/officeDocument/2006/relationships/slide" Target="slide52.xml"/><Relationship Id="rId29" Type="http://schemas.openxmlformats.org/officeDocument/2006/relationships/slide" Target="slide53.xml"/><Relationship Id="rId30" Type="http://schemas.openxmlformats.org/officeDocument/2006/relationships/slide" Target="slide56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51.xml"/><Relationship Id="rId23" Type="http://schemas.openxmlformats.org/officeDocument/2006/relationships/hyperlink" Target="http://www.chomsky.info/articles/20021122.pdf" TargetMode="External"/><Relationship Id="rId24" Type="http://schemas.openxmlformats.org/officeDocument/2006/relationships/slide" Target="slide47.xml"/><Relationship Id="rId25" Type="http://schemas.openxmlformats.org/officeDocument/2006/relationships/slide" Target="slide49.xml"/><Relationship Id="rId26" Type="http://schemas.openxmlformats.org/officeDocument/2006/relationships/slide" Target="slide50.xml"/><Relationship Id="rId27" Type="http://schemas.openxmlformats.org/officeDocument/2006/relationships/slide" Target="slide52.xml"/><Relationship Id="rId28" Type="http://schemas.openxmlformats.org/officeDocument/2006/relationships/slide" Target="slide53.xml"/><Relationship Id="rId29" Type="http://schemas.openxmlformats.org/officeDocument/2006/relationships/slide" Target="slide56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52.xml"/><Relationship Id="rId24" Type="http://schemas.openxmlformats.org/officeDocument/2006/relationships/image" Target="../media/image6.jpg"/><Relationship Id="rId25" Type="http://schemas.openxmlformats.org/officeDocument/2006/relationships/slide" Target="slide49.xml"/><Relationship Id="rId26" Type="http://schemas.openxmlformats.org/officeDocument/2006/relationships/slide" Target="slide50.xml"/><Relationship Id="rId27" Type="http://schemas.openxmlformats.org/officeDocument/2006/relationships/slide" Target="slide51.xml"/><Relationship Id="rId28" Type="http://schemas.openxmlformats.org/officeDocument/2006/relationships/slide" Target="slide53.xml"/><Relationship Id="rId29" Type="http://schemas.openxmlformats.org/officeDocument/2006/relationships/slide" Target="slide56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3.xml"/><Relationship Id="rId27" Type="http://schemas.openxmlformats.org/officeDocument/2006/relationships/image" Target="../media/image7.jpg"/><Relationship Id="rId28" Type="http://schemas.openxmlformats.org/officeDocument/2006/relationships/slide" Target="slide52.xml"/><Relationship Id="rId29" Type="http://schemas.openxmlformats.org/officeDocument/2006/relationships/slide" Target="slide56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53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9.xml"/><Relationship Id="rId25" Type="http://schemas.openxmlformats.org/officeDocument/2006/relationships/slide" Target="slide50.xml"/><Relationship Id="rId26" Type="http://schemas.openxmlformats.org/officeDocument/2006/relationships/slide" Target="slide51.xml"/><Relationship Id="rId27" Type="http://schemas.openxmlformats.org/officeDocument/2006/relationships/slide" Target="slide52.xml"/><Relationship Id="rId28" Type="http://schemas.openxmlformats.org/officeDocument/2006/relationships/slide" Target="slide56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56.xml"/><Relationship Id="rId20" Type="http://schemas.openxmlformats.org/officeDocument/2006/relationships/slide" Target="slide44.xml"/><Relationship Id="rId21" Type="http://schemas.openxmlformats.org/officeDocument/2006/relationships/slide" Target="slide45.xml"/><Relationship Id="rId22" Type="http://schemas.openxmlformats.org/officeDocument/2006/relationships/slide" Target="slide46.xml"/><Relationship Id="rId23" Type="http://schemas.openxmlformats.org/officeDocument/2006/relationships/slide" Target="slide47.xml"/><Relationship Id="rId24" Type="http://schemas.openxmlformats.org/officeDocument/2006/relationships/slide" Target="slide49.xml"/><Relationship Id="rId25" Type="http://schemas.openxmlformats.org/officeDocument/2006/relationships/slide" Target="slide50.xml"/><Relationship Id="rId26" Type="http://schemas.openxmlformats.org/officeDocument/2006/relationships/slide" Target="slide51.xml"/><Relationship Id="rId27" Type="http://schemas.openxmlformats.org/officeDocument/2006/relationships/slide" Target="slide52.xml"/><Relationship Id="rId28" Type="http://schemas.openxmlformats.org/officeDocument/2006/relationships/slide" Target="slide53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50.xml"/><Relationship Id="rId23" Type="http://schemas.openxmlformats.org/officeDocument/2006/relationships/slide" Target="slide57.xml"/><Relationship Id="rId24" Type="http://schemas.openxmlformats.org/officeDocument/2006/relationships/slide" Target="slide47.xml"/><Relationship Id="rId25" Type="http://schemas.openxmlformats.org/officeDocument/2006/relationships/slide" Target="slide49.xml"/><Relationship Id="rId26" Type="http://schemas.openxmlformats.org/officeDocument/2006/relationships/slide" Target="slide60.xml"/><Relationship Id="rId27" Type="http://schemas.openxmlformats.org/officeDocument/2006/relationships/slide" Target="slide51.xml"/><Relationship Id="rId28" Type="http://schemas.openxmlformats.org/officeDocument/2006/relationships/slide" Target="slide52.xml"/><Relationship Id="rId29" Type="http://schemas.openxmlformats.org/officeDocument/2006/relationships/slide" Target="slide53.xml"/><Relationship Id="rId30" Type="http://schemas.openxmlformats.org/officeDocument/2006/relationships/slide" Target="slide56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7.xml"/><Relationship Id="rId26" Type="http://schemas.openxmlformats.org/officeDocument/2006/relationships/slide" Target="slide60.xml"/><Relationship Id="rId27" Type="http://schemas.openxmlformats.org/officeDocument/2006/relationships/slide" Target="slide51.xml"/><Relationship Id="rId28" Type="http://schemas.openxmlformats.org/officeDocument/2006/relationships/slide" Target="slide52.xml"/><Relationship Id="rId29" Type="http://schemas.openxmlformats.org/officeDocument/2006/relationships/slide" Target="slide53.xml"/><Relationship Id="rId30" Type="http://schemas.openxmlformats.org/officeDocument/2006/relationships/slide" Target="slide56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50.xml"/><Relationship Id="rId23" Type="http://schemas.openxmlformats.org/officeDocument/2006/relationships/slide" Target="slide57.xml"/><Relationship Id="rId24" Type="http://schemas.openxmlformats.org/officeDocument/2006/relationships/slide" Target="slide47.xml"/><Relationship Id="rId25" Type="http://schemas.openxmlformats.org/officeDocument/2006/relationships/slide" Target="slide49.xml"/><Relationship Id="rId26" Type="http://schemas.openxmlformats.org/officeDocument/2006/relationships/slide" Target="slide60.xml"/><Relationship Id="rId27" Type="http://schemas.openxmlformats.org/officeDocument/2006/relationships/slide" Target="slide51.xml"/><Relationship Id="rId28" Type="http://schemas.openxmlformats.org/officeDocument/2006/relationships/slide" Target="slide52.xml"/><Relationship Id="rId29" Type="http://schemas.openxmlformats.org/officeDocument/2006/relationships/slide" Target="slide53.xml"/><Relationship Id="rId30" Type="http://schemas.openxmlformats.org/officeDocument/2006/relationships/slide" Target="slide56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4.xml"/><Relationship Id="rId10" Type="http://schemas.openxmlformats.org/officeDocument/2006/relationships/slide" Target="slide15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29.xml"/><Relationship Id="rId15" Type="http://schemas.openxmlformats.org/officeDocument/2006/relationships/slide" Target="slide30.xml"/><Relationship Id="rId16" Type="http://schemas.openxmlformats.org/officeDocument/2006/relationships/slide" Target="slide33.xml"/><Relationship Id="rId17" Type="http://schemas.openxmlformats.org/officeDocument/2006/relationships/slide" Target="slide37.xml"/><Relationship Id="rId18" Type="http://schemas.openxmlformats.org/officeDocument/2006/relationships/slide" Target="slide43.xml"/><Relationship Id="rId19" Type="http://schemas.openxmlformats.org/officeDocument/2006/relationships/slide" Target="slide44.xml"/><Relationship Id="rId20" Type="http://schemas.openxmlformats.org/officeDocument/2006/relationships/slide" Target="slide45.xml"/><Relationship Id="rId21" Type="http://schemas.openxmlformats.org/officeDocument/2006/relationships/slide" Target="slide46.xml"/><Relationship Id="rId22" Type="http://schemas.openxmlformats.org/officeDocument/2006/relationships/slide" Target="slide47.xml"/><Relationship Id="rId23" Type="http://schemas.openxmlformats.org/officeDocument/2006/relationships/slide" Target="slide49.xml"/><Relationship Id="rId24" Type="http://schemas.openxmlformats.org/officeDocument/2006/relationships/slide" Target="slide50.xml"/><Relationship Id="rId25" Type="http://schemas.openxmlformats.org/officeDocument/2006/relationships/slide" Target="slide51.xml"/><Relationship Id="rId26" Type="http://schemas.openxmlformats.org/officeDocument/2006/relationships/slide" Target="slide52.xml"/><Relationship Id="rId27" Type="http://schemas.openxmlformats.org/officeDocument/2006/relationships/slide" Target="slide53.xml"/><Relationship Id="rId28" Type="http://schemas.openxmlformats.org/officeDocument/2006/relationships/slide" Target="slide56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44830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84785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47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8561" y="3109815"/>
            <a:ext cx="65976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12700" marR="5080">
              <a:lnSpc>
                <a:spcPts val="730"/>
              </a:lnSpc>
              <a:spcBef>
                <a:spcPts val="7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multi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1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35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26391"/>
            <a:ext cx="544195" cy="86169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5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20193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997" y="863307"/>
            <a:ext cx="3528060" cy="329565"/>
          </a:xfrm>
          <a:prstGeom prst="rect">
            <a:avLst/>
          </a:prstGeom>
          <a:solidFill>
            <a:srgbClr val="D6D6EF"/>
          </a:solidFill>
        </p:spPr>
        <p:txBody>
          <a:bodyPr wrap="square" lIns="0" tIns="49530" rIns="0" bIns="0" rtlCol="0" vert="horz">
            <a:spAutoFit/>
          </a:bodyPr>
          <a:lstStyle/>
          <a:p>
            <a:pPr marL="970280">
              <a:lnSpc>
                <a:spcPct val="100000"/>
              </a:lnSpc>
              <a:spcBef>
                <a:spcPts val="390"/>
              </a:spcBef>
            </a:pPr>
            <a:r>
              <a:rPr dirty="0" sz="1400" spc="-35">
                <a:latin typeface="Tahoma"/>
                <a:cs typeface="Tahoma"/>
              </a:rPr>
              <a:t>Hierarchical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2732" y="1389658"/>
            <a:ext cx="702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Nick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Riches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9110" y="1712378"/>
            <a:ext cx="949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latin typeface="Arial"/>
                <a:cs typeface="Arial"/>
              </a:rPr>
              <a:t>Newcastle</a:t>
            </a:r>
            <a:r>
              <a:rPr dirty="0" sz="800" spc="-5">
                <a:latin typeface="Arial"/>
                <a:cs typeface="Arial"/>
              </a:rPr>
              <a:t> University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3442" y="2006039"/>
            <a:ext cx="18408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Compiled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50">
                <a:latin typeface="Tahoma"/>
                <a:cs typeface="Tahoma"/>
              </a:rPr>
              <a:t>February 12,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2020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95061"/>
            <a:ext cx="3797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2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89584" cy="42290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of</a:t>
            </a:r>
            <a:r>
              <a:rPr dirty="0" sz="600" spc="-5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7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8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UG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540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7" action="ppaction://hlinksldjump"/>
              </a:rPr>
              <a:t>Embedding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5629" y="1666737"/>
            <a:ext cx="12471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3790" algn="l"/>
              </a:tabLst>
            </a:pPr>
            <a:r>
              <a:rPr dirty="0" sz="700" spc="10">
                <a:latin typeface="Arial"/>
                <a:cs typeface="Arial"/>
              </a:rPr>
              <a:t>NP</a:t>
            </a:r>
            <a:r>
              <a:rPr dirty="0" sz="700" spc="10">
                <a:latin typeface="Arial"/>
                <a:cs typeface="Arial"/>
              </a:rPr>
              <a:t>	</a:t>
            </a:r>
            <a:r>
              <a:rPr dirty="0" sz="700" spc="5">
                <a:latin typeface="Arial"/>
                <a:cs typeface="Arial"/>
              </a:rPr>
              <a:t>PP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2191" y="1609806"/>
            <a:ext cx="40836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78485" algn="l"/>
              </a:tabLst>
            </a:pPr>
            <a:r>
              <a:rPr dirty="0" sz="1000" spc="-40">
                <a:latin typeface="Tahoma"/>
                <a:cs typeface="Tahoma"/>
              </a:rPr>
              <a:t>It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was</a:t>
            </a:r>
            <a:r>
              <a:rPr dirty="0" sz="1000" spc="135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[	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0">
                <a:latin typeface="Tahoma"/>
                <a:cs typeface="Tahoma"/>
              </a:rPr>
              <a:t>documentary </a:t>
            </a:r>
            <a:r>
              <a:rPr dirty="0" sz="1000" spc="-100">
                <a:latin typeface="Tahoma"/>
                <a:cs typeface="Tahoma"/>
              </a:rPr>
              <a:t>[ </a:t>
            </a:r>
            <a:r>
              <a:rPr dirty="0" sz="1000" spc="-45">
                <a:latin typeface="Tahoma"/>
                <a:cs typeface="Tahoma"/>
              </a:rPr>
              <a:t>on </a:t>
            </a:r>
            <a:r>
              <a:rPr dirty="0" sz="1000" spc="-55">
                <a:latin typeface="Tahoma"/>
                <a:cs typeface="Tahoma"/>
              </a:rPr>
              <a:t>penguins]]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man </a:t>
            </a:r>
            <a:r>
              <a:rPr dirty="0" sz="1000" spc="-45">
                <a:latin typeface="Tahoma"/>
                <a:cs typeface="Tahoma"/>
              </a:rPr>
              <a:t>watched </a:t>
            </a:r>
            <a:r>
              <a:rPr dirty="0" sz="1000" spc="-65" i="1">
                <a:latin typeface="Trebuchet MS"/>
                <a:cs typeface="Trebuchet MS"/>
              </a:rPr>
              <a:t>t </a:t>
            </a:r>
            <a:r>
              <a:rPr dirty="0" baseline="69444" sz="600" spc="-7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Emb.</a:t>
            </a:r>
            <a:r>
              <a:rPr dirty="0" baseline="69444" sz="600" spc="82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baseline="69444" sz="600" spc="-3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phrases</a:t>
            </a:r>
            <a:endParaRPr baseline="69444"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18033" y="1549686"/>
            <a:ext cx="2235835" cy="84455"/>
          </a:xfrm>
          <a:custGeom>
            <a:avLst/>
            <a:gdLst/>
            <a:ahLst/>
            <a:cxnLst/>
            <a:rect l="l" t="t" r="r" b="b"/>
            <a:pathLst>
              <a:path w="2235835" h="84455">
                <a:moveTo>
                  <a:pt x="2235510" y="84351"/>
                </a:moveTo>
                <a:lnTo>
                  <a:pt x="2204475" y="15383"/>
                </a:lnTo>
                <a:lnTo>
                  <a:pt x="2180682" y="0"/>
                </a:lnTo>
                <a:lnTo>
                  <a:pt x="44444" y="0"/>
                </a:lnTo>
                <a:lnTo>
                  <a:pt x="37334" y="1208"/>
                </a:lnTo>
                <a:lnTo>
                  <a:pt x="30488" y="4505"/>
                </a:lnTo>
                <a:lnTo>
                  <a:pt x="24672" y="9395"/>
                </a:lnTo>
                <a:lnTo>
                  <a:pt x="20652" y="15383"/>
                </a:lnTo>
                <a:lnTo>
                  <a:pt x="0" y="6127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05804" y="1588811"/>
            <a:ext cx="37465" cy="45720"/>
          </a:xfrm>
          <a:custGeom>
            <a:avLst/>
            <a:gdLst/>
            <a:ahLst/>
            <a:cxnLst/>
            <a:rect l="l" t="t" r="r" b="b"/>
            <a:pathLst>
              <a:path w="37464" h="45719">
                <a:moveTo>
                  <a:pt x="36920" y="16613"/>
                </a:moveTo>
                <a:lnTo>
                  <a:pt x="12229" y="22151"/>
                </a:lnTo>
                <a:lnTo>
                  <a:pt x="0" y="0"/>
                </a:lnTo>
                <a:lnTo>
                  <a:pt x="1846" y="45227"/>
                </a:lnTo>
                <a:lnTo>
                  <a:pt x="36920" y="16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970286"/>
            <a:ext cx="3227705" cy="62992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000" spc="-35">
                <a:latin typeface="Tahoma"/>
                <a:cs typeface="Tahoma"/>
              </a:rPr>
              <a:t>Embedding </a:t>
            </a:r>
            <a:r>
              <a:rPr dirty="0" sz="1000" spc="-30">
                <a:latin typeface="Tahoma"/>
                <a:cs typeface="Tahoma"/>
              </a:rPr>
              <a:t>of </a:t>
            </a:r>
            <a:r>
              <a:rPr dirty="0" sz="1000" spc="-60">
                <a:latin typeface="Tahoma"/>
                <a:cs typeface="Tahoma"/>
              </a:rPr>
              <a:t>one </a:t>
            </a:r>
            <a:r>
              <a:rPr dirty="0" sz="1000" spc="-50">
                <a:latin typeface="Tahoma"/>
                <a:cs typeface="Tahoma"/>
              </a:rPr>
              <a:t>phrase </a:t>
            </a:r>
            <a:r>
              <a:rPr dirty="0" sz="1000" spc="-40">
                <a:latin typeface="Tahoma"/>
                <a:cs typeface="Tahoma"/>
              </a:rPr>
              <a:t>inside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another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000" spc="-60">
                <a:latin typeface="Tahoma"/>
                <a:cs typeface="Tahoma"/>
              </a:rPr>
              <a:t>If </a:t>
            </a:r>
            <a:r>
              <a:rPr dirty="0" sz="1000" spc="-90">
                <a:latin typeface="Tahoma"/>
                <a:cs typeface="Tahoma"/>
              </a:rPr>
              <a:t>we </a:t>
            </a:r>
            <a:r>
              <a:rPr dirty="0" sz="1000" spc="-55">
                <a:latin typeface="Tahoma"/>
                <a:cs typeface="Tahoma"/>
              </a:rPr>
              <a:t>move </a:t>
            </a:r>
            <a:r>
              <a:rPr dirty="0" sz="1000" spc="-50">
                <a:latin typeface="Tahoma"/>
                <a:cs typeface="Tahoma"/>
              </a:rPr>
              <a:t>a phrase </a:t>
            </a:r>
            <a:r>
              <a:rPr dirty="0" sz="1000" spc="-90">
                <a:latin typeface="Tahoma"/>
                <a:cs typeface="Tahoma"/>
              </a:rPr>
              <a:t>we </a:t>
            </a:r>
            <a:r>
              <a:rPr dirty="0" sz="1000" spc="-55">
                <a:latin typeface="Tahoma"/>
                <a:cs typeface="Tahoma"/>
              </a:rPr>
              <a:t>have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55">
                <a:latin typeface="Tahoma"/>
                <a:cs typeface="Tahoma"/>
              </a:rPr>
              <a:t>move </a:t>
            </a:r>
            <a:r>
              <a:rPr dirty="0" sz="1000" spc="-10">
                <a:latin typeface="Tahoma"/>
                <a:cs typeface="Tahoma"/>
              </a:rPr>
              <a:t>all </a:t>
            </a:r>
            <a:r>
              <a:rPr dirty="0" sz="1000" spc="-55">
                <a:latin typeface="Tahoma"/>
                <a:cs typeface="Tahoma"/>
              </a:rPr>
              <a:t>embedded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phrases.</a:t>
            </a:r>
            <a:endParaRPr sz="1000">
              <a:latin typeface="Tahoma"/>
              <a:cs typeface="Tahoma"/>
            </a:endParaRPr>
          </a:p>
          <a:p>
            <a:pPr algn="r" marR="569595">
              <a:lnSpc>
                <a:spcPct val="100000"/>
              </a:lnSpc>
              <a:spcBef>
                <a:spcPts val="670"/>
              </a:spcBef>
            </a:pPr>
            <a:r>
              <a:rPr dirty="0" sz="700" spc="-20">
                <a:latin typeface="Tahoma"/>
                <a:cs typeface="Tahoma"/>
              </a:rPr>
              <a:t>la</a:t>
            </a:r>
            <a:r>
              <a:rPr dirty="0" sz="700" spc="-5">
                <a:latin typeface="Tahoma"/>
                <a:cs typeface="Tahoma"/>
              </a:rPr>
              <a:t>b</a:t>
            </a:r>
            <a:r>
              <a:rPr dirty="0" sz="700" spc="-30">
                <a:latin typeface="Tahoma"/>
                <a:cs typeface="Tahoma"/>
              </a:rPr>
              <a:t>el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00668" y="1988573"/>
            <a:ext cx="1572260" cy="84455"/>
          </a:xfrm>
          <a:custGeom>
            <a:avLst/>
            <a:gdLst/>
            <a:ahLst/>
            <a:cxnLst/>
            <a:rect l="l" t="t" r="r" b="b"/>
            <a:pathLst>
              <a:path w="1572260" h="84455">
                <a:moveTo>
                  <a:pt x="1571911" y="84351"/>
                </a:moveTo>
                <a:lnTo>
                  <a:pt x="1540875" y="15383"/>
                </a:lnTo>
                <a:lnTo>
                  <a:pt x="1517082" y="0"/>
                </a:lnTo>
                <a:lnTo>
                  <a:pt x="44444" y="0"/>
                </a:lnTo>
                <a:lnTo>
                  <a:pt x="37334" y="1208"/>
                </a:lnTo>
                <a:lnTo>
                  <a:pt x="30488" y="4505"/>
                </a:lnTo>
                <a:lnTo>
                  <a:pt x="24672" y="9395"/>
                </a:lnTo>
                <a:lnTo>
                  <a:pt x="20652" y="15383"/>
                </a:lnTo>
                <a:lnTo>
                  <a:pt x="0" y="6127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88438" y="2027697"/>
            <a:ext cx="37465" cy="45720"/>
          </a:xfrm>
          <a:custGeom>
            <a:avLst/>
            <a:gdLst/>
            <a:ahLst/>
            <a:cxnLst/>
            <a:rect l="l" t="t" r="r" b="b"/>
            <a:pathLst>
              <a:path w="37465" h="45719">
                <a:moveTo>
                  <a:pt x="36920" y="16613"/>
                </a:moveTo>
                <a:lnTo>
                  <a:pt x="12229" y="22151"/>
                </a:lnTo>
                <a:lnTo>
                  <a:pt x="0" y="0"/>
                </a:lnTo>
                <a:lnTo>
                  <a:pt x="1846" y="45227"/>
                </a:lnTo>
                <a:lnTo>
                  <a:pt x="36920" y="16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61340" y="1882196"/>
            <a:ext cx="3365500" cy="34417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 marL="74295">
              <a:lnSpc>
                <a:spcPct val="100000"/>
              </a:lnSpc>
              <a:spcBef>
                <a:spcPts val="290"/>
              </a:spcBef>
            </a:pPr>
            <a:r>
              <a:rPr dirty="0" sz="700" spc="-20">
                <a:latin typeface="Tahoma"/>
                <a:cs typeface="Tahoma"/>
              </a:rPr>
              <a:t>label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40">
                <a:latin typeface="Tahoma"/>
                <a:cs typeface="Tahoma"/>
              </a:rPr>
              <a:t>*It </a:t>
            </a:r>
            <a:r>
              <a:rPr dirty="0" sz="1000" spc="-70">
                <a:latin typeface="Tahoma"/>
                <a:cs typeface="Tahoma"/>
              </a:rPr>
              <a:t>was </a:t>
            </a:r>
            <a:r>
              <a:rPr dirty="0" sz="1000" spc="-50">
                <a:latin typeface="Tahoma"/>
                <a:cs typeface="Tahoma"/>
              </a:rPr>
              <a:t>[the </a:t>
            </a:r>
            <a:r>
              <a:rPr dirty="0" sz="1000" spc="-45">
                <a:latin typeface="Tahoma"/>
                <a:cs typeface="Tahoma"/>
              </a:rPr>
              <a:t>documentary]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man </a:t>
            </a:r>
            <a:r>
              <a:rPr dirty="0" sz="1000" spc="-40">
                <a:latin typeface="Tahoma"/>
                <a:cs typeface="Tahoma"/>
              </a:rPr>
              <a:t>loved </a:t>
            </a:r>
            <a:r>
              <a:rPr dirty="0" sz="1000" spc="-65" i="1">
                <a:latin typeface="Trebuchet MS"/>
                <a:cs typeface="Trebuchet MS"/>
              </a:rPr>
              <a:t>t </a:t>
            </a:r>
            <a:r>
              <a:rPr dirty="0" sz="1000" spc="-65">
                <a:latin typeface="Tahoma"/>
                <a:cs typeface="Tahoma"/>
              </a:rPr>
              <a:t>[on</a:t>
            </a:r>
            <a:r>
              <a:rPr dirty="0" sz="1000" spc="7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penguins]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8561" y="2671195"/>
            <a:ext cx="32194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5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  <a:p>
            <a:pPr marL="12700" marR="5080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multi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6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35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8640" cy="875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5300"/>
              </a:lnSpc>
              <a:spcBef>
                <a:spcPts val="4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30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866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8" action="ppaction://hlinksldjump"/>
              </a:rPr>
              <a:t>Hierarchical </a:t>
            </a:r>
            <a:r>
              <a:rPr dirty="0" spc="-40">
                <a:hlinkClick r:id="rId8" action="ppaction://hlinksldjump"/>
              </a:rPr>
              <a:t>structure </a:t>
            </a:r>
            <a:r>
              <a:rPr dirty="0" spc="-30">
                <a:hlinkClick r:id="rId8" action="ppaction://hlinksldjump"/>
              </a:rPr>
              <a:t>in</a:t>
            </a:r>
            <a:r>
              <a:rPr dirty="0" spc="165">
                <a:hlinkClick r:id="rId8" action="ppaction://hlinksldjump"/>
              </a:rPr>
              <a:t> </a:t>
            </a:r>
            <a:r>
              <a:rPr dirty="0" spc="-80">
                <a:hlinkClick r:id="rId8" action="ppaction://hlinksldjump"/>
              </a:rPr>
              <a:t>words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23822" y="1240941"/>
            <a:ext cx="1240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27760" algn="l"/>
              </a:tabLst>
            </a:pPr>
            <a:r>
              <a:rPr dirty="0" sz="1100" spc="-50">
                <a:latin typeface="Tahoma"/>
                <a:cs typeface="Tahoma"/>
              </a:rPr>
              <a:t>un-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touch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-able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5">
                <a:latin typeface="Tahoma"/>
                <a:cs typeface="Tahoma"/>
              </a:rPr>
              <a:t>-s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441924"/>
            <a:ext cx="761365" cy="20256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75565" marR="59055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75565" marR="38100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75565" marR="431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multi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7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35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8640" cy="875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5300"/>
              </a:lnSpc>
              <a:spcBef>
                <a:spcPts val="4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30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866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8" action="ppaction://hlinksldjump"/>
              </a:rPr>
              <a:t>Hierarchical </a:t>
            </a:r>
            <a:r>
              <a:rPr dirty="0" spc="-40">
                <a:hlinkClick r:id="rId8" action="ppaction://hlinksldjump"/>
              </a:rPr>
              <a:t>structure </a:t>
            </a:r>
            <a:r>
              <a:rPr dirty="0" spc="-30">
                <a:hlinkClick r:id="rId8" action="ppaction://hlinksldjump"/>
              </a:rPr>
              <a:t>in</a:t>
            </a:r>
            <a:r>
              <a:rPr dirty="0" spc="165">
                <a:hlinkClick r:id="rId8" action="ppaction://hlinksldjump"/>
              </a:rPr>
              <a:t> </a:t>
            </a:r>
            <a:r>
              <a:rPr dirty="0" spc="-80">
                <a:hlinkClick r:id="rId8" action="ppaction://hlinksldjump"/>
              </a:rPr>
              <a:t>words</a:t>
            </a:r>
          </a:p>
        </p:txBody>
      </p:sp>
      <p:sp>
        <p:nvSpPr>
          <p:cNvPr id="10" name="object 10"/>
          <p:cNvSpPr/>
          <p:nvPr/>
        </p:nvSpPr>
        <p:spPr>
          <a:xfrm>
            <a:off x="1618224" y="1443803"/>
            <a:ext cx="324485" cy="172085"/>
          </a:xfrm>
          <a:custGeom>
            <a:avLst/>
            <a:gdLst/>
            <a:ahLst/>
            <a:cxnLst/>
            <a:rect l="l" t="t" r="r" b="b"/>
            <a:pathLst>
              <a:path w="324485" h="172084">
                <a:moveTo>
                  <a:pt x="0" y="172076"/>
                </a:moveTo>
                <a:lnTo>
                  <a:pt x="324046" y="172076"/>
                </a:lnTo>
                <a:lnTo>
                  <a:pt x="324046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18224" y="1615888"/>
            <a:ext cx="324485" cy="172085"/>
          </a:xfrm>
          <a:custGeom>
            <a:avLst/>
            <a:gdLst/>
            <a:ahLst/>
            <a:cxnLst/>
            <a:rect l="l" t="t" r="r" b="b"/>
            <a:pathLst>
              <a:path w="324485" h="172085">
                <a:moveTo>
                  <a:pt x="0" y="172076"/>
                </a:moveTo>
                <a:lnTo>
                  <a:pt x="324046" y="172076"/>
                </a:lnTo>
                <a:lnTo>
                  <a:pt x="324046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88451" y="1615888"/>
            <a:ext cx="279400" cy="172085"/>
          </a:xfrm>
          <a:custGeom>
            <a:avLst/>
            <a:gdLst/>
            <a:ahLst/>
            <a:cxnLst/>
            <a:rect l="l" t="t" r="r" b="b"/>
            <a:pathLst>
              <a:path w="279400" h="172085">
                <a:moveTo>
                  <a:pt x="0" y="172076"/>
                </a:moveTo>
                <a:lnTo>
                  <a:pt x="279018" y="172076"/>
                </a:lnTo>
                <a:lnTo>
                  <a:pt x="279018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36509" y="1787961"/>
            <a:ext cx="273685" cy="1720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80">
                <a:latin typeface="Tahoma"/>
                <a:cs typeface="Tahoma"/>
              </a:rPr>
              <a:t>p</a:t>
            </a:r>
            <a:r>
              <a:rPr dirty="0" sz="1100" spc="-45">
                <a:latin typeface="Tahoma"/>
                <a:cs typeface="Tahoma"/>
              </a:rPr>
              <a:t>ref.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18222" y="1787961"/>
            <a:ext cx="649605" cy="172085"/>
          </a:xfrm>
          <a:custGeom>
            <a:avLst/>
            <a:gdLst/>
            <a:ahLst/>
            <a:cxnLst/>
            <a:rect l="l" t="t" r="r" b="b"/>
            <a:pathLst>
              <a:path w="649605" h="172085">
                <a:moveTo>
                  <a:pt x="0" y="172076"/>
                </a:moveTo>
                <a:lnTo>
                  <a:pt x="649248" y="172076"/>
                </a:lnTo>
                <a:lnTo>
                  <a:pt x="649248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47672" y="1413013"/>
            <a:ext cx="63246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2065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root</a:t>
            </a:r>
            <a:r>
              <a:rPr dirty="0" sz="1100" spc="260"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FFFFFF"/>
                </a:solidFill>
                <a:latin typeface="Tahoma"/>
                <a:cs typeface="Tahoma"/>
              </a:rPr>
              <a:t>-able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root </a:t>
            </a:r>
            <a:r>
              <a:rPr dirty="0" sz="1100" spc="-45">
                <a:latin typeface="Tahoma"/>
                <a:cs typeface="Tahoma"/>
              </a:rPr>
              <a:t>suff.  </a:t>
            </a:r>
            <a:r>
              <a:rPr dirty="0" sz="1100" spc="-50">
                <a:latin typeface="Tahoma"/>
                <a:cs typeface="Tahoma"/>
              </a:rPr>
              <a:t>stem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3822" y="1240941"/>
            <a:ext cx="1240790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r" marL="12700" marR="5080">
              <a:lnSpc>
                <a:spcPct val="102600"/>
              </a:lnSpc>
              <a:spcBef>
                <a:spcPts val="55"/>
              </a:spcBef>
              <a:tabLst>
                <a:tab pos="1127760" algn="l"/>
              </a:tabLst>
            </a:pPr>
            <a:r>
              <a:rPr dirty="0" sz="1100" spc="-50">
                <a:latin typeface="Tahoma"/>
                <a:cs typeface="Tahoma"/>
              </a:rPr>
              <a:t>un-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touch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-able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0">
                <a:latin typeface="Tahoma"/>
                <a:cs typeface="Tahoma"/>
              </a:rPr>
              <a:t>-s  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un-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-s</a:t>
            </a:r>
            <a:endParaRPr sz="11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1115060" algn="l"/>
              </a:tabLst>
            </a:pP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un-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-s</a:t>
            </a:r>
            <a:endParaRPr sz="11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-s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36509" y="1960033"/>
            <a:ext cx="931544" cy="172085"/>
          </a:xfrm>
          <a:custGeom>
            <a:avLst/>
            <a:gdLst/>
            <a:ahLst/>
            <a:cxnLst/>
            <a:rect l="l" t="t" r="r" b="b"/>
            <a:pathLst>
              <a:path w="931544" h="172085">
                <a:moveTo>
                  <a:pt x="0" y="172076"/>
                </a:moveTo>
                <a:lnTo>
                  <a:pt x="930961" y="172076"/>
                </a:lnTo>
                <a:lnTo>
                  <a:pt x="930961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51901" y="1929243"/>
            <a:ext cx="3003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stem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13651" y="1960033"/>
            <a:ext cx="238125" cy="172085"/>
          </a:xfrm>
          <a:custGeom>
            <a:avLst/>
            <a:gdLst/>
            <a:ahLst/>
            <a:cxnLst/>
            <a:rect l="l" t="t" r="r" b="b"/>
            <a:pathLst>
              <a:path w="238125" h="172085">
                <a:moveTo>
                  <a:pt x="0" y="172076"/>
                </a:moveTo>
                <a:lnTo>
                  <a:pt x="237838" y="172076"/>
                </a:lnTo>
                <a:lnTo>
                  <a:pt x="237838" y="0"/>
                </a:lnTo>
                <a:lnTo>
                  <a:pt x="0" y="0"/>
                </a:lnTo>
                <a:lnTo>
                  <a:pt x="0" y="172076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300947" y="1929243"/>
            <a:ext cx="2698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suff.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2550719"/>
            <a:ext cx="489584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4668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multi</a:t>
            </a:r>
            <a:r>
              <a:rPr dirty="0" baseline="18518" sz="900">
                <a:latin typeface="Arial"/>
                <a:cs typeface="Arial"/>
                <a:hlinkClick r:id="rId28" action="ppaction://hlinksldjump"/>
              </a:rPr>
              <a:t>7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866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8" action="ppaction://hlinksldjump"/>
              </a:rPr>
              <a:t>Hierarchical </a:t>
            </a:r>
            <a:r>
              <a:rPr dirty="0" spc="-40">
                <a:hlinkClick r:id="rId8" action="ppaction://hlinksldjump"/>
              </a:rPr>
              <a:t>structure </a:t>
            </a:r>
            <a:r>
              <a:rPr dirty="0" spc="-30">
                <a:hlinkClick r:id="rId8" action="ppaction://hlinksldjump"/>
              </a:rPr>
              <a:t>in</a:t>
            </a:r>
            <a:r>
              <a:rPr dirty="0" spc="165">
                <a:hlinkClick r:id="rId8" action="ppaction://hlinksldjump"/>
              </a:rPr>
              <a:t> </a:t>
            </a:r>
            <a:r>
              <a:rPr dirty="0" spc="-80">
                <a:hlinkClick r:id="rId8" action="ppaction://hlinksldjump"/>
              </a:rPr>
              <a:t>words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5327" y="847863"/>
            <a:ext cx="337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35">
                <a:latin typeface="Tahoma"/>
                <a:cs typeface="Tahoma"/>
              </a:rPr>
              <a:t>rd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4511" y="1227428"/>
            <a:ext cx="293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Suff.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98801" y="1607005"/>
            <a:ext cx="1250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-s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1145" y="1427381"/>
            <a:ext cx="0" cy="220979"/>
          </a:xfrm>
          <a:custGeom>
            <a:avLst/>
            <a:gdLst/>
            <a:ahLst/>
            <a:cxnLst/>
            <a:rect l="l" t="t" r="r" b="b"/>
            <a:pathLst>
              <a:path w="0" h="220980">
                <a:moveTo>
                  <a:pt x="0" y="0"/>
                </a:moveTo>
                <a:lnTo>
                  <a:pt x="0" y="22058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84222" y="1227467"/>
            <a:ext cx="324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Stem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8420" y="1607044"/>
            <a:ext cx="324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Stem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0538" y="2396998"/>
            <a:ext cx="27940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5">
                <a:latin typeface="Tahoma"/>
                <a:cs typeface="Tahoma"/>
              </a:rPr>
              <a:t>-able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70034" y="2186576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7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597204" y="1986628"/>
            <a:ext cx="720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R</a:t>
            </a:r>
            <a:r>
              <a:rPr dirty="0" sz="1100" spc="15">
                <a:latin typeface="Tahoma"/>
                <a:cs typeface="Tahoma"/>
              </a:rPr>
              <a:t>o</a:t>
            </a:r>
            <a:r>
              <a:rPr dirty="0" sz="1100" spc="-15">
                <a:latin typeface="Tahoma"/>
                <a:cs typeface="Tahoma"/>
              </a:rPr>
              <a:t>ot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35">
                <a:latin typeface="Tahoma"/>
                <a:cs typeface="Tahoma"/>
              </a:rPr>
              <a:t>Suff.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88835" y="2397004"/>
            <a:ext cx="32448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0">
                <a:latin typeface="Tahoma"/>
                <a:cs typeface="Tahoma"/>
              </a:rPr>
              <a:t>touch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50849" y="2186581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7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50850" y="1806998"/>
            <a:ext cx="210185" cy="186055"/>
          </a:xfrm>
          <a:custGeom>
            <a:avLst/>
            <a:gdLst/>
            <a:ahLst/>
            <a:cxnLst/>
            <a:rect l="l" t="t" r="r" b="b"/>
            <a:pathLst>
              <a:path w="210185" h="186055">
                <a:moveTo>
                  <a:pt x="209596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60447" y="1806998"/>
            <a:ext cx="210185" cy="186055"/>
          </a:xfrm>
          <a:custGeom>
            <a:avLst/>
            <a:gdLst/>
            <a:ahLst/>
            <a:cxnLst/>
            <a:rect l="l" t="t" r="r" b="b"/>
            <a:pathLst>
              <a:path w="210185" h="186055">
                <a:moveTo>
                  <a:pt x="0" y="0"/>
                </a:moveTo>
                <a:lnTo>
                  <a:pt x="209596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80225" y="1607050"/>
            <a:ext cx="3041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Pref.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5539" y="2017427"/>
            <a:ext cx="21336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0">
                <a:latin typeface="Tahoma"/>
                <a:cs typeface="Tahoma"/>
              </a:rPr>
              <a:t>Un-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32041" y="1807004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7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32046" y="1427420"/>
            <a:ext cx="314325" cy="186055"/>
          </a:xfrm>
          <a:custGeom>
            <a:avLst/>
            <a:gdLst/>
            <a:ahLst/>
            <a:cxnLst/>
            <a:rect l="l" t="t" r="r" b="b"/>
            <a:pathLst>
              <a:path w="314325" h="186055">
                <a:moveTo>
                  <a:pt x="314202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46248" y="1427420"/>
            <a:ext cx="314325" cy="186055"/>
          </a:xfrm>
          <a:custGeom>
            <a:avLst/>
            <a:gdLst/>
            <a:ahLst/>
            <a:cxnLst/>
            <a:rect l="l" t="t" r="r" b="b"/>
            <a:pathLst>
              <a:path w="314325" h="186055">
                <a:moveTo>
                  <a:pt x="0" y="0"/>
                </a:moveTo>
                <a:lnTo>
                  <a:pt x="314202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46242" y="1047817"/>
            <a:ext cx="457834" cy="186055"/>
          </a:xfrm>
          <a:custGeom>
            <a:avLst/>
            <a:gdLst/>
            <a:ahLst/>
            <a:cxnLst/>
            <a:rect l="l" t="t" r="r" b="b"/>
            <a:pathLst>
              <a:path w="457835" h="186055">
                <a:moveTo>
                  <a:pt x="457449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03691" y="1047817"/>
            <a:ext cx="457834" cy="186055"/>
          </a:xfrm>
          <a:custGeom>
            <a:avLst/>
            <a:gdLst/>
            <a:ahLst/>
            <a:cxnLst/>
            <a:rect l="l" t="t" r="r" b="b"/>
            <a:pathLst>
              <a:path w="457835" h="186055">
                <a:moveTo>
                  <a:pt x="0" y="0"/>
                </a:moveTo>
                <a:lnTo>
                  <a:pt x="457449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913263" y="2550719"/>
            <a:ext cx="489584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4668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multi</a:t>
            </a:r>
            <a:r>
              <a:rPr dirty="0" baseline="18518" sz="900">
                <a:latin typeface="Arial"/>
                <a:cs typeface="Arial"/>
                <a:hlinkClick r:id="rId28" action="ppaction://hlinksldjump"/>
              </a:rPr>
              <a:t>8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3333B2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79438"/>
            <a:ext cx="489584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40612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763981"/>
            <a:ext cx="32194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Pov.</a:t>
            </a:r>
            <a:r>
              <a:rPr dirty="0" sz="400" spc="5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913773"/>
            <a:ext cx="74866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multi</a:t>
            </a:r>
            <a:r>
              <a:rPr dirty="0" baseline="18518" sz="900" spc="-44">
                <a:latin typeface="Arial"/>
                <a:cs typeface="Arial"/>
                <a:hlinkClick r:id="rId30" action="ppaction://hlinksldjump"/>
              </a:rPr>
              <a:t>8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30" action="ppaction://hlinksldjump"/>
              </a:rPr>
              <a:t>/</a:t>
            </a:r>
            <a:r>
              <a:rPr dirty="0" baseline="18518" sz="900" spc="-135">
                <a:latin typeface="Arial"/>
                <a:cs typeface="Arial"/>
                <a:hlinkClick r:id="rId30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30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606880"/>
            <a:ext cx="126365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Hierarchical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structure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Syntactic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ambiguity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152027"/>
            <a:ext cx="1417955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88035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Movement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Recursion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advantages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of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trees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49169"/>
            <a:ext cx="2402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Trees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Chomsky’s Universal</a:t>
            </a:r>
            <a:r>
              <a:rPr dirty="0" sz="1100" spc="19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335223"/>
            <a:ext cx="1836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The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Universal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Grammar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debate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594342"/>
            <a:ext cx="3038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Universal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Grammar theories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language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impairment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8640" cy="875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5300"/>
              </a:lnSpc>
              <a:spcBef>
                <a:spcPts val="4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30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26391"/>
            <a:ext cx="489584" cy="5194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5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51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10" action="ppaction://hlinksldjump"/>
              </a:rPr>
              <a:t>Syntactic </a:t>
            </a:r>
            <a:r>
              <a:rPr dirty="0" spc="-40">
                <a:hlinkClick r:id="rId10" action="ppaction://hlinksldjump"/>
              </a:rPr>
              <a:t>ambiguity </a:t>
            </a:r>
            <a:r>
              <a:rPr dirty="0" spc="-30">
                <a:hlinkClick r:id="rId10" action="ppaction://hlinksldjump"/>
              </a:rPr>
              <a:t>in</a:t>
            </a:r>
            <a:r>
              <a:rPr dirty="0" spc="120">
                <a:hlinkClick r:id="rId10" action="ppaction://hlinksldjump"/>
              </a:rPr>
              <a:t> </a:t>
            </a:r>
            <a:r>
              <a:rPr dirty="0" spc="-70">
                <a:hlinkClick r:id="rId10" action="ppaction://hlinksldjump"/>
              </a:rPr>
              <a:t>sentences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763981"/>
            <a:ext cx="32194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</a:t>
            </a:r>
            <a:r>
              <a:rPr dirty="0" sz="400" spc="5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multi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9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35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298586"/>
            <a:ext cx="1861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ahoma"/>
                <a:cs typeface="Tahoma"/>
              </a:rPr>
              <a:t>Multiple </a:t>
            </a:r>
            <a:r>
              <a:rPr dirty="0" sz="1100" spc="-25">
                <a:latin typeface="Tahoma"/>
                <a:cs typeface="Tahoma"/>
              </a:rPr>
              <a:t>syntactic </a:t>
            </a:r>
            <a:r>
              <a:rPr dirty="0" sz="1100" spc="-45">
                <a:latin typeface="Tahoma"/>
                <a:cs typeface="Tahoma"/>
              </a:rPr>
              <a:t>presentations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665209"/>
            <a:ext cx="1343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(3) </a:t>
            </a:r>
            <a:r>
              <a:rPr dirty="0" sz="1100" spc="-35">
                <a:latin typeface="Tahoma"/>
                <a:cs typeface="Tahoma"/>
              </a:rPr>
              <a:t>I’m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big </a:t>
            </a:r>
            <a:r>
              <a:rPr dirty="0" sz="1100" spc="-55">
                <a:latin typeface="Tahoma"/>
                <a:cs typeface="Tahoma"/>
              </a:rPr>
              <a:t>dog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51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10" action="ppaction://hlinksldjump"/>
              </a:rPr>
              <a:t>Syntactic </a:t>
            </a:r>
            <a:r>
              <a:rPr dirty="0" spc="-40">
                <a:hlinkClick r:id="rId10" action="ppaction://hlinksldjump"/>
              </a:rPr>
              <a:t>ambiguity </a:t>
            </a:r>
            <a:r>
              <a:rPr dirty="0" spc="-30">
                <a:hlinkClick r:id="rId10" action="ppaction://hlinksldjump"/>
              </a:rPr>
              <a:t>in</a:t>
            </a:r>
            <a:r>
              <a:rPr dirty="0" spc="120">
                <a:hlinkClick r:id="rId10" action="ppaction://hlinksldjump"/>
              </a:rPr>
              <a:t> </a:t>
            </a:r>
            <a:r>
              <a:rPr dirty="0" spc="-70">
                <a:hlinkClick r:id="rId10" action="ppaction://hlinksldjump"/>
              </a:rPr>
              <a:t>sentences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3701" y="1009305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9820" y="1262353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8105" y="1515400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3438" y="2052307"/>
            <a:ext cx="24828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5">
                <a:latin typeface="Tahoma"/>
                <a:cs typeface="Tahoma"/>
              </a:rPr>
              <a:t>man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27555" y="1968414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0"/>
                </a:moveTo>
                <a:lnTo>
                  <a:pt x="0" y="3518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18947" y="1768447"/>
            <a:ext cx="47053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9410" algn="l"/>
              </a:tabLst>
            </a:pPr>
            <a:r>
              <a:rPr dirty="0" sz="1100" spc="35">
                <a:latin typeface="Tahoma"/>
                <a:cs typeface="Tahoma"/>
              </a:rPr>
              <a:t>N</a:t>
            </a:r>
            <a:r>
              <a:rPr dirty="0" sz="1100" spc="35">
                <a:latin typeface="Tahoma"/>
                <a:cs typeface="Tahoma"/>
              </a:rPr>
              <a:t>	</a:t>
            </a:r>
            <a:r>
              <a:rPr dirty="0" sz="1100" spc="35">
                <a:latin typeface="Tahoma"/>
                <a:cs typeface="Tahoma"/>
              </a:rPr>
              <a:t>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5653" y="2052306"/>
            <a:ext cx="22288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5">
                <a:latin typeface="Tahoma"/>
                <a:cs typeface="Tahoma"/>
              </a:rPr>
              <a:t>dog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80720" y="196840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0"/>
                </a:moveTo>
                <a:lnTo>
                  <a:pt x="0" y="3518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80717" y="1715354"/>
            <a:ext cx="173990" cy="59690"/>
          </a:xfrm>
          <a:custGeom>
            <a:avLst/>
            <a:gdLst/>
            <a:ahLst/>
            <a:cxnLst/>
            <a:rect l="l" t="t" r="r" b="b"/>
            <a:pathLst>
              <a:path w="173990" h="59689">
                <a:moveTo>
                  <a:pt x="173420" y="0"/>
                </a:moveTo>
                <a:lnTo>
                  <a:pt x="0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54137" y="1715354"/>
            <a:ext cx="173990" cy="59690"/>
          </a:xfrm>
          <a:custGeom>
            <a:avLst/>
            <a:gdLst/>
            <a:ahLst/>
            <a:cxnLst/>
            <a:rect l="l" t="t" r="r" b="b"/>
            <a:pathLst>
              <a:path w="173990" h="59689">
                <a:moveTo>
                  <a:pt x="0" y="0"/>
                </a:moveTo>
                <a:lnTo>
                  <a:pt x="173420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70569" y="1799258"/>
            <a:ext cx="1866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Tahoma"/>
                <a:cs typeface="Tahoma"/>
              </a:rPr>
              <a:t>big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7543" y="1462306"/>
            <a:ext cx="248920" cy="59690"/>
          </a:xfrm>
          <a:custGeom>
            <a:avLst/>
            <a:gdLst/>
            <a:ahLst/>
            <a:cxnLst/>
            <a:rect l="l" t="t" r="r" b="b"/>
            <a:pathLst>
              <a:path w="248919" h="59690">
                <a:moveTo>
                  <a:pt x="248296" y="0"/>
                </a:moveTo>
                <a:lnTo>
                  <a:pt x="0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05839" y="1462306"/>
            <a:ext cx="248920" cy="59690"/>
          </a:xfrm>
          <a:custGeom>
            <a:avLst/>
            <a:gdLst/>
            <a:ahLst/>
            <a:cxnLst/>
            <a:rect l="l" t="t" r="r" b="b"/>
            <a:pathLst>
              <a:path w="248919" h="59690">
                <a:moveTo>
                  <a:pt x="0" y="0"/>
                </a:moveTo>
                <a:lnTo>
                  <a:pt x="248296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3609" y="1546211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66573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15080" y="1175572"/>
            <a:ext cx="556260" cy="53149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10">
                <a:latin typeface="Tahoma"/>
                <a:cs typeface="Tahoma"/>
              </a:rPr>
              <a:t>Det</a:t>
            </a:r>
            <a:endParaRPr sz="1100">
              <a:latin typeface="Tahoma"/>
              <a:cs typeface="Tahoma"/>
            </a:endParaRPr>
          </a:p>
          <a:p>
            <a:pPr marL="85090">
              <a:lnSpc>
                <a:spcPct val="100000"/>
              </a:lnSpc>
              <a:spcBef>
                <a:spcPts val="670"/>
              </a:spcBef>
              <a:tabLst>
                <a:tab pos="341630" algn="l"/>
              </a:tabLst>
            </a:pP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55">
                <a:latin typeface="Tahoma"/>
                <a:cs typeface="Tahoma"/>
              </a:rPr>
              <a:t>	</a:t>
            </a:r>
            <a:r>
              <a:rPr dirty="0" sz="1100">
                <a:latin typeface="Tahoma"/>
                <a:cs typeface="Tahoma"/>
              </a:rPr>
              <a:t>Adj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3609" y="1462318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8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3602" y="1209259"/>
            <a:ext cx="286385" cy="59690"/>
          </a:xfrm>
          <a:custGeom>
            <a:avLst/>
            <a:gdLst/>
            <a:ahLst/>
            <a:cxnLst/>
            <a:rect l="l" t="t" r="r" b="b"/>
            <a:pathLst>
              <a:path w="286384" h="59690">
                <a:moveTo>
                  <a:pt x="286119" y="0"/>
                </a:moveTo>
                <a:lnTo>
                  <a:pt x="0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9721" y="1209259"/>
            <a:ext cx="286385" cy="59690"/>
          </a:xfrm>
          <a:custGeom>
            <a:avLst/>
            <a:gdLst/>
            <a:ahLst/>
            <a:cxnLst/>
            <a:rect l="l" t="t" r="r" b="b"/>
            <a:pathLst>
              <a:path w="286384" h="59690">
                <a:moveTo>
                  <a:pt x="0" y="0"/>
                </a:moveTo>
                <a:lnTo>
                  <a:pt x="286119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550642" y="1009305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20504" y="1262353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18980" y="1515413"/>
            <a:ext cx="123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5">
                <a:latin typeface="Tahoma"/>
                <a:cs typeface="Tahoma"/>
              </a:rPr>
              <a:t>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56635" y="1799259"/>
            <a:ext cx="24828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5">
                <a:latin typeface="Tahoma"/>
                <a:cs typeface="Tahoma"/>
              </a:rPr>
              <a:t>man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80740" y="1715367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0"/>
                </a:moveTo>
                <a:lnTo>
                  <a:pt x="0" y="3518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828841" y="2052313"/>
            <a:ext cx="22288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5">
                <a:latin typeface="Tahoma"/>
                <a:cs typeface="Tahoma"/>
              </a:rPr>
              <a:t>dog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33908" y="196842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0"/>
                </a:moveTo>
                <a:lnTo>
                  <a:pt x="0" y="3518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497584" y="1428615"/>
            <a:ext cx="498475" cy="53213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algn="ctr" marL="50800">
              <a:lnSpc>
                <a:spcPct val="100000"/>
              </a:lnSpc>
              <a:spcBef>
                <a:spcPts val="775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  <a:tabLst>
                <a:tab pos="374015" algn="l"/>
              </a:tabLst>
            </a:pPr>
            <a:r>
              <a:rPr dirty="0" sz="1100">
                <a:latin typeface="Tahoma"/>
                <a:cs typeface="Tahoma"/>
              </a:rPr>
              <a:t>Adj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35">
                <a:latin typeface="Tahoma"/>
                <a:cs typeface="Tahoma"/>
              </a:rPr>
              <a:t>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23759" y="2052324"/>
            <a:ext cx="1866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Tahoma"/>
                <a:cs typeface="Tahoma"/>
              </a:rPr>
              <a:t>big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10728" y="1715372"/>
            <a:ext cx="161925" cy="59690"/>
          </a:xfrm>
          <a:custGeom>
            <a:avLst/>
            <a:gdLst/>
            <a:ahLst/>
            <a:cxnLst/>
            <a:rect l="l" t="t" r="r" b="b"/>
            <a:pathLst>
              <a:path w="161925" h="59689">
                <a:moveTo>
                  <a:pt x="161586" y="0"/>
                </a:moveTo>
                <a:lnTo>
                  <a:pt x="0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72314" y="1715372"/>
            <a:ext cx="161925" cy="59690"/>
          </a:xfrm>
          <a:custGeom>
            <a:avLst/>
            <a:gdLst/>
            <a:ahLst/>
            <a:cxnLst/>
            <a:rect l="l" t="t" r="r" b="b"/>
            <a:pathLst>
              <a:path w="161925" h="59689">
                <a:moveTo>
                  <a:pt x="0" y="0"/>
                </a:moveTo>
                <a:lnTo>
                  <a:pt x="161586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72323" y="1462306"/>
            <a:ext cx="254635" cy="59690"/>
          </a:xfrm>
          <a:custGeom>
            <a:avLst/>
            <a:gdLst/>
            <a:ahLst/>
            <a:cxnLst/>
            <a:rect l="l" t="t" r="r" b="b"/>
            <a:pathLst>
              <a:path w="254635" h="59690">
                <a:moveTo>
                  <a:pt x="254213" y="0"/>
                </a:moveTo>
                <a:lnTo>
                  <a:pt x="0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26536" y="1462306"/>
            <a:ext cx="254635" cy="59690"/>
          </a:xfrm>
          <a:custGeom>
            <a:avLst/>
            <a:gdLst/>
            <a:ahLst/>
            <a:cxnLst/>
            <a:rect l="l" t="t" r="r" b="b"/>
            <a:pathLst>
              <a:path w="254635" h="59690">
                <a:moveTo>
                  <a:pt x="0" y="0"/>
                </a:moveTo>
                <a:lnTo>
                  <a:pt x="254213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86794" y="1546211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66573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168264" y="1175572"/>
            <a:ext cx="237490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090" marR="5080" indent="-73025">
              <a:lnSpc>
                <a:spcPct val="150900"/>
              </a:lnSpc>
              <a:spcBef>
                <a:spcPts val="100"/>
              </a:spcBef>
            </a:pPr>
            <a:r>
              <a:rPr dirty="0" sz="1100" spc="-10">
                <a:latin typeface="Tahoma"/>
                <a:cs typeface="Tahoma"/>
              </a:rPr>
              <a:t>Det  </a:t>
            </a:r>
            <a:r>
              <a:rPr dirty="0" sz="1100" spc="-55"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86794" y="1462318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8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86791" y="1209259"/>
            <a:ext cx="370205" cy="59690"/>
          </a:xfrm>
          <a:custGeom>
            <a:avLst/>
            <a:gdLst/>
            <a:ahLst/>
            <a:cxnLst/>
            <a:rect l="l" t="t" r="r" b="b"/>
            <a:pathLst>
              <a:path w="370205" h="59690">
                <a:moveTo>
                  <a:pt x="369870" y="0"/>
                </a:moveTo>
                <a:lnTo>
                  <a:pt x="0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656662" y="1209259"/>
            <a:ext cx="370205" cy="59690"/>
          </a:xfrm>
          <a:custGeom>
            <a:avLst/>
            <a:gdLst/>
            <a:ahLst/>
            <a:cxnLst/>
            <a:rect l="l" t="t" r="r" b="b"/>
            <a:pathLst>
              <a:path w="370205" h="59690">
                <a:moveTo>
                  <a:pt x="0" y="0"/>
                </a:moveTo>
                <a:lnTo>
                  <a:pt x="369870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875163" y="2226391"/>
            <a:ext cx="761365" cy="12414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75565" marR="38100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75565" marR="43180">
              <a:lnSpc>
                <a:spcPts val="730"/>
              </a:lnSpc>
              <a:spcBef>
                <a:spcPts val="7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1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0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51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10" action="ppaction://hlinksldjump"/>
              </a:rPr>
              <a:t>Syntactic </a:t>
            </a:r>
            <a:r>
              <a:rPr dirty="0" spc="-40">
                <a:hlinkClick r:id="rId10" action="ppaction://hlinksldjump"/>
              </a:rPr>
              <a:t>ambiguity </a:t>
            </a:r>
            <a:r>
              <a:rPr dirty="0" spc="-30">
                <a:hlinkClick r:id="rId10" action="ppaction://hlinksldjump"/>
              </a:rPr>
              <a:t>in</a:t>
            </a:r>
            <a:r>
              <a:rPr dirty="0" spc="120">
                <a:hlinkClick r:id="rId10" action="ppaction://hlinksldjump"/>
              </a:rPr>
              <a:t> </a:t>
            </a:r>
            <a:r>
              <a:rPr dirty="0" spc="-70">
                <a:hlinkClick r:id="rId10" action="ppaction://hlinksldjump"/>
              </a:rPr>
              <a:t>sentences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3701" y="929702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9820" y="1182749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8105" y="1435797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438" y="1972703"/>
            <a:ext cx="24828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5">
                <a:latin typeface="Tahoma"/>
                <a:cs typeface="Tahoma"/>
              </a:rPr>
              <a:t>man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7555" y="1888811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0"/>
                </a:moveTo>
                <a:lnTo>
                  <a:pt x="0" y="3518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75653" y="1972702"/>
            <a:ext cx="22288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5">
                <a:latin typeface="Tahoma"/>
                <a:cs typeface="Tahoma"/>
              </a:rPr>
              <a:t>dog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80720" y="1888809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0"/>
                </a:moveTo>
                <a:lnTo>
                  <a:pt x="0" y="3518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80717" y="1635750"/>
            <a:ext cx="173990" cy="59690"/>
          </a:xfrm>
          <a:custGeom>
            <a:avLst/>
            <a:gdLst/>
            <a:ahLst/>
            <a:cxnLst/>
            <a:rect l="l" t="t" r="r" b="b"/>
            <a:pathLst>
              <a:path w="173990" h="59689">
                <a:moveTo>
                  <a:pt x="173420" y="0"/>
                </a:moveTo>
                <a:lnTo>
                  <a:pt x="0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54137" y="1635750"/>
            <a:ext cx="173990" cy="59690"/>
          </a:xfrm>
          <a:custGeom>
            <a:avLst/>
            <a:gdLst/>
            <a:ahLst/>
            <a:cxnLst/>
            <a:rect l="l" t="t" r="r" b="b"/>
            <a:pathLst>
              <a:path w="173990" h="59689">
                <a:moveTo>
                  <a:pt x="0" y="0"/>
                </a:moveTo>
                <a:lnTo>
                  <a:pt x="173420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0569" y="1719655"/>
            <a:ext cx="173990" cy="172085"/>
          </a:xfrm>
          <a:custGeom>
            <a:avLst/>
            <a:gdLst/>
            <a:ahLst/>
            <a:cxnLst/>
            <a:rect l="l" t="t" r="r" b="b"/>
            <a:pathLst>
              <a:path w="173990" h="172085">
                <a:moveTo>
                  <a:pt x="0" y="172072"/>
                </a:moveTo>
                <a:lnTo>
                  <a:pt x="173951" y="172072"/>
                </a:lnTo>
                <a:lnTo>
                  <a:pt x="17395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7543" y="1382703"/>
            <a:ext cx="248920" cy="59690"/>
          </a:xfrm>
          <a:custGeom>
            <a:avLst/>
            <a:gdLst/>
            <a:ahLst/>
            <a:cxnLst/>
            <a:rect l="l" t="t" r="r" b="b"/>
            <a:pathLst>
              <a:path w="248919" h="59690">
                <a:moveTo>
                  <a:pt x="248296" y="0"/>
                </a:moveTo>
                <a:lnTo>
                  <a:pt x="0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05839" y="1382703"/>
            <a:ext cx="248920" cy="59690"/>
          </a:xfrm>
          <a:custGeom>
            <a:avLst/>
            <a:gdLst/>
            <a:ahLst/>
            <a:cxnLst/>
            <a:rect l="l" t="t" r="r" b="b"/>
            <a:pathLst>
              <a:path w="248919" h="59690">
                <a:moveTo>
                  <a:pt x="0" y="0"/>
                </a:moveTo>
                <a:lnTo>
                  <a:pt x="248296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3609" y="1466607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66573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15080" y="1095968"/>
            <a:ext cx="1174750" cy="78486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10">
                <a:latin typeface="Tahoma"/>
                <a:cs typeface="Tahoma"/>
              </a:rPr>
              <a:t>Det</a:t>
            </a:r>
            <a:endParaRPr sz="1100">
              <a:latin typeface="Tahoma"/>
              <a:cs typeface="Tahoma"/>
            </a:endParaRPr>
          </a:p>
          <a:p>
            <a:pPr marL="85090">
              <a:lnSpc>
                <a:spcPct val="100000"/>
              </a:lnSpc>
              <a:spcBef>
                <a:spcPts val="670"/>
              </a:spcBef>
              <a:tabLst>
                <a:tab pos="341630" algn="l"/>
              </a:tabLst>
            </a:pPr>
            <a:r>
              <a:rPr dirty="0" sz="1100" spc="-55">
                <a:latin typeface="Tahoma"/>
                <a:cs typeface="Tahoma"/>
              </a:rPr>
              <a:t>a	</a:t>
            </a:r>
            <a:r>
              <a:rPr dirty="0" sz="1100">
                <a:latin typeface="Tahoma"/>
                <a:cs typeface="Tahoma"/>
              </a:rPr>
              <a:t>Adj</a:t>
            </a:r>
            <a:endParaRPr sz="11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675"/>
              </a:spcBef>
              <a:tabLst>
                <a:tab pos="716280" algn="l"/>
                <a:tab pos="1062990" algn="l"/>
              </a:tabLst>
            </a:pPr>
            <a:r>
              <a:rPr dirty="0" sz="1100" spc="-35">
                <a:latin typeface="Tahoma"/>
                <a:cs typeface="Tahoma"/>
              </a:rPr>
              <a:t>big</a:t>
            </a:r>
            <a:r>
              <a:rPr dirty="0" sz="1100" spc="-35">
                <a:latin typeface="Tahoma"/>
                <a:cs typeface="Tahoma"/>
              </a:rPr>
              <a:t>	</a:t>
            </a:r>
            <a:r>
              <a:rPr dirty="0" sz="1100" spc="35">
                <a:latin typeface="Tahoma"/>
                <a:cs typeface="Tahoma"/>
              </a:rPr>
              <a:t>N</a:t>
            </a:r>
            <a:r>
              <a:rPr dirty="0" sz="1100" spc="35">
                <a:latin typeface="Tahoma"/>
                <a:cs typeface="Tahoma"/>
              </a:rPr>
              <a:t>	</a:t>
            </a:r>
            <a:r>
              <a:rPr dirty="0" sz="1100" spc="35">
                <a:latin typeface="Tahoma"/>
                <a:cs typeface="Tahoma"/>
              </a:rPr>
              <a:t>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3609" y="1382714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8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3602" y="1129655"/>
            <a:ext cx="286385" cy="59690"/>
          </a:xfrm>
          <a:custGeom>
            <a:avLst/>
            <a:gdLst/>
            <a:ahLst/>
            <a:cxnLst/>
            <a:rect l="l" t="t" r="r" b="b"/>
            <a:pathLst>
              <a:path w="286384" h="59690">
                <a:moveTo>
                  <a:pt x="286119" y="0"/>
                </a:moveTo>
                <a:lnTo>
                  <a:pt x="0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9721" y="1129655"/>
            <a:ext cx="286385" cy="59690"/>
          </a:xfrm>
          <a:custGeom>
            <a:avLst/>
            <a:gdLst/>
            <a:ahLst/>
            <a:cxnLst/>
            <a:rect l="l" t="t" r="r" b="b"/>
            <a:pathLst>
              <a:path w="286384" h="59690">
                <a:moveTo>
                  <a:pt x="0" y="0"/>
                </a:moveTo>
                <a:lnTo>
                  <a:pt x="286119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68884" y="2211780"/>
            <a:ext cx="9918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Keen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15">
                <a:latin typeface="Tahoma"/>
                <a:cs typeface="Tahoma"/>
              </a:rPr>
              <a:t>all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dogs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50642" y="929702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20504" y="1182749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56635" y="1719643"/>
            <a:ext cx="248285" cy="172085"/>
          </a:xfrm>
          <a:custGeom>
            <a:avLst/>
            <a:gdLst/>
            <a:ahLst/>
            <a:cxnLst/>
            <a:rect l="l" t="t" r="r" b="b"/>
            <a:pathLst>
              <a:path w="248285" h="172085">
                <a:moveTo>
                  <a:pt x="0" y="172072"/>
                </a:moveTo>
                <a:lnTo>
                  <a:pt x="248234" y="172072"/>
                </a:lnTo>
                <a:lnTo>
                  <a:pt x="24823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80740" y="163575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0"/>
                </a:moveTo>
                <a:lnTo>
                  <a:pt x="0" y="3518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828841" y="1972709"/>
            <a:ext cx="22288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5">
                <a:latin typeface="Tahoma"/>
                <a:cs typeface="Tahoma"/>
              </a:rPr>
              <a:t>dog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33908" y="1888816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0"/>
                </a:moveTo>
                <a:lnTo>
                  <a:pt x="0" y="3518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497584" y="1349011"/>
            <a:ext cx="920115" cy="53213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80975">
              <a:lnSpc>
                <a:spcPct val="100000"/>
              </a:lnSpc>
              <a:spcBef>
                <a:spcPts val="775"/>
              </a:spcBef>
              <a:tabLst>
                <a:tab pos="733425" algn="l"/>
              </a:tabLst>
            </a:pPr>
            <a:r>
              <a:rPr dirty="0" sz="1100" spc="60">
                <a:latin typeface="Tahoma"/>
                <a:cs typeface="Tahoma"/>
              </a:rPr>
              <a:t>NP	</a:t>
            </a:r>
            <a:r>
              <a:rPr dirty="0" sz="1100" spc="35">
                <a:latin typeface="Tahoma"/>
                <a:cs typeface="Tahoma"/>
              </a:rPr>
              <a:t>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386715" algn="l"/>
                <a:tab pos="658495" algn="l"/>
              </a:tabLst>
            </a:pPr>
            <a:r>
              <a:rPr dirty="0" sz="1100">
                <a:latin typeface="Tahoma"/>
                <a:cs typeface="Tahoma"/>
              </a:rPr>
              <a:t>Adj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35">
                <a:latin typeface="Tahoma"/>
                <a:cs typeface="Tahoma"/>
              </a:rPr>
              <a:t>N</a:t>
            </a:r>
            <a:r>
              <a:rPr dirty="0" sz="1100" spc="35">
                <a:latin typeface="Tahoma"/>
                <a:cs typeface="Tahoma"/>
              </a:rPr>
              <a:t>	</a:t>
            </a:r>
            <a:r>
              <a:rPr dirty="0" sz="1100" spc="-55">
                <a:latin typeface="Tahoma"/>
                <a:cs typeface="Tahoma"/>
              </a:rPr>
              <a:t>man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23759" y="1972721"/>
            <a:ext cx="1866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Tahoma"/>
                <a:cs typeface="Tahoma"/>
              </a:rPr>
              <a:t>big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10728" y="1635769"/>
            <a:ext cx="161925" cy="59690"/>
          </a:xfrm>
          <a:custGeom>
            <a:avLst/>
            <a:gdLst/>
            <a:ahLst/>
            <a:cxnLst/>
            <a:rect l="l" t="t" r="r" b="b"/>
            <a:pathLst>
              <a:path w="161925" h="59689">
                <a:moveTo>
                  <a:pt x="161586" y="0"/>
                </a:moveTo>
                <a:lnTo>
                  <a:pt x="0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72314" y="1635769"/>
            <a:ext cx="161925" cy="59690"/>
          </a:xfrm>
          <a:custGeom>
            <a:avLst/>
            <a:gdLst/>
            <a:ahLst/>
            <a:cxnLst/>
            <a:rect l="l" t="t" r="r" b="b"/>
            <a:pathLst>
              <a:path w="161925" h="59689">
                <a:moveTo>
                  <a:pt x="0" y="0"/>
                </a:moveTo>
                <a:lnTo>
                  <a:pt x="161586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72323" y="1382703"/>
            <a:ext cx="254635" cy="59690"/>
          </a:xfrm>
          <a:custGeom>
            <a:avLst/>
            <a:gdLst/>
            <a:ahLst/>
            <a:cxnLst/>
            <a:rect l="l" t="t" r="r" b="b"/>
            <a:pathLst>
              <a:path w="254635" h="59690">
                <a:moveTo>
                  <a:pt x="254213" y="0"/>
                </a:moveTo>
                <a:lnTo>
                  <a:pt x="0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26536" y="1382703"/>
            <a:ext cx="254635" cy="59690"/>
          </a:xfrm>
          <a:custGeom>
            <a:avLst/>
            <a:gdLst/>
            <a:ahLst/>
            <a:cxnLst/>
            <a:rect l="l" t="t" r="r" b="b"/>
            <a:pathLst>
              <a:path w="254635" h="59690">
                <a:moveTo>
                  <a:pt x="0" y="0"/>
                </a:moveTo>
                <a:lnTo>
                  <a:pt x="254213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86794" y="1466607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66573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168264" y="1095968"/>
            <a:ext cx="237490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090" marR="5080" indent="-73025">
              <a:lnSpc>
                <a:spcPct val="150900"/>
              </a:lnSpc>
              <a:spcBef>
                <a:spcPts val="100"/>
              </a:spcBef>
            </a:pPr>
            <a:r>
              <a:rPr dirty="0" sz="1100" spc="-10">
                <a:latin typeface="Tahoma"/>
                <a:cs typeface="Tahoma"/>
              </a:rPr>
              <a:t>Det  </a:t>
            </a:r>
            <a:r>
              <a:rPr dirty="0" sz="1100" spc="-55"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86794" y="1382714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8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86791" y="1129655"/>
            <a:ext cx="370205" cy="59690"/>
          </a:xfrm>
          <a:custGeom>
            <a:avLst/>
            <a:gdLst/>
            <a:ahLst/>
            <a:cxnLst/>
            <a:rect l="l" t="t" r="r" b="b"/>
            <a:pathLst>
              <a:path w="370205" h="59690">
                <a:moveTo>
                  <a:pt x="369870" y="0"/>
                </a:moveTo>
                <a:lnTo>
                  <a:pt x="0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656662" y="1129655"/>
            <a:ext cx="370205" cy="59690"/>
          </a:xfrm>
          <a:custGeom>
            <a:avLst/>
            <a:gdLst/>
            <a:ahLst/>
            <a:cxnLst/>
            <a:rect l="l" t="t" r="r" b="b"/>
            <a:pathLst>
              <a:path w="370205" h="59690">
                <a:moveTo>
                  <a:pt x="0" y="0"/>
                </a:moveTo>
                <a:lnTo>
                  <a:pt x="369870" y="594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122093" y="2211780"/>
            <a:ext cx="11258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Likes big </a:t>
            </a:r>
            <a:r>
              <a:rPr dirty="0" sz="1100" spc="-60">
                <a:latin typeface="Tahoma"/>
                <a:cs typeface="Tahoma"/>
              </a:rPr>
              <a:t>dogs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only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75163" y="2479438"/>
            <a:ext cx="761365" cy="98806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75565" marR="38100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75565" marR="43180">
              <a:lnSpc>
                <a:spcPts val="730"/>
              </a:lnSpc>
              <a:spcBef>
                <a:spcPts val="7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1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1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8640" cy="875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5300"/>
              </a:lnSpc>
              <a:spcBef>
                <a:spcPts val="4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30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51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10" action="ppaction://hlinksldjump"/>
              </a:rPr>
              <a:t>Syntactic </a:t>
            </a:r>
            <a:r>
              <a:rPr dirty="0" spc="-40">
                <a:hlinkClick r:id="rId10" action="ppaction://hlinksldjump"/>
              </a:rPr>
              <a:t>ambiguity </a:t>
            </a:r>
            <a:r>
              <a:rPr dirty="0" spc="-30">
                <a:hlinkClick r:id="rId10" action="ppaction://hlinksldjump"/>
              </a:rPr>
              <a:t>in</a:t>
            </a:r>
            <a:r>
              <a:rPr dirty="0" spc="120">
                <a:hlinkClick r:id="rId10" action="ppaction://hlinksldjump"/>
              </a:rPr>
              <a:t> </a:t>
            </a:r>
            <a:r>
              <a:rPr dirty="0" spc="-70">
                <a:hlinkClick r:id="rId10" action="ppaction://hlinksldjump"/>
              </a:rPr>
              <a:t>sentences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200453"/>
            <a:ext cx="10039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Another </a:t>
            </a:r>
            <a:r>
              <a:rPr dirty="0" sz="1100" spc="-55"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567064"/>
            <a:ext cx="28835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(4) The </a:t>
            </a:r>
            <a:r>
              <a:rPr dirty="0" sz="1100" spc="-55">
                <a:latin typeface="Tahoma"/>
                <a:cs typeface="Tahoma"/>
              </a:rPr>
              <a:t>man </a:t>
            </a:r>
            <a:r>
              <a:rPr dirty="0" sz="1100" spc="-80">
                <a:latin typeface="Tahoma"/>
                <a:cs typeface="Tahoma"/>
              </a:rPr>
              <a:t>saw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woman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binoculars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933688"/>
            <a:ext cx="1398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How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ambiguous?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5163" y="2226391"/>
            <a:ext cx="761365" cy="12414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75565" marR="38100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75565" marR="43180">
              <a:lnSpc>
                <a:spcPts val="730"/>
              </a:lnSpc>
              <a:spcBef>
                <a:spcPts val="7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1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300" y="59878"/>
            <a:ext cx="3521710" cy="7213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latin typeface="Tahoma"/>
                <a:cs typeface="Tahoma"/>
                <a:hlinkClick r:id="rId2" action="ppaction://hlinksldjump"/>
              </a:rPr>
              <a:t>Syntactic </a:t>
            </a:r>
            <a:r>
              <a:rPr dirty="0" sz="1400" spc="-40">
                <a:latin typeface="Tahoma"/>
                <a:cs typeface="Tahoma"/>
                <a:hlinkClick r:id="rId2" action="ppaction://hlinksldjump"/>
              </a:rPr>
              <a:t>ambiguity </a:t>
            </a:r>
            <a:r>
              <a:rPr dirty="0" sz="1400" spc="-30">
                <a:latin typeface="Tahoma"/>
                <a:cs typeface="Tahoma"/>
                <a:hlinkClick r:id="rId2" action="ppaction://hlinksldjump"/>
              </a:rPr>
              <a:t>in</a:t>
            </a:r>
            <a:r>
              <a:rPr dirty="0" sz="1400" spc="14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400" spc="-70">
                <a:latin typeface="Tahoma"/>
                <a:cs typeface="Tahoma"/>
                <a:hlinkClick r:id="rId2" action="ppaction://hlinksldjump"/>
              </a:rPr>
              <a:t>sentences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ahoma"/>
              <a:cs typeface="Tahoma"/>
            </a:endParaRPr>
          </a:p>
          <a:p>
            <a:pPr marL="897255">
              <a:lnSpc>
                <a:spcPct val="100000"/>
              </a:lnSpc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man </a:t>
            </a:r>
            <a:r>
              <a:rPr dirty="0" sz="1100" spc="-80">
                <a:latin typeface="Tahoma"/>
                <a:cs typeface="Tahoma"/>
              </a:rPr>
              <a:t>saw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woman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binoculars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785" y="753427"/>
            <a:ext cx="4319991" cy="2312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79438"/>
            <a:ext cx="489584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4668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971195"/>
            <a:ext cx="5441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440612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8561" y="3109815"/>
            <a:ext cx="65976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12700" marR="5080">
              <a:lnSpc>
                <a:spcPts val="730"/>
              </a:lnSpc>
              <a:spcBef>
                <a:spcPts val="7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multi</a:t>
            </a:r>
            <a:r>
              <a:rPr dirty="0" baseline="18518" sz="900" spc="-44">
                <a:latin typeface="Arial"/>
                <a:cs typeface="Arial"/>
                <a:hlinkClick r:id="rId30" action="ppaction://hlinksldjump"/>
              </a:rPr>
              <a:t>1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30" action="ppaction://hlinksldjump"/>
              </a:rPr>
              <a:t>/</a:t>
            </a:r>
            <a:r>
              <a:rPr dirty="0" baseline="18518" sz="900" spc="-135">
                <a:latin typeface="Arial"/>
                <a:cs typeface="Arial"/>
                <a:hlinkClick r:id="rId30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30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606880"/>
            <a:ext cx="126365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Hierarchical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structure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Syntactic</a:t>
            </a: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ambiguity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152027"/>
            <a:ext cx="1417955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88035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Movement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Recursion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advantages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of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trees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049169"/>
            <a:ext cx="2402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Trees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Chomsky’s Universal</a:t>
            </a:r>
            <a:r>
              <a:rPr dirty="0" sz="1100" spc="19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335223"/>
            <a:ext cx="1836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The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Universal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Grammar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debate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594342"/>
            <a:ext cx="3038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Universal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Grammar theories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language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impairment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880384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51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2" action="ppaction://hlinksldjump"/>
              </a:rPr>
              <a:t>Syntactic </a:t>
            </a:r>
            <a:r>
              <a:rPr dirty="0" spc="-40">
                <a:hlinkClick r:id="rId2" action="ppaction://hlinksldjump"/>
              </a:rPr>
              <a:t>ambiguity </a:t>
            </a:r>
            <a:r>
              <a:rPr dirty="0" spc="-30">
                <a:hlinkClick r:id="rId2" action="ppaction://hlinksldjump"/>
              </a:rPr>
              <a:t>in</a:t>
            </a:r>
            <a:r>
              <a:rPr dirty="0" spc="120">
                <a:hlinkClick r:id="rId2" action="ppaction://hlinksldjump"/>
              </a:rPr>
              <a:t> </a:t>
            </a:r>
            <a:r>
              <a:rPr dirty="0" spc="-70">
                <a:hlinkClick r:id="rId2" action="ppaction://hlinksldjump"/>
              </a:rPr>
              <a:t>sentences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7750" y="434558"/>
            <a:ext cx="3765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latin typeface="Arial"/>
                <a:cs typeface="Arial"/>
              </a:rPr>
              <a:t>Sentence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0226" y="687606"/>
            <a:ext cx="1485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5">
                <a:latin typeface="Arial"/>
                <a:cs typeface="Arial"/>
              </a:rPr>
              <a:t>VP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1888" y="940666"/>
            <a:ext cx="14605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">
                <a:latin typeface="Arial"/>
                <a:cs typeface="Arial"/>
              </a:rPr>
              <a:t>PP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022" y="1231214"/>
            <a:ext cx="762635" cy="9144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40"/>
              </a:lnSpc>
            </a:pPr>
            <a:r>
              <a:rPr dirty="0" sz="700" spc="20">
                <a:latin typeface="Arial"/>
                <a:cs typeface="Arial"/>
              </a:rPr>
              <a:t>with </a:t>
            </a:r>
            <a:r>
              <a:rPr dirty="0" sz="700">
                <a:latin typeface="Arial"/>
                <a:cs typeface="Arial"/>
              </a:rPr>
              <a:t>the</a:t>
            </a:r>
            <a:r>
              <a:rPr dirty="0" sz="700" spc="40">
                <a:latin typeface="Arial"/>
                <a:cs typeface="Arial"/>
              </a:rPr>
              <a:t> </a:t>
            </a:r>
            <a:r>
              <a:rPr dirty="0" sz="700" spc="-15">
                <a:latin typeface="Arial"/>
                <a:cs typeface="Arial"/>
              </a:rPr>
              <a:t>binoculars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16114" y="1075829"/>
            <a:ext cx="817244" cy="121920"/>
          </a:xfrm>
          <a:custGeom>
            <a:avLst/>
            <a:gdLst/>
            <a:ahLst/>
            <a:cxnLst/>
            <a:rect l="l" t="t" r="r" b="b"/>
            <a:pathLst>
              <a:path w="817244" h="121919">
                <a:moveTo>
                  <a:pt x="408595" y="0"/>
                </a:moveTo>
                <a:lnTo>
                  <a:pt x="0" y="121493"/>
                </a:lnTo>
                <a:lnTo>
                  <a:pt x="817191" y="121493"/>
                </a:lnTo>
                <a:lnTo>
                  <a:pt x="40859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44240" y="940675"/>
            <a:ext cx="1524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0">
                <a:latin typeface="Arial"/>
                <a:cs typeface="Arial"/>
              </a:rPr>
              <a:t>NP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8564" y="1231223"/>
            <a:ext cx="463550" cy="9144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40"/>
              </a:lnSpc>
            </a:pPr>
            <a:r>
              <a:rPr dirty="0" sz="700">
                <a:latin typeface="Arial"/>
                <a:cs typeface="Arial"/>
              </a:rPr>
              <a:t>The</a:t>
            </a:r>
            <a:r>
              <a:rPr dirty="0" sz="700" spc="-40">
                <a:latin typeface="Arial"/>
                <a:cs typeface="Arial"/>
              </a:rPr>
              <a:t> </a:t>
            </a:r>
            <a:r>
              <a:rPr dirty="0" sz="700" spc="-15">
                <a:latin typeface="Arial"/>
                <a:cs typeface="Arial"/>
              </a:rPr>
              <a:t>woman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4665" y="1075838"/>
            <a:ext cx="531495" cy="121920"/>
          </a:xfrm>
          <a:custGeom>
            <a:avLst/>
            <a:gdLst/>
            <a:ahLst/>
            <a:cxnLst/>
            <a:rect l="l" t="t" r="r" b="b"/>
            <a:pathLst>
              <a:path w="531494" h="121919">
                <a:moveTo>
                  <a:pt x="265546" y="0"/>
                </a:moveTo>
                <a:lnTo>
                  <a:pt x="0" y="121493"/>
                </a:lnTo>
                <a:lnTo>
                  <a:pt x="531092" y="121493"/>
                </a:lnTo>
                <a:lnTo>
                  <a:pt x="26554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79924" y="940672"/>
            <a:ext cx="882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25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2530" y="1231220"/>
            <a:ext cx="143510" cy="91440"/>
          </a:xfrm>
          <a:custGeom>
            <a:avLst/>
            <a:gdLst/>
            <a:ahLst/>
            <a:cxnLst/>
            <a:rect l="l" t="t" r="r" b="b"/>
            <a:pathLst>
              <a:path w="143509" h="91440">
                <a:moveTo>
                  <a:pt x="0" y="91097"/>
                </a:moveTo>
                <a:lnTo>
                  <a:pt x="142938" y="91097"/>
                </a:lnTo>
                <a:lnTo>
                  <a:pt x="142938" y="0"/>
                </a:lnTo>
                <a:lnTo>
                  <a:pt x="0" y="0"/>
                </a:lnTo>
                <a:lnTo>
                  <a:pt x="0" y="9109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39830" y="1193732"/>
            <a:ext cx="16827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latin typeface="Arial"/>
                <a:cs typeface="Arial"/>
              </a:rPr>
              <a:t>s</a:t>
            </a:r>
            <a:r>
              <a:rPr dirty="0" sz="700" spc="-80">
                <a:latin typeface="Arial"/>
                <a:cs typeface="Arial"/>
              </a:rPr>
              <a:t>a</a:t>
            </a:r>
            <a:r>
              <a:rPr dirty="0" sz="700">
                <a:latin typeface="Arial"/>
                <a:cs typeface="Arial"/>
              </a:rPr>
              <a:t>w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3993" y="1075835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19">
                <a:moveTo>
                  <a:pt x="0" y="0"/>
                </a:moveTo>
                <a:lnTo>
                  <a:pt x="0" y="12149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3992" y="822768"/>
            <a:ext cx="550545" cy="123825"/>
          </a:xfrm>
          <a:custGeom>
            <a:avLst/>
            <a:gdLst/>
            <a:ahLst/>
            <a:cxnLst/>
            <a:rect l="l" t="t" r="r" b="b"/>
            <a:pathLst>
              <a:path w="550544" h="123825">
                <a:moveTo>
                  <a:pt x="550363" y="0"/>
                </a:moveTo>
                <a:lnTo>
                  <a:pt x="0" y="12375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20211" y="822768"/>
            <a:ext cx="154305" cy="123825"/>
          </a:xfrm>
          <a:custGeom>
            <a:avLst/>
            <a:gdLst/>
            <a:ahLst/>
            <a:cxnLst/>
            <a:rect l="l" t="t" r="r" b="b"/>
            <a:pathLst>
              <a:path w="154305" h="123825">
                <a:moveTo>
                  <a:pt x="154144" y="0"/>
                </a:moveTo>
                <a:lnTo>
                  <a:pt x="0" y="12375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74356" y="822768"/>
            <a:ext cx="550545" cy="123825"/>
          </a:xfrm>
          <a:custGeom>
            <a:avLst/>
            <a:gdLst/>
            <a:ahLst/>
            <a:cxnLst/>
            <a:rect l="l" t="t" r="r" b="b"/>
            <a:pathLst>
              <a:path w="550544" h="123825">
                <a:moveTo>
                  <a:pt x="0" y="0"/>
                </a:moveTo>
                <a:lnTo>
                  <a:pt x="550363" y="12375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21326" y="687615"/>
            <a:ext cx="1524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0">
                <a:latin typeface="Arial"/>
                <a:cs typeface="Arial"/>
              </a:rPr>
              <a:t>NP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5156" y="978163"/>
            <a:ext cx="337185" cy="9144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40"/>
              </a:lnSpc>
            </a:pPr>
            <a:r>
              <a:rPr dirty="0" sz="700">
                <a:latin typeface="Arial"/>
                <a:cs typeface="Arial"/>
              </a:rPr>
              <a:t>the</a:t>
            </a:r>
            <a:r>
              <a:rPr dirty="0" sz="700" spc="-15">
                <a:latin typeface="Arial"/>
                <a:cs typeface="Arial"/>
              </a:rPr>
              <a:t> man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1254" y="822778"/>
            <a:ext cx="392430" cy="121920"/>
          </a:xfrm>
          <a:custGeom>
            <a:avLst/>
            <a:gdLst/>
            <a:ahLst/>
            <a:cxnLst/>
            <a:rect l="l" t="t" r="r" b="b"/>
            <a:pathLst>
              <a:path w="392430" h="121919">
                <a:moveTo>
                  <a:pt x="196043" y="0"/>
                </a:moveTo>
                <a:lnTo>
                  <a:pt x="0" y="121493"/>
                </a:lnTo>
                <a:lnTo>
                  <a:pt x="392086" y="121493"/>
                </a:lnTo>
                <a:lnTo>
                  <a:pt x="19604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7285" y="569721"/>
            <a:ext cx="438784" cy="123825"/>
          </a:xfrm>
          <a:custGeom>
            <a:avLst/>
            <a:gdLst/>
            <a:ahLst/>
            <a:cxnLst/>
            <a:rect l="l" t="t" r="r" b="b"/>
            <a:pathLst>
              <a:path w="438784" h="123825">
                <a:moveTo>
                  <a:pt x="438539" y="0"/>
                </a:moveTo>
                <a:lnTo>
                  <a:pt x="0" y="12375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5825" y="569721"/>
            <a:ext cx="438784" cy="123825"/>
          </a:xfrm>
          <a:custGeom>
            <a:avLst/>
            <a:gdLst/>
            <a:ahLst/>
            <a:cxnLst/>
            <a:rect l="l" t="t" r="r" b="b"/>
            <a:pathLst>
              <a:path w="438784" h="123825">
                <a:moveTo>
                  <a:pt x="0" y="0"/>
                </a:moveTo>
                <a:lnTo>
                  <a:pt x="438539" y="12375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398648" y="308028"/>
            <a:ext cx="3765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latin typeface="Arial"/>
                <a:cs typeface="Arial"/>
              </a:rPr>
              <a:t>Sentence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57385" y="561088"/>
            <a:ext cx="1485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5">
                <a:latin typeface="Arial"/>
                <a:cs typeface="Arial"/>
              </a:rPr>
              <a:t>VP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18408" y="814136"/>
            <a:ext cx="1524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0">
                <a:latin typeface="Arial"/>
                <a:cs typeface="Arial"/>
              </a:rPr>
              <a:t>NP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66236" y="1067183"/>
            <a:ext cx="14605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">
                <a:latin typeface="Arial"/>
                <a:cs typeface="Arial"/>
              </a:rPr>
              <a:t>PP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64369" y="1357731"/>
            <a:ext cx="762635" cy="9144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40"/>
              </a:lnSpc>
            </a:pPr>
            <a:r>
              <a:rPr dirty="0" sz="700" spc="20">
                <a:latin typeface="Arial"/>
                <a:cs typeface="Arial"/>
              </a:rPr>
              <a:t>with </a:t>
            </a:r>
            <a:r>
              <a:rPr dirty="0" sz="700">
                <a:latin typeface="Arial"/>
                <a:cs typeface="Arial"/>
              </a:rPr>
              <a:t>the</a:t>
            </a:r>
            <a:r>
              <a:rPr dirty="0" sz="700" spc="40">
                <a:latin typeface="Arial"/>
                <a:cs typeface="Arial"/>
              </a:rPr>
              <a:t> </a:t>
            </a:r>
            <a:r>
              <a:rPr dirty="0" sz="700" spc="-15">
                <a:latin typeface="Arial"/>
                <a:cs typeface="Arial"/>
              </a:rPr>
              <a:t>binoculars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30462" y="1202346"/>
            <a:ext cx="817244" cy="121920"/>
          </a:xfrm>
          <a:custGeom>
            <a:avLst/>
            <a:gdLst/>
            <a:ahLst/>
            <a:cxnLst/>
            <a:rect l="l" t="t" r="r" b="b"/>
            <a:pathLst>
              <a:path w="817245" h="121919">
                <a:moveTo>
                  <a:pt x="408595" y="0"/>
                </a:moveTo>
                <a:lnTo>
                  <a:pt x="0" y="121493"/>
                </a:lnTo>
                <a:lnTo>
                  <a:pt x="817191" y="121493"/>
                </a:lnTo>
                <a:lnTo>
                  <a:pt x="40859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873745" y="1067193"/>
            <a:ext cx="1524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0">
                <a:latin typeface="Arial"/>
                <a:cs typeface="Arial"/>
              </a:rPr>
              <a:t>NP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33220" y="1357741"/>
            <a:ext cx="433070" cy="9144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40"/>
              </a:lnSpc>
            </a:pPr>
            <a:r>
              <a:rPr dirty="0" sz="700">
                <a:latin typeface="Arial"/>
                <a:cs typeface="Arial"/>
              </a:rPr>
              <a:t>the</a:t>
            </a:r>
            <a:r>
              <a:rPr dirty="0" sz="700" spc="-45">
                <a:latin typeface="Arial"/>
                <a:cs typeface="Arial"/>
              </a:rPr>
              <a:t> </a:t>
            </a:r>
            <a:r>
              <a:rPr dirty="0" sz="700" spc="-15">
                <a:latin typeface="Arial"/>
                <a:cs typeface="Arial"/>
              </a:rPr>
              <a:t>woman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99317" y="1202356"/>
            <a:ext cx="501015" cy="121920"/>
          </a:xfrm>
          <a:custGeom>
            <a:avLst/>
            <a:gdLst/>
            <a:ahLst/>
            <a:cxnLst/>
            <a:rect l="l" t="t" r="r" b="b"/>
            <a:pathLst>
              <a:path w="501014" h="121919">
                <a:moveTo>
                  <a:pt x="250400" y="0"/>
                </a:moveTo>
                <a:lnTo>
                  <a:pt x="0" y="121493"/>
                </a:lnTo>
                <a:lnTo>
                  <a:pt x="500800" y="121493"/>
                </a:lnTo>
                <a:lnTo>
                  <a:pt x="25040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949698" y="949299"/>
            <a:ext cx="344805" cy="123825"/>
          </a:xfrm>
          <a:custGeom>
            <a:avLst/>
            <a:gdLst/>
            <a:ahLst/>
            <a:cxnLst/>
            <a:rect l="l" t="t" r="r" b="b"/>
            <a:pathLst>
              <a:path w="344804" h="123825">
                <a:moveTo>
                  <a:pt x="344681" y="0"/>
                </a:moveTo>
                <a:lnTo>
                  <a:pt x="0" y="12375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94379" y="949299"/>
            <a:ext cx="344805" cy="123825"/>
          </a:xfrm>
          <a:custGeom>
            <a:avLst/>
            <a:gdLst/>
            <a:ahLst/>
            <a:cxnLst/>
            <a:rect l="l" t="t" r="r" b="b"/>
            <a:pathLst>
              <a:path w="344804" h="123825">
                <a:moveTo>
                  <a:pt x="0" y="0"/>
                </a:moveTo>
                <a:lnTo>
                  <a:pt x="344681" y="12375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524565" y="814145"/>
            <a:ext cx="882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25"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97171" y="1104693"/>
            <a:ext cx="143510" cy="91440"/>
          </a:xfrm>
          <a:custGeom>
            <a:avLst/>
            <a:gdLst/>
            <a:ahLst/>
            <a:cxnLst/>
            <a:rect l="l" t="t" r="r" b="b"/>
            <a:pathLst>
              <a:path w="143510" h="91440">
                <a:moveTo>
                  <a:pt x="0" y="91097"/>
                </a:moveTo>
                <a:lnTo>
                  <a:pt x="142938" y="91097"/>
                </a:lnTo>
                <a:lnTo>
                  <a:pt x="142938" y="0"/>
                </a:lnTo>
                <a:lnTo>
                  <a:pt x="0" y="0"/>
                </a:lnTo>
                <a:lnTo>
                  <a:pt x="0" y="9109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484471" y="1067193"/>
            <a:ext cx="16827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latin typeface="Arial"/>
                <a:cs typeface="Arial"/>
              </a:rPr>
              <a:t>s</a:t>
            </a:r>
            <a:r>
              <a:rPr dirty="0" sz="700" spc="-80">
                <a:latin typeface="Arial"/>
                <a:cs typeface="Arial"/>
              </a:rPr>
              <a:t>a</a:t>
            </a:r>
            <a:r>
              <a:rPr dirty="0" sz="700">
                <a:latin typeface="Arial"/>
                <a:cs typeface="Arial"/>
              </a:rPr>
              <a:t>w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68634" y="949308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19">
                <a:moveTo>
                  <a:pt x="0" y="0"/>
                </a:moveTo>
                <a:lnTo>
                  <a:pt x="0" y="12149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68638" y="696251"/>
            <a:ext cx="363220" cy="123825"/>
          </a:xfrm>
          <a:custGeom>
            <a:avLst/>
            <a:gdLst/>
            <a:ahLst/>
            <a:cxnLst/>
            <a:rect l="l" t="t" r="r" b="b"/>
            <a:pathLst>
              <a:path w="363219" h="123825">
                <a:moveTo>
                  <a:pt x="362876" y="0"/>
                </a:moveTo>
                <a:lnTo>
                  <a:pt x="0" y="12375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931515" y="696251"/>
            <a:ext cx="363220" cy="123825"/>
          </a:xfrm>
          <a:custGeom>
            <a:avLst/>
            <a:gdLst/>
            <a:ahLst/>
            <a:cxnLst/>
            <a:rect l="l" t="t" r="r" b="b"/>
            <a:pathLst>
              <a:path w="363220" h="123825">
                <a:moveTo>
                  <a:pt x="0" y="0"/>
                </a:moveTo>
                <a:lnTo>
                  <a:pt x="362876" y="12375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165950" y="561098"/>
            <a:ext cx="1524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0">
                <a:latin typeface="Arial"/>
                <a:cs typeface="Arial"/>
              </a:rPr>
              <a:t>NP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79780" y="851646"/>
            <a:ext cx="337185" cy="9144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40"/>
              </a:lnSpc>
            </a:pPr>
            <a:r>
              <a:rPr dirty="0" sz="700">
                <a:latin typeface="Arial"/>
                <a:cs typeface="Arial"/>
              </a:rPr>
              <a:t>the</a:t>
            </a:r>
            <a:r>
              <a:rPr dirty="0" sz="700" spc="-15">
                <a:latin typeface="Arial"/>
                <a:cs typeface="Arial"/>
              </a:rPr>
              <a:t> man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45878" y="696261"/>
            <a:ext cx="392430" cy="121920"/>
          </a:xfrm>
          <a:custGeom>
            <a:avLst/>
            <a:gdLst/>
            <a:ahLst/>
            <a:cxnLst/>
            <a:rect l="l" t="t" r="r" b="b"/>
            <a:pathLst>
              <a:path w="392430" h="121919">
                <a:moveTo>
                  <a:pt x="196043" y="0"/>
                </a:moveTo>
                <a:lnTo>
                  <a:pt x="0" y="121493"/>
                </a:lnTo>
                <a:lnTo>
                  <a:pt x="392086" y="121493"/>
                </a:lnTo>
                <a:lnTo>
                  <a:pt x="19604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41927" y="443191"/>
            <a:ext cx="344805" cy="123825"/>
          </a:xfrm>
          <a:custGeom>
            <a:avLst/>
            <a:gdLst/>
            <a:ahLst/>
            <a:cxnLst/>
            <a:rect l="l" t="t" r="r" b="b"/>
            <a:pathLst>
              <a:path w="344805" h="123825">
                <a:moveTo>
                  <a:pt x="344795" y="0"/>
                </a:moveTo>
                <a:lnTo>
                  <a:pt x="0" y="12375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586723" y="443191"/>
            <a:ext cx="344805" cy="123825"/>
          </a:xfrm>
          <a:custGeom>
            <a:avLst/>
            <a:gdLst/>
            <a:ahLst/>
            <a:cxnLst/>
            <a:rect l="l" t="t" r="r" b="b"/>
            <a:pathLst>
              <a:path w="344805" h="123825">
                <a:moveTo>
                  <a:pt x="0" y="0"/>
                </a:moveTo>
                <a:lnTo>
                  <a:pt x="344795" y="12375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9997" y="1573806"/>
            <a:ext cx="3527938" cy="1882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51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10" action="ppaction://hlinksldjump"/>
              </a:rPr>
              <a:t>Syntactic </a:t>
            </a:r>
            <a:r>
              <a:rPr dirty="0" spc="-40">
                <a:hlinkClick r:id="rId10" action="ppaction://hlinksldjump"/>
              </a:rPr>
              <a:t>ambiguity </a:t>
            </a:r>
            <a:r>
              <a:rPr dirty="0" spc="-30">
                <a:hlinkClick r:id="rId10" action="ppaction://hlinksldjump"/>
              </a:rPr>
              <a:t>in</a:t>
            </a:r>
            <a:r>
              <a:rPr dirty="0" spc="120">
                <a:hlinkClick r:id="rId10" action="ppaction://hlinksldjump"/>
              </a:rPr>
              <a:t> </a:t>
            </a:r>
            <a:r>
              <a:rPr dirty="0" spc="-70">
                <a:hlinkClick r:id="rId10" action="ppaction://hlinksldjump"/>
              </a:rPr>
              <a:t>sentences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3263" y="2550719"/>
            <a:ext cx="489584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4668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1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5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65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899222"/>
            <a:ext cx="324739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25">
                <a:latin typeface="Tahoma"/>
                <a:cs typeface="Tahoma"/>
              </a:rPr>
              <a:t>syntactically </a:t>
            </a:r>
            <a:r>
              <a:rPr dirty="0" sz="1100" spc="-50">
                <a:latin typeface="Tahoma"/>
                <a:cs typeface="Tahoma"/>
              </a:rPr>
              <a:t>ambiguous. </a:t>
            </a:r>
            <a:r>
              <a:rPr dirty="0" sz="1100" spc="-80">
                <a:latin typeface="Tahoma"/>
                <a:cs typeface="Tahoma"/>
              </a:rPr>
              <a:t>In  </a:t>
            </a:r>
            <a:r>
              <a:rPr dirty="0" sz="1100" spc="-40">
                <a:latin typeface="Tahoma"/>
                <a:cs typeface="Tahoma"/>
              </a:rPr>
              <a:t>what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way?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318524"/>
            <a:ext cx="3277235" cy="12477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>
                <a:latin typeface="Tahoma"/>
                <a:cs typeface="Tahoma"/>
              </a:rPr>
              <a:t>saw </a:t>
            </a:r>
            <a:r>
              <a:rPr dirty="0" sz="1100" spc="-60">
                <a:latin typeface="Tahoma"/>
                <a:cs typeface="Tahoma"/>
              </a:rPr>
              <a:t>her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duck.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chickens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20">
                <a:latin typeface="Tahoma"/>
                <a:cs typeface="Tahoma"/>
              </a:rPr>
              <a:t>too </a:t>
            </a:r>
            <a:r>
              <a:rPr dirty="0" sz="1100" spc="-30">
                <a:latin typeface="Tahoma"/>
                <a:cs typeface="Tahoma"/>
              </a:rPr>
              <a:t>hot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eat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said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0">
                <a:latin typeface="Tahoma"/>
                <a:cs typeface="Tahoma"/>
              </a:rPr>
              <a:t>would </a:t>
            </a:r>
            <a:r>
              <a:rPr dirty="0" sz="1100" spc="-90">
                <a:latin typeface="Tahoma"/>
                <a:cs typeface="Tahoma"/>
              </a:rPr>
              <a:t>see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Tuesday.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Sue </a:t>
            </a:r>
            <a:r>
              <a:rPr dirty="0" sz="1100" spc="-65">
                <a:latin typeface="Tahoma"/>
                <a:cs typeface="Tahoma"/>
              </a:rPr>
              <a:t>adores </a:t>
            </a:r>
            <a:r>
              <a:rPr dirty="0" sz="1100" spc="-70">
                <a:latin typeface="Tahoma"/>
                <a:cs typeface="Tahoma"/>
              </a:rPr>
              <a:t>men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50">
                <a:latin typeface="Tahoma"/>
                <a:cs typeface="Tahoma"/>
              </a:rPr>
              <a:t>love </a:t>
            </a:r>
            <a:r>
              <a:rPr dirty="0" sz="1100" spc="-75">
                <a:latin typeface="Tahoma"/>
                <a:cs typeface="Tahoma"/>
              </a:rPr>
              <a:t>women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15">
                <a:latin typeface="Tahoma"/>
                <a:cs typeface="Tahoma"/>
              </a:rPr>
              <a:t>don’t</a:t>
            </a:r>
            <a:r>
              <a:rPr dirty="0" sz="1100" spc="-229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smoke.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parents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bride and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groom </a:t>
            </a:r>
            <a:r>
              <a:rPr dirty="0" sz="1100" spc="-80">
                <a:latin typeface="Tahoma"/>
                <a:cs typeface="Tahoma"/>
              </a:rPr>
              <a:t>were </a:t>
            </a:r>
            <a:r>
              <a:rPr dirty="0" sz="1100" spc="-35">
                <a:latin typeface="Tahoma"/>
                <a:cs typeface="Tahoma"/>
              </a:rPr>
              <a:t>waiting  </a:t>
            </a:r>
            <a:r>
              <a:rPr dirty="0" sz="1100" spc="-40">
                <a:latin typeface="Tahoma"/>
                <a:cs typeface="Tahoma"/>
              </a:rPr>
              <a:t>outside.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51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10" action="ppaction://hlinksldjump"/>
              </a:rPr>
              <a:t>Syntactic </a:t>
            </a:r>
            <a:r>
              <a:rPr dirty="0" spc="-40">
                <a:hlinkClick r:id="rId10" action="ppaction://hlinksldjump"/>
              </a:rPr>
              <a:t>ambiguity </a:t>
            </a:r>
            <a:r>
              <a:rPr dirty="0" spc="-30">
                <a:hlinkClick r:id="rId10" action="ppaction://hlinksldjump"/>
              </a:rPr>
              <a:t>in</a:t>
            </a:r>
            <a:r>
              <a:rPr dirty="0" spc="120">
                <a:hlinkClick r:id="rId10" action="ppaction://hlinksldjump"/>
              </a:rPr>
              <a:t> </a:t>
            </a:r>
            <a:r>
              <a:rPr dirty="0" spc="-70">
                <a:hlinkClick r:id="rId10" action="ppaction://hlinksldjump"/>
              </a:rPr>
              <a:t>sentences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13263" y="2550719"/>
            <a:ext cx="489584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4668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1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6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65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960" y="1057985"/>
            <a:ext cx="3434079" cy="13004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>
                <a:latin typeface="Tahoma"/>
                <a:cs typeface="Tahoma"/>
              </a:rPr>
              <a:t>saw </a:t>
            </a:r>
            <a:r>
              <a:rPr dirty="0" sz="1100" spc="-60">
                <a:latin typeface="Tahoma"/>
                <a:cs typeface="Tahoma"/>
              </a:rPr>
              <a:t>her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duck</a:t>
            </a:r>
            <a:endParaRPr sz="110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>
                <a:latin typeface="Tahoma"/>
                <a:cs typeface="Tahoma"/>
              </a:rPr>
              <a:t>saw </a:t>
            </a:r>
            <a:r>
              <a:rPr dirty="0" sz="1100" spc="-30">
                <a:latin typeface="Tahoma"/>
                <a:cs typeface="Tahoma"/>
              </a:rPr>
              <a:t>[</a:t>
            </a:r>
            <a:r>
              <a:rPr dirty="0" baseline="-13888" sz="1200" spc="-44">
                <a:latin typeface="Arial"/>
                <a:cs typeface="Arial"/>
              </a:rPr>
              <a:t>NP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50">
                <a:latin typeface="Tahoma"/>
                <a:cs typeface="Tahoma"/>
              </a:rPr>
              <a:t>duck] </a:t>
            </a:r>
            <a:r>
              <a:rPr dirty="0" sz="1100" spc="120">
                <a:latin typeface="Tahoma"/>
                <a:cs typeface="Tahoma"/>
              </a:rPr>
              <a:t>/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>
                <a:latin typeface="Tahoma"/>
                <a:cs typeface="Tahoma"/>
              </a:rPr>
              <a:t>saw </a:t>
            </a:r>
            <a:r>
              <a:rPr dirty="0" sz="1100" spc="-30">
                <a:latin typeface="Tahoma"/>
                <a:cs typeface="Tahoma"/>
              </a:rPr>
              <a:t>[</a:t>
            </a:r>
            <a:r>
              <a:rPr dirty="0" baseline="-13888" sz="1200" spc="-44">
                <a:latin typeface="Arial"/>
                <a:cs typeface="Arial"/>
              </a:rPr>
              <a:t>NP </a:t>
            </a:r>
            <a:r>
              <a:rPr dirty="0" sz="1100" spc="-70">
                <a:latin typeface="Tahoma"/>
                <a:cs typeface="Tahoma"/>
              </a:rPr>
              <a:t>her] </a:t>
            </a:r>
            <a:r>
              <a:rPr dirty="0" sz="1100" spc="-25">
                <a:latin typeface="Tahoma"/>
                <a:cs typeface="Tahoma"/>
              </a:rPr>
              <a:t>[</a:t>
            </a:r>
            <a:r>
              <a:rPr dirty="0" baseline="-13888" sz="1200" spc="-37">
                <a:latin typeface="Arial"/>
                <a:cs typeface="Arial"/>
              </a:rPr>
              <a:t>VP</a:t>
            </a:r>
            <a:r>
              <a:rPr dirty="0" baseline="-13888" sz="1200" spc="127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duck]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chickens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20">
                <a:latin typeface="Tahoma"/>
                <a:cs typeface="Tahoma"/>
              </a:rPr>
              <a:t>too </a:t>
            </a:r>
            <a:r>
              <a:rPr dirty="0" sz="1100" spc="-30">
                <a:latin typeface="Tahoma"/>
                <a:cs typeface="Tahoma"/>
              </a:rPr>
              <a:t>hot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eat</a:t>
            </a:r>
            <a:endParaRPr sz="1100">
              <a:latin typeface="Tahoma"/>
              <a:cs typeface="Tahoma"/>
            </a:endParaRPr>
          </a:p>
          <a:p>
            <a:pPr marL="214629" marR="173355">
              <a:lnSpc>
                <a:spcPct val="102600"/>
              </a:lnSpc>
            </a:pPr>
            <a:r>
              <a:rPr dirty="0" sz="1100" spc="-40">
                <a:latin typeface="Tahoma"/>
                <a:cs typeface="Tahoma"/>
              </a:rPr>
              <a:t>Interpretation </a:t>
            </a:r>
            <a:r>
              <a:rPr dirty="0" sz="1100" spc="-10">
                <a:latin typeface="Tahoma"/>
                <a:cs typeface="Tahoma"/>
              </a:rPr>
              <a:t>A;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chickens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subject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5" i="1">
                <a:latin typeface="Trebuchet MS"/>
                <a:cs typeface="Trebuchet MS"/>
              </a:rPr>
              <a:t>eat</a:t>
            </a:r>
            <a:r>
              <a:rPr dirty="0" sz="1100" spc="-65">
                <a:latin typeface="Tahoma"/>
                <a:cs typeface="Tahoma"/>
              </a:rPr>
              <a:t>,  </a:t>
            </a:r>
            <a:r>
              <a:rPr dirty="0" sz="1100" spc="-40">
                <a:latin typeface="Tahoma"/>
                <a:cs typeface="Tahoma"/>
              </a:rPr>
              <a:t>Interpretation </a:t>
            </a:r>
            <a:r>
              <a:rPr dirty="0" sz="1100" spc="-5">
                <a:latin typeface="Tahoma"/>
                <a:cs typeface="Tahoma"/>
              </a:rPr>
              <a:t>B;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chickens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object of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65" i="1">
                <a:latin typeface="Trebuchet MS"/>
                <a:cs typeface="Trebuchet MS"/>
              </a:rPr>
              <a:t>eat</a:t>
            </a:r>
            <a:r>
              <a:rPr dirty="0" sz="1100" spc="-6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said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0">
                <a:latin typeface="Tahoma"/>
                <a:cs typeface="Tahoma"/>
              </a:rPr>
              <a:t>would </a:t>
            </a:r>
            <a:r>
              <a:rPr dirty="0" sz="1100" spc="-90">
                <a:latin typeface="Tahoma"/>
                <a:cs typeface="Tahoma"/>
              </a:rPr>
              <a:t>see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Tuesday.</a:t>
            </a:r>
            <a:endParaRPr sz="110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30"/>
              </a:spcBef>
            </a:pPr>
            <a:r>
              <a:rPr dirty="0" sz="1100" spc="-40">
                <a:latin typeface="Tahoma"/>
                <a:cs typeface="Tahoma"/>
              </a:rPr>
              <a:t>Does </a:t>
            </a:r>
            <a:r>
              <a:rPr dirty="0" sz="1100" spc="-45" i="1">
                <a:latin typeface="Trebuchet MS"/>
                <a:cs typeface="Trebuchet MS"/>
              </a:rPr>
              <a:t>on </a:t>
            </a:r>
            <a:r>
              <a:rPr dirty="0" sz="1100" spc="-50" i="1">
                <a:latin typeface="Trebuchet MS"/>
                <a:cs typeface="Trebuchet MS"/>
              </a:rPr>
              <a:t>Tuesday </a:t>
            </a:r>
            <a:r>
              <a:rPr dirty="0" sz="1100" spc="-30">
                <a:latin typeface="Tahoma"/>
                <a:cs typeface="Tahoma"/>
              </a:rPr>
              <a:t>modify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verb </a:t>
            </a:r>
            <a:r>
              <a:rPr dirty="0" sz="1100" spc="-85" i="1">
                <a:latin typeface="Trebuchet MS"/>
                <a:cs typeface="Trebuchet MS"/>
              </a:rPr>
              <a:t>see </a:t>
            </a:r>
            <a:r>
              <a:rPr dirty="0" sz="1100" spc="-60">
                <a:latin typeface="Tahoma"/>
                <a:cs typeface="Tahoma"/>
              </a:rPr>
              <a:t>or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verb</a:t>
            </a:r>
            <a:r>
              <a:rPr dirty="0" sz="1100" spc="165">
                <a:latin typeface="Tahoma"/>
                <a:cs typeface="Tahoma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say </a:t>
            </a:r>
            <a:r>
              <a:rPr dirty="0" sz="1100" spc="-1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51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9" action="ppaction://hlinksldjump"/>
              </a:rPr>
              <a:t>Syntactic </a:t>
            </a:r>
            <a:r>
              <a:rPr dirty="0" spc="-40">
                <a:hlinkClick r:id="rId9" action="ppaction://hlinksldjump"/>
              </a:rPr>
              <a:t>ambiguity </a:t>
            </a:r>
            <a:r>
              <a:rPr dirty="0" spc="-30">
                <a:hlinkClick r:id="rId9" action="ppaction://hlinksldjump"/>
              </a:rPr>
              <a:t>in</a:t>
            </a:r>
            <a:r>
              <a:rPr dirty="0" spc="120">
                <a:hlinkClick r:id="rId9" action="ppaction://hlinksldjump"/>
              </a:rPr>
              <a:t> </a:t>
            </a:r>
            <a:r>
              <a:rPr dirty="0" spc="-70">
                <a:hlinkClick r:id="rId9" action="ppaction://hlinksldjump"/>
              </a:rPr>
              <a:t>sentences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7360" y="794777"/>
            <a:ext cx="3152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Sue </a:t>
            </a:r>
            <a:r>
              <a:rPr dirty="0" sz="1100" spc="-65">
                <a:latin typeface="Tahoma"/>
                <a:cs typeface="Tahoma"/>
              </a:rPr>
              <a:t>adores </a:t>
            </a:r>
            <a:r>
              <a:rPr dirty="0" sz="1100" spc="-70">
                <a:latin typeface="Tahoma"/>
                <a:cs typeface="Tahoma"/>
              </a:rPr>
              <a:t>men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50">
                <a:latin typeface="Tahoma"/>
                <a:cs typeface="Tahoma"/>
              </a:rPr>
              <a:t>love </a:t>
            </a:r>
            <a:r>
              <a:rPr dirty="0" sz="1100" spc="-75">
                <a:latin typeface="Tahoma"/>
                <a:cs typeface="Tahoma"/>
              </a:rPr>
              <a:t>women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15">
                <a:latin typeface="Tahoma"/>
                <a:cs typeface="Tahoma"/>
              </a:rPr>
              <a:t>don’t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smoke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188877"/>
            <a:ext cx="761365" cy="22790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600" spc="1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400" spc="25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>
                <a:latin typeface="Arial"/>
                <a:cs typeface="Arial"/>
                <a:hlinkClick r:id="rId9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75565" marR="59055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75565" marR="38100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75565" marR="431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1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7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89584" cy="5194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5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51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10" action="ppaction://hlinksldjump"/>
              </a:rPr>
              <a:t>Syntactic </a:t>
            </a:r>
            <a:r>
              <a:rPr dirty="0" spc="-40">
                <a:hlinkClick r:id="rId10" action="ppaction://hlinksldjump"/>
              </a:rPr>
              <a:t>ambiguity </a:t>
            </a:r>
            <a:r>
              <a:rPr dirty="0" spc="-30">
                <a:hlinkClick r:id="rId10" action="ppaction://hlinksldjump"/>
              </a:rPr>
              <a:t>in</a:t>
            </a:r>
            <a:r>
              <a:rPr dirty="0" spc="120">
                <a:hlinkClick r:id="rId10" action="ppaction://hlinksldjump"/>
              </a:rPr>
              <a:t> </a:t>
            </a:r>
            <a:r>
              <a:rPr dirty="0" spc="-70">
                <a:hlinkClick r:id="rId10" action="ppaction://hlinksldjump"/>
              </a:rPr>
              <a:t>sentences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763981"/>
            <a:ext cx="32194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</a:t>
            </a:r>
            <a:r>
              <a:rPr dirty="0" sz="400" spc="5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1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7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960" y="794777"/>
            <a:ext cx="3328035" cy="12623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14629" marR="15494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55">
                <a:latin typeface="Tahoma"/>
                <a:cs typeface="Tahoma"/>
              </a:rPr>
              <a:t>Sue </a:t>
            </a:r>
            <a:r>
              <a:rPr dirty="0" sz="1100" spc="-65">
                <a:latin typeface="Tahoma"/>
                <a:cs typeface="Tahoma"/>
              </a:rPr>
              <a:t>adores </a:t>
            </a:r>
            <a:r>
              <a:rPr dirty="0" sz="1100" spc="-70">
                <a:latin typeface="Tahoma"/>
                <a:cs typeface="Tahoma"/>
              </a:rPr>
              <a:t>men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50">
                <a:latin typeface="Tahoma"/>
                <a:cs typeface="Tahoma"/>
              </a:rPr>
              <a:t>love </a:t>
            </a:r>
            <a:r>
              <a:rPr dirty="0" sz="1100" spc="-75">
                <a:latin typeface="Tahoma"/>
                <a:cs typeface="Tahoma"/>
              </a:rPr>
              <a:t>women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15">
                <a:latin typeface="Tahoma"/>
                <a:cs typeface="Tahoma"/>
              </a:rPr>
              <a:t>don’t </a:t>
            </a:r>
            <a:r>
              <a:rPr dirty="0" sz="1100" spc="-65">
                <a:latin typeface="Tahoma"/>
                <a:cs typeface="Tahoma"/>
              </a:rPr>
              <a:t>smoke  </a:t>
            </a:r>
            <a:r>
              <a:rPr dirty="0" sz="1100" spc="-55">
                <a:latin typeface="Tahoma"/>
                <a:cs typeface="Tahoma"/>
              </a:rPr>
              <a:t>Sue </a:t>
            </a:r>
            <a:r>
              <a:rPr dirty="0" sz="1100" spc="-65">
                <a:latin typeface="Tahoma"/>
                <a:cs typeface="Tahoma"/>
              </a:rPr>
              <a:t>adores </a:t>
            </a:r>
            <a:r>
              <a:rPr dirty="0" sz="1100" spc="-45">
                <a:latin typeface="Tahoma"/>
                <a:cs typeface="Tahoma"/>
              </a:rPr>
              <a:t>non-smoking </a:t>
            </a:r>
            <a:r>
              <a:rPr dirty="0" sz="1100" spc="-70">
                <a:latin typeface="Tahoma"/>
                <a:cs typeface="Tahoma"/>
              </a:rPr>
              <a:t>men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50">
                <a:latin typeface="Tahoma"/>
                <a:cs typeface="Tahoma"/>
              </a:rPr>
              <a:t>love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women</a:t>
            </a:r>
            <a:endParaRPr sz="1100">
              <a:latin typeface="Tahoma"/>
              <a:cs typeface="Tahoma"/>
            </a:endParaRPr>
          </a:p>
          <a:p>
            <a:pPr marL="214629" marR="130175">
              <a:lnSpc>
                <a:spcPct val="102600"/>
              </a:lnSpc>
            </a:pPr>
            <a:r>
              <a:rPr dirty="0" sz="1100" spc="-55">
                <a:latin typeface="Tahoma"/>
                <a:cs typeface="Tahoma"/>
              </a:rPr>
              <a:t>Sue </a:t>
            </a:r>
            <a:r>
              <a:rPr dirty="0" sz="1100" spc="-65">
                <a:latin typeface="Tahoma"/>
                <a:cs typeface="Tahoma"/>
              </a:rPr>
              <a:t>adores </a:t>
            </a:r>
            <a:r>
              <a:rPr dirty="0" sz="1100" spc="-70">
                <a:latin typeface="Tahoma"/>
                <a:cs typeface="Tahoma"/>
              </a:rPr>
              <a:t>men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50">
                <a:latin typeface="Tahoma"/>
                <a:cs typeface="Tahoma"/>
              </a:rPr>
              <a:t>love </a:t>
            </a:r>
            <a:r>
              <a:rPr dirty="0" sz="1100" spc="-45">
                <a:latin typeface="Tahoma"/>
                <a:cs typeface="Tahoma"/>
              </a:rPr>
              <a:t>non-smoking </a:t>
            </a:r>
            <a:r>
              <a:rPr dirty="0" sz="1100" spc="-75">
                <a:latin typeface="Tahoma"/>
                <a:cs typeface="Tahoma"/>
              </a:rPr>
              <a:t>women  </a:t>
            </a:r>
            <a:r>
              <a:rPr dirty="0" sz="1100" spc="-25">
                <a:latin typeface="Tahoma"/>
                <a:cs typeface="Tahoma"/>
              </a:rPr>
              <a:t>Ambiguity </a:t>
            </a:r>
            <a:r>
              <a:rPr dirty="0" sz="1100" spc="-55">
                <a:latin typeface="Tahoma"/>
                <a:cs typeface="Tahoma"/>
              </a:rPr>
              <a:t>stems </a:t>
            </a:r>
            <a:r>
              <a:rPr dirty="0" sz="1100" spc="-40">
                <a:latin typeface="Tahoma"/>
                <a:cs typeface="Tahoma"/>
              </a:rPr>
              <a:t>from </a:t>
            </a:r>
            <a:r>
              <a:rPr dirty="0" sz="1100" spc="-60" i="1">
                <a:latin typeface="Trebuchet MS"/>
                <a:cs typeface="Trebuchet MS"/>
              </a:rPr>
              <a:t>who </a:t>
            </a:r>
            <a:r>
              <a:rPr dirty="0" sz="1100" spc="-65" i="1">
                <a:latin typeface="Trebuchet MS"/>
                <a:cs typeface="Trebuchet MS"/>
              </a:rPr>
              <a:t>don’t </a:t>
            </a:r>
            <a:r>
              <a:rPr dirty="0" sz="1100" spc="-60" i="1">
                <a:latin typeface="Trebuchet MS"/>
                <a:cs typeface="Trebuchet MS"/>
              </a:rPr>
              <a:t>smoke </a:t>
            </a:r>
            <a:r>
              <a:rPr dirty="0" sz="1100" spc="-40">
                <a:latin typeface="Tahoma"/>
                <a:cs typeface="Tahoma"/>
              </a:rPr>
              <a:t>- </a:t>
            </a:r>
            <a:r>
              <a:rPr dirty="0" sz="1100" spc="-60">
                <a:latin typeface="Tahoma"/>
                <a:cs typeface="Tahoma"/>
              </a:rPr>
              <a:t>does </a:t>
            </a:r>
            <a:r>
              <a:rPr dirty="0" sz="1100" spc="-25">
                <a:latin typeface="Tahoma"/>
                <a:cs typeface="Tahoma"/>
              </a:rPr>
              <a:t>this  </a:t>
            </a:r>
            <a:r>
              <a:rPr dirty="0" sz="1100" spc="-55">
                <a:latin typeface="Tahoma"/>
                <a:cs typeface="Tahoma"/>
              </a:rPr>
              <a:t>refer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 i="1">
                <a:latin typeface="Trebuchet MS"/>
                <a:cs typeface="Trebuchet MS"/>
              </a:rPr>
              <a:t>men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women</a:t>
            </a:r>
            <a:r>
              <a:rPr dirty="0" sz="1100" spc="-6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parents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bride and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groom </a:t>
            </a:r>
            <a:r>
              <a:rPr dirty="0" sz="1100" spc="-80">
                <a:latin typeface="Tahoma"/>
                <a:cs typeface="Tahoma"/>
              </a:rPr>
              <a:t>were </a:t>
            </a:r>
            <a:r>
              <a:rPr dirty="0" sz="1100" spc="-35">
                <a:latin typeface="Tahoma"/>
                <a:cs typeface="Tahoma"/>
              </a:rPr>
              <a:t>waiting  </a:t>
            </a:r>
            <a:r>
              <a:rPr dirty="0" sz="1100" spc="-40">
                <a:latin typeface="Tahoma"/>
                <a:cs typeface="Tahoma"/>
              </a:rPr>
              <a:t>outside.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79438"/>
            <a:ext cx="489584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51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10" action="ppaction://hlinksldjump"/>
              </a:rPr>
              <a:t>Syntactic </a:t>
            </a:r>
            <a:r>
              <a:rPr dirty="0" spc="-40">
                <a:hlinkClick r:id="rId10" action="ppaction://hlinksldjump"/>
              </a:rPr>
              <a:t>ambiguity </a:t>
            </a:r>
            <a:r>
              <a:rPr dirty="0" spc="-30">
                <a:hlinkClick r:id="rId10" action="ppaction://hlinksldjump"/>
              </a:rPr>
              <a:t>in</a:t>
            </a:r>
            <a:r>
              <a:rPr dirty="0" spc="120">
                <a:hlinkClick r:id="rId10" action="ppaction://hlinksldjump"/>
              </a:rPr>
              <a:t> </a:t>
            </a:r>
            <a:r>
              <a:rPr dirty="0" spc="-70">
                <a:hlinkClick r:id="rId10" action="ppaction://hlinksldjump"/>
              </a:rPr>
              <a:t>sentences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38561" y="2763981"/>
            <a:ext cx="32194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</a:t>
            </a:r>
            <a:r>
              <a:rPr dirty="0" sz="400" spc="5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1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7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960" y="794777"/>
            <a:ext cx="3436620" cy="19507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14629" marR="263525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55">
                <a:latin typeface="Tahoma"/>
                <a:cs typeface="Tahoma"/>
              </a:rPr>
              <a:t>Sue </a:t>
            </a:r>
            <a:r>
              <a:rPr dirty="0" sz="1100" spc="-65">
                <a:latin typeface="Tahoma"/>
                <a:cs typeface="Tahoma"/>
              </a:rPr>
              <a:t>adores </a:t>
            </a:r>
            <a:r>
              <a:rPr dirty="0" sz="1100" spc="-70">
                <a:latin typeface="Tahoma"/>
                <a:cs typeface="Tahoma"/>
              </a:rPr>
              <a:t>men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50">
                <a:latin typeface="Tahoma"/>
                <a:cs typeface="Tahoma"/>
              </a:rPr>
              <a:t>love </a:t>
            </a:r>
            <a:r>
              <a:rPr dirty="0" sz="1100" spc="-75">
                <a:latin typeface="Tahoma"/>
                <a:cs typeface="Tahoma"/>
              </a:rPr>
              <a:t>women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15">
                <a:latin typeface="Tahoma"/>
                <a:cs typeface="Tahoma"/>
              </a:rPr>
              <a:t>don’t </a:t>
            </a:r>
            <a:r>
              <a:rPr dirty="0" sz="1100" spc="-65">
                <a:latin typeface="Tahoma"/>
                <a:cs typeface="Tahoma"/>
              </a:rPr>
              <a:t>smoke  </a:t>
            </a:r>
            <a:r>
              <a:rPr dirty="0" sz="1100" spc="-55">
                <a:latin typeface="Tahoma"/>
                <a:cs typeface="Tahoma"/>
              </a:rPr>
              <a:t>Sue </a:t>
            </a:r>
            <a:r>
              <a:rPr dirty="0" sz="1100" spc="-65">
                <a:latin typeface="Tahoma"/>
                <a:cs typeface="Tahoma"/>
              </a:rPr>
              <a:t>adores </a:t>
            </a:r>
            <a:r>
              <a:rPr dirty="0" sz="1100" spc="-45">
                <a:latin typeface="Tahoma"/>
                <a:cs typeface="Tahoma"/>
              </a:rPr>
              <a:t>non-smoking </a:t>
            </a:r>
            <a:r>
              <a:rPr dirty="0" sz="1100" spc="-70">
                <a:latin typeface="Tahoma"/>
                <a:cs typeface="Tahoma"/>
              </a:rPr>
              <a:t>men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50">
                <a:latin typeface="Tahoma"/>
                <a:cs typeface="Tahoma"/>
              </a:rPr>
              <a:t>love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women</a:t>
            </a:r>
            <a:endParaRPr sz="1100">
              <a:latin typeface="Tahoma"/>
              <a:cs typeface="Tahoma"/>
            </a:endParaRPr>
          </a:p>
          <a:p>
            <a:pPr marL="214629" marR="238760">
              <a:lnSpc>
                <a:spcPct val="102600"/>
              </a:lnSpc>
            </a:pPr>
            <a:r>
              <a:rPr dirty="0" sz="1100" spc="-55">
                <a:latin typeface="Tahoma"/>
                <a:cs typeface="Tahoma"/>
              </a:rPr>
              <a:t>Sue </a:t>
            </a:r>
            <a:r>
              <a:rPr dirty="0" sz="1100" spc="-65">
                <a:latin typeface="Tahoma"/>
                <a:cs typeface="Tahoma"/>
              </a:rPr>
              <a:t>adores </a:t>
            </a:r>
            <a:r>
              <a:rPr dirty="0" sz="1100" spc="-70">
                <a:latin typeface="Tahoma"/>
                <a:cs typeface="Tahoma"/>
              </a:rPr>
              <a:t>men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50">
                <a:latin typeface="Tahoma"/>
                <a:cs typeface="Tahoma"/>
              </a:rPr>
              <a:t>love </a:t>
            </a:r>
            <a:r>
              <a:rPr dirty="0" sz="1100" spc="-45">
                <a:latin typeface="Tahoma"/>
                <a:cs typeface="Tahoma"/>
              </a:rPr>
              <a:t>non-smoking </a:t>
            </a:r>
            <a:r>
              <a:rPr dirty="0" sz="1100" spc="-75">
                <a:latin typeface="Tahoma"/>
                <a:cs typeface="Tahoma"/>
              </a:rPr>
              <a:t>women  </a:t>
            </a:r>
            <a:r>
              <a:rPr dirty="0" sz="1100" spc="-25">
                <a:latin typeface="Tahoma"/>
                <a:cs typeface="Tahoma"/>
              </a:rPr>
              <a:t>Ambiguity </a:t>
            </a:r>
            <a:r>
              <a:rPr dirty="0" sz="1100" spc="-55">
                <a:latin typeface="Tahoma"/>
                <a:cs typeface="Tahoma"/>
              </a:rPr>
              <a:t>stems </a:t>
            </a:r>
            <a:r>
              <a:rPr dirty="0" sz="1100" spc="-40">
                <a:latin typeface="Tahoma"/>
                <a:cs typeface="Tahoma"/>
              </a:rPr>
              <a:t>from </a:t>
            </a:r>
            <a:r>
              <a:rPr dirty="0" sz="1100" spc="-60" i="1">
                <a:latin typeface="Trebuchet MS"/>
                <a:cs typeface="Trebuchet MS"/>
              </a:rPr>
              <a:t>who </a:t>
            </a:r>
            <a:r>
              <a:rPr dirty="0" sz="1100" spc="-65" i="1">
                <a:latin typeface="Trebuchet MS"/>
                <a:cs typeface="Trebuchet MS"/>
              </a:rPr>
              <a:t>don’t </a:t>
            </a:r>
            <a:r>
              <a:rPr dirty="0" sz="1100" spc="-60" i="1">
                <a:latin typeface="Trebuchet MS"/>
                <a:cs typeface="Trebuchet MS"/>
              </a:rPr>
              <a:t>smoke </a:t>
            </a:r>
            <a:r>
              <a:rPr dirty="0" sz="1100" spc="-40">
                <a:latin typeface="Tahoma"/>
                <a:cs typeface="Tahoma"/>
              </a:rPr>
              <a:t>- </a:t>
            </a:r>
            <a:r>
              <a:rPr dirty="0" sz="1100" spc="-60">
                <a:latin typeface="Tahoma"/>
                <a:cs typeface="Tahoma"/>
              </a:rPr>
              <a:t>does </a:t>
            </a:r>
            <a:r>
              <a:rPr dirty="0" sz="1100" spc="-25">
                <a:latin typeface="Tahoma"/>
                <a:cs typeface="Tahoma"/>
              </a:rPr>
              <a:t>this  </a:t>
            </a:r>
            <a:r>
              <a:rPr dirty="0" sz="1100" spc="-55">
                <a:latin typeface="Tahoma"/>
                <a:cs typeface="Tahoma"/>
              </a:rPr>
              <a:t>refer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 i="1">
                <a:latin typeface="Trebuchet MS"/>
                <a:cs typeface="Trebuchet MS"/>
              </a:rPr>
              <a:t>men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women</a:t>
            </a:r>
            <a:r>
              <a:rPr dirty="0" sz="1100" spc="-6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  <a:p>
            <a:pPr marL="214629" marR="13843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parents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bride and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groom </a:t>
            </a:r>
            <a:r>
              <a:rPr dirty="0" sz="1100" spc="-80">
                <a:latin typeface="Tahoma"/>
                <a:cs typeface="Tahoma"/>
              </a:rPr>
              <a:t>were </a:t>
            </a:r>
            <a:r>
              <a:rPr dirty="0" sz="1100" spc="-35">
                <a:latin typeface="Tahoma"/>
                <a:cs typeface="Tahoma"/>
              </a:rPr>
              <a:t>waiting  </a:t>
            </a:r>
            <a:r>
              <a:rPr dirty="0" sz="1100" spc="-40">
                <a:latin typeface="Tahoma"/>
                <a:cs typeface="Tahoma"/>
              </a:rPr>
              <a:t>outside.</a:t>
            </a:r>
            <a:endParaRPr sz="1100">
              <a:latin typeface="Tahoma"/>
              <a:cs typeface="Tahoma"/>
            </a:endParaRPr>
          </a:p>
          <a:p>
            <a:pPr marL="214629" marR="45085">
              <a:lnSpc>
                <a:spcPct val="102600"/>
              </a:lnSpc>
            </a:pPr>
            <a:r>
              <a:rPr dirty="0" sz="1100" spc="-30">
                <a:latin typeface="Tahoma"/>
                <a:cs typeface="Tahoma"/>
              </a:rPr>
              <a:t>[</a:t>
            </a:r>
            <a:r>
              <a:rPr dirty="0" baseline="-13888" sz="1200" spc="-44">
                <a:latin typeface="Arial"/>
                <a:cs typeface="Arial"/>
              </a:rPr>
              <a:t>NP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parents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bride]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30">
                <a:latin typeface="Tahoma"/>
                <a:cs typeface="Tahoma"/>
              </a:rPr>
              <a:t>[</a:t>
            </a:r>
            <a:r>
              <a:rPr dirty="0" baseline="-13888" sz="1200" spc="-44">
                <a:latin typeface="Arial"/>
                <a:cs typeface="Arial"/>
              </a:rPr>
              <a:t>NP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groom] </a:t>
            </a:r>
            <a:r>
              <a:rPr dirty="0" sz="1100" spc="-80">
                <a:latin typeface="Tahoma"/>
                <a:cs typeface="Tahoma"/>
              </a:rPr>
              <a:t>were  </a:t>
            </a:r>
            <a:r>
              <a:rPr dirty="0" sz="1100" spc="-35">
                <a:latin typeface="Tahoma"/>
                <a:cs typeface="Tahoma"/>
              </a:rPr>
              <a:t>waiting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outisde</a:t>
            </a:r>
            <a:endParaRPr sz="1100">
              <a:latin typeface="Tahoma"/>
              <a:cs typeface="Tahoma"/>
            </a:endParaRPr>
          </a:p>
          <a:p>
            <a:pPr marL="214629" marR="30480">
              <a:lnSpc>
                <a:spcPct val="102699"/>
              </a:lnSpc>
            </a:pPr>
            <a:r>
              <a:rPr dirty="0" sz="1100" spc="-30">
                <a:latin typeface="Tahoma"/>
                <a:cs typeface="Tahoma"/>
              </a:rPr>
              <a:t>[</a:t>
            </a:r>
            <a:r>
              <a:rPr dirty="0" baseline="-13888" sz="1200" spc="-44">
                <a:latin typeface="Arial"/>
                <a:cs typeface="Arial"/>
              </a:rPr>
              <a:t>NP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parents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bride and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groom] </a:t>
            </a:r>
            <a:r>
              <a:rPr dirty="0" sz="1100" spc="-30">
                <a:latin typeface="Tahoma"/>
                <a:cs typeface="Tahoma"/>
              </a:rPr>
              <a:t>(i.e. </a:t>
            </a:r>
            <a:r>
              <a:rPr dirty="0" sz="1100" spc="-25">
                <a:latin typeface="Tahoma"/>
                <a:cs typeface="Tahoma"/>
              </a:rPr>
              <a:t>both  </a:t>
            </a:r>
            <a:r>
              <a:rPr dirty="0" sz="1100" spc="-55">
                <a:latin typeface="Tahoma"/>
                <a:cs typeface="Tahoma"/>
              </a:rPr>
              <a:t>sets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5">
                <a:latin typeface="Tahoma"/>
                <a:cs typeface="Tahoma"/>
              </a:rPr>
              <a:t>parents) </a:t>
            </a:r>
            <a:r>
              <a:rPr dirty="0" sz="1100" spc="-80">
                <a:latin typeface="Tahoma"/>
                <a:cs typeface="Tahoma"/>
              </a:rPr>
              <a:t>were </a:t>
            </a:r>
            <a:r>
              <a:rPr dirty="0" sz="1100" spc="-35">
                <a:latin typeface="Tahoma"/>
                <a:cs typeface="Tahoma"/>
              </a:rPr>
              <a:t>waiting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outside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3333B2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79438"/>
            <a:ext cx="489584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40612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763981"/>
            <a:ext cx="32194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Pov.</a:t>
            </a:r>
            <a:r>
              <a:rPr dirty="0" sz="400" spc="5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913773"/>
            <a:ext cx="74866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1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7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30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30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606880"/>
            <a:ext cx="126365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Hierarchical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structure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Syntactic</a:t>
            </a: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ambiguity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152027"/>
            <a:ext cx="1417955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88035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Movement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Recursion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advantages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of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trees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49169"/>
            <a:ext cx="2402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Trees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Chomsky’s Universal</a:t>
            </a:r>
            <a:r>
              <a:rPr dirty="0" sz="1100" spc="19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335223"/>
            <a:ext cx="1836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The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Universal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Grammar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debate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594342"/>
            <a:ext cx="3038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Universal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Grammar theories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language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impairment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79438"/>
            <a:ext cx="489584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237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12" action="ppaction://hlinksldjump"/>
              </a:rPr>
              <a:t>Movement of </a:t>
            </a:r>
            <a:r>
              <a:rPr dirty="0" spc="-75">
                <a:hlinkClick r:id="rId12" action="ppaction://hlinksldjump"/>
              </a:rPr>
              <a:t>embedded</a:t>
            </a:r>
            <a:r>
              <a:rPr dirty="0" spc="155">
                <a:hlinkClick r:id="rId12" action="ppaction://hlinksldjump"/>
              </a:rPr>
              <a:t> </a:t>
            </a:r>
            <a:r>
              <a:rPr dirty="0" spc="-75">
                <a:hlinkClick r:id="rId12" action="ppaction://hlinksldjump"/>
              </a:rPr>
              <a:t>phrases</a:t>
            </a:r>
          </a:p>
        </p:txBody>
      </p:sp>
      <p:sp>
        <p:nvSpPr>
          <p:cNvPr id="12" name="object 12"/>
          <p:cNvSpPr/>
          <p:nvPr/>
        </p:nvSpPr>
        <p:spPr>
          <a:xfrm>
            <a:off x="1615112" y="759747"/>
            <a:ext cx="1750060" cy="67945"/>
          </a:xfrm>
          <a:custGeom>
            <a:avLst/>
            <a:gdLst/>
            <a:ahLst/>
            <a:cxnLst/>
            <a:rect l="l" t="t" r="r" b="b"/>
            <a:pathLst>
              <a:path w="1750060" h="67944">
                <a:moveTo>
                  <a:pt x="1749522" y="67480"/>
                </a:moveTo>
                <a:lnTo>
                  <a:pt x="1718180" y="11761"/>
                </a:lnTo>
                <a:lnTo>
                  <a:pt x="1714526" y="5265"/>
                </a:lnTo>
                <a:lnTo>
                  <a:pt x="1705521" y="0"/>
                </a:lnTo>
                <a:lnTo>
                  <a:pt x="1698068" y="0"/>
                </a:lnTo>
                <a:lnTo>
                  <a:pt x="39048" y="0"/>
                </a:lnTo>
                <a:lnTo>
                  <a:pt x="31595" y="0"/>
                </a:lnTo>
                <a:lnTo>
                  <a:pt x="22590" y="5265"/>
                </a:lnTo>
                <a:lnTo>
                  <a:pt x="18936" y="11761"/>
                </a:lnTo>
                <a:lnTo>
                  <a:pt x="0" y="454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2707" y="782017"/>
            <a:ext cx="38100" cy="45720"/>
          </a:xfrm>
          <a:custGeom>
            <a:avLst/>
            <a:gdLst/>
            <a:ahLst/>
            <a:cxnLst/>
            <a:rect l="l" t="t" r="r" b="b"/>
            <a:pathLst>
              <a:path w="38100" h="45719">
                <a:moveTo>
                  <a:pt x="37491" y="19848"/>
                </a:moveTo>
                <a:lnTo>
                  <a:pt x="12405" y="23156"/>
                </a:lnTo>
                <a:lnTo>
                  <a:pt x="2205" y="0"/>
                </a:lnTo>
                <a:lnTo>
                  <a:pt x="0" y="45211"/>
                </a:lnTo>
                <a:lnTo>
                  <a:pt x="37491" y="19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11670" y="671734"/>
            <a:ext cx="3057525" cy="28130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998345">
              <a:lnSpc>
                <a:spcPct val="100000"/>
              </a:lnSpc>
              <a:spcBef>
                <a:spcPts val="265"/>
              </a:spcBef>
            </a:pPr>
            <a:r>
              <a:rPr dirty="0" sz="550" spc="-5">
                <a:latin typeface="Arial"/>
                <a:cs typeface="Arial"/>
              </a:rPr>
              <a:t>label</a:t>
            </a:r>
            <a:endParaRPr sz="5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dirty="0" sz="800" spc="45">
                <a:latin typeface="Arial"/>
                <a:cs typeface="Arial"/>
              </a:rPr>
              <a:t>It </a:t>
            </a:r>
            <a:r>
              <a:rPr dirty="0" sz="800" spc="-50">
                <a:latin typeface="Arial"/>
                <a:cs typeface="Arial"/>
              </a:rPr>
              <a:t>was </a:t>
            </a:r>
            <a:r>
              <a:rPr dirty="0" sz="800" spc="15">
                <a:latin typeface="Arial"/>
                <a:cs typeface="Arial"/>
              </a:rPr>
              <a:t>[</a:t>
            </a:r>
            <a:r>
              <a:rPr dirty="0" baseline="-13888" sz="900" spc="22">
                <a:latin typeface="Arial"/>
                <a:cs typeface="Arial"/>
              </a:rPr>
              <a:t>NP</a:t>
            </a:r>
            <a:r>
              <a:rPr dirty="0" sz="800" spc="15">
                <a:latin typeface="Arial"/>
                <a:cs typeface="Arial"/>
              </a:rPr>
              <a:t>the </a:t>
            </a:r>
            <a:r>
              <a:rPr dirty="0" sz="800" spc="-10">
                <a:latin typeface="Arial"/>
                <a:cs typeface="Arial"/>
              </a:rPr>
              <a:t>documentary </a:t>
            </a:r>
            <a:r>
              <a:rPr dirty="0" sz="800" spc="10">
                <a:latin typeface="Arial"/>
                <a:cs typeface="Arial"/>
              </a:rPr>
              <a:t>[</a:t>
            </a:r>
            <a:r>
              <a:rPr dirty="0" baseline="-13888" sz="900" spc="15">
                <a:latin typeface="Arial"/>
                <a:cs typeface="Arial"/>
              </a:rPr>
              <a:t>PP</a:t>
            </a:r>
            <a:r>
              <a:rPr dirty="0" sz="800" spc="10">
                <a:latin typeface="Arial"/>
                <a:cs typeface="Arial"/>
              </a:rPr>
              <a:t>on </a:t>
            </a:r>
            <a:r>
              <a:rPr dirty="0" sz="800" spc="-15">
                <a:latin typeface="Arial"/>
                <a:cs typeface="Arial"/>
              </a:rPr>
              <a:t>penguins]] </a:t>
            </a:r>
            <a:r>
              <a:rPr dirty="0" sz="800" spc="25">
                <a:latin typeface="Arial"/>
                <a:cs typeface="Arial"/>
              </a:rPr>
              <a:t>that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15">
                <a:latin typeface="Arial"/>
                <a:cs typeface="Arial"/>
              </a:rPr>
              <a:t>man </a:t>
            </a:r>
            <a:r>
              <a:rPr dirty="0" sz="800" spc="-20">
                <a:latin typeface="Arial"/>
                <a:cs typeface="Arial"/>
              </a:rPr>
              <a:t>loved</a:t>
            </a:r>
            <a:r>
              <a:rPr dirty="0" sz="800" spc="45">
                <a:latin typeface="Arial"/>
                <a:cs typeface="Arial"/>
              </a:rPr>
              <a:t> </a:t>
            </a:r>
            <a:r>
              <a:rPr dirty="0" sz="800" spc="25" i="1">
                <a:latin typeface="Georgia"/>
                <a:cs typeface="Georgia"/>
              </a:rPr>
              <a:t>t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0027" y="1132497"/>
            <a:ext cx="198755" cy="133350"/>
          </a:xfrm>
          <a:prstGeom prst="rect">
            <a:avLst/>
          </a:prstGeom>
          <a:solidFill>
            <a:srgbClr val="CCCC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</a:pPr>
            <a:r>
              <a:rPr dirty="0" sz="1200" spc="50">
                <a:latin typeface="Tahoma"/>
                <a:cs typeface="Tahoma"/>
              </a:rPr>
              <a:t>NP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00796" y="1452979"/>
            <a:ext cx="1301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5"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87574" y="1891652"/>
            <a:ext cx="201930" cy="13335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5"/>
              </a:lnSpc>
            </a:pPr>
            <a:r>
              <a:rPr dirty="0" sz="1200" spc="80">
                <a:latin typeface="Tahoma"/>
                <a:cs typeface="Tahoma"/>
              </a:rPr>
              <a:t>PP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17368" y="2456076"/>
            <a:ext cx="0" cy="145415"/>
          </a:xfrm>
          <a:custGeom>
            <a:avLst/>
            <a:gdLst/>
            <a:ahLst/>
            <a:cxnLst/>
            <a:rect l="l" t="t" r="r" b="b"/>
            <a:pathLst>
              <a:path w="0" h="145414">
                <a:moveTo>
                  <a:pt x="0" y="0"/>
                </a:moveTo>
                <a:lnTo>
                  <a:pt x="0" y="14518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158875" y="2591714"/>
            <a:ext cx="8420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0">
                <a:latin typeface="Tahoma"/>
                <a:cs typeface="Tahoma"/>
              </a:rPr>
              <a:t>on</a:t>
            </a:r>
            <a:r>
              <a:rPr dirty="0" sz="1200" spc="215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penguins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46874" y="2428761"/>
            <a:ext cx="0" cy="208279"/>
          </a:xfrm>
          <a:custGeom>
            <a:avLst/>
            <a:gdLst/>
            <a:ahLst/>
            <a:cxnLst/>
            <a:rect l="l" t="t" r="r" b="b"/>
            <a:pathLst>
              <a:path w="0" h="208280">
                <a:moveTo>
                  <a:pt x="0" y="0"/>
                </a:moveTo>
                <a:lnTo>
                  <a:pt x="0" y="20793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46881" y="2076498"/>
            <a:ext cx="235585" cy="142875"/>
          </a:xfrm>
          <a:custGeom>
            <a:avLst/>
            <a:gdLst/>
            <a:ahLst/>
            <a:cxnLst/>
            <a:rect l="l" t="t" r="r" b="b"/>
            <a:pathLst>
              <a:path w="235585" h="142875">
                <a:moveTo>
                  <a:pt x="235244" y="0"/>
                </a:moveTo>
                <a:lnTo>
                  <a:pt x="0" y="14265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82126" y="2076498"/>
            <a:ext cx="235585" cy="142875"/>
          </a:xfrm>
          <a:custGeom>
            <a:avLst/>
            <a:gdLst/>
            <a:ahLst/>
            <a:cxnLst/>
            <a:rect l="l" t="t" r="r" b="b"/>
            <a:pathLst>
              <a:path w="235585" h="142875">
                <a:moveTo>
                  <a:pt x="0" y="0"/>
                </a:moveTo>
                <a:lnTo>
                  <a:pt x="235244" y="14265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584256" y="1832567"/>
            <a:ext cx="1301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5"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8245" y="2212145"/>
            <a:ext cx="15786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0755" algn="l"/>
                <a:tab pos="1379220" algn="l"/>
              </a:tabLst>
            </a:pPr>
            <a:r>
              <a:rPr dirty="0" sz="1200" spc="-70">
                <a:latin typeface="Tahoma"/>
                <a:cs typeface="Tahoma"/>
              </a:rPr>
              <a:t>d</a:t>
            </a:r>
            <a:r>
              <a:rPr dirty="0" sz="1200" spc="-35">
                <a:latin typeface="Tahoma"/>
                <a:cs typeface="Tahoma"/>
              </a:rPr>
              <a:t>o</a:t>
            </a:r>
            <a:r>
              <a:rPr dirty="0" sz="1200" spc="-60">
                <a:latin typeface="Tahoma"/>
                <a:cs typeface="Tahoma"/>
              </a:rPr>
              <a:t>cument</a:t>
            </a:r>
            <a:r>
              <a:rPr dirty="0" sz="1200" spc="-95">
                <a:latin typeface="Tahoma"/>
                <a:cs typeface="Tahoma"/>
              </a:rPr>
              <a:t>a</a:t>
            </a:r>
            <a:r>
              <a:rPr dirty="0" sz="1200" spc="-50">
                <a:latin typeface="Tahoma"/>
                <a:cs typeface="Tahoma"/>
              </a:rPr>
              <a:t>ry</a:t>
            </a:r>
            <a:r>
              <a:rPr dirty="0" sz="1200">
                <a:latin typeface="Tahoma"/>
                <a:cs typeface="Tahoma"/>
              </a:rPr>
              <a:t>	</a:t>
            </a:r>
            <a:r>
              <a:rPr dirty="0" sz="1200" spc="80">
                <a:latin typeface="Tahoma"/>
                <a:cs typeface="Tahoma"/>
              </a:rPr>
              <a:t>P</a:t>
            </a:r>
            <a:r>
              <a:rPr dirty="0" sz="1200">
                <a:latin typeface="Tahoma"/>
                <a:cs typeface="Tahoma"/>
              </a:rPr>
              <a:t>	</a:t>
            </a:r>
            <a:r>
              <a:rPr dirty="0" sz="1200" spc="50">
                <a:latin typeface="Tahoma"/>
                <a:cs typeface="Tahoma"/>
              </a:rPr>
              <a:t>NP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49065" y="2049179"/>
            <a:ext cx="0" cy="170180"/>
          </a:xfrm>
          <a:custGeom>
            <a:avLst/>
            <a:gdLst/>
            <a:ahLst/>
            <a:cxnLst/>
            <a:rect l="l" t="t" r="r" b="b"/>
            <a:pathLst>
              <a:path w="0" h="170180">
                <a:moveTo>
                  <a:pt x="0" y="0"/>
                </a:moveTo>
                <a:lnTo>
                  <a:pt x="0" y="16998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49057" y="1669591"/>
            <a:ext cx="416559" cy="170180"/>
          </a:xfrm>
          <a:custGeom>
            <a:avLst/>
            <a:gdLst/>
            <a:ahLst/>
            <a:cxnLst/>
            <a:rect l="l" t="t" r="r" b="b"/>
            <a:pathLst>
              <a:path w="416560" h="170180">
                <a:moveTo>
                  <a:pt x="416533" y="0"/>
                </a:moveTo>
                <a:lnTo>
                  <a:pt x="0" y="16998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65591" y="1669591"/>
            <a:ext cx="416559" cy="170180"/>
          </a:xfrm>
          <a:custGeom>
            <a:avLst/>
            <a:gdLst/>
            <a:ahLst/>
            <a:cxnLst/>
            <a:rect l="l" t="t" r="r" b="b"/>
            <a:pathLst>
              <a:path w="416560" h="170180">
                <a:moveTo>
                  <a:pt x="0" y="0"/>
                </a:moveTo>
                <a:lnTo>
                  <a:pt x="416533" y="16998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87165" y="1452994"/>
            <a:ext cx="2520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5">
                <a:latin typeface="Tahoma"/>
                <a:cs typeface="Tahoma"/>
              </a:rPr>
              <a:t>Det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2494" y="1832572"/>
            <a:ext cx="2216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13199" y="1669606"/>
            <a:ext cx="0" cy="170180"/>
          </a:xfrm>
          <a:custGeom>
            <a:avLst/>
            <a:gdLst/>
            <a:ahLst/>
            <a:cxnLst/>
            <a:rect l="l" t="t" r="r" b="b"/>
            <a:pathLst>
              <a:path w="0" h="170180">
                <a:moveTo>
                  <a:pt x="0" y="0"/>
                </a:moveTo>
                <a:lnTo>
                  <a:pt x="0" y="16998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13191" y="1317343"/>
            <a:ext cx="526415" cy="142875"/>
          </a:xfrm>
          <a:custGeom>
            <a:avLst/>
            <a:gdLst/>
            <a:ahLst/>
            <a:cxnLst/>
            <a:rect l="l" t="t" r="r" b="b"/>
            <a:pathLst>
              <a:path w="526415" h="142875">
                <a:moveTo>
                  <a:pt x="526201" y="0"/>
                </a:moveTo>
                <a:lnTo>
                  <a:pt x="0" y="14265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39392" y="1317343"/>
            <a:ext cx="526415" cy="142875"/>
          </a:xfrm>
          <a:custGeom>
            <a:avLst/>
            <a:gdLst/>
            <a:ahLst/>
            <a:cxnLst/>
            <a:rect l="l" t="t" r="r" b="b"/>
            <a:pathLst>
              <a:path w="526414" h="142875">
                <a:moveTo>
                  <a:pt x="0" y="0"/>
                </a:moveTo>
                <a:lnTo>
                  <a:pt x="526201" y="14265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938561" y="2763981"/>
            <a:ext cx="32194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</a:t>
            </a:r>
            <a:r>
              <a:rPr dirty="0" sz="400" spc="5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1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8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79438"/>
            <a:ext cx="489584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40612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763981"/>
            <a:ext cx="32194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Pov.</a:t>
            </a:r>
            <a:r>
              <a:rPr dirty="0" sz="400" spc="5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913773"/>
            <a:ext cx="74866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1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8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30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30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606880"/>
            <a:ext cx="126365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Hierarchical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structure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Syntactic</a:t>
            </a: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ambiguity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152027"/>
            <a:ext cx="1417955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88035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Movement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3" action="ppaction://hlinksldjump"/>
              </a:rPr>
              <a:t>Recursion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advantages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of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trees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49169"/>
            <a:ext cx="2402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Trees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Chomsky’s Universal</a:t>
            </a:r>
            <a:r>
              <a:rPr dirty="0" sz="1100" spc="19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335223"/>
            <a:ext cx="1836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The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Universal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Grammar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debate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594342"/>
            <a:ext cx="3038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Universal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Grammar theories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language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impairment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8640" cy="875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5300"/>
              </a:lnSpc>
              <a:spcBef>
                <a:spcPts val="4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30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26391"/>
            <a:ext cx="489584" cy="5194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5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11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4" action="ppaction://hlinksldjump"/>
              </a:rPr>
              <a:t>What </a:t>
            </a:r>
            <a:r>
              <a:rPr dirty="0" spc="-40">
                <a:hlinkClick r:id="rId14" action="ppaction://hlinksldjump"/>
              </a:rPr>
              <a:t>is</a:t>
            </a:r>
            <a:r>
              <a:rPr dirty="0" spc="-10">
                <a:hlinkClick r:id="rId14" action="ppaction://hlinksldjump"/>
              </a:rPr>
              <a:t> </a:t>
            </a:r>
            <a:r>
              <a:rPr dirty="0" spc="-45">
                <a:hlinkClick r:id="rId14" action="ppaction://hlinksldjump"/>
              </a:rPr>
              <a:t>recursion?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561" y="2763981"/>
            <a:ext cx="32194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</a:t>
            </a:r>
            <a:r>
              <a:rPr dirty="0" sz="400" spc="5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1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9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264054"/>
            <a:ext cx="3302635" cy="66484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100" spc="-40">
                <a:latin typeface="Tahoma"/>
                <a:cs typeface="Tahoma"/>
              </a:rPr>
              <a:t>Recursion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very </a:t>
            </a:r>
            <a:r>
              <a:rPr dirty="0" sz="1100" spc="-30">
                <a:latin typeface="Tahoma"/>
                <a:cs typeface="Tahoma"/>
              </a:rPr>
              <a:t>important </a:t>
            </a:r>
            <a:r>
              <a:rPr dirty="0" sz="1100" spc="-45">
                <a:latin typeface="Tahoma"/>
                <a:cs typeface="Tahoma"/>
              </a:rPr>
              <a:t>property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language.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484"/>
              </a:spcBef>
            </a:pPr>
            <a:r>
              <a:rPr dirty="0" sz="1100" spc="-45">
                <a:latin typeface="Tahoma"/>
                <a:cs typeface="Tahoma"/>
              </a:rPr>
              <a:t>It </a:t>
            </a:r>
            <a:r>
              <a:rPr dirty="0" sz="1100" spc="-55">
                <a:latin typeface="Tahoma"/>
                <a:cs typeface="Tahoma"/>
              </a:rPr>
              <a:t>refers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5">
                <a:latin typeface="Tahoma"/>
                <a:cs typeface="Tahoma"/>
              </a:rPr>
              <a:t>constructions </a:t>
            </a:r>
            <a:r>
              <a:rPr dirty="0" sz="1100" spc="-70">
                <a:latin typeface="Tahoma"/>
                <a:cs typeface="Tahoma"/>
              </a:rPr>
              <a:t>where </a:t>
            </a:r>
            <a:r>
              <a:rPr dirty="0" sz="1100" spc="-60">
                <a:latin typeface="Tahoma"/>
                <a:cs typeface="Tahoma"/>
              </a:rPr>
              <a:t>phrases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5">
                <a:latin typeface="Tahoma"/>
                <a:cs typeface="Tahoma"/>
              </a:rPr>
              <a:t>embedded </a:t>
            </a:r>
            <a:r>
              <a:rPr dirty="0" sz="1100" spc="-25">
                <a:latin typeface="Tahoma"/>
                <a:cs typeface="Tahoma"/>
              </a:rPr>
              <a:t>in  </a:t>
            </a:r>
            <a:r>
              <a:rPr dirty="0" sz="1100" spc="-60">
                <a:latin typeface="Tahoma"/>
                <a:cs typeface="Tahoma"/>
              </a:rPr>
              <a:t>phrases </a:t>
            </a:r>
            <a:r>
              <a:rPr dirty="0" sz="1100" spc="-35" b="1">
                <a:latin typeface="Trebuchet MS"/>
                <a:cs typeface="Trebuchet MS"/>
              </a:rPr>
              <a:t>of </a:t>
            </a:r>
            <a:r>
              <a:rPr dirty="0" sz="1100" spc="-40" b="1">
                <a:latin typeface="Trebuchet MS"/>
                <a:cs typeface="Trebuchet MS"/>
              </a:rPr>
              <a:t>the </a:t>
            </a:r>
            <a:r>
              <a:rPr dirty="0" sz="1100" spc="-30" b="1">
                <a:latin typeface="Trebuchet MS"/>
                <a:cs typeface="Trebuchet MS"/>
              </a:rPr>
              <a:t>same</a:t>
            </a:r>
            <a:r>
              <a:rPr dirty="0" sz="1100" spc="35" b="1">
                <a:latin typeface="Trebuchet MS"/>
                <a:cs typeface="Trebuchet MS"/>
              </a:rPr>
              <a:t> </a:t>
            </a:r>
            <a:r>
              <a:rPr dirty="0" sz="1100" spc="-40" b="1">
                <a:latin typeface="Trebuchet MS"/>
                <a:cs typeface="Trebuchet MS"/>
              </a:rPr>
              <a:t>type</a:t>
            </a:r>
            <a:r>
              <a:rPr dirty="0" sz="1100" spc="-4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44830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84785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47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41924"/>
            <a:ext cx="669290" cy="14890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32702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1118868"/>
            <a:ext cx="2969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two meanings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 i="1">
                <a:latin typeface="Trebuchet MS"/>
                <a:cs typeface="Trebuchet MS"/>
              </a:rPr>
              <a:t>I’m a </a:t>
            </a:r>
            <a:r>
              <a:rPr dirty="0" sz="1100" spc="-45" i="1">
                <a:latin typeface="Trebuchet MS"/>
                <a:cs typeface="Trebuchet MS"/>
              </a:rPr>
              <a:t>big </a:t>
            </a:r>
            <a:r>
              <a:rPr dirty="0" sz="1100" spc="-35" i="1">
                <a:latin typeface="Trebuchet MS"/>
                <a:cs typeface="Trebuchet MS"/>
              </a:rPr>
              <a:t>dog</a:t>
            </a:r>
            <a:r>
              <a:rPr dirty="0" sz="1100" spc="45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man</a:t>
            </a:r>
            <a:r>
              <a:rPr dirty="0" sz="1100" spc="-35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multi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35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32575"/>
            <a:ext cx="48958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8561" y="2659099"/>
            <a:ext cx="29019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465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5" action="ppaction://hlinksldjump"/>
              </a:rPr>
              <a:t>Examples </a:t>
            </a:r>
            <a:r>
              <a:rPr dirty="0" spc="-45">
                <a:hlinkClick r:id="rId15" action="ppaction://hlinksldjump"/>
              </a:rPr>
              <a:t>of</a:t>
            </a:r>
            <a:r>
              <a:rPr dirty="0" spc="55">
                <a:hlinkClick r:id="rId15" action="ppaction://hlinksldjump"/>
              </a:rPr>
              <a:t> </a:t>
            </a:r>
            <a:r>
              <a:rPr dirty="0" spc="-50">
                <a:hlinkClick r:id="rId15" action="ppaction://hlinksldjump"/>
              </a:rPr>
              <a:t>recursion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9533" y="670161"/>
            <a:ext cx="4622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>
                <a:latin typeface="Arial"/>
                <a:cs typeface="Arial"/>
              </a:rPr>
              <a:t>Sentence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7950" y="923221"/>
            <a:ext cx="1790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VP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4670" y="1223759"/>
            <a:ext cx="162560" cy="10668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5"/>
              </a:lnSpc>
            </a:pPr>
            <a:r>
              <a:rPr dirty="0" sz="900" spc="-15">
                <a:latin typeface="Arial"/>
                <a:cs typeface="Arial"/>
              </a:rPr>
              <a:t>PP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0127" y="1476806"/>
            <a:ext cx="170815" cy="106680"/>
          </a:xfrm>
          <a:prstGeom prst="rect">
            <a:avLst/>
          </a:prstGeom>
          <a:solidFill>
            <a:srgbClr val="CCCC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5"/>
              </a:lnSpc>
            </a:pPr>
            <a:r>
              <a:rPr dirty="0" sz="900" spc="-10">
                <a:latin typeface="Arial"/>
                <a:cs typeface="Arial"/>
              </a:rPr>
              <a:t>NP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7058" y="1729867"/>
            <a:ext cx="162560" cy="10668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5"/>
              </a:lnSpc>
            </a:pPr>
            <a:r>
              <a:rPr dirty="0" sz="900" spc="-15">
                <a:latin typeface="Arial"/>
                <a:cs typeface="Arial"/>
              </a:rPr>
              <a:t>PP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66021" y="1982914"/>
            <a:ext cx="170815" cy="106680"/>
          </a:xfrm>
          <a:prstGeom prst="rect">
            <a:avLst/>
          </a:prstGeom>
          <a:solidFill>
            <a:srgbClr val="CCCC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5"/>
              </a:lnSpc>
            </a:pPr>
            <a:r>
              <a:rPr dirty="0" sz="900" spc="-10">
                <a:latin typeface="Arial"/>
                <a:cs typeface="Arial"/>
              </a:rPr>
              <a:t>NP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88410" y="2235962"/>
            <a:ext cx="162560" cy="10668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05"/>
              </a:lnSpc>
            </a:pPr>
            <a:r>
              <a:rPr dirty="0" sz="900" spc="-15">
                <a:latin typeface="Arial"/>
                <a:cs typeface="Arial"/>
              </a:rPr>
              <a:t>PP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12338" y="2609643"/>
            <a:ext cx="826135" cy="91440"/>
          </a:xfrm>
          <a:custGeom>
            <a:avLst/>
            <a:gdLst/>
            <a:ahLst/>
            <a:cxnLst/>
            <a:rect l="l" t="t" r="r" b="b"/>
            <a:pathLst>
              <a:path w="826135" h="91439">
                <a:moveTo>
                  <a:pt x="412901" y="0"/>
                </a:moveTo>
                <a:lnTo>
                  <a:pt x="0" y="90897"/>
                </a:lnTo>
                <a:lnTo>
                  <a:pt x="825802" y="90897"/>
                </a:lnTo>
                <a:lnTo>
                  <a:pt x="412901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119024" y="2694586"/>
            <a:ext cx="110426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latin typeface="Arial"/>
                <a:cs typeface="Arial"/>
              </a:rPr>
              <a:t>in</a:t>
            </a:r>
            <a:r>
              <a:rPr dirty="0" sz="900" spc="-5">
                <a:latin typeface="Arial"/>
                <a:cs typeface="Arial"/>
              </a:rPr>
              <a:t>  </a:t>
            </a:r>
            <a:r>
              <a:rPr dirty="0" sz="900" spc="100">
                <a:latin typeface="Arial"/>
                <a:cs typeface="Arial"/>
              </a:rPr>
              <a:t> </a:t>
            </a:r>
            <a:r>
              <a:rPr dirty="0" sz="900" spc="-15">
                <a:latin typeface="Arial"/>
                <a:cs typeface="Arial"/>
              </a:rPr>
              <a:t>the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liv</a:t>
            </a:r>
            <a:r>
              <a:rPr dirty="0" sz="900">
                <a:latin typeface="Arial"/>
                <a:cs typeface="Arial"/>
              </a:rPr>
              <a:t>i</a:t>
            </a:r>
            <a:r>
              <a:rPr dirty="0" sz="900" spc="-35">
                <a:latin typeface="Arial"/>
                <a:cs typeface="Arial"/>
              </a:rPr>
              <a:t>ng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</a:t>
            </a:r>
            <a:r>
              <a:rPr dirty="0" sz="900" spc="5">
                <a:latin typeface="Arial"/>
                <a:cs typeface="Arial"/>
              </a:rPr>
              <a:t>o</a:t>
            </a:r>
            <a:r>
              <a:rPr dirty="0" sz="900" spc="-455">
                <a:latin typeface="Arial"/>
                <a:cs typeface="Arial"/>
                <a:hlinkClick r:id="rId22" action="ppaction://hlinksldjump"/>
              </a:rPr>
              <a:t>o</a:t>
            </a:r>
            <a:r>
              <a:rPr dirty="0" baseline="6944" sz="600" spc="-22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</a:t>
            </a:r>
            <a:r>
              <a:rPr dirty="0" baseline="6944" sz="600" spc="-12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</a:t>
            </a:r>
            <a:r>
              <a:rPr dirty="0" sz="900" spc="-695">
                <a:latin typeface="Arial"/>
                <a:cs typeface="Arial"/>
                <a:hlinkClick r:id="rId22" action="ppaction://hlinksldjump"/>
              </a:rPr>
              <a:t>m</a:t>
            </a:r>
            <a:r>
              <a:rPr dirty="0" baseline="6944" sz="6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v.</a:t>
            </a:r>
            <a:r>
              <a:rPr dirty="0" baseline="6944" sz="6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baseline="6944" sz="600" spc="-52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baseline="6944" sz="600" spc="7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</a:t>
            </a:r>
            <a:endParaRPr baseline="6944"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01320" y="2609650"/>
            <a:ext cx="0" cy="92710"/>
          </a:xfrm>
          <a:custGeom>
            <a:avLst/>
            <a:gdLst/>
            <a:ahLst/>
            <a:cxnLst/>
            <a:rect l="l" t="t" r="r" b="b"/>
            <a:pathLst>
              <a:path w="0" h="92710">
                <a:moveTo>
                  <a:pt x="0" y="0"/>
                </a:moveTo>
                <a:lnTo>
                  <a:pt x="0" y="922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01306" y="2383913"/>
            <a:ext cx="262255" cy="64135"/>
          </a:xfrm>
          <a:custGeom>
            <a:avLst/>
            <a:gdLst/>
            <a:ahLst/>
            <a:cxnLst/>
            <a:rect l="l" t="t" r="r" b="b"/>
            <a:pathLst>
              <a:path w="262254" h="64135">
                <a:moveTo>
                  <a:pt x="261970" y="0"/>
                </a:moveTo>
                <a:lnTo>
                  <a:pt x="0" y="6356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63277" y="2383913"/>
            <a:ext cx="262255" cy="64135"/>
          </a:xfrm>
          <a:custGeom>
            <a:avLst/>
            <a:gdLst/>
            <a:ahLst/>
            <a:cxnLst/>
            <a:rect l="l" t="t" r="r" b="b"/>
            <a:pathLst>
              <a:path w="262254" h="64135">
                <a:moveTo>
                  <a:pt x="0" y="0"/>
                </a:moveTo>
                <a:lnTo>
                  <a:pt x="261970" y="6356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772316" y="2188478"/>
            <a:ext cx="1085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91354" y="2441539"/>
            <a:ext cx="12255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4735" algn="l"/>
              </a:tabLst>
            </a:pPr>
            <a:r>
              <a:rPr dirty="0" sz="900" spc="-15">
                <a:latin typeface="Arial"/>
                <a:cs typeface="Arial"/>
              </a:rPr>
              <a:t>the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cl</a:t>
            </a:r>
            <a:r>
              <a:rPr dirty="0" sz="900" spc="-5">
                <a:latin typeface="Arial"/>
                <a:cs typeface="Arial"/>
              </a:rPr>
              <a:t>o</a:t>
            </a:r>
            <a:r>
              <a:rPr dirty="0" sz="900" spc="-25">
                <a:latin typeface="Arial"/>
                <a:cs typeface="Arial"/>
              </a:rPr>
              <a:t>ck</a:t>
            </a:r>
            <a:r>
              <a:rPr dirty="0" sz="900">
                <a:latin typeface="Arial"/>
                <a:cs typeface="Arial"/>
              </a:rPr>
              <a:t>   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 spc="-15">
                <a:latin typeface="Arial"/>
                <a:cs typeface="Arial"/>
              </a:rPr>
              <a:t>P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sz="900" spc="-10">
                <a:latin typeface="Arial"/>
                <a:cs typeface="Arial"/>
              </a:rPr>
              <a:t>NP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62524" y="2356590"/>
            <a:ext cx="528320" cy="91440"/>
          </a:xfrm>
          <a:custGeom>
            <a:avLst/>
            <a:gdLst/>
            <a:ahLst/>
            <a:cxnLst/>
            <a:rect l="l" t="t" r="r" b="b"/>
            <a:pathLst>
              <a:path w="528319" h="91439">
                <a:moveTo>
                  <a:pt x="263881" y="0"/>
                </a:moveTo>
                <a:lnTo>
                  <a:pt x="0" y="90897"/>
                </a:lnTo>
                <a:lnTo>
                  <a:pt x="527763" y="90897"/>
                </a:lnTo>
                <a:lnTo>
                  <a:pt x="263881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26391" y="2130865"/>
            <a:ext cx="318770" cy="64135"/>
          </a:xfrm>
          <a:custGeom>
            <a:avLst/>
            <a:gdLst/>
            <a:ahLst/>
            <a:cxnLst/>
            <a:rect l="l" t="t" r="r" b="b"/>
            <a:pathLst>
              <a:path w="318769" h="64135">
                <a:moveTo>
                  <a:pt x="318446" y="0"/>
                </a:moveTo>
                <a:lnTo>
                  <a:pt x="0" y="6356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44837" y="2130865"/>
            <a:ext cx="318770" cy="64135"/>
          </a:xfrm>
          <a:custGeom>
            <a:avLst/>
            <a:gdLst/>
            <a:ahLst/>
            <a:cxnLst/>
            <a:rect l="l" t="t" r="r" b="b"/>
            <a:pathLst>
              <a:path w="318770" h="64135">
                <a:moveTo>
                  <a:pt x="0" y="0"/>
                </a:moveTo>
                <a:lnTo>
                  <a:pt x="318446" y="6356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209618" y="2188478"/>
            <a:ext cx="2990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latin typeface="Arial"/>
                <a:cs typeface="Arial"/>
              </a:rPr>
              <a:t>under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58996" y="210354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089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58989" y="1877818"/>
            <a:ext cx="393065" cy="64135"/>
          </a:xfrm>
          <a:custGeom>
            <a:avLst/>
            <a:gdLst/>
            <a:ahLst/>
            <a:cxnLst/>
            <a:rect l="l" t="t" r="r" b="b"/>
            <a:pathLst>
              <a:path w="393064" h="64135">
                <a:moveTo>
                  <a:pt x="392923" y="0"/>
                </a:moveTo>
                <a:lnTo>
                  <a:pt x="0" y="6356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51912" y="1877818"/>
            <a:ext cx="393065" cy="64135"/>
          </a:xfrm>
          <a:custGeom>
            <a:avLst/>
            <a:gdLst/>
            <a:ahLst/>
            <a:cxnLst/>
            <a:rect l="l" t="t" r="r" b="b"/>
            <a:pathLst>
              <a:path w="393064" h="64135">
                <a:moveTo>
                  <a:pt x="0" y="0"/>
                </a:moveTo>
                <a:lnTo>
                  <a:pt x="392923" y="6356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731879" y="1682383"/>
            <a:ext cx="1085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45279" y="1935431"/>
            <a:ext cx="96393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5665" algn="l"/>
              </a:tabLst>
            </a:pPr>
            <a:r>
              <a:rPr dirty="0" sz="900" spc="-15">
                <a:latin typeface="Arial"/>
                <a:cs typeface="Arial"/>
              </a:rPr>
              <a:t>the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b</a:t>
            </a:r>
            <a:r>
              <a:rPr dirty="0" sz="900" spc="-20">
                <a:latin typeface="Arial"/>
                <a:cs typeface="Arial"/>
              </a:rPr>
              <a:t>o</a:t>
            </a:r>
            <a:r>
              <a:rPr dirty="0" sz="900" spc="-30">
                <a:latin typeface="Arial"/>
                <a:cs typeface="Arial"/>
              </a:rPr>
              <a:t>okshelf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sz="900" spc="-15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16434" y="1850495"/>
            <a:ext cx="739140" cy="91440"/>
          </a:xfrm>
          <a:custGeom>
            <a:avLst/>
            <a:gdLst/>
            <a:ahLst/>
            <a:cxnLst/>
            <a:rect l="l" t="t" r="r" b="b"/>
            <a:pathLst>
              <a:path w="739139" h="91439">
                <a:moveTo>
                  <a:pt x="369522" y="0"/>
                </a:moveTo>
                <a:lnTo>
                  <a:pt x="0" y="90897"/>
                </a:lnTo>
                <a:lnTo>
                  <a:pt x="739044" y="90897"/>
                </a:lnTo>
                <a:lnTo>
                  <a:pt x="369522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85962" y="1624758"/>
            <a:ext cx="483234" cy="64135"/>
          </a:xfrm>
          <a:custGeom>
            <a:avLst/>
            <a:gdLst/>
            <a:ahLst/>
            <a:cxnLst/>
            <a:rect l="l" t="t" r="r" b="b"/>
            <a:pathLst>
              <a:path w="483235" h="64135">
                <a:moveTo>
                  <a:pt x="482981" y="0"/>
                </a:moveTo>
                <a:lnTo>
                  <a:pt x="0" y="6356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68943" y="1624758"/>
            <a:ext cx="483234" cy="64135"/>
          </a:xfrm>
          <a:custGeom>
            <a:avLst/>
            <a:gdLst/>
            <a:ahLst/>
            <a:cxnLst/>
            <a:rect l="l" t="t" r="r" b="b"/>
            <a:pathLst>
              <a:path w="483235" h="64135">
                <a:moveTo>
                  <a:pt x="0" y="0"/>
                </a:moveTo>
                <a:lnTo>
                  <a:pt x="482982" y="6356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217938" y="1682383"/>
            <a:ext cx="1447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latin typeface="Arial"/>
                <a:cs typeface="Arial"/>
              </a:rPr>
              <a:t>on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90112" y="1597435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80">
                <a:moveTo>
                  <a:pt x="0" y="0"/>
                </a:moveTo>
                <a:lnTo>
                  <a:pt x="0" y="11936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90107" y="1371710"/>
            <a:ext cx="489584" cy="64135"/>
          </a:xfrm>
          <a:custGeom>
            <a:avLst/>
            <a:gdLst/>
            <a:ahLst/>
            <a:cxnLst/>
            <a:rect l="l" t="t" r="r" b="b"/>
            <a:pathLst>
              <a:path w="489585" h="64134">
                <a:moveTo>
                  <a:pt x="489416" y="0"/>
                </a:moveTo>
                <a:lnTo>
                  <a:pt x="0" y="6356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79523" y="1371710"/>
            <a:ext cx="489584" cy="64135"/>
          </a:xfrm>
          <a:custGeom>
            <a:avLst/>
            <a:gdLst/>
            <a:ahLst/>
            <a:cxnLst/>
            <a:rect l="l" t="t" r="r" b="b"/>
            <a:pathLst>
              <a:path w="489585" h="64134">
                <a:moveTo>
                  <a:pt x="0" y="0"/>
                </a:moveTo>
                <a:lnTo>
                  <a:pt x="489416" y="6356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003029" y="1176276"/>
            <a:ext cx="10413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0">
                <a:latin typeface="Arial"/>
                <a:cs typeface="Arial"/>
              </a:rPr>
              <a:t>V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69641" y="1429323"/>
            <a:ext cx="3708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5">
                <a:latin typeface="Arial"/>
                <a:cs typeface="Arial"/>
              </a:rPr>
              <a:t>are</a:t>
            </a:r>
            <a:r>
              <a:rPr dirty="0" sz="900" spc="60">
                <a:latin typeface="Arial"/>
                <a:cs typeface="Arial"/>
              </a:rPr>
              <a:t> </a:t>
            </a:r>
            <a:r>
              <a:rPr dirty="0" sz="900" spc="-15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54820" y="1344387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80">
                <a:moveTo>
                  <a:pt x="0" y="0"/>
                </a:moveTo>
                <a:lnTo>
                  <a:pt x="0" y="11936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54824" y="1091333"/>
            <a:ext cx="362585" cy="91440"/>
          </a:xfrm>
          <a:custGeom>
            <a:avLst/>
            <a:gdLst/>
            <a:ahLst/>
            <a:cxnLst/>
            <a:rect l="l" t="t" r="r" b="b"/>
            <a:pathLst>
              <a:path w="362584" h="91440">
                <a:moveTo>
                  <a:pt x="362355" y="0"/>
                </a:moveTo>
                <a:lnTo>
                  <a:pt x="0" y="9089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17180" y="1091333"/>
            <a:ext cx="362585" cy="91440"/>
          </a:xfrm>
          <a:custGeom>
            <a:avLst/>
            <a:gdLst/>
            <a:ahLst/>
            <a:cxnLst/>
            <a:rect l="l" t="t" r="r" b="b"/>
            <a:pathLst>
              <a:path w="362585" h="91440">
                <a:moveTo>
                  <a:pt x="0" y="0"/>
                </a:moveTo>
                <a:lnTo>
                  <a:pt x="362355" y="9089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32010" y="923216"/>
            <a:ext cx="18351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latin typeface="Arial"/>
                <a:cs typeface="Arial"/>
              </a:rPr>
              <a:t>NP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0279" y="1176263"/>
            <a:ext cx="1085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7013" y="1429323"/>
            <a:ext cx="35496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70">
                <a:latin typeface="Arial"/>
                <a:cs typeface="Arial"/>
              </a:rPr>
              <a:t>glasses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14369" y="134437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089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77691" y="1176270"/>
            <a:ext cx="11048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5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06304" y="1429330"/>
            <a:ext cx="25336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70">
                <a:latin typeface="Arial"/>
                <a:cs typeface="Arial"/>
              </a:rPr>
              <a:t>Y</a:t>
            </a:r>
            <a:r>
              <a:rPr dirty="0" sz="900" spc="-20">
                <a:latin typeface="Arial"/>
                <a:cs typeface="Arial"/>
              </a:rPr>
              <a:t>our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2695" y="134438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089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2691" y="1091327"/>
            <a:ext cx="191135" cy="91440"/>
          </a:xfrm>
          <a:custGeom>
            <a:avLst/>
            <a:gdLst/>
            <a:ahLst/>
            <a:cxnLst/>
            <a:rect l="l" t="t" r="r" b="b"/>
            <a:pathLst>
              <a:path w="191134" h="91440">
                <a:moveTo>
                  <a:pt x="190834" y="0"/>
                </a:moveTo>
                <a:lnTo>
                  <a:pt x="0" y="9089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23526" y="1091327"/>
            <a:ext cx="191135" cy="91440"/>
          </a:xfrm>
          <a:custGeom>
            <a:avLst/>
            <a:gdLst/>
            <a:ahLst/>
            <a:cxnLst/>
            <a:rect l="l" t="t" r="r" b="b"/>
            <a:pathLst>
              <a:path w="191134" h="91440">
                <a:moveTo>
                  <a:pt x="0" y="0"/>
                </a:moveTo>
                <a:lnTo>
                  <a:pt x="190835" y="9089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3529" y="838272"/>
            <a:ext cx="447040" cy="91440"/>
          </a:xfrm>
          <a:custGeom>
            <a:avLst/>
            <a:gdLst/>
            <a:ahLst/>
            <a:cxnLst/>
            <a:rect l="l" t="t" r="r" b="b"/>
            <a:pathLst>
              <a:path w="447040" h="91440">
                <a:moveTo>
                  <a:pt x="446826" y="0"/>
                </a:moveTo>
                <a:lnTo>
                  <a:pt x="0" y="9089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70356" y="838272"/>
            <a:ext cx="447040" cy="91440"/>
          </a:xfrm>
          <a:custGeom>
            <a:avLst/>
            <a:gdLst/>
            <a:ahLst/>
            <a:cxnLst/>
            <a:rect l="l" t="t" r="r" b="b"/>
            <a:pathLst>
              <a:path w="447040" h="91440">
                <a:moveTo>
                  <a:pt x="0" y="0"/>
                </a:moveTo>
                <a:lnTo>
                  <a:pt x="446826" y="9089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3938561" y="2856767"/>
            <a:ext cx="32194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0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79438"/>
            <a:ext cx="489584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4668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465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5" action="ppaction://hlinksldjump"/>
              </a:rPr>
              <a:t>Examples </a:t>
            </a:r>
            <a:r>
              <a:rPr dirty="0" spc="-45">
                <a:hlinkClick r:id="rId15" action="ppaction://hlinksldjump"/>
              </a:rPr>
              <a:t>of</a:t>
            </a:r>
            <a:r>
              <a:rPr dirty="0" spc="55">
                <a:hlinkClick r:id="rId15" action="ppaction://hlinksldjump"/>
              </a:rPr>
              <a:t> </a:t>
            </a:r>
            <a:r>
              <a:rPr dirty="0" spc="-50">
                <a:hlinkClick r:id="rId15" action="ppaction://hlinksldjump"/>
              </a:rPr>
              <a:t>recursion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2760699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(5)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0592" y="664805"/>
            <a:ext cx="5422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4096" y="1006423"/>
            <a:ext cx="206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Tahoma"/>
                <a:cs typeface="Tahoma"/>
              </a:rPr>
              <a:t>VP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47519" y="1378839"/>
            <a:ext cx="1866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9962" y="1720456"/>
            <a:ext cx="1866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7513" y="2062073"/>
            <a:ext cx="1866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00832" y="2572845"/>
            <a:ext cx="0" cy="148590"/>
          </a:xfrm>
          <a:custGeom>
            <a:avLst/>
            <a:gdLst/>
            <a:ahLst/>
            <a:cxnLst/>
            <a:rect l="l" t="t" r="r" b="b"/>
            <a:pathLst>
              <a:path w="0" h="148589">
                <a:moveTo>
                  <a:pt x="0" y="0"/>
                </a:moveTo>
                <a:lnTo>
                  <a:pt x="0" y="14799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00832" y="2282851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19">
                <a:moveTo>
                  <a:pt x="0" y="0"/>
                </a:moveTo>
                <a:lnTo>
                  <a:pt x="0" y="9637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072391" y="2062091"/>
            <a:ext cx="1866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37694" y="2572864"/>
            <a:ext cx="0" cy="148590"/>
          </a:xfrm>
          <a:custGeom>
            <a:avLst/>
            <a:gdLst/>
            <a:ahLst/>
            <a:cxnLst/>
            <a:rect l="l" t="t" r="r" b="b"/>
            <a:pathLst>
              <a:path w="0" h="148589">
                <a:moveTo>
                  <a:pt x="0" y="0"/>
                </a:moveTo>
                <a:lnTo>
                  <a:pt x="0" y="14799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800941" y="2714540"/>
            <a:ext cx="911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cousin</a:t>
            </a:r>
            <a:r>
              <a:rPr dirty="0" sz="1100" spc="25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’s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93740" y="2572876"/>
            <a:ext cx="0" cy="150495"/>
          </a:xfrm>
          <a:custGeom>
            <a:avLst/>
            <a:gdLst/>
            <a:ahLst/>
            <a:cxnLst/>
            <a:rect l="l" t="t" r="r" b="b"/>
            <a:pathLst>
              <a:path w="0" h="150494">
                <a:moveTo>
                  <a:pt x="0" y="0"/>
                </a:moveTo>
                <a:lnTo>
                  <a:pt x="0" y="15008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93747" y="2282869"/>
            <a:ext cx="172085" cy="96520"/>
          </a:xfrm>
          <a:custGeom>
            <a:avLst/>
            <a:gdLst/>
            <a:ahLst/>
            <a:cxnLst/>
            <a:rect l="l" t="t" r="r" b="b"/>
            <a:pathLst>
              <a:path w="172085" h="96519">
                <a:moveTo>
                  <a:pt x="171977" y="0"/>
                </a:moveTo>
                <a:lnTo>
                  <a:pt x="0" y="9637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65724" y="2282869"/>
            <a:ext cx="172085" cy="96520"/>
          </a:xfrm>
          <a:custGeom>
            <a:avLst/>
            <a:gdLst/>
            <a:ahLst/>
            <a:cxnLst/>
            <a:rect l="l" t="t" r="r" b="b"/>
            <a:pathLst>
              <a:path w="172085" h="96519">
                <a:moveTo>
                  <a:pt x="0" y="0"/>
                </a:moveTo>
                <a:lnTo>
                  <a:pt x="171977" y="9637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65725" y="1941234"/>
            <a:ext cx="217804" cy="72390"/>
          </a:xfrm>
          <a:custGeom>
            <a:avLst/>
            <a:gdLst/>
            <a:ahLst/>
            <a:cxnLst/>
            <a:rect l="l" t="t" r="r" b="b"/>
            <a:pathLst>
              <a:path w="217805" h="72389">
                <a:moveTo>
                  <a:pt x="217556" y="0"/>
                </a:moveTo>
                <a:lnTo>
                  <a:pt x="0" y="7213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83282" y="1941234"/>
            <a:ext cx="217804" cy="72390"/>
          </a:xfrm>
          <a:custGeom>
            <a:avLst/>
            <a:gdLst/>
            <a:ahLst/>
            <a:cxnLst/>
            <a:rect l="l" t="t" r="r" b="b"/>
            <a:pathLst>
              <a:path w="217805" h="72389">
                <a:moveTo>
                  <a:pt x="0" y="0"/>
                </a:moveTo>
                <a:lnTo>
                  <a:pt x="217556" y="7213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405091" y="1720474"/>
            <a:ext cx="1866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91299" y="2372910"/>
            <a:ext cx="10718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3060" algn="l"/>
                <a:tab pos="699770" algn="l"/>
                <a:tab pos="960119" algn="l"/>
              </a:tabLst>
            </a:pPr>
            <a:r>
              <a:rPr dirty="0" sz="1100" spc="-5">
                <a:latin typeface="Tahoma"/>
                <a:cs typeface="Tahoma"/>
              </a:rPr>
              <a:t>’s</a:t>
            </a:r>
            <a:r>
              <a:rPr dirty="0" sz="1100" spc="-5">
                <a:latin typeface="Tahoma"/>
                <a:cs typeface="Tahoma"/>
              </a:rPr>
              <a:t>	</a:t>
            </a:r>
            <a:r>
              <a:rPr dirty="0" sz="1100" spc="35">
                <a:latin typeface="Tahoma"/>
                <a:cs typeface="Tahoma"/>
              </a:rPr>
              <a:t>N</a:t>
            </a:r>
            <a:r>
              <a:rPr dirty="0" sz="1100" spc="35">
                <a:latin typeface="Tahoma"/>
                <a:cs typeface="Tahoma"/>
              </a:rPr>
              <a:t>	</a:t>
            </a:r>
            <a:r>
              <a:rPr dirty="0" sz="1100" spc="85">
                <a:latin typeface="Tahoma"/>
                <a:cs typeface="Tahoma"/>
              </a:rPr>
              <a:t>X</a:t>
            </a:r>
            <a:r>
              <a:rPr dirty="0" sz="1100" spc="85">
                <a:latin typeface="Tahoma"/>
                <a:cs typeface="Tahoma"/>
              </a:rPr>
              <a:t>	</a:t>
            </a:r>
            <a:r>
              <a:rPr dirty="0" sz="1100" spc="35">
                <a:latin typeface="Tahoma"/>
                <a:cs typeface="Tahoma"/>
              </a:rPr>
              <a:t>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49795" y="2231246"/>
            <a:ext cx="0" cy="148590"/>
          </a:xfrm>
          <a:custGeom>
            <a:avLst/>
            <a:gdLst/>
            <a:ahLst/>
            <a:cxnLst/>
            <a:rect l="l" t="t" r="r" b="b"/>
            <a:pathLst>
              <a:path w="0" h="148589">
                <a:moveTo>
                  <a:pt x="0" y="0"/>
                </a:moveTo>
                <a:lnTo>
                  <a:pt x="0" y="14799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285259" y="2031305"/>
            <a:ext cx="423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8135" algn="l"/>
              </a:tabLst>
            </a:pPr>
            <a:r>
              <a:rPr dirty="0" sz="1100" spc="35">
                <a:latin typeface="Tahoma"/>
                <a:cs typeface="Tahoma"/>
              </a:rPr>
              <a:t>N</a:t>
            </a:r>
            <a:r>
              <a:rPr dirty="0" sz="1100" spc="35">
                <a:latin typeface="Tahoma"/>
                <a:cs typeface="Tahoma"/>
              </a:rPr>
              <a:t>	</a:t>
            </a:r>
            <a:r>
              <a:rPr dirty="0" sz="1100" spc="85">
                <a:latin typeface="Tahoma"/>
                <a:cs typeface="Tahoma"/>
              </a:rPr>
              <a:t>X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95394" y="2372922"/>
            <a:ext cx="303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John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47020" y="2231258"/>
            <a:ext cx="0" cy="148590"/>
          </a:xfrm>
          <a:custGeom>
            <a:avLst/>
            <a:gdLst/>
            <a:ahLst/>
            <a:cxnLst/>
            <a:rect l="l" t="t" r="r" b="b"/>
            <a:pathLst>
              <a:path w="0" h="148589">
                <a:moveTo>
                  <a:pt x="0" y="0"/>
                </a:moveTo>
                <a:lnTo>
                  <a:pt x="0" y="14799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47023" y="1941252"/>
            <a:ext cx="151765" cy="96520"/>
          </a:xfrm>
          <a:custGeom>
            <a:avLst/>
            <a:gdLst/>
            <a:ahLst/>
            <a:cxnLst/>
            <a:rect l="l" t="t" r="r" b="b"/>
            <a:pathLst>
              <a:path w="151765" h="96519">
                <a:moveTo>
                  <a:pt x="151387" y="0"/>
                </a:moveTo>
                <a:lnTo>
                  <a:pt x="0" y="9637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498411" y="1941252"/>
            <a:ext cx="151765" cy="96520"/>
          </a:xfrm>
          <a:custGeom>
            <a:avLst/>
            <a:gdLst/>
            <a:ahLst/>
            <a:cxnLst/>
            <a:rect l="l" t="t" r="r" b="b"/>
            <a:pathLst>
              <a:path w="151764" h="96519">
                <a:moveTo>
                  <a:pt x="0" y="0"/>
                </a:moveTo>
                <a:lnTo>
                  <a:pt x="151387" y="9637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498414" y="1599617"/>
            <a:ext cx="442595" cy="72390"/>
          </a:xfrm>
          <a:custGeom>
            <a:avLst/>
            <a:gdLst/>
            <a:ahLst/>
            <a:cxnLst/>
            <a:rect l="l" t="t" r="r" b="b"/>
            <a:pathLst>
              <a:path w="442594" h="72389">
                <a:moveTo>
                  <a:pt x="442437" y="0"/>
                </a:moveTo>
                <a:lnTo>
                  <a:pt x="0" y="7213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940852" y="1599617"/>
            <a:ext cx="442595" cy="72390"/>
          </a:xfrm>
          <a:custGeom>
            <a:avLst/>
            <a:gdLst/>
            <a:ahLst/>
            <a:cxnLst/>
            <a:rect l="l" t="t" r="r" b="b"/>
            <a:pathLst>
              <a:path w="442594" h="72389">
                <a:moveTo>
                  <a:pt x="0" y="0"/>
                </a:moveTo>
                <a:lnTo>
                  <a:pt x="442437" y="7213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74728" y="1348052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0">
                <a:latin typeface="Tahoma"/>
                <a:cs typeface="Tahoma"/>
              </a:rPr>
              <a:t>V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4086" y="1689669"/>
            <a:ext cx="339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drove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33618" y="1548006"/>
            <a:ext cx="0" cy="148590"/>
          </a:xfrm>
          <a:custGeom>
            <a:avLst/>
            <a:gdLst/>
            <a:ahLst/>
            <a:cxnLst/>
            <a:rect l="l" t="t" r="r" b="b"/>
            <a:pathLst>
              <a:path w="0" h="148589">
                <a:moveTo>
                  <a:pt x="0" y="0"/>
                </a:moveTo>
                <a:lnTo>
                  <a:pt x="0" y="14799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3610" y="1206376"/>
            <a:ext cx="504190" cy="148590"/>
          </a:xfrm>
          <a:custGeom>
            <a:avLst/>
            <a:gdLst/>
            <a:ahLst/>
            <a:cxnLst/>
            <a:rect l="l" t="t" r="r" b="b"/>
            <a:pathLst>
              <a:path w="504190" h="148590">
                <a:moveTo>
                  <a:pt x="503622" y="0"/>
                </a:moveTo>
                <a:lnTo>
                  <a:pt x="0" y="14799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37233" y="1206376"/>
            <a:ext cx="504190" cy="123825"/>
          </a:xfrm>
          <a:custGeom>
            <a:avLst/>
            <a:gdLst/>
            <a:ahLst/>
            <a:cxnLst/>
            <a:rect l="l" t="t" r="r" b="b"/>
            <a:pathLst>
              <a:path w="504189" h="123825">
                <a:moveTo>
                  <a:pt x="0" y="0"/>
                </a:moveTo>
                <a:lnTo>
                  <a:pt x="503623" y="12375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59782" y="1006435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3862" y="1348052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65802" y="1206388"/>
            <a:ext cx="0" cy="148590"/>
          </a:xfrm>
          <a:custGeom>
            <a:avLst/>
            <a:gdLst/>
            <a:ahLst/>
            <a:cxnLst/>
            <a:rect l="l" t="t" r="r" b="b"/>
            <a:pathLst>
              <a:path w="0" h="148590">
                <a:moveTo>
                  <a:pt x="0" y="0"/>
                </a:moveTo>
                <a:lnTo>
                  <a:pt x="0" y="14799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65802" y="864759"/>
            <a:ext cx="436245" cy="148590"/>
          </a:xfrm>
          <a:custGeom>
            <a:avLst/>
            <a:gdLst/>
            <a:ahLst/>
            <a:cxnLst/>
            <a:rect l="l" t="t" r="r" b="b"/>
            <a:pathLst>
              <a:path w="436244" h="148590">
                <a:moveTo>
                  <a:pt x="435719" y="0"/>
                </a:moveTo>
                <a:lnTo>
                  <a:pt x="0" y="14799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01522" y="864759"/>
            <a:ext cx="436245" cy="148590"/>
          </a:xfrm>
          <a:custGeom>
            <a:avLst/>
            <a:gdLst/>
            <a:ahLst/>
            <a:cxnLst/>
            <a:rect l="l" t="t" r="r" b="b"/>
            <a:pathLst>
              <a:path w="436244" h="148590">
                <a:moveTo>
                  <a:pt x="0" y="0"/>
                </a:moveTo>
                <a:lnTo>
                  <a:pt x="435719" y="14799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1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79438"/>
            <a:ext cx="4895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7843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</a:t>
            </a:r>
            <a:r>
              <a:rPr dirty="0" sz="400" spc="4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465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5" action="ppaction://hlinksldjump"/>
              </a:rPr>
              <a:t>Examples </a:t>
            </a:r>
            <a:r>
              <a:rPr dirty="0" spc="-45">
                <a:hlinkClick r:id="rId15" action="ppaction://hlinksldjump"/>
              </a:rPr>
              <a:t>of</a:t>
            </a:r>
            <a:r>
              <a:rPr dirty="0" spc="55">
                <a:hlinkClick r:id="rId15" action="ppaction://hlinksldjump"/>
              </a:rPr>
              <a:t> </a:t>
            </a:r>
            <a:r>
              <a:rPr dirty="0" spc="-50">
                <a:hlinkClick r:id="rId15" action="ppaction://hlinksldjump"/>
              </a:rPr>
              <a:t>recursion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2700298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9665" y="760095"/>
            <a:ext cx="5295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3936" y="1139672"/>
            <a:ext cx="180975" cy="172085"/>
          </a:xfrm>
          <a:prstGeom prst="rect">
            <a:avLst/>
          </a:prstGeom>
          <a:solidFill>
            <a:srgbClr val="CCCC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75">
                <a:latin typeface="Tahoma"/>
                <a:cs typeface="Tahoma"/>
              </a:rPr>
              <a:t>VP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0845" y="1519250"/>
            <a:ext cx="5295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15095" y="2474499"/>
            <a:ext cx="0" cy="159385"/>
          </a:xfrm>
          <a:custGeom>
            <a:avLst/>
            <a:gdLst/>
            <a:ahLst/>
            <a:cxnLst/>
            <a:rect l="l" t="t" r="r" b="b"/>
            <a:pathLst>
              <a:path w="0" h="159385">
                <a:moveTo>
                  <a:pt x="0" y="0"/>
                </a:moveTo>
                <a:lnTo>
                  <a:pt x="0" y="1590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32223" y="2627192"/>
            <a:ext cx="759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Pregnant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88027" y="2447568"/>
            <a:ext cx="0" cy="188595"/>
          </a:xfrm>
          <a:custGeom>
            <a:avLst/>
            <a:gdLst/>
            <a:ahLst/>
            <a:cxnLst/>
            <a:rect l="l" t="t" r="r" b="b"/>
            <a:pathLst>
              <a:path w="0" h="188594">
                <a:moveTo>
                  <a:pt x="0" y="0"/>
                </a:moveTo>
                <a:lnTo>
                  <a:pt x="0" y="18804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88016" y="2119605"/>
            <a:ext cx="213995" cy="134620"/>
          </a:xfrm>
          <a:custGeom>
            <a:avLst/>
            <a:gdLst/>
            <a:ahLst/>
            <a:cxnLst/>
            <a:rect l="l" t="t" r="r" b="b"/>
            <a:pathLst>
              <a:path w="213994" h="134619">
                <a:moveTo>
                  <a:pt x="213541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01557" y="2119605"/>
            <a:ext cx="213995" cy="134620"/>
          </a:xfrm>
          <a:custGeom>
            <a:avLst/>
            <a:gdLst/>
            <a:ahLst/>
            <a:cxnLst/>
            <a:rect l="l" t="t" r="r" b="b"/>
            <a:pathLst>
              <a:path w="213994" h="134619">
                <a:moveTo>
                  <a:pt x="0" y="0"/>
                </a:moveTo>
                <a:lnTo>
                  <a:pt x="213541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416298" y="1868039"/>
            <a:ext cx="1012190" cy="5715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90"/>
              </a:spcBef>
              <a:tabLst>
                <a:tab pos="594360" algn="l"/>
              </a:tabLst>
            </a:pPr>
            <a:r>
              <a:rPr dirty="0" sz="1100" spc="60">
                <a:latin typeface="Tahoma"/>
                <a:cs typeface="Tahoma"/>
              </a:rPr>
              <a:t>NP	</a:t>
            </a:r>
            <a:r>
              <a:rPr dirty="0" sz="1100" spc="75">
                <a:latin typeface="Tahoma"/>
                <a:cs typeface="Tahoma"/>
              </a:rPr>
              <a:t>VP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798195" algn="l"/>
              </a:tabLst>
            </a:pPr>
            <a:r>
              <a:rPr dirty="0" sz="1100" spc="30">
                <a:latin typeface="Tahoma"/>
                <a:cs typeface="Tahoma"/>
              </a:rPr>
              <a:t>M</a:t>
            </a:r>
            <a:r>
              <a:rPr dirty="0" sz="1100" spc="-15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ry</a:t>
            </a:r>
            <a:r>
              <a:rPr dirty="0" sz="1100">
                <a:latin typeface="Tahoma"/>
                <a:cs typeface="Tahoma"/>
              </a:rPr>
              <a:t>  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70">
                <a:latin typeface="Tahoma"/>
                <a:cs typeface="Tahoma"/>
              </a:rPr>
              <a:t>V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>
                <a:latin typeface="Tahoma"/>
                <a:cs typeface="Tahoma"/>
              </a:rPr>
              <a:t>Adj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76585" y="2067993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76586" y="1740028"/>
            <a:ext cx="262890" cy="134620"/>
          </a:xfrm>
          <a:custGeom>
            <a:avLst/>
            <a:gdLst/>
            <a:ahLst/>
            <a:cxnLst/>
            <a:rect l="l" t="t" r="r" b="b"/>
            <a:pathLst>
              <a:path w="262889" h="134619">
                <a:moveTo>
                  <a:pt x="262488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39074" y="1740028"/>
            <a:ext cx="262890" cy="110489"/>
          </a:xfrm>
          <a:custGeom>
            <a:avLst/>
            <a:gdLst/>
            <a:ahLst/>
            <a:cxnLst/>
            <a:rect l="l" t="t" r="r" b="b"/>
            <a:pathLst>
              <a:path w="262889" h="110489">
                <a:moveTo>
                  <a:pt x="0" y="0"/>
                </a:moveTo>
                <a:lnTo>
                  <a:pt x="262488" y="11008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30785" y="1488459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0">
                <a:latin typeface="Tahoma"/>
                <a:cs typeface="Tahoma"/>
              </a:rPr>
              <a:t>V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5296" y="1868037"/>
            <a:ext cx="4692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believes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89662" y="1688413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89665" y="1360450"/>
            <a:ext cx="375285" cy="134620"/>
          </a:xfrm>
          <a:custGeom>
            <a:avLst/>
            <a:gdLst/>
            <a:ahLst/>
            <a:cxnLst/>
            <a:rect l="l" t="t" r="r" b="b"/>
            <a:pathLst>
              <a:path w="375284" h="134619">
                <a:moveTo>
                  <a:pt x="374707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64373" y="1360450"/>
            <a:ext cx="375285" cy="110489"/>
          </a:xfrm>
          <a:custGeom>
            <a:avLst/>
            <a:gdLst/>
            <a:ahLst/>
            <a:cxnLst/>
            <a:rect l="l" t="t" r="r" b="b"/>
            <a:pathLst>
              <a:path w="375285" h="110490">
                <a:moveTo>
                  <a:pt x="0" y="0"/>
                </a:moveTo>
                <a:lnTo>
                  <a:pt x="374707" y="11008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05389" y="1108894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9783" y="1488472"/>
            <a:ext cx="303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John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1421" y="1308848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1406" y="980885"/>
            <a:ext cx="426720" cy="134620"/>
          </a:xfrm>
          <a:custGeom>
            <a:avLst/>
            <a:gdLst/>
            <a:ahLst/>
            <a:cxnLst/>
            <a:rect l="l" t="t" r="r" b="b"/>
            <a:pathLst>
              <a:path w="426719" h="134619">
                <a:moveTo>
                  <a:pt x="426488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37894" y="980885"/>
            <a:ext cx="426720" cy="110489"/>
          </a:xfrm>
          <a:custGeom>
            <a:avLst/>
            <a:gdLst/>
            <a:ahLst/>
            <a:cxnLst/>
            <a:rect l="l" t="t" r="r" b="b"/>
            <a:pathLst>
              <a:path w="426719" h="110490">
                <a:moveTo>
                  <a:pt x="0" y="0"/>
                </a:moveTo>
                <a:lnTo>
                  <a:pt x="426488" y="11008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938561" y="2856767"/>
            <a:ext cx="32194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105029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307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6" action="ppaction://hlinksldjump"/>
              </a:rPr>
              <a:t>Characteristics </a:t>
            </a:r>
            <a:r>
              <a:rPr dirty="0" spc="-40">
                <a:hlinkClick r:id="rId16" action="ppaction://hlinksldjump"/>
              </a:rPr>
              <a:t>of</a:t>
            </a:r>
            <a:r>
              <a:rPr dirty="0" spc="95">
                <a:hlinkClick r:id="rId16" action="ppaction://hlinksldjump"/>
              </a:rPr>
              <a:t> </a:t>
            </a:r>
            <a:r>
              <a:rPr dirty="0" spc="-55">
                <a:hlinkClick r:id="rId16" action="ppaction://hlinksldjump"/>
              </a:rPr>
              <a:t>recursion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38561" y="2763981"/>
            <a:ext cx="32194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</a:t>
            </a:r>
            <a:r>
              <a:rPr dirty="0" sz="400" spc="5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3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67941"/>
            <a:ext cx="13855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again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again.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17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320989"/>
            <a:ext cx="3553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dirty="0" sz="1100" spc="-40" i="1">
                <a:latin typeface="Trebuchet MS"/>
                <a:cs typeface="Trebuchet MS"/>
              </a:rPr>
              <a:t>It </a:t>
            </a:r>
            <a:r>
              <a:rPr dirty="0" sz="1100" spc="-55" i="1">
                <a:latin typeface="Trebuchet MS"/>
                <a:cs typeface="Trebuchet MS"/>
              </a:rPr>
              <a:t>is </a:t>
            </a:r>
            <a:r>
              <a:rPr dirty="0" sz="1100" spc="-45" i="1">
                <a:latin typeface="Trebuchet MS"/>
                <a:cs typeface="Trebuchet MS"/>
              </a:rPr>
              <a:t>on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55" i="1">
                <a:latin typeface="Trebuchet MS"/>
                <a:cs typeface="Trebuchet MS"/>
              </a:rPr>
              <a:t>bookshelf </a:t>
            </a:r>
            <a:r>
              <a:rPr dirty="0" sz="1100" spc="-70" i="1">
                <a:latin typeface="Trebuchet MS"/>
                <a:cs typeface="Trebuchet MS"/>
              </a:rPr>
              <a:t>under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35" i="1">
                <a:latin typeface="Trebuchet MS"/>
                <a:cs typeface="Trebuchet MS"/>
              </a:rPr>
              <a:t>clock </a:t>
            </a:r>
            <a:r>
              <a:rPr dirty="0" sz="1100" spc="-60" i="1">
                <a:latin typeface="Trebuchet MS"/>
                <a:cs typeface="Trebuchet MS"/>
              </a:rPr>
              <a:t>in </a:t>
            </a:r>
            <a:r>
              <a:rPr dirty="0" sz="1100" spc="-75" i="1">
                <a:latin typeface="Trebuchet MS"/>
                <a:cs typeface="Trebuchet MS"/>
              </a:rPr>
              <a:t>the</a:t>
            </a:r>
            <a:r>
              <a:rPr dirty="0" sz="1100" spc="-185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living </a:t>
            </a:r>
            <a:r>
              <a:rPr dirty="0" sz="1100" spc="-50" i="1">
                <a:latin typeface="Trebuchet MS"/>
                <a:cs typeface="Trebuchet MS"/>
              </a:rPr>
              <a:t>room </a:t>
            </a:r>
            <a:r>
              <a:rPr dirty="0" sz="1100" spc="-455" i="1">
                <a:latin typeface="Trebuchet MS"/>
                <a:cs typeface="Trebuchet MS"/>
              </a:rPr>
              <a:t>at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493074"/>
            <a:ext cx="32715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 i="1">
                <a:latin typeface="Trebuchet MS"/>
                <a:cs typeface="Trebuchet MS"/>
              </a:rPr>
              <a:t>number </a:t>
            </a:r>
            <a:r>
              <a:rPr dirty="0" sz="1100" spc="-35" i="1">
                <a:latin typeface="Trebuchet MS"/>
                <a:cs typeface="Trebuchet MS"/>
              </a:rPr>
              <a:t>10 </a:t>
            </a:r>
            <a:r>
              <a:rPr dirty="0" sz="1100" spc="-60" i="1">
                <a:latin typeface="Trebuchet MS"/>
                <a:cs typeface="Trebuchet MS"/>
              </a:rPr>
              <a:t>Grosvesnor </a:t>
            </a:r>
            <a:r>
              <a:rPr dirty="0" sz="1100" spc="-80" i="1">
                <a:latin typeface="Trebuchet MS"/>
                <a:cs typeface="Trebuchet MS"/>
              </a:rPr>
              <a:t>street </a:t>
            </a:r>
            <a:r>
              <a:rPr dirty="0" sz="1100" spc="-60" i="1">
                <a:latin typeface="Trebuchet MS"/>
                <a:cs typeface="Trebuchet MS"/>
              </a:rPr>
              <a:t>in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25" i="1">
                <a:latin typeface="Trebuchet MS"/>
                <a:cs typeface="Trebuchet MS"/>
              </a:rPr>
              <a:t>East </a:t>
            </a:r>
            <a:r>
              <a:rPr dirty="0" sz="1100" spc="-10" i="1">
                <a:latin typeface="Trebuchet MS"/>
                <a:cs typeface="Trebuchet MS"/>
              </a:rPr>
              <a:t>End </a:t>
            </a:r>
            <a:r>
              <a:rPr dirty="0" sz="1100" spc="-80" i="1">
                <a:latin typeface="Trebuchet MS"/>
                <a:cs typeface="Trebuchet MS"/>
              </a:rPr>
              <a:t>of </a:t>
            </a:r>
            <a:r>
              <a:rPr dirty="0" sz="1100" spc="-35" i="1">
                <a:latin typeface="Trebuchet MS"/>
                <a:cs typeface="Trebuchet MS"/>
              </a:rPr>
              <a:t>London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307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6" action="ppaction://hlinksldjump"/>
              </a:rPr>
              <a:t>Characteristics </a:t>
            </a:r>
            <a:r>
              <a:rPr dirty="0" spc="-40">
                <a:hlinkClick r:id="rId16" action="ppaction://hlinksldjump"/>
              </a:rPr>
              <a:t>of</a:t>
            </a:r>
            <a:r>
              <a:rPr dirty="0" spc="95">
                <a:hlinkClick r:id="rId16" action="ppaction://hlinksldjump"/>
              </a:rPr>
              <a:t> </a:t>
            </a:r>
            <a:r>
              <a:rPr dirty="0" spc="-55">
                <a:hlinkClick r:id="rId16" action="ppaction://hlinksldjump"/>
              </a:rPr>
              <a:t>recursion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1067941"/>
            <a:ext cx="13855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again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again.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17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320989"/>
            <a:ext cx="3553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dirty="0" sz="1100" spc="-40" i="1">
                <a:latin typeface="Trebuchet MS"/>
                <a:cs typeface="Trebuchet MS"/>
              </a:rPr>
              <a:t>It </a:t>
            </a:r>
            <a:r>
              <a:rPr dirty="0" sz="1100" spc="-55" i="1">
                <a:latin typeface="Trebuchet MS"/>
                <a:cs typeface="Trebuchet MS"/>
              </a:rPr>
              <a:t>is </a:t>
            </a:r>
            <a:r>
              <a:rPr dirty="0" sz="1100" spc="-45" i="1">
                <a:latin typeface="Trebuchet MS"/>
                <a:cs typeface="Trebuchet MS"/>
              </a:rPr>
              <a:t>on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55" i="1">
                <a:latin typeface="Trebuchet MS"/>
                <a:cs typeface="Trebuchet MS"/>
              </a:rPr>
              <a:t>bookshelf </a:t>
            </a:r>
            <a:r>
              <a:rPr dirty="0" sz="1100" spc="-70" i="1">
                <a:latin typeface="Trebuchet MS"/>
                <a:cs typeface="Trebuchet MS"/>
              </a:rPr>
              <a:t>under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35" i="1">
                <a:latin typeface="Trebuchet MS"/>
                <a:cs typeface="Trebuchet MS"/>
              </a:rPr>
              <a:t>clock </a:t>
            </a:r>
            <a:r>
              <a:rPr dirty="0" sz="1100" spc="-60" i="1">
                <a:latin typeface="Trebuchet MS"/>
                <a:cs typeface="Trebuchet MS"/>
              </a:rPr>
              <a:t>in </a:t>
            </a:r>
            <a:r>
              <a:rPr dirty="0" sz="1100" spc="-75" i="1">
                <a:latin typeface="Trebuchet MS"/>
                <a:cs typeface="Trebuchet MS"/>
              </a:rPr>
              <a:t>the</a:t>
            </a:r>
            <a:r>
              <a:rPr dirty="0" sz="1100" spc="-185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living </a:t>
            </a:r>
            <a:r>
              <a:rPr dirty="0" sz="1100" spc="-50" i="1">
                <a:latin typeface="Trebuchet MS"/>
                <a:cs typeface="Trebuchet MS"/>
              </a:rPr>
              <a:t>room </a:t>
            </a:r>
            <a:r>
              <a:rPr dirty="0" sz="1100" spc="-455" i="1">
                <a:latin typeface="Trebuchet MS"/>
                <a:cs typeface="Trebuchet MS"/>
              </a:rPr>
              <a:t>at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425687"/>
            <a:ext cx="3442970" cy="492759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100" spc="-60" i="1">
                <a:latin typeface="Trebuchet MS"/>
                <a:cs typeface="Trebuchet MS"/>
              </a:rPr>
              <a:t>number </a:t>
            </a:r>
            <a:r>
              <a:rPr dirty="0" sz="1100" spc="-35" i="1">
                <a:latin typeface="Trebuchet MS"/>
                <a:cs typeface="Trebuchet MS"/>
              </a:rPr>
              <a:t>10 </a:t>
            </a:r>
            <a:r>
              <a:rPr dirty="0" sz="1100" spc="-60" i="1">
                <a:latin typeface="Trebuchet MS"/>
                <a:cs typeface="Trebuchet MS"/>
              </a:rPr>
              <a:t>Grosvesnor </a:t>
            </a:r>
            <a:r>
              <a:rPr dirty="0" sz="1100" spc="-80" i="1">
                <a:latin typeface="Trebuchet MS"/>
                <a:cs typeface="Trebuchet MS"/>
              </a:rPr>
              <a:t>street </a:t>
            </a:r>
            <a:r>
              <a:rPr dirty="0" sz="1100" spc="-60" i="1">
                <a:latin typeface="Trebuchet MS"/>
                <a:cs typeface="Trebuchet MS"/>
              </a:rPr>
              <a:t>in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25" i="1">
                <a:latin typeface="Trebuchet MS"/>
                <a:cs typeface="Trebuchet MS"/>
              </a:rPr>
              <a:t>East </a:t>
            </a:r>
            <a:r>
              <a:rPr dirty="0" sz="1100" spc="-10" i="1">
                <a:latin typeface="Trebuchet MS"/>
                <a:cs typeface="Trebuchet MS"/>
              </a:rPr>
              <a:t>End </a:t>
            </a:r>
            <a:r>
              <a:rPr dirty="0" sz="1100" spc="-80" i="1">
                <a:latin typeface="Trebuchet MS"/>
                <a:cs typeface="Trebuchet MS"/>
              </a:rPr>
              <a:t>of </a:t>
            </a:r>
            <a:r>
              <a:rPr dirty="0" sz="1100" spc="-35" i="1">
                <a:latin typeface="Trebuchet MS"/>
                <a:cs typeface="Trebuchet MS"/>
              </a:rPr>
              <a:t>London</a:t>
            </a:r>
            <a:endParaRPr sz="1100">
              <a:latin typeface="Trebuchet MS"/>
              <a:cs typeface="Trebuchet MS"/>
            </a:endParaRPr>
          </a:p>
          <a:p>
            <a:pPr marL="127635" indent="-115570">
              <a:lnSpc>
                <a:spcPct val="100000"/>
              </a:lnSpc>
              <a:spcBef>
                <a:spcPts val="520"/>
              </a:spcBef>
              <a:buFont typeface="Meiryo"/>
              <a:buChar char="•"/>
              <a:tabLst>
                <a:tab pos="128270" algn="l"/>
              </a:tabLst>
            </a:pPr>
            <a:r>
              <a:rPr dirty="0" sz="1100" spc="-5" i="1">
                <a:latin typeface="Trebuchet MS"/>
                <a:cs typeface="Trebuchet MS"/>
              </a:rPr>
              <a:t>I </a:t>
            </a:r>
            <a:r>
              <a:rPr dirty="0" sz="1100" spc="-65" i="1">
                <a:latin typeface="Trebuchet MS"/>
                <a:cs typeface="Trebuchet MS"/>
              </a:rPr>
              <a:t>drove </a:t>
            </a:r>
            <a:r>
              <a:rPr dirty="0" sz="1100" spc="-50" i="1">
                <a:latin typeface="Trebuchet MS"/>
                <a:cs typeface="Trebuchet MS"/>
              </a:rPr>
              <a:t>John’s cousin’s </a:t>
            </a:r>
            <a:r>
              <a:rPr dirty="0" sz="1100" spc="-70" i="1">
                <a:latin typeface="Trebuchet MS"/>
                <a:cs typeface="Trebuchet MS"/>
              </a:rPr>
              <a:t>auntie’s </a:t>
            </a:r>
            <a:r>
              <a:rPr dirty="0" sz="1100" spc="-75" i="1">
                <a:latin typeface="Trebuchet MS"/>
                <a:cs typeface="Trebuchet MS"/>
              </a:rPr>
              <a:t>builder’s </a:t>
            </a:r>
            <a:r>
              <a:rPr dirty="0" sz="1100" spc="-70" i="1">
                <a:latin typeface="Trebuchet MS"/>
                <a:cs typeface="Trebuchet MS"/>
              </a:rPr>
              <a:t>hairdresser’s</a:t>
            </a:r>
            <a:r>
              <a:rPr dirty="0" sz="1100" spc="30" i="1">
                <a:latin typeface="Trebuchet MS"/>
                <a:cs typeface="Trebuchet MS"/>
              </a:rPr>
              <a:t> </a:t>
            </a:r>
            <a:r>
              <a:rPr dirty="0" sz="1100" spc="-450" i="1">
                <a:latin typeface="Trebuchet MS"/>
                <a:cs typeface="Trebuchet MS"/>
              </a:rPr>
              <a:t>car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5163" y="2226391"/>
            <a:ext cx="761365" cy="12414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75565" marR="38100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75565" marR="43180">
              <a:lnSpc>
                <a:spcPts val="730"/>
              </a:lnSpc>
              <a:spcBef>
                <a:spcPts val="7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3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79528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307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6" action="ppaction://hlinksldjump"/>
              </a:rPr>
              <a:t>Characteristics </a:t>
            </a:r>
            <a:r>
              <a:rPr dirty="0" spc="-40">
                <a:hlinkClick r:id="rId16" action="ppaction://hlinksldjump"/>
              </a:rPr>
              <a:t>of</a:t>
            </a:r>
            <a:r>
              <a:rPr dirty="0" spc="95">
                <a:hlinkClick r:id="rId16" action="ppaction://hlinksldjump"/>
              </a:rPr>
              <a:t> </a:t>
            </a:r>
            <a:r>
              <a:rPr dirty="0" spc="-55">
                <a:hlinkClick r:id="rId16" action="ppaction://hlinksldjump"/>
              </a:rPr>
              <a:t>recursion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38561" y="2418147"/>
            <a:ext cx="2844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550719"/>
            <a:ext cx="489584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4668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3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65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67941"/>
            <a:ext cx="13855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again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again.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17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320989"/>
            <a:ext cx="3553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dirty="0" sz="1100" spc="-40" i="1">
                <a:latin typeface="Trebuchet MS"/>
                <a:cs typeface="Trebuchet MS"/>
              </a:rPr>
              <a:t>It </a:t>
            </a:r>
            <a:r>
              <a:rPr dirty="0" sz="1100" spc="-55" i="1">
                <a:latin typeface="Trebuchet MS"/>
                <a:cs typeface="Trebuchet MS"/>
              </a:rPr>
              <a:t>is </a:t>
            </a:r>
            <a:r>
              <a:rPr dirty="0" sz="1100" spc="-45" i="1">
                <a:latin typeface="Trebuchet MS"/>
                <a:cs typeface="Trebuchet MS"/>
              </a:rPr>
              <a:t>on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55" i="1">
                <a:latin typeface="Trebuchet MS"/>
                <a:cs typeface="Trebuchet MS"/>
              </a:rPr>
              <a:t>bookshelf </a:t>
            </a:r>
            <a:r>
              <a:rPr dirty="0" sz="1100" spc="-70" i="1">
                <a:latin typeface="Trebuchet MS"/>
                <a:cs typeface="Trebuchet MS"/>
              </a:rPr>
              <a:t>under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35" i="1">
                <a:latin typeface="Trebuchet MS"/>
                <a:cs typeface="Trebuchet MS"/>
              </a:rPr>
              <a:t>clock </a:t>
            </a:r>
            <a:r>
              <a:rPr dirty="0" sz="1100" spc="-60" i="1">
                <a:latin typeface="Trebuchet MS"/>
                <a:cs typeface="Trebuchet MS"/>
              </a:rPr>
              <a:t>in </a:t>
            </a:r>
            <a:r>
              <a:rPr dirty="0" sz="1100" spc="-75" i="1">
                <a:latin typeface="Trebuchet MS"/>
                <a:cs typeface="Trebuchet MS"/>
              </a:rPr>
              <a:t>the</a:t>
            </a:r>
            <a:r>
              <a:rPr dirty="0" sz="1100" spc="-185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living </a:t>
            </a:r>
            <a:r>
              <a:rPr dirty="0" sz="1100" spc="-50" i="1">
                <a:latin typeface="Trebuchet MS"/>
                <a:cs typeface="Trebuchet MS"/>
              </a:rPr>
              <a:t>room </a:t>
            </a:r>
            <a:r>
              <a:rPr dirty="0" sz="1100" spc="-455" i="1">
                <a:latin typeface="Trebuchet MS"/>
                <a:cs typeface="Trebuchet MS"/>
              </a:rPr>
              <a:t>at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425687"/>
            <a:ext cx="3442970" cy="492759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100" spc="-60" i="1">
                <a:latin typeface="Trebuchet MS"/>
                <a:cs typeface="Trebuchet MS"/>
              </a:rPr>
              <a:t>number </a:t>
            </a:r>
            <a:r>
              <a:rPr dirty="0" sz="1100" spc="-35" i="1">
                <a:latin typeface="Trebuchet MS"/>
                <a:cs typeface="Trebuchet MS"/>
              </a:rPr>
              <a:t>10 </a:t>
            </a:r>
            <a:r>
              <a:rPr dirty="0" sz="1100" spc="-60" i="1">
                <a:latin typeface="Trebuchet MS"/>
                <a:cs typeface="Trebuchet MS"/>
              </a:rPr>
              <a:t>Grosvesnor </a:t>
            </a:r>
            <a:r>
              <a:rPr dirty="0" sz="1100" spc="-80" i="1">
                <a:latin typeface="Trebuchet MS"/>
                <a:cs typeface="Trebuchet MS"/>
              </a:rPr>
              <a:t>street </a:t>
            </a:r>
            <a:r>
              <a:rPr dirty="0" sz="1100" spc="-60" i="1">
                <a:latin typeface="Trebuchet MS"/>
                <a:cs typeface="Trebuchet MS"/>
              </a:rPr>
              <a:t>in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25" i="1">
                <a:latin typeface="Trebuchet MS"/>
                <a:cs typeface="Trebuchet MS"/>
              </a:rPr>
              <a:t>East </a:t>
            </a:r>
            <a:r>
              <a:rPr dirty="0" sz="1100" spc="-10" i="1">
                <a:latin typeface="Trebuchet MS"/>
                <a:cs typeface="Trebuchet MS"/>
              </a:rPr>
              <a:t>End </a:t>
            </a:r>
            <a:r>
              <a:rPr dirty="0" sz="1100" spc="-80" i="1">
                <a:latin typeface="Trebuchet MS"/>
                <a:cs typeface="Trebuchet MS"/>
              </a:rPr>
              <a:t>of </a:t>
            </a:r>
            <a:r>
              <a:rPr dirty="0" sz="1100" spc="-35" i="1">
                <a:latin typeface="Trebuchet MS"/>
                <a:cs typeface="Trebuchet MS"/>
              </a:rPr>
              <a:t>London</a:t>
            </a:r>
            <a:endParaRPr sz="1100">
              <a:latin typeface="Trebuchet MS"/>
              <a:cs typeface="Trebuchet MS"/>
            </a:endParaRPr>
          </a:p>
          <a:p>
            <a:pPr marL="127635" indent="-115570">
              <a:lnSpc>
                <a:spcPct val="100000"/>
              </a:lnSpc>
              <a:spcBef>
                <a:spcPts val="520"/>
              </a:spcBef>
              <a:buFont typeface="Meiryo"/>
              <a:buChar char="•"/>
              <a:tabLst>
                <a:tab pos="128270" algn="l"/>
              </a:tabLst>
            </a:pPr>
            <a:r>
              <a:rPr dirty="0" sz="1100" spc="-5" i="1">
                <a:latin typeface="Trebuchet MS"/>
                <a:cs typeface="Trebuchet MS"/>
              </a:rPr>
              <a:t>I </a:t>
            </a:r>
            <a:r>
              <a:rPr dirty="0" sz="1100" spc="-65" i="1">
                <a:latin typeface="Trebuchet MS"/>
                <a:cs typeface="Trebuchet MS"/>
              </a:rPr>
              <a:t>drove </a:t>
            </a:r>
            <a:r>
              <a:rPr dirty="0" sz="1100" spc="-50" i="1">
                <a:latin typeface="Trebuchet MS"/>
                <a:cs typeface="Trebuchet MS"/>
              </a:rPr>
              <a:t>John’s cousin’s </a:t>
            </a:r>
            <a:r>
              <a:rPr dirty="0" sz="1100" spc="-70" i="1">
                <a:latin typeface="Trebuchet MS"/>
                <a:cs typeface="Trebuchet MS"/>
              </a:rPr>
              <a:t>auntie’s </a:t>
            </a:r>
            <a:r>
              <a:rPr dirty="0" sz="1100" spc="-75" i="1">
                <a:latin typeface="Trebuchet MS"/>
                <a:cs typeface="Trebuchet MS"/>
              </a:rPr>
              <a:t>builder’s </a:t>
            </a:r>
            <a:r>
              <a:rPr dirty="0" sz="1100" spc="-70" i="1">
                <a:latin typeface="Trebuchet MS"/>
                <a:cs typeface="Trebuchet MS"/>
              </a:rPr>
              <a:t>hairdresser’s</a:t>
            </a:r>
            <a:r>
              <a:rPr dirty="0" sz="1100" spc="30" i="1">
                <a:latin typeface="Trebuchet MS"/>
                <a:cs typeface="Trebuchet MS"/>
              </a:rPr>
              <a:t> </a:t>
            </a:r>
            <a:r>
              <a:rPr dirty="0" sz="1100" spc="-450" i="1">
                <a:latin typeface="Trebuchet MS"/>
                <a:cs typeface="Trebuchet MS"/>
              </a:rPr>
              <a:t>car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960370"/>
            <a:ext cx="3406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dirty="0" sz="1100" spc="-40" i="1">
                <a:latin typeface="Trebuchet MS"/>
                <a:cs typeface="Trebuchet MS"/>
              </a:rPr>
              <a:t>John </a:t>
            </a:r>
            <a:r>
              <a:rPr dirty="0" sz="1100" spc="-75" i="1">
                <a:latin typeface="Trebuchet MS"/>
                <a:cs typeface="Trebuchet MS"/>
              </a:rPr>
              <a:t>believes </a:t>
            </a:r>
            <a:r>
              <a:rPr dirty="0" sz="1100" spc="-65" i="1">
                <a:latin typeface="Trebuchet MS"/>
                <a:cs typeface="Trebuchet MS"/>
              </a:rPr>
              <a:t>that </a:t>
            </a:r>
            <a:r>
              <a:rPr dirty="0" sz="1100" spc="-45" i="1">
                <a:latin typeface="Trebuchet MS"/>
                <a:cs typeface="Trebuchet MS"/>
              </a:rPr>
              <a:t>Sally </a:t>
            </a:r>
            <a:r>
              <a:rPr dirty="0" sz="1100" spc="-75" i="1">
                <a:latin typeface="Trebuchet MS"/>
                <a:cs typeface="Trebuchet MS"/>
              </a:rPr>
              <a:t>believes </a:t>
            </a:r>
            <a:r>
              <a:rPr dirty="0" sz="1100" spc="-65" i="1">
                <a:latin typeface="Trebuchet MS"/>
                <a:cs typeface="Trebuchet MS"/>
              </a:rPr>
              <a:t>that </a:t>
            </a:r>
            <a:r>
              <a:rPr dirty="0" sz="1100" spc="-45" i="1">
                <a:latin typeface="Trebuchet MS"/>
                <a:cs typeface="Trebuchet MS"/>
              </a:rPr>
              <a:t>Cassandra</a:t>
            </a:r>
            <a:r>
              <a:rPr dirty="0" sz="1100" spc="120" i="1">
                <a:latin typeface="Trebuchet MS"/>
                <a:cs typeface="Trebuchet MS"/>
              </a:rPr>
              <a:t> </a:t>
            </a:r>
            <a:r>
              <a:rPr dirty="0" sz="1100" spc="-220" i="1">
                <a:latin typeface="Trebuchet MS"/>
                <a:cs typeface="Trebuchet MS"/>
              </a:rPr>
              <a:t>believes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132443"/>
            <a:ext cx="2475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 i="1">
                <a:latin typeface="Trebuchet MS"/>
                <a:cs typeface="Trebuchet MS"/>
              </a:rPr>
              <a:t>that </a:t>
            </a:r>
            <a:r>
              <a:rPr dirty="0" sz="1100" spc="-35" i="1">
                <a:latin typeface="Trebuchet MS"/>
                <a:cs typeface="Trebuchet MS"/>
              </a:rPr>
              <a:t>Rufus </a:t>
            </a:r>
            <a:r>
              <a:rPr dirty="0" sz="1100" spc="-75" i="1">
                <a:latin typeface="Trebuchet MS"/>
                <a:cs typeface="Trebuchet MS"/>
              </a:rPr>
              <a:t>believes </a:t>
            </a:r>
            <a:r>
              <a:rPr dirty="0" sz="1100" spc="-65" i="1">
                <a:latin typeface="Trebuchet MS"/>
                <a:cs typeface="Trebuchet MS"/>
              </a:rPr>
              <a:t>that </a:t>
            </a:r>
            <a:r>
              <a:rPr dirty="0" sz="1100" spc="-25" i="1">
                <a:latin typeface="Trebuchet MS"/>
                <a:cs typeface="Trebuchet MS"/>
              </a:rPr>
              <a:t>Mary </a:t>
            </a:r>
            <a:r>
              <a:rPr dirty="0" sz="1100" spc="-55" i="1">
                <a:latin typeface="Trebuchet MS"/>
                <a:cs typeface="Trebuchet MS"/>
              </a:rPr>
              <a:t>is</a:t>
            </a:r>
            <a:r>
              <a:rPr dirty="0" sz="1100" spc="195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pregnant</a:t>
            </a:r>
            <a:r>
              <a:rPr dirty="0" sz="1100" spc="-6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69290" cy="2068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25730">
              <a:lnSpc>
                <a:spcPct val="175300"/>
              </a:lnSpc>
              <a:spcBef>
                <a:spcPts val="4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Str</a:t>
            </a:r>
            <a:endParaRPr sz="600">
              <a:latin typeface="Arial"/>
              <a:cs typeface="Arial"/>
            </a:endParaRPr>
          </a:p>
          <a:p>
            <a:pPr marL="37465" marR="293370">
              <a:lnSpc>
                <a:spcPct val="152200"/>
              </a:lnSpc>
              <a:spcBef>
                <a:spcPts val="30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9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307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6" action="ppaction://hlinksldjump"/>
              </a:rPr>
              <a:t>Characteristics </a:t>
            </a:r>
            <a:r>
              <a:rPr dirty="0" spc="-40">
                <a:hlinkClick r:id="rId16" action="ppaction://hlinksldjump"/>
              </a:rPr>
              <a:t>of</a:t>
            </a:r>
            <a:r>
              <a:rPr dirty="0" spc="95">
                <a:hlinkClick r:id="rId16" action="ppaction://hlinksldjump"/>
              </a:rPr>
              <a:t> </a:t>
            </a:r>
            <a:r>
              <a:rPr dirty="0" spc="-55">
                <a:hlinkClick r:id="rId16" action="ppaction://hlinksldjump"/>
              </a:rPr>
              <a:t>recursion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502760"/>
            <a:ext cx="3527999" cy="26433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38561" y="2418147"/>
            <a:ext cx="2844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550719"/>
            <a:ext cx="489584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4668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mul</a:t>
            </a:r>
            <a:r>
              <a:rPr dirty="0" baseline="18518" sz="900" spc="-44">
                <a:latin typeface="Arial"/>
                <a:cs typeface="Arial"/>
                <a:hlinkClick r:id="rId29" action="ppaction://hlinksldjump"/>
              </a:rPr>
              <a:t>2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ti</a:t>
            </a:r>
            <a:r>
              <a:rPr dirty="0" baseline="18518" sz="900" spc="-44">
                <a:latin typeface="Arial"/>
                <a:cs typeface="Arial"/>
                <a:hlinkClick r:id="rId29" action="ppaction://hlinksldjump"/>
              </a:rPr>
              <a:t>4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29" action="ppaction://hlinksldjump"/>
              </a:rPr>
              <a:t>/</a:t>
            </a:r>
            <a:r>
              <a:rPr dirty="0" baseline="18518" sz="900" spc="-165">
                <a:latin typeface="Arial"/>
                <a:cs typeface="Arial"/>
                <a:hlinkClick r:id="rId29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9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694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9" action="ppaction://hlinksldjump"/>
              </a:rPr>
              <a:t>Why </a:t>
            </a:r>
            <a:r>
              <a:rPr dirty="0" spc="-60">
                <a:hlinkClick r:id="rId9" action="ppaction://hlinksldjump"/>
              </a:rPr>
              <a:t>do </a:t>
            </a:r>
            <a:r>
              <a:rPr dirty="0" spc="-120">
                <a:hlinkClick r:id="rId9" action="ppaction://hlinksldjump"/>
              </a:rPr>
              <a:t>we </a:t>
            </a:r>
            <a:r>
              <a:rPr dirty="0" spc="-85">
                <a:hlinkClick r:id="rId9" action="ppaction://hlinksldjump"/>
              </a:rPr>
              <a:t>need</a:t>
            </a:r>
            <a:r>
              <a:rPr dirty="0" spc="-65">
                <a:hlinkClick r:id="rId9" action="ppaction://hlinksldjump"/>
              </a:rPr>
              <a:t> </a:t>
            </a:r>
            <a:r>
              <a:rPr dirty="0" spc="-45">
                <a:hlinkClick r:id="rId9" action="ppaction://hlinksldjump"/>
              </a:rPr>
              <a:t>recursion?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297" y="825016"/>
            <a:ext cx="339471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  <a:buFont typeface="Meiryo"/>
              <a:buChar char="•"/>
              <a:tabLst>
                <a:tab pos="128270" algn="l"/>
              </a:tabLst>
            </a:pPr>
            <a:r>
              <a:rPr dirty="0" sz="1100" spc="-35">
                <a:latin typeface="Tahoma"/>
                <a:cs typeface="Tahoma"/>
              </a:rPr>
              <a:t>Your </a:t>
            </a:r>
            <a:r>
              <a:rPr dirty="0" sz="1100" spc="-65">
                <a:latin typeface="Tahoma"/>
                <a:cs typeface="Tahoma"/>
              </a:rPr>
              <a:t>glasses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 bookshelf </a:t>
            </a:r>
            <a:r>
              <a:rPr dirty="0" sz="1100" spc="-55">
                <a:latin typeface="Tahoma"/>
                <a:cs typeface="Tahoma"/>
              </a:rPr>
              <a:t>under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clock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40">
                <a:latin typeface="Tahoma"/>
                <a:cs typeface="Tahoma"/>
              </a:rPr>
              <a:t>the 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living </a:t>
            </a:r>
            <a:r>
              <a:rPr dirty="0" sz="1100" spc="-40">
                <a:latin typeface="Tahoma"/>
                <a:cs typeface="Tahoma"/>
              </a:rPr>
              <a:t>room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10" i="1">
                <a:latin typeface="Meiryo"/>
                <a:cs typeface="Meiryo"/>
              </a:rPr>
              <a:t>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5163" y="1188877"/>
            <a:ext cx="761365" cy="22790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600" spc="100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Syn.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1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2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3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75565" marR="59055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  <a:hlinkClick r:id="rId9" action="ppaction://hlinksldjump"/>
              </a:rPr>
              <a:t>Why </a:t>
            </a:r>
            <a:r>
              <a:rPr dirty="0" sz="400" spc="-10">
                <a:latin typeface="Arial"/>
                <a:cs typeface="Arial"/>
                <a:hlinkClick r:id="rId9" action="ppaction://hlinksldjump"/>
              </a:rPr>
              <a:t>do </a:t>
            </a:r>
            <a:r>
              <a:rPr dirty="0" sz="400" spc="-25">
                <a:latin typeface="Arial"/>
                <a:cs typeface="Arial"/>
                <a:hlinkClick r:id="rId9" action="ppaction://hlinksldjump"/>
              </a:rPr>
              <a:t>we </a:t>
            </a:r>
            <a:r>
              <a:rPr dirty="0" sz="400" spc="-20">
                <a:latin typeface="Arial"/>
                <a:cs typeface="Arial"/>
                <a:hlinkClick r:id="rId9" action="ppaction://hlinksldjump"/>
              </a:rPr>
              <a:t>need</a:t>
            </a:r>
            <a:r>
              <a:rPr dirty="0" sz="400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9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75565" marR="38100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75565" marR="431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5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694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13" action="ppaction://hlinksldjump"/>
              </a:rPr>
              <a:t>Why </a:t>
            </a:r>
            <a:r>
              <a:rPr dirty="0" spc="-60">
                <a:hlinkClick r:id="rId13" action="ppaction://hlinksldjump"/>
              </a:rPr>
              <a:t>do </a:t>
            </a:r>
            <a:r>
              <a:rPr dirty="0" spc="-120">
                <a:hlinkClick r:id="rId13" action="ppaction://hlinksldjump"/>
              </a:rPr>
              <a:t>we </a:t>
            </a:r>
            <a:r>
              <a:rPr dirty="0" spc="-85">
                <a:hlinkClick r:id="rId13" action="ppaction://hlinksldjump"/>
              </a:rPr>
              <a:t>need</a:t>
            </a:r>
            <a:r>
              <a:rPr dirty="0" spc="-65">
                <a:hlinkClick r:id="rId13" action="ppaction://hlinksldjump"/>
              </a:rPr>
              <a:t> </a:t>
            </a:r>
            <a:r>
              <a:rPr dirty="0" spc="-45">
                <a:hlinkClick r:id="rId13" action="ppaction://hlinksldjump"/>
              </a:rPr>
              <a:t>recursion?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997088"/>
            <a:ext cx="860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living </a:t>
            </a:r>
            <a:r>
              <a:rPr dirty="0" sz="1100" spc="-40">
                <a:latin typeface="Tahoma"/>
                <a:cs typeface="Tahoma"/>
              </a:rPr>
              <a:t>room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10" i="1">
                <a:latin typeface="Meiryo"/>
                <a:cs typeface="Meiryo"/>
              </a:rPr>
              <a:t>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dirty="0" spc="-35"/>
              <a:t>Your </a:t>
            </a:r>
            <a:r>
              <a:rPr dirty="0" spc="-65"/>
              <a:t>glasses </a:t>
            </a:r>
            <a:r>
              <a:rPr dirty="0" spc="-70"/>
              <a:t>are </a:t>
            </a:r>
            <a:r>
              <a:rPr dirty="0" spc="-55"/>
              <a:t>on </a:t>
            </a:r>
            <a:r>
              <a:rPr dirty="0" spc="-40"/>
              <a:t>the bookshelf </a:t>
            </a:r>
            <a:r>
              <a:rPr dirty="0" spc="-55"/>
              <a:t>under </a:t>
            </a:r>
            <a:r>
              <a:rPr dirty="0" spc="-40"/>
              <a:t>the </a:t>
            </a:r>
            <a:r>
              <a:rPr dirty="0" spc="-20"/>
              <a:t>clock </a:t>
            </a:r>
            <a:r>
              <a:rPr dirty="0" spc="-25"/>
              <a:t>in</a:t>
            </a:r>
            <a:r>
              <a:rPr dirty="0" spc="30"/>
              <a:t> </a:t>
            </a:r>
            <a:r>
              <a:rPr dirty="0" spc="-290"/>
              <a:t>the</a:t>
            </a:r>
          </a:p>
          <a:p>
            <a:pPr marL="12700" marR="5080">
              <a:lnSpc>
                <a:spcPct val="102600"/>
              </a:lnSpc>
              <a:spcBef>
                <a:spcPts val="1355"/>
              </a:spcBef>
            </a:pPr>
            <a:r>
              <a:rPr dirty="0" spc="-35"/>
              <a:t>There is </a:t>
            </a:r>
            <a:r>
              <a:rPr dirty="0" spc="-55"/>
              <a:t>a </a:t>
            </a:r>
            <a:r>
              <a:rPr dirty="0" spc="-20"/>
              <a:t>clock </a:t>
            </a:r>
            <a:r>
              <a:rPr dirty="0" spc="-25"/>
              <a:t>in </a:t>
            </a:r>
            <a:r>
              <a:rPr dirty="0" spc="-40"/>
              <a:t>the </a:t>
            </a:r>
            <a:r>
              <a:rPr dirty="0" spc="-25"/>
              <a:t>living </a:t>
            </a:r>
            <a:r>
              <a:rPr dirty="0" spc="-40"/>
              <a:t>room. </a:t>
            </a:r>
            <a:r>
              <a:rPr dirty="0" spc="-20"/>
              <a:t>The </a:t>
            </a:r>
            <a:r>
              <a:rPr dirty="0" spc="-40"/>
              <a:t>bookshelf </a:t>
            </a:r>
            <a:r>
              <a:rPr dirty="0" spc="-35"/>
              <a:t>is </a:t>
            </a:r>
            <a:r>
              <a:rPr dirty="0" spc="-55"/>
              <a:t>under  </a:t>
            </a:r>
            <a:r>
              <a:rPr dirty="0" spc="-25"/>
              <a:t>this. </a:t>
            </a:r>
            <a:r>
              <a:rPr dirty="0" spc="-35"/>
              <a:t>Your </a:t>
            </a:r>
            <a:r>
              <a:rPr dirty="0" spc="-65"/>
              <a:t>glasses </a:t>
            </a:r>
            <a:r>
              <a:rPr dirty="0" spc="-70"/>
              <a:t>are </a:t>
            </a:r>
            <a:r>
              <a:rPr dirty="0" spc="-55"/>
              <a:t>on </a:t>
            </a:r>
            <a:r>
              <a:rPr dirty="0" spc="-15"/>
              <a:t>that</a:t>
            </a:r>
            <a:r>
              <a:rPr dirty="0" spc="160"/>
              <a:t> </a:t>
            </a:r>
            <a:r>
              <a:rPr dirty="0" spc="-40"/>
              <a:t>bookshelf.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75163" y="1694984"/>
            <a:ext cx="761365" cy="17722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4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75565" marR="59055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  <a:hlinkClick r:id="rId13" action="ppaction://hlinksldjump"/>
              </a:rPr>
              <a:t>Why </a:t>
            </a:r>
            <a:r>
              <a:rPr dirty="0" sz="400" spc="-10">
                <a:latin typeface="Arial"/>
                <a:cs typeface="Arial"/>
                <a:hlinkClick r:id="rId13" action="ppaction://hlinksldjump"/>
              </a:rPr>
              <a:t>do </a:t>
            </a:r>
            <a:r>
              <a:rPr dirty="0" sz="400" spc="-25">
                <a:latin typeface="Arial"/>
                <a:cs typeface="Arial"/>
                <a:hlinkClick r:id="rId13" action="ppaction://hlinksldjump"/>
              </a:rPr>
              <a:t>we </a:t>
            </a:r>
            <a:r>
              <a:rPr dirty="0" sz="400" spc="-20">
                <a:latin typeface="Arial"/>
                <a:cs typeface="Arial"/>
                <a:hlinkClick r:id="rId13" action="ppaction://hlinksldjump"/>
              </a:rPr>
              <a:t>need</a:t>
            </a:r>
            <a:r>
              <a:rPr dirty="0" sz="400"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13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75565" marR="38100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75565" marR="431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5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694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17" action="ppaction://hlinksldjump"/>
              </a:rPr>
              <a:t>Why </a:t>
            </a:r>
            <a:r>
              <a:rPr dirty="0" spc="-60">
                <a:hlinkClick r:id="rId17" action="ppaction://hlinksldjump"/>
              </a:rPr>
              <a:t>do </a:t>
            </a:r>
            <a:r>
              <a:rPr dirty="0" spc="-120">
                <a:hlinkClick r:id="rId17" action="ppaction://hlinksldjump"/>
              </a:rPr>
              <a:t>we </a:t>
            </a:r>
            <a:r>
              <a:rPr dirty="0" spc="-85">
                <a:hlinkClick r:id="rId17" action="ppaction://hlinksldjump"/>
              </a:rPr>
              <a:t>need</a:t>
            </a:r>
            <a:r>
              <a:rPr dirty="0" spc="-65">
                <a:hlinkClick r:id="rId17" action="ppaction://hlinksldjump"/>
              </a:rPr>
              <a:t> </a:t>
            </a:r>
            <a:r>
              <a:rPr dirty="0" spc="-45">
                <a:hlinkClick r:id="rId17" action="ppaction://hlinksldjump"/>
              </a:rPr>
              <a:t>recursion?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997088"/>
            <a:ext cx="860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living </a:t>
            </a:r>
            <a:r>
              <a:rPr dirty="0" sz="1100" spc="-40">
                <a:latin typeface="Tahoma"/>
                <a:cs typeface="Tahoma"/>
              </a:rPr>
              <a:t>room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10" i="1">
                <a:latin typeface="Meiryo"/>
                <a:cs typeface="Meiryo"/>
              </a:rPr>
              <a:t>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dirty="0" spc="-35"/>
              <a:t>Your </a:t>
            </a:r>
            <a:r>
              <a:rPr dirty="0" spc="-65"/>
              <a:t>glasses </a:t>
            </a:r>
            <a:r>
              <a:rPr dirty="0" spc="-70"/>
              <a:t>are </a:t>
            </a:r>
            <a:r>
              <a:rPr dirty="0" spc="-55"/>
              <a:t>on </a:t>
            </a:r>
            <a:r>
              <a:rPr dirty="0" spc="-40"/>
              <a:t>the bookshelf </a:t>
            </a:r>
            <a:r>
              <a:rPr dirty="0" spc="-55"/>
              <a:t>under </a:t>
            </a:r>
            <a:r>
              <a:rPr dirty="0" spc="-40"/>
              <a:t>the </a:t>
            </a:r>
            <a:r>
              <a:rPr dirty="0" spc="-20"/>
              <a:t>clock </a:t>
            </a:r>
            <a:r>
              <a:rPr dirty="0" spc="-25"/>
              <a:t>in</a:t>
            </a:r>
            <a:r>
              <a:rPr dirty="0" spc="30"/>
              <a:t> </a:t>
            </a:r>
            <a:r>
              <a:rPr dirty="0" spc="-290"/>
              <a:t>the</a:t>
            </a:r>
          </a:p>
          <a:p>
            <a:pPr marL="12700" marR="5080">
              <a:lnSpc>
                <a:spcPct val="102600"/>
              </a:lnSpc>
              <a:spcBef>
                <a:spcPts val="1355"/>
              </a:spcBef>
            </a:pPr>
            <a:r>
              <a:rPr dirty="0" spc="-35"/>
              <a:t>There is </a:t>
            </a:r>
            <a:r>
              <a:rPr dirty="0" spc="-55"/>
              <a:t>a </a:t>
            </a:r>
            <a:r>
              <a:rPr dirty="0" spc="-20"/>
              <a:t>clock </a:t>
            </a:r>
            <a:r>
              <a:rPr dirty="0" spc="-25"/>
              <a:t>in </a:t>
            </a:r>
            <a:r>
              <a:rPr dirty="0" spc="-40"/>
              <a:t>the </a:t>
            </a:r>
            <a:r>
              <a:rPr dirty="0" spc="-25"/>
              <a:t>living </a:t>
            </a:r>
            <a:r>
              <a:rPr dirty="0" spc="-40"/>
              <a:t>room. </a:t>
            </a:r>
            <a:r>
              <a:rPr dirty="0" spc="-20"/>
              <a:t>The </a:t>
            </a:r>
            <a:r>
              <a:rPr dirty="0" spc="-40"/>
              <a:t>bookshelf </a:t>
            </a:r>
            <a:r>
              <a:rPr dirty="0" spc="-35"/>
              <a:t>is </a:t>
            </a:r>
            <a:r>
              <a:rPr dirty="0" spc="-55"/>
              <a:t>under  </a:t>
            </a:r>
            <a:r>
              <a:rPr dirty="0" spc="-25"/>
              <a:t>this. </a:t>
            </a:r>
            <a:r>
              <a:rPr dirty="0" spc="-35"/>
              <a:t>Your </a:t>
            </a:r>
            <a:r>
              <a:rPr dirty="0" spc="-65"/>
              <a:t>glasses </a:t>
            </a:r>
            <a:r>
              <a:rPr dirty="0" spc="-70"/>
              <a:t>are </a:t>
            </a:r>
            <a:r>
              <a:rPr dirty="0" spc="-55"/>
              <a:t>on </a:t>
            </a:r>
            <a:r>
              <a:rPr dirty="0" spc="-15"/>
              <a:t>that</a:t>
            </a:r>
            <a:r>
              <a:rPr dirty="0" spc="160"/>
              <a:t> </a:t>
            </a:r>
            <a:r>
              <a:rPr dirty="0" spc="-40"/>
              <a:t>bookshelf.</a:t>
            </a:r>
          </a:p>
          <a:p>
            <a:pPr marL="127635" indent="-115570">
              <a:lnSpc>
                <a:spcPct val="100000"/>
              </a:lnSpc>
              <a:spcBef>
                <a:spcPts val="520"/>
              </a:spcBef>
              <a:buFont typeface="Meiryo"/>
              <a:buChar char="•"/>
              <a:tabLst>
                <a:tab pos="128270" algn="l"/>
              </a:tabLst>
            </a:pPr>
            <a:r>
              <a:rPr dirty="0" spc="-110"/>
              <a:t>I </a:t>
            </a:r>
            <a:r>
              <a:rPr dirty="0" spc="-55"/>
              <a:t>drove </a:t>
            </a:r>
            <a:r>
              <a:rPr dirty="0" spc="-20"/>
              <a:t>John’s </a:t>
            </a:r>
            <a:r>
              <a:rPr dirty="0" spc="-35"/>
              <a:t>cousin’s </a:t>
            </a:r>
            <a:r>
              <a:rPr dirty="0" spc="-45"/>
              <a:t>car</a:t>
            </a:r>
            <a:r>
              <a:rPr dirty="0" spc="75"/>
              <a:t> </a:t>
            </a:r>
            <a:r>
              <a:rPr dirty="0" spc="-10" i="1">
                <a:latin typeface="Meiryo"/>
                <a:cs typeface="Meiryo"/>
              </a:rPr>
              <a:t>⇒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75163" y="2226391"/>
            <a:ext cx="761365" cy="12414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75565" marR="38100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75565" marR="43180">
              <a:lnSpc>
                <a:spcPts val="730"/>
              </a:lnSpc>
              <a:spcBef>
                <a:spcPts val="7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5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44830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84785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47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1118868"/>
            <a:ext cx="2969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two meanings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 i="1">
                <a:latin typeface="Trebuchet MS"/>
                <a:cs typeface="Trebuchet MS"/>
              </a:rPr>
              <a:t>I’m a </a:t>
            </a:r>
            <a:r>
              <a:rPr dirty="0" sz="1100" spc="-45" i="1">
                <a:latin typeface="Trebuchet MS"/>
                <a:cs typeface="Trebuchet MS"/>
              </a:rPr>
              <a:t>big </a:t>
            </a:r>
            <a:r>
              <a:rPr dirty="0" sz="1100" spc="-35" i="1">
                <a:latin typeface="Trebuchet MS"/>
                <a:cs typeface="Trebuchet MS"/>
              </a:rPr>
              <a:t>dog</a:t>
            </a:r>
            <a:r>
              <a:rPr dirty="0" sz="1100" spc="45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man</a:t>
            </a:r>
            <a:r>
              <a:rPr dirty="0" sz="1100" spc="-35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60" y="1366098"/>
            <a:ext cx="297688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I’m </a:t>
            </a:r>
            <a:r>
              <a:rPr dirty="0" sz="1100" spc="-55">
                <a:latin typeface="Tahoma"/>
                <a:cs typeface="Tahoma"/>
              </a:rPr>
              <a:t>a man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40">
                <a:latin typeface="Tahoma"/>
                <a:cs typeface="Tahoma"/>
              </a:rPr>
              <a:t>likes </a:t>
            </a:r>
            <a:r>
              <a:rPr dirty="0" sz="1100" spc="-35">
                <a:latin typeface="Tahoma"/>
                <a:cs typeface="Tahoma"/>
              </a:rPr>
              <a:t>big </a:t>
            </a:r>
            <a:r>
              <a:rPr dirty="0" sz="1100" spc="-60">
                <a:latin typeface="Tahoma"/>
                <a:cs typeface="Tahoma"/>
              </a:rPr>
              <a:t>dogs </a:t>
            </a:r>
            <a:r>
              <a:rPr dirty="0" sz="1100" spc="5">
                <a:latin typeface="Tahoma"/>
                <a:cs typeface="Tahoma"/>
              </a:rPr>
              <a:t>(‘big’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LARGE)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I’m </a:t>
            </a:r>
            <a:r>
              <a:rPr dirty="0" sz="1100" spc="-55">
                <a:latin typeface="Tahoma"/>
                <a:cs typeface="Tahoma"/>
              </a:rPr>
              <a:t>a man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75">
                <a:latin typeface="Tahoma"/>
                <a:cs typeface="Tahoma"/>
              </a:rPr>
              <a:t>keen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60">
                <a:latin typeface="Tahoma"/>
                <a:cs typeface="Tahoma"/>
              </a:rPr>
              <a:t>dogs </a:t>
            </a:r>
            <a:r>
              <a:rPr dirty="0" sz="1100" spc="5">
                <a:latin typeface="Tahoma"/>
                <a:cs typeface="Tahoma"/>
              </a:rPr>
              <a:t>(‘big’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33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KEEN)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5163" y="2226391"/>
            <a:ext cx="761365" cy="12414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75565" marR="38100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75565" marR="43180">
              <a:lnSpc>
                <a:spcPts val="730"/>
              </a:lnSpc>
              <a:spcBef>
                <a:spcPts val="7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multi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35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694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17" action="ppaction://hlinksldjump"/>
              </a:rPr>
              <a:t>Why </a:t>
            </a:r>
            <a:r>
              <a:rPr dirty="0" spc="-60">
                <a:hlinkClick r:id="rId17" action="ppaction://hlinksldjump"/>
              </a:rPr>
              <a:t>do </a:t>
            </a:r>
            <a:r>
              <a:rPr dirty="0" spc="-120">
                <a:hlinkClick r:id="rId17" action="ppaction://hlinksldjump"/>
              </a:rPr>
              <a:t>we </a:t>
            </a:r>
            <a:r>
              <a:rPr dirty="0" spc="-85">
                <a:hlinkClick r:id="rId17" action="ppaction://hlinksldjump"/>
              </a:rPr>
              <a:t>need</a:t>
            </a:r>
            <a:r>
              <a:rPr dirty="0" spc="-65">
                <a:hlinkClick r:id="rId17" action="ppaction://hlinksldjump"/>
              </a:rPr>
              <a:t> </a:t>
            </a:r>
            <a:r>
              <a:rPr dirty="0" spc="-45">
                <a:hlinkClick r:id="rId17" action="ppaction://hlinksldjump"/>
              </a:rPr>
              <a:t>recursion?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997088"/>
            <a:ext cx="860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living </a:t>
            </a:r>
            <a:r>
              <a:rPr dirty="0" sz="1100" spc="-40">
                <a:latin typeface="Tahoma"/>
                <a:cs typeface="Tahoma"/>
              </a:rPr>
              <a:t>room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10" i="1">
                <a:latin typeface="Meiryo"/>
                <a:cs typeface="Meiryo"/>
              </a:rPr>
              <a:t>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dirty="0" spc="-35"/>
              <a:t>Your </a:t>
            </a:r>
            <a:r>
              <a:rPr dirty="0" spc="-65"/>
              <a:t>glasses </a:t>
            </a:r>
            <a:r>
              <a:rPr dirty="0" spc="-70"/>
              <a:t>are </a:t>
            </a:r>
            <a:r>
              <a:rPr dirty="0" spc="-55"/>
              <a:t>on </a:t>
            </a:r>
            <a:r>
              <a:rPr dirty="0" spc="-40"/>
              <a:t>the bookshelf </a:t>
            </a:r>
            <a:r>
              <a:rPr dirty="0" spc="-55"/>
              <a:t>under </a:t>
            </a:r>
            <a:r>
              <a:rPr dirty="0" spc="-40"/>
              <a:t>the </a:t>
            </a:r>
            <a:r>
              <a:rPr dirty="0" spc="-20"/>
              <a:t>clock </a:t>
            </a:r>
            <a:r>
              <a:rPr dirty="0" spc="-25"/>
              <a:t>in</a:t>
            </a:r>
            <a:r>
              <a:rPr dirty="0" spc="30"/>
              <a:t> </a:t>
            </a:r>
            <a:r>
              <a:rPr dirty="0" spc="-290"/>
              <a:t>the</a:t>
            </a:r>
          </a:p>
          <a:p>
            <a:pPr marL="12700" marR="5080">
              <a:lnSpc>
                <a:spcPct val="102600"/>
              </a:lnSpc>
              <a:spcBef>
                <a:spcPts val="1355"/>
              </a:spcBef>
            </a:pPr>
            <a:r>
              <a:rPr dirty="0" spc="-35"/>
              <a:t>There is </a:t>
            </a:r>
            <a:r>
              <a:rPr dirty="0" spc="-55"/>
              <a:t>a </a:t>
            </a:r>
            <a:r>
              <a:rPr dirty="0" spc="-20"/>
              <a:t>clock </a:t>
            </a:r>
            <a:r>
              <a:rPr dirty="0" spc="-25"/>
              <a:t>in </a:t>
            </a:r>
            <a:r>
              <a:rPr dirty="0" spc="-40"/>
              <a:t>the </a:t>
            </a:r>
            <a:r>
              <a:rPr dirty="0" spc="-25"/>
              <a:t>living </a:t>
            </a:r>
            <a:r>
              <a:rPr dirty="0" spc="-40"/>
              <a:t>room. </a:t>
            </a:r>
            <a:r>
              <a:rPr dirty="0" spc="-20"/>
              <a:t>The </a:t>
            </a:r>
            <a:r>
              <a:rPr dirty="0" spc="-40"/>
              <a:t>bookshelf </a:t>
            </a:r>
            <a:r>
              <a:rPr dirty="0" spc="-35"/>
              <a:t>is </a:t>
            </a:r>
            <a:r>
              <a:rPr dirty="0" spc="-55"/>
              <a:t>under  </a:t>
            </a:r>
            <a:r>
              <a:rPr dirty="0" spc="-25"/>
              <a:t>this. </a:t>
            </a:r>
            <a:r>
              <a:rPr dirty="0" spc="-35"/>
              <a:t>Your </a:t>
            </a:r>
            <a:r>
              <a:rPr dirty="0" spc="-65"/>
              <a:t>glasses </a:t>
            </a:r>
            <a:r>
              <a:rPr dirty="0" spc="-70"/>
              <a:t>are </a:t>
            </a:r>
            <a:r>
              <a:rPr dirty="0" spc="-55"/>
              <a:t>on </a:t>
            </a:r>
            <a:r>
              <a:rPr dirty="0" spc="-15"/>
              <a:t>that</a:t>
            </a:r>
            <a:r>
              <a:rPr dirty="0" spc="160"/>
              <a:t> </a:t>
            </a:r>
            <a:r>
              <a:rPr dirty="0" spc="-40"/>
              <a:t>bookshelf.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1574887"/>
            <a:ext cx="18554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5">
                <a:latin typeface="Tahoma"/>
                <a:cs typeface="Tahoma"/>
              </a:rPr>
              <a:t>drove </a:t>
            </a:r>
            <a:r>
              <a:rPr dirty="0" sz="1100" spc="-20">
                <a:latin typeface="Tahoma"/>
                <a:cs typeface="Tahoma"/>
              </a:rPr>
              <a:t>John’s </a:t>
            </a:r>
            <a:r>
              <a:rPr dirty="0" sz="1100" spc="-35">
                <a:latin typeface="Tahoma"/>
                <a:cs typeface="Tahoma"/>
              </a:rPr>
              <a:t>cousin’s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car </a:t>
            </a:r>
            <a:r>
              <a:rPr dirty="0" sz="1100" spc="-615" i="1">
                <a:latin typeface="Meiryo"/>
                <a:cs typeface="Meiryo"/>
              </a:rPr>
              <a:t>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746960"/>
            <a:ext cx="330898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5">
                <a:latin typeface="Tahoma"/>
                <a:cs typeface="Tahoma"/>
              </a:rPr>
              <a:t>drove a </a:t>
            </a:r>
            <a:r>
              <a:rPr dirty="0" sz="1100" spc="-45">
                <a:latin typeface="Tahoma"/>
                <a:cs typeface="Tahoma"/>
              </a:rPr>
              <a:t>car. </a:t>
            </a:r>
            <a:r>
              <a:rPr dirty="0" sz="1100" spc="-25">
                <a:latin typeface="Tahoma"/>
                <a:cs typeface="Tahoma"/>
              </a:rPr>
              <a:t>John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cousin.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car belongs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 cousin.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5163" y="2226391"/>
            <a:ext cx="761365" cy="12414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75565" marR="38100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75565" marR="43180">
              <a:lnSpc>
                <a:spcPts val="730"/>
              </a:lnSpc>
              <a:spcBef>
                <a:spcPts val="7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5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32575"/>
            <a:ext cx="48958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694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17" action="ppaction://hlinksldjump"/>
              </a:rPr>
              <a:t>Why </a:t>
            </a:r>
            <a:r>
              <a:rPr dirty="0" spc="-60">
                <a:hlinkClick r:id="rId17" action="ppaction://hlinksldjump"/>
              </a:rPr>
              <a:t>do </a:t>
            </a:r>
            <a:r>
              <a:rPr dirty="0" spc="-120">
                <a:hlinkClick r:id="rId17" action="ppaction://hlinksldjump"/>
              </a:rPr>
              <a:t>we </a:t>
            </a:r>
            <a:r>
              <a:rPr dirty="0" spc="-85">
                <a:hlinkClick r:id="rId17" action="ppaction://hlinksldjump"/>
              </a:rPr>
              <a:t>need</a:t>
            </a:r>
            <a:r>
              <a:rPr dirty="0" spc="-65">
                <a:hlinkClick r:id="rId17" action="ppaction://hlinksldjump"/>
              </a:rPr>
              <a:t> </a:t>
            </a:r>
            <a:r>
              <a:rPr dirty="0" spc="-45">
                <a:hlinkClick r:id="rId17" action="ppaction://hlinksldjump"/>
              </a:rPr>
              <a:t>recursion?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38561" y="2671195"/>
            <a:ext cx="32194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5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  <a:p>
            <a:pPr marL="12700" marR="5080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5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997088"/>
            <a:ext cx="860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living </a:t>
            </a:r>
            <a:r>
              <a:rPr dirty="0" sz="1100" spc="-40">
                <a:latin typeface="Tahoma"/>
                <a:cs typeface="Tahoma"/>
              </a:rPr>
              <a:t>room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10" i="1">
                <a:latin typeface="Meiryo"/>
                <a:cs typeface="Meiryo"/>
              </a:rPr>
              <a:t>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dirty="0" spc="-35"/>
              <a:t>Your </a:t>
            </a:r>
            <a:r>
              <a:rPr dirty="0" spc="-65"/>
              <a:t>glasses </a:t>
            </a:r>
            <a:r>
              <a:rPr dirty="0" spc="-70"/>
              <a:t>are </a:t>
            </a:r>
            <a:r>
              <a:rPr dirty="0" spc="-55"/>
              <a:t>on </a:t>
            </a:r>
            <a:r>
              <a:rPr dirty="0" spc="-40"/>
              <a:t>the bookshelf </a:t>
            </a:r>
            <a:r>
              <a:rPr dirty="0" spc="-55"/>
              <a:t>under </a:t>
            </a:r>
            <a:r>
              <a:rPr dirty="0" spc="-40"/>
              <a:t>the </a:t>
            </a:r>
            <a:r>
              <a:rPr dirty="0" spc="-20"/>
              <a:t>clock </a:t>
            </a:r>
            <a:r>
              <a:rPr dirty="0" spc="-25"/>
              <a:t>in</a:t>
            </a:r>
            <a:r>
              <a:rPr dirty="0" spc="30"/>
              <a:t> </a:t>
            </a:r>
            <a:r>
              <a:rPr dirty="0" spc="-290"/>
              <a:t>the</a:t>
            </a:r>
          </a:p>
          <a:p>
            <a:pPr marL="12700" marR="5080">
              <a:lnSpc>
                <a:spcPct val="102600"/>
              </a:lnSpc>
              <a:spcBef>
                <a:spcPts val="1355"/>
              </a:spcBef>
            </a:pPr>
            <a:r>
              <a:rPr dirty="0" spc="-35"/>
              <a:t>There is </a:t>
            </a:r>
            <a:r>
              <a:rPr dirty="0" spc="-55"/>
              <a:t>a </a:t>
            </a:r>
            <a:r>
              <a:rPr dirty="0" spc="-20"/>
              <a:t>clock </a:t>
            </a:r>
            <a:r>
              <a:rPr dirty="0" spc="-25"/>
              <a:t>in </a:t>
            </a:r>
            <a:r>
              <a:rPr dirty="0" spc="-40"/>
              <a:t>the </a:t>
            </a:r>
            <a:r>
              <a:rPr dirty="0" spc="-25"/>
              <a:t>living </a:t>
            </a:r>
            <a:r>
              <a:rPr dirty="0" spc="-40"/>
              <a:t>room. </a:t>
            </a:r>
            <a:r>
              <a:rPr dirty="0" spc="-20"/>
              <a:t>The </a:t>
            </a:r>
            <a:r>
              <a:rPr dirty="0" spc="-40"/>
              <a:t>bookshelf </a:t>
            </a:r>
            <a:r>
              <a:rPr dirty="0" spc="-35"/>
              <a:t>is </a:t>
            </a:r>
            <a:r>
              <a:rPr dirty="0" spc="-55"/>
              <a:t>under  </a:t>
            </a:r>
            <a:r>
              <a:rPr dirty="0" spc="-25"/>
              <a:t>this. </a:t>
            </a:r>
            <a:r>
              <a:rPr dirty="0" spc="-35"/>
              <a:t>Your </a:t>
            </a:r>
            <a:r>
              <a:rPr dirty="0" spc="-65"/>
              <a:t>glasses </a:t>
            </a:r>
            <a:r>
              <a:rPr dirty="0" spc="-70"/>
              <a:t>are </a:t>
            </a:r>
            <a:r>
              <a:rPr dirty="0" spc="-55"/>
              <a:t>on </a:t>
            </a:r>
            <a:r>
              <a:rPr dirty="0" spc="-15"/>
              <a:t>that</a:t>
            </a:r>
            <a:r>
              <a:rPr dirty="0" spc="160"/>
              <a:t> </a:t>
            </a:r>
            <a:r>
              <a:rPr dirty="0" spc="-40"/>
              <a:t>bookshelf.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7297" y="1574887"/>
            <a:ext cx="18554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5">
                <a:latin typeface="Tahoma"/>
                <a:cs typeface="Tahoma"/>
              </a:rPr>
              <a:t>drove </a:t>
            </a:r>
            <a:r>
              <a:rPr dirty="0" sz="1100" spc="-20">
                <a:latin typeface="Tahoma"/>
                <a:cs typeface="Tahoma"/>
              </a:rPr>
              <a:t>John’s </a:t>
            </a:r>
            <a:r>
              <a:rPr dirty="0" sz="1100" spc="-35">
                <a:latin typeface="Tahoma"/>
                <a:cs typeface="Tahoma"/>
              </a:rPr>
              <a:t>cousin’s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car </a:t>
            </a:r>
            <a:r>
              <a:rPr dirty="0" sz="1100" spc="-615" i="1">
                <a:latin typeface="Meiryo"/>
                <a:cs typeface="Meiryo"/>
              </a:rPr>
              <a:t>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746960"/>
            <a:ext cx="3308985" cy="5975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5">
                <a:latin typeface="Tahoma"/>
                <a:cs typeface="Tahoma"/>
              </a:rPr>
              <a:t>drove a </a:t>
            </a:r>
            <a:r>
              <a:rPr dirty="0" sz="1100" spc="-45">
                <a:latin typeface="Tahoma"/>
                <a:cs typeface="Tahoma"/>
              </a:rPr>
              <a:t>car. </a:t>
            </a:r>
            <a:r>
              <a:rPr dirty="0" sz="1100" spc="-25">
                <a:latin typeface="Tahoma"/>
                <a:cs typeface="Tahoma"/>
              </a:rPr>
              <a:t>John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cousin.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car belongs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 cousin.</a:t>
            </a:r>
            <a:endParaRPr sz="1100">
              <a:latin typeface="Tahoma"/>
              <a:cs typeface="Tahoma"/>
            </a:endParaRPr>
          </a:p>
          <a:p>
            <a:pPr marL="127635" indent="-115570">
              <a:lnSpc>
                <a:spcPct val="100000"/>
              </a:lnSpc>
              <a:spcBef>
                <a:spcPts val="520"/>
              </a:spcBef>
              <a:buFont typeface="Meiryo"/>
              <a:buChar char="•"/>
              <a:tabLst>
                <a:tab pos="128270" algn="l"/>
              </a:tabLst>
            </a:pPr>
            <a:r>
              <a:rPr dirty="0" sz="1100" spc="-25">
                <a:latin typeface="Tahoma"/>
                <a:cs typeface="Tahoma"/>
              </a:rPr>
              <a:t>John </a:t>
            </a:r>
            <a:r>
              <a:rPr dirty="0" sz="1100" spc="-55">
                <a:latin typeface="Tahoma"/>
                <a:cs typeface="Tahoma"/>
              </a:rPr>
              <a:t>believes </a:t>
            </a:r>
            <a:r>
              <a:rPr dirty="0" sz="1100" spc="-15">
                <a:latin typeface="Tahoma"/>
                <a:cs typeface="Tahoma"/>
              </a:rPr>
              <a:t>Mary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6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pregnant</a:t>
            </a:r>
            <a:r>
              <a:rPr dirty="0" sz="1100" spc="-45" i="1">
                <a:latin typeface="Meiryo"/>
                <a:cs typeface="Meiryo"/>
              </a:rPr>
              <a:t>⇒</a:t>
            </a:r>
            <a:endParaRPr sz="1100">
              <a:latin typeface="Meiryo"/>
              <a:cs typeface="Meiryo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32575"/>
            <a:ext cx="48958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694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17" action="ppaction://hlinksldjump"/>
              </a:rPr>
              <a:t>Why </a:t>
            </a:r>
            <a:r>
              <a:rPr dirty="0" spc="-60">
                <a:hlinkClick r:id="rId17" action="ppaction://hlinksldjump"/>
              </a:rPr>
              <a:t>do </a:t>
            </a:r>
            <a:r>
              <a:rPr dirty="0" spc="-120">
                <a:hlinkClick r:id="rId17" action="ppaction://hlinksldjump"/>
              </a:rPr>
              <a:t>we </a:t>
            </a:r>
            <a:r>
              <a:rPr dirty="0" spc="-85">
                <a:hlinkClick r:id="rId17" action="ppaction://hlinksldjump"/>
              </a:rPr>
              <a:t>need</a:t>
            </a:r>
            <a:r>
              <a:rPr dirty="0" spc="-65">
                <a:hlinkClick r:id="rId17" action="ppaction://hlinksldjump"/>
              </a:rPr>
              <a:t> </a:t>
            </a:r>
            <a:r>
              <a:rPr dirty="0" spc="-45">
                <a:hlinkClick r:id="rId17" action="ppaction://hlinksldjump"/>
              </a:rPr>
              <a:t>recursion?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938561" y="2671195"/>
            <a:ext cx="32194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5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  <a:p>
            <a:pPr marL="12700" marR="5080">
              <a:lnSpc>
                <a:spcPct val="1522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5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997088"/>
            <a:ext cx="860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living </a:t>
            </a:r>
            <a:r>
              <a:rPr dirty="0" sz="1100" spc="-40">
                <a:latin typeface="Tahoma"/>
                <a:cs typeface="Tahoma"/>
              </a:rPr>
              <a:t>room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10" i="1">
                <a:latin typeface="Meiryo"/>
                <a:cs typeface="Meiryo"/>
              </a:rPr>
              <a:t>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dirty="0" spc="-35"/>
              <a:t>Your </a:t>
            </a:r>
            <a:r>
              <a:rPr dirty="0" spc="-65"/>
              <a:t>glasses </a:t>
            </a:r>
            <a:r>
              <a:rPr dirty="0" spc="-70"/>
              <a:t>are </a:t>
            </a:r>
            <a:r>
              <a:rPr dirty="0" spc="-55"/>
              <a:t>on </a:t>
            </a:r>
            <a:r>
              <a:rPr dirty="0" spc="-40"/>
              <a:t>the bookshelf </a:t>
            </a:r>
            <a:r>
              <a:rPr dirty="0" spc="-55"/>
              <a:t>under </a:t>
            </a:r>
            <a:r>
              <a:rPr dirty="0" spc="-40"/>
              <a:t>the </a:t>
            </a:r>
            <a:r>
              <a:rPr dirty="0" spc="-20"/>
              <a:t>clock </a:t>
            </a:r>
            <a:r>
              <a:rPr dirty="0" spc="-25"/>
              <a:t>in</a:t>
            </a:r>
            <a:r>
              <a:rPr dirty="0" spc="30"/>
              <a:t> </a:t>
            </a:r>
            <a:r>
              <a:rPr dirty="0" spc="-290"/>
              <a:t>the</a:t>
            </a:r>
          </a:p>
          <a:p>
            <a:pPr marL="12700" marR="5080">
              <a:lnSpc>
                <a:spcPct val="102600"/>
              </a:lnSpc>
              <a:spcBef>
                <a:spcPts val="1355"/>
              </a:spcBef>
            </a:pPr>
            <a:r>
              <a:rPr dirty="0" spc="-35"/>
              <a:t>There is </a:t>
            </a:r>
            <a:r>
              <a:rPr dirty="0" spc="-55"/>
              <a:t>a </a:t>
            </a:r>
            <a:r>
              <a:rPr dirty="0" spc="-20"/>
              <a:t>clock </a:t>
            </a:r>
            <a:r>
              <a:rPr dirty="0" spc="-25"/>
              <a:t>in </a:t>
            </a:r>
            <a:r>
              <a:rPr dirty="0" spc="-40"/>
              <a:t>the </a:t>
            </a:r>
            <a:r>
              <a:rPr dirty="0" spc="-25"/>
              <a:t>living </a:t>
            </a:r>
            <a:r>
              <a:rPr dirty="0" spc="-40"/>
              <a:t>room. </a:t>
            </a:r>
            <a:r>
              <a:rPr dirty="0" spc="-20"/>
              <a:t>The </a:t>
            </a:r>
            <a:r>
              <a:rPr dirty="0" spc="-40"/>
              <a:t>bookshelf </a:t>
            </a:r>
            <a:r>
              <a:rPr dirty="0" spc="-35"/>
              <a:t>is </a:t>
            </a:r>
            <a:r>
              <a:rPr dirty="0" spc="-55"/>
              <a:t>under  </a:t>
            </a:r>
            <a:r>
              <a:rPr dirty="0" spc="-25"/>
              <a:t>this. </a:t>
            </a:r>
            <a:r>
              <a:rPr dirty="0" spc="-35"/>
              <a:t>Your </a:t>
            </a:r>
            <a:r>
              <a:rPr dirty="0" spc="-65"/>
              <a:t>glasses </a:t>
            </a:r>
            <a:r>
              <a:rPr dirty="0" spc="-70"/>
              <a:t>are </a:t>
            </a:r>
            <a:r>
              <a:rPr dirty="0" spc="-55"/>
              <a:t>on </a:t>
            </a:r>
            <a:r>
              <a:rPr dirty="0" spc="-15"/>
              <a:t>that</a:t>
            </a:r>
            <a:r>
              <a:rPr dirty="0" spc="160"/>
              <a:t> </a:t>
            </a:r>
            <a:r>
              <a:rPr dirty="0" spc="-40"/>
              <a:t>bookshelf.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7297" y="1574887"/>
            <a:ext cx="18554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635" indent="-115570">
              <a:lnSpc>
                <a:spcPct val="100000"/>
              </a:lnSpc>
              <a:spcBef>
                <a:spcPts val="90"/>
              </a:spcBef>
              <a:buFont typeface="Meiryo"/>
              <a:buChar char="•"/>
              <a:tabLst>
                <a:tab pos="128270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5">
                <a:latin typeface="Tahoma"/>
                <a:cs typeface="Tahoma"/>
              </a:rPr>
              <a:t>drove </a:t>
            </a:r>
            <a:r>
              <a:rPr dirty="0" sz="1100" spc="-20">
                <a:latin typeface="Tahoma"/>
                <a:cs typeface="Tahoma"/>
              </a:rPr>
              <a:t>John’s </a:t>
            </a:r>
            <a:r>
              <a:rPr dirty="0" sz="1100" spc="-35">
                <a:latin typeface="Tahoma"/>
                <a:cs typeface="Tahoma"/>
              </a:rPr>
              <a:t>cousin’s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car </a:t>
            </a:r>
            <a:r>
              <a:rPr dirty="0" sz="1100" spc="-615" i="1">
                <a:latin typeface="Meiryo"/>
                <a:cs typeface="Meiryo"/>
              </a:rPr>
              <a:t>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746960"/>
            <a:ext cx="3308985" cy="5975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5">
                <a:latin typeface="Tahoma"/>
                <a:cs typeface="Tahoma"/>
              </a:rPr>
              <a:t>drove a </a:t>
            </a:r>
            <a:r>
              <a:rPr dirty="0" sz="1100" spc="-45">
                <a:latin typeface="Tahoma"/>
                <a:cs typeface="Tahoma"/>
              </a:rPr>
              <a:t>car. </a:t>
            </a:r>
            <a:r>
              <a:rPr dirty="0" sz="1100" spc="-25">
                <a:latin typeface="Tahoma"/>
                <a:cs typeface="Tahoma"/>
              </a:rPr>
              <a:t>John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cousin.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car belongs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 cousin.</a:t>
            </a:r>
            <a:endParaRPr sz="1100">
              <a:latin typeface="Tahoma"/>
              <a:cs typeface="Tahoma"/>
            </a:endParaRPr>
          </a:p>
          <a:p>
            <a:pPr marL="127635" indent="-115570">
              <a:lnSpc>
                <a:spcPct val="100000"/>
              </a:lnSpc>
              <a:spcBef>
                <a:spcPts val="520"/>
              </a:spcBef>
              <a:buFont typeface="Meiryo"/>
              <a:buChar char="•"/>
              <a:tabLst>
                <a:tab pos="128270" algn="l"/>
              </a:tabLst>
            </a:pPr>
            <a:r>
              <a:rPr dirty="0" sz="1100" spc="-25">
                <a:latin typeface="Tahoma"/>
                <a:cs typeface="Tahoma"/>
              </a:rPr>
              <a:t>John </a:t>
            </a:r>
            <a:r>
              <a:rPr dirty="0" sz="1100" spc="-55">
                <a:latin typeface="Tahoma"/>
                <a:cs typeface="Tahoma"/>
              </a:rPr>
              <a:t>believes </a:t>
            </a:r>
            <a:r>
              <a:rPr dirty="0" sz="1100" spc="-15">
                <a:latin typeface="Tahoma"/>
                <a:cs typeface="Tahoma"/>
              </a:rPr>
              <a:t>Mary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6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pregnant</a:t>
            </a:r>
            <a:r>
              <a:rPr dirty="0" sz="1100" spc="-45" i="1">
                <a:latin typeface="Meiryo"/>
                <a:cs typeface="Meiryo"/>
              </a:rPr>
              <a:t>⇒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324759"/>
            <a:ext cx="318643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John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belief.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is </a:t>
            </a:r>
            <a:r>
              <a:rPr dirty="0" sz="1100" spc="-40">
                <a:latin typeface="Tahoma"/>
                <a:cs typeface="Tahoma"/>
              </a:rPr>
              <a:t>his </a:t>
            </a:r>
            <a:r>
              <a:rPr dirty="0" sz="1100" spc="-35">
                <a:latin typeface="Tahoma"/>
                <a:cs typeface="Tahoma"/>
              </a:rPr>
              <a:t>belief... </a:t>
            </a:r>
            <a:r>
              <a:rPr dirty="0" sz="1100" spc="-15">
                <a:latin typeface="Tahoma"/>
                <a:cs typeface="Tahoma"/>
              </a:rPr>
              <a:t>Mary </a:t>
            </a:r>
            <a:r>
              <a:rPr dirty="0" sz="1100" spc="-35">
                <a:latin typeface="Tahoma"/>
                <a:cs typeface="Tahoma"/>
              </a:rPr>
              <a:t>is  </a:t>
            </a:r>
            <a:r>
              <a:rPr dirty="0" sz="1100" spc="-50">
                <a:latin typeface="Tahoma"/>
                <a:cs typeface="Tahoma"/>
              </a:rPr>
              <a:t>pregnant.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79438"/>
            <a:ext cx="489584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40612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763981"/>
            <a:ext cx="32194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Pov.</a:t>
            </a:r>
            <a:r>
              <a:rPr dirty="0" sz="400" spc="5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913773"/>
            <a:ext cx="74866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5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30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30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606880"/>
            <a:ext cx="126365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Hierarchical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structure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Syntactic</a:t>
            </a: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ambiguity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152027"/>
            <a:ext cx="1417955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88035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Movement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Recursion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advantages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of</a:t>
            </a:r>
            <a:r>
              <a:rPr dirty="0" sz="1100" spc="10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trees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49169"/>
            <a:ext cx="2402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Trees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Chomsky’s Universal</a:t>
            </a:r>
            <a:r>
              <a:rPr dirty="0" sz="1100" spc="19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335223"/>
            <a:ext cx="1836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The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Universal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Grammar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debate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594342"/>
            <a:ext cx="3038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Universal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Grammar theories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language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impairment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79438"/>
            <a:ext cx="489584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79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9" action="ppaction://hlinksldjump"/>
              </a:rPr>
              <a:t>Advantages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38561" y="2763981"/>
            <a:ext cx="32194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</a:t>
            </a:r>
            <a:r>
              <a:rPr dirty="0" sz="400" spc="5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6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972463"/>
            <a:ext cx="304990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90">
                <a:latin typeface="Tahoma"/>
                <a:cs typeface="Tahoma"/>
              </a:rPr>
              <a:t>see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55">
                <a:latin typeface="Tahoma"/>
                <a:cs typeface="Tahoma"/>
              </a:rPr>
              <a:t>trees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0">
                <a:latin typeface="Tahoma"/>
                <a:cs typeface="Tahoma"/>
              </a:rPr>
              <a:t>extremely useful </a:t>
            </a:r>
            <a:r>
              <a:rPr dirty="0" sz="1100" spc="-70">
                <a:latin typeface="Tahoma"/>
                <a:cs typeface="Tahoma"/>
              </a:rPr>
              <a:t>means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-55">
                <a:latin typeface="Tahoma"/>
                <a:cs typeface="Tahoma"/>
              </a:rPr>
              <a:t>representing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sentences;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391765"/>
            <a:ext cx="3408679" cy="10382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60">
                <a:latin typeface="Tahoma"/>
                <a:cs typeface="Tahoma"/>
              </a:rPr>
              <a:t>represent </a:t>
            </a:r>
            <a:r>
              <a:rPr dirty="0" sz="1100" spc="-35">
                <a:latin typeface="Tahoma"/>
                <a:cs typeface="Tahoma"/>
              </a:rPr>
              <a:t>hierarchical</a:t>
            </a:r>
            <a:r>
              <a:rPr dirty="0" sz="1100" spc="204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structure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60">
                <a:latin typeface="Tahoma"/>
                <a:cs typeface="Tahoma"/>
              </a:rPr>
              <a:t>represent </a:t>
            </a:r>
            <a:r>
              <a:rPr dirty="0" sz="1100" spc="-25">
                <a:latin typeface="Tahoma"/>
                <a:cs typeface="Tahoma"/>
              </a:rPr>
              <a:t>syntactic</a:t>
            </a:r>
            <a:r>
              <a:rPr dirty="0" sz="1100" spc="204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amiguity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60">
                <a:latin typeface="Tahoma"/>
                <a:cs typeface="Tahoma"/>
              </a:rPr>
              <a:t>represent </a:t>
            </a:r>
            <a:r>
              <a:rPr dirty="0" sz="1100" spc="-55">
                <a:latin typeface="Tahoma"/>
                <a:cs typeface="Tahoma"/>
              </a:rPr>
              <a:t>movement </a:t>
            </a:r>
            <a:r>
              <a:rPr dirty="0" sz="1100" spc="-65">
                <a:latin typeface="Tahoma"/>
                <a:cs typeface="Tahoma"/>
              </a:rPr>
              <a:t>processes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70">
                <a:latin typeface="Tahoma"/>
                <a:cs typeface="Tahoma"/>
              </a:rPr>
              <a:t>how </a:t>
            </a:r>
            <a:r>
              <a:rPr dirty="0" sz="1100" spc="-60">
                <a:latin typeface="Tahoma"/>
                <a:cs typeface="Tahoma"/>
              </a:rPr>
              <a:t>these  </a:t>
            </a:r>
            <a:r>
              <a:rPr dirty="0" sz="1100" spc="-40">
                <a:latin typeface="Tahoma"/>
                <a:cs typeface="Tahoma"/>
              </a:rPr>
              <a:t>apply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embedded</a:t>
            </a:r>
            <a:r>
              <a:rPr dirty="0" sz="1100" spc="1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phrases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60">
                <a:latin typeface="Tahoma"/>
                <a:cs typeface="Tahoma"/>
              </a:rPr>
              <a:t>represent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recursion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79438"/>
            <a:ext cx="489584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3333B2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40612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763981"/>
            <a:ext cx="32194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Pov.</a:t>
            </a:r>
            <a:r>
              <a:rPr dirty="0" sz="400" spc="5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913773"/>
            <a:ext cx="74866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6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30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30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606880"/>
            <a:ext cx="126365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Hierarchical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structure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Syntactic</a:t>
            </a: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ambiguity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152027"/>
            <a:ext cx="1417955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88035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Movement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Recursion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advantages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of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trees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49169"/>
            <a:ext cx="2402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Trees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and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Chomsky’s Universal</a:t>
            </a:r>
            <a:r>
              <a:rPr dirty="0" sz="1100" spc="195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335223"/>
            <a:ext cx="1836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The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Universal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Grammar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debate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594342"/>
            <a:ext cx="3038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Universal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Grammar theories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language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impairment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51180" cy="1381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7620">
              <a:lnSpc>
                <a:spcPct val="175300"/>
              </a:lnSpc>
              <a:spcBef>
                <a:spcPts val="4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Str</a:t>
            </a:r>
            <a:endParaRPr sz="600">
              <a:latin typeface="Arial"/>
              <a:cs typeface="Arial"/>
            </a:endParaRPr>
          </a:p>
          <a:p>
            <a:pPr marL="37465" marR="175260">
              <a:lnSpc>
                <a:spcPct val="152200"/>
              </a:lnSpc>
              <a:spcBef>
                <a:spcPts val="30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479438"/>
            <a:ext cx="4895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7843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</a:t>
            </a:r>
            <a:r>
              <a:rPr dirty="0" sz="400" spc="4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786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21" action="ppaction://hlinksldjump"/>
              </a:rPr>
              <a:t>The </a:t>
            </a:r>
            <a:r>
              <a:rPr dirty="0" spc="-65">
                <a:hlinkClick r:id="rId21" action="ppaction://hlinksldjump"/>
              </a:rPr>
              <a:t>ideas </a:t>
            </a:r>
            <a:r>
              <a:rPr dirty="0" spc="-40">
                <a:hlinkClick r:id="rId21" action="ppaction://hlinksldjump"/>
              </a:rPr>
              <a:t>of </a:t>
            </a:r>
            <a:r>
              <a:rPr dirty="0" spc="-35">
                <a:hlinkClick r:id="rId21" action="ppaction://hlinksldjump"/>
              </a:rPr>
              <a:t>Noam</a:t>
            </a:r>
            <a:r>
              <a:rPr dirty="0" spc="204">
                <a:hlinkClick r:id="rId21" action="ppaction://hlinksldjump"/>
              </a:rPr>
              <a:t> </a:t>
            </a:r>
            <a:r>
              <a:rPr dirty="0" spc="-50">
                <a:hlinkClick r:id="rId21" action="ppaction://hlinksldjump"/>
              </a:rPr>
              <a:t>Chomsky</a:t>
            </a:r>
          </a:p>
        </p:txBody>
      </p:sp>
      <p:sp>
        <p:nvSpPr>
          <p:cNvPr id="9" name="object 9"/>
          <p:cNvSpPr/>
          <p:nvPr/>
        </p:nvSpPr>
        <p:spPr>
          <a:xfrm>
            <a:off x="1515287" y="429552"/>
            <a:ext cx="857415" cy="132165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1766212"/>
            <a:ext cx="3486150" cy="112903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40" b="1">
                <a:latin typeface="Trebuchet MS"/>
                <a:cs typeface="Trebuchet MS"/>
              </a:rPr>
              <a:t>Generative</a:t>
            </a:r>
            <a:r>
              <a:rPr dirty="0" sz="1100" spc="60" b="1">
                <a:latin typeface="Trebuchet MS"/>
                <a:cs typeface="Trebuchet MS"/>
              </a:rPr>
              <a:t> </a:t>
            </a:r>
            <a:r>
              <a:rPr dirty="0" sz="1100" spc="-30" b="1">
                <a:latin typeface="Trebuchet MS"/>
                <a:cs typeface="Trebuchet MS"/>
              </a:rPr>
              <a:t>syntax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assumption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approach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there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 b="1">
                <a:latin typeface="Trebuchet MS"/>
                <a:cs typeface="Trebuchet MS"/>
              </a:rPr>
              <a:t>poverty </a:t>
            </a:r>
            <a:r>
              <a:rPr dirty="0" sz="1100" spc="-35" b="1">
                <a:latin typeface="Trebuchet MS"/>
                <a:cs typeface="Trebuchet MS"/>
              </a:rPr>
              <a:t>of </a:t>
            </a:r>
            <a:r>
              <a:rPr dirty="0" sz="1100" spc="-40" b="1">
                <a:latin typeface="Trebuchet MS"/>
                <a:cs typeface="Trebuchet MS"/>
              </a:rPr>
              <a:t>the</a:t>
            </a:r>
            <a:r>
              <a:rPr dirty="0" sz="1100" spc="-30" b="1">
                <a:latin typeface="Trebuchet MS"/>
                <a:cs typeface="Trebuchet MS"/>
              </a:rPr>
              <a:t> </a:t>
            </a:r>
            <a:r>
              <a:rPr dirty="0" sz="1100" spc="-25" b="1">
                <a:latin typeface="Trebuchet MS"/>
                <a:cs typeface="Trebuchet MS"/>
              </a:rPr>
              <a:t>stimulus</a:t>
            </a:r>
            <a:endParaRPr sz="1100">
              <a:latin typeface="Trebuchet MS"/>
              <a:cs typeface="Trebuchet MS"/>
            </a:endParaRPr>
          </a:p>
          <a:p>
            <a:pPr marL="12700" marR="415925">
              <a:lnSpc>
                <a:spcPct val="102600"/>
              </a:lnSpc>
              <a:spcBef>
                <a:spcPts val="640"/>
              </a:spcBef>
            </a:pPr>
            <a:r>
              <a:rPr dirty="0" sz="1100" spc="-50">
                <a:latin typeface="Tahoma"/>
                <a:cs typeface="Tahoma"/>
              </a:rPr>
              <a:t>Language </a:t>
            </a:r>
            <a:r>
              <a:rPr dirty="0" sz="1100" spc="-25">
                <a:latin typeface="Tahoma"/>
                <a:cs typeface="Tahoma"/>
              </a:rPr>
              <a:t>input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0">
                <a:latin typeface="Tahoma"/>
                <a:cs typeface="Tahoma"/>
              </a:rPr>
              <a:t>not sufficiently </a:t>
            </a:r>
            <a:r>
              <a:rPr dirty="0" sz="1100" spc="-25">
                <a:latin typeface="Tahoma"/>
                <a:cs typeface="Tahoma"/>
              </a:rPr>
              <a:t>rich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5">
                <a:latin typeface="Tahoma"/>
                <a:cs typeface="Tahoma"/>
              </a:rPr>
              <a:t>account </a:t>
            </a:r>
            <a:r>
              <a:rPr dirty="0" sz="1100" spc="-45">
                <a:latin typeface="Tahoma"/>
                <a:cs typeface="Tahoma"/>
              </a:rPr>
              <a:t>for  </a:t>
            </a:r>
            <a:r>
              <a:rPr dirty="0" sz="1100" spc="-30">
                <a:latin typeface="Tahoma"/>
                <a:cs typeface="Tahoma"/>
              </a:rPr>
              <a:t>children’s </a:t>
            </a:r>
            <a:r>
              <a:rPr dirty="0" sz="1100" spc="-25">
                <a:latin typeface="Tahoma"/>
                <a:cs typeface="Tahoma"/>
              </a:rPr>
              <a:t>lingustic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knowledge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8561" y="2856767"/>
            <a:ext cx="32194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989694"/>
            <a:ext cx="165290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40">
                <a:latin typeface="Tahoma"/>
                <a:cs typeface="Tahoma"/>
              </a:rPr>
              <a:t>i.e. the </a:t>
            </a:r>
            <a:r>
              <a:rPr dirty="0" sz="1100" spc="-55" i="1">
                <a:latin typeface="Trebuchet MS"/>
                <a:cs typeface="Trebuchet MS"/>
              </a:rPr>
              <a:t>stimulus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20">
                <a:latin typeface="Tahoma"/>
                <a:cs typeface="Tahoma"/>
              </a:rPr>
              <a:t>too</a:t>
            </a:r>
            <a:r>
              <a:rPr dirty="0" sz="1100" spc="-150">
                <a:latin typeface="Tahoma"/>
                <a:cs typeface="Tahoma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poor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9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9" action="ppaction://hlinksldjump"/>
              </a:rPr>
              <a:t>7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9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9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9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8640" cy="875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5300"/>
              </a:lnSpc>
              <a:spcBef>
                <a:spcPts val="4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30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26391"/>
            <a:ext cx="489584" cy="6121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5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7843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  <a:hlinkClick r:id="rId22" action="ppaction://hlinksldjump"/>
              </a:rPr>
              <a:t>Pov.</a:t>
            </a:r>
            <a:r>
              <a:rPr dirty="0" sz="400" spc="40"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5">
                <a:latin typeface="Arial"/>
                <a:cs typeface="Arial"/>
                <a:hlinkClick r:id="rId22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367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22" action="ppaction://hlinksldjump"/>
              </a:rPr>
              <a:t>The </a:t>
            </a:r>
            <a:r>
              <a:rPr dirty="0" spc="-35">
                <a:hlinkClick r:id="rId22" action="ppaction://hlinksldjump"/>
              </a:rPr>
              <a:t>Poverty </a:t>
            </a:r>
            <a:r>
              <a:rPr dirty="0" spc="-40">
                <a:hlinkClick r:id="rId22" action="ppaction://hlinksldjump"/>
              </a:rPr>
              <a:t>of </a:t>
            </a:r>
            <a:r>
              <a:rPr dirty="0" spc="-50">
                <a:hlinkClick r:id="rId22" action="ppaction://hlinksldjump"/>
              </a:rPr>
              <a:t>the</a:t>
            </a:r>
            <a:r>
              <a:rPr dirty="0" spc="175">
                <a:hlinkClick r:id="rId22" action="ppaction://hlinksldjump"/>
              </a:rPr>
              <a:t> </a:t>
            </a:r>
            <a:r>
              <a:rPr dirty="0" spc="-30">
                <a:hlinkClick r:id="rId22" action="ppaction://hlinksldjump"/>
              </a:rPr>
              <a:t>Stimulus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856767"/>
            <a:ext cx="32194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8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897" y="1164423"/>
            <a:ext cx="3366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latin typeface="Tahoma"/>
                <a:cs typeface="Tahoma"/>
              </a:rPr>
              <a:t>At </a:t>
            </a:r>
            <a:r>
              <a:rPr dirty="0" sz="1100" spc="-65">
                <a:latin typeface="Tahoma"/>
                <a:cs typeface="Tahoma"/>
              </a:rPr>
              <a:t>aged </a:t>
            </a:r>
            <a:r>
              <a:rPr dirty="0" sz="1100" spc="15">
                <a:latin typeface="Tahoma"/>
                <a:cs typeface="Tahoma"/>
              </a:rPr>
              <a:t>2</a:t>
            </a:r>
            <a:r>
              <a:rPr dirty="0" u="sng" baseline="31250" sz="1200" spc="22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dirty="0" baseline="31250" sz="1200" spc="22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capable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5">
                <a:latin typeface="Tahoma"/>
                <a:cs typeface="Tahoma"/>
              </a:rPr>
              <a:t>forming </a:t>
            </a:r>
            <a:r>
              <a:rPr dirty="0" sz="1100" spc="-55">
                <a:latin typeface="Tahoma"/>
                <a:cs typeface="Tahoma"/>
              </a:rPr>
              <a:t>very</a:t>
            </a:r>
            <a:r>
              <a:rPr dirty="0" sz="1100" spc="-14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complex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249526"/>
            <a:ext cx="2477135" cy="532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96900">
              <a:lnSpc>
                <a:spcPts val="819"/>
              </a:lnSpc>
              <a:spcBef>
                <a:spcPts val="95"/>
              </a:spcBef>
            </a:pPr>
            <a:r>
              <a:rPr dirty="0" sz="800" spc="-25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180"/>
              </a:lnSpc>
            </a:pPr>
            <a:r>
              <a:rPr dirty="0" sz="1100" spc="-40">
                <a:latin typeface="Tahoma"/>
                <a:cs typeface="Tahoma"/>
              </a:rPr>
              <a:t>structures </a:t>
            </a:r>
            <a:r>
              <a:rPr dirty="0" sz="1100" spc="-50">
                <a:latin typeface="Tahoma"/>
                <a:cs typeface="Tahoma"/>
              </a:rPr>
              <a:t>such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45">
                <a:latin typeface="Tahoma"/>
                <a:cs typeface="Tahoma"/>
              </a:rPr>
              <a:t>questions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negatives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15">
                <a:latin typeface="Tahoma"/>
                <a:cs typeface="Tahoma"/>
              </a:rPr>
              <a:t>But </a:t>
            </a:r>
            <a:r>
              <a:rPr dirty="0" sz="1100" spc="-45">
                <a:latin typeface="Tahoma"/>
                <a:cs typeface="Tahoma"/>
              </a:rPr>
              <a:t>rudimentary </a:t>
            </a:r>
            <a:r>
              <a:rPr dirty="0" sz="1100" spc="-35">
                <a:latin typeface="Tahoma"/>
                <a:cs typeface="Tahoma"/>
              </a:rPr>
              <a:t>mathematical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abilities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8640" cy="875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5300"/>
              </a:lnSpc>
              <a:spcBef>
                <a:spcPts val="4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30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367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8" action="ppaction://hlinksldjump"/>
              </a:rPr>
              <a:t>The </a:t>
            </a:r>
            <a:r>
              <a:rPr dirty="0" spc="-35">
                <a:hlinkClick r:id="rId18" action="ppaction://hlinksldjump"/>
              </a:rPr>
              <a:t>Poverty </a:t>
            </a:r>
            <a:r>
              <a:rPr dirty="0" spc="-40">
                <a:hlinkClick r:id="rId18" action="ppaction://hlinksldjump"/>
              </a:rPr>
              <a:t>of </a:t>
            </a:r>
            <a:r>
              <a:rPr dirty="0" spc="-50">
                <a:hlinkClick r:id="rId18" action="ppaction://hlinksldjump"/>
              </a:rPr>
              <a:t>the</a:t>
            </a:r>
            <a:r>
              <a:rPr dirty="0" spc="175">
                <a:hlinkClick r:id="rId18" action="ppaction://hlinksldjump"/>
              </a:rPr>
              <a:t> </a:t>
            </a:r>
            <a:r>
              <a:rPr dirty="0" spc="-30">
                <a:hlinkClick r:id="rId18" action="ppaction://hlinksldjump"/>
              </a:rPr>
              <a:t>Stimulus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1897" y="1164423"/>
            <a:ext cx="3366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latin typeface="Tahoma"/>
                <a:cs typeface="Tahoma"/>
              </a:rPr>
              <a:t>At </a:t>
            </a:r>
            <a:r>
              <a:rPr dirty="0" sz="1100" spc="-65">
                <a:latin typeface="Tahoma"/>
                <a:cs typeface="Tahoma"/>
              </a:rPr>
              <a:t>aged </a:t>
            </a:r>
            <a:r>
              <a:rPr dirty="0" sz="1100" spc="15">
                <a:latin typeface="Tahoma"/>
                <a:cs typeface="Tahoma"/>
              </a:rPr>
              <a:t>2</a:t>
            </a:r>
            <a:r>
              <a:rPr dirty="0" u="sng" baseline="31250" sz="1200" spc="22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dirty="0" baseline="31250" sz="1200" spc="22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capable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5">
                <a:latin typeface="Tahoma"/>
                <a:cs typeface="Tahoma"/>
              </a:rPr>
              <a:t>forming </a:t>
            </a:r>
            <a:r>
              <a:rPr dirty="0" sz="1100" spc="-55">
                <a:latin typeface="Tahoma"/>
                <a:cs typeface="Tahoma"/>
              </a:rPr>
              <a:t>very</a:t>
            </a:r>
            <a:r>
              <a:rPr dirty="0" sz="1100" spc="-14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complex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249526"/>
            <a:ext cx="2477135" cy="532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96900">
              <a:lnSpc>
                <a:spcPts val="819"/>
              </a:lnSpc>
              <a:spcBef>
                <a:spcPts val="95"/>
              </a:spcBef>
            </a:pPr>
            <a:r>
              <a:rPr dirty="0" sz="800" spc="-25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180"/>
              </a:lnSpc>
            </a:pPr>
            <a:r>
              <a:rPr dirty="0" sz="1100" spc="-40">
                <a:latin typeface="Tahoma"/>
                <a:cs typeface="Tahoma"/>
              </a:rPr>
              <a:t>structures </a:t>
            </a:r>
            <a:r>
              <a:rPr dirty="0" sz="1100" spc="-50">
                <a:latin typeface="Tahoma"/>
                <a:cs typeface="Tahoma"/>
              </a:rPr>
              <a:t>such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45">
                <a:latin typeface="Tahoma"/>
                <a:cs typeface="Tahoma"/>
              </a:rPr>
              <a:t>questions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negatives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15">
                <a:latin typeface="Tahoma"/>
                <a:cs typeface="Tahoma"/>
              </a:rPr>
              <a:t>But </a:t>
            </a:r>
            <a:r>
              <a:rPr dirty="0" sz="1100" spc="-45">
                <a:latin typeface="Tahoma"/>
                <a:cs typeface="Tahoma"/>
              </a:rPr>
              <a:t>rudimentary </a:t>
            </a:r>
            <a:r>
              <a:rPr dirty="0" sz="1100" spc="-35">
                <a:latin typeface="Tahoma"/>
                <a:cs typeface="Tahoma"/>
              </a:rPr>
              <a:t>mathematical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abilities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842591"/>
            <a:ext cx="3162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Meiryo"/>
                <a:cs typeface="Meiryo"/>
              </a:rPr>
              <a:t>⇒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born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40">
                <a:latin typeface="Tahoma"/>
                <a:cs typeface="Tahoma"/>
              </a:rPr>
              <a:t>innate </a:t>
            </a:r>
            <a:r>
              <a:rPr dirty="0" sz="1100" spc="-60">
                <a:latin typeface="Tahoma"/>
                <a:cs typeface="Tahoma"/>
              </a:rPr>
              <a:t>knowledge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-130">
                <a:latin typeface="Tahoma"/>
                <a:cs typeface="Tahoma"/>
              </a:rPr>
              <a:t>language,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14676"/>
            <a:ext cx="2299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sometimes </a:t>
            </a:r>
            <a:r>
              <a:rPr dirty="0" sz="1100" spc="-35">
                <a:latin typeface="Tahoma"/>
                <a:cs typeface="Tahoma"/>
              </a:rPr>
              <a:t>called </a:t>
            </a:r>
            <a:r>
              <a:rPr dirty="0" sz="1100" spc="-30" b="1">
                <a:latin typeface="Trebuchet MS"/>
                <a:cs typeface="Trebuchet MS"/>
              </a:rPr>
              <a:t>Universal</a:t>
            </a:r>
            <a:r>
              <a:rPr dirty="0" sz="1100" spc="185" b="1">
                <a:latin typeface="Trebuchet MS"/>
                <a:cs typeface="Trebuchet MS"/>
              </a:rPr>
              <a:t> </a:t>
            </a:r>
            <a:r>
              <a:rPr dirty="0" sz="1100" spc="-25" b="1">
                <a:latin typeface="Trebuchet MS"/>
                <a:cs typeface="Trebuchet MS"/>
              </a:rPr>
              <a:t>Grammar</a:t>
            </a:r>
            <a:r>
              <a:rPr dirty="0" sz="1100" spc="-2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5163" y="2226391"/>
            <a:ext cx="761365" cy="12414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of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9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and</a:t>
            </a: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75565" marR="38100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  <a:hlinkClick r:id="rId18" action="ppaction://hlinksldjump"/>
              </a:rPr>
              <a:t>Pov. </a:t>
            </a:r>
            <a:r>
              <a:rPr dirty="0" sz="400" spc="5">
                <a:latin typeface="Arial"/>
                <a:cs typeface="Arial"/>
                <a:hlinkClick r:id="rId18" action="ppaction://hlinksldjump"/>
              </a:rPr>
              <a:t>stim. </a:t>
            </a:r>
            <a:r>
              <a:rPr dirty="0" sz="400" spc="5"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75565" marR="43180">
              <a:lnSpc>
                <a:spcPts val="730"/>
              </a:lnSpc>
              <a:spcBef>
                <a:spcPts val="7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8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8640" cy="875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75300"/>
              </a:lnSpc>
              <a:spcBef>
                <a:spcPts val="4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30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26391"/>
            <a:ext cx="544195" cy="86169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5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20193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850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23" action="ppaction://hlinksldjump"/>
              </a:rPr>
              <a:t>Universal </a:t>
            </a:r>
            <a:r>
              <a:rPr dirty="0" spc="-55">
                <a:hlinkClick r:id="rId23" action="ppaction://hlinksldjump"/>
              </a:rPr>
              <a:t>Grammar </a:t>
            </a:r>
            <a:r>
              <a:rPr dirty="0" spc="-60">
                <a:hlinkClick r:id="rId23" action="ppaction://hlinksldjump"/>
              </a:rPr>
              <a:t>and</a:t>
            </a:r>
            <a:r>
              <a:rPr dirty="0" spc="130">
                <a:hlinkClick r:id="rId23" action="ppaction://hlinksldjump"/>
              </a:rPr>
              <a:t> </a:t>
            </a:r>
            <a:r>
              <a:rPr dirty="0" spc="-65">
                <a:hlinkClick r:id="rId23" action="ppaction://hlinksldjump"/>
              </a:rPr>
              <a:t>trees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561" y="3109815"/>
            <a:ext cx="65976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12700" marR="5080">
              <a:lnSpc>
                <a:spcPts val="730"/>
              </a:lnSpc>
              <a:spcBef>
                <a:spcPts val="7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9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254860"/>
            <a:ext cx="3503295" cy="7893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09245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According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Chomsky, </a:t>
            </a:r>
            <a:r>
              <a:rPr dirty="0" sz="1100" spc="-35">
                <a:latin typeface="Tahoma"/>
                <a:cs typeface="Tahoma"/>
              </a:rPr>
              <a:t>Universal </a:t>
            </a:r>
            <a:r>
              <a:rPr dirty="0" sz="1100" spc="-50">
                <a:latin typeface="Tahoma"/>
                <a:cs typeface="Tahoma"/>
              </a:rPr>
              <a:t>Grammar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system 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optimised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30">
                <a:latin typeface="Tahoma"/>
                <a:cs typeface="Tahoma"/>
              </a:rPr>
              <a:t>building</a:t>
            </a:r>
            <a:r>
              <a:rPr dirty="0" sz="1100" spc="2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trees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-30">
                <a:latin typeface="Tahoma"/>
                <a:cs typeface="Tahoma"/>
              </a:rPr>
              <a:t>So,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trees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drawn above </a:t>
            </a:r>
            <a:r>
              <a:rPr dirty="0" sz="1100" spc="-50">
                <a:latin typeface="Tahoma"/>
                <a:cs typeface="Tahoma"/>
              </a:rPr>
              <a:t>provide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30">
                <a:latin typeface="Tahoma"/>
                <a:cs typeface="Tahoma"/>
              </a:rPr>
              <a:t>insight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5">
                <a:latin typeface="Tahoma"/>
                <a:cs typeface="Tahoma"/>
              </a:rPr>
              <a:t>our  </a:t>
            </a:r>
            <a:r>
              <a:rPr dirty="0" sz="1100" spc="-40">
                <a:latin typeface="Tahoma"/>
                <a:cs typeface="Tahoma"/>
              </a:rPr>
              <a:t>innate </a:t>
            </a:r>
            <a:r>
              <a:rPr dirty="0" sz="1100" spc="-60">
                <a:latin typeface="Tahoma"/>
                <a:cs typeface="Tahoma"/>
              </a:rPr>
              <a:t>knowledge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language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44830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84785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47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79438"/>
            <a:ext cx="544195" cy="6083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5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20193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1118868"/>
            <a:ext cx="2969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two meanings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 i="1">
                <a:latin typeface="Trebuchet MS"/>
                <a:cs typeface="Trebuchet MS"/>
              </a:rPr>
              <a:t>I’m a </a:t>
            </a:r>
            <a:r>
              <a:rPr dirty="0" sz="1100" spc="-45" i="1">
                <a:latin typeface="Trebuchet MS"/>
                <a:cs typeface="Trebuchet MS"/>
              </a:rPr>
              <a:t>big </a:t>
            </a:r>
            <a:r>
              <a:rPr dirty="0" sz="1100" spc="-35" i="1">
                <a:latin typeface="Trebuchet MS"/>
                <a:cs typeface="Trebuchet MS"/>
              </a:rPr>
              <a:t>dog</a:t>
            </a:r>
            <a:r>
              <a:rPr dirty="0" sz="1100" spc="45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man</a:t>
            </a:r>
            <a:r>
              <a:rPr dirty="0" sz="1100" spc="-35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8561" y="3109815"/>
            <a:ext cx="65976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12700" marR="5080">
              <a:lnSpc>
                <a:spcPts val="730"/>
              </a:lnSpc>
              <a:spcBef>
                <a:spcPts val="7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multi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2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35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366098"/>
            <a:ext cx="297688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I’m </a:t>
            </a:r>
            <a:r>
              <a:rPr dirty="0" sz="1100" spc="-55">
                <a:latin typeface="Tahoma"/>
                <a:cs typeface="Tahoma"/>
              </a:rPr>
              <a:t>a man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40">
                <a:latin typeface="Tahoma"/>
                <a:cs typeface="Tahoma"/>
              </a:rPr>
              <a:t>likes </a:t>
            </a:r>
            <a:r>
              <a:rPr dirty="0" sz="1100" spc="-35">
                <a:latin typeface="Tahoma"/>
                <a:cs typeface="Tahoma"/>
              </a:rPr>
              <a:t>big </a:t>
            </a:r>
            <a:r>
              <a:rPr dirty="0" sz="1100" spc="-60">
                <a:latin typeface="Tahoma"/>
                <a:cs typeface="Tahoma"/>
              </a:rPr>
              <a:t>dogs </a:t>
            </a:r>
            <a:r>
              <a:rPr dirty="0" sz="1100" spc="5">
                <a:latin typeface="Tahoma"/>
                <a:cs typeface="Tahoma"/>
              </a:rPr>
              <a:t>(‘big’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LARGE)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I’m </a:t>
            </a:r>
            <a:r>
              <a:rPr dirty="0" sz="1100" spc="-55">
                <a:latin typeface="Tahoma"/>
                <a:cs typeface="Tahoma"/>
              </a:rPr>
              <a:t>a man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75">
                <a:latin typeface="Tahoma"/>
                <a:cs typeface="Tahoma"/>
              </a:rPr>
              <a:t>keen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60">
                <a:latin typeface="Tahoma"/>
                <a:cs typeface="Tahoma"/>
              </a:rPr>
              <a:t>dogs </a:t>
            </a:r>
            <a:r>
              <a:rPr dirty="0" sz="1100" spc="5">
                <a:latin typeface="Tahoma"/>
                <a:cs typeface="Tahoma"/>
              </a:rPr>
              <a:t>(‘big’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33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KEEN)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910917"/>
            <a:ext cx="34448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Each </a:t>
            </a:r>
            <a:r>
              <a:rPr dirty="0" sz="1100" spc="-40">
                <a:latin typeface="Tahoma"/>
                <a:cs typeface="Tahoma"/>
              </a:rPr>
              <a:t>different </a:t>
            </a:r>
            <a:r>
              <a:rPr dirty="0" sz="1100" spc="-55">
                <a:latin typeface="Tahoma"/>
                <a:cs typeface="Tahoma"/>
              </a:rPr>
              <a:t>meaning corresponds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different </a:t>
            </a:r>
            <a:r>
              <a:rPr dirty="0" sz="1100" spc="-25">
                <a:latin typeface="Tahoma"/>
                <a:cs typeface="Tahoma"/>
              </a:rPr>
              <a:t>syntactic  </a:t>
            </a:r>
            <a:r>
              <a:rPr dirty="0" sz="1100" spc="-35">
                <a:latin typeface="Tahoma"/>
                <a:cs typeface="Tahoma"/>
              </a:rPr>
              <a:t>structure.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79438"/>
            <a:ext cx="489584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4668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971195"/>
            <a:ext cx="5441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3333B2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30">
                <a:solidFill>
                  <a:srgbClr val="3333B2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440612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8561" y="3109815"/>
            <a:ext cx="65976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12700" marR="5080">
              <a:lnSpc>
                <a:spcPts val="730"/>
              </a:lnSpc>
              <a:spcBef>
                <a:spcPts val="7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9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30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30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606880"/>
            <a:ext cx="126365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Hierarchical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structure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Syntactic</a:t>
            </a: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ambiguity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152027"/>
            <a:ext cx="1417955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88035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Movement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Recursion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advantages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of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trees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049169"/>
            <a:ext cx="2402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Trees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Chomsky’s Universal</a:t>
            </a:r>
            <a:r>
              <a:rPr dirty="0" sz="1100" spc="19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335223"/>
            <a:ext cx="1836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24" action="ppaction://hlinksldjump"/>
              </a:rPr>
              <a:t>The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24" action="ppaction://hlinksldjump"/>
              </a:rPr>
              <a:t>Universal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24" action="ppaction://hlinksldjump"/>
              </a:rPr>
              <a:t>Grammar</a:t>
            </a:r>
            <a:r>
              <a:rPr dirty="0" sz="1100" spc="85">
                <a:solidFill>
                  <a:srgbClr val="3333B2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24" action="ppaction://hlinksldjump"/>
              </a:rPr>
              <a:t>debate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594342"/>
            <a:ext cx="3038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Universal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Grammar theories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language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impairment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880384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89584" cy="5194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5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285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22" action="ppaction://hlinksldjump"/>
              </a:rPr>
              <a:t>The </a:t>
            </a:r>
            <a:r>
              <a:rPr dirty="0" spc="-45">
                <a:hlinkClick r:id="rId22" action="ppaction://hlinksldjump"/>
              </a:rPr>
              <a:t>importance </a:t>
            </a:r>
            <a:r>
              <a:rPr dirty="0" spc="-40">
                <a:hlinkClick r:id="rId22" action="ppaction://hlinksldjump"/>
              </a:rPr>
              <a:t>of</a:t>
            </a:r>
            <a:r>
              <a:rPr dirty="0" spc="105">
                <a:hlinkClick r:id="rId22" action="ppaction://hlinksldjump"/>
              </a:rPr>
              <a:t> </a:t>
            </a:r>
            <a:r>
              <a:rPr dirty="0" spc="-50">
                <a:hlinkClick r:id="rId22" action="ppaction://hlinksldjump"/>
              </a:rPr>
              <a:t>recursion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763981"/>
            <a:ext cx="32194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Pov.</a:t>
            </a:r>
            <a:r>
              <a:rPr dirty="0" sz="400" spc="5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6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6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6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6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latin typeface="Arial"/>
                <a:cs typeface="Arial"/>
                <a:hlinkClick r:id="rId22" action="ppaction://hlinksldjump"/>
              </a:rPr>
              <a:t>Imp of</a:t>
            </a:r>
            <a:r>
              <a:rPr dirty="0" sz="400" spc="50"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-10">
                <a:latin typeface="Arial"/>
                <a:cs typeface="Arial"/>
                <a:hlinkClick r:id="rId22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9" action="ppaction://hlinksldjump"/>
              </a:rPr>
              <a:t>3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9" action="ppaction://hlinksldjump"/>
              </a:rPr>
              <a:t>0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9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9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9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117205"/>
            <a:ext cx="3553460" cy="11334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recent </a:t>
            </a:r>
            <a:r>
              <a:rPr dirty="0" sz="1100" spc="-30">
                <a:latin typeface="Tahoma"/>
                <a:cs typeface="Tahoma"/>
              </a:rPr>
              <a:t>article </a:t>
            </a:r>
            <a:r>
              <a:rPr dirty="0" sz="1100" spc="-40">
                <a:latin typeface="Tahoma"/>
                <a:cs typeface="Tahoma"/>
              </a:rPr>
              <a:t>(Hauser, </a:t>
            </a:r>
            <a:r>
              <a:rPr dirty="0" sz="1100" spc="35">
                <a:latin typeface="Tahoma"/>
                <a:cs typeface="Tahoma"/>
              </a:rPr>
              <a:t>M. </a:t>
            </a:r>
            <a:r>
              <a:rPr dirty="0" sz="1100" spc="-10">
                <a:latin typeface="Tahoma"/>
                <a:cs typeface="Tahoma"/>
              </a:rPr>
              <a:t>D., </a:t>
            </a:r>
            <a:r>
              <a:rPr dirty="0" sz="1100" spc="-5">
                <a:latin typeface="Tahoma"/>
                <a:cs typeface="Tahoma"/>
              </a:rPr>
              <a:t>Fitch, </a:t>
            </a:r>
            <a:r>
              <a:rPr dirty="0" sz="1100">
                <a:latin typeface="Tahoma"/>
                <a:cs typeface="Tahoma"/>
              </a:rPr>
              <a:t>W. </a:t>
            </a:r>
            <a:r>
              <a:rPr dirty="0" sz="1100" spc="10">
                <a:latin typeface="Tahoma"/>
                <a:cs typeface="Tahoma"/>
              </a:rPr>
              <a:t>T., </a:t>
            </a:r>
            <a:r>
              <a:rPr dirty="0" sz="1100" spc="85">
                <a:latin typeface="Tahoma"/>
                <a:cs typeface="Tahoma"/>
              </a:rPr>
              <a:t>&amp;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Chomsky,</a:t>
            </a:r>
            <a:endParaRPr sz="1100">
              <a:latin typeface="Tahoma"/>
              <a:cs typeface="Tahoma"/>
            </a:endParaRPr>
          </a:p>
          <a:p>
            <a:pPr marL="12700" marR="69850">
              <a:lnSpc>
                <a:spcPct val="102600"/>
              </a:lnSpc>
            </a:pPr>
            <a:r>
              <a:rPr dirty="0" sz="1100">
                <a:latin typeface="Tahoma"/>
                <a:cs typeface="Tahoma"/>
              </a:rPr>
              <a:t>N. </a:t>
            </a:r>
            <a:r>
              <a:rPr dirty="0" sz="1100" spc="-40">
                <a:latin typeface="Tahoma"/>
                <a:cs typeface="Tahoma"/>
              </a:rPr>
              <a:t>(2002).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faculty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language: </a:t>
            </a:r>
            <a:r>
              <a:rPr dirty="0" sz="1100" spc="-40">
                <a:latin typeface="Tahoma"/>
                <a:cs typeface="Tahoma"/>
              </a:rPr>
              <a:t>what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>
                <a:latin typeface="Tahoma"/>
                <a:cs typeface="Tahoma"/>
              </a:rPr>
              <a:t>it, </a:t>
            </a:r>
            <a:r>
              <a:rPr dirty="0" sz="1100" spc="-60">
                <a:latin typeface="Tahoma"/>
                <a:cs typeface="Tahoma"/>
              </a:rPr>
              <a:t>who has </a:t>
            </a:r>
            <a:r>
              <a:rPr dirty="0" sz="1100">
                <a:latin typeface="Tahoma"/>
                <a:cs typeface="Tahoma"/>
              </a:rPr>
              <a:t>it, 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70">
                <a:latin typeface="Tahoma"/>
                <a:cs typeface="Tahoma"/>
              </a:rPr>
              <a:t>how </a:t>
            </a:r>
            <a:r>
              <a:rPr dirty="0" sz="1100" spc="-30">
                <a:latin typeface="Tahoma"/>
                <a:cs typeface="Tahoma"/>
              </a:rPr>
              <a:t>did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50">
                <a:latin typeface="Tahoma"/>
                <a:cs typeface="Tahoma"/>
              </a:rPr>
              <a:t>evolve? </a:t>
            </a:r>
            <a:r>
              <a:rPr dirty="0" sz="1100" spc="-40">
                <a:latin typeface="Tahoma"/>
                <a:cs typeface="Tahoma"/>
              </a:rPr>
              <a:t>Science, </a:t>
            </a:r>
            <a:r>
              <a:rPr dirty="0" sz="1100" spc="-50">
                <a:latin typeface="Tahoma"/>
                <a:cs typeface="Tahoma"/>
              </a:rPr>
              <a:t>298. </a:t>
            </a:r>
            <a:r>
              <a:rPr dirty="0" sz="1100" spc="-5">
                <a:latin typeface="Tahoma"/>
                <a:cs typeface="Tahoma"/>
                <a:hlinkClick r:id="rId23"/>
              </a:rPr>
              <a:t>Click </a:t>
            </a:r>
            <a:r>
              <a:rPr dirty="0" sz="1100" spc="-40">
                <a:latin typeface="Tahoma"/>
                <a:cs typeface="Tahoma"/>
                <a:hlinkClick r:id="rId23"/>
              </a:rPr>
              <a:t>Here.) </a:t>
            </a:r>
            <a:r>
              <a:rPr dirty="0" sz="1100" spc="-45">
                <a:latin typeface="Tahoma"/>
                <a:cs typeface="Tahoma"/>
              </a:rPr>
              <a:t>Chomsky  </a:t>
            </a:r>
            <a:r>
              <a:rPr dirty="0" sz="1100" spc="-10">
                <a:latin typeface="Tahoma"/>
                <a:cs typeface="Tahoma"/>
              </a:rPr>
              <a:t>”lets </a:t>
            </a:r>
            <a:r>
              <a:rPr dirty="0" sz="1100" spc="-5">
                <a:latin typeface="Tahoma"/>
                <a:cs typeface="Tahoma"/>
              </a:rPr>
              <a:t>go”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different </a:t>
            </a:r>
            <a:r>
              <a:rPr dirty="0" sz="1100" spc="-45">
                <a:latin typeface="Tahoma"/>
                <a:cs typeface="Tahoma"/>
              </a:rPr>
              <a:t>components </a:t>
            </a:r>
            <a:r>
              <a:rPr dirty="0" sz="1100" spc="-35">
                <a:latin typeface="Tahoma"/>
                <a:cs typeface="Tahoma"/>
              </a:rPr>
              <a:t>of Universal  </a:t>
            </a:r>
            <a:r>
              <a:rPr dirty="0" sz="1100" spc="-50">
                <a:latin typeface="Tahoma"/>
                <a:cs typeface="Tahoma"/>
              </a:rPr>
              <a:t>Grammar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15">
                <a:latin typeface="Tahoma"/>
                <a:cs typeface="Tahoma"/>
              </a:rPr>
              <a:t>But </a:t>
            </a:r>
            <a:r>
              <a:rPr dirty="0" sz="1100" spc="-45">
                <a:latin typeface="Tahoma"/>
                <a:cs typeface="Tahoma"/>
              </a:rPr>
              <a:t>they </a:t>
            </a:r>
            <a:r>
              <a:rPr dirty="0" sz="1100" spc="-30">
                <a:latin typeface="Tahoma"/>
                <a:cs typeface="Tahoma"/>
              </a:rPr>
              <a:t>insist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5">
                <a:latin typeface="Tahoma"/>
                <a:cs typeface="Tahoma"/>
              </a:rPr>
              <a:t>recursion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5">
                <a:latin typeface="Tahoma"/>
                <a:cs typeface="Tahoma"/>
              </a:rPr>
              <a:t>key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principle.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69290" cy="1911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25730">
              <a:lnSpc>
                <a:spcPct val="175300"/>
              </a:lnSpc>
              <a:spcBef>
                <a:spcPts val="4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Str</a:t>
            </a:r>
            <a:endParaRPr sz="600">
              <a:latin typeface="Arial"/>
              <a:cs typeface="Arial"/>
            </a:endParaRPr>
          </a:p>
          <a:p>
            <a:pPr marL="37465" marR="293370">
              <a:lnSpc>
                <a:spcPct val="152200"/>
              </a:lnSpc>
              <a:spcBef>
                <a:spcPts val="30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9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479438"/>
            <a:ext cx="489584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7843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</a:t>
            </a:r>
            <a:r>
              <a:rPr dirty="0" sz="400" spc="4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866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>
                <a:hlinkClick r:id="rId23" action="ppaction://hlinksldjump"/>
              </a:rPr>
              <a:t>A </a:t>
            </a:r>
            <a:r>
              <a:rPr dirty="0" spc="-65">
                <a:hlinkClick r:id="rId23" action="ppaction://hlinksldjump"/>
              </a:rPr>
              <a:t>language </a:t>
            </a:r>
            <a:r>
              <a:rPr dirty="0" spc="-30">
                <a:hlinkClick r:id="rId23" action="ppaction://hlinksldjump"/>
              </a:rPr>
              <a:t>without</a:t>
            </a:r>
            <a:r>
              <a:rPr dirty="0" spc="35">
                <a:hlinkClick r:id="rId23" action="ppaction://hlinksldjump"/>
              </a:rPr>
              <a:t> </a:t>
            </a:r>
            <a:r>
              <a:rPr dirty="0" spc="-45">
                <a:hlinkClick r:id="rId23" action="ppaction://hlinksldjump"/>
              </a:rPr>
              <a:t>recursion?</a:t>
            </a:r>
          </a:p>
        </p:txBody>
      </p:sp>
      <p:sp>
        <p:nvSpPr>
          <p:cNvPr id="8" name="object 8"/>
          <p:cNvSpPr/>
          <p:nvPr/>
        </p:nvSpPr>
        <p:spPr>
          <a:xfrm>
            <a:off x="709434" y="686052"/>
            <a:ext cx="2469162" cy="165209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2701" y="2353155"/>
            <a:ext cx="3023870" cy="53149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dirty="0" sz="1100" spc="-25">
                <a:latin typeface="Tahoma"/>
                <a:cs typeface="Tahoma"/>
              </a:rPr>
              <a:t>Daniel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Everett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1100" spc="-100">
                <a:latin typeface="Tahoma"/>
                <a:cs typeface="Tahoma"/>
              </a:rPr>
              <a:t>Pirah˜a </a:t>
            </a:r>
            <a:r>
              <a:rPr dirty="0" sz="1100" spc="-55">
                <a:latin typeface="Tahoma"/>
                <a:cs typeface="Tahoma"/>
              </a:rPr>
              <a:t>language </a:t>
            </a:r>
            <a:r>
              <a:rPr dirty="0" sz="1100" spc="-60">
                <a:latin typeface="Tahoma"/>
                <a:cs typeface="Tahoma"/>
              </a:rPr>
              <a:t>does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25">
                <a:latin typeface="Tahoma"/>
                <a:cs typeface="Tahoma"/>
              </a:rPr>
              <a:t>actually </a:t>
            </a:r>
            <a:r>
              <a:rPr dirty="0" sz="1100" spc="-30">
                <a:latin typeface="Tahoma"/>
                <a:cs typeface="Tahoma"/>
              </a:rPr>
              <a:t>contain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recursion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8561" y="2856767"/>
            <a:ext cx="32194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6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6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6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6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latin typeface="Arial"/>
                <a:cs typeface="Arial"/>
                <a:hlinkClick r:id="rId23" action="ppaction://hlinksldjump"/>
              </a:rPr>
              <a:t>Lang </a:t>
            </a:r>
            <a:r>
              <a:rPr dirty="0" sz="400" spc="10">
                <a:latin typeface="Arial"/>
                <a:cs typeface="Arial"/>
                <a:hlinkClick r:id="rId23" action="ppaction://hlinksldjump"/>
              </a:rPr>
              <a:t>without </a:t>
            </a:r>
            <a:r>
              <a:rPr dirty="0" sz="400" spc="-15">
                <a:latin typeface="Arial"/>
                <a:cs typeface="Arial"/>
                <a:hlinkClick r:id="rId23" action="ppaction://hlinksldjump"/>
              </a:rPr>
              <a:t>rec.? </a:t>
            </a:r>
            <a:r>
              <a:rPr dirty="0" sz="400" spc="-15"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9" action="ppaction://hlinksldjump"/>
              </a:rPr>
              <a:t>3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9" action="ppaction://hlinksldjump"/>
              </a:rPr>
              <a:t>1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9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9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9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69290" cy="1911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125730">
              <a:lnSpc>
                <a:spcPct val="175300"/>
              </a:lnSpc>
              <a:spcBef>
                <a:spcPts val="4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Str</a:t>
            </a:r>
            <a:endParaRPr sz="600">
              <a:latin typeface="Arial"/>
              <a:cs typeface="Arial"/>
            </a:endParaRPr>
          </a:p>
          <a:p>
            <a:pPr marL="37465" marR="293370">
              <a:lnSpc>
                <a:spcPct val="152200"/>
              </a:lnSpc>
              <a:spcBef>
                <a:spcPts val="30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9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479438"/>
            <a:ext cx="489584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4668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918058"/>
            <a:ext cx="5441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32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26" action="ppaction://hlinksldjump"/>
              </a:rPr>
              <a:t>Recursion </a:t>
            </a:r>
            <a:r>
              <a:rPr dirty="0" spc="-30">
                <a:hlinkClick r:id="rId26" action="ppaction://hlinksldjump"/>
              </a:rPr>
              <a:t>in </a:t>
            </a:r>
            <a:r>
              <a:rPr dirty="0" spc="-45">
                <a:hlinkClick r:id="rId26" action="ppaction://hlinksldjump"/>
              </a:rPr>
              <a:t>other</a:t>
            </a:r>
            <a:r>
              <a:rPr dirty="0" spc="120">
                <a:hlinkClick r:id="rId26" action="ppaction://hlinksldjump"/>
              </a:rPr>
              <a:t> </a:t>
            </a:r>
            <a:r>
              <a:rPr dirty="0" spc="-50">
                <a:hlinkClick r:id="rId26" action="ppaction://hlinksldjump"/>
              </a:rPr>
              <a:t>domains?</a:t>
            </a:r>
          </a:p>
        </p:txBody>
      </p:sp>
      <p:sp>
        <p:nvSpPr>
          <p:cNvPr id="9" name="object 9"/>
          <p:cNvSpPr/>
          <p:nvPr/>
        </p:nvSpPr>
        <p:spPr>
          <a:xfrm>
            <a:off x="1037691" y="316438"/>
            <a:ext cx="1812609" cy="19825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2400781"/>
            <a:ext cx="3407410" cy="7893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17804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ahoma"/>
                <a:cs typeface="Tahoma"/>
              </a:rPr>
              <a:t>Marilyn </a:t>
            </a:r>
            <a:r>
              <a:rPr dirty="0" sz="1100" spc="-20">
                <a:latin typeface="Tahoma"/>
                <a:cs typeface="Tahoma"/>
              </a:rPr>
              <a:t>Monroe’s </a:t>
            </a:r>
            <a:r>
              <a:rPr dirty="0" sz="1100" spc="-40">
                <a:latin typeface="Tahoma"/>
                <a:cs typeface="Tahoma"/>
              </a:rPr>
              <a:t>character </a:t>
            </a:r>
            <a:r>
              <a:rPr dirty="0" sz="1100" spc="-30">
                <a:latin typeface="Tahoma"/>
                <a:cs typeface="Tahoma"/>
              </a:rPr>
              <a:t>thinks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35">
                <a:latin typeface="Tahoma"/>
                <a:cs typeface="Tahoma"/>
              </a:rPr>
              <a:t>Tony </a:t>
            </a:r>
            <a:r>
              <a:rPr dirty="0" sz="1100" spc="-15">
                <a:latin typeface="Tahoma"/>
                <a:cs typeface="Tahoma"/>
              </a:rPr>
              <a:t>Curtis’s  </a:t>
            </a:r>
            <a:r>
              <a:rPr dirty="0" sz="1100" spc="-40">
                <a:latin typeface="Tahoma"/>
                <a:cs typeface="Tahoma"/>
              </a:rPr>
              <a:t>character </a:t>
            </a:r>
            <a:r>
              <a:rPr dirty="0" sz="1100" spc="-15">
                <a:latin typeface="Tahoma"/>
                <a:cs typeface="Tahoma"/>
              </a:rPr>
              <a:t>(Joe)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5">
                <a:latin typeface="Tahoma"/>
                <a:cs typeface="Tahoma"/>
              </a:rPr>
              <a:t>woman </a:t>
            </a:r>
            <a:r>
              <a:rPr dirty="0" sz="1100" spc="-35">
                <a:latin typeface="Tahoma"/>
                <a:cs typeface="Tahoma"/>
              </a:rPr>
              <a:t>called </a:t>
            </a:r>
            <a:r>
              <a:rPr dirty="0" sz="1100" spc="-45">
                <a:latin typeface="Tahoma"/>
                <a:cs typeface="Tahoma"/>
              </a:rPr>
              <a:t>Josephine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55">
                <a:latin typeface="Tahoma"/>
                <a:cs typeface="Tahoma"/>
              </a:rPr>
              <a:t>therefore </a:t>
            </a:r>
            <a:r>
              <a:rPr dirty="0" sz="1100" spc="-35">
                <a:latin typeface="Tahoma"/>
                <a:cs typeface="Tahoma"/>
              </a:rPr>
              <a:t>mentally </a:t>
            </a:r>
            <a:r>
              <a:rPr dirty="0" sz="1100" spc="-60">
                <a:latin typeface="Tahoma"/>
                <a:cs typeface="Tahoma"/>
              </a:rPr>
              <a:t>represent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situation </a:t>
            </a:r>
            <a:r>
              <a:rPr dirty="0" sz="1100" spc="-50">
                <a:latin typeface="Tahoma"/>
                <a:cs typeface="Tahoma"/>
              </a:rPr>
              <a:t>described </a:t>
            </a:r>
            <a:r>
              <a:rPr dirty="0" sz="1100" spc="-60">
                <a:latin typeface="Tahoma"/>
                <a:cs typeface="Tahoma"/>
              </a:rPr>
              <a:t>by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recursive </a:t>
            </a:r>
            <a:r>
              <a:rPr dirty="0" sz="1100" spc="-60">
                <a:latin typeface="Tahoma"/>
                <a:cs typeface="Tahoma"/>
              </a:rPr>
              <a:t>sentence </a:t>
            </a:r>
            <a:r>
              <a:rPr dirty="0" sz="1100" spc="-45" i="1">
                <a:latin typeface="Trebuchet MS"/>
                <a:cs typeface="Trebuchet MS"/>
              </a:rPr>
              <a:t>Marilyn </a:t>
            </a:r>
            <a:r>
              <a:rPr dirty="0" sz="1100" spc="-75" i="1">
                <a:latin typeface="Trebuchet MS"/>
                <a:cs typeface="Trebuchet MS"/>
              </a:rPr>
              <a:t>believes </a:t>
            </a:r>
            <a:r>
              <a:rPr dirty="0" sz="1100" spc="-65" i="1">
                <a:latin typeface="Trebuchet MS"/>
                <a:cs typeface="Trebuchet MS"/>
              </a:rPr>
              <a:t>that </a:t>
            </a:r>
            <a:r>
              <a:rPr dirty="0" sz="1100" spc="-60" i="1">
                <a:latin typeface="Trebuchet MS"/>
                <a:cs typeface="Trebuchet MS"/>
              </a:rPr>
              <a:t>Josephine </a:t>
            </a:r>
            <a:r>
              <a:rPr dirty="0" sz="1100" spc="-55" i="1">
                <a:latin typeface="Trebuchet MS"/>
                <a:cs typeface="Trebuchet MS"/>
              </a:rPr>
              <a:t>is</a:t>
            </a:r>
            <a:r>
              <a:rPr dirty="0" sz="1100" spc="120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3203448"/>
            <a:ext cx="43370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110" i="1">
                <a:latin typeface="Trebuchet MS"/>
                <a:cs typeface="Trebuchet MS"/>
              </a:rPr>
              <a:t>w</a:t>
            </a:r>
            <a:r>
              <a:rPr dirty="0" sz="1100" spc="-50" i="1">
                <a:latin typeface="Trebuchet MS"/>
                <a:cs typeface="Trebuchet MS"/>
              </a:rPr>
              <a:t>oman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8561" y="3202601"/>
            <a:ext cx="65976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without</a:t>
            </a:r>
            <a:r>
              <a:rPr dirty="0" sz="400" spc="-4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rec.?</a:t>
            </a:r>
            <a:endParaRPr sz="400">
              <a:latin typeface="Arial"/>
              <a:cs typeface="Arial"/>
            </a:endParaRPr>
          </a:p>
          <a:p>
            <a:pPr marL="12700" marR="5080">
              <a:lnSpc>
                <a:spcPct val="110500"/>
              </a:lnSpc>
              <a:spcBef>
                <a:spcPts val="200"/>
              </a:spcBef>
            </a:pPr>
            <a:r>
              <a:rPr dirty="0" sz="400" spc="-15">
                <a:latin typeface="Arial"/>
                <a:cs typeface="Arial"/>
                <a:hlinkClick r:id="rId26" action="ppaction://hlinksldjump"/>
              </a:rPr>
              <a:t>Recursion </a:t>
            </a:r>
            <a:r>
              <a:rPr dirty="0" sz="400">
                <a:latin typeface="Arial"/>
                <a:cs typeface="Arial"/>
                <a:hlinkClick r:id="rId26" action="ppaction://hlinksldjump"/>
              </a:rPr>
              <a:t>in other </a:t>
            </a:r>
            <a:r>
              <a:rPr dirty="0" sz="400" spc="-15">
                <a:latin typeface="Arial"/>
                <a:cs typeface="Arial"/>
                <a:hlinkClick r:id="rId26" action="ppaction://hlinksldjump"/>
              </a:rPr>
              <a:t>domains? </a:t>
            </a:r>
            <a:r>
              <a:rPr dirty="0" sz="400" spc="-15"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9" action="ppaction://hlinksldjump"/>
              </a:rPr>
              <a:t>3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9" action="ppaction://hlinksldjump"/>
              </a:rPr>
              <a:t>2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9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9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9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669290" cy="20878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9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32702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6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</a:t>
            </a:r>
            <a:r>
              <a:rPr dirty="0" sz="400" spc="-4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32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27" action="ppaction://hlinksldjump"/>
              </a:rPr>
              <a:t>Recursion </a:t>
            </a:r>
            <a:r>
              <a:rPr dirty="0" spc="-30">
                <a:hlinkClick r:id="rId27" action="ppaction://hlinksldjump"/>
              </a:rPr>
              <a:t>in </a:t>
            </a:r>
            <a:r>
              <a:rPr dirty="0" spc="-45">
                <a:hlinkClick r:id="rId27" action="ppaction://hlinksldjump"/>
              </a:rPr>
              <a:t>other</a:t>
            </a:r>
            <a:r>
              <a:rPr dirty="0" spc="120">
                <a:hlinkClick r:id="rId27" action="ppaction://hlinksldjump"/>
              </a:rPr>
              <a:t> </a:t>
            </a:r>
            <a:r>
              <a:rPr dirty="0" spc="-50">
                <a:hlinkClick r:id="rId27" action="ppaction://hlinksldjump"/>
              </a:rPr>
              <a:t>domains?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38561" y="3295387"/>
            <a:ext cx="65976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latin typeface="Arial"/>
                <a:cs typeface="Arial"/>
                <a:hlinkClick r:id="rId27" action="ppaction://hlinksldjump"/>
              </a:rPr>
              <a:t>in other</a:t>
            </a:r>
            <a:r>
              <a:rPr dirty="0" sz="400" spc="-35">
                <a:latin typeface="Arial"/>
                <a:cs typeface="Arial"/>
                <a:hlinkClick r:id="rId27" action="ppaction://hlinksldjump"/>
              </a:rPr>
              <a:t> </a:t>
            </a:r>
            <a:r>
              <a:rPr dirty="0" sz="400" spc="-15">
                <a:latin typeface="Arial"/>
                <a:cs typeface="Arial"/>
                <a:hlinkClick r:id="rId27" action="ppaction://hlinksldjump"/>
              </a:rPr>
              <a:t>domains?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3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3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980514"/>
            <a:ext cx="1670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Concepts </a:t>
            </a:r>
            <a:r>
              <a:rPr dirty="0" sz="1100" spc="-35">
                <a:latin typeface="Tahoma"/>
                <a:cs typeface="Tahoma"/>
              </a:rPr>
              <a:t>involving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recursion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79528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32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9" action="ppaction://hlinksldjump"/>
              </a:rPr>
              <a:t>Recursion </a:t>
            </a:r>
            <a:r>
              <a:rPr dirty="0" spc="-30">
                <a:hlinkClick r:id="rId19" action="ppaction://hlinksldjump"/>
              </a:rPr>
              <a:t>in </a:t>
            </a:r>
            <a:r>
              <a:rPr dirty="0" spc="-45">
                <a:hlinkClick r:id="rId19" action="ppaction://hlinksldjump"/>
              </a:rPr>
              <a:t>other</a:t>
            </a:r>
            <a:r>
              <a:rPr dirty="0" spc="120">
                <a:hlinkClick r:id="rId19" action="ppaction://hlinksldjump"/>
              </a:rPr>
              <a:t> </a:t>
            </a:r>
            <a:r>
              <a:rPr dirty="0" spc="-50">
                <a:hlinkClick r:id="rId19" action="ppaction://hlinksldjump"/>
              </a:rPr>
              <a:t>domains?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418147"/>
            <a:ext cx="2844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550719"/>
            <a:ext cx="489584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4668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30"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3</a:t>
            </a:r>
            <a:r>
              <a:rPr dirty="0" sz="400" spc="-30"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3</a:t>
            </a:r>
            <a:r>
              <a:rPr dirty="0" sz="400" spc="-30"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65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893722"/>
            <a:ext cx="3501390" cy="155384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40">
                <a:latin typeface="Tahoma"/>
                <a:cs typeface="Tahoma"/>
              </a:rPr>
              <a:t>Concepts </a:t>
            </a:r>
            <a:r>
              <a:rPr dirty="0" sz="1100" spc="-35">
                <a:latin typeface="Tahoma"/>
                <a:cs typeface="Tahoma"/>
              </a:rPr>
              <a:t>involving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recursion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35" i="1">
                <a:latin typeface="Trebuchet MS"/>
                <a:cs typeface="Trebuchet MS"/>
              </a:rPr>
              <a:t>Pregnancy </a:t>
            </a:r>
            <a:r>
              <a:rPr dirty="0" sz="1100" spc="-30">
                <a:latin typeface="Tahoma"/>
                <a:cs typeface="Tahoma"/>
              </a:rPr>
              <a:t>(a </a:t>
            </a:r>
            <a:r>
              <a:rPr dirty="0" sz="1100" spc="-55">
                <a:latin typeface="Tahoma"/>
                <a:cs typeface="Tahoma"/>
              </a:rPr>
              <a:t>person </a:t>
            </a:r>
            <a:r>
              <a:rPr dirty="0" sz="1100" spc="-45">
                <a:latin typeface="Tahoma"/>
                <a:cs typeface="Tahoma"/>
              </a:rPr>
              <a:t>inside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person)</a:t>
            </a:r>
            <a:endParaRPr sz="1100">
              <a:latin typeface="Tahoma"/>
              <a:cs typeface="Tahoma"/>
            </a:endParaRPr>
          </a:p>
          <a:p>
            <a:pPr marL="12700" marR="57150">
              <a:lnSpc>
                <a:spcPct val="102600"/>
              </a:lnSpc>
              <a:spcBef>
                <a:spcPts val="640"/>
              </a:spcBef>
            </a:pPr>
            <a:r>
              <a:rPr dirty="0" sz="1100" spc="-35" i="1">
                <a:latin typeface="Trebuchet MS"/>
                <a:cs typeface="Trebuchet MS"/>
              </a:rPr>
              <a:t>Russian </a:t>
            </a:r>
            <a:r>
              <a:rPr dirty="0" sz="1100" spc="-65" i="1">
                <a:latin typeface="Trebuchet MS"/>
                <a:cs typeface="Trebuchet MS"/>
              </a:rPr>
              <a:t>dolls </a:t>
            </a:r>
            <a:r>
              <a:rPr dirty="0" sz="1100" spc="-30">
                <a:latin typeface="Tahoma"/>
                <a:cs typeface="Tahoma"/>
              </a:rPr>
              <a:t>(a </a:t>
            </a:r>
            <a:r>
              <a:rPr dirty="0" sz="1100" spc="-25">
                <a:latin typeface="Tahoma"/>
                <a:cs typeface="Tahoma"/>
              </a:rPr>
              <a:t>doll </a:t>
            </a:r>
            <a:r>
              <a:rPr dirty="0" sz="1100" spc="-45">
                <a:latin typeface="Tahoma"/>
                <a:cs typeface="Tahoma"/>
              </a:rPr>
              <a:t>inside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25">
                <a:latin typeface="Tahoma"/>
                <a:cs typeface="Tahoma"/>
              </a:rPr>
              <a:t>doll </a:t>
            </a:r>
            <a:r>
              <a:rPr dirty="0" sz="1100" spc="-45">
                <a:latin typeface="Tahoma"/>
                <a:cs typeface="Tahoma"/>
              </a:rPr>
              <a:t>inside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25">
                <a:latin typeface="Tahoma"/>
                <a:cs typeface="Tahoma"/>
              </a:rPr>
              <a:t>doll </a:t>
            </a:r>
            <a:r>
              <a:rPr dirty="0" sz="1100" spc="-45">
                <a:latin typeface="Tahoma"/>
                <a:cs typeface="Tahoma"/>
              </a:rPr>
              <a:t>inside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25">
                <a:latin typeface="Tahoma"/>
                <a:cs typeface="Tahoma"/>
              </a:rPr>
              <a:t>doll,  etc.)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15">
                <a:latin typeface="Tahoma"/>
                <a:cs typeface="Tahoma"/>
              </a:rPr>
              <a:t>Postal </a:t>
            </a:r>
            <a:r>
              <a:rPr dirty="0" sz="1100" spc="-65">
                <a:latin typeface="Tahoma"/>
                <a:cs typeface="Tahoma"/>
              </a:rPr>
              <a:t>addresses </a:t>
            </a:r>
            <a:r>
              <a:rPr dirty="0" sz="1100" spc="-30">
                <a:latin typeface="Tahoma"/>
                <a:cs typeface="Tahoma"/>
              </a:rPr>
              <a:t>(1 </a:t>
            </a:r>
            <a:r>
              <a:rPr dirty="0" sz="1100" spc="-20">
                <a:latin typeface="Tahoma"/>
                <a:cs typeface="Tahoma"/>
              </a:rPr>
              <a:t>Smith </a:t>
            </a:r>
            <a:r>
              <a:rPr dirty="0" sz="1100" spc="-30">
                <a:latin typeface="Tahoma"/>
                <a:cs typeface="Tahoma"/>
              </a:rPr>
              <a:t>Street, </a:t>
            </a:r>
            <a:r>
              <a:rPr dirty="0" sz="1100" spc="-35">
                <a:latin typeface="Tahoma"/>
                <a:cs typeface="Tahoma"/>
              </a:rPr>
              <a:t>Covington, Berkshire,  England, Europe,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Northern </a:t>
            </a:r>
            <a:r>
              <a:rPr dirty="0" sz="1100" spc="-50">
                <a:latin typeface="Tahoma"/>
                <a:cs typeface="Tahoma"/>
              </a:rPr>
              <a:t>Hemisphere,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World,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5">
                <a:latin typeface="Tahoma"/>
                <a:cs typeface="Tahoma"/>
              </a:rPr>
              <a:t>Solar </a:t>
            </a:r>
            <a:r>
              <a:rPr dirty="0" sz="1100" spc="-45">
                <a:latin typeface="Tahoma"/>
                <a:cs typeface="Tahoma"/>
              </a:rPr>
              <a:t>System,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10">
                <a:latin typeface="Tahoma"/>
                <a:cs typeface="Tahoma"/>
              </a:rPr>
              <a:t>Milky </a:t>
            </a:r>
            <a:r>
              <a:rPr dirty="0" sz="1100" spc="-65">
                <a:latin typeface="Tahoma"/>
                <a:cs typeface="Tahoma"/>
              </a:rPr>
              <a:t>Way,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Universe,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6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Multiverse).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79528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988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19" action="ppaction://hlinksldjump"/>
              </a:rPr>
              <a:t>Presence </a:t>
            </a:r>
            <a:r>
              <a:rPr dirty="0" spc="-40">
                <a:hlinkClick r:id="rId19" action="ppaction://hlinksldjump"/>
              </a:rPr>
              <a:t>of </a:t>
            </a:r>
            <a:r>
              <a:rPr dirty="0" spc="-30">
                <a:hlinkClick r:id="rId19" action="ppaction://hlinksldjump"/>
              </a:rPr>
              <a:t>multiple </a:t>
            </a:r>
            <a:r>
              <a:rPr dirty="0" spc="-50">
                <a:hlinkClick r:id="rId19" action="ppaction://hlinksldjump"/>
              </a:rPr>
              <a:t>recursion </a:t>
            </a:r>
            <a:r>
              <a:rPr dirty="0" spc="-30">
                <a:hlinkClick r:id="rId19" action="ppaction://hlinksldjump"/>
              </a:rPr>
              <a:t>in </a:t>
            </a:r>
            <a:r>
              <a:rPr dirty="0" spc="-70">
                <a:hlinkClick r:id="rId19" action="ppaction://hlinksldjump"/>
              </a:rPr>
              <a:t>spoken</a:t>
            </a:r>
            <a:r>
              <a:rPr dirty="0" spc="150">
                <a:hlinkClick r:id="rId19" action="ppaction://hlinksldjump"/>
              </a:rPr>
              <a:t> </a:t>
            </a:r>
            <a:r>
              <a:rPr dirty="0" spc="-65">
                <a:hlinkClick r:id="rId19" action="ppaction://hlinksldjump"/>
              </a:rPr>
              <a:t>language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418147"/>
            <a:ext cx="2844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0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550719"/>
            <a:ext cx="489584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1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4668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5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latin typeface="Arial"/>
                <a:cs typeface="Arial"/>
                <a:hlinkClick r:id="rId19" action="ppaction://hlinksldjump"/>
              </a:rPr>
              <a:t>Presence </a:t>
            </a:r>
            <a:r>
              <a:rPr dirty="0" sz="400">
                <a:latin typeface="Arial"/>
                <a:cs typeface="Arial"/>
                <a:hlinkClick r:id="rId19" action="ppaction://hlinksldjump"/>
              </a:rPr>
              <a:t>of </a:t>
            </a:r>
            <a:r>
              <a:rPr dirty="0" sz="400" spc="-30">
                <a:latin typeface="Arial"/>
                <a:cs typeface="Arial"/>
                <a:hlinkClick r:id="rId19" action="ppaction://hlinksldjump"/>
              </a:rPr>
              <a:t>mul</a:t>
            </a:r>
            <a:r>
              <a:rPr dirty="0" baseline="18518" sz="900" spc="-44">
                <a:latin typeface="Arial"/>
                <a:cs typeface="Arial"/>
                <a:hlinkClick r:id="rId19" action="ppaction://hlinksldjump"/>
              </a:rPr>
              <a:t>3</a:t>
            </a:r>
            <a:r>
              <a:rPr dirty="0" sz="400" spc="-30">
                <a:latin typeface="Arial"/>
                <a:cs typeface="Arial"/>
                <a:hlinkClick r:id="rId19" action="ppaction://hlinksldjump"/>
              </a:rPr>
              <a:t>ti</a:t>
            </a:r>
            <a:r>
              <a:rPr dirty="0" baseline="18518" sz="900" spc="-44">
                <a:latin typeface="Arial"/>
                <a:cs typeface="Arial"/>
                <a:hlinkClick r:id="rId19" action="ppaction://hlinksldjump"/>
              </a:rPr>
              <a:t>4</a:t>
            </a:r>
            <a:r>
              <a:rPr dirty="0" sz="400" spc="-30">
                <a:latin typeface="Arial"/>
                <a:cs typeface="Arial"/>
                <a:hlinkClick r:id="rId19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19" action="ppaction://hlinksldjump"/>
              </a:rPr>
              <a:t>/</a:t>
            </a:r>
            <a:r>
              <a:rPr dirty="0" baseline="18518" sz="900" spc="-165">
                <a:latin typeface="Arial"/>
                <a:cs typeface="Arial"/>
                <a:hlinkClick r:id="rId19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19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153641"/>
            <a:ext cx="3351529" cy="10420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5" i="1">
                <a:latin typeface="Trebuchet MS"/>
                <a:cs typeface="Trebuchet MS"/>
              </a:rPr>
              <a:t>Theoreticaly</a:t>
            </a:r>
            <a:r>
              <a:rPr dirty="0" sz="1100" spc="-55">
                <a:latin typeface="Tahoma"/>
                <a:cs typeface="Tahoma"/>
              </a:rPr>
              <a:t>,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70">
                <a:latin typeface="Tahoma"/>
                <a:cs typeface="Tahoma"/>
              </a:rPr>
              <a:t>say </a:t>
            </a:r>
            <a:r>
              <a:rPr dirty="0" sz="1100" spc="-40" i="1">
                <a:latin typeface="Trebuchet MS"/>
                <a:cs typeface="Trebuchet MS"/>
              </a:rPr>
              <a:t>John </a:t>
            </a:r>
            <a:r>
              <a:rPr dirty="0" sz="1100" spc="-75" i="1">
                <a:latin typeface="Trebuchet MS"/>
                <a:cs typeface="Trebuchet MS"/>
              </a:rPr>
              <a:t>believes </a:t>
            </a:r>
            <a:r>
              <a:rPr dirty="0" sz="1100" spc="-65" i="1">
                <a:latin typeface="Trebuchet MS"/>
                <a:cs typeface="Trebuchet MS"/>
              </a:rPr>
              <a:t>that </a:t>
            </a:r>
            <a:r>
              <a:rPr dirty="0" sz="1100" spc="-45" i="1">
                <a:latin typeface="Trebuchet MS"/>
                <a:cs typeface="Trebuchet MS"/>
              </a:rPr>
              <a:t>Sally </a:t>
            </a:r>
            <a:r>
              <a:rPr dirty="0" sz="1100" spc="-75" i="1">
                <a:latin typeface="Trebuchet MS"/>
                <a:cs typeface="Trebuchet MS"/>
              </a:rPr>
              <a:t>believes  </a:t>
            </a:r>
            <a:r>
              <a:rPr dirty="0" sz="1100" spc="-65" i="1">
                <a:latin typeface="Trebuchet MS"/>
                <a:cs typeface="Trebuchet MS"/>
              </a:rPr>
              <a:t>that </a:t>
            </a:r>
            <a:r>
              <a:rPr dirty="0" sz="1100" spc="-45" i="1">
                <a:latin typeface="Trebuchet MS"/>
                <a:cs typeface="Trebuchet MS"/>
              </a:rPr>
              <a:t>Cassandra </a:t>
            </a:r>
            <a:r>
              <a:rPr dirty="0" sz="1100" spc="-75" i="1">
                <a:latin typeface="Trebuchet MS"/>
                <a:cs typeface="Trebuchet MS"/>
              </a:rPr>
              <a:t>believes </a:t>
            </a:r>
            <a:r>
              <a:rPr dirty="0" sz="1100" spc="-65" i="1">
                <a:latin typeface="Trebuchet MS"/>
                <a:cs typeface="Trebuchet MS"/>
              </a:rPr>
              <a:t>that </a:t>
            </a:r>
            <a:r>
              <a:rPr dirty="0" sz="1100" spc="-35" i="1">
                <a:latin typeface="Trebuchet MS"/>
                <a:cs typeface="Trebuchet MS"/>
              </a:rPr>
              <a:t>Rufus </a:t>
            </a:r>
            <a:r>
              <a:rPr dirty="0" sz="1100" spc="-75" i="1">
                <a:latin typeface="Trebuchet MS"/>
                <a:cs typeface="Trebuchet MS"/>
              </a:rPr>
              <a:t>believes </a:t>
            </a:r>
            <a:r>
              <a:rPr dirty="0" sz="1100" spc="-65" i="1">
                <a:latin typeface="Trebuchet MS"/>
                <a:cs typeface="Trebuchet MS"/>
              </a:rPr>
              <a:t>that </a:t>
            </a:r>
            <a:r>
              <a:rPr dirty="0" sz="1100" spc="-25" i="1">
                <a:latin typeface="Trebuchet MS"/>
                <a:cs typeface="Trebuchet MS"/>
              </a:rPr>
              <a:t>Mary </a:t>
            </a:r>
            <a:r>
              <a:rPr dirty="0" sz="1100" spc="-55" i="1">
                <a:latin typeface="Trebuchet MS"/>
                <a:cs typeface="Trebuchet MS"/>
              </a:rPr>
              <a:t>is  </a:t>
            </a:r>
            <a:r>
              <a:rPr dirty="0" sz="1100" spc="-60" i="1">
                <a:latin typeface="Trebuchet MS"/>
                <a:cs typeface="Trebuchet MS"/>
              </a:rPr>
              <a:t>pregnant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5" i="1">
                <a:latin typeface="Trebuchet MS"/>
                <a:cs typeface="Trebuchet MS"/>
              </a:rPr>
              <a:t>I </a:t>
            </a:r>
            <a:r>
              <a:rPr dirty="0" sz="1100" spc="-65" i="1">
                <a:latin typeface="Trebuchet MS"/>
                <a:cs typeface="Trebuchet MS"/>
              </a:rPr>
              <a:t>drove</a:t>
            </a:r>
            <a:r>
              <a:rPr dirty="0" sz="1100" spc="-21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John’s cousin’s </a:t>
            </a:r>
            <a:r>
              <a:rPr dirty="0" sz="1100" spc="-70" i="1">
                <a:latin typeface="Trebuchet MS"/>
                <a:cs typeface="Trebuchet MS"/>
              </a:rPr>
              <a:t>auntie’s </a:t>
            </a:r>
            <a:r>
              <a:rPr dirty="0" sz="1100" spc="-75" i="1">
                <a:latin typeface="Trebuchet MS"/>
                <a:cs typeface="Trebuchet MS"/>
              </a:rPr>
              <a:t>builder’s </a:t>
            </a:r>
            <a:r>
              <a:rPr dirty="0" sz="1100" spc="-70" i="1">
                <a:latin typeface="Trebuchet MS"/>
                <a:cs typeface="Trebuchet MS"/>
              </a:rPr>
              <a:t>hairdresser’s car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15">
                <a:latin typeface="Tahoma"/>
                <a:cs typeface="Tahoma"/>
              </a:rPr>
              <a:t>But </a:t>
            </a:r>
            <a:r>
              <a:rPr dirty="0" sz="1100" spc="-50">
                <a:latin typeface="Tahoma"/>
                <a:cs typeface="Tahoma"/>
              </a:rPr>
              <a:t>do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25">
                <a:latin typeface="Tahoma"/>
                <a:cs typeface="Tahoma"/>
              </a:rPr>
              <a:t>actually </a:t>
            </a:r>
            <a:r>
              <a:rPr dirty="0" sz="1100" spc="-50">
                <a:latin typeface="Tahoma"/>
                <a:cs typeface="Tahoma"/>
              </a:rPr>
              <a:t>do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this?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79438"/>
            <a:ext cx="489584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40612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763981"/>
            <a:ext cx="32194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Pov.</a:t>
            </a:r>
            <a:r>
              <a:rPr dirty="0" sz="400" spc="5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913773"/>
            <a:ext cx="74866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3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4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30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30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606880"/>
            <a:ext cx="126365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Hierarchical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structure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Syntactic</a:t>
            </a: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ambiguity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152027"/>
            <a:ext cx="1417955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88035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Movement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Recursion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advantages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of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trees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49169"/>
            <a:ext cx="2402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Trees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Chomsky’s Universal</a:t>
            </a:r>
            <a:r>
              <a:rPr dirty="0" sz="1100" spc="19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335223"/>
            <a:ext cx="1836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The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Universal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Grammar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debate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594342"/>
            <a:ext cx="3038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Universal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Grammar theories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of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language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impairment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44830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84785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47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798803"/>
            <a:ext cx="3507104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Rice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35">
                <a:latin typeface="Tahoma"/>
                <a:cs typeface="Tahoma"/>
              </a:rPr>
              <a:t>Wexler’s </a:t>
            </a:r>
            <a:r>
              <a:rPr dirty="0" sz="1100" spc="65">
                <a:latin typeface="Tahoma"/>
                <a:cs typeface="Tahoma"/>
              </a:rPr>
              <a:t>”ATOM” </a:t>
            </a:r>
            <a:r>
              <a:rPr dirty="0" sz="1100" spc="-50">
                <a:latin typeface="Tahoma"/>
                <a:cs typeface="Tahoma"/>
              </a:rPr>
              <a:t>model; </a:t>
            </a:r>
            <a:r>
              <a:rPr dirty="0" sz="1100" spc="-35">
                <a:latin typeface="Tahoma"/>
                <a:cs typeface="Tahoma"/>
              </a:rPr>
              <a:t>Universal </a:t>
            </a:r>
            <a:r>
              <a:rPr dirty="0" sz="1100" spc="-50">
                <a:latin typeface="Tahoma"/>
                <a:cs typeface="Tahoma"/>
              </a:rPr>
              <a:t>Grammar  </a:t>
            </a:r>
            <a:r>
              <a:rPr dirty="0" sz="1100" spc="-55">
                <a:latin typeface="Tahoma"/>
                <a:cs typeface="Tahoma"/>
              </a:rPr>
              <a:t>mechanisms </a:t>
            </a:r>
            <a:r>
              <a:rPr dirty="0" sz="1100" spc="-50">
                <a:latin typeface="Tahoma"/>
                <a:cs typeface="Tahoma"/>
              </a:rPr>
              <a:t>governing </a:t>
            </a:r>
            <a:r>
              <a:rPr dirty="0" sz="1100" spc="-35">
                <a:latin typeface="Tahoma"/>
                <a:cs typeface="Tahoma"/>
              </a:rPr>
              <a:t>realisation of </a:t>
            </a:r>
            <a:r>
              <a:rPr dirty="0" sz="1100" spc="-60">
                <a:latin typeface="Tahoma"/>
                <a:cs typeface="Tahoma"/>
              </a:rPr>
              <a:t>tense </a:t>
            </a:r>
            <a:r>
              <a:rPr dirty="0" sz="1100" spc="-50">
                <a:latin typeface="Tahoma"/>
                <a:cs typeface="Tahoma"/>
              </a:rPr>
              <a:t>and case-marking 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30">
                <a:latin typeface="Tahoma"/>
                <a:cs typeface="Tahoma"/>
              </a:rPr>
              <a:t>‘broken’ </a:t>
            </a:r>
            <a:r>
              <a:rPr dirty="0" sz="1100" spc="-20">
                <a:latin typeface="Tahoma"/>
                <a:cs typeface="Tahoma"/>
              </a:rPr>
              <a:t>(Rice, </a:t>
            </a:r>
            <a:r>
              <a:rPr dirty="0" sz="1100" spc="-45">
                <a:latin typeface="Tahoma"/>
                <a:cs typeface="Tahoma"/>
              </a:rPr>
              <a:t>Wexler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45">
                <a:latin typeface="Tahoma"/>
                <a:cs typeface="Tahoma"/>
              </a:rPr>
              <a:t>Redmond,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1999)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550719"/>
            <a:ext cx="489584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4668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3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5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65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509571"/>
            <a:ext cx="103631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(7) </a:t>
            </a:r>
            <a:r>
              <a:rPr dirty="0" sz="1100" spc="-10">
                <a:latin typeface="Tahoma"/>
                <a:cs typeface="Tahoma"/>
              </a:rPr>
              <a:t>Him </a:t>
            </a:r>
            <a:r>
              <a:rPr dirty="0" sz="1100" spc="-60">
                <a:latin typeface="Tahoma"/>
                <a:cs typeface="Tahoma"/>
              </a:rPr>
              <a:t>go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there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876195"/>
            <a:ext cx="32162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Van </a:t>
            </a:r>
            <a:r>
              <a:rPr dirty="0" sz="1100" spc="-55">
                <a:latin typeface="Tahoma"/>
                <a:cs typeface="Tahoma"/>
              </a:rPr>
              <a:t>der </a:t>
            </a:r>
            <a:r>
              <a:rPr dirty="0" sz="1100" spc="-20">
                <a:latin typeface="Tahoma"/>
                <a:cs typeface="Tahoma"/>
              </a:rPr>
              <a:t>Lely’s </a:t>
            </a:r>
            <a:r>
              <a:rPr dirty="0" sz="1100" spc="-30">
                <a:latin typeface="Tahoma"/>
                <a:cs typeface="Tahoma"/>
              </a:rPr>
              <a:t>Computational </a:t>
            </a:r>
            <a:r>
              <a:rPr dirty="0" sz="1100" spc="-35">
                <a:latin typeface="Tahoma"/>
                <a:cs typeface="Tahoma"/>
              </a:rPr>
              <a:t>Grammatical Complexity  </a:t>
            </a:r>
            <a:r>
              <a:rPr dirty="0" sz="1100" spc="-20">
                <a:latin typeface="Tahoma"/>
                <a:cs typeface="Tahoma"/>
              </a:rPr>
              <a:t>Acccount </a:t>
            </a:r>
            <a:r>
              <a:rPr dirty="0" sz="1100" spc="-40">
                <a:latin typeface="Tahoma"/>
                <a:cs typeface="Tahoma"/>
              </a:rPr>
              <a:t>(van </a:t>
            </a:r>
            <a:r>
              <a:rPr dirty="0" sz="1100" spc="-55">
                <a:latin typeface="Tahoma"/>
                <a:cs typeface="Tahoma"/>
              </a:rPr>
              <a:t>der </a:t>
            </a:r>
            <a:r>
              <a:rPr dirty="0" sz="1100" spc="-25">
                <a:latin typeface="Tahoma"/>
                <a:cs typeface="Tahoma"/>
              </a:rPr>
              <a:t>Lely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25">
                <a:latin typeface="Tahoma"/>
                <a:cs typeface="Tahoma"/>
              </a:rPr>
              <a:t>Pinker,</a:t>
            </a:r>
            <a:r>
              <a:rPr dirty="0" sz="1100" spc="17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2014)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414891"/>
            <a:ext cx="2076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(8) The </a:t>
            </a:r>
            <a:r>
              <a:rPr dirty="0" sz="1100" spc="-55">
                <a:latin typeface="Tahoma"/>
                <a:cs typeface="Tahoma"/>
              </a:rPr>
              <a:t>dog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60">
                <a:latin typeface="Tahoma"/>
                <a:cs typeface="Tahoma"/>
              </a:rPr>
              <a:t>chased by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20">
                <a:latin typeface="Tahoma"/>
                <a:cs typeface="Tahoma"/>
              </a:rPr>
              <a:t> cat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44830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84785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47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980514"/>
            <a:ext cx="3554095" cy="14674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413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35">
                <a:latin typeface="Tahoma"/>
                <a:cs typeface="Tahoma"/>
              </a:rPr>
              <a:t>grammatical </a:t>
            </a:r>
            <a:r>
              <a:rPr dirty="0" sz="1100" spc="-30">
                <a:latin typeface="Tahoma"/>
                <a:cs typeface="Tahoma"/>
              </a:rPr>
              <a:t>characteristic </a:t>
            </a:r>
            <a:r>
              <a:rPr dirty="0" sz="1100" spc="-50">
                <a:latin typeface="Tahoma"/>
                <a:cs typeface="Tahoma"/>
              </a:rPr>
              <a:t>do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song </a:t>
            </a:r>
            <a:r>
              <a:rPr dirty="0" sz="1100" spc="-25">
                <a:latin typeface="Tahoma"/>
                <a:cs typeface="Tahoma"/>
              </a:rPr>
              <a:t>lyrics 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-18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common.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40">
                <a:latin typeface="Tahoma"/>
                <a:cs typeface="Tahoma"/>
              </a:rPr>
              <a:t>When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15">
                <a:latin typeface="Tahoma"/>
                <a:cs typeface="Tahoma"/>
              </a:rPr>
              <a:t>fall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5">
                <a:latin typeface="Tahoma"/>
                <a:cs typeface="Tahoma"/>
              </a:rPr>
              <a:t>love,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55">
                <a:latin typeface="Tahoma"/>
                <a:cs typeface="Tahoma"/>
              </a:rPr>
              <a:t>be forever </a:t>
            </a:r>
            <a:r>
              <a:rPr dirty="0" sz="1100" spc="-50">
                <a:latin typeface="Tahoma"/>
                <a:cs typeface="Tahoma"/>
              </a:rPr>
              <a:t>(sung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>
                <a:latin typeface="Tahoma"/>
                <a:cs typeface="Tahoma"/>
              </a:rPr>
              <a:t>Nat King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Cole)</a:t>
            </a:r>
            <a:endParaRPr sz="1100">
              <a:latin typeface="Tahoma"/>
              <a:cs typeface="Tahoma"/>
            </a:endParaRPr>
          </a:p>
          <a:p>
            <a:pPr marL="12700" marR="259079">
              <a:lnSpc>
                <a:spcPct val="102600"/>
              </a:lnSpc>
              <a:spcBef>
                <a:spcPts val="635"/>
              </a:spcBef>
            </a:pPr>
            <a:r>
              <a:rPr dirty="0" sz="1100" spc="-50">
                <a:latin typeface="Tahoma"/>
                <a:cs typeface="Tahoma"/>
              </a:rPr>
              <a:t>Wherever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lay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30">
                <a:latin typeface="Tahoma"/>
                <a:cs typeface="Tahoma"/>
              </a:rPr>
              <a:t>hat, </a:t>
            </a:r>
            <a:r>
              <a:rPr dirty="0" sz="1100" spc="-10">
                <a:latin typeface="Tahoma"/>
                <a:cs typeface="Tahoma"/>
              </a:rPr>
              <a:t>that’s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65">
                <a:latin typeface="Tahoma"/>
                <a:cs typeface="Tahoma"/>
              </a:rPr>
              <a:t>home </a:t>
            </a:r>
            <a:r>
              <a:rPr dirty="0" sz="1100" spc="-50">
                <a:latin typeface="Tahoma"/>
                <a:cs typeface="Tahoma"/>
              </a:rPr>
              <a:t>(sung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20">
                <a:latin typeface="Tahoma"/>
                <a:cs typeface="Tahoma"/>
              </a:rPr>
              <a:t>Marvin  </a:t>
            </a:r>
            <a:r>
              <a:rPr dirty="0" sz="1100" spc="-55">
                <a:latin typeface="Tahoma"/>
                <a:cs typeface="Tahoma"/>
              </a:rPr>
              <a:t>Gaye)</a:t>
            </a:r>
            <a:endParaRPr sz="1100">
              <a:latin typeface="Tahoma"/>
              <a:cs typeface="Tahoma"/>
            </a:endParaRPr>
          </a:p>
          <a:p>
            <a:pPr marL="12700" marR="8255">
              <a:lnSpc>
                <a:spcPct val="102600"/>
              </a:lnSpc>
              <a:spcBef>
                <a:spcPts val="640"/>
              </a:spcBef>
            </a:pPr>
            <a:r>
              <a:rPr dirty="0" sz="1100" spc="-50">
                <a:latin typeface="Tahoma"/>
                <a:cs typeface="Tahoma"/>
              </a:rPr>
              <a:t>Whenever/wherever we’re meant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40">
                <a:latin typeface="Tahoma"/>
                <a:cs typeface="Tahoma"/>
              </a:rPr>
              <a:t>together, </a:t>
            </a:r>
            <a:r>
              <a:rPr dirty="0" sz="1100" spc="-10">
                <a:latin typeface="Tahoma"/>
                <a:cs typeface="Tahoma"/>
              </a:rPr>
              <a:t>I’ll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50">
                <a:latin typeface="Tahoma"/>
                <a:cs typeface="Tahoma"/>
              </a:rPr>
              <a:t>there  and </a:t>
            </a:r>
            <a:r>
              <a:rPr dirty="0" sz="1100" spc="-20">
                <a:latin typeface="Tahoma"/>
                <a:cs typeface="Tahoma"/>
              </a:rPr>
              <a:t>you’ll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65">
                <a:latin typeface="Tahoma"/>
                <a:cs typeface="Tahoma"/>
              </a:rPr>
              <a:t>near </a:t>
            </a:r>
            <a:r>
              <a:rPr dirty="0" sz="1100" spc="-50">
                <a:latin typeface="Tahoma"/>
                <a:cs typeface="Tahoma"/>
              </a:rPr>
              <a:t>(sung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Shakira)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550719"/>
            <a:ext cx="489584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4668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3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6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65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79438"/>
            <a:ext cx="489584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4668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971195"/>
            <a:ext cx="5441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3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440612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8561" y="3109815"/>
            <a:ext cx="65976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12700" marR="5080">
              <a:lnSpc>
                <a:spcPts val="730"/>
              </a:lnSpc>
              <a:spcBef>
                <a:spcPts val="70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multi</a:t>
            </a:r>
            <a:r>
              <a:rPr dirty="0" baseline="18518" sz="900" spc="-44">
                <a:latin typeface="Arial"/>
                <a:cs typeface="Arial"/>
                <a:hlinkClick r:id="rId30" action="ppaction://hlinksldjump"/>
              </a:rPr>
              <a:t>2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30" action="ppaction://hlinksldjump"/>
              </a:rPr>
              <a:t>/</a:t>
            </a:r>
            <a:r>
              <a:rPr dirty="0" baseline="18518" sz="900" spc="-135">
                <a:latin typeface="Arial"/>
                <a:cs typeface="Arial"/>
                <a:hlinkClick r:id="rId30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30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606880"/>
            <a:ext cx="126365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Hierarchical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structure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Syntactic</a:t>
            </a: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ambiguity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152027"/>
            <a:ext cx="1417955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88035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Movement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Recursion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advantages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of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trees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049169"/>
            <a:ext cx="2402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Trees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Chomsky’s Universal</a:t>
            </a:r>
            <a:r>
              <a:rPr dirty="0" sz="1100" spc="19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335223"/>
            <a:ext cx="1836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The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Universal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Grammar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debate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594342"/>
            <a:ext cx="3038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Universal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Grammar theories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language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impairment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880384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</a:t>
            </a:r>
            <a:r>
              <a:rPr dirty="0" sz="600" spc="-35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dirty="0" sz="600" spc="-4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79438"/>
            <a:ext cx="489584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440612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763981"/>
            <a:ext cx="32194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Pov.</a:t>
            </a:r>
            <a:r>
              <a:rPr dirty="0" sz="400" spc="5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4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913773"/>
            <a:ext cx="74866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26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2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9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3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6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30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30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30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30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606880"/>
            <a:ext cx="126365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Hierarchical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structure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Syntactic</a:t>
            </a:r>
            <a:r>
              <a:rPr dirty="0" sz="110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ambiguity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152027"/>
            <a:ext cx="1417955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88035">
              <a:lnSpc>
                <a:spcPct val="154600"/>
              </a:lnSpc>
              <a:spcBef>
                <a:spcPts val="10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Movement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Recursion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advantages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of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trees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049169"/>
            <a:ext cx="2402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Trees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Chomsky’s Universal</a:t>
            </a:r>
            <a:r>
              <a:rPr dirty="0" sz="1100" spc="19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335223"/>
            <a:ext cx="1836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The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Universal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Grammar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debate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594342"/>
            <a:ext cx="3038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Universal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Grammar theories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language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impairment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44830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84785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470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479438"/>
            <a:ext cx="489584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838808"/>
            <a:ext cx="3529329" cy="182181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Rice, </a:t>
            </a:r>
            <a:r>
              <a:rPr dirty="0" sz="1100" spc="35">
                <a:latin typeface="Tahoma"/>
                <a:cs typeface="Tahoma"/>
              </a:rPr>
              <a:t>M. </a:t>
            </a:r>
            <a:r>
              <a:rPr dirty="0" sz="1100" spc="-10">
                <a:latin typeface="Tahoma"/>
                <a:cs typeface="Tahoma"/>
              </a:rPr>
              <a:t>L., </a:t>
            </a:r>
            <a:r>
              <a:rPr dirty="0" sz="1100" spc="35">
                <a:latin typeface="Tahoma"/>
                <a:cs typeface="Tahoma"/>
              </a:rPr>
              <a:t>K. </a:t>
            </a:r>
            <a:r>
              <a:rPr dirty="0" sz="1100" spc="-40">
                <a:latin typeface="Tahoma"/>
                <a:cs typeface="Tahoma"/>
              </a:rPr>
              <a:t>Wexler,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20">
                <a:latin typeface="Tahoma"/>
                <a:cs typeface="Tahoma"/>
              </a:rPr>
              <a:t>S. </a:t>
            </a:r>
            <a:r>
              <a:rPr dirty="0" sz="1100" spc="105">
                <a:latin typeface="Tahoma"/>
                <a:cs typeface="Tahoma"/>
              </a:rPr>
              <a:t>M </a:t>
            </a:r>
            <a:r>
              <a:rPr dirty="0" sz="1100" spc="-45">
                <a:latin typeface="Tahoma"/>
                <a:cs typeface="Tahoma"/>
              </a:rPr>
              <a:t>Redmond. </a:t>
            </a:r>
            <a:r>
              <a:rPr dirty="0" sz="1100" spc="-30">
                <a:latin typeface="Tahoma"/>
                <a:cs typeface="Tahoma"/>
              </a:rPr>
              <a:t>Grammaticality  </a:t>
            </a:r>
            <a:r>
              <a:rPr dirty="0" sz="1100" spc="-40">
                <a:latin typeface="Tahoma"/>
                <a:cs typeface="Tahoma"/>
              </a:rPr>
              <a:t>Judgments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40">
                <a:latin typeface="Tahoma"/>
                <a:cs typeface="Tahoma"/>
              </a:rPr>
              <a:t>Extended </a:t>
            </a:r>
            <a:r>
              <a:rPr dirty="0" sz="1100" spc="-20">
                <a:latin typeface="Tahoma"/>
                <a:cs typeface="Tahoma"/>
              </a:rPr>
              <a:t>Optional </a:t>
            </a:r>
            <a:r>
              <a:rPr dirty="0" sz="1100" spc="-35">
                <a:latin typeface="Tahoma"/>
                <a:cs typeface="Tahoma"/>
              </a:rPr>
              <a:t>Infinitive </a:t>
            </a:r>
            <a:r>
              <a:rPr dirty="0" sz="1100" spc="-55">
                <a:latin typeface="Tahoma"/>
                <a:cs typeface="Tahoma"/>
              </a:rPr>
              <a:t>Grammar:  </a:t>
            </a:r>
            <a:r>
              <a:rPr dirty="0" sz="1100" spc="-40">
                <a:latin typeface="Tahoma"/>
                <a:cs typeface="Tahoma"/>
              </a:rPr>
              <a:t>Evidence from </a:t>
            </a:r>
            <a:r>
              <a:rPr dirty="0" sz="1100" spc="-35">
                <a:latin typeface="Tahoma"/>
                <a:cs typeface="Tahoma"/>
              </a:rPr>
              <a:t>English-Speaking Children </a:t>
            </a:r>
            <a:r>
              <a:rPr dirty="0" sz="1100" spc="-25">
                <a:latin typeface="Tahoma"/>
                <a:cs typeface="Tahoma"/>
              </a:rPr>
              <a:t>with Specific  </a:t>
            </a:r>
            <a:r>
              <a:rPr dirty="0" sz="1100" spc="-50">
                <a:latin typeface="Tahoma"/>
                <a:cs typeface="Tahoma"/>
              </a:rPr>
              <a:t>Language </a:t>
            </a:r>
            <a:r>
              <a:rPr dirty="0" sz="1100" spc="-45">
                <a:latin typeface="Tahoma"/>
                <a:cs typeface="Tahoma"/>
              </a:rPr>
              <a:t>Impairment. </a:t>
            </a:r>
            <a:r>
              <a:rPr dirty="0" sz="1100" spc="-25">
                <a:latin typeface="Tahoma"/>
                <a:cs typeface="Tahoma"/>
              </a:rPr>
              <a:t>Journal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Speech, Language, and  </a:t>
            </a:r>
            <a:r>
              <a:rPr dirty="0" sz="1100" spc="-45">
                <a:latin typeface="Tahoma"/>
                <a:cs typeface="Tahoma"/>
              </a:rPr>
              <a:t>Hearing </a:t>
            </a:r>
            <a:r>
              <a:rPr dirty="0" sz="1100" spc="-55">
                <a:latin typeface="Tahoma"/>
                <a:cs typeface="Tahoma"/>
              </a:rPr>
              <a:t>Research </a:t>
            </a:r>
            <a:r>
              <a:rPr dirty="0" sz="1100" spc="-50">
                <a:latin typeface="Tahoma"/>
                <a:cs typeface="Tahoma"/>
              </a:rPr>
              <a:t>42, no. </a:t>
            </a:r>
            <a:r>
              <a:rPr dirty="0" sz="1100" spc="-55">
                <a:latin typeface="Tahoma"/>
                <a:cs typeface="Tahoma"/>
              </a:rPr>
              <a:t>4 </a:t>
            </a:r>
            <a:r>
              <a:rPr dirty="0" sz="1100" spc="-45">
                <a:latin typeface="Tahoma"/>
                <a:cs typeface="Tahoma"/>
              </a:rPr>
              <a:t>(1999):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943-61.</a:t>
            </a:r>
            <a:endParaRPr sz="1100">
              <a:latin typeface="Tahoma"/>
              <a:cs typeface="Tahoma"/>
            </a:endParaRPr>
          </a:p>
          <a:p>
            <a:pPr marL="12700" marR="36830">
              <a:lnSpc>
                <a:spcPct val="102600"/>
              </a:lnSpc>
              <a:spcBef>
                <a:spcPts val="640"/>
              </a:spcBef>
            </a:pPr>
            <a:r>
              <a:rPr dirty="0" sz="1100" spc="-45">
                <a:latin typeface="Tahoma"/>
                <a:cs typeface="Tahoma"/>
              </a:rPr>
              <a:t>Lely, </a:t>
            </a:r>
            <a:r>
              <a:rPr dirty="0" sz="1100" spc="-40">
                <a:latin typeface="Tahoma"/>
                <a:cs typeface="Tahoma"/>
              </a:rPr>
              <a:t>Heather </a:t>
            </a:r>
            <a:r>
              <a:rPr dirty="0" sz="1100" spc="25">
                <a:latin typeface="Tahoma"/>
                <a:cs typeface="Tahoma"/>
              </a:rPr>
              <a:t>K.J. </a:t>
            </a:r>
            <a:r>
              <a:rPr dirty="0" sz="1100" spc="-50">
                <a:latin typeface="Tahoma"/>
                <a:cs typeface="Tahoma"/>
              </a:rPr>
              <a:t>van der, and Steven </a:t>
            </a:r>
            <a:r>
              <a:rPr dirty="0" sz="1100" spc="-25">
                <a:latin typeface="Tahoma"/>
                <a:cs typeface="Tahoma"/>
              </a:rPr>
              <a:t>Pinker. </a:t>
            </a:r>
            <a:r>
              <a:rPr dirty="0" sz="1100" spc="-20">
                <a:latin typeface="Tahoma"/>
                <a:cs typeface="Tahoma"/>
              </a:rPr>
              <a:t>The  </a:t>
            </a:r>
            <a:r>
              <a:rPr dirty="0" sz="1100" spc="-15">
                <a:latin typeface="Tahoma"/>
                <a:cs typeface="Tahoma"/>
              </a:rPr>
              <a:t>Biological </a:t>
            </a:r>
            <a:r>
              <a:rPr dirty="0" sz="1100" spc="-25">
                <a:latin typeface="Tahoma"/>
                <a:cs typeface="Tahoma"/>
              </a:rPr>
              <a:t>Basis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Language: </a:t>
            </a:r>
            <a:r>
              <a:rPr dirty="0" sz="1100" spc="-45">
                <a:latin typeface="Tahoma"/>
                <a:cs typeface="Tahoma"/>
              </a:rPr>
              <a:t>Insight </a:t>
            </a:r>
            <a:r>
              <a:rPr dirty="0" sz="1100" spc="-40">
                <a:latin typeface="Tahoma"/>
                <a:cs typeface="Tahoma"/>
              </a:rPr>
              <a:t>from Developmental  </a:t>
            </a:r>
            <a:r>
              <a:rPr dirty="0" sz="1100" spc="-35">
                <a:latin typeface="Tahoma"/>
                <a:cs typeface="Tahoma"/>
              </a:rPr>
              <a:t>Grammatical </a:t>
            </a:r>
            <a:r>
              <a:rPr dirty="0" sz="1100" spc="-50">
                <a:latin typeface="Tahoma"/>
                <a:cs typeface="Tahoma"/>
              </a:rPr>
              <a:t>Impairments. Trends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Cognitive </a:t>
            </a:r>
            <a:r>
              <a:rPr dirty="0" sz="1100" spc="-45">
                <a:latin typeface="Tahoma"/>
                <a:cs typeface="Tahoma"/>
              </a:rPr>
              <a:t>Sciences </a:t>
            </a:r>
            <a:r>
              <a:rPr dirty="0" sz="1100" spc="-50">
                <a:latin typeface="Tahoma"/>
                <a:cs typeface="Tahoma"/>
              </a:rPr>
              <a:t>18,  </a:t>
            </a:r>
            <a:r>
              <a:rPr dirty="0" sz="1100" spc="-45">
                <a:latin typeface="Tahoma"/>
                <a:cs typeface="Tahoma"/>
              </a:rPr>
              <a:t>no. </a:t>
            </a:r>
            <a:r>
              <a:rPr dirty="0" sz="1100" spc="-55">
                <a:latin typeface="Tahoma"/>
                <a:cs typeface="Tahoma"/>
              </a:rPr>
              <a:t>11 </a:t>
            </a:r>
            <a:r>
              <a:rPr dirty="0" sz="1100" spc="-40">
                <a:latin typeface="Tahoma"/>
                <a:cs typeface="Tahoma"/>
              </a:rPr>
              <a:t>(November </a:t>
            </a:r>
            <a:r>
              <a:rPr dirty="0" sz="1100" spc="-55">
                <a:latin typeface="Tahoma"/>
                <a:cs typeface="Tahoma"/>
              </a:rPr>
              <a:t>2014): </a:t>
            </a:r>
            <a:r>
              <a:rPr dirty="0" sz="1100" spc="-50">
                <a:latin typeface="Tahoma"/>
                <a:cs typeface="Tahoma"/>
              </a:rPr>
              <a:t>586-95.  </a:t>
            </a:r>
            <a:r>
              <a:rPr dirty="0" sz="1100" spc="-30">
                <a:latin typeface="Tahoma"/>
                <a:cs typeface="Tahoma"/>
              </a:rPr>
              <a:t>https://doi.org/10.1016/j.tics.2014.07.001.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8561" y="2763981"/>
            <a:ext cx="32194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</a:t>
            </a:r>
            <a:r>
              <a:rPr dirty="0" sz="400" spc="5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3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ti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7</a:t>
            </a:r>
            <a:r>
              <a:rPr dirty="0" sz="400" spc="-55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82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57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51180" cy="1127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 marL="12700" marR="7620">
              <a:lnSpc>
                <a:spcPct val="175300"/>
              </a:lnSpc>
              <a:spcBef>
                <a:spcPts val="49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Str</a:t>
            </a:r>
            <a:endParaRPr sz="600">
              <a:latin typeface="Arial"/>
              <a:cs typeface="Arial"/>
            </a:endParaRPr>
          </a:p>
          <a:p>
            <a:pPr marL="37465" marR="175260">
              <a:lnSpc>
                <a:spcPct val="152200"/>
              </a:lnSpc>
              <a:spcBef>
                <a:spcPts val="30"/>
              </a:spcBef>
            </a:pPr>
            <a:r>
              <a:rPr dirty="0" sz="400"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79528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05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5" action="ppaction://hlinksldjump"/>
              </a:rPr>
              <a:t>Hierarchical </a:t>
            </a:r>
            <a:r>
              <a:rPr dirty="0" spc="-70">
                <a:hlinkClick r:id="rId5" action="ppaction://hlinksldjump"/>
              </a:rPr>
              <a:t>sentence</a:t>
            </a:r>
            <a:r>
              <a:rPr dirty="0" spc="100">
                <a:hlinkClick r:id="rId5" action="ppaction://hlinksldjump"/>
              </a:rPr>
              <a:t> </a:t>
            </a:r>
            <a:r>
              <a:rPr dirty="0" spc="-40">
                <a:hlinkClick r:id="rId5" action="ppaction://hlinksldjump"/>
              </a:rPr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38561" y="2418147"/>
            <a:ext cx="28448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550719"/>
            <a:ext cx="489584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4668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multi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3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35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897" y="1432209"/>
            <a:ext cx="3121025" cy="316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62890" marR="31115" indent="-225425">
              <a:lnSpc>
                <a:spcPts val="1100"/>
              </a:lnSpc>
              <a:spcBef>
                <a:spcPts val="215"/>
              </a:spcBef>
            </a:pPr>
            <a:r>
              <a:rPr dirty="0" sz="1000" spc="-15">
                <a:latin typeface="Tahoma"/>
                <a:cs typeface="Tahoma"/>
              </a:rPr>
              <a:t>(1) The </a:t>
            </a:r>
            <a:r>
              <a:rPr dirty="0" sz="1000" spc="-50">
                <a:latin typeface="Tahoma"/>
                <a:cs typeface="Tahoma"/>
              </a:rPr>
              <a:t>man </a:t>
            </a:r>
            <a:r>
              <a:rPr dirty="0" baseline="-11904" sz="1050" spc="22">
                <a:solidFill>
                  <a:srgbClr val="FF0000"/>
                </a:solidFill>
                <a:latin typeface="Arial"/>
                <a:cs typeface="Arial"/>
              </a:rPr>
              <a:t>VP </a:t>
            </a:r>
            <a:r>
              <a:rPr dirty="0" sz="1000" spc="-35">
                <a:solidFill>
                  <a:srgbClr val="FF0000"/>
                </a:solidFill>
                <a:latin typeface="Tahoma"/>
                <a:cs typeface="Tahoma"/>
              </a:rPr>
              <a:t>[avidly </a:t>
            </a:r>
            <a:r>
              <a:rPr dirty="0" sz="1000" spc="-45">
                <a:solidFill>
                  <a:srgbClr val="FF0000"/>
                </a:solidFill>
                <a:latin typeface="Tahoma"/>
                <a:cs typeface="Tahoma"/>
              </a:rPr>
              <a:t>watched </a:t>
            </a:r>
            <a:r>
              <a:rPr dirty="0" baseline="-11904" sz="1050" spc="15">
                <a:solidFill>
                  <a:srgbClr val="0000FF"/>
                </a:solidFill>
                <a:latin typeface="Arial"/>
                <a:cs typeface="Arial"/>
              </a:rPr>
              <a:t>NP </a:t>
            </a:r>
            <a:r>
              <a:rPr dirty="0" sz="1000" spc="-50">
                <a:solidFill>
                  <a:srgbClr val="0000FF"/>
                </a:solidFill>
                <a:latin typeface="Tahoma"/>
                <a:cs typeface="Tahoma"/>
              </a:rPr>
              <a:t>[the </a:t>
            </a:r>
            <a:r>
              <a:rPr dirty="0" sz="1000" spc="-40">
                <a:solidFill>
                  <a:srgbClr val="0000FF"/>
                </a:solidFill>
                <a:latin typeface="Tahoma"/>
                <a:cs typeface="Tahoma"/>
              </a:rPr>
              <a:t>documentary </a:t>
            </a:r>
            <a:r>
              <a:rPr dirty="0" sz="1000" spc="-45">
                <a:solidFill>
                  <a:srgbClr val="0000FF"/>
                </a:solidFill>
                <a:latin typeface="Tahoma"/>
                <a:cs typeface="Tahoma"/>
              </a:rPr>
              <a:t>on  </a:t>
            </a:r>
            <a:r>
              <a:rPr dirty="0" sz="1000" spc="-50">
                <a:solidFill>
                  <a:srgbClr val="0000FF"/>
                </a:solidFill>
                <a:latin typeface="Tahoma"/>
                <a:cs typeface="Tahoma"/>
              </a:rPr>
              <a:t>penguins]</a:t>
            </a:r>
            <a:r>
              <a:rPr dirty="0" sz="1000" spc="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000" spc="-100">
                <a:solidFill>
                  <a:srgbClr val="FF0000"/>
                </a:solidFill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05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5" action="ppaction://hlinksldjump"/>
              </a:rPr>
              <a:t>Hierarchical </a:t>
            </a:r>
            <a:r>
              <a:rPr dirty="0" spc="-70">
                <a:hlinkClick r:id="rId5" action="ppaction://hlinksldjump"/>
              </a:rPr>
              <a:t>sentence</a:t>
            </a:r>
            <a:r>
              <a:rPr dirty="0" spc="100">
                <a:hlinkClick r:id="rId5" action="ppaction://hlinksldjump"/>
              </a:rPr>
              <a:t> </a:t>
            </a:r>
            <a:r>
              <a:rPr dirty="0" spc="-40">
                <a:hlinkClick r:id="rId5" action="ppaction://hlinksldjump"/>
              </a:rPr>
              <a:t>structure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4732" y="857731"/>
            <a:ext cx="5422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3353" y="1394625"/>
            <a:ext cx="18097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75">
                <a:latin typeface="Tahoma"/>
                <a:cs typeface="Tahoma"/>
              </a:rPr>
              <a:t>VP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6082" y="1900732"/>
            <a:ext cx="186690" cy="172085"/>
          </a:xfrm>
          <a:prstGeom prst="rect">
            <a:avLst/>
          </a:prstGeom>
          <a:solidFill>
            <a:srgbClr val="CCCC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83252" y="2121511"/>
            <a:ext cx="1812925" cy="260985"/>
          </a:xfrm>
          <a:custGeom>
            <a:avLst/>
            <a:gdLst/>
            <a:ahLst/>
            <a:cxnLst/>
            <a:rect l="l" t="t" r="r" b="b"/>
            <a:pathLst>
              <a:path w="1812925" h="260985">
                <a:moveTo>
                  <a:pt x="906162" y="0"/>
                </a:moveTo>
                <a:lnTo>
                  <a:pt x="0" y="260855"/>
                </a:lnTo>
                <a:lnTo>
                  <a:pt x="1812325" y="260855"/>
                </a:lnTo>
                <a:lnTo>
                  <a:pt x="906162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03418" y="2096844"/>
            <a:ext cx="949960" cy="285750"/>
          </a:xfrm>
          <a:custGeom>
            <a:avLst/>
            <a:gdLst/>
            <a:ahLst/>
            <a:cxnLst/>
            <a:rect l="l" t="t" r="r" b="b"/>
            <a:pathLst>
              <a:path w="949960" h="285750">
                <a:moveTo>
                  <a:pt x="474741" y="0"/>
                </a:moveTo>
                <a:lnTo>
                  <a:pt x="0" y="285539"/>
                </a:lnTo>
                <a:lnTo>
                  <a:pt x="949482" y="285539"/>
                </a:lnTo>
                <a:lnTo>
                  <a:pt x="474741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78155" y="1615415"/>
            <a:ext cx="706120" cy="260985"/>
          </a:xfrm>
          <a:custGeom>
            <a:avLst/>
            <a:gdLst/>
            <a:ahLst/>
            <a:cxnLst/>
            <a:rect l="l" t="t" r="r" b="b"/>
            <a:pathLst>
              <a:path w="706119" h="260985">
                <a:moveTo>
                  <a:pt x="705635" y="0"/>
                </a:moveTo>
                <a:lnTo>
                  <a:pt x="0" y="26085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83790" y="1615415"/>
            <a:ext cx="706120" cy="236854"/>
          </a:xfrm>
          <a:custGeom>
            <a:avLst/>
            <a:gdLst/>
            <a:ahLst/>
            <a:cxnLst/>
            <a:rect l="l" t="t" r="r" b="b"/>
            <a:pathLst>
              <a:path w="706119" h="236855">
                <a:moveTo>
                  <a:pt x="0" y="0"/>
                </a:moveTo>
                <a:lnTo>
                  <a:pt x="705635" y="23661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21528" y="1363854"/>
            <a:ext cx="212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5297" y="2069916"/>
            <a:ext cx="0" cy="347345"/>
          </a:xfrm>
          <a:custGeom>
            <a:avLst/>
            <a:gdLst/>
            <a:ahLst/>
            <a:cxnLst/>
            <a:rect l="l" t="t" r="r" b="b"/>
            <a:pathLst>
              <a:path w="0" h="347344">
                <a:moveTo>
                  <a:pt x="0" y="0"/>
                </a:moveTo>
                <a:lnTo>
                  <a:pt x="0" y="34711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31261" y="1869964"/>
            <a:ext cx="1566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4815" algn="l"/>
                <a:tab pos="739775" algn="l"/>
              </a:tabLst>
            </a:pPr>
            <a:r>
              <a:rPr dirty="0" sz="1100" spc="-10">
                <a:latin typeface="Tahoma"/>
                <a:cs typeface="Tahoma"/>
              </a:rPr>
              <a:t>Det	</a:t>
            </a:r>
            <a:r>
              <a:rPr dirty="0" sz="1100" spc="35">
                <a:latin typeface="Tahoma"/>
                <a:cs typeface="Tahoma"/>
              </a:rPr>
              <a:t>N	</a:t>
            </a:r>
            <a:r>
              <a:rPr dirty="0" sz="1100" spc="-35">
                <a:latin typeface="Tahoma"/>
                <a:cs typeface="Tahoma"/>
              </a:rPr>
              <a:t>Verb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Complex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3374" y="2376072"/>
            <a:ext cx="34366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08150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3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  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avidly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watched	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documentary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penguins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9803" y="2069918"/>
            <a:ext cx="0" cy="313055"/>
          </a:xfrm>
          <a:custGeom>
            <a:avLst/>
            <a:gdLst/>
            <a:ahLst/>
            <a:cxnLst/>
            <a:rect l="l" t="t" r="r" b="b"/>
            <a:pathLst>
              <a:path w="0" h="313055">
                <a:moveTo>
                  <a:pt x="0" y="0"/>
                </a:moveTo>
                <a:lnTo>
                  <a:pt x="0" y="3124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9798" y="1563808"/>
            <a:ext cx="177800" cy="313055"/>
          </a:xfrm>
          <a:custGeom>
            <a:avLst/>
            <a:gdLst/>
            <a:ahLst/>
            <a:cxnLst/>
            <a:rect l="l" t="t" r="r" b="b"/>
            <a:pathLst>
              <a:path w="177800" h="313055">
                <a:moveTo>
                  <a:pt x="177749" y="0"/>
                </a:moveTo>
                <a:lnTo>
                  <a:pt x="0" y="3124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7548" y="1563808"/>
            <a:ext cx="177800" cy="313055"/>
          </a:xfrm>
          <a:custGeom>
            <a:avLst/>
            <a:gdLst/>
            <a:ahLst/>
            <a:cxnLst/>
            <a:rect l="l" t="t" r="r" b="b"/>
            <a:pathLst>
              <a:path w="177800" h="313055">
                <a:moveTo>
                  <a:pt x="0" y="0"/>
                </a:moveTo>
                <a:lnTo>
                  <a:pt x="177750" y="3124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7546" y="1057684"/>
            <a:ext cx="778510" cy="313055"/>
          </a:xfrm>
          <a:custGeom>
            <a:avLst/>
            <a:gdLst/>
            <a:ahLst/>
            <a:cxnLst/>
            <a:rect l="l" t="t" r="r" b="b"/>
            <a:pathLst>
              <a:path w="778510" h="313055">
                <a:moveTo>
                  <a:pt x="778127" y="0"/>
                </a:moveTo>
                <a:lnTo>
                  <a:pt x="0" y="3124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05674" y="1057684"/>
            <a:ext cx="778510" cy="288290"/>
          </a:xfrm>
          <a:custGeom>
            <a:avLst/>
            <a:gdLst/>
            <a:ahLst/>
            <a:cxnLst/>
            <a:rect l="l" t="t" r="r" b="b"/>
            <a:pathLst>
              <a:path w="778510" h="288290">
                <a:moveTo>
                  <a:pt x="0" y="0"/>
                </a:moveTo>
                <a:lnTo>
                  <a:pt x="778127" y="28823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913263" y="2550719"/>
            <a:ext cx="489584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 marR="14668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multi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4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35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3" y="85095"/>
            <a:ext cx="419734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 marR="5080" indent="-4762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Hier</a:t>
            </a:r>
            <a:r>
              <a:rPr dirty="0" sz="600" spc="-3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dirty="0" sz="6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rchica</a:t>
            </a:r>
            <a:r>
              <a:rPr dirty="0" sz="600" spc="2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  </a:t>
            </a:r>
            <a:r>
              <a:rPr dirty="0" sz="60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Arial"/>
                <a:cs typeface="Arial"/>
              </a:rPr>
              <a:t>Nick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Riches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3" action="ppaction://hlinksldjump"/>
              </a:rPr>
              <a:t>Homework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54864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Hierarchical</a:t>
            </a:r>
            <a:r>
              <a:rPr dirty="0" sz="600" spc="10">
                <a:solidFill>
                  <a:srgbClr val="9494D7"/>
                </a:solidFill>
                <a:latin typeface="Arial"/>
                <a:cs typeface="Arial"/>
                <a:hlinkClick r:id="rId4" action="ppaction://hlinksldjump"/>
              </a:rPr>
              <a:t> Str</a:t>
            </a:r>
            <a:endParaRPr sz="600">
              <a:latin typeface="Arial"/>
              <a:cs typeface="Arial"/>
            </a:endParaRPr>
          </a:p>
          <a:p>
            <a:pPr marL="37465" marR="172085">
              <a:lnSpc>
                <a:spcPct val="152200"/>
              </a:lnSpc>
              <a:spcBef>
                <a:spcPts val="2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5" action="ppaction://hlinksldjump"/>
              </a:rPr>
              <a:t>Hier.Sent.Str.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  <a:hlinkClick r:id="rId6" action="ppaction://hlinksldjump"/>
              </a:rPr>
              <a:t>Hier.Phr.Str. </a:t>
            </a:r>
            <a:r>
              <a:rPr dirty="0" sz="400"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7" action="ppaction://hlinksldjump"/>
              </a:rPr>
              <a:t>Embedding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Hier.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word</a:t>
            </a:r>
            <a:r>
              <a:rPr dirty="0" sz="400" spc="2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8" action="ppaction://hlinksldjump"/>
              </a:rPr>
              <a:t>str.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88877"/>
            <a:ext cx="55118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Syn.</a:t>
            </a:r>
            <a:r>
              <a:rPr dirty="0" sz="600" spc="60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9" action="ppaction://hlinksldjump"/>
              </a:rPr>
              <a:t>Ambiguity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Syn.</a:t>
            </a:r>
            <a:r>
              <a:rPr dirty="0" sz="400" spc="65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0" action="ppaction://hlinksldjump"/>
              </a:rPr>
              <a:t>Ambiguity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41924"/>
            <a:ext cx="3797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">
                <a:solidFill>
                  <a:srgbClr val="9494D7"/>
                </a:solidFill>
                <a:latin typeface="Arial"/>
                <a:cs typeface="Arial"/>
                <a:hlinkClick r:id="rId11" action="ppaction://hlinksldjump"/>
              </a:rPr>
              <a:t>Movement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Emb.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2" action="ppaction://hlinksldjump"/>
              </a:rPr>
              <a:t>phrases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94984"/>
            <a:ext cx="669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3" action="ppaction://hlinksldjump"/>
              </a:rPr>
              <a:t>Recursion</a:t>
            </a:r>
            <a:endParaRPr sz="600">
              <a:latin typeface="Arial"/>
              <a:cs typeface="Arial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What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is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4" action="ppaction://hlinksldjump"/>
              </a:rPr>
              <a:t>recursion?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Examples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5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Characteristics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of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6" action="ppaction://hlinksldjump"/>
              </a:rPr>
              <a:t>recursion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Why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do 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we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need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7" action="ppaction://hlinksldjump"/>
              </a:rPr>
              <a:t>recursion?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4679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Adv. </a:t>
            </a:r>
            <a:r>
              <a:rPr dirty="0" sz="600" spc="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of</a:t>
            </a:r>
            <a:r>
              <a:rPr dirty="0" sz="600" spc="-65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Arial"/>
                <a:cs typeface="Arial"/>
                <a:hlinkClick r:id="rId18" action="ppaction://hlinksldjump"/>
              </a:rPr>
              <a:t>trees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19" action="ppaction://hlinksldjump"/>
              </a:rPr>
              <a:t>Advantages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79438"/>
            <a:ext cx="489584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0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Trees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and</a:t>
            </a:r>
            <a:r>
              <a:rPr dirty="0" sz="600" spc="-7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0" action="ppaction://hlinksldjump"/>
              </a:rPr>
              <a:t>UG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Ideas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of</a:t>
            </a:r>
            <a:r>
              <a:rPr dirty="0" sz="400" spc="-2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 </a:t>
            </a:r>
            <a:r>
              <a:rPr dirty="0" sz="400" spc="-5">
                <a:solidFill>
                  <a:srgbClr val="80808F"/>
                </a:solidFill>
                <a:latin typeface="Arial"/>
                <a:cs typeface="Arial"/>
                <a:hlinkClick r:id="rId21" action="ppaction://hlinksldjump"/>
              </a:rPr>
              <a:t>NC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488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6" action="ppaction://hlinksldjump"/>
              </a:rPr>
              <a:t>Hierarchical </a:t>
            </a:r>
            <a:r>
              <a:rPr dirty="0" spc="-70">
                <a:hlinkClick r:id="rId6" action="ppaction://hlinksldjump"/>
              </a:rPr>
              <a:t>phrase</a:t>
            </a:r>
            <a:r>
              <a:rPr dirty="0" spc="95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structure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1897" y="645285"/>
            <a:ext cx="27616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baseline="-13888" sz="1200" spc="15">
                <a:solidFill>
                  <a:srgbClr val="0000FF"/>
                </a:solidFill>
                <a:latin typeface="Arial"/>
                <a:cs typeface="Arial"/>
              </a:rPr>
              <a:t>NP </a:t>
            </a:r>
            <a:r>
              <a:rPr dirty="0" sz="1100" spc="-50">
                <a:solidFill>
                  <a:srgbClr val="0000FF"/>
                </a:solidFill>
                <a:latin typeface="Tahoma"/>
                <a:cs typeface="Tahoma"/>
              </a:rPr>
              <a:t>[documentary </a:t>
            </a:r>
            <a:r>
              <a:rPr dirty="0" baseline="-13888" sz="1200" spc="7">
                <a:solidFill>
                  <a:srgbClr val="009900"/>
                </a:solidFill>
                <a:latin typeface="Arial"/>
                <a:cs typeface="Arial"/>
              </a:rPr>
              <a:t>PP </a:t>
            </a:r>
            <a:r>
              <a:rPr dirty="0" sz="1100" spc="-70">
                <a:solidFill>
                  <a:srgbClr val="009900"/>
                </a:solidFill>
                <a:latin typeface="Tahoma"/>
                <a:cs typeface="Tahoma"/>
              </a:rPr>
              <a:t>[on </a:t>
            </a:r>
            <a:r>
              <a:rPr dirty="0" sz="1100" spc="-30">
                <a:solidFill>
                  <a:srgbClr val="0000FF"/>
                </a:solidFill>
                <a:latin typeface="Tahoma"/>
                <a:cs typeface="Tahoma"/>
              </a:rPr>
              <a:t>[</a:t>
            </a:r>
            <a:r>
              <a:rPr dirty="0" baseline="-13888" sz="1200" spc="-44">
                <a:solidFill>
                  <a:srgbClr val="0000FF"/>
                </a:solidFill>
                <a:latin typeface="Arial"/>
                <a:cs typeface="Arial"/>
              </a:rPr>
              <a:t>NP </a:t>
            </a:r>
            <a:r>
              <a:rPr dirty="0" sz="1100" spc="-50">
                <a:solidFill>
                  <a:srgbClr val="0000FF"/>
                </a:solidFill>
                <a:latin typeface="Tahoma"/>
                <a:cs typeface="Tahoma"/>
              </a:rPr>
              <a:t>Penguins] </a:t>
            </a:r>
            <a:r>
              <a:rPr dirty="0" sz="1100" spc="-110">
                <a:solidFill>
                  <a:srgbClr val="009900"/>
                </a:solidFill>
                <a:latin typeface="Tahoma"/>
                <a:cs typeface="Tahoma"/>
              </a:rPr>
              <a:t>]</a:t>
            </a:r>
            <a:r>
              <a:rPr dirty="0" sz="1100" spc="-75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dirty="0" sz="1100" spc="-110">
                <a:solidFill>
                  <a:srgbClr val="0000FF"/>
                </a:solidFill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645167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8369" y="1084542"/>
            <a:ext cx="186690" cy="172085"/>
          </a:xfrm>
          <a:prstGeom prst="rect">
            <a:avLst/>
          </a:prstGeom>
          <a:solidFill>
            <a:srgbClr val="CCCC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3311" y="1433320"/>
            <a:ext cx="123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5">
                <a:latin typeface="Tahoma"/>
                <a:cs typeface="Tahoma"/>
              </a:rPr>
              <a:t>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7293" y="1843697"/>
            <a:ext cx="18986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85">
                <a:latin typeface="Tahoma"/>
                <a:cs typeface="Tahoma"/>
              </a:rPr>
              <a:t>PP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76665" y="2444052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41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51831" y="2572061"/>
            <a:ext cx="7912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2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penguins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34952" y="2392437"/>
            <a:ext cx="0" cy="220979"/>
          </a:xfrm>
          <a:custGeom>
            <a:avLst/>
            <a:gdLst/>
            <a:ahLst/>
            <a:cxnLst/>
            <a:rect l="l" t="t" r="r" b="b"/>
            <a:pathLst>
              <a:path w="0" h="220980">
                <a:moveTo>
                  <a:pt x="0" y="0"/>
                </a:moveTo>
                <a:lnTo>
                  <a:pt x="0" y="22058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34959" y="2064475"/>
            <a:ext cx="220979" cy="134620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853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55812" y="2064475"/>
            <a:ext cx="220979" cy="110489"/>
          </a:xfrm>
          <a:custGeom>
            <a:avLst/>
            <a:gdLst/>
            <a:ahLst/>
            <a:cxnLst/>
            <a:rect l="l" t="t" r="r" b="b"/>
            <a:pathLst>
              <a:path w="220980" h="110489">
                <a:moveTo>
                  <a:pt x="0" y="0"/>
                </a:moveTo>
                <a:lnTo>
                  <a:pt x="220853" y="11008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112560" y="1812909"/>
            <a:ext cx="123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5">
                <a:latin typeface="Tahoma"/>
                <a:cs typeface="Tahoma"/>
              </a:rPr>
              <a:t>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9104" y="2192486"/>
            <a:ext cx="14814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01065" algn="l"/>
                <a:tab pos="1294130" algn="l"/>
              </a:tabLst>
            </a:pPr>
            <a:r>
              <a:rPr dirty="0" sz="1100" spc="-50">
                <a:latin typeface="Tahoma"/>
                <a:cs typeface="Tahoma"/>
              </a:rPr>
              <a:t>d</a:t>
            </a:r>
            <a:r>
              <a:rPr dirty="0" sz="1100" spc="-20">
                <a:latin typeface="Tahoma"/>
                <a:cs typeface="Tahoma"/>
              </a:rPr>
              <a:t>o</a:t>
            </a:r>
            <a:r>
              <a:rPr dirty="0" sz="1100" spc="-45">
                <a:latin typeface="Tahoma"/>
                <a:cs typeface="Tahoma"/>
              </a:rPr>
              <a:t>cument</a:t>
            </a:r>
            <a:r>
              <a:rPr dirty="0" sz="1100" spc="-80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ry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85">
                <a:latin typeface="Tahoma"/>
                <a:cs typeface="Tahoma"/>
              </a:rPr>
              <a:t>P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74333" y="2012862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74331" y="1633274"/>
            <a:ext cx="391160" cy="186055"/>
          </a:xfrm>
          <a:custGeom>
            <a:avLst/>
            <a:gdLst/>
            <a:ahLst/>
            <a:cxnLst/>
            <a:rect l="l" t="t" r="r" b="b"/>
            <a:pathLst>
              <a:path w="391159" h="186055">
                <a:moveTo>
                  <a:pt x="39074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65071" y="1633274"/>
            <a:ext cx="391160" cy="161925"/>
          </a:xfrm>
          <a:custGeom>
            <a:avLst/>
            <a:gdLst/>
            <a:ahLst/>
            <a:cxnLst/>
            <a:rect l="l" t="t" r="r" b="b"/>
            <a:pathLst>
              <a:path w="391160" h="161925">
                <a:moveTo>
                  <a:pt x="0" y="0"/>
                </a:moveTo>
                <a:lnTo>
                  <a:pt x="390740" y="16171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59784" y="1433328"/>
            <a:ext cx="2374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Det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4034" y="1812906"/>
            <a:ext cx="2089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8326" y="1633282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78302" y="1305320"/>
            <a:ext cx="493395" cy="134620"/>
          </a:xfrm>
          <a:custGeom>
            <a:avLst/>
            <a:gdLst/>
            <a:ahLst/>
            <a:cxnLst/>
            <a:rect l="l" t="t" r="r" b="b"/>
            <a:pathLst>
              <a:path w="493394" h="134619">
                <a:moveTo>
                  <a:pt x="493387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71689" y="1305320"/>
            <a:ext cx="493395" cy="134620"/>
          </a:xfrm>
          <a:custGeom>
            <a:avLst/>
            <a:gdLst/>
            <a:ahLst/>
            <a:cxnLst/>
            <a:rect l="l" t="t" r="r" b="b"/>
            <a:pathLst>
              <a:path w="493394" h="134619">
                <a:moveTo>
                  <a:pt x="0" y="0"/>
                </a:moveTo>
                <a:lnTo>
                  <a:pt x="493387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938561" y="2763981"/>
            <a:ext cx="32194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Pov.</a:t>
            </a:r>
            <a:r>
              <a:rPr dirty="0" sz="400" spc="5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Arial"/>
                <a:cs typeface="Arial"/>
                <a:hlinkClick r:id="rId22" action="ppaction://hlinksldjump"/>
              </a:rPr>
              <a:t>stim.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UG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and</a:t>
            </a:r>
            <a:r>
              <a:rPr dirty="0" sz="400" spc="20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3" action="ppaction://hlinksldjump"/>
              </a:rPr>
              <a:t>trees</a:t>
            </a:r>
            <a:endParaRPr sz="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3263" y="2989339"/>
            <a:ext cx="68516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The </a:t>
            </a:r>
            <a:r>
              <a:rPr dirty="0" sz="600" spc="-2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UG</a:t>
            </a:r>
            <a:r>
              <a:rPr dirty="0" sz="600" spc="70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 </a:t>
            </a:r>
            <a:r>
              <a:rPr dirty="0" sz="600" spc="-15">
                <a:solidFill>
                  <a:srgbClr val="9494D7"/>
                </a:solidFill>
                <a:latin typeface="Arial"/>
                <a:cs typeface="Arial"/>
                <a:hlinkClick r:id="rId24" action="ppaction://hlinksldjump"/>
              </a:rPr>
              <a:t>debate</a:t>
            </a:r>
            <a:endParaRPr sz="6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Imp of</a:t>
            </a:r>
            <a:r>
              <a:rPr dirty="0" sz="400" spc="5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 </a:t>
            </a: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5" action="ppaction://hlinksldjump"/>
              </a:rPr>
              <a:t>rec.</a:t>
            </a:r>
            <a:endParaRPr sz="400">
              <a:latin typeface="Arial"/>
              <a:cs typeface="Arial"/>
            </a:endParaRPr>
          </a:p>
          <a:p>
            <a:pPr marL="37465" marR="5080">
              <a:lnSpc>
                <a:spcPts val="730"/>
              </a:lnSpc>
              <a:spcBef>
                <a:spcPts val="65"/>
              </a:spcBef>
            </a:pPr>
            <a:r>
              <a:rPr dirty="0" sz="400" spc="-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Lang </a:t>
            </a:r>
            <a:r>
              <a:rPr dirty="0" sz="400" spc="10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without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6" action="ppaction://hlinksldjump"/>
              </a:rPr>
              <a:t>rec.?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Recursion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in other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  <a:hlinkClick r:id="rId27" action="ppaction://hlinksldjump"/>
              </a:rPr>
              <a:t>domains? </a:t>
            </a:r>
            <a:r>
              <a:rPr dirty="0" sz="400" spc="-15">
                <a:solidFill>
                  <a:srgbClr val="80808F"/>
                </a:solidFill>
                <a:latin typeface="Arial"/>
                <a:cs typeface="Arial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Presence </a:t>
            </a:r>
            <a:r>
              <a:rPr dirty="0" sz="40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of 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multi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5</a:t>
            </a:r>
            <a:r>
              <a:rPr dirty="0" sz="400" spc="-30">
                <a:solidFill>
                  <a:srgbClr val="80808F"/>
                </a:solidFill>
                <a:latin typeface="Arial"/>
                <a:cs typeface="Arial"/>
                <a:hlinkClick r:id="rId28" action="ppaction://hlinksldjump"/>
              </a:rPr>
              <a:t>ple</a:t>
            </a:r>
            <a:r>
              <a:rPr dirty="0" baseline="18518" sz="900" spc="-44">
                <a:latin typeface="Arial"/>
                <a:cs typeface="Arial"/>
                <a:hlinkClick r:id="rId28" action="ppaction://hlinksldjump"/>
              </a:rPr>
              <a:t>/</a:t>
            </a:r>
            <a:r>
              <a:rPr dirty="0" baseline="18518" sz="900" spc="-135">
                <a:latin typeface="Arial"/>
                <a:cs typeface="Arial"/>
                <a:hlinkClick r:id="rId28" action="ppaction://hlinksldjump"/>
              </a:rPr>
              <a:t> </a:t>
            </a:r>
            <a:r>
              <a:rPr dirty="0" baseline="18518" sz="900" spc="-30">
                <a:latin typeface="Arial"/>
                <a:cs typeface="Arial"/>
                <a:hlinkClick r:id="rId28" action="ppaction://hlinksldjump"/>
              </a:rPr>
              <a:t>37</a:t>
            </a:r>
            <a:endParaRPr baseline="18518"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2020-03-24T09:42:30Z</dcterms:created>
  <dcterms:modified xsi:type="dcterms:W3CDTF">2020-03-24T09:42:30Z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2020-03-24T00:00:00Z</vt:filetime>
  </property>
</Properties>
</file>