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888003" y="0"/>
            <a:ext cx="720000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297" y="318793"/>
            <a:ext cx="4275505" cy="531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1960" y="1639454"/>
            <a:ext cx="3118485" cy="746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7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8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image" Target="../media/image3.jpg"/><Relationship Id="rId19" Type="http://schemas.openxmlformats.org/officeDocument/2006/relationships/slide" Target="slide42.xml"/><Relationship Id="rId20" Type="http://schemas.openxmlformats.org/officeDocument/2006/relationships/slide" Target="slide43.xml"/><Relationship Id="rId21" Type="http://schemas.openxmlformats.org/officeDocument/2006/relationships/slide" Target="slide44.xml"/><Relationship Id="rId22" Type="http://schemas.openxmlformats.org/officeDocument/2006/relationships/slide" Target="slide45.xml"/><Relationship Id="rId23" Type="http://schemas.openxmlformats.org/officeDocument/2006/relationships/slide" Target="slide46.xml"/><Relationship Id="rId24" Type="http://schemas.openxmlformats.org/officeDocument/2006/relationships/slide" Target="slide47.xml"/><Relationship Id="rId25" Type="http://schemas.openxmlformats.org/officeDocument/2006/relationships/slide" Target="slide48.xml"/><Relationship Id="rId26" Type="http://schemas.openxmlformats.org/officeDocument/2006/relationships/slide" Target="slide50.xml"/><Relationship Id="rId27" Type="http://schemas.openxmlformats.org/officeDocument/2006/relationships/slide" Target="slide57.xml"/><Relationship Id="rId28" Type="http://schemas.openxmlformats.org/officeDocument/2006/relationships/slide" Target="slide62.xml"/><Relationship Id="rId29" Type="http://schemas.openxmlformats.org/officeDocument/2006/relationships/slide" Target="slide68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image" Target="../media/image4.jpg"/><Relationship Id="rId19" Type="http://schemas.openxmlformats.org/officeDocument/2006/relationships/slide" Target="slide42.xml"/><Relationship Id="rId20" Type="http://schemas.openxmlformats.org/officeDocument/2006/relationships/slide" Target="slide43.xml"/><Relationship Id="rId21" Type="http://schemas.openxmlformats.org/officeDocument/2006/relationships/slide" Target="slide44.xml"/><Relationship Id="rId22" Type="http://schemas.openxmlformats.org/officeDocument/2006/relationships/slide" Target="slide45.xml"/><Relationship Id="rId23" Type="http://schemas.openxmlformats.org/officeDocument/2006/relationships/slide" Target="slide46.xml"/><Relationship Id="rId24" Type="http://schemas.openxmlformats.org/officeDocument/2006/relationships/slide" Target="slide47.xml"/><Relationship Id="rId25" Type="http://schemas.openxmlformats.org/officeDocument/2006/relationships/slide" Target="slide48.xml"/><Relationship Id="rId26" Type="http://schemas.openxmlformats.org/officeDocument/2006/relationships/slide" Target="slide50.xml"/><Relationship Id="rId27" Type="http://schemas.openxmlformats.org/officeDocument/2006/relationships/slide" Target="slide57.xml"/><Relationship Id="rId28" Type="http://schemas.openxmlformats.org/officeDocument/2006/relationships/slide" Target="slide62.xml"/><Relationship Id="rId29" Type="http://schemas.openxmlformats.org/officeDocument/2006/relationships/slide" Target="slide68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8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image" Target="../media/image5.jpg"/><Relationship Id="rId19" Type="http://schemas.openxmlformats.org/officeDocument/2006/relationships/slide" Target="slide42.xml"/><Relationship Id="rId20" Type="http://schemas.openxmlformats.org/officeDocument/2006/relationships/slide" Target="slide43.xml"/><Relationship Id="rId21" Type="http://schemas.openxmlformats.org/officeDocument/2006/relationships/slide" Target="slide44.xml"/><Relationship Id="rId22" Type="http://schemas.openxmlformats.org/officeDocument/2006/relationships/slide" Target="slide45.xml"/><Relationship Id="rId23" Type="http://schemas.openxmlformats.org/officeDocument/2006/relationships/slide" Target="slide46.xml"/><Relationship Id="rId24" Type="http://schemas.openxmlformats.org/officeDocument/2006/relationships/slide" Target="slide47.xml"/><Relationship Id="rId25" Type="http://schemas.openxmlformats.org/officeDocument/2006/relationships/slide" Target="slide48.xml"/><Relationship Id="rId26" Type="http://schemas.openxmlformats.org/officeDocument/2006/relationships/slide" Target="slide50.xml"/><Relationship Id="rId27" Type="http://schemas.openxmlformats.org/officeDocument/2006/relationships/slide" Target="slide57.xml"/><Relationship Id="rId28" Type="http://schemas.openxmlformats.org/officeDocument/2006/relationships/slide" Target="slide62.xml"/><Relationship Id="rId29" Type="http://schemas.openxmlformats.org/officeDocument/2006/relationships/slide" Target="slide68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image" Target="../media/image6.jpg"/><Relationship Id="rId19" Type="http://schemas.openxmlformats.org/officeDocument/2006/relationships/slide" Target="slide42.xml"/><Relationship Id="rId20" Type="http://schemas.openxmlformats.org/officeDocument/2006/relationships/slide" Target="slide43.xml"/><Relationship Id="rId21" Type="http://schemas.openxmlformats.org/officeDocument/2006/relationships/slide" Target="slide44.xml"/><Relationship Id="rId22" Type="http://schemas.openxmlformats.org/officeDocument/2006/relationships/slide" Target="slide45.xml"/><Relationship Id="rId23" Type="http://schemas.openxmlformats.org/officeDocument/2006/relationships/slide" Target="slide46.xml"/><Relationship Id="rId24" Type="http://schemas.openxmlformats.org/officeDocument/2006/relationships/slide" Target="slide47.xml"/><Relationship Id="rId25" Type="http://schemas.openxmlformats.org/officeDocument/2006/relationships/slide" Target="slide48.xml"/><Relationship Id="rId26" Type="http://schemas.openxmlformats.org/officeDocument/2006/relationships/slide" Target="slide50.xml"/><Relationship Id="rId27" Type="http://schemas.openxmlformats.org/officeDocument/2006/relationships/slide" Target="slide57.xml"/><Relationship Id="rId28" Type="http://schemas.openxmlformats.org/officeDocument/2006/relationships/slide" Target="slide62.xml"/><Relationship Id="rId29" Type="http://schemas.openxmlformats.org/officeDocument/2006/relationships/slide" Target="slide68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8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8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8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image" Target="../media/image7.jpg"/><Relationship Id="rId29" Type="http://schemas.openxmlformats.org/officeDocument/2006/relationships/slide" Target="slide68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8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8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68.xml"/><Relationship Id="rId23" Type="http://schemas.openxmlformats.org/officeDocument/2006/relationships/slide" Target="slide70.xml"/><Relationship Id="rId24" Type="http://schemas.openxmlformats.org/officeDocument/2006/relationships/slide" Target="slide46.xml"/><Relationship Id="rId25" Type="http://schemas.openxmlformats.org/officeDocument/2006/relationships/slide" Target="slide47.xml"/><Relationship Id="rId26" Type="http://schemas.openxmlformats.org/officeDocument/2006/relationships/slide" Target="slide48.xml"/><Relationship Id="rId27" Type="http://schemas.openxmlformats.org/officeDocument/2006/relationships/slide" Target="slide50.xml"/><Relationship Id="rId28" Type="http://schemas.openxmlformats.org/officeDocument/2006/relationships/slide" Target="slide57.xml"/><Relationship Id="rId29" Type="http://schemas.openxmlformats.org/officeDocument/2006/relationships/slide" Target="slide6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8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8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8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image" Target="../media/image8.jpg"/><Relationship Id="rId24" Type="http://schemas.openxmlformats.org/officeDocument/2006/relationships/slide" Target="slide47.xml"/><Relationship Id="rId25" Type="http://schemas.openxmlformats.org/officeDocument/2006/relationships/slide" Target="slide48.xml"/><Relationship Id="rId26" Type="http://schemas.openxmlformats.org/officeDocument/2006/relationships/slide" Target="slide50.xml"/><Relationship Id="rId27" Type="http://schemas.openxmlformats.org/officeDocument/2006/relationships/slide" Target="slide57.xml"/><Relationship Id="rId28" Type="http://schemas.openxmlformats.org/officeDocument/2006/relationships/slide" Target="slide62.xml"/><Relationship Id="rId29" Type="http://schemas.openxmlformats.org/officeDocument/2006/relationships/slide" Target="slide68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8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8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8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8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8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8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hyperlink" Target="http://www.youtube.com/watch?v=WDswiT87oo8&amp;t=1m5s" TargetMode="External"/><Relationship Id="rId21" Type="http://schemas.openxmlformats.org/officeDocument/2006/relationships/slide" Target="slide44.xml"/><Relationship Id="rId22" Type="http://schemas.openxmlformats.org/officeDocument/2006/relationships/slide" Target="slide45.xml"/><Relationship Id="rId23" Type="http://schemas.openxmlformats.org/officeDocument/2006/relationships/slide" Target="slide46.xml"/><Relationship Id="rId24" Type="http://schemas.openxmlformats.org/officeDocument/2006/relationships/slide" Target="slide47.xml"/><Relationship Id="rId25" Type="http://schemas.openxmlformats.org/officeDocument/2006/relationships/slide" Target="slide48.xml"/><Relationship Id="rId26" Type="http://schemas.openxmlformats.org/officeDocument/2006/relationships/slide" Target="slide50.xml"/><Relationship Id="rId27" Type="http://schemas.openxmlformats.org/officeDocument/2006/relationships/slide" Target="slide57.xml"/><Relationship Id="rId28" Type="http://schemas.openxmlformats.org/officeDocument/2006/relationships/slide" Target="slide62.xml"/><Relationship Id="rId29" Type="http://schemas.openxmlformats.org/officeDocument/2006/relationships/slide" Target="slide68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68.xml"/><Relationship Id="rId22" Type="http://schemas.openxmlformats.org/officeDocument/2006/relationships/slide" Target="slide44.xml"/><Relationship Id="rId23" Type="http://schemas.openxmlformats.org/officeDocument/2006/relationships/slide" Target="slide46.xml"/><Relationship Id="rId24" Type="http://schemas.openxmlformats.org/officeDocument/2006/relationships/slide" Target="slide47.xml"/><Relationship Id="rId25" Type="http://schemas.openxmlformats.org/officeDocument/2006/relationships/slide" Target="slide48.xml"/><Relationship Id="rId26" Type="http://schemas.openxmlformats.org/officeDocument/2006/relationships/slide" Target="slide50.xml"/><Relationship Id="rId27" Type="http://schemas.openxmlformats.org/officeDocument/2006/relationships/slide" Target="slide57.xml"/><Relationship Id="rId28" Type="http://schemas.openxmlformats.org/officeDocument/2006/relationships/slide" Target="slide62.xml"/><Relationship Id="rId29" Type="http://schemas.openxmlformats.org/officeDocument/2006/relationships/slide" Target="slide70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8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1.xml"/><Relationship Id="rId15" Type="http://schemas.openxmlformats.org/officeDocument/2006/relationships/slide" Target="slide30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8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8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8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4.xml"/><Relationship Id="rId15" Type="http://schemas.openxmlformats.org/officeDocument/2006/relationships/slide" Target="slide30.xml"/><Relationship Id="rId16" Type="http://schemas.openxmlformats.org/officeDocument/2006/relationships/slide" Target="slide31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8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hyperlink" Target="http://s803.photobucket.com/user/mlmvicbc/media/CatWaterSlide.gif.html" TargetMode="External"/><Relationship Id="rId23" Type="http://schemas.openxmlformats.org/officeDocument/2006/relationships/slide" Target="slide46.xml"/><Relationship Id="rId24" Type="http://schemas.openxmlformats.org/officeDocument/2006/relationships/slide" Target="slide47.xml"/><Relationship Id="rId25" Type="http://schemas.openxmlformats.org/officeDocument/2006/relationships/slide" Target="slide48.xml"/><Relationship Id="rId26" Type="http://schemas.openxmlformats.org/officeDocument/2006/relationships/slide" Target="slide50.xml"/><Relationship Id="rId27" Type="http://schemas.openxmlformats.org/officeDocument/2006/relationships/slide" Target="slide57.xml"/><Relationship Id="rId28" Type="http://schemas.openxmlformats.org/officeDocument/2006/relationships/slide" Target="slide62.xml"/><Relationship Id="rId29" Type="http://schemas.openxmlformats.org/officeDocument/2006/relationships/slide" Target="slide68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8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8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7.xml"/><Relationship Id="rId15" Type="http://schemas.openxmlformats.org/officeDocument/2006/relationships/slide" Target="slide30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8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8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8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8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68.xml"/><Relationship Id="rId22" Type="http://schemas.openxmlformats.org/officeDocument/2006/relationships/slide" Target="slide44.xml"/><Relationship Id="rId23" Type="http://schemas.openxmlformats.org/officeDocument/2006/relationships/slide" Target="slide46.xml"/><Relationship Id="rId24" Type="http://schemas.openxmlformats.org/officeDocument/2006/relationships/slide" Target="slide47.xml"/><Relationship Id="rId25" Type="http://schemas.openxmlformats.org/officeDocument/2006/relationships/slide" Target="slide48.xml"/><Relationship Id="rId26" Type="http://schemas.openxmlformats.org/officeDocument/2006/relationships/slide" Target="slide50.xml"/><Relationship Id="rId27" Type="http://schemas.openxmlformats.org/officeDocument/2006/relationships/slide" Target="slide57.xml"/><Relationship Id="rId28" Type="http://schemas.openxmlformats.org/officeDocument/2006/relationships/slide" Target="slide62.xml"/><Relationship Id="rId29" Type="http://schemas.openxmlformats.org/officeDocument/2006/relationships/slide" Target="slide70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8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8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68.xml"/><Relationship Id="rId22" Type="http://schemas.openxmlformats.org/officeDocument/2006/relationships/slide" Target="slide44.xml"/><Relationship Id="rId23" Type="http://schemas.openxmlformats.org/officeDocument/2006/relationships/slide" Target="slide46.xml"/><Relationship Id="rId24" Type="http://schemas.openxmlformats.org/officeDocument/2006/relationships/slide" Target="slide47.xml"/><Relationship Id="rId25" Type="http://schemas.openxmlformats.org/officeDocument/2006/relationships/slide" Target="slide48.xml"/><Relationship Id="rId26" Type="http://schemas.openxmlformats.org/officeDocument/2006/relationships/slide" Target="slide50.xml"/><Relationship Id="rId27" Type="http://schemas.openxmlformats.org/officeDocument/2006/relationships/slide" Target="slide57.xml"/><Relationship Id="rId28" Type="http://schemas.openxmlformats.org/officeDocument/2006/relationships/slide" Target="slide62.xml"/><Relationship Id="rId29" Type="http://schemas.openxmlformats.org/officeDocument/2006/relationships/slide" Target="slide70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6.xml"/><Relationship Id="rId21" Type="http://schemas.openxmlformats.org/officeDocument/2006/relationships/slide" Target="slide44.xml"/><Relationship Id="rId22" Type="http://schemas.openxmlformats.org/officeDocument/2006/relationships/slide" Target="slide45.xml"/><Relationship Id="rId23" Type="http://schemas.openxmlformats.org/officeDocument/2006/relationships/slide" Target="slide47.xml"/><Relationship Id="rId24" Type="http://schemas.openxmlformats.org/officeDocument/2006/relationships/slide" Target="slide48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47.xml"/><Relationship Id="rId4" Type="http://schemas.openxmlformats.org/officeDocument/2006/relationships/image" Target="../media/image9.jpg"/><Relationship Id="rId5" Type="http://schemas.openxmlformats.org/officeDocument/2006/relationships/slide" Target="slide2.xml"/><Relationship Id="rId6" Type="http://schemas.openxmlformats.org/officeDocument/2006/relationships/slide" Target="slide5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Relationship Id="rId10" Type="http://schemas.openxmlformats.org/officeDocument/2006/relationships/slide" Target="slide9.xml"/><Relationship Id="rId11" Type="http://schemas.openxmlformats.org/officeDocument/2006/relationships/slide" Target="slide12.xml"/><Relationship Id="rId12" Type="http://schemas.openxmlformats.org/officeDocument/2006/relationships/slide" Target="slide13.xml"/><Relationship Id="rId13" Type="http://schemas.openxmlformats.org/officeDocument/2006/relationships/slide" Target="slide15.xml"/><Relationship Id="rId14" Type="http://schemas.openxmlformats.org/officeDocument/2006/relationships/slide" Target="slide17.xml"/><Relationship Id="rId15" Type="http://schemas.openxmlformats.org/officeDocument/2006/relationships/slide" Target="slide24.xml"/><Relationship Id="rId16" Type="http://schemas.openxmlformats.org/officeDocument/2006/relationships/slide" Target="slide30.xml"/><Relationship Id="rId17" Type="http://schemas.openxmlformats.org/officeDocument/2006/relationships/slide" Target="slide31.xml"/><Relationship Id="rId18" Type="http://schemas.openxmlformats.org/officeDocument/2006/relationships/slide" Target="slide34.xml"/><Relationship Id="rId19" Type="http://schemas.openxmlformats.org/officeDocument/2006/relationships/slide" Target="slide37.xml"/><Relationship Id="rId20" Type="http://schemas.openxmlformats.org/officeDocument/2006/relationships/slide" Target="slide42.xml"/><Relationship Id="rId21" Type="http://schemas.openxmlformats.org/officeDocument/2006/relationships/slide" Target="slide43.xml"/><Relationship Id="rId22" Type="http://schemas.openxmlformats.org/officeDocument/2006/relationships/slide" Target="slide44.xml"/><Relationship Id="rId23" Type="http://schemas.openxmlformats.org/officeDocument/2006/relationships/slide" Target="slide45.xml"/><Relationship Id="rId24" Type="http://schemas.openxmlformats.org/officeDocument/2006/relationships/slide" Target="slide46.xml"/><Relationship Id="rId25" Type="http://schemas.openxmlformats.org/officeDocument/2006/relationships/slide" Target="slide48.xml"/><Relationship Id="rId26" Type="http://schemas.openxmlformats.org/officeDocument/2006/relationships/slide" Target="slide50.xml"/><Relationship Id="rId27" Type="http://schemas.openxmlformats.org/officeDocument/2006/relationships/slide" Target="slide57.xml"/><Relationship Id="rId28" Type="http://schemas.openxmlformats.org/officeDocument/2006/relationships/slide" Target="slide62.xml"/><Relationship Id="rId29" Type="http://schemas.openxmlformats.org/officeDocument/2006/relationships/slide" Target="slide68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48.xml"/><Relationship Id="rId8" Type="http://schemas.openxmlformats.org/officeDocument/2006/relationships/image" Target="../media/image10.jpg"/><Relationship Id="rId9" Type="http://schemas.openxmlformats.org/officeDocument/2006/relationships/slide" Target="slide8.xml"/><Relationship Id="rId10" Type="http://schemas.openxmlformats.org/officeDocument/2006/relationships/slide" Target="slide9.xml"/><Relationship Id="rId11" Type="http://schemas.openxmlformats.org/officeDocument/2006/relationships/slide" Target="slide12.xml"/><Relationship Id="rId12" Type="http://schemas.openxmlformats.org/officeDocument/2006/relationships/slide" Target="slide13.xml"/><Relationship Id="rId13" Type="http://schemas.openxmlformats.org/officeDocument/2006/relationships/slide" Target="slide15.xml"/><Relationship Id="rId14" Type="http://schemas.openxmlformats.org/officeDocument/2006/relationships/slide" Target="slide17.xml"/><Relationship Id="rId15" Type="http://schemas.openxmlformats.org/officeDocument/2006/relationships/slide" Target="slide24.xml"/><Relationship Id="rId16" Type="http://schemas.openxmlformats.org/officeDocument/2006/relationships/slide" Target="slide30.xml"/><Relationship Id="rId17" Type="http://schemas.openxmlformats.org/officeDocument/2006/relationships/slide" Target="slide31.xml"/><Relationship Id="rId18" Type="http://schemas.openxmlformats.org/officeDocument/2006/relationships/slide" Target="slide34.xml"/><Relationship Id="rId19" Type="http://schemas.openxmlformats.org/officeDocument/2006/relationships/slide" Target="slide37.xml"/><Relationship Id="rId20" Type="http://schemas.openxmlformats.org/officeDocument/2006/relationships/slide" Target="slide42.xml"/><Relationship Id="rId21" Type="http://schemas.openxmlformats.org/officeDocument/2006/relationships/slide" Target="slide43.xml"/><Relationship Id="rId22" Type="http://schemas.openxmlformats.org/officeDocument/2006/relationships/slide" Target="slide44.xml"/><Relationship Id="rId23" Type="http://schemas.openxmlformats.org/officeDocument/2006/relationships/slide" Target="slide45.xml"/><Relationship Id="rId24" Type="http://schemas.openxmlformats.org/officeDocument/2006/relationships/slide" Target="slide46.xml"/><Relationship Id="rId25" Type="http://schemas.openxmlformats.org/officeDocument/2006/relationships/slide" Target="slide47.xml"/><Relationship Id="rId26" Type="http://schemas.openxmlformats.org/officeDocument/2006/relationships/slide" Target="slide50.xml"/><Relationship Id="rId27" Type="http://schemas.openxmlformats.org/officeDocument/2006/relationships/slide" Target="slide57.xml"/><Relationship Id="rId28" Type="http://schemas.openxmlformats.org/officeDocument/2006/relationships/slide" Target="slide62.xml"/><Relationship Id="rId29" Type="http://schemas.openxmlformats.org/officeDocument/2006/relationships/slide" Target="slide68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8.xml"/><Relationship Id="rId19" Type="http://schemas.openxmlformats.org/officeDocument/2006/relationships/slide" Target="slide42.xml"/><Relationship Id="rId20" Type="http://schemas.openxmlformats.org/officeDocument/2006/relationships/slide" Target="slide43.xml"/><Relationship Id="rId21" Type="http://schemas.openxmlformats.org/officeDocument/2006/relationships/slide" Target="slide44.xml"/><Relationship Id="rId22" Type="http://schemas.openxmlformats.org/officeDocument/2006/relationships/slide" Target="slide45.xml"/><Relationship Id="rId23" Type="http://schemas.openxmlformats.org/officeDocument/2006/relationships/slide" Target="slide46.xml"/><Relationship Id="rId24" Type="http://schemas.openxmlformats.org/officeDocument/2006/relationships/slide" Target="slide47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68.xml"/><Relationship Id="rId22" Type="http://schemas.openxmlformats.org/officeDocument/2006/relationships/slide" Target="slide44.xml"/><Relationship Id="rId23" Type="http://schemas.openxmlformats.org/officeDocument/2006/relationships/slide" Target="slide46.xml"/><Relationship Id="rId24" Type="http://schemas.openxmlformats.org/officeDocument/2006/relationships/slide" Target="slide47.xml"/><Relationship Id="rId25" Type="http://schemas.openxmlformats.org/officeDocument/2006/relationships/slide" Target="slide48.xml"/><Relationship Id="rId26" Type="http://schemas.openxmlformats.org/officeDocument/2006/relationships/slide" Target="slide50.xml"/><Relationship Id="rId27" Type="http://schemas.openxmlformats.org/officeDocument/2006/relationships/slide" Target="slide57.xml"/><Relationship Id="rId28" Type="http://schemas.openxmlformats.org/officeDocument/2006/relationships/slide" Target="slide62.xml"/><Relationship Id="rId29" Type="http://schemas.openxmlformats.org/officeDocument/2006/relationships/slide" Target="slide70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50.xml"/><Relationship Id="rId19" Type="http://schemas.openxmlformats.org/officeDocument/2006/relationships/slide" Target="slide42.xml"/><Relationship Id="rId20" Type="http://schemas.openxmlformats.org/officeDocument/2006/relationships/slide" Target="slide43.xml"/><Relationship Id="rId21" Type="http://schemas.openxmlformats.org/officeDocument/2006/relationships/slide" Target="slide44.xml"/><Relationship Id="rId22" Type="http://schemas.openxmlformats.org/officeDocument/2006/relationships/slide" Target="slide45.xml"/><Relationship Id="rId23" Type="http://schemas.openxmlformats.org/officeDocument/2006/relationships/slide" Target="slide46.xml"/><Relationship Id="rId24" Type="http://schemas.openxmlformats.org/officeDocument/2006/relationships/slide" Target="slide47.xml"/><Relationship Id="rId25" Type="http://schemas.openxmlformats.org/officeDocument/2006/relationships/slide" Target="slide48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50.xml"/><Relationship Id="rId22" Type="http://schemas.openxmlformats.org/officeDocument/2006/relationships/slide" Target="slide45.xml"/><Relationship Id="rId23" Type="http://schemas.openxmlformats.org/officeDocument/2006/relationships/slide" Target="slide46.xml"/><Relationship Id="rId24" Type="http://schemas.openxmlformats.org/officeDocument/2006/relationships/slide" Target="slide47.xml"/><Relationship Id="rId25" Type="http://schemas.openxmlformats.org/officeDocument/2006/relationships/slide" Target="slide48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50.xml"/><Relationship Id="rId22" Type="http://schemas.openxmlformats.org/officeDocument/2006/relationships/slide" Target="slide45.xml"/><Relationship Id="rId23" Type="http://schemas.openxmlformats.org/officeDocument/2006/relationships/slide" Target="slide46.xml"/><Relationship Id="rId24" Type="http://schemas.openxmlformats.org/officeDocument/2006/relationships/slide" Target="slide47.xml"/><Relationship Id="rId25" Type="http://schemas.openxmlformats.org/officeDocument/2006/relationships/slide" Target="slide48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50.xml"/><Relationship Id="rId19" Type="http://schemas.openxmlformats.org/officeDocument/2006/relationships/slide" Target="slide42.xml"/><Relationship Id="rId20" Type="http://schemas.openxmlformats.org/officeDocument/2006/relationships/slide" Target="slide43.xml"/><Relationship Id="rId21" Type="http://schemas.openxmlformats.org/officeDocument/2006/relationships/slide" Target="slide44.xml"/><Relationship Id="rId22" Type="http://schemas.openxmlformats.org/officeDocument/2006/relationships/slide" Target="slide45.xml"/><Relationship Id="rId23" Type="http://schemas.openxmlformats.org/officeDocument/2006/relationships/slide" Target="slide46.xml"/><Relationship Id="rId24" Type="http://schemas.openxmlformats.org/officeDocument/2006/relationships/slide" Target="slide47.xml"/><Relationship Id="rId25" Type="http://schemas.openxmlformats.org/officeDocument/2006/relationships/slide" Target="slide48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50.xml"/><Relationship Id="rId22" Type="http://schemas.openxmlformats.org/officeDocument/2006/relationships/slide" Target="slide45.xml"/><Relationship Id="rId23" Type="http://schemas.openxmlformats.org/officeDocument/2006/relationships/slide" Target="slide46.xml"/><Relationship Id="rId24" Type="http://schemas.openxmlformats.org/officeDocument/2006/relationships/slide" Target="slide47.xml"/><Relationship Id="rId25" Type="http://schemas.openxmlformats.org/officeDocument/2006/relationships/slide" Target="slide48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50.xml"/><Relationship Id="rId19" Type="http://schemas.openxmlformats.org/officeDocument/2006/relationships/slide" Target="slide42.xml"/><Relationship Id="rId20" Type="http://schemas.openxmlformats.org/officeDocument/2006/relationships/slide" Target="slide43.xml"/><Relationship Id="rId21" Type="http://schemas.openxmlformats.org/officeDocument/2006/relationships/slide" Target="slide44.xml"/><Relationship Id="rId22" Type="http://schemas.openxmlformats.org/officeDocument/2006/relationships/slide" Target="slide45.xml"/><Relationship Id="rId23" Type="http://schemas.openxmlformats.org/officeDocument/2006/relationships/slide" Target="slide46.xml"/><Relationship Id="rId24" Type="http://schemas.openxmlformats.org/officeDocument/2006/relationships/slide" Target="slide47.xml"/><Relationship Id="rId25" Type="http://schemas.openxmlformats.org/officeDocument/2006/relationships/slide" Target="slide48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50.xml"/><Relationship Id="rId22" Type="http://schemas.openxmlformats.org/officeDocument/2006/relationships/slide" Target="slide45.xml"/><Relationship Id="rId23" Type="http://schemas.openxmlformats.org/officeDocument/2006/relationships/slide" Target="slide46.xml"/><Relationship Id="rId24" Type="http://schemas.openxmlformats.org/officeDocument/2006/relationships/slide" Target="slide47.xml"/><Relationship Id="rId25" Type="http://schemas.openxmlformats.org/officeDocument/2006/relationships/slide" Target="slide48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57.xml"/><Relationship Id="rId22" Type="http://schemas.openxmlformats.org/officeDocument/2006/relationships/slide" Target="slide45.xml"/><Relationship Id="rId23" Type="http://schemas.openxmlformats.org/officeDocument/2006/relationships/slide" Target="slide46.xml"/><Relationship Id="rId24" Type="http://schemas.openxmlformats.org/officeDocument/2006/relationships/slide" Target="slide47.xml"/><Relationship Id="rId25" Type="http://schemas.openxmlformats.org/officeDocument/2006/relationships/slide" Target="slide48.xml"/><Relationship Id="rId26" Type="http://schemas.openxmlformats.org/officeDocument/2006/relationships/slide" Target="slide50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57.xml"/><Relationship Id="rId22" Type="http://schemas.openxmlformats.org/officeDocument/2006/relationships/slide" Target="slide45.xml"/><Relationship Id="rId23" Type="http://schemas.openxmlformats.org/officeDocument/2006/relationships/slide" Target="slide46.xml"/><Relationship Id="rId24" Type="http://schemas.openxmlformats.org/officeDocument/2006/relationships/slide" Target="slide47.xml"/><Relationship Id="rId25" Type="http://schemas.openxmlformats.org/officeDocument/2006/relationships/slide" Target="slide48.xml"/><Relationship Id="rId26" Type="http://schemas.openxmlformats.org/officeDocument/2006/relationships/slide" Target="slide50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57.xml"/><Relationship Id="rId19" Type="http://schemas.openxmlformats.org/officeDocument/2006/relationships/slide" Target="slide42.xml"/><Relationship Id="rId20" Type="http://schemas.openxmlformats.org/officeDocument/2006/relationships/slide" Target="slide43.xml"/><Relationship Id="rId21" Type="http://schemas.openxmlformats.org/officeDocument/2006/relationships/slide" Target="slide44.xml"/><Relationship Id="rId22" Type="http://schemas.openxmlformats.org/officeDocument/2006/relationships/slide" Target="slide45.xml"/><Relationship Id="rId23" Type="http://schemas.openxmlformats.org/officeDocument/2006/relationships/slide" Target="slide46.xml"/><Relationship Id="rId24" Type="http://schemas.openxmlformats.org/officeDocument/2006/relationships/slide" Target="slide47.xml"/><Relationship Id="rId25" Type="http://schemas.openxmlformats.org/officeDocument/2006/relationships/slide" Target="slide48.xml"/><Relationship Id="rId26" Type="http://schemas.openxmlformats.org/officeDocument/2006/relationships/slide" Target="slide50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8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57.xml"/><Relationship Id="rId8" Type="http://schemas.openxmlformats.org/officeDocument/2006/relationships/image" Target="../media/image11.jpg"/><Relationship Id="rId9" Type="http://schemas.openxmlformats.org/officeDocument/2006/relationships/slide" Target="slide8.xml"/><Relationship Id="rId10" Type="http://schemas.openxmlformats.org/officeDocument/2006/relationships/slide" Target="slide9.xml"/><Relationship Id="rId11" Type="http://schemas.openxmlformats.org/officeDocument/2006/relationships/slide" Target="slide12.xml"/><Relationship Id="rId12" Type="http://schemas.openxmlformats.org/officeDocument/2006/relationships/slide" Target="slide13.xml"/><Relationship Id="rId13" Type="http://schemas.openxmlformats.org/officeDocument/2006/relationships/slide" Target="slide15.xml"/><Relationship Id="rId14" Type="http://schemas.openxmlformats.org/officeDocument/2006/relationships/slide" Target="slide17.xml"/><Relationship Id="rId15" Type="http://schemas.openxmlformats.org/officeDocument/2006/relationships/slide" Target="slide24.xml"/><Relationship Id="rId16" Type="http://schemas.openxmlformats.org/officeDocument/2006/relationships/slide" Target="slide30.xml"/><Relationship Id="rId17" Type="http://schemas.openxmlformats.org/officeDocument/2006/relationships/slide" Target="slide31.xml"/><Relationship Id="rId18" Type="http://schemas.openxmlformats.org/officeDocument/2006/relationships/slide" Target="slide34.xml"/><Relationship Id="rId19" Type="http://schemas.openxmlformats.org/officeDocument/2006/relationships/slide" Target="slide37.xml"/><Relationship Id="rId20" Type="http://schemas.openxmlformats.org/officeDocument/2006/relationships/slide" Target="slide42.xml"/><Relationship Id="rId21" Type="http://schemas.openxmlformats.org/officeDocument/2006/relationships/slide" Target="slide43.xml"/><Relationship Id="rId22" Type="http://schemas.openxmlformats.org/officeDocument/2006/relationships/slide" Target="slide44.xml"/><Relationship Id="rId23" Type="http://schemas.openxmlformats.org/officeDocument/2006/relationships/slide" Target="slide45.xml"/><Relationship Id="rId24" Type="http://schemas.openxmlformats.org/officeDocument/2006/relationships/slide" Target="slide46.xml"/><Relationship Id="rId25" Type="http://schemas.openxmlformats.org/officeDocument/2006/relationships/slide" Target="slide47.xml"/><Relationship Id="rId26" Type="http://schemas.openxmlformats.org/officeDocument/2006/relationships/slide" Target="slide48.xml"/><Relationship Id="rId27" Type="http://schemas.openxmlformats.org/officeDocument/2006/relationships/slide" Target="slide50.xml"/><Relationship Id="rId28" Type="http://schemas.openxmlformats.org/officeDocument/2006/relationships/slide" Target="slide62.xml"/><Relationship Id="rId29" Type="http://schemas.openxmlformats.org/officeDocument/2006/relationships/slide" Target="slide68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57.xml"/><Relationship Id="rId15" Type="http://schemas.openxmlformats.org/officeDocument/2006/relationships/image" Target="../media/image12.jpg"/><Relationship Id="rId16" Type="http://schemas.openxmlformats.org/officeDocument/2006/relationships/slide" Target="slide30.xml"/><Relationship Id="rId17" Type="http://schemas.openxmlformats.org/officeDocument/2006/relationships/slide" Target="slide31.xml"/><Relationship Id="rId18" Type="http://schemas.openxmlformats.org/officeDocument/2006/relationships/slide" Target="slide34.xml"/><Relationship Id="rId19" Type="http://schemas.openxmlformats.org/officeDocument/2006/relationships/slide" Target="slide37.xml"/><Relationship Id="rId20" Type="http://schemas.openxmlformats.org/officeDocument/2006/relationships/slide" Target="slide42.xml"/><Relationship Id="rId21" Type="http://schemas.openxmlformats.org/officeDocument/2006/relationships/slide" Target="slide43.xml"/><Relationship Id="rId22" Type="http://schemas.openxmlformats.org/officeDocument/2006/relationships/slide" Target="slide44.xml"/><Relationship Id="rId23" Type="http://schemas.openxmlformats.org/officeDocument/2006/relationships/slide" Target="slide45.xml"/><Relationship Id="rId24" Type="http://schemas.openxmlformats.org/officeDocument/2006/relationships/slide" Target="slide46.xml"/><Relationship Id="rId25" Type="http://schemas.openxmlformats.org/officeDocument/2006/relationships/slide" Target="slide47.xml"/><Relationship Id="rId26" Type="http://schemas.openxmlformats.org/officeDocument/2006/relationships/slide" Target="slide48.xml"/><Relationship Id="rId27" Type="http://schemas.openxmlformats.org/officeDocument/2006/relationships/slide" Target="slide50.xml"/><Relationship Id="rId28" Type="http://schemas.openxmlformats.org/officeDocument/2006/relationships/slide" Target="slide62.xml"/><Relationship Id="rId29" Type="http://schemas.openxmlformats.org/officeDocument/2006/relationships/slide" Target="slide68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62.xml"/><Relationship Id="rId22" Type="http://schemas.openxmlformats.org/officeDocument/2006/relationships/slide" Target="slide45.xml"/><Relationship Id="rId23" Type="http://schemas.openxmlformats.org/officeDocument/2006/relationships/slide" Target="slide46.xml"/><Relationship Id="rId24" Type="http://schemas.openxmlformats.org/officeDocument/2006/relationships/slide" Target="slide47.xml"/><Relationship Id="rId25" Type="http://schemas.openxmlformats.org/officeDocument/2006/relationships/slide" Target="slide48.xml"/><Relationship Id="rId26" Type="http://schemas.openxmlformats.org/officeDocument/2006/relationships/slide" Target="slide50.xml"/><Relationship Id="rId27" Type="http://schemas.openxmlformats.org/officeDocument/2006/relationships/slide" Target="slide57.xml"/><Relationship Id="rId28" Type="http://schemas.openxmlformats.org/officeDocument/2006/relationships/slide" Target="slide68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62.xml"/><Relationship Id="rId15" Type="http://schemas.openxmlformats.org/officeDocument/2006/relationships/slide" Target="slide30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7.xml"/><Relationship Id="rId19" Type="http://schemas.openxmlformats.org/officeDocument/2006/relationships/slide" Target="slide42.xml"/><Relationship Id="rId20" Type="http://schemas.openxmlformats.org/officeDocument/2006/relationships/slide" Target="slide43.xml"/><Relationship Id="rId21" Type="http://schemas.openxmlformats.org/officeDocument/2006/relationships/slide" Target="slide44.xml"/><Relationship Id="rId22" Type="http://schemas.openxmlformats.org/officeDocument/2006/relationships/slide" Target="slide45.xml"/><Relationship Id="rId23" Type="http://schemas.openxmlformats.org/officeDocument/2006/relationships/slide" Target="slide46.xml"/><Relationship Id="rId24" Type="http://schemas.openxmlformats.org/officeDocument/2006/relationships/slide" Target="slide47.xml"/><Relationship Id="rId25" Type="http://schemas.openxmlformats.org/officeDocument/2006/relationships/slide" Target="slide48.xml"/><Relationship Id="rId26" Type="http://schemas.openxmlformats.org/officeDocument/2006/relationships/slide" Target="slide50.xml"/><Relationship Id="rId27" Type="http://schemas.openxmlformats.org/officeDocument/2006/relationships/slide" Target="slide57.xml"/><Relationship Id="rId28" Type="http://schemas.openxmlformats.org/officeDocument/2006/relationships/slide" Target="slide68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62.xml"/><Relationship Id="rId15" Type="http://schemas.openxmlformats.org/officeDocument/2006/relationships/slide" Target="slide30.xml"/><Relationship Id="rId16" Type="http://schemas.openxmlformats.org/officeDocument/2006/relationships/slide" Target="slide31.xml"/><Relationship Id="rId17" Type="http://schemas.openxmlformats.org/officeDocument/2006/relationships/slide" Target="slide34.xml"/><Relationship Id="rId18" Type="http://schemas.openxmlformats.org/officeDocument/2006/relationships/slide" Target="slide37.xml"/><Relationship Id="rId19" Type="http://schemas.openxmlformats.org/officeDocument/2006/relationships/slide" Target="slide42.xml"/><Relationship Id="rId20" Type="http://schemas.openxmlformats.org/officeDocument/2006/relationships/slide" Target="slide43.xml"/><Relationship Id="rId21" Type="http://schemas.openxmlformats.org/officeDocument/2006/relationships/slide" Target="slide44.xml"/><Relationship Id="rId22" Type="http://schemas.openxmlformats.org/officeDocument/2006/relationships/slide" Target="slide45.xml"/><Relationship Id="rId23" Type="http://schemas.openxmlformats.org/officeDocument/2006/relationships/slide" Target="slide46.xml"/><Relationship Id="rId24" Type="http://schemas.openxmlformats.org/officeDocument/2006/relationships/slide" Target="slide47.xml"/><Relationship Id="rId25" Type="http://schemas.openxmlformats.org/officeDocument/2006/relationships/slide" Target="slide48.xml"/><Relationship Id="rId26" Type="http://schemas.openxmlformats.org/officeDocument/2006/relationships/slide" Target="slide50.xml"/><Relationship Id="rId27" Type="http://schemas.openxmlformats.org/officeDocument/2006/relationships/slide" Target="slide57.xml"/><Relationship Id="rId28" Type="http://schemas.openxmlformats.org/officeDocument/2006/relationships/slide" Target="slide68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62.xml"/><Relationship Id="rId19" Type="http://schemas.openxmlformats.org/officeDocument/2006/relationships/slide" Target="slide42.xml"/><Relationship Id="rId20" Type="http://schemas.openxmlformats.org/officeDocument/2006/relationships/slide" Target="slide43.xml"/><Relationship Id="rId21" Type="http://schemas.openxmlformats.org/officeDocument/2006/relationships/slide" Target="slide44.xml"/><Relationship Id="rId22" Type="http://schemas.openxmlformats.org/officeDocument/2006/relationships/slide" Target="slide45.xml"/><Relationship Id="rId23" Type="http://schemas.openxmlformats.org/officeDocument/2006/relationships/slide" Target="slide46.xml"/><Relationship Id="rId24" Type="http://schemas.openxmlformats.org/officeDocument/2006/relationships/slide" Target="slide47.xml"/><Relationship Id="rId25" Type="http://schemas.openxmlformats.org/officeDocument/2006/relationships/slide" Target="slide48.xml"/><Relationship Id="rId26" Type="http://schemas.openxmlformats.org/officeDocument/2006/relationships/slide" Target="slide50.xml"/><Relationship Id="rId27" Type="http://schemas.openxmlformats.org/officeDocument/2006/relationships/slide" Target="slide57.xml"/><Relationship Id="rId28" Type="http://schemas.openxmlformats.org/officeDocument/2006/relationships/slide" Target="slide68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62.xml"/><Relationship Id="rId22" Type="http://schemas.openxmlformats.org/officeDocument/2006/relationships/slide" Target="slide45.xml"/><Relationship Id="rId23" Type="http://schemas.openxmlformats.org/officeDocument/2006/relationships/slide" Target="slide46.xml"/><Relationship Id="rId24" Type="http://schemas.openxmlformats.org/officeDocument/2006/relationships/slide" Target="slide47.xml"/><Relationship Id="rId25" Type="http://schemas.openxmlformats.org/officeDocument/2006/relationships/slide" Target="slide48.xml"/><Relationship Id="rId26" Type="http://schemas.openxmlformats.org/officeDocument/2006/relationships/slide" Target="slide50.xml"/><Relationship Id="rId27" Type="http://schemas.openxmlformats.org/officeDocument/2006/relationships/slide" Target="slide57.xml"/><Relationship Id="rId28" Type="http://schemas.openxmlformats.org/officeDocument/2006/relationships/slide" Target="slide68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62.xml"/><Relationship Id="rId23" Type="http://schemas.openxmlformats.org/officeDocument/2006/relationships/image" Target="../media/image13.jpg"/><Relationship Id="rId24" Type="http://schemas.openxmlformats.org/officeDocument/2006/relationships/slide" Target="slide46.xml"/><Relationship Id="rId25" Type="http://schemas.openxmlformats.org/officeDocument/2006/relationships/slide" Target="slide47.xml"/><Relationship Id="rId26" Type="http://schemas.openxmlformats.org/officeDocument/2006/relationships/slide" Target="slide48.xml"/><Relationship Id="rId27" Type="http://schemas.openxmlformats.org/officeDocument/2006/relationships/slide" Target="slide50.xml"/><Relationship Id="rId28" Type="http://schemas.openxmlformats.org/officeDocument/2006/relationships/slide" Target="slide57.xml"/><Relationship Id="rId29" Type="http://schemas.openxmlformats.org/officeDocument/2006/relationships/slide" Target="slide68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68.xml"/><Relationship Id="rId23" Type="http://schemas.openxmlformats.org/officeDocument/2006/relationships/slide" Target="slide70.xml"/><Relationship Id="rId24" Type="http://schemas.openxmlformats.org/officeDocument/2006/relationships/slide" Target="slide46.xml"/><Relationship Id="rId25" Type="http://schemas.openxmlformats.org/officeDocument/2006/relationships/slide" Target="slide47.xml"/><Relationship Id="rId26" Type="http://schemas.openxmlformats.org/officeDocument/2006/relationships/slide" Target="slide48.xml"/><Relationship Id="rId27" Type="http://schemas.openxmlformats.org/officeDocument/2006/relationships/slide" Target="slide50.xml"/><Relationship Id="rId28" Type="http://schemas.openxmlformats.org/officeDocument/2006/relationships/slide" Target="slide57.xml"/><Relationship Id="rId29" Type="http://schemas.openxmlformats.org/officeDocument/2006/relationships/slide" Target="slide62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image" Target="../media/image14.jpg"/><Relationship Id="rId21" Type="http://schemas.openxmlformats.org/officeDocument/2006/relationships/slide" Target="slide44.xml"/><Relationship Id="rId22" Type="http://schemas.openxmlformats.org/officeDocument/2006/relationships/slide" Target="slide45.xml"/><Relationship Id="rId23" Type="http://schemas.openxmlformats.org/officeDocument/2006/relationships/slide" Target="slide46.xml"/><Relationship Id="rId24" Type="http://schemas.openxmlformats.org/officeDocument/2006/relationships/slide" Target="slide47.xml"/><Relationship Id="rId25" Type="http://schemas.openxmlformats.org/officeDocument/2006/relationships/slide" Target="slide48.xml"/><Relationship Id="rId26" Type="http://schemas.openxmlformats.org/officeDocument/2006/relationships/slide" Target="slide50.xml"/><Relationship Id="rId27" Type="http://schemas.openxmlformats.org/officeDocument/2006/relationships/slide" Target="slide57.xml"/><Relationship Id="rId28" Type="http://schemas.openxmlformats.org/officeDocument/2006/relationships/slide" Target="slide62.xml"/><Relationship Id="rId29" Type="http://schemas.openxmlformats.org/officeDocument/2006/relationships/slide" Target="slide68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8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68.xml"/><Relationship Id="rId22" Type="http://schemas.openxmlformats.org/officeDocument/2006/relationships/slide" Target="slide44.xml"/><Relationship Id="rId23" Type="http://schemas.openxmlformats.org/officeDocument/2006/relationships/slide" Target="slide46.xml"/><Relationship Id="rId24" Type="http://schemas.openxmlformats.org/officeDocument/2006/relationships/slide" Target="slide47.xml"/><Relationship Id="rId25" Type="http://schemas.openxmlformats.org/officeDocument/2006/relationships/slide" Target="slide48.xml"/><Relationship Id="rId26" Type="http://schemas.openxmlformats.org/officeDocument/2006/relationships/slide" Target="slide50.xml"/><Relationship Id="rId27" Type="http://schemas.openxmlformats.org/officeDocument/2006/relationships/slide" Target="slide57.xml"/><Relationship Id="rId28" Type="http://schemas.openxmlformats.org/officeDocument/2006/relationships/slide" Target="slide62.xml"/><Relationship Id="rId29" Type="http://schemas.openxmlformats.org/officeDocument/2006/relationships/slide" Target="slide70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8.xml"/><Relationship Id="rId25" Type="http://schemas.openxmlformats.org/officeDocument/2006/relationships/slide" Target="slide50.xml"/><Relationship Id="rId26" Type="http://schemas.openxmlformats.org/officeDocument/2006/relationships/slide" Target="slide57.xml"/><Relationship Id="rId27" Type="http://schemas.openxmlformats.org/officeDocument/2006/relationships/slide" Target="slide62.xml"/><Relationship Id="rId28" Type="http://schemas.openxmlformats.org/officeDocument/2006/relationships/slide" Target="slide68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68.xml"/><Relationship Id="rId23" Type="http://schemas.openxmlformats.org/officeDocument/2006/relationships/slide" Target="slide70.xml"/><Relationship Id="rId24" Type="http://schemas.openxmlformats.org/officeDocument/2006/relationships/slide" Target="slide46.xml"/><Relationship Id="rId25" Type="http://schemas.openxmlformats.org/officeDocument/2006/relationships/slide" Target="slide47.xml"/><Relationship Id="rId26" Type="http://schemas.openxmlformats.org/officeDocument/2006/relationships/slide" Target="slide48.xml"/><Relationship Id="rId27" Type="http://schemas.openxmlformats.org/officeDocument/2006/relationships/slide" Target="slide50.xml"/><Relationship Id="rId28" Type="http://schemas.openxmlformats.org/officeDocument/2006/relationships/slide" Target="slide57.xml"/><Relationship Id="rId29" Type="http://schemas.openxmlformats.org/officeDocument/2006/relationships/slide" Target="slide6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7.xml"/><Relationship Id="rId13" Type="http://schemas.openxmlformats.org/officeDocument/2006/relationships/slide" Target="slide2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7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image" Target="../media/image2.jpg"/><Relationship Id="rId22" Type="http://schemas.openxmlformats.org/officeDocument/2006/relationships/slide" Target="slide45.xml"/><Relationship Id="rId23" Type="http://schemas.openxmlformats.org/officeDocument/2006/relationships/slide" Target="slide46.xml"/><Relationship Id="rId24" Type="http://schemas.openxmlformats.org/officeDocument/2006/relationships/slide" Target="slide47.xml"/><Relationship Id="rId25" Type="http://schemas.openxmlformats.org/officeDocument/2006/relationships/slide" Target="slide48.xml"/><Relationship Id="rId26" Type="http://schemas.openxmlformats.org/officeDocument/2006/relationships/slide" Target="slide50.xml"/><Relationship Id="rId27" Type="http://schemas.openxmlformats.org/officeDocument/2006/relationships/slide" Target="slide57.xml"/><Relationship Id="rId28" Type="http://schemas.openxmlformats.org/officeDocument/2006/relationships/slide" Target="slide62.xml"/><Relationship Id="rId29" Type="http://schemas.openxmlformats.org/officeDocument/2006/relationships/slide" Target="slide68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31825" cy="582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508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clauses</a:t>
            </a:r>
            <a:endParaRPr sz="600">
              <a:latin typeface="Verdana"/>
              <a:cs typeface="Verdana"/>
            </a:endParaRPr>
          </a:p>
          <a:p>
            <a:pPr algn="ctr" marL="38100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8561" y="2785076"/>
            <a:ext cx="635000" cy="541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12700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8" action="ppaction://hlinksldjump"/>
              </a:rPr>
              <a:t>1</a:t>
            </a:r>
            <a:r>
              <a:rPr dirty="0" sz="600" spc="-140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8" action="ppaction://hlinksldjump"/>
              </a:rPr>
              <a:t>51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381566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47472"/>
            <a:ext cx="562610" cy="51562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997" y="851852"/>
            <a:ext cx="3528060" cy="364490"/>
          </a:xfrm>
          <a:prstGeom prst="rect">
            <a:avLst/>
          </a:prstGeom>
          <a:solidFill>
            <a:srgbClr val="D6D6EF"/>
          </a:solidFill>
        </p:spPr>
        <p:txBody>
          <a:bodyPr wrap="square" lIns="0" tIns="49530" rIns="0" bIns="0" rtlCol="0" vert="horz">
            <a:spAutoFit/>
          </a:bodyPr>
          <a:lstStyle/>
          <a:p>
            <a:pPr marL="850900">
              <a:lnSpc>
                <a:spcPct val="100000"/>
              </a:lnSpc>
              <a:spcBef>
                <a:spcPts val="390"/>
              </a:spcBef>
            </a:pPr>
            <a:r>
              <a:rPr dirty="0" sz="1400" spc="-25">
                <a:latin typeface="Tahoma"/>
                <a:cs typeface="Tahoma"/>
              </a:rPr>
              <a:t>Other </a:t>
            </a:r>
            <a:r>
              <a:rPr dirty="0" sz="1400" spc="-65">
                <a:latin typeface="Tahoma"/>
                <a:cs typeface="Tahoma"/>
              </a:rPr>
              <a:t>dependent</a:t>
            </a:r>
            <a:r>
              <a:rPr dirty="0" sz="1400" spc="80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clauses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2732" y="1413623"/>
            <a:ext cx="7029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Nick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Riches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9110" y="1736330"/>
            <a:ext cx="9499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60">
                <a:latin typeface="Verdana"/>
                <a:cs typeface="Verdana"/>
              </a:rPr>
              <a:t>Newcastle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60">
                <a:latin typeface="Verdana"/>
                <a:cs typeface="Verdana"/>
              </a:rPr>
              <a:t>University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5828" y="2029992"/>
            <a:ext cx="9366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March </a:t>
            </a:r>
            <a:r>
              <a:rPr dirty="0" sz="1100" spc="-50">
                <a:latin typeface="Tahoma"/>
                <a:cs typeface="Tahoma"/>
              </a:rPr>
              <a:t>17,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2020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522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">
                <a:hlinkClick r:id="rId8" action="ppaction://hlinksldjump"/>
              </a:rPr>
              <a:t>Od </a:t>
            </a:r>
            <a:r>
              <a:rPr dirty="0" sz="1400" spc="-60">
                <a:hlinkClick r:id="rId8" action="ppaction://hlinksldjump"/>
              </a:rPr>
              <a:t>and </a:t>
            </a:r>
            <a:r>
              <a:rPr dirty="0" sz="1400" spc="25">
                <a:hlinkClick r:id="rId8" action="ppaction://hlinksldjump"/>
              </a:rPr>
              <a:t>Oi</a:t>
            </a:r>
            <a:r>
              <a:rPr dirty="0" sz="1400" spc="75">
                <a:hlinkClick r:id="rId8" action="ppaction://hlinksldjump"/>
              </a:rPr>
              <a:t> </a:t>
            </a:r>
            <a:r>
              <a:rPr dirty="0" sz="1400" spc="-30">
                <a:hlinkClick r:id="rId8" action="ppaction://hlinksldjump"/>
              </a:rPr>
              <a:t>position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1167777" y="464139"/>
            <a:ext cx="4972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latin typeface="Tahoma"/>
                <a:cs typeface="Tahoma"/>
              </a:rPr>
              <a:t>Sentence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6804" y="843704"/>
            <a:ext cx="314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5">
                <a:latin typeface="Tahoma"/>
                <a:cs typeface="Tahoma"/>
              </a:rPr>
              <a:t>AuxP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1294" y="1223281"/>
            <a:ext cx="1911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75">
                <a:latin typeface="Tahoma"/>
                <a:cs typeface="Tahoma"/>
              </a:rPr>
              <a:t>VP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6886" y="2033803"/>
            <a:ext cx="645795" cy="11557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90"/>
              </a:lnSpc>
            </a:pPr>
            <a:r>
              <a:rPr dirty="0" sz="1000" spc="-35">
                <a:latin typeface="Tahoma"/>
                <a:cs typeface="Tahoma"/>
              </a:rPr>
              <a:t>what </a:t>
            </a:r>
            <a:r>
              <a:rPr dirty="0" sz="1000" spc="-100">
                <a:latin typeface="Tahoma"/>
                <a:cs typeface="Tahoma"/>
              </a:rPr>
              <a:t>I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want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72185" y="1786785"/>
            <a:ext cx="722630" cy="202565"/>
          </a:xfrm>
          <a:custGeom>
            <a:avLst/>
            <a:gdLst/>
            <a:ahLst/>
            <a:cxnLst/>
            <a:rect l="l" t="t" r="r" b="b"/>
            <a:pathLst>
              <a:path w="722630" h="202564">
                <a:moveTo>
                  <a:pt x="361019" y="0"/>
                </a:moveTo>
                <a:lnTo>
                  <a:pt x="0" y="202312"/>
                </a:lnTo>
                <a:lnTo>
                  <a:pt x="722039" y="202312"/>
                </a:lnTo>
                <a:lnTo>
                  <a:pt x="36101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46486" y="1786803"/>
            <a:ext cx="0" cy="234315"/>
          </a:xfrm>
          <a:custGeom>
            <a:avLst/>
            <a:gdLst/>
            <a:ahLst/>
            <a:cxnLst/>
            <a:rect l="l" t="t" r="r" b="b"/>
            <a:pathLst>
              <a:path w="0" h="234314">
                <a:moveTo>
                  <a:pt x="0" y="0"/>
                </a:moveTo>
                <a:lnTo>
                  <a:pt x="0" y="23394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545073" y="1602879"/>
            <a:ext cx="12998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5110" algn="l"/>
                <a:tab pos="688340" algn="l"/>
              </a:tabLst>
            </a:pPr>
            <a:r>
              <a:rPr dirty="0" sz="1000" spc="65">
                <a:latin typeface="Tahoma"/>
                <a:cs typeface="Tahoma"/>
              </a:rPr>
              <a:t>V	</a:t>
            </a:r>
            <a:r>
              <a:rPr dirty="0" sz="1000" spc="25">
                <a:latin typeface="Tahoma"/>
                <a:cs typeface="Tahoma"/>
              </a:rPr>
              <a:t>N=Oi	</a:t>
            </a:r>
            <a:r>
              <a:rPr dirty="0" sz="1000" spc="-25">
                <a:latin typeface="Tahoma"/>
                <a:cs typeface="Tahoma"/>
              </a:rPr>
              <a:t>Clause=Od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06071" y="1982456"/>
            <a:ext cx="5448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8615" algn="l"/>
              </a:tabLst>
            </a:pPr>
            <a:r>
              <a:rPr dirty="0" sz="1000" spc="-15">
                <a:latin typeface="Tahoma"/>
                <a:cs typeface="Tahoma"/>
              </a:rPr>
              <a:t>tell</a:t>
            </a:r>
            <a:r>
              <a:rPr dirty="0" sz="1000" spc="-15">
                <a:latin typeface="Tahoma"/>
                <a:cs typeface="Tahoma"/>
              </a:rPr>
              <a:t>	</a:t>
            </a:r>
            <a:r>
              <a:rPr dirty="0" sz="1000" spc="-70">
                <a:latin typeface="Tahoma"/>
                <a:cs typeface="Tahoma"/>
              </a:rPr>
              <a:t>y</a:t>
            </a:r>
            <a:r>
              <a:rPr dirty="0" sz="1000" spc="-45">
                <a:latin typeface="Tahoma"/>
                <a:cs typeface="Tahoma"/>
              </a:rPr>
              <a:t>ou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99950" y="1786805"/>
            <a:ext cx="0" cy="202565"/>
          </a:xfrm>
          <a:custGeom>
            <a:avLst/>
            <a:gdLst/>
            <a:ahLst/>
            <a:cxnLst/>
            <a:rect l="l" t="t" r="r" b="b"/>
            <a:pathLst>
              <a:path w="0" h="202564">
                <a:moveTo>
                  <a:pt x="0" y="0"/>
                </a:moveTo>
                <a:lnTo>
                  <a:pt x="0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99951" y="1407208"/>
            <a:ext cx="466725" cy="202565"/>
          </a:xfrm>
          <a:custGeom>
            <a:avLst/>
            <a:gdLst/>
            <a:ahLst/>
            <a:cxnLst/>
            <a:rect l="l" t="t" r="r" b="b"/>
            <a:pathLst>
              <a:path w="466725" h="202565">
                <a:moveTo>
                  <a:pt x="466630" y="0"/>
                </a:moveTo>
                <a:lnTo>
                  <a:pt x="0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946486" y="1407208"/>
            <a:ext cx="120650" cy="202565"/>
          </a:xfrm>
          <a:custGeom>
            <a:avLst/>
            <a:gdLst/>
            <a:ahLst/>
            <a:cxnLst/>
            <a:rect l="l" t="t" r="r" b="b"/>
            <a:pathLst>
              <a:path w="120650" h="202565">
                <a:moveTo>
                  <a:pt x="120095" y="0"/>
                </a:moveTo>
                <a:lnTo>
                  <a:pt x="0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66582" y="1407208"/>
            <a:ext cx="466725" cy="202565"/>
          </a:xfrm>
          <a:custGeom>
            <a:avLst/>
            <a:gdLst/>
            <a:ahLst/>
            <a:cxnLst/>
            <a:rect l="l" t="t" r="r" b="b"/>
            <a:pathLst>
              <a:path w="466725" h="202565">
                <a:moveTo>
                  <a:pt x="0" y="0"/>
                </a:moveTo>
                <a:lnTo>
                  <a:pt x="466630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61321" y="1027630"/>
            <a:ext cx="353060" cy="202565"/>
          </a:xfrm>
          <a:custGeom>
            <a:avLst/>
            <a:gdLst/>
            <a:ahLst/>
            <a:cxnLst/>
            <a:rect l="l" t="t" r="r" b="b"/>
            <a:pathLst>
              <a:path w="353060" h="202565">
                <a:moveTo>
                  <a:pt x="352632" y="0"/>
                </a:moveTo>
                <a:lnTo>
                  <a:pt x="0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13953" y="1027630"/>
            <a:ext cx="353060" cy="202565"/>
          </a:xfrm>
          <a:custGeom>
            <a:avLst/>
            <a:gdLst/>
            <a:ahLst/>
            <a:cxnLst/>
            <a:rect l="l" t="t" r="r" b="b"/>
            <a:pathLst>
              <a:path w="353060" h="202565">
                <a:moveTo>
                  <a:pt x="0" y="0"/>
                </a:moveTo>
                <a:lnTo>
                  <a:pt x="352632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020716" y="843719"/>
            <a:ext cx="1962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60">
                <a:latin typeface="Tahoma"/>
                <a:cs typeface="Tahoma"/>
              </a:rPr>
              <a:t>NP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88369" y="1223296"/>
            <a:ext cx="3340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4790" algn="l"/>
              </a:tabLst>
            </a:pPr>
            <a:r>
              <a:rPr dirty="0" sz="1000" spc="-100">
                <a:latin typeface="Tahoma"/>
                <a:cs typeface="Tahoma"/>
              </a:rPr>
              <a:t>I</a:t>
            </a:r>
            <a:r>
              <a:rPr dirty="0" sz="1000" spc="-100">
                <a:latin typeface="Tahoma"/>
                <a:cs typeface="Tahoma"/>
              </a:rPr>
              <a:t>	</a:t>
            </a:r>
            <a:r>
              <a:rPr dirty="0" sz="1000" spc="25">
                <a:latin typeface="Tahoma"/>
                <a:cs typeface="Tahoma"/>
              </a:rPr>
              <a:t>’ll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18646" y="1027645"/>
            <a:ext cx="0" cy="202565"/>
          </a:xfrm>
          <a:custGeom>
            <a:avLst/>
            <a:gdLst/>
            <a:ahLst/>
            <a:cxnLst/>
            <a:rect l="l" t="t" r="r" b="b"/>
            <a:pathLst>
              <a:path w="0" h="202565">
                <a:moveTo>
                  <a:pt x="0" y="0"/>
                </a:moveTo>
                <a:lnTo>
                  <a:pt x="0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18649" y="648065"/>
            <a:ext cx="297815" cy="202565"/>
          </a:xfrm>
          <a:custGeom>
            <a:avLst/>
            <a:gdLst/>
            <a:ahLst/>
            <a:cxnLst/>
            <a:rect l="l" t="t" r="r" b="b"/>
            <a:pathLst>
              <a:path w="297815" h="202565">
                <a:moveTo>
                  <a:pt x="297654" y="0"/>
                </a:moveTo>
                <a:lnTo>
                  <a:pt x="0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16303" y="648065"/>
            <a:ext cx="297815" cy="202565"/>
          </a:xfrm>
          <a:custGeom>
            <a:avLst/>
            <a:gdLst/>
            <a:ahLst/>
            <a:cxnLst/>
            <a:rect l="l" t="t" r="r" b="b"/>
            <a:pathLst>
              <a:path w="297814" h="202565">
                <a:moveTo>
                  <a:pt x="0" y="0"/>
                </a:moveTo>
                <a:lnTo>
                  <a:pt x="297654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62024" y="2284804"/>
            <a:ext cx="1763991" cy="99122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875163" y="2247472"/>
            <a:ext cx="736600" cy="1232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Homework </a:t>
            </a:r>
            <a:r>
              <a:rPr dirty="0" baseline="27777" sz="900" spc="-97">
                <a:latin typeface="Verdana"/>
                <a:cs typeface="Verdana"/>
                <a:hlinkClick r:id="rId29" action="ppaction://hlinksldjump"/>
              </a:rPr>
              <a:t>7 </a:t>
            </a:r>
            <a:r>
              <a:rPr dirty="0" baseline="27777" sz="900" spc="67">
                <a:latin typeface="Verdana"/>
                <a:cs typeface="Verdana"/>
                <a:hlinkClick r:id="rId29" action="ppaction://hlinksldjump"/>
              </a:rPr>
              <a:t>/</a:t>
            </a:r>
            <a:r>
              <a:rPr dirty="0" baseline="27777" sz="900" spc="-67"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9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522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">
                <a:hlinkClick r:id="rId8" action="ppaction://hlinksldjump"/>
              </a:rPr>
              <a:t>Od </a:t>
            </a:r>
            <a:r>
              <a:rPr dirty="0" sz="1400" spc="-60">
                <a:hlinkClick r:id="rId8" action="ppaction://hlinksldjump"/>
              </a:rPr>
              <a:t>and </a:t>
            </a:r>
            <a:r>
              <a:rPr dirty="0" sz="1400" spc="25">
                <a:hlinkClick r:id="rId8" action="ppaction://hlinksldjump"/>
              </a:rPr>
              <a:t>Oi</a:t>
            </a:r>
            <a:r>
              <a:rPr dirty="0" sz="1400" spc="75">
                <a:hlinkClick r:id="rId8" action="ppaction://hlinksldjump"/>
              </a:rPr>
              <a:t> </a:t>
            </a:r>
            <a:r>
              <a:rPr dirty="0" sz="1400" spc="-30">
                <a:hlinkClick r:id="rId8" action="ppaction://hlinksldjump"/>
              </a:rPr>
              <a:t>position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1301737" y="596085"/>
            <a:ext cx="5422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Sentence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5060" y="975663"/>
            <a:ext cx="2063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5">
                <a:latin typeface="Tahoma"/>
                <a:cs typeface="Tahoma"/>
              </a:rPr>
              <a:t>VP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5698" y="1355241"/>
            <a:ext cx="6807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Clause=Od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5967" y="1765617"/>
            <a:ext cx="45339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80">
                <a:latin typeface="Tahoma"/>
                <a:cs typeface="Tahoma"/>
              </a:rPr>
              <a:t>was</a:t>
            </a:r>
            <a:r>
              <a:rPr dirty="0" sz="1100" spc="-15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ill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27262" y="1555194"/>
            <a:ext cx="538480" cy="161925"/>
          </a:xfrm>
          <a:custGeom>
            <a:avLst/>
            <a:gdLst/>
            <a:ahLst/>
            <a:cxnLst/>
            <a:rect l="l" t="t" r="r" b="b"/>
            <a:pathLst>
              <a:path w="538480" h="161925">
                <a:moveTo>
                  <a:pt x="269036" y="0"/>
                </a:moveTo>
                <a:lnTo>
                  <a:pt x="0" y="161712"/>
                </a:lnTo>
                <a:lnTo>
                  <a:pt x="538073" y="161712"/>
                </a:lnTo>
                <a:lnTo>
                  <a:pt x="26903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80256" y="1555205"/>
            <a:ext cx="0" cy="220979"/>
          </a:xfrm>
          <a:custGeom>
            <a:avLst/>
            <a:gdLst/>
            <a:ahLst/>
            <a:cxnLst/>
            <a:rect l="l" t="t" r="r" b="b"/>
            <a:pathLst>
              <a:path w="0" h="220980">
                <a:moveTo>
                  <a:pt x="0" y="0"/>
                </a:moveTo>
                <a:lnTo>
                  <a:pt x="0" y="22058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21236" y="1355260"/>
            <a:ext cx="6426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8290" algn="l"/>
              </a:tabLst>
            </a:pPr>
            <a:r>
              <a:rPr dirty="0" sz="1100" spc="70">
                <a:latin typeface="Tahoma"/>
                <a:cs typeface="Tahoma"/>
              </a:rPr>
              <a:t>V</a:t>
            </a:r>
            <a:r>
              <a:rPr dirty="0" sz="1100" spc="70">
                <a:latin typeface="Tahoma"/>
                <a:cs typeface="Tahoma"/>
              </a:rPr>
              <a:t>	</a:t>
            </a:r>
            <a:r>
              <a:rPr dirty="0" sz="1100" spc="25">
                <a:latin typeface="Tahoma"/>
                <a:cs typeface="Tahoma"/>
              </a:rPr>
              <a:t>N=Oi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5424" y="1734837"/>
            <a:ext cx="6381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24180" algn="l"/>
              </a:tabLst>
            </a:pPr>
            <a:r>
              <a:rPr dirty="0" sz="1100" spc="-20">
                <a:latin typeface="Tahoma"/>
                <a:cs typeface="Tahoma"/>
              </a:rPr>
              <a:t>told</a:t>
            </a:r>
            <a:r>
              <a:rPr dirty="0" sz="1100" spc="-20">
                <a:latin typeface="Tahoma"/>
                <a:cs typeface="Tahoma"/>
              </a:rPr>
              <a:t>	</a:t>
            </a:r>
            <a:r>
              <a:rPr dirty="0" sz="1100" spc="-80">
                <a:latin typeface="Tahoma"/>
                <a:cs typeface="Tahoma"/>
              </a:rPr>
              <a:t>y</a:t>
            </a:r>
            <a:r>
              <a:rPr dirty="0" sz="1100" spc="-55">
                <a:latin typeface="Tahoma"/>
                <a:cs typeface="Tahoma"/>
              </a:rPr>
              <a:t>ou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80113" y="1555213"/>
            <a:ext cx="0" cy="186055"/>
          </a:xfrm>
          <a:custGeom>
            <a:avLst/>
            <a:gdLst/>
            <a:ahLst/>
            <a:cxnLst/>
            <a:rect l="l" t="t" r="r" b="b"/>
            <a:pathLst>
              <a:path w="0"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80115" y="1175617"/>
            <a:ext cx="508634" cy="186055"/>
          </a:xfrm>
          <a:custGeom>
            <a:avLst/>
            <a:gdLst/>
            <a:ahLst/>
            <a:cxnLst/>
            <a:rect l="l" t="t" r="r" b="b"/>
            <a:pathLst>
              <a:path w="508635" h="186055">
                <a:moveTo>
                  <a:pt x="508094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880258" y="1175617"/>
            <a:ext cx="107950" cy="186055"/>
          </a:xfrm>
          <a:custGeom>
            <a:avLst/>
            <a:gdLst/>
            <a:ahLst/>
            <a:cxnLst/>
            <a:rect l="l" t="t" r="r" b="b"/>
            <a:pathLst>
              <a:path w="107950" h="186055">
                <a:moveTo>
                  <a:pt x="107951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88210" y="1175617"/>
            <a:ext cx="508634" cy="186055"/>
          </a:xfrm>
          <a:custGeom>
            <a:avLst/>
            <a:gdLst/>
            <a:ahLst/>
            <a:cxnLst/>
            <a:rect l="l" t="t" r="r" b="b"/>
            <a:pathLst>
              <a:path w="508635" h="186055">
                <a:moveTo>
                  <a:pt x="0" y="0"/>
                </a:moveTo>
                <a:lnTo>
                  <a:pt x="508094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51120" y="975671"/>
            <a:ext cx="2120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25199" y="1355249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Tahoma"/>
                <a:cs typeface="Tahoma"/>
              </a:rPr>
              <a:t>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57139" y="1175625"/>
            <a:ext cx="0" cy="186055"/>
          </a:xfrm>
          <a:custGeom>
            <a:avLst/>
            <a:gdLst/>
            <a:ahLst/>
            <a:cxnLst/>
            <a:rect l="l" t="t" r="r" b="b"/>
            <a:pathLst>
              <a:path w="0"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57141" y="796039"/>
            <a:ext cx="415925" cy="186055"/>
          </a:xfrm>
          <a:custGeom>
            <a:avLst/>
            <a:gdLst/>
            <a:ahLst/>
            <a:cxnLst/>
            <a:rect l="l" t="t" r="r" b="b"/>
            <a:pathLst>
              <a:path w="415925" h="186055">
                <a:moveTo>
                  <a:pt x="415537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72679" y="796039"/>
            <a:ext cx="415925" cy="186055"/>
          </a:xfrm>
          <a:custGeom>
            <a:avLst/>
            <a:gdLst/>
            <a:ahLst/>
            <a:cxnLst/>
            <a:rect l="l" t="t" r="r" b="b"/>
            <a:pathLst>
              <a:path w="415925" h="186055">
                <a:moveTo>
                  <a:pt x="0" y="0"/>
                </a:moveTo>
                <a:lnTo>
                  <a:pt x="415537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414780" y="2077486"/>
            <a:ext cx="1058441" cy="99129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875163" y="2247472"/>
            <a:ext cx="736600" cy="1232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Homework </a:t>
            </a:r>
            <a:r>
              <a:rPr dirty="0" baseline="27777" sz="900" spc="-97">
                <a:latin typeface="Verdana"/>
                <a:cs typeface="Verdana"/>
                <a:hlinkClick r:id="rId29" action="ppaction://hlinksldjump"/>
              </a:rPr>
              <a:t>8 </a:t>
            </a:r>
            <a:r>
              <a:rPr dirty="0" baseline="27777" sz="900" spc="67">
                <a:latin typeface="Verdana"/>
                <a:cs typeface="Verdana"/>
                <a:hlinkClick r:id="rId29" action="ppaction://hlinksldjump"/>
              </a:rPr>
              <a:t>/</a:t>
            </a:r>
            <a:r>
              <a:rPr dirty="0" baseline="27777" sz="900" spc="-67"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9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4561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5">
                <a:hlinkClick r:id="rId9" action="ppaction://hlinksldjump"/>
              </a:rPr>
              <a:t>The </a:t>
            </a:r>
            <a:r>
              <a:rPr dirty="0" sz="1400" spc="35">
                <a:hlinkClick r:id="rId9" action="ppaction://hlinksldjump"/>
              </a:rPr>
              <a:t>SOMETHING</a:t>
            </a:r>
            <a:r>
              <a:rPr dirty="0" sz="1400" spc="10">
                <a:hlinkClick r:id="rId9" action="ppaction://hlinksldjump"/>
              </a:rPr>
              <a:t> </a:t>
            </a:r>
            <a:r>
              <a:rPr dirty="0" sz="1400" spc="-35">
                <a:hlinkClick r:id="rId9" action="ppaction://hlinksldjump"/>
              </a:rPr>
              <a:t>test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167297" y="914436"/>
            <a:ext cx="3520440" cy="73088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778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latin typeface="Tahoma"/>
                <a:cs typeface="Tahoma"/>
              </a:rPr>
              <a:t>It </a:t>
            </a:r>
            <a:r>
              <a:rPr dirty="0" sz="1100" spc="-65">
                <a:latin typeface="Tahoma"/>
                <a:cs typeface="Tahoma"/>
              </a:rPr>
              <a:t>may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60">
                <a:latin typeface="Tahoma"/>
                <a:cs typeface="Tahoma"/>
              </a:rPr>
              <a:t>easier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90">
                <a:latin typeface="Tahoma"/>
                <a:cs typeface="Tahoma"/>
              </a:rPr>
              <a:t>see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function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dependent </a:t>
            </a:r>
            <a:r>
              <a:rPr dirty="0" sz="1100" spc="-50">
                <a:latin typeface="Tahoma"/>
                <a:cs typeface="Tahoma"/>
              </a:rPr>
              <a:t>clause  </a:t>
            </a:r>
            <a:r>
              <a:rPr dirty="0" sz="1100" spc="-5">
                <a:latin typeface="Tahoma"/>
                <a:cs typeface="Tahoma"/>
              </a:rPr>
              <a:t>if </a:t>
            </a:r>
            <a:r>
              <a:rPr dirty="0" sz="1100" spc="-60">
                <a:latin typeface="Tahoma"/>
                <a:cs typeface="Tahoma"/>
              </a:rPr>
              <a:t>you </a:t>
            </a:r>
            <a:r>
              <a:rPr dirty="0" sz="1100" spc="-35">
                <a:latin typeface="Tahoma"/>
                <a:cs typeface="Tahoma"/>
              </a:rPr>
              <a:t>substitute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25">
                <a:latin typeface="Tahoma"/>
                <a:cs typeface="Tahoma"/>
              </a:rPr>
              <a:t>with ‘something’, </a:t>
            </a:r>
            <a:r>
              <a:rPr dirty="0" sz="1100" spc="-30">
                <a:latin typeface="Tahoma"/>
                <a:cs typeface="Tahoma"/>
              </a:rPr>
              <a:t>‘somebody’</a:t>
            </a:r>
            <a:r>
              <a:rPr dirty="0" sz="1100" spc="27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etc.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(1)	</a:t>
            </a:r>
            <a:r>
              <a:rPr dirty="0" sz="1100" spc="-15">
                <a:latin typeface="Tahoma"/>
                <a:cs typeface="Tahoma"/>
              </a:rPr>
              <a:t>Last </a:t>
            </a:r>
            <a:r>
              <a:rPr dirty="0" sz="1100" spc="-30">
                <a:latin typeface="Tahoma"/>
                <a:cs typeface="Tahoma"/>
              </a:rPr>
              <a:t>night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45">
                <a:latin typeface="Tahoma"/>
                <a:cs typeface="Tahoma"/>
              </a:rPr>
              <a:t>dreamt </a:t>
            </a:r>
            <a:r>
              <a:rPr dirty="0" sz="1100" spc="20">
                <a:latin typeface="Tahoma"/>
                <a:cs typeface="Tahoma"/>
              </a:rPr>
              <a:t>SOMETHING </a:t>
            </a:r>
            <a:r>
              <a:rPr dirty="0" sz="1100" spc="-10" i="1">
                <a:latin typeface="Meiryo"/>
                <a:cs typeface="Meiryo"/>
              </a:rPr>
              <a:t>→</a:t>
            </a:r>
            <a:r>
              <a:rPr dirty="0" sz="1100" spc="-10" i="1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95">
                <a:latin typeface="Tahoma"/>
                <a:cs typeface="Tahoma"/>
              </a:rPr>
              <a:t> </a:t>
            </a:r>
            <a:r>
              <a:rPr dirty="0" sz="1100" spc="-135">
                <a:latin typeface="Tahoma"/>
                <a:cs typeface="Tahoma"/>
              </a:rPr>
              <a:t>somebody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3712" y="1625205"/>
            <a:ext cx="5429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loved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me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933319"/>
            <a:ext cx="2840355" cy="5003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38784" indent="-426720">
              <a:lnSpc>
                <a:spcPct val="100000"/>
              </a:lnSpc>
              <a:spcBef>
                <a:spcPts val="90"/>
              </a:spcBef>
              <a:buAutoNum type="arabicParenBoth" startAt="2"/>
              <a:tabLst>
                <a:tab pos="438784" algn="l"/>
                <a:tab pos="439420" algn="l"/>
              </a:tabLst>
            </a:pPr>
            <a:r>
              <a:rPr dirty="0" sz="1100" spc="-10">
                <a:latin typeface="Tahoma"/>
                <a:cs typeface="Tahoma"/>
              </a:rPr>
              <a:t>I’ll </a:t>
            </a:r>
            <a:r>
              <a:rPr dirty="0" sz="1100" spc="-15">
                <a:latin typeface="Tahoma"/>
                <a:cs typeface="Tahoma"/>
              </a:rPr>
              <a:t>tell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20">
                <a:latin typeface="Tahoma"/>
                <a:cs typeface="Tahoma"/>
              </a:rPr>
              <a:t>SOMETHING </a:t>
            </a:r>
            <a:r>
              <a:rPr dirty="0" sz="1100" spc="-10" i="1">
                <a:latin typeface="Meiryo"/>
                <a:cs typeface="Meiryo"/>
              </a:rPr>
              <a:t>→</a:t>
            </a:r>
            <a:r>
              <a:rPr dirty="0" sz="1100" spc="-10" i="1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Tahoma"/>
                <a:cs typeface="Tahoma"/>
              </a:rPr>
              <a:t>what </a:t>
            </a:r>
            <a:r>
              <a:rPr dirty="0" sz="1100" spc="-110">
                <a:latin typeface="Tahoma"/>
                <a:cs typeface="Tahoma"/>
              </a:rPr>
              <a:t>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10">
                <a:latin typeface="Tahoma"/>
                <a:cs typeface="Tahoma"/>
              </a:rPr>
              <a:t>want</a:t>
            </a:r>
            <a:endParaRPr sz="1100">
              <a:latin typeface="Tahoma"/>
              <a:cs typeface="Tahoma"/>
            </a:endParaRPr>
          </a:p>
          <a:p>
            <a:pPr marL="438784" indent="-426720">
              <a:lnSpc>
                <a:spcPct val="100000"/>
              </a:lnSpc>
              <a:spcBef>
                <a:spcPts val="1105"/>
              </a:spcBef>
              <a:buAutoNum type="arabicParenBoth" startAt="2"/>
              <a:tabLst>
                <a:tab pos="438784" algn="l"/>
                <a:tab pos="439420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20">
                <a:latin typeface="Tahoma"/>
                <a:cs typeface="Tahoma"/>
              </a:rPr>
              <a:t>told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20">
                <a:latin typeface="Tahoma"/>
                <a:cs typeface="Tahoma"/>
              </a:rPr>
              <a:t>SOMETHING </a:t>
            </a:r>
            <a:r>
              <a:rPr dirty="0" sz="1100" spc="-10" i="1">
                <a:latin typeface="Meiryo"/>
                <a:cs typeface="Meiryo"/>
              </a:rPr>
              <a:t>→</a:t>
            </a:r>
            <a:r>
              <a:rPr dirty="0" sz="1100" spc="-10" i="1">
                <a:latin typeface="Times New Roman"/>
                <a:cs typeface="Times New Roman"/>
              </a:rPr>
              <a:t>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80">
                <a:latin typeface="Tahoma"/>
                <a:cs typeface="Tahoma"/>
              </a:rPr>
              <a:t>was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ill.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87863" y="2593287"/>
            <a:ext cx="711200" cy="88709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628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62865" marR="1644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62865" marR="304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9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75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414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hlinkClick r:id="rId10" action="ppaction://hlinksldjump"/>
              </a:rPr>
              <a:t>Cs </a:t>
            </a:r>
            <a:r>
              <a:rPr dirty="0" sz="1400" spc="-60">
                <a:hlinkClick r:id="rId10" action="ppaction://hlinksldjump"/>
              </a:rPr>
              <a:t>and </a:t>
            </a:r>
            <a:r>
              <a:rPr dirty="0" sz="1400" spc="-5">
                <a:hlinkClick r:id="rId10" action="ppaction://hlinksldjump"/>
              </a:rPr>
              <a:t>Co</a:t>
            </a:r>
            <a:r>
              <a:rPr dirty="0" sz="1400" spc="90">
                <a:hlinkClick r:id="rId10" action="ppaction://hlinksldjump"/>
              </a:rPr>
              <a:t> </a:t>
            </a:r>
            <a:r>
              <a:rPr dirty="0" sz="1400" spc="-30">
                <a:hlinkClick r:id="rId10" action="ppaction://hlinksldjump"/>
              </a:rPr>
              <a:t>position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167297" y="405585"/>
            <a:ext cx="6210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Money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r>
              <a:rPr dirty="0" sz="1100" spc="-18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r>
              <a:rPr dirty="0" sz="1100" spc="-18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54004" y="1709131"/>
            <a:ext cx="790575" cy="161925"/>
          </a:xfrm>
          <a:custGeom>
            <a:avLst/>
            <a:gdLst/>
            <a:ahLst/>
            <a:cxnLst/>
            <a:rect l="l" t="t" r="r" b="b"/>
            <a:pathLst>
              <a:path w="790575" h="161925">
                <a:moveTo>
                  <a:pt x="395076" y="0"/>
                </a:moveTo>
                <a:lnTo>
                  <a:pt x="0" y="161712"/>
                </a:lnTo>
                <a:lnTo>
                  <a:pt x="790153" y="161712"/>
                </a:lnTo>
                <a:lnTo>
                  <a:pt x="39507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75314" y="1888763"/>
            <a:ext cx="9207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ahoma"/>
                <a:cs typeface="Tahoma"/>
              </a:rPr>
              <a:t>’s </a:t>
            </a:r>
            <a:r>
              <a:rPr dirty="0" sz="1100" spc="-40">
                <a:latin typeface="Tahoma"/>
                <a:cs typeface="Tahoma"/>
              </a:rPr>
              <a:t>what </a:t>
            </a:r>
            <a:r>
              <a:rPr dirty="0" sz="1100" spc="-110">
                <a:latin typeface="Tahoma"/>
                <a:cs typeface="Tahoma"/>
              </a:rPr>
              <a:t>I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want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33811" y="1709139"/>
            <a:ext cx="0" cy="186055"/>
          </a:xfrm>
          <a:custGeom>
            <a:avLst/>
            <a:gdLst/>
            <a:ahLst/>
            <a:cxnLst/>
            <a:rect l="l" t="t" r="r" b="b"/>
            <a:pathLst>
              <a:path w="0"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33812" y="1329553"/>
            <a:ext cx="257810" cy="186055"/>
          </a:xfrm>
          <a:custGeom>
            <a:avLst/>
            <a:gdLst/>
            <a:ahLst/>
            <a:cxnLst/>
            <a:rect l="l" t="t" r="r" b="b"/>
            <a:pathLst>
              <a:path w="257810" h="186055">
                <a:moveTo>
                  <a:pt x="257636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91448" y="1329553"/>
            <a:ext cx="257810" cy="186055"/>
          </a:xfrm>
          <a:custGeom>
            <a:avLst/>
            <a:gdLst/>
            <a:ahLst/>
            <a:cxnLst/>
            <a:rect l="l" t="t" r="r" b="b"/>
            <a:pathLst>
              <a:path w="257810" h="186055">
                <a:moveTo>
                  <a:pt x="0" y="0"/>
                </a:moveTo>
                <a:lnTo>
                  <a:pt x="257636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74795" y="750022"/>
            <a:ext cx="1298575" cy="9512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419734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Sentence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ahoma"/>
              <a:cs typeface="Tahoma"/>
            </a:endParaRPr>
          </a:p>
          <a:p>
            <a:pPr algn="ctr" marR="422909">
              <a:lnSpc>
                <a:spcPct val="100000"/>
              </a:lnSpc>
              <a:tabLst>
                <a:tab pos="565150" algn="l"/>
              </a:tabLst>
            </a:pPr>
            <a:r>
              <a:rPr dirty="0" sz="1100" spc="60">
                <a:latin typeface="Tahoma"/>
                <a:cs typeface="Tahoma"/>
              </a:rPr>
              <a:t>NP	</a:t>
            </a:r>
            <a:r>
              <a:rPr dirty="0" sz="1100" spc="75">
                <a:latin typeface="Tahoma"/>
                <a:cs typeface="Tahoma"/>
              </a:rPr>
              <a:t>VP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61670" algn="l"/>
              </a:tabLst>
            </a:pPr>
            <a:r>
              <a:rPr dirty="0" sz="1100" spc="5">
                <a:latin typeface="Tahoma"/>
                <a:cs typeface="Tahoma"/>
              </a:rPr>
              <a:t>That </a:t>
            </a:r>
            <a:r>
              <a:rPr dirty="0" sz="1100" spc="229">
                <a:latin typeface="Tahoma"/>
                <a:cs typeface="Tahoma"/>
              </a:rPr>
              <a:t> </a:t>
            </a:r>
            <a:r>
              <a:rPr dirty="0" sz="1100" spc="70">
                <a:latin typeface="Tahoma"/>
                <a:cs typeface="Tahoma"/>
              </a:rPr>
              <a:t>V	</a:t>
            </a:r>
            <a:r>
              <a:rPr dirty="0" sz="1100" spc="-30">
                <a:latin typeface="Tahoma"/>
                <a:cs typeface="Tahoma"/>
              </a:rPr>
              <a:t>Clause=Cs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28732" y="1329561"/>
            <a:ext cx="0" cy="186055"/>
          </a:xfrm>
          <a:custGeom>
            <a:avLst/>
            <a:gdLst/>
            <a:ahLst/>
            <a:cxnLst/>
            <a:rect l="l" t="t" r="r" b="b"/>
            <a:pathLst>
              <a:path w="0"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28732" y="949976"/>
            <a:ext cx="281940" cy="186055"/>
          </a:xfrm>
          <a:custGeom>
            <a:avLst/>
            <a:gdLst/>
            <a:ahLst/>
            <a:cxnLst/>
            <a:rect l="l" t="t" r="r" b="b"/>
            <a:pathLst>
              <a:path w="281939" h="186055">
                <a:moveTo>
                  <a:pt x="28136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10093" y="949976"/>
            <a:ext cx="281940" cy="186055"/>
          </a:xfrm>
          <a:custGeom>
            <a:avLst/>
            <a:gdLst/>
            <a:ahLst/>
            <a:cxnLst/>
            <a:rect l="l" t="t" r="r" b="b"/>
            <a:pathLst>
              <a:path w="281939" h="186055">
                <a:moveTo>
                  <a:pt x="0" y="0"/>
                </a:moveTo>
                <a:lnTo>
                  <a:pt x="28136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61961" y="2231418"/>
            <a:ext cx="1764068" cy="99127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875163" y="2247472"/>
            <a:ext cx="736600" cy="1232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Homework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9" action="ppaction://hlinksldjump"/>
              </a:rPr>
              <a:t>10</a:t>
            </a:r>
            <a:r>
              <a:rPr dirty="0" baseline="27777" sz="900" spc="-172"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9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9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414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hlinkClick r:id="rId10" action="ppaction://hlinksldjump"/>
              </a:rPr>
              <a:t>Cs </a:t>
            </a:r>
            <a:r>
              <a:rPr dirty="0" sz="1400" spc="-60">
                <a:hlinkClick r:id="rId10" action="ppaction://hlinksldjump"/>
              </a:rPr>
              <a:t>and </a:t>
            </a:r>
            <a:r>
              <a:rPr dirty="0" sz="1400" spc="-5">
                <a:hlinkClick r:id="rId10" action="ppaction://hlinksldjump"/>
              </a:rPr>
              <a:t>Co</a:t>
            </a:r>
            <a:r>
              <a:rPr dirty="0" sz="1400" spc="90">
                <a:hlinkClick r:id="rId10" action="ppaction://hlinksldjump"/>
              </a:rPr>
              <a:t> </a:t>
            </a:r>
            <a:r>
              <a:rPr dirty="0" sz="1400" spc="-30">
                <a:hlinkClick r:id="rId10" action="ppaction://hlinksldjump"/>
              </a:rPr>
              <a:t>position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890269" y="464463"/>
            <a:ext cx="5422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Sentence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7218" y="844040"/>
            <a:ext cx="3422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latin typeface="Tahoma"/>
                <a:cs typeface="Tahoma"/>
              </a:rPr>
              <a:t>AuxP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13813" y="1223618"/>
            <a:ext cx="2063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5">
                <a:latin typeface="Tahoma"/>
                <a:cs typeface="Tahoma"/>
              </a:rPr>
              <a:t>VP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55506" y="1603195"/>
            <a:ext cx="6648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Clause=Co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34475" y="2013572"/>
            <a:ext cx="92075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5">
                <a:latin typeface="Tahoma"/>
                <a:cs typeface="Tahoma"/>
              </a:rPr>
              <a:t>anything </a:t>
            </a:r>
            <a:r>
              <a:rPr dirty="0" sz="1100" spc="-110">
                <a:latin typeface="Tahoma"/>
                <a:cs typeface="Tahoma"/>
              </a:rPr>
              <a:t>I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want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85757" y="1803149"/>
            <a:ext cx="1005205" cy="161925"/>
          </a:xfrm>
          <a:custGeom>
            <a:avLst/>
            <a:gdLst/>
            <a:ahLst/>
            <a:cxnLst/>
            <a:rect l="l" t="t" r="r" b="b"/>
            <a:pathLst>
              <a:path w="1005204" h="161925">
                <a:moveTo>
                  <a:pt x="502450" y="0"/>
                </a:moveTo>
                <a:lnTo>
                  <a:pt x="0" y="161712"/>
                </a:lnTo>
                <a:lnTo>
                  <a:pt x="1004901" y="161712"/>
                </a:lnTo>
                <a:lnTo>
                  <a:pt x="502450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710624" y="1982784"/>
            <a:ext cx="50863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ship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74609" y="1803160"/>
            <a:ext cx="581025" cy="186055"/>
          </a:xfrm>
          <a:custGeom>
            <a:avLst/>
            <a:gdLst/>
            <a:ahLst/>
            <a:cxnLst/>
            <a:rect l="l" t="t" r="r" b="b"/>
            <a:pathLst>
              <a:path w="581025" h="186055">
                <a:moveTo>
                  <a:pt x="290395" y="0"/>
                </a:moveTo>
                <a:lnTo>
                  <a:pt x="0" y="185952"/>
                </a:lnTo>
                <a:lnTo>
                  <a:pt x="580791" y="185952"/>
                </a:lnTo>
                <a:lnTo>
                  <a:pt x="290395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278098" y="1982792"/>
            <a:ext cx="3359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latin typeface="Tahoma"/>
                <a:cs typeface="Tahoma"/>
              </a:rPr>
              <a:t>name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45699" y="1803168"/>
            <a:ext cx="0" cy="220979"/>
          </a:xfrm>
          <a:custGeom>
            <a:avLst/>
            <a:gdLst/>
            <a:ahLst/>
            <a:cxnLst/>
            <a:rect l="l" t="t" r="r" b="b"/>
            <a:pathLst>
              <a:path w="0" h="220980">
                <a:moveTo>
                  <a:pt x="0" y="0"/>
                </a:moveTo>
                <a:lnTo>
                  <a:pt x="0" y="22058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45686" y="1423571"/>
            <a:ext cx="671830" cy="186055"/>
          </a:xfrm>
          <a:custGeom>
            <a:avLst/>
            <a:gdLst/>
            <a:ahLst/>
            <a:cxnLst/>
            <a:rect l="l" t="t" r="r" b="b"/>
            <a:pathLst>
              <a:path w="671830" h="186055">
                <a:moveTo>
                  <a:pt x="671263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65000" y="1423571"/>
            <a:ext cx="152400" cy="186055"/>
          </a:xfrm>
          <a:custGeom>
            <a:avLst/>
            <a:gdLst/>
            <a:ahLst/>
            <a:cxnLst/>
            <a:rect l="l" t="t" r="r" b="b"/>
            <a:pathLst>
              <a:path w="152400" h="186055">
                <a:moveTo>
                  <a:pt x="151949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16950" y="1423571"/>
            <a:ext cx="671830" cy="186055"/>
          </a:xfrm>
          <a:custGeom>
            <a:avLst/>
            <a:gdLst/>
            <a:ahLst/>
            <a:cxnLst/>
            <a:rect l="l" t="t" r="r" b="b"/>
            <a:pathLst>
              <a:path w="671830" h="186055">
                <a:moveTo>
                  <a:pt x="0" y="0"/>
                </a:moveTo>
                <a:lnTo>
                  <a:pt x="671263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49530" y="1603203"/>
            <a:ext cx="12623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9580" algn="l"/>
                <a:tab pos="781050" algn="l"/>
              </a:tabLst>
            </a:pPr>
            <a:r>
              <a:rPr dirty="0" sz="1100" spc="-15">
                <a:latin typeface="Tahoma"/>
                <a:cs typeface="Tahoma"/>
              </a:rPr>
              <a:t>will</a:t>
            </a:r>
            <a:r>
              <a:rPr dirty="0" sz="1100" spc="-15">
                <a:latin typeface="Tahoma"/>
                <a:cs typeface="Tahoma"/>
              </a:rPr>
              <a:t>	</a:t>
            </a:r>
            <a:r>
              <a:rPr dirty="0" sz="1100" spc="70">
                <a:latin typeface="Tahoma"/>
                <a:cs typeface="Tahoma"/>
              </a:rPr>
              <a:t>V</a:t>
            </a:r>
            <a:r>
              <a:rPr dirty="0" sz="1100" spc="70">
                <a:latin typeface="Tahoma"/>
                <a:cs typeface="Tahoma"/>
              </a:rPr>
              <a:t>	</a:t>
            </a:r>
            <a:r>
              <a:rPr dirty="0" sz="1100" spc="30">
                <a:latin typeface="Tahoma"/>
                <a:cs typeface="Tahoma"/>
              </a:rPr>
              <a:t>NP=Od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59207" y="1423579"/>
            <a:ext cx="0" cy="186055"/>
          </a:xfrm>
          <a:custGeom>
            <a:avLst/>
            <a:gdLst/>
            <a:ahLst/>
            <a:cxnLst/>
            <a:rect l="l" t="t" r="r" b="b"/>
            <a:pathLst>
              <a:path w="0"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59211" y="1043994"/>
            <a:ext cx="528955" cy="186055"/>
          </a:xfrm>
          <a:custGeom>
            <a:avLst/>
            <a:gdLst/>
            <a:ahLst/>
            <a:cxnLst/>
            <a:rect l="l" t="t" r="r" b="b"/>
            <a:pathLst>
              <a:path w="528955" h="186055">
                <a:moveTo>
                  <a:pt x="528872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88084" y="1043994"/>
            <a:ext cx="528955" cy="186055"/>
          </a:xfrm>
          <a:custGeom>
            <a:avLst/>
            <a:gdLst/>
            <a:ahLst/>
            <a:cxnLst/>
            <a:rect l="l" t="t" r="r" b="b"/>
            <a:pathLst>
              <a:path w="528955" h="186055">
                <a:moveTo>
                  <a:pt x="0" y="0"/>
                </a:moveTo>
                <a:lnTo>
                  <a:pt x="528872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28299" y="844048"/>
            <a:ext cx="2120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2378" y="1223626"/>
            <a:ext cx="483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2570" algn="l"/>
              </a:tabLst>
            </a:pPr>
            <a:r>
              <a:rPr dirty="0" sz="1100" spc="-110">
                <a:latin typeface="Tahoma"/>
                <a:cs typeface="Tahoma"/>
              </a:rPr>
              <a:t>I</a:t>
            </a:r>
            <a:r>
              <a:rPr dirty="0" sz="1100" spc="-110">
                <a:latin typeface="Tahoma"/>
                <a:cs typeface="Tahoma"/>
              </a:rPr>
              <a:t>	</a:t>
            </a:r>
            <a:r>
              <a:rPr dirty="0" sz="1100" spc="-10">
                <a:latin typeface="Tahoma"/>
                <a:cs typeface="Tahoma"/>
              </a:rPr>
              <a:t>Aux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4318" y="1044002"/>
            <a:ext cx="0" cy="186055"/>
          </a:xfrm>
          <a:custGeom>
            <a:avLst/>
            <a:gdLst/>
            <a:ahLst/>
            <a:cxnLst/>
            <a:rect l="l" t="t" r="r" b="b"/>
            <a:pathLst>
              <a:path w="0"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34310" y="664416"/>
            <a:ext cx="427355" cy="186055"/>
          </a:xfrm>
          <a:custGeom>
            <a:avLst/>
            <a:gdLst/>
            <a:ahLst/>
            <a:cxnLst/>
            <a:rect l="l" t="t" r="r" b="b"/>
            <a:pathLst>
              <a:path w="427355" h="186055">
                <a:moveTo>
                  <a:pt x="426888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61199" y="664416"/>
            <a:ext cx="427355" cy="186055"/>
          </a:xfrm>
          <a:custGeom>
            <a:avLst/>
            <a:gdLst/>
            <a:ahLst/>
            <a:cxnLst/>
            <a:rect l="l" t="t" r="r" b="b"/>
            <a:pathLst>
              <a:path w="427355" h="186055">
                <a:moveTo>
                  <a:pt x="0" y="0"/>
                </a:moveTo>
                <a:lnTo>
                  <a:pt x="426888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14780" y="2325446"/>
            <a:ext cx="1058418" cy="99128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875163" y="2247472"/>
            <a:ext cx="736600" cy="1232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Homework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9" action="ppaction://hlinksldjump"/>
              </a:rPr>
              <a:t>11</a:t>
            </a:r>
            <a:r>
              <a:rPr dirty="0" baseline="27777" sz="900" spc="-172"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9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9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5">
                <a:hlinkClick r:id="rId11" action="ppaction://hlinksldjump"/>
              </a:rPr>
              <a:t>EXERCISE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167297" y="926908"/>
            <a:ext cx="341630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latin typeface="Tahoma"/>
                <a:cs typeface="Tahoma"/>
              </a:rPr>
              <a:t>Identify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subordinate </a:t>
            </a:r>
            <a:r>
              <a:rPr dirty="0" sz="1100" spc="-55">
                <a:latin typeface="Tahoma"/>
                <a:cs typeface="Tahoma"/>
              </a:rPr>
              <a:t>clauses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sentences.  </a:t>
            </a: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30">
                <a:latin typeface="Tahoma"/>
                <a:cs typeface="Tahoma"/>
              </a:rPr>
              <a:t>their</a:t>
            </a:r>
            <a:r>
              <a:rPr dirty="0" sz="1100" spc="10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function?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384170"/>
            <a:ext cx="2520315" cy="10756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20">
                <a:latin typeface="Tahoma"/>
                <a:cs typeface="Tahoma"/>
              </a:rPr>
              <a:t>think </a:t>
            </a:r>
            <a:r>
              <a:rPr dirty="0" sz="1100" spc="-35">
                <a:latin typeface="Tahoma"/>
                <a:cs typeface="Tahoma"/>
              </a:rPr>
              <a:t>I’m </a:t>
            </a:r>
            <a:r>
              <a:rPr dirty="0" sz="1100" spc="-45">
                <a:latin typeface="Tahoma"/>
                <a:cs typeface="Tahoma"/>
              </a:rPr>
              <a:t>going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crazy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0">
                <a:latin typeface="Tahoma"/>
                <a:cs typeface="Tahoma"/>
              </a:rPr>
              <a:t>Give the </a:t>
            </a:r>
            <a:r>
              <a:rPr dirty="0" sz="1100" spc="-30">
                <a:latin typeface="Tahoma"/>
                <a:cs typeface="Tahoma"/>
              </a:rPr>
              <a:t>food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0">
                <a:latin typeface="Tahoma"/>
                <a:cs typeface="Tahoma"/>
              </a:rPr>
              <a:t>whoever </a:t>
            </a:r>
            <a:r>
              <a:rPr dirty="0" sz="1100" spc="-55">
                <a:latin typeface="Tahoma"/>
                <a:cs typeface="Tahoma"/>
              </a:rPr>
              <a:t>wants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You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5">
                <a:latin typeface="Tahoma"/>
                <a:cs typeface="Tahoma"/>
              </a:rPr>
              <a:t>everything </a:t>
            </a:r>
            <a:r>
              <a:rPr dirty="0" sz="1100" spc="-30">
                <a:latin typeface="Tahoma"/>
                <a:cs typeface="Tahoma"/>
              </a:rPr>
              <a:t>I’d </a:t>
            </a:r>
            <a:r>
              <a:rPr dirty="0" sz="1100" spc="-50">
                <a:latin typeface="Tahoma"/>
                <a:cs typeface="Tahoma"/>
              </a:rPr>
              <a:t>want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7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woman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35">
                <a:latin typeface="Tahoma"/>
                <a:cs typeface="Tahoma"/>
              </a:rPr>
              <a:t>like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75">
                <a:latin typeface="Tahoma"/>
                <a:cs typeface="Tahoma"/>
              </a:rPr>
              <a:t>she </a:t>
            </a:r>
            <a:r>
              <a:rPr dirty="0" sz="1100" spc="-65">
                <a:latin typeface="Tahoma"/>
                <a:cs typeface="Tahoma"/>
              </a:rPr>
              <a:t>never </a:t>
            </a:r>
            <a:r>
              <a:rPr dirty="0" sz="1100" spc="-60">
                <a:latin typeface="Tahoma"/>
                <a:cs typeface="Tahoma"/>
              </a:rPr>
              <a:t>loses her</a:t>
            </a:r>
            <a:r>
              <a:rPr dirty="0" sz="1100" spc="-25">
                <a:latin typeface="Tahoma"/>
                <a:cs typeface="Tahoma"/>
              </a:rPr>
              <a:t> cool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You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60">
                <a:latin typeface="Tahoma"/>
                <a:cs typeface="Tahoma"/>
              </a:rPr>
              <a:t>whoever </a:t>
            </a:r>
            <a:r>
              <a:rPr dirty="0" sz="1100" spc="-65">
                <a:latin typeface="Tahoma"/>
                <a:cs typeface="Tahoma"/>
              </a:rPr>
              <a:t>you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want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be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87863" y="2593287"/>
            <a:ext cx="711200" cy="88709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628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62865" marR="1644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62865" marR="304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12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593287"/>
            <a:ext cx="660400" cy="7302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5">
                <a:hlinkClick r:id="rId11" action="ppaction://hlinksldjump"/>
              </a:rPr>
              <a:t>EXERCISE</a:t>
            </a:r>
            <a:endParaRPr sz="1400"/>
          </a:p>
        </p:txBody>
      </p:sp>
      <p:sp>
        <p:nvSpPr>
          <p:cNvPr id="12" name="object 12"/>
          <p:cNvSpPr txBox="1"/>
          <p:nvPr/>
        </p:nvSpPr>
        <p:spPr>
          <a:xfrm>
            <a:off x="3913263" y="3341243"/>
            <a:ext cx="627380" cy="14287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13</a:t>
            </a:r>
            <a:r>
              <a:rPr dirty="0" baseline="27777" sz="900" spc="-187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87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990636"/>
            <a:ext cx="334517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Identify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dependent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clauses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following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sentences: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275826"/>
            <a:ext cx="2807970" cy="10756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20">
                <a:latin typeface="Tahoma"/>
                <a:cs typeface="Tahoma"/>
              </a:rPr>
              <a:t>think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I’m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going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crazy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90">
                <a:latin typeface="Tahoma"/>
                <a:cs typeface="Tahoma"/>
              </a:rPr>
              <a:t>: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Od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0">
                <a:latin typeface="Tahoma"/>
                <a:cs typeface="Tahoma"/>
              </a:rPr>
              <a:t>Give the </a:t>
            </a:r>
            <a:r>
              <a:rPr dirty="0" sz="1100" spc="-30">
                <a:latin typeface="Tahoma"/>
                <a:cs typeface="Tahoma"/>
              </a:rPr>
              <a:t>food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whoever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wants 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90">
                <a:latin typeface="Tahoma"/>
                <a:cs typeface="Tahoma"/>
              </a:rPr>
              <a:t>: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Oi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You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everything 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I’d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want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 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woman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90">
                <a:latin typeface="Tahoma"/>
                <a:cs typeface="Tahoma"/>
              </a:rPr>
              <a:t>:</a:t>
            </a:r>
            <a:r>
              <a:rPr dirty="0" sz="1100" spc="114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35">
                <a:latin typeface="Tahoma"/>
                <a:cs typeface="Tahoma"/>
              </a:rPr>
              <a:t>like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that </a:t>
            </a:r>
            <a:r>
              <a:rPr dirty="0" u="sng" sz="11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she 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never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loses her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cool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90">
                <a:latin typeface="Tahoma"/>
                <a:cs typeface="Tahoma"/>
              </a:rPr>
              <a:t>: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Od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You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whoever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you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want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to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90">
                <a:latin typeface="Tahoma"/>
                <a:cs typeface="Tahoma"/>
              </a:rPr>
              <a:t>: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2279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9690">
              <a:lnSpc>
                <a:spcPts val="7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8445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94640">
              <a:lnSpc>
                <a:spcPct val="152200"/>
              </a:lnSpc>
            </a:pPr>
            <a:r>
              <a:rPr dirty="0" sz="400" spc="-40"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89230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2593287"/>
            <a:ext cx="660400" cy="7302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464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5">
                <a:hlinkClick r:id="rId12" action="ppaction://hlinksldjump"/>
              </a:rPr>
              <a:t>Subordinators</a:t>
            </a:r>
            <a:endParaRPr sz="1400"/>
          </a:p>
        </p:txBody>
      </p:sp>
      <p:sp>
        <p:nvSpPr>
          <p:cNvPr id="7" name="object 7"/>
          <p:cNvSpPr/>
          <p:nvPr/>
        </p:nvSpPr>
        <p:spPr>
          <a:xfrm>
            <a:off x="179997" y="397387"/>
            <a:ext cx="3527983" cy="264336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24889" y="3173349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8419">
            <a:solidFill>
              <a:srgbClr val="C7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3142563"/>
            <a:ext cx="29514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5">
                <a:latin typeface="Tahoma"/>
                <a:cs typeface="Tahoma"/>
              </a:rPr>
              <a:t>NB </a:t>
            </a:r>
            <a:r>
              <a:rPr dirty="0" sz="1100" spc="-15">
                <a:latin typeface="Tahoma"/>
                <a:cs typeface="Tahoma"/>
              </a:rPr>
              <a:t>all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35">
                <a:latin typeface="Tahoma"/>
                <a:cs typeface="Tahoma"/>
              </a:rPr>
              <a:t>labelled </a:t>
            </a:r>
            <a:r>
              <a:rPr dirty="0" sz="1100" spc="-155" b="1">
                <a:latin typeface="Arial"/>
                <a:cs typeface="Arial"/>
              </a:rPr>
              <a:t>s </a:t>
            </a:r>
            <a:r>
              <a:rPr dirty="0" sz="1100" spc="-55">
                <a:latin typeface="Tahoma"/>
                <a:cs typeface="Tahoma"/>
              </a:rPr>
              <a:t>under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40">
                <a:latin typeface="Tahoma"/>
                <a:cs typeface="Tahoma"/>
              </a:rPr>
              <a:t>LARSP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framework.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3341243"/>
            <a:ext cx="627380" cy="14287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Homework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9" action="ppaction://hlinksldjump"/>
              </a:rPr>
              <a:t>14</a:t>
            </a:r>
            <a:r>
              <a:rPr dirty="0" baseline="27777" sz="900" spc="-187"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9" action="ppaction://hlinksldjump"/>
              </a:rPr>
              <a:t>/</a:t>
            </a:r>
            <a:r>
              <a:rPr dirty="0" baseline="27777" sz="900" spc="-187"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9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646443"/>
            <a:ext cx="4908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RCs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464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5">
                <a:hlinkClick r:id="rId12" action="ppaction://hlinksldjump"/>
              </a:rPr>
              <a:t>Subordinators</a:t>
            </a:r>
            <a:endParaRPr sz="1400"/>
          </a:p>
        </p:txBody>
      </p:sp>
      <p:sp>
        <p:nvSpPr>
          <p:cNvPr id="11" name="object 11"/>
          <p:cNvSpPr txBox="1"/>
          <p:nvPr/>
        </p:nvSpPr>
        <p:spPr>
          <a:xfrm>
            <a:off x="167297" y="792008"/>
            <a:ext cx="332740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0" b="1">
                <a:latin typeface="Arial"/>
                <a:cs typeface="Arial"/>
              </a:rPr>
              <a:t>subordinating </a:t>
            </a:r>
            <a:r>
              <a:rPr dirty="0" sz="1100" spc="-45" b="1">
                <a:latin typeface="Arial"/>
                <a:cs typeface="Arial"/>
              </a:rPr>
              <a:t>conjunction </a:t>
            </a:r>
            <a:r>
              <a:rPr dirty="0" sz="1100" spc="-35">
                <a:latin typeface="Tahoma"/>
                <a:cs typeface="Tahoma"/>
              </a:rPr>
              <a:t>introduces </a:t>
            </a:r>
            <a:r>
              <a:rPr dirty="0" sz="1100" spc="-55">
                <a:latin typeface="Tahoma"/>
                <a:cs typeface="Tahoma"/>
              </a:rPr>
              <a:t>a dependent  </a:t>
            </a:r>
            <a:r>
              <a:rPr dirty="0" sz="1100" spc="-35">
                <a:latin typeface="Tahoma"/>
                <a:cs typeface="Tahoma"/>
              </a:rPr>
              <a:t>(subordinate) </a:t>
            </a:r>
            <a:r>
              <a:rPr dirty="0" sz="1100" spc="-50">
                <a:latin typeface="Tahoma"/>
                <a:cs typeface="Tahoma"/>
              </a:rPr>
              <a:t>clause </a:t>
            </a:r>
            <a:r>
              <a:rPr dirty="0" sz="1100" spc="-45">
                <a:latin typeface="Tahoma"/>
                <a:cs typeface="Tahoma"/>
              </a:rPr>
              <a:t>inside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200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ADVERBIAL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897" y="1330704"/>
            <a:ext cx="3384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64184" algn="l"/>
              </a:tabLst>
            </a:pPr>
            <a:r>
              <a:rPr dirty="0" sz="1100" spc="-20">
                <a:latin typeface="Tahoma"/>
                <a:cs typeface="Tahoma"/>
              </a:rPr>
              <a:t>(4)	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20" b="1">
                <a:latin typeface="Arial"/>
                <a:cs typeface="Arial"/>
              </a:rPr>
              <a:t>When </a:t>
            </a:r>
            <a:r>
              <a:rPr dirty="0" sz="1100" spc="-110">
                <a:latin typeface="Tahoma"/>
                <a:cs typeface="Tahoma"/>
              </a:rPr>
              <a:t>[ I </a:t>
            </a:r>
            <a:r>
              <a:rPr dirty="0" sz="1100" spc="-15">
                <a:latin typeface="Tahoma"/>
                <a:cs typeface="Tahoma"/>
              </a:rPr>
              <a:t>fall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0">
                <a:latin typeface="Tahoma"/>
                <a:cs typeface="Tahoma"/>
              </a:rPr>
              <a:t>love </a:t>
            </a:r>
            <a:r>
              <a:rPr dirty="0" baseline="-13888" sz="1200" spc="-52">
                <a:latin typeface="Verdana"/>
                <a:cs typeface="Verdana"/>
              </a:rPr>
              <a:t>Cl.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baseline="-13888" sz="1200">
                <a:latin typeface="Verdana"/>
                <a:cs typeface="Verdana"/>
              </a:rPr>
              <a:t>ADV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15">
                <a:latin typeface="Tahoma"/>
                <a:cs typeface="Tahoma"/>
              </a:rPr>
              <a:t>will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-2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forever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697328"/>
            <a:ext cx="3554095" cy="73088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55" b="1">
                <a:latin typeface="Arial"/>
                <a:cs typeface="Arial"/>
              </a:rPr>
              <a:t>subordinator </a:t>
            </a:r>
            <a:r>
              <a:rPr dirty="0" sz="1100" spc="-35">
                <a:latin typeface="Tahoma"/>
                <a:cs typeface="Tahoma"/>
              </a:rPr>
              <a:t>introduces </a:t>
            </a:r>
            <a:r>
              <a:rPr dirty="0" sz="1100" spc="-55">
                <a:latin typeface="Tahoma"/>
                <a:cs typeface="Tahoma"/>
              </a:rPr>
              <a:t>a dependent </a:t>
            </a:r>
            <a:r>
              <a:rPr dirty="0" sz="1100" spc="-35">
                <a:latin typeface="Tahoma"/>
                <a:cs typeface="Tahoma"/>
              </a:rPr>
              <a:t>(subordinate) </a:t>
            </a:r>
            <a:r>
              <a:rPr dirty="0" sz="1100" spc="-50">
                <a:latin typeface="Tahoma"/>
                <a:cs typeface="Tahoma"/>
              </a:rPr>
              <a:t>clause 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other </a:t>
            </a:r>
            <a:r>
              <a:rPr dirty="0" sz="1100" spc="-35">
                <a:latin typeface="Tahoma"/>
                <a:cs typeface="Tahoma"/>
              </a:rPr>
              <a:t>functions </a:t>
            </a:r>
            <a:r>
              <a:rPr dirty="0" sz="1100" spc="-15">
                <a:latin typeface="Tahoma"/>
                <a:cs typeface="Tahoma"/>
              </a:rPr>
              <a:t>(S, </a:t>
            </a:r>
            <a:r>
              <a:rPr dirty="0" sz="1100" spc="-20">
                <a:latin typeface="Tahoma"/>
                <a:cs typeface="Tahoma"/>
              </a:rPr>
              <a:t>Od, </a:t>
            </a:r>
            <a:r>
              <a:rPr dirty="0" sz="1100">
                <a:latin typeface="Tahoma"/>
                <a:cs typeface="Tahoma"/>
              </a:rPr>
              <a:t>Oi, </a:t>
            </a:r>
            <a:r>
              <a:rPr dirty="0" sz="1100" spc="-30">
                <a:latin typeface="Tahoma"/>
                <a:cs typeface="Tahoma"/>
              </a:rPr>
              <a:t>Cs, </a:t>
            </a:r>
            <a:r>
              <a:rPr dirty="0" sz="1100" spc="-20">
                <a:latin typeface="Tahoma"/>
                <a:cs typeface="Tahoma"/>
              </a:rPr>
              <a:t>Co,</a:t>
            </a:r>
            <a:r>
              <a:rPr dirty="0" sz="1100" spc="-15">
                <a:latin typeface="Tahoma"/>
                <a:cs typeface="Tahoma"/>
              </a:rPr>
              <a:t> P-mod)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(5)	</a:t>
            </a:r>
            <a:r>
              <a:rPr dirty="0" sz="1100" spc="-15">
                <a:latin typeface="Tahoma"/>
                <a:cs typeface="Tahoma"/>
              </a:rPr>
              <a:t>Last </a:t>
            </a:r>
            <a:r>
              <a:rPr dirty="0" sz="1100" spc="-30">
                <a:latin typeface="Tahoma"/>
                <a:cs typeface="Tahoma"/>
              </a:rPr>
              <a:t>night </a:t>
            </a:r>
            <a:r>
              <a:rPr dirty="0" sz="1100" spc="-110">
                <a:latin typeface="Tahoma"/>
                <a:cs typeface="Tahoma"/>
              </a:rPr>
              <a:t>I</a:t>
            </a:r>
            <a:r>
              <a:rPr dirty="0" sz="1100" spc="10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dreamt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6412" y="2438895"/>
            <a:ext cx="2159635" cy="172085"/>
          </a:xfrm>
          <a:custGeom>
            <a:avLst/>
            <a:gdLst/>
            <a:ahLst/>
            <a:cxnLst/>
            <a:rect l="l" t="t" r="r" b="b"/>
            <a:pathLst>
              <a:path w="2159635" h="172085">
                <a:moveTo>
                  <a:pt x="0" y="172072"/>
                </a:moveTo>
                <a:lnTo>
                  <a:pt x="2159152" y="172072"/>
                </a:lnTo>
                <a:lnTo>
                  <a:pt x="2159152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262416" y="2467989"/>
            <a:ext cx="4235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5590" algn="l"/>
              </a:tabLst>
            </a:pPr>
            <a:r>
              <a:rPr dirty="0" sz="800" spc="-40">
                <a:latin typeface="Verdana"/>
                <a:cs typeface="Verdana"/>
              </a:rPr>
              <a:t>Cl</a:t>
            </a:r>
            <a:r>
              <a:rPr dirty="0" sz="800" spc="-25">
                <a:latin typeface="Verdana"/>
                <a:cs typeface="Verdana"/>
              </a:rPr>
              <a:t>.</a:t>
            </a:r>
            <a:r>
              <a:rPr dirty="0" sz="800">
                <a:latin typeface="Verdana"/>
                <a:cs typeface="Verdana"/>
              </a:rPr>
              <a:t>	</a:t>
            </a:r>
            <a:r>
              <a:rPr dirty="0" sz="800" spc="-35">
                <a:latin typeface="Verdana"/>
                <a:cs typeface="Verdana"/>
              </a:rPr>
              <a:t>Od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785076"/>
            <a:ext cx="660400" cy="699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9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15</a:t>
            </a:r>
            <a:r>
              <a:rPr dirty="0" baseline="27777" sz="900" spc="-179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3712" y="2408096"/>
            <a:ext cx="21850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58010" algn="l"/>
                <a:tab pos="2131695" algn="l"/>
              </a:tabLst>
            </a:pPr>
            <a:r>
              <a:rPr dirty="0" sz="1100" spc="-110">
                <a:latin typeface="Tahoma"/>
                <a:cs typeface="Tahoma"/>
              </a:rPr>
              <a:t>[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0" b="1">
                <a:latin typeface="Arial"/>
                <a:cs typeface="Arial"/>
              </a:rPr>
              <a:t>that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[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some</a:t>
            </a:r>
            <a:r>
              <a:rPr dirty="0" sz="1100" spc="-35">
                <a:latin typeface="Tahoma"/>
                <a:cs typeface="Tahoma"/>
              </a:rPr>
              <a:t>b</a:t>
            </a:r>
            <a:r>
              <a:rPr dirty="0" sz="1100" spc="-25">
                <a:latin typeface="Tahoma"/>
                <a:cs typeface="Tahoma"/>
              </a:rPr>
              <a:t>o</a:t>
            </a:r>
            <a:r>
              <a:rPr dirty="0" sz="1100" spc="-45">
                <a:latin typeface="Tahoma"/>
                <a:cs typeface="Tahoma"/>
              </a:rPr>
              <a:t>dy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loved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me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110">
                <a:latin typeface="Tahoma"/>
                <a:cs typeface="Tahoma"/>
              </a:rPr>
              <a:t>]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593287"/>
            <a:ext cx="49085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464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5">
                <a:hlinkClick r:id="rId12" action="ppaction://hlinksldjump"/>
              </a:rPr>
              <a:t>Subordinators</a:t>
            </a:r>
            <a:endParaRPr sz="1400"/>
          </a:p>
        </p:txBody>
      </p:sp>
      <p:sp>
        <p:nvSpPr>
          <p:cNvPr id="12" name="object 12"/>
          <p:cNvSpPr txBox="1"/>
          <p:nvPr/>
        </p:nvSpPr>
        <p:spPr>
          <a:xfrm>
            <a:off x="167297" y="572146"/>
            <a:ext cx="309816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Subordinators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60">
                <a:latin typeface="Tahoma"/>
                <a:cs typeface="Tahoma"/>
              </a:rPr>
              <a:t>less </a:t>
            </a:r>
            <a:r>
              <a:rPr dirty="0" sz="1100" spc="-50">
                <a:latin typeface="Tahoma"/>
                <a:cs typeface="Tahoma"/>
              </a:rPr>
              <a:t>successful </a:t>
            </a:r>
            <a:r>
              <a:rPr dirty="0" sz="1100" spc="-15">
                <a:latin typeface="Tahoma"/>
                <a:cs typeface="Tahoma"/>
              </a:rPr>
              <a:t>‘pickup trucks’ </a:t>
            </a:r>
            <a:r>
              <a:rPr dirty="0" sz="1100" spc="-35">
                <a:latin typeface="Tahoma"/>
                <a:cs typeface="Tahoma"/>
              </a:rPr>
              <a:t>than  </a:t>
            </a:r>
            <a:r>
              <a:rPr dirty="0" sz="1100" spc="-40">
                <a:latin typeface="Tahoma"/>
                <a:cs typeface="Tahoma"/>
              </a:rPr>
              <a:t>subordinating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conjunctions.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448306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(6)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3397" y="1386751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4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60045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70674" y="1355952"/>
            <a:ext cx="10947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 i="1">
                <a:latin typeface="Trebuchet MS"/>
                <a:cs typeface="Trebuchet MS"/>
              </a:rPr>
              <a:t>t </a:t>
            </a:r>
            <a:r>
              <a:rPr dirty="0" sz="1100" spc="-45">
                <a:latin typeface="Tahoma"/>
                <a:cs typeface="Tahoma"/>
              </a:rPr>
              <a:t>It </a:t>
            </a:r>
            <a:r>
              <a:rPr dirty="0" sz="1100" spc="-15">
                <a:latin typeface="Tahoma"/>
                <a:cs typeface="Tahoma"/>
              </a:rPr>
              <a:t>will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forever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14067" y="1386751"/>
            <a:ext cx="107950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0">
                <a:latin typeface="Tahoma"/>
                <a:cs typeface="Tahoma"/>
              </a:rPr>
              <a:t>When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15">
                <a:latin typeface="Tahoma"/>
                <a:cs typeface="Tahoma"/>
              </a:rPr>
              <a:t>fall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love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3988" y="1196790"/>
            <a:ext cx="1574165" cy="184785"/>
          </a:xfrm>
          <a:custGeom>
            <a:avLst/>
            <a:gdLst/>
            <a:ahLst/>
            <a:cxnLst/>
            <a:rect l="l" t="t" r="r" b="b"/>
            <a:pathLst>
              <a:path w="1574164" h="184784">
                <a:moveTo>
                  <a:pt x="0" y="184728"/>
                </a:moveTo>
                <a:lnTo>
                  <a:pt x="30514" y="36228"/>
                </a:lnTo>
                <a:lnTo>
                  <a:pt x="59937" y="2846"/>
                </a:lnTo>
                <a:lnTo>
                  <a:pt x="74903" y="0"/>
                </a:lnTo>
                <a:lnTo>
                  <a:pt x="1508383" y="0"/>
                </a:lnTo>
                <a:lnTo>
                  <a:pt x="1523349" y="2846"/>
                </a:lnTo>
                <a:lnTo>
                  <a:pt x="1536687" y="10610"/>
                </a:lnTo>
                <a:lnTo>
                  <a:pt x="1546971" y="22126"/>
                </a:lnTo>
                <a:lnTo>
                  <a:pt x="1552771" y="36228"/>
                </a:lnTo>
                <a:lnTo>
                  <a:pt x="1573600" y="13758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94059" y="1298335"/>
            <a:ext cx="75565" cy="83185"/>
          </a:xfrm>
          <a:custGeom>
            <a:avLst/>
            <a:gdLst/>
            <a:ahLst/>
            <a:cxnLst/>
            <a:rect l="l" t="t" r="r" b="b"/>
            <a:pathLst>
              <a:path w="75564" h="83184">
                <a:moveTo>
                  <a:pt x="75434" y="0"/>
                </a:moveTo>
                <a:lnTo>
                  <a:pt x="43529" y="36037"/>
                </a:lnTo>
                <a:lnTo>
                  <a:pt x="0" y="15499"/>
                </a:lnTo>
                <a:lnTo>
                  <a:pt x="53216" y="83183"/>
                </a:lnTo>
                <a:lnTo>
                  <a:pt x="75434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329715" y="1108654"/>
            <a:ext cx="452120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15">
                <a:latin typeface="Tahoma"/>
                <a:cs typeface="Tahoma"/>
              </a:rPr>
              <a:t>Movement</a:t>
            </a:r>
            <a:endParaRPr sz="7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2101594"/>
            <a:ext cx="4521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(7)</a:t>
            </a:r>
            <a:r>
              <a:rPr dirty="0" sz="1100" spc="18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??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24098" y="2040026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60045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40923" y="1850065"/>
            <a:ext cx="1332865" cy="184785"/>
          </a:xfrm>
          <a:custGeom>
            <a:avLst/>
            <a:gdLst/>
            <a:ahLst/>
            <a:cxnLst/>
            <a:rect l="l" t="t" r="r" b="b"/>
            <a:pathLst>
              <a:path w="1332864" h="184785">
                <a:moveTo>
                  <a:pt x="1332586" y="184728"/>
                </a:moveTo>
                <a:lnTo>
                  <a:pt x="1302071" y="36228"/>
                </a:lnTo>
                <a:lnTo>
                  <a:pt x="1272648" y="2846"/>
                </a:lnTo>
                <a:lnTo>
                  <a:pt x="1257682" y="0"/>
                </a:lnTo>
                <a:lnTo>
                  <a:pt x="65216" y="0"/>
                </a:lnTo>
                <a:lnTo>
                  <a:pt x="50250" y="2846"/>
                </a:lnTo>
                <a:lnTo>
                  <a:pt x="36912" y="10610"/>
                </a:lnTo>
                <a:lnTo>
                  <a:pt x="26628" y="22126"/>
                </a:lnTo>
                <a:lnTo>
                  <a:pt x="20828" y="36228"/>
                </a:lnTo>
                <a:lnTo>
                  <a:pt x="0" y="13758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09018" y="1951611"/>
            <a:ext cx="75565" cy="83185"/>
          </a:xfrm>
          <a:custGeom>
            <a:avLst/>
            <a:gdLst/>
            <a:ahLst/>
            <a:cxnLst/>
            <a:rect l="l" t="t" r="r" b="b"/>
            <a:pathLst>
              <a:path w="75565" h="83185">
                <a:moveTo>
                  <a:pt x="75434" y="15499"/>
                </a:moveTo>
                <a:lnTo>
                  <a:pt x="31904" y="36037"/>
                </a:lnTo>
                <a:lnTo>
                  <a:pt x="0" y="0"/>
                </a:lnTo>
                <a:lnTo>
                  <a:pt x="22217" y="83183"/>
                </a:lnTo>
                <a:lnTo>
                  <a:pt x="75434" y="15499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67297" y="2754870"/>
            <a:ext cx="4521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(8)</a:t>
            </a:r>
            <a:r>
              <a:rPr dirty="0" sz="1100" spc="18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??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11044" y="2693314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60045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73191" y="2503353"/>
            <a:ext cx="1087755" cy="184785"/>
          </a:xfrm>
          <a:custGeom>
            <a:avLst/>
            <a:gdLst/>
            <a:ahLst/>
            <a:cxnLst/>
            <a:rect l="l" t="t" r="r" b="b"/>
            <a:pathLst>
              <a:path w="1087755" h="184785">
                <a:moveTo>
                  <a:pt x="1087241" y="184728"/>
                </a:moveTo>
                <a:lnTo>
                  <a:pt x="1056725" y="36228"/>
                </a:lnTo>
                <a:lnTo>
                  <a:pt x="1027303" y="2846"/>
                </a:lnTo>
                <a:lnTo>
                  <a:pt x="1012337" y="0"/>
                </a:lnTo>
                <a:lnTo>
                  <a:pt x="65217" y="0"/>
                </a:lnTo>
                <a:lnTo>
                  <a:pt x="50251" y="2846"/>
                </a:lnTo>
                <a:lnTo>
                  <a:pt x="36912" y="10610"/>
                </a:lnTo>
                <a:lnTo>
                  <a:pt x="26628" y="22126"/>
                </a:lnTo>
                <a:lnTo>
                  <a:pt x="20828" y="36228"/>
                </a:lnTo>
                <a:lnTo>
                  <a:pt x="0" y="13758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41287" y="2604899"/>
            <a:ext cx="75565" cy="83185"/>
          </a:xfrm>
          <a:custGeom>
            <a:avLst/>
            <a:gdLst/>
            <a:ahLst/>
            <a:cxnLst/>
            <a:rect l="l" t="t" r="r" b="b"/>
            <a:pathLst>
              <a:path w="75565" h="83185">
                <a:moveTo>
                  <a:pt x="75434" y="15499"/>
                </a:moveTo>
                <a:lnTo>
                  <a:pt x="31904" y="36037"/>
                </a:lnTo>
                <a:lnTo>
                  <a:pt x="0" y="0"/>
                </a:lnTo>
                <a:lnTo>
                  <a:pt x="22217" y="83183"/>
                </a:lnTo>
                <a:lnTo>
                  <a:pt x="75434" y="15499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83374" y="1761942"/>
            <a:ext cx="2173605" cy="10928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05230">
              <a:lnSpc>
                <a:spcPct val="100000"/>
              </a:lnSpc>
              <a:spcBef>
                <a:spcPts val="110"/>
              </a:spcBef>
            </a:pPr>
            <a:r>
              <a:rPr dirty="0" sz="750" spc="-15">
                <a:latin typeface="Tahoma"/>
                <a:cs typeface="Tahoma"/>
              </a:rPr>
              <a:t>Movement</a:t>
            </a:r>
            <a:endParaRPr sz="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8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dirty="0" sz="1100" spc="25" b="1">
                <a:latin typeface="Arial"/>
                <a:cs typeface="Arial"/>
              </a:rPr>
              <a:t>That </a:t>
            </a:r>
            <a:r>
              <a:rPr dirty="0" sz="1100" spc="-55">
                <a:latin typeface="Tahoma"/>
                <a:cs typeface="Tahoma"/>
              </a:rPr>
              <a:t>somebody </a:t>
            </a:r>
            <a:r>
              <a:rPr dirty="0" sz="1100" spc="-50">
                <a:latin typeface="Tahoma"/>
                <a:cs typeface="Tahoma"/>
              </a:rPr>
              <a:t>loved </a:t>
            </a:r>
            <a:r>
              <a:rPr dirty="0" sz="1100" spc="-80">
                <a:latin typeface="Tahoma"/>
                <a:cs typeface="Tahoma"/>
              </a:rPr>
              <a:t>me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45">
                <a:latin typeface="Tahoma"/>
                <a:cs typeface="Tahoma"/>
              </a:rPr>
              <a:t>dreamt</a:t>
            </a:r>
            <a:r>
              <a:rPr dirty="0" sz="1100" spc="155">
                <a:latin typeface="Tahoma"/>
                <a:cs typeface="Tahoma"/>
              </a:rPr>
              <a:t> </a:t>
            </a:r>
            <a:r>
              <a:rPr dirty="0" sz="1100" spc="-70" i="1">
                <a:latin typeface="Trebuchet MS"/>
                <a:cs typeface="Trebuchet MS"/>
              </a:rPr>
              <a:t>t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rebuchet MS"/>
              <a:cs typeface="Trebuchet MS"/>
            </a:endParaRPr>
          </a:p>
          <a:p>
            <a:pPr marL="715010">
              <a:lnSpc>
                <a:spcPct val="100000"/>
              </a:lnSpc>
            </a:pPr>
            <a:r>
              <a:rPr dirty="0" sz="750" spc="-15">
                <a:latin typeface="Tahoma"/>
                <a:cs typeface="Tahoma"/>
              </a:rPr>
              <a:t>Movement</a:t>
            </a:r>
            <a:endParaRPr sz="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8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dirty="0" sz="1100" spc="15" b="1">
                <a:latin typeface="Arial"/>
                <a:cs typeface="Arial"/>
              </a:rPr>
              <a:t>What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0">
                <a:latin typeface="Tahoma"/>
                <a:cs typeface="Tahoma"/>
              </a:rPr>
              <a:t>want </a:t>
            </a:r>
            <a:r>
              <a:rPr dirty="0" sz="1100" spc="-10">
                <a:latin typeface="Tahoma"/>
                <a:cs typeface="Tahoma"/>
              </a:rPr>
              <a:t>I’ll </a:t>
            </a:r>
            <a:r>
              <a:rPr dirty="0" sz="1100" spc="-15">
                <a:latin typeface="Tahoma"/>
                <a:cs typeface="Tahoma"/>
              </a:rPr>
              <a:t>tell </a:t>
            </a:r>
            <a:r>
              <a:rPr dirty="0" sz="1100" spc="-65">
                <a:latin typeface="Tahoma"/>
                <a:cs typeface="Tahoma"/>
              </a:rPr>
              <a:t>you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 i="1">
                <a:latin typeface="Trebuchet MS"/>
                <a:cs typeface="Trebuchet MS"/>
              </a:rPr>
              <a:t>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13263" y="2877862"/>
            <a:ext cx="660400" cy="606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dirty="0" sz="400" spc="-114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endParaRPr sz="400">
              <a:latin typeface="Verdana"/>
              <a:cs typeface="Verdana"/>
            </a:endParaRPr>
          </a:p>
          <a:p>
            <a:pPr marL="37465" marR="195580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9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16</a:t>
            </a:r>
            <a:r>
              <a:rPr dirty="0" baseline="27777" sz="900" spc="-179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clauses</a:t>
            </a: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646443"/>
            <a:ext cx="4908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RCs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442249"/>
            <a:ext cx="1898014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Other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types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of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dependent</a:t>
            </a:r>
            <a:r>
              <a:rPr dirty="0" sz="1100" spc="14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clause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8561" y="2785076"/>
            <a:ext cx="635000" cy="541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12700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2" action="ppaction://hlinksldjump"/>
              </a:rPr>
              <a:t>1</a:t>
            </a:r>
            <a:r>
              <a:rPr dirty="0" sz="600" spc="-140"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2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2" action="ppaction://hlinksldjump"/>
              </a:rPr>
              <a:t>51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381566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087982"/>
            <a:ext cx="355346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Dependent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clauses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complement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the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verb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(Od, </a:t>
            </a:r>
            <a:r>
              <a:rPr dirty="0" sz="110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Oi,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Cs,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553805"/>
            <a:ext cx="2234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Dependent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clauses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in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Subject</a:t>
            </a:r>
            <a:r>
              <a:rPr dirty="0" sz="1100" spc="2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839860"/>
            <a:ext cx="2546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Dependent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clauses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in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Post-modifer</a:t>
            </a:r>
            <a:r>
              <a:rPr dirty="0" sz="1100" spc="22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033039"/>
            <a:ext cx="145732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Focus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on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relative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clauses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644138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593287"/>
            <a:ext cx="660400" cy="7302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464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5">
                <a:hlinkClick r:id="rId12" action="ppaction://hlinksldjump"/>
              </a:rPr>
              <a:t>Subordinators</a:t>
            </a:r>
            <a:endParaRPr sz="1400"/>
          </a:p>
        </p:txBody>
      </p:sp>
      <p:sp>
        <p:nvSpPr>
          <p:cNvPr id="12" name="object 12"/>
          <p:cNvSpPr txBox="1"/>
          <p:nvPr/>
        </p:nvSpPr>
        <p:spPr>
          <a:xfrm>
            <a:off x="167297" y="405585"/>
            <a:ext cx="87439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Money, </a:t>
            </a:r>
            <a:r>
              <a:rPr dirty="0" sz="1100" spc="-25">
                <a:latin typeface="Tahoma"/>
                <a:cs typeface="Tahoma"/>
              </a:rPr>
              <a:t>It’s </a:t>
            </a:r>
            <a:r>
              <a:rPr dirty="0" sz="1100" spc="-35">
                <a:latin typeface="Tahoma"/>
                <a:cs typeface="Tahoma"/>
              </a:rPr>
              <a:t>. .</a:t>
            </a:r>
            <a:r>
              <a:rPr dirty="0" sz="1100" spc="-2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2973" y="587564"/>
            <a:ext cx="2120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2876" y="997940"/>
            <a:ext cx="34798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50">
                <a:latin typeface="Tahoma"/>
                <a:cs typeface="Tahoma"/>
              </a:rPr>
              <a:t>clause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16365" y="1346719"/>
            <a:ext cx="2063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5">
                <a:latin typeface="Tahoma"/>
                <a:cs typeface="Tahoma"/>
              </a:rPr>
              <a:t>VP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94749" y="1926250"/>
            <a:ext cx="0" cy="203200"/>
          </a:xfrm>
          <a:custGeom>
            <a:avLst/>
            <a:gdLst/>
            <a:ahLst/>
            <a:cxnLst/>
            <a:rect l="l" t="t" r="r" b="b"/>
            <a:pathLst>
              <a:path w="0" h="203200">
                <a:moveTo>
                  <a:pt x="0" y="0"/>
                </a:moveTo>
                <a:lnTo>
                  <a:pt x="0" y="20299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085364" y="1726305"/>
            <a:ext cx="5156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15595" algn="l"/>
              </a:tabLst>
            </a:pPr>
            <a:r>
              <a:rPr dirty="0" sz="1100" spc="70">
                <a:latin typeface="Tahoma"/>
                <a:cs typeface="Tahoma"/>
              </a:rPr>
              <a:t>V</a:t>
            </a:r>
            <a:r>
              <a:rPr dirty="0" sz="1100" spc="70">
                <a:latin typeface="Tahoma"/>
                <a:cs typeface="Tahoma"/>
              </a:rPr>
              <a:t>	</a:t>
            </a: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92045" y="2105882"/>
            <a:ext cx="5410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77520" algn="l"/>
              </a:tabLst>
            </a:pPr>
            <a:r>
              <a:rPr dirty="0" sz="1100" spc="-110">
                <a:latin typeface="Tahoma"/>
                <a:cs typeface="Tahoma"/>
              </a:rPr>
              <a:t>w</a:t>
            </a:r>
            <a:r>
              <a:rPr dirty="0" sz="1100" spc="-30">
                <a:latin typeface="Tahoma"/>
                <a:cs typeface="Tahoma"/>
              </a:rPr>
              <a:t>ant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25">
                <a:latin typeface="Tahoma"/>
                <a:cs typeface="Tahoma"/>
              </a:rPr>
              <a:t>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44242" y="1926258"/>
            <a:ext cx="0" cy="203200"/>
          </a:xfrm>
          <a:custGeom>
            <a:avLst/>
            <a:gdLst/>
            <a:ahLst/>
            <a:cxnLst/>
            <a:rect l="l" t="t" r="r" b="b"/>
            <a:pathLst>
              <a:path w="0" h="203200">
                <a:moveTo>
                  <a:pt x="0" y="0"/>
                </a:moveTo>
                <a:lnTo>
                  <a:pt x="0" y="20299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44254" y="1546673"/>
            <a:ext cx="175260" cy="186055"/>
          </a:xfrm>
          <a:custGeom>
            <a:avLst/>
            <a:gdLst/>
            <a:ahLst/>
            <a:cxnLst/>
            <a:rect l="l" t="t" r="r" b="b"/>
            <a:pathLst>
              <a:path w="175260" h="186055">
                <a:moveTo>
                  <a:pt x="175248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319502" y="1546673"/>
            <a:ext cx="175260" cy="186055"/>
          </a:xfrm>
          <a:custGeom>
            <a:avLst/>
            <a:gdLst/>
            <a:ahLst/>
            <a:cxnLst/>
            <a:rect l="l" t="t" r="r" b="b"/>
            <a:pathLst>
              <a:path w="175260" h="186055">
                <a:moveTo>
                  <a:pt x="0" y="0"/>
                </a:moveTo>
                <a:lnTo>
                  <a:pt x="175248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761825" y="1726305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Tahoma"/>
                <a:cs typeface="Tahoma"/>
              </a:rPr>
              <a:t>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93765" y="1546680"/>
            <a:ext cx="0" cy="186055"/>
          </a:xfrm>
          <a:custGeom>
            <a:avLst/>
            <a:gdLst/>
            <a:ahLst/>
            <a:cxnLst/>
            <a:rect l="l" t="t" r="r" b="b"/>
            <a:pathLst>
              <a:path w="0"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93765" y="1218718"/>
            <a:ext cx="262890" cy="134620"/>
          </a:xfrm>
          <a:custGeom>
            <a:avLst/>
            <a:gdLst/>
            <a:ahLst/>
            <a:cxnLst/>
            <a:rect l="l" t="t" r="r" b="b"/>
            <a:pathLst>
              <a:path w="262889" h="134619">
                <a:moveTo>
                  <a:pt x="262872" y="0"/>
                </a:moveTo>
                <a:lnTo>
                  <a:pt x="0" y="1343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056638" y="1218718"/>
            <a:ext cx="262890" cy="134620"/>
          </a:xfrm>
          <a:custGeom>
            <a:avLst/>
            <a:gdLst/>
            <a:ahLst/>
            <a:cxnLst/>
            <a:rect l="l" t="t" r="r" b="b"/>
            <a:pathLst>
              <a:path w="262889" h="134619">
                <a:moveTo>
                  <a:pt x="0" y="0"/>
                </a:moveTo>
                <a:lnTo>
                  <a:pt x="262872" y="1343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335321" y="967149"/>
            <a:ext cx="2120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87214" y="1346727"/>
            <a:ext cx="6127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what</a:t>
            </a:r>
            <a:r>
              <a:rPr dirty="0" sz="1100" spc="204">
                <a:latin typeface="Tahoma"/>
                <a:cs typeface="Tahoma"/>
              </a:rPr>
              <a:t> </a:t>
            </a: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41354" y="1167103"/>
            <a:ext cx="0" cy="186055"/>
          </a:xfrm>
          <a:custGeom>
            <a:avLst/>
            <a:gdLst/>
            <a:ahLst/>
            <a:cxnLst/>
            <a:rect l="l" t="t" r="r" b="b"/>
            <a:pathLst>
              <a:path w="0"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41345" y="787517"/>
            <a:ext cx="307975" cy="186055"/>
          </a:xfrm>
          <a:custGeom>
            <a:avLst/>
            <a:gdLst/>
            <a:ahLst/>
            <a:cxnLst/>
            <a:rect l="l" t="t" r="r" b="b"/>
            <a:pathLst>
              <a:path w="307975" h="186055">
                <a:moveTo>
                  <a:pt x="307647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48993" y="787517"/>
            <a:ext cx="307975" cy="161925"/>
          </a:xfrm>
          <a:custGeom>
            <a:avLst/>
            <a:gdLst/>
            <a:ahLst/>
            <a:cxnLst/>
            <a:rect l="l" t="t" r="r" b="b"/>
            <a:pathLst>
              <a:path w="307975" h="161925">
                <a:moveTo>
                  <a:pt x="0" y="0"/>
                </a:moveTo>
                <a:lnTo>
                  <a:pt x="307647" y="1617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41345" y="1554082"/>
            <a:ext cx="979805" cy="892810"/>
          </a:xfrm>
          <a:custGeom>
            <a:avLst/>
            <a:gdLst/>
            <a:ahLst/>
            <a:cxnLst/>
            <a:rect l="l" t="t" r="r" b="b"/>
            <a:pathLst>
              <a:path w="979805" h="892810">
                <a:moveTo>
                  <a:pt x="979692" y="737159"/>
                </a:moveTo>
                <a:lnTo>
                  <a:pt x="946843" y="767970"/>
                </a:lnTo>
                <a:lnTo>
                  <a:pt x="913647" y="795148"/>
                </a:lnTo>
                <a:lnTo>
                  <a:pt x="880165" y="818781"/>
                </a:lnTo>
                <a:lnTo>
                  <a:pt x="846459" y="838955"/>
                </a:lnTo>
                <a:lnTo>
                  <a:pt x="778617" y="869277"/>
                </a:lnTo>
                <a:lnTo>
                  <a:pt x="710611" y="886816"/>
                </a:lnTo>
                <a:lnTo>
                  <a:pt x="642931" y="892272"/>
                </a:lnTo>
                <a:lnTo>
                  <a:pt x="609366" y="890686"/>
                </a:lnTo>
                <a:lnTo>
                  <a:pt x="543094" y="879328"/>
                </a:lnTo>
                <a:lnTo>
                  <a:pt x="478373" y="857636"/>
                </a:lnTo>
                <a:lnTo>
                  <a:pt x="415693" y="826310"/>
                </a:lnTo>
                <a:lnTo>
                  <a:pt x="355544" y="786050"/>
                </a:lnTo>
                <a:lnTo>
                  <a:pt x="298414" y="737556"/>
                </a:lnTo>
                <a:lnTo>
                  <a:pt x="271136" y="710440"/>
                </a:lnTo>
                <a:lnTo>
                  <a:pt x="244796" y="681527"/>
                </a:lnTo>
                <a:lnTo>
                  <a:pt x="219456" y="650907"/>
                </a:lnTo>
                <a:lnTo>
                  <a:pt x="195178" y="618665"/>
                </a:lnTo>
                <a:lnTo>
                  <a:pt x="172022" y="584889"/>
                </a:lnTo>
                <a:lnTo>
                  <a:pt x="150050" y="549667"/>
                </a:lnTo>
                <a:lnTo>
                  <a:pt x="129322" y="513087"/>
                </a:lnTo>
                <a:lnTo>
                  <a:pt x="109902" y="475236"/>
                </a:lnTo>
                <a:lnTo>
                  <a:pt x="91848" y="436201"/>
                </a:lnTo>
                <a:lnTo>
                  <a:pt x="75224" y="396070"/>
                </a:lnTo>
                <a:lnTo>
                  <a:pt x="60089" y="354930"/>
                </a:lnTo>
                <a:lnTo>
                  <a:pt x="46506" y="312869"/>
                </a:lnTo>
                <a:lnTo>
                  <a:pt x="34535" y="269974"/>
                </a:lnTo>
                <a:lnTo>
                  <a:pt x="24237" y="226334"/>
                </a:lnTo>
                <a:lnTo>
                  <a:pt x="15675" y="182034"/>
                </a:lnTo>
                <a:lnTo>
                  <a:pt x="8909" y="137164"/>
                </a:lnTo>
                <a:lnTo>
                  <a:pt x="4000" y="91809"/>
                </a:lnTo>
                <a:lnTo>
                  <a:pt x="1010" y="46059"/>
                </a:lnTo>
                <a:lnTo>
                  <a:pt x="0" y="0"/>
                </a:lnTo>
              </a:path>
            </a:pathLst>
          </a:custGeom>
          <a:ln w="75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18065" y="1549717"/>
            <a:ext cx="46990" cy="22225"/>
          </a:xfrm>
          <a:custGeom>
            <a:avLst/>
            <a:gdLst/>
            <a:ahLst/>
            <a:cxnLst/>
            <a:rect l="l" t="t" r="r" b="b"/>
            <a:pathLst>
              <a:path w="46990" h="22225">
                <a:moveTo>
                  <a:pt x="0" y="21825"/>
                </a:moveTo>
                <a:lnTo>
                  <a:pt x="7116" y="18414"/>
                </a:lnTo>
                <a:lnTo>
                  <a:pt x="14368" y="12003"/>
                </a:lnTo>
                <a:lnTo>
                  <a:pt x="20256" y="5046"/>
                </a:lnTo>
                <a:lnTo>
                  <a:pt x="23280" y="0"/>
                </a:lnTo>
                <a:lnTo>
                  <a:pt x="26304" y="5046"/>
                </a:lnTo>
                <a:lnTo>
                  <a:pt x="32192" y="12003"/>
                </a:lnTo>
                <a:lnTo>
                  <a:pt x="39444" y="18414"/>
                </a:lnTo>
                <a:lnTo>
                  <a:pt x="46560" y="21825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67297" y="2832251"/>
            <a:ext cx="3332479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5">
                <a:latin typeface="Tahoma"/>
                <a:cs typeface="Tahoma"/>
              </a:rPr>
              <a:t>Could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40">
                <a:latin typeface="Tahoma"/>
                <a:cs typeface="Tahoma"/>
              </a:rPr>
              <a:t>classified </a:t>
            </a:r>
            <a:r>
              <a:rPr dirty="0" sz="1100" spc="-65">
                <a:latin typeface="Tahoma"/>
                <a:cs typeface="Tahoma"/>
              </a:rPr>
              <a:t>as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subordinator </a:t>
            </a:r>
            <a:r>
              <a:rPr dirty="0" sz="1100" spc="-55">
                <a:latin typeface="Tahoma"/>
                <a:cs typeface="Tahoma"/>
              </a:rPr>
              <a:t>(because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60">
                <a:latin typeface="Tahoma"/>
                <a:cs typeface="Tahoma"/>
              </a:rPr>
              <a:t>has </a:t>
            </a:r>
            <a:r>
              <a:rPr dirty="0" sz="1100" spc="-55">
                <a:latin typeface="Tahoma"/>
                <a:cs typeface="Tahoma"/>
              </a:rPr>
              <a:t>a  </a:t>
            </a:r>
            <a:r>
              <a:rPr dirty="0" sz="1100" spc="-40">
                <a:latin typeface="Tahoma"/>
                <a:cs typeface="Tahoma"/>
              </a:rPr>
              <a:t>subordinating </a:t>
            </a:r>
            <a:r>
              <a:rPr dirty="0" sz="1100" spc="-25">
                <a:latin typeface="Tahoma"/>
                <a:cs typeface="Tahoma"/>
              </a:rPr>
              <a:t>function), </a:t>
            </a:r>
            <a:r>
              <a:rPr dirty="0" sz="1100" spc="-55">
                <a:latin typeface="Tahoma"/>
                <a:cs typeface="Tahoma"/>
              </a:rPr>
              <a:t>or pronoun (because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45">
                <a:latin typeface="Tahoma"/>
                <a:cs typeface="Tahoma"/>
              </a:rPr>
              <a:t>stands </a:t>
            </a:r>
            <a:r>
              <a:rPr dirty="0" sz="1100" spc="-25">
                <a:latin typeface="Tahoma"/>
                <a:cs typeface="Tahoma"/>
              </a:rPr>
              <a:t>in  </a:t>
            </a:r>
            <a:r>
              <a:rPr dirty="0" sz="1100" spc="-45">
                <a:latin typeface="Tahoma"/>
                <a:cs typeface="Tahoma"/>
              </a:rPr>
              <a:t>place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60">
                <a:latin typeface="Tahoma"/>
                <a:cs typeface="Tahoma"/>
              </a:rPr>
              <a:t>moved</a:t>
            </a:r>
            <a:r>
              <a:rPr dirty="0" sz="1100" spc="204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NP)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13263" y="3341243"/>
            <a:ext cx="627380" cy="14287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17</a:t>
            </a:r>
            <a:r>
              <a:rPr dirty="0" baseline="27777" sz="900" spc="-187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87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464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5">
                <a:hlinkClick r:id="rId12" action="ppaction://hlinksldjump"/>
              </a:rPr>
              <a:t>Subordinators</a:t>
            </a:r>
            <a:endParaRPr sz="1400"/>
          </a:p>
        </p:txBody>
      </p:sp>
      <p:sp>
        <p:nvSpPr>
          <p:cNvPr id="11" name="object 11"/>
          <p:cNvSpPr txBox="1"/>
          <p:nvPr/>
        </p:nvSpPr>
        <p:spPr>
          <a:xfrm>
            <a:off x="167297" y="481214"/>
            <a:ext cx="12617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I’ll </a:t>
            </a:r>
            <a:r>
              <a:rPr dirty="0" sz="1100" spc="-65">
                <a:latin typeface="Tahoma"/>
                <a:cs typeface="Tahoma"/>
              </a:rPr>
              <a:t>name </a:t>
            </a:r>
            <a:r>
              <a:rPr dirty="0" sz="1100" spc="-25">
                <a:latin typeface="Tahoma"/>
                <a:cs typeface="Tahoma"/>
              </a:rPr>
              <a:t>this </a:t>
            </a:r>
            <a:r>
              <a:rPr dirty="0" sz="1100" spc="-45">
                <a:latin typeface="Tahoma"/>
                <a:cs typeface="Tahoma"/>
              </a:rPr>
              <a:t>ship </a:t>
            </a:r>
            <a:r>
              <a:rPr dirty="0" sz="1100" spc="-35">
                <a:latin typeface="Tahoma"/>
                <a:cs typeface="Tahoma"/>
              </a:rPr>
              <a:t>. .</a:t>
            </a:r>
            <a:r>
              <a:rPr dirty="0" sz="1100" spc="-114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01558" y="896009"/>
            <a:ext cx="2120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00072" y="1306385"/>
            <a:ext cx="34798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50">
                <a:latin typeface="Tahoma"/>
                <a:cs typeface="Tahoma"/>
              </a:rPr>
              <a:t>clause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33561" y="1655164"/>
            <a:ext cx="2063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5">
                <a:latin typeface="Tahoma"/>
                <a:cs typeface="Tahoma"/>
              </a:rPr>
              <a:t>VP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11945" y="2234695"/>
            <a:ext cx="0" cy="203200"/>
          </a:xfrm>
          <a:custGeom>
            <a:avLst/>
            <a:gdLst/>
            <a:ahLst/>
            <a:cxnLst/>
            <a:rect l="l" t="t" r="r" b="b"/>
            <a:pathLst>
              <a:path w="0" h="203200">
                <a:moveTo>
                  <a:pt x="0" y="0"/>
                </a:moveTo>
                <a:lnTo>
                  <a:pt x="0" y="20299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202560" y="2034750"/>
            <a:ext cx="5156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15595" algn="l"/>
              </a:tabLst>
            </a:pPr>
            <a:r>
              <a:rPr dirty="0" sz="1100" spc="70">
                <a:latin typeface="Tahoma"/>
                <a:cs typeface="Tahoma"/>
              </a:rPr>
              <a:t>V</a:t>
            </a:r>
            <a:r>
              <a:rPr dirty="0" sz="1100" spc="70">
                <a:latin typeface="Tahoma"/>
                <a:cs typeface="Tahoma"/>
              </a:rPr>
              <a:t>	</a:t>
            </a: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09241" y="2414327"/>
            <a:ext cx="5410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77520" algn="l"/>
              </a:tabLst>
            </a:pPr>
            <a:r>
              <a:rPr dirty="0" sz="1100" spc="-110">
                <a:latin typeface="Tahoma"/>
                <a:cs typeface="Tahoma"/>
              </a:rPr>
              <a:t>w</a:t>
            </a:r>
            <a:r>
              <a:rPr dirty="0" sz="1100" spc="-30">
                <a:latin typeface="Tahoma"/>
                <a:cs typeface="Tahoma"/>
              </a:rPr>
              <a:t>ant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25">
                <a:latin typeface="Tahoma"/>
                <a:cs typeface="Tahoma"/>
              </a:rPr>
              <a:t>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61450" y="2234703"/>
            <a:ext cx="0" cy="203200"/>
          </a:xfrm>
          <a:custGeom>
            <a:avLst/>
            <a:gdLst/>
            <a:ahLst/>
            <a:cxnLst/>
            <a:rect l="l" t="t" r="r" b="b"/>
            <a:pathLst>
              <a:path w="0" h="203200">
                <a:moveTo>
                  <a:pt x="0" y="0"/>
                </a:moveTo>
                <a:lnTo>
                  <a:pt x="0" y="20299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61449" y="1855117"/>
            <a:ext cx="175260" cy="186055"/>
          </a:xfrm>
          <a:custGeom>
            <a:avLst/>
            <a:gdLst/>
            <a:ahLst/>
            <a:cxnLst/>
            <a:rect l="l" t="t" r="r" b="b"/>
            <a:pathLst>
              <a:path w="175260" h="186055">
                <a:moveTo>
                  <a:pt x="175248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36698" y="1855117"/>
            <a:ext cx="175260" cy="186055"/>
          </a:xfrm>
          <a:custGeom>
            <a:avLst/>
            <a:gdLst/>
            <a:ahLst/>
            <a:cxnLst/>
            <a:rect l="l" t="t" r="r" b="b"/>
            <a:pathLst>
              <a:path w="175260" h="186055">
                <a:moveTo>
                  <a:pt x="0" y="0"/>
                </a:moveTo>
                <a:lnTo>
                  <a:pt x="175248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879007" y="2034750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Tahoma"/>
                <a:cs typeface="Tahoma"/>
              </a:rPr>
              <a:t>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10961" y="1855125"/>
            <a:ext cx="0" cy="186055"/>
          </a:xfrm>
          <a:custGeom>
            <a:avLst/>
            <a:gdLst/>
            <a:ahLst/>
            <a:cxnLst/>
            <a:rect l="l" t="t" r="r" b="b"/>
            <a:pathLst>
              <a:path w="0"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10948" y="1527163"/>
            <a:ext cx="262890" cy="134620"/>
          </a:xfrm>
          <a:custGeom>
            <a:avLst/>
            <a:gdLst/>
            <a:ahLst/>
            <a:cxnLst/>
            <a:rect l="l" t="t" r="r" b="b"/>
            <a:pathLst>
              <a:path w="262889" h="134619">
                <a:moveTo>
                  <a:pt x="262872" y="0"/>
                </a:moveTo>
                <a:lnTo>
                  <a:pt x="0" y="1343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73820" y="1527163"/>
            <a:ext cx="262890" cy="134620"/>
          </a:xfrm>
          <a:custGeom>
            <a:avLst/>
            <a:gdLst/>
            <a:ahLst/>
            <a:cxnLst/>
            <a:rect l="l" t="t" r="r" b="b"/>
            <a:pathLst>
              <a:path w="262889" h="134619">
                <a:moveTo>
                  <a:pt x="0" y="0"/>
                </a:moveTo>
                <a:lnTo>
                  <a:pt x="262872" y="1343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335316" y="1275594"/>
            <a:ext cx="2120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70025" y="1655172"/>
            <a:ext cx="8470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whatever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41348" y="1475548"/>
            <a:ext cx="0" cy="186055"/>
          </a:xfrm>
          <a:custGeom>
            <a:avLst/>
            <a:gdLst/>
            <a:ahLst/>
            <a:cxnLst/>
            <a:rect l="l" t="t" r="r" b="b"/>
            <a:pathLst>
              <a:path w="0"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41349" y="1095962"/>
            <a:ext cx="366395" cy="186055"/>
          </a:xfrm>
          <a:custGeom>
            <a:avLst/>
            <a:gdLst/>
            <a:ahLst/>
            <a:cxnLst/>
            <a:rect l="l" t="t" r="r" b="b"/>
            <a:pathLst>
              <a:path w="366394" h="186055">
                <a:moveTo>
                  <a:pt x="366241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807591" y="1095962"/>
            <a:ext cx="366395" cy="161925"/>
          </a:xfrm>
          <a:custGeom>
            <a:avLst/>
            <a:gdLst/>
            <a:ahLst/>
            <a:cxnLst/>
            <a:rect l="l" t="t" r="r" b="b"/>
            <a:pathLst>
              <a:path w="366394" h="161925">
                <a:moveTo>
                  <a:pt x="0" y="0"/>
                </a:moveTo>
                <a:lnTo>
                  <a:pt x="366241" y="1617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41349" y="1862527"/>
            <a:ext cx="1097280" cy="892810"/>
          </a:xfrm>
          <a:custGeom>
            <a:avLst/>
            <a:gdLst/>
            <a:ahLst/>
            <a:cxnLst/>
            <a:rect l="l" t="t" r="r" b="b"/>
            <a:pathLst>
              <a:path w="1097280" h="892810">
                <a:moveTo>
                  <a:pt x="1096881" y="737159"/>
                </a:moveTo>
                <a:lnTo>
                  <a:pt x="1064631" y="767262"/>
                </a:lnTo>
                <a:lnTo>
                  <a:pt x="1031653" y="793906"/>
                </a:lnTo>
                <a:lnTo>
                  <a:pt x="998021" y="817170"/>
                </a:lnTo>
                <a:lnTo>
                  <a:pt x="963815" y="837136"/>
                </a:lnTo>
                <a:lnTo>
                  <a:pt x="929111" y="853886"/>
                </a:lnTo>
                <a:lnTo>
                  <a:pt x="858518" y="878061"/>
                </a:lnTo>
                <a:lnTo>
                  <a:pt x="786860" y="890344"/>
                </a:lnTo>
                <a:lnTo>
                  <a:pt x="750825" y="892230"/>
                </a:lnTo>
                <a:lnTo>
                  <a:pt x="714757" y="891386"/>
                </a:lnTo>
                <a:lnTo>
                  <a:pt x="642825" y="881836"/>
                </a:lnTo>
                <a:lnTo>
                  <a:pt x="571683" y="862345"/>
                </a:lnTo>
                <a:lnTo>
                  <a:pt x="501950" y="833562"/>
                </a:lnTo>
                <a:lnTo>
                  <a:pt x="467805" y="815889"/>
                </a:lnTo>
                <a:lnTo>
                  <a:pt x="434243" y="796137"/>
                </a:lnTo>
                <a:lnTo>
                  <a:pt x="401343" y="774387"/>
                </a:lnTo>
                <a:lnTo>
                  <a:pt x="369181" y="750721"/>
                </a:lnTo>
                <a:lnTo>
                  <a:pt x="337835" y="725219"/>
                </a:lnTo>
                <a:lnTo>
                  <a:pt x="307381" y="697962"/>
                </a:lnTo>
                <a:lnTo>
                  <a:pt x="277898" y="669033"/>
                </a:lnTo>
                <a:lnTo>
                  <a:pt x="249463" y="638512"/>
                </a:lnTo>
                <a:lnTo>
                  <a:pt x="222152" y="606481"/>
                </a:lnTo>
                <a:lnTo>
                  <a:pt x="196043" y="573020"/>
                </a:lnTo>
                <a:lnTo>
                  <a:pt x="171213" y="538212"/>
                </a:lnTo>
                <a:lnTo>
                  <a:pt x="147740" y="502136"/>
                </a:lnTo>
                <a:lnTo>
                  <a:pt x="125701" y="464876"/>
                </a:lnTo>
                <a:lnTo>
                  <a:pt x="105173" y="426510"/>
                </a:lnTo>
                <a:lnTo>
                  <a:pt x="86233" y="387122"/>
                </a:lnTo>
                <a:lnTo>
                  <a:pt x="68959" y="346793"/>
                </a:lnTo>
                <a:lnTo>
                  <a:pt x="53427" y="305602"/>
                </a:lnTo>
                <a:lnTo>
                  <a:pt x="39716" y="263632"/>
                </a:lnTo>
                <a:lnTo>
                  <a:pt x="27903" y="220965"/>
                </a:lnTo>
                <a:lnTo>
                  <a:pt x="18064" y="177680"/>
                </a:lnTo>
                <a:lnTo>
                  <a:pt x="10276" y="133860"/>
                </a:lnTo>
                <a:lnTo>
                  <a:pt x="4619" y="89586"/>
                </a:lnTo>
                <a:lnTo>
                  <a:pt x="1167" y="44939"/>
                </a:lnTo>
                <a:lnTo>
                  <a:pt x="0" y="0"/>
                </a:lnTo>
              </a:path>
            </a:pathLst>
          </a:custGeom>
          <a:ln w="75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18069" y="1858162"/>
            <a:ext cx="46990" cy="22225"/>
          </a:xfrm>
          <a:custGeom>
            <a:avLst/>
            <a:gdLst/>
            <a:ahLst/>
            <a:cxnLst/>
            <a:rect l="l" t="t" r="r" b="b"/>
            <a:pathLst>
              <a:path w="46990" h="22225">
                <a:moveTo>
                  <a:pt x="0" y="21825"/>
                </a:moveTo>
                <a:lnTo>
                  <a:pt x="7116" y="18414"/>
                </a:lnTo>
                <a:lnTo>
                  <a:pt x="14368" y="12003"/>
                </a:lnTo>
                <a:lnTo>
                  <a:pt x="20256" y="5046"/>
                </a:lnTo>
                <a:lnTo>
                  <a:pt x="23280" y="0"/>
                </a:lnTo>
                <a:lnTo>
                  <a:pt x="26304" y="5046"/>
                </a:lnTo>
                <a:lnTo>
                  <a:pt x="32192" y="12003"/>
                </a:lnTo>
                <a:lnTo>
                  <a:pt x="39444" y="18414"/>
                </a:lnTo>
                <a:lnTo>
                  <a:pt x="46560" y="21825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9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18</a:t>
            </a:r>
            <a:r>
              <a:rPr dirty="0" baseline="27777" sz="900" spc="-179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7048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464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5">
                <a:hlinkClick r:id="rId12" action="ppaction://hlinksldjump"/>
              </a:rPr>
              <a:t>Subordinators</a:t>
            </a:r>
            <a:endParaRPr sz="1400"/>
          </a:p>
        </p:txBody>
      </p:sp>
      <p:sp>
        <p:nvSpPr>
          <p:cNvPr id="9" name="object 9"/>
          <p:cNvSpPr txBox="1"/>
          <p:nvPr/>
        </p:nvSpPr>
        <p:spPr>
          <a:xfrm>
            <a:off x="3938561" y="2532016"/>
            <a:ext cx="53721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9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19</a:t>
            </a:r>
            <a:r>
              <a:rPr dirty="0" baseline="27777" sz="900" spc="-179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1302649"/>
            <a:ext cx="2769235" cy="53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900"/>
              </a:lnSpc>
              <a:spcBef>
                <a:spcPts val="100"/>
              </a:spcBef>
            </a:pPr>
            <a:r>
              <a:rPr dirty="0" sz="1100" spc="15">
                <a:latin typeface="Tahoma"/>
                <a:cs typeface="Tahoma"/>
              </a:rPr>
              <a:t>But </a:t>
            </a:r>
            <a:r>
              <a:rPr dirty="0" sz="1100" spc="-30">
                <a:latin typeface="Tahoma"/>
                <a:cs typeface="Tahoma"/>
              </a:rPr>
              <a:t>not </a:t>
            </a:r>
            <a:r>
              <a:rPr dirty="0" sz="1100" spc="-15">
                <a:latin typeface="Tahoma"/>
                <a:cs typeface="Tahoma"/>
              </a:rPr>
              <a:t>all </a:t>
            </a:r>
            <a:r>
              <a:rPr dirty="0" sz="1100" spc="-45">
                <a:latin typeface="Tahoma"/>
                <a:cs typeface="Tahoma"/>
              </a:rPr>
              <a:t>subordinators </a:t>
            </a:r>
            <a:r>
              <a:rPr dirty="0" sz="1100" spc="-60">
                <a:latin typeface="Tahoma"/>
                <a:cs typeface="Tahoma"/>
              </a:rPr>
              <a:t>behave </a:t>
            </a:r>
            <a:r>
              <a:rPr dirty="0" sz="1100" spc="-35">
                <a:latin typeface="Tahoma"/>
                <a:cs typeface="Tahoma"/>
              </a:rPr>
              <a:t>like </a:t>
            </a:r>
            <a:r>
              <a:rPr dirty="0" sz="1100" spc="-25">
                <a:latin typeface="Tahoma"/>
                <a:cs typeface="Tahoma"/>
              </a:rPr>
              <a:t>this </a:t>
            </a:r>
            <a:r>
              <a:rPr dirty="0" sz="1100" spc="-35">
                <a:latin typeface="Tahoma"/>
                <a:cs typeface="Tahoma"/>
              </a:rPr>
              <a:t>. . .  </a:t>
            </a:r>
            <a:r>
              <a:rPr dirty="0" sz="1100" spc="-15">
                <a:latin typeface="Tahoma"/>
                <a:cs typeface="Tahoma"/>
              </a:rPr>
              <a:t>Last </a:t>
            </a:r>
            <a:r>
              <a:rPr dirty="0" sz="1100" spc="-30">
                <a:latin typeface="Tahoma"/>
                <a:cs typeface="Tahoma"/>
              </a:rPr>
              <a:t>night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45">
                <a:latin typeface="Tahoma"/>
                <a:cs typeface="Tahoma"/>
              </a:rPr>
              <a:t>dreamt </a:t>
            </a:r>
            <a:r>
              <a:rPr dirty="0" sz="1100" spc="-10">
                <a:latin typeface="Tahoma"/>
                <a:cs typeface="Tahoma"/>
              </a:rPr>
              <a:t>(that) </a:t>
            </a:r>
            <a:r>
              <a:rPr dirty="0" sz="1100" spc="-55">
                <a:latin typeface="Tahoma"/>
                <a:cs typeface="Tahoma"/>
              </a:rPr>
              <a:t>somebody </a:t>
            </a:r>
            <a:r>
              <a:rPr dirty="0" sz="1100" spc="-50">
                <a:latin typeface="Tahoma"/>
                <a:cs typeface="Tahoma"/>
              </a:rPr>
              <a:t>loved</a:t>
            </a:r>
            <a:r>
              <a:rPr dirty="0" sz="1100" spc="19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me.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79756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8001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593287"/>
            <a:ext cx="49085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464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5">
                <a:hlinkClick r:id="rId12" action="ppaction://hlinksldjump"/>
              </a:rPr>
              <a:t>Subordinators</a:t>
            </a:r>
            <a:endParaRPr sz="1400"/>
          </a:p>
        </p:txBody>
      </p:sp>
      <p:sp>
        <p:nvSpPr>
          <p:cNvPr id="9" name="object 9"/>
          <p:cNvSpPr/>
          <p:nvPr/>
        </p:nvSpPr>
        <p:spPr>
          <a:xfrm>
            <a:off x="179997" y="502760"/>
            <a:ext cx="3528060" cy="2643505"/>
          </a:xfrm>
          <a:custGeom>
            <a:avLst/>
            <a:gdLst/>
            <a:ahLst/>
            <a:cxnLst/>
            <a:rect l="l" t="t" r="r" b="b"/>
            <a:pathLst>
              <a:path w="3528060" h="2643505">
                <a:moveTo>
                  <a:pt x="0" y="0"/>
                </a:moveTo>
                <a:lnTo>
                  <a:pt x="3527999" y="0"/>
                </a:lnTo>
                <a:lnTo>
                  <a:pt x="3527999" y="2643347"/>
                </a:lnTo>
                <a:lnTo>
                  <a:pt x="0" y="26433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9997" y="502760"/>
            <a:ext cx="3145383" cy="264334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33496" y="1274455"/>
            <a:ext cx="1822450" cy="821690"/>
          </a:xfrm>
          <a:custGeom>
            <a:avLst/>
            <a:gdLst/>
            <a:ahLst/>
            <a:cxnLst/>
            <a:rect l="l" t="t" r="r" b="b"/>
            <a:pathLst>
              <a:path w="1822450" h="821689">
                <a:moveTo>
                  <a:pt x="1096387" y="0"/>
                </a:moveTo>
                <a:lnTo>
                  <a:pt x="1041552" y="90"/>
                </a:lnTo>
                <a:lnTo>
                  <a:pt x="986911" y="1418"/>
                </a:lnTo>
                <a:lnTo>
                  <a:pt x="932696" y="3978"/>
                </a:lnTo>
                <a:lnTo>
                  <a:pt x="879145" y="7763"/>
                </a:lnTo>
                <a:lnTo>
                  <a:pt x="826492" y="12769"/>
                </a:lnTo>
                <a:lnTo>
                  <a:pt x="774972" y="18989"/>
                </a:lnTo>
                <a:lnTo>
                  <a:pt x="724820" y="26418"/>
                </a:lnTo>
                <a:lnTo>
                  <a:pt x="676271" y="35049"/>
                </a:lnTo>
                <a:lnTo>
                  <a:pt x="629559" y="44879"/>
                </a:lnTo>
                <a:lnTo>
                  <a:pt x="584921" y="55900"/>
                </a:lnTo>
                <a:lnTo>
                  <a:pt x="542590" y="68107"/>
                </a:lnTo>
                <a:lnTo>
                  <a:pt x="502802" y="81494"/>
                </a:lnTo>
                <a:lnTo>
                  <a:pt x="453062" y="101683"/>
                </a:lnTo>
                <a:lnTo>
                  <a:pt x="411432" y="122985"/>
                </a:lnTo>
                <a:lnTo>
                  <a:pt x="377864" y="145201"/>
                </a:lnTo>
                <a:lnTo>
                  <a:pt x="334708" y="191572"/>
                </a:lnTo>
                <a:lnTo>
                  <a:pt x="323190" y="239189"/>
                </a:lnTo>
                <a:lnTo>
                  <a:pt x="329170" y="262965"/>
                </a:lnTo>
                <a:lnTo>
                  <a:pt x="364354" y="309448"/>
                </a:lnTo>
                <a:lnTo>
                  <a:pt x="430168" y="353170"/>
                </a:lnTo>
                <a:lnTo>
                  <a:pt x="474436" y="373494"/>
                </a:lnTo>
                <a:lnTo>
                  <a:pt x="526210" y="392527"/>
                </a:lnTo>
                <a:lnTo>
                  <a:pt x="585439" y="410068"/>
                </a:lnTo>
                <a:lnTo>
                  <a:pt x="0" y="821558"/>
                </a:lnTo>
                <a:lnTo>
                  <a:pt x="834375" y="453902"/>
                </a:lnTo>
                <a:lnTo>
                  <a:pt x="1309572" y="453902"/>
                </a:lnTo>
                <a:lnTo>
                  <a:pt x="1324894" y="452395"/>
                </a:lnTo>
                <a:lnTo>
                  <a:pt x="1375899" y="446069"/>
                </a:lnTo>
                <a:lnTo>
                  <a:pt x="1425392" y="438581"/>
                </a:lnTo>
                <a:lnTo>
                  <a:pt x="1473153" y="429950"/>
                </a:lnTo>
                <a:lnTo>
                  <a:pt x="1518961" y="420196"/>
                </a:lnTo>
                <a:lnTo>
                  <a:pt x="1562593" y="409337"/>
                </a:lnTo>
                <a:lnTo>
                  <a:pt x="1603830" y="397392"/>
                </a:lnTo>
                <a:lnTo>
                  <a:pt x="1642450" y="384380"/>
                </a:lnTo>
                <a:lnTo>
                  <a:pt x="1692190" y="364191"/>
                </a:lnTo>
                <a:lnTo>
                  <a:pt x="1733820" y="342888"/>
                </a:lnTo>
                <a:lnTo>
                  <a:pt x="1767388" y="320672"/>
                </a:lnTo>
                <a:lnTo>
                  <a:pt x="1810544" y="274302"/>
                </a:lnTo>
                <a:lnTo>
                  <a:pt x="1822062" y="226684"/>
                </a:lnTo>
                <a:lnTo>
                  <a:pt x="1816082" y="202909"/>
                </a:lnTo>
                <a:lnTo>
                  <a:pt x="1780898" y="156426"/>
                </a:lnTo>
                <a:lnTo>
                  <a:pt x="1715084" y="112704"/>
                </a:lnTo>
                <a:lnTo>
                  <a:pt x="1670816" y="92379"/>
                </a:lnTo>
                <a:lnTo>
                  <a:pt x="1619042" y="73346"/>
                </a:lnTo>
                <a:lnTo>
                  <a:pt x="1559812" y="55806"/>
                </a:lnTo>
                <a:lnTo>
                  <a:pt x="1513815" y="44503"/>
                </a:lnTo>
                <a:lnTo>
                  <a:pt x="1465896" y="34490"/>
                </a:lnTo>
                <a:lnTo>
                  <a:pt x="1416290" y="25759"/>
                </a:lnTo>
                <a:lnTo>
                  <a:pt x="1365232" y="18306"/>
                </a:lnTo>
                <a:lnTo>
                  <a:pt x="1312957" y="12124"/>
                </a:lnTo>
                <a:lnTo>
                  <a:pt x="1259700" y="7209"/>
                </a:lnTo>
                <a:lnTo>
                  <a:pt x="1205696" y="3553"/>
                </a:lnTo>
                <a:lnTo>
                  <a:pt x="1151180" y="1152"/>
                </a:lnTo>
                <a:lnTo>
                  <a:pt x="1096387" y="0"/>
                </a:lnTo>
                <a:close/>
              </a:path>
              <a:path w="1822450" h="821689">
                <a:moveTo>
                  <a:pt x="1309572" y="453902"/>
                </a:moveTo>
                <a:lnTo>
                  <a:pt x="834375" y="453902"/>
                </a:lnTo>
                <a:lnTo>
                  <a:pt x="889020" y="458890"/>
                </a:lnTo>
                <a:lnTo>
                  <a:pt x="944145" y="462544"/>
                </a:lnTo>
                <a:lnTo>
                  <a:pt x="999530" y="464884"/>
                </a:lnTo>
                <a:lnTo>
                  <a:pt x="1054953" y="465930"/>
                </a:lnTo>
                <a:lnTo>
                  <a:pt x="1110193" y="465699"/>
                </a:lnTo>
                <a:lnTo>
                  <a:pt x="1165028" y="464211"/>
                </a:lnTo>
                <a:lnTo>
                  <a:pt x="1219238" y="461485"/>
                </a:lnTo>
                <a:lnTo>
                  <a:pt x="1272600" y="457540"/>
                </a:lnTo>
                <a:lnTo>
                  <a:pt x="1309572" y="453902"/>
                </a:lnTo>
                <a:close/>
              </a:path>
            </a:pathLst>
          </a:custGeom>
          <a:solidFill>
            <a:srgbClr val="F8CB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33496" y="1274455"/>
            <a:ext cx="1822450" cy="821690"/>
          </a:xfrm>
          <a:custGeom>
            <a:avLst/>
            <a:gdLst/>
            <a:ahLst/>
            <a:cxnLst/>
            <a:rect l="l" t="t" r="r" b="b"/>
            <a:pathLst>
              <a:path w="1822450" h="821689">
                <a:moveTo>
                  <a:pt x="0" y="821559"/>
                </a:moveTo>
                <a:lnTo>
                  <a:pt x="585439" y="410068"/>
                </a:lnTo>
                <a:lnTo>
                  <a:pt x="526209" y="392527"/>
                </a:lnTo>
                <a:lnTo>
                  <a:pt x="474435" y="373495"/>
                </a:lnTo>
                <a:lnTo>
                  <a:pt x="430168" y="353170"/>
                </a:lnTo>
                <a:lnTo>
                  <a:pt x="393457" y="331755"/>
                </a:lnTo>
                <a:lnTo>
                  <a:pt x="342908" y="286452"/>
                </a:lnTo>
                <a:lnTo>
                  <a:pt x="323190" y="239190"/>
                </a:lnTo>
                <a:lnTo>
                  <a:pt x="325019" y="215325"/>
                </a:lnTo>
                <a:lnTo>
                  <a:pt x="352305" y="168130"/>
                </a:lnTo>
                <a:lnTo>
                  <a:pt x="411432" y="122986"/>
                </a:lnTo>
                <a:lnTo>
                  <a:pt x="453061" y="101683"/>
                </a:lnTo>
                <a:lnTo>
                  <a:pt x="502802" y="81494"/>
                </a:lnTo>
                <a:lnTo>
                  <a:pt x="542590" y="68107"/>
                </a:lnTo>
                <a:lnTo>
                  <a:pt x="584921" y="55900"/>
                </a:lnTo>
                <a:lnTo>
                  <a:pt x="629559" y="44879"/>
                </a:lnTo>
                <a:lnTo>
                  <a:pt x="676270" y="35050"/>
                </a:lnTo>
                <a:lnTo>
                  <a:pt x="724820" y="26418"/>
                </a:lnTo>
                <a:lnTo>
                  <a:pt x="774972" y="18989"/>
                </a:lnTo>
                <a:lnTo>
                  <a:pt x="826492" y="12769"/>
                </a:lnTo>
                <a:lnTo>
                  <a:pt x="879145" y="7763"/>
                </a:lnTo>
                <a:lnTo>
                  <a:pt x="932696" y="3978"/>
                </a:lnTo>
                <a:lnTo>
                  <a:pt x="986910" y="1418"/>
                </a:lnTo>
                <a:lnTo>
                  <a:pt x="1041552" y="90"/>
                </a:lnTo>
                <a:lnTo>
                  <a:pt x="1096387" y="0"/>
                </a:lnTo>
                <a:lnTo>
                  <a:pt x="1151180" y="1152"/>
                </a:lnTo>
                <a:lnTo>
                  <a:pt x="1205696" y="3553"/>
                </a:lnTo>
                <a:lnTo>
                  <a:pt x="1259700" y="7209"/>
                </a:lnTo>
                <a:lnTo>
                  <a:pt x="1312957" y="12124"/>
                </a:lnTo>
                <a:lnTo>
                  <a:pt x="1365232" y="18306"/>
                </a:lnTo>
                <a:lnTo>
                  <a:pt x="1416290" y="25759"/>
                </a:lnTo>
                <a:lnTo>
                  <a:pt x="1465896" y="34490"/>
                </a:lnTo>
                <a:lnTo>
                  <a:pt x="1513815" y="44504"/>
                </a:lnTo>
                <a:lnTo>
                  <a:pt x="1559812" y="55806"/>
                </a:lnTo>
                <a:lnTo>
                  <a:pt x="1619042" y="73347"/>
                </a:lnTo>
                <a:lnTo>
                  <a:pt x="1670816" y="92379"/>
                </a:lnTo>
                <a:lnTo>
                  <a:pt x="1715084" y="112704"/>
                </a:lnTo>
                <a:lnTo>
                  <a:pt x="1751794" y="134119"/>
                </a:lnTo>
                <a:lnTo>
                  <a:pt x="1802344" y="179422"/>
                </a:lnTo>
                <a:lnTo>
                  <a:pt x="1822062" y="226684"/>
                </a:lnTo>
                <a:lnTo>
                  <a:pt x="1820233" y="250549"/>
                </a:lnTo>
                <a:lnTo>
                  <a:pt x="1792946" y="297744"/>
                </a:lnTo>
                <a:lnTo>
                  <a:pt x="1733820" y="342889"/>
                </a:lnTo>
                <a:lnTo>
                  <a:pt x="1692190" y="364191"/>
                </a:lnTo>
                <a:lnTo>
                  <a:pt x="1642449" y="384380"/>
                </a:lnTo>
                <a:lnTo>
                  <a:pt x="1603830" y="397392"/>
                </a:lnTo>
                <a:lnTo>
                  <a:pt x="1562593" y="409337"/>
                </a:lnTo>
                <a:lnTo>
                  <a:pt x="1518960" y="420196"/>
                </a:lnTo>
                <a:lnTo>
                  <a:pt x="1473153" y="429950"/>
                </a:lnTo>
                <a:lnTo>
                  <a:pt x="1425392" y="438581"/>
                </a:lnTo>
                <a:lnTo>
                  <a:pt x="1375898" y="446069"/>
                </a:lnTo>
                <a:lnTo>
                  <a:pt x="1324894" y="452395"/>
                </a:lnTo>
                <a:lnTo>
                  <a:pt x="1272600" y="457540"/>
                </a:lnTo>
                <a:lnTo>
                  <a:pt x="1219238" y="461485"/>
                </a:lnTo>
                <a:lnTo>
                  <a:pt x="1165028" y="464211"/>
                </a:lnTo>
                <a:lnTo>
                  <a:pt x="1110193" y="465699"/>
                </a:lnTo>
                <a:lnTo>
                  <a:pt x="1054953" y="465930"/>
                </a:lnTo>
                <a:lnTo>
                  <a:pt x="999530" y="464885"/>
                </a:lnTo>
                <a:lnTo>
                  <a:pt x="944145" y="462544"/>
                </a:lnTo>
                <a:lnTo>
                  <a:pt x="889019" y="458890"/>
                </a:lnTo>
                <a:lnTo>
                  <a:pt x="834374" y="453902"/>
                </a:lnTo>
                <a:lnTo>
                  <a:pt x="0" y="821559"/>
                </a:lnTo>
                <a:close/>
              </a:path>
            </a:pathLst>
          </a:custGeom>
          <a:ln w="4688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445650" y="1414644"/>
            <a:ext cx="92075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95" b="1">
                <a:latin typeface="Calibri"/>
                <a:cs typeface="Calibri"/>
              </a:rPr>
              <a:t>that </a:t>
            </a:r>
            <a:r>
              <a:rPr dirty="0" sz="900" spc="-114">
                <a:latin typeface="Calibri"/>
                <a:cs typeface="Calibri"/>
              </a:rPr>
              <a:t>somebody </a:t>
            </a:r>
            <a:r>
              <a:rPr dirty="0" sz="900" spc="-95">
                <a:latin typeface="Calibri"/>
                <a:cs typeface="Calibri"/>
              </a:rPr>
              <a:t>loved</a:t>
            </a:r>
            <a:r>
              <a:rPr dirty="0" sz="900" spc="-70">
                <a:latin typeface="Calibri"/>
                <a:cs typeface="Calibri"/>
              </a:rPr>
              <a:t> </a:t>
            </a:r>
            <a:r>
              <a:rPr dirty="0" sz="900" spc="-140">
                <a:latin typeface="Calibri"/>
                <a:cs typeface="Calibri"/>
              </a:rPr>
              <a:t>me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24799" y="2373962"/>
            <a:ext cx="1822450" cy="697230"/>
          </a:xfrm>
          <a:custGeom>
            <a:avLst/>
            <a:gdLst/>
            <a:ahLst/>
            <a:cxnLst/>
            <a:rect l="l" t="t" r="r" b="b"/>
            <a:pathLst>
              <a:path w="1822450" h="697230">
                <a:moveTo>
                  <a:pt x="0" y="0"/>
                </a:moveTo>
                <a:lnTo>
                  <a:pt x="526878" y="303973"/>
                </a:lnTo>
                <a:lnTo>
                  <a:pt x="468724" y="325650"/>
                </a:lnTo>
                <a:lnTo>
                  <a:pt x="420082" y="348995"/>
                </a:lnTo>
                <a:lnTo>
                  <a:pt x="381104" y="373720"/>
                </a:lnTo>
                <a:lnTo>
                  <a:pt x="351943" y="399536"/>
                </a:lnTo>
                <a:lnTo>
                  <a:pt x="332748" y="426155"/>
                </a:lnTo>
                <a:lnTo>
                  <a:pt x="323673" y="453288"/>
                </a:lnTo>
                <a:lnTo>
                  <a:pt x="324869" y="480647"/>
                </a:lnTo>
                <a:lnTo>
                  <a:pt x="358681" y="534888"/>
                </a:lnTo>
                <a:lnTo>
                  <a:pt x="391600" y="561193"/>
                </a:lnTo>
                <a:lnTo>
                  <a:pt x="451358" y="594257"/>
                </a:lnTo>
                <a:lnTo>
                  <a:pt x="486720" y="609235"/>
                </a:lnTo>
                <a:lnTo>
                  <a:pt x="525396" y="623139"/>
                </a:lnTo>
                <a:lnTo>
                  <a:pt x="567130" y="635939"/>
                </a:lnTo>
                <a:lnTo>
                  <a:pt x="611666" y="647605"/>
                </a:lnTo>
                <a:lnTo>
                  <a:pt x="658749" y="658109"/>
                </a:lnTo>
                <a:lnTo>
                  <a:pt x="708122" y="667420"/>
                </a:lnTo>
                <a:lnTo>
                  <a:pt x="759529" y="675510"/>
                </a:lnTo>
                <a:lnTo>
                  <a:pt x="812715" y="682348"/>
                </a:lnTo>
                <a:lnTo>
                  <a:pt x="867423" y="687906"/>
                </a:lnTo>
                <a:lnTo>
                  <a:pt x="923398" y="692154"/>
                </a:lnTo>
                <a:lnTo>
                  <a:pt x="980383" y="695063"/>
                </a:lnTo>
                <a:lnTo>
                  <a:pt x="1038123" y="696603"/>
                </a:lnTo>
                <a:lnTo>
                  <a:pt x="1096362" y="696745"/>
                </a:lnTo>
                <a:lnTo>
                  <a:pt x="1154844" y="695459"/>
                </a:lnTo>
                <a:lnTo>
                  <a:pt x="1213313" y="692717"/>
                </a:lnTo>
                <a:lnTo>
                  <a:pt x="1271513" y="688488"/>
                </a:lnTo>
                <a:lnTo>
                  <a:pt x="1329187" y="682743"/>
                </a:lnTo>
                <a:lnTo>
                  <a:pt x="1386081" y="675454"/>
                </a:lnTo>
                <a:lnTo>
                  <a:pt x="1454093" y="664398"/>
                </a:lnTo>
                <a:lnTo>
                  <a:pt x="1516963" y="651515"/>
                </a:lnTo>
                <a:lnTo>
                  <a:pt x="1574505" y="636961"/>
                </a:lnTo>
                <a:lnTo>
                  <a:pt x="1626534" y="620890"/>
                </a:lnTo>
                <a:lnTo>
                  <a:pt x="1672866" y="603458"/>
                </a:lnTo>
                <a:lnTo>
                  <a:pt x="1713316" y="584820"/>
                </a:lnTo>
                <a:lnTo>
                  <a:pt x="1747698" y="565132"/>
                </a:lnTo>
                <a:lnTo>
                  <a:pt x="1797525" y="523227"/>
                </a:lnTo>
                <a:lnTo>
                  <a:pt x="1820866" y="478985"/>
                </a:lnTo>
                <a:lnTo>
                  <a:pt x="1822144" y="456377"/>
                </a:lnTo>
                <a:lnTo>
                  <a:pt x="1816246" y="433650"/>
                </a:lnTo>
                <a:lnTo>
                  <a:pt x="1782184" y="388465"/>
                </a:lnTo>
                <a:lnTo>
                  <a:pt x="1725685" y="349277"/>
                </a:lnTo>
                <a:lnTo>
                  <a:pt x="1658532" y="318275"/>
                </a:lnTo>
                <a:lnTo>
                  <a:pt x="1619856" y="304371"/>
                </a:lnTo>
                <a:lnTo>
                  <a:pt x="1578122" y="291571"/>
                </a:lnTo>
                <a:lnTo>
                  <a:pt x="1533585" y="279905"/>
                </a:lnTo>
                <a:lnTo>
                  <a:pt x="1486503" y="269401"/>
                </a:lnTo>
                <a:lnTo>
                  <a:pt x="1437130" y="260090"/>
                </a:lnTo>
                <a:lnTo>
                  <a:pt x="1386080" y="252057"/>
                </a:lnTo>
                <a:lnTo>
                  <a:pt x="759171" y="252057"/>
                </a:lnTo>
                <a:lnTo>
                  <a:pt x="0" y="0"/>
                </a:lnTo>
                <a:close/>
              </a:path>
              <a:path w="1822450" h="697230">
                <a:moveTo>
                  <a:pt x="1048889" y="230766"/>
                </a:moveTo>
                <a:lnTo>
                  <a:pt x="990407" y="232051"/>
                </a:lnTo>
                <a:lnTo>
                  <a:pt x="931939" y="234794"/>
                </a:lnTo>
                <a:lnTo>
                  <a:pt x="873739" y="239023"/>
                </a:lnTo>
                <a:lnTo>
                  <a:pt x="816064" y="244767"/>
                </a:lnTo>
                <a:lnTo>
                  <a:pt x="759171" y="252057"/>
                </a:lnTo>
                <a:lnTo>
                  <a:pt x="1386080" y="252057"/>
                </a:lnTo>
                <a:lnTo>
                  <a:pt x="1332537" y="245162"/>
                </a:lnTo>
                <a:lnTo>
                  <a:pt x="1277829" y="239604"/>
                </a:lnTo>
                <a:lnTo>
                  <a:pt x="1221854" y="235356"/>
                </a:lnTo>
                <a:lnTo>
                  <a:pt x="1164868" y="232448"/>
                </a:lnTo>
                <a:lnTo>
                  <a:pt x="1107128" y="230907"/>
                </a:lnTo>
                <a:lnTo>
                  <a:pt x="1048889" y="230766"/>
                </a:lnTo>
                <a:close/>
              </a:path>
            </a:pathLst>
          </a:custGeom>
          <a:solidFill>
            <a:srgbClr val="F8CB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24799" y="2373962"/>
            <a:ext cx="1822450" cy="697230"/>
          </a:xfrm>
          <a:custGeom>
            <a:avLst/>
            <a:gdLst/>
            <a:ahLst/>
            <a:cxnLst/>
            <a:rect l="l" t="t" r="r" b="b"/>
            <a:pathLst>
              <a:path w="1822450" h="697230">
                <a:moveTo>
                  <a:pt x="0" y="0"/>
                </a:moveTo>
                <a:lnTo>
                  <a:pt x="759170" y="252057"/>
                </a:lnTo>
                <a:lnTo>
                  <a:pt x="816064" y="244767"/>
                </a:lnTo>
                <a:lnTo>
                  <a:pt x="873739" y="239022"/>
                </a:lnTo>
                <a:lnTo>
                  <a:pt x="931939" y="234794"/>
                </a:lnTo>
                <a:lnTo>
                  <a:pt x="990407" y="232051"/>
                </a:lnTo>
                <a:lnTo>
                  <a:pt x="1048889" y="230766"/>
                </a:lnTo>
                <a:lnTo>
                  <a:pt x="1107128" y="230908"/>
                </a:lnTo>
                <a:lnTo>
                  <a:pt x="1164868" y="232448"/>
                </a:lnTo>
                <a:lnTo>
                  <a:pt x="1221854" y="235356"/>
                </a:lnTo>
                <a:lnTo>
                  <a:pt x="1277829" y="239604"/>
                </a:lnTo>
                <a:lnTo>
                  <a:pt x="1332537" y="245162"/>
                </a:lnTo>
                <a:lnTo>
                  <a:pt x="1385723" y="252001"/>
                </a:lnTo>
                <a:lnTo>
                  <a:pt x="1437130" y="260090"/>
                </a:lnTo>
                <a:lnTo>
                  <a:pt x="1486503" y="269402"/>
                </a:lnTo>
                <a:lnTo>
                  <a:pt x="1533586" y="279905"/>
                </a:lnTo>
                <a:lnTo>
                  <a:pt x="1578122" y="291571"/>
                </a:lnTo>
                <a:lnTo>
                  <a:pt x="1619856" y="304371"/>
                </a:lnTo>
                <a:lnTo>
                  <a:pt x="1658532" y="318275"/>
                </a:lnTo>
                <a:lnTo>
                  <a:pt x="1693894" y="333254"/>
                </a:lnTo>
                <a:lnTo>
                  <a:pt x="1753651" y="366317"/>
                </a:lnTo>
                <a:lnTo>
                  <a:pt x="1802987" y="410961"/>
                </a:lnTo>
                <a:lnTo>
                  <a:pt x="1822144" y="456377"/>
                </a:lnTo>
                <a:lnTo>
                  <a:pt x="1820867" y="478985"/>
                </a:lnTo>
                <a:lnTo>
                  <a:pt x="1797525" y="523227"/>
                </a:lnTo>
                <a:lnTo>
                  <a:pt x="1747699" y="565132"/>
                </a:lnTo>
                <a:lnTo>
                  <a:pt x="1713316" y="584820"/>
                </a:lnTo>
                <a:lnTo>
                  <a:pt x="1672866" y="603458"/>
                </a:lnTo>
                <a:lnTo>
                  <a:pt x="1626534" y="620890"/>
                </a:lnTo>
                <a:lnTo>
                  <a:pt x="1574505" y="636961"/>
                </a:lnTo>
                <a:lnTo>
                  <a:pt x="1516963" y="651515"/>
                </a:lnTo>
                <a:lnTo>
                  <a:pt x="1454094" y="664398"/>
                </a:lnTo>
                <a:lnTo>
                  <a:pt x="1386081" y="675454"/>
                </a:lnTo>
                <a:lnTo>
                  <a:pt x="1329187" y="682743"/>
                </a:lnTo>
                <a:lnTo>
                  <a:pt x="1271513" y="688488"/>
                </a:lnTo>
                <a:lnTo>
                  <a:pt x="1213313" y="692717"/>
                </a:lnTo>
                <a:lnTo>
                  <a:pt x="1154844" y="695459"/>
                </a:lnTo>
                <a:lnTo>
                  <a:pt x="1096363" y="696745"/>
                </a:lnTo>
                <a:lnTo>
                  <a:pt x="1038124" y="696603"/>
                </a:lnTo>
                <a:lnTo>
                  <a:pt x="980383" y="695063"/>
                </a:lnTo>
                <a:lnTo>
                  <a:pt x="923398" y="692154"/>
                </a:lnTo>
                <a:lnTo>
                  <a:pt x="867423" y="687906"/>
                </a:lnTo>
                <a:lnTo>
                  <a:pt x="812715" y="682348"/>
                </a:lnTo>
                <a:lnTo>
                  <a:pt x="759529" y="675510"/>
                </a:lnTo>
                <a:lnTo>
                  <a:pt x="708122" y="667420"/>
                </a:lnTo>
                <a:lnTo>
                  <a:pt x="658749" y="658109"/>
                </a:lnTo>
                <a:lnTo>
                  <a:pt x="611666" y="647606"/>
                </a:lnTo>
                <a:lnTo>
                  <a:pt x="567130" y="635939"/>
                </a:lnTo>
                <a:lnTo>
                  <a:pt x="525396" y="623139"/>
                </a:lnTo>
                <a:lnTo>
                  <a:pt x="486720" y="609236"/>
                </a:lnTo>
                <a:lnTo>
                  <a:pt x="451358" y="594257"/>
                </a:lnTo>
                <a:lnTo>
                  <a:pt x="391600" y="561194"/>
                </a:lnTo>
                <a:lnTo>
                  <a:pt x="358681" y="534889"/>
                </a:lnTo>
                <a:lnTo>
                  <a:pt x="324869" y="480647"/>
                </a:lnTo>
                <a:lnTo>
                  <a:pt x="323673" y="453288"/>
                </a:lnTo>
                <a:lnTo>
                  <a:pt x="332748" y="426155"/>
                </a:lnTo>
                <a:lnTo>
                  <a:pt x="381104" y="373720"/>
                </a:lnTo>
                <a:lnTo>
                  <a:pt x="420082" y="348995"/>
                </a:lnTo>
                <a:lnTo>
                  <a:pt x="468724" y="325650"/>
                </a:lnTo>
                <a:lnTo>
                  <a:pt x="526878" y="303973"/>
                </a:lnTo>
                <a:lnTo>
                  <a:pt x="0" y="0"/>
                </a:lnTo>
                <a:close/>
              </a:path>
            </a:pathLst>
          </a:custGeom>
          <a:ln w="4739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571060" y="2744541"/>
            <a:ext cx="45339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14" b="1">
                <a:latin typeface="Calibri"/>
                <a:cs typeface="Calibri"/>
              </a:rPr>
              <a:t>what </a:t>
            </a:r>
            <a:r>
              <a:rPr dirty="0" sz="900" spc="-55">
                <a:latin typeface="Calibri"/>
                <a:cs typeface="Calibri"/>
              </a:rPr>
              <a:t>I</a:t>
            </a:r>
            <a:r>
              <a:rPr dirty="0" sz="900" spc="-130">
                <a:latin typeface="Calibri"/>
                <a:cs typeface="Calibri"/>
              </a:rPr>
              <a:t> </a:t>
            </a:r>
            <a:r>
              <a:rPr dirty="0" sz="900" spc="-114">
                <a:latin typeface="Calibri"/>
                <a:cs typeface="Calibri"/>
              </a:rPr>
              <a:t>want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877862"/>
            <a:ext cx="660400" cy="606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dirty="0" sz="400" spc="-114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endParaRPr sz="400">
              <a:latin typeface="Verdana"/>
              <a:cs typeface="Verdana"/>
            </a:endParaRPr>
          </a:p>
          <a:p>
            <a:pPr marL="37465" marR="195580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Homework</a:t>
            </a:r>
            <a:r>
              <a:rPr dirty="0" sz="600" spc="-9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9" action="ppaction://hlinksldjump"/>
              </a:rPr>
              <a:t>20</a:t>
            </a:r>
            <a:r>
              <a:rPr dirty="0" baseline="27777" sz="900" spc="-179"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9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9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300610"/>
            <a:ext cx="508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5">
                <a:hlinkClick r:id="rId13" action="ppaction://hlinksldjump"/>
              </a:rPr>
              <a:t>EXERCISE</a:t>
            </a:r>
            <a:endParaRPr sz="1400"/>
          </a:p>
        </p:txBody>
      </p:sp>
      <p:sp>
        <p:nvSpPr>
          <p:cNvPr id="11" name="object 11"/>
          <p:cNvSpPr txBox="1"/>
          <p:nvPr/>
        </p:nvSpPr>
        <p:spPr>
          <a:xfrm>
            <a:off x="3938561" y="2439229"/>
            <a:ext cx="53721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9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21</a:t>
            </a:r>
            <a:r>
              <a:rPr dirty="0" baseline="27777" sz="900" spc="-179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010918"/>
            <a:ext cx="321627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10">
                <a:latin typeface="Tahoma"/>
                <a:cs typeface="Tahoma"/>
              </a:rPr>
              <a:t>Add </a:t>
            </a:r>
            <a:r>
              <a:rPr dirty="0" sz="1100" spc="-40">
                <a:latin typeface="Tahoma"/>
                <a:cs typeface="Tahoma"/>
              </a:rPr>
              <a:t>subordinating </a:t>
            </a:r>
            <a:r>
              <a:rPr dirty="0" sz="1100" spc="-70">
                <a:latin typeface="Tahoma"/>
                <a:cs typeface="Tahoma"/>
              </a:rPr>
              <a:t>words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sentences. </a:t>
            </a:r>
            <a:r>
              <a:rPr dirty="0" sz="1100" spc="-80">
                <a:latin typeface="Tahoma"/>
                <a:cs typeface="Tahoma"/>
              </a:rPr>
              <a:t>In 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65">
                <a:latin typeface="Tahoma"/>
                <a:cs typeface="Tahoma"/>
              </a:rPr>
              <a:t>cases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the subordinating </a:t>
            </a:r>
            <a:r>
              <a:rPr dirty="0" sz="1100" spc="-70">
                <a:latin typeface="Tahoma"/>
                <a:cs typeface="Tahoma"/>
              </a:rPr>
              <a:t>words</a:t>
            </a:r>
            <a:r>
              <a:rPr dirty="0" sz="1100" spc="-19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optional?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468181"/>
            <a:ext cx="3324225" cy="8661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45">
                <a:latin typeface="Tahoma"/>
                <a:cs typeface="Tahoma"/>
              </a:rPr>
              <a:t>said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50">
                <a:latin typeface="Tahoma"/>
                <a:cs typeface="Tahoma"/>
              </a:rPr>
              <a:t>working </a:t>
            </a:r>
            <a:r>
              <a:rPr dirty="0" sz="1100" spc="-55">
                <a:latin typeface="Tahoma"/>
                <a:cs typeface="Tahoma"/>
              </a:rPr>
              <a:t>very</a:t>
            </a:r>
            <a:r>
              <a:rPr dirty="0" sz="1100" spc="-14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hard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You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come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party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concern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mine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house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35">
                <a:latin typeface="Tahoma"/>
                <a:cs typeface="Tahoma"/>
              </a:rPr>
              <a:t>bought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25">
                <a:latin typeface="Tahoma"/>
                <a:cs typeface="Tahoma"/>
              </a:rPr>
              <a:t>falling</a:t>
            </a:r>
            <a:r>
              <a:rPr dirty="0" sz="1100" spc="114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apart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">
                <a:latin typeface="Tahoma"/>
                <a:cs typeface="Tahoma"/>
              </a:rPr>
              <a:t>still </a:t>
            </a:r>
            <a:r>
              <a:rPr dirty="0" sz="1100" spc="-15">
                <a:latin typeface="Tahoma"/>
                <a:cs typeface="Tahoma"/>
              </a:rPr>
              <a:t>don’t </a:t>
            </a:r>
            <a:r>
              <a:rPr dirty="0" sz="1100" spc="-55">
                <a:latin typeface="Tahoma"/>
                <a:cs typeface="Tahoma"/>
              </a:rPr>
              <a:t>know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reason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50">
                <a:latin typeface="Tahoma"/>
                <a:cs typeface="Tahoma"/>
              </a:rPr>
              <a:t>dropped </a:t>
            </a:r>
            <a:r>
              <a:rPr dirty="0" sz="1100" spc="-30">
                <a:latin typeface="Tahoma"/>
                <a:cs typeface="Tahoma"/>
              </a:rPr>
              <a:t>out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school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60833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5">
                <a:hlinkClick r:id="rId13" action="ppaction://hlinksldjump"/>
              </a:rPr>
              <a:t>EXERCISE</a:t>
            </a:r>
            <a:endParaRPr sz="1400"/>
          </a:p>
        </p:txBody>
      </p:sp>
      <p:sp>
        <p:nvSpPr>
          <p:cNvPr id="11" name="object 11"/>
          <p:cNvSpPr txBox="1"/>
          <p:nvPr/>
        </p:nvSpPr>
        <p:spPr>
          <a:xfrm>
            <a:off x="3938561" y="2439229"/>
            <a:ext cx="53721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9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22</a:t>
            </a:r>
            <a:r>
              <a:rPr dirty="0" baseline="27777" sz="900" spc="-179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936992"/>
            <a:ext cx="321627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Tahoma"/>
                <a:cs typeface="Tahoma"/>
              </a:rPr>
              <a:t>Add </a:t>
            </a:r>
            <a:r>
              <a:rPr dirty="0" sz="1100" spc="-40">
                <a:latin typeface="Tahoma"/>
                <a:cs typeface="Tahoma"/>
              </a:rPr>
              <a:t>subordinating </a:t>
            </a:r>
            <a:r>
              <a:rPr dirty="0" sz="1100" spc="-70">
                <a:latin typeface="Tahoma"/>
                <a:cs typeface="Tahoma"/>
              </a:rPr>
              <a:t>words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sentences. </a:t>
            </a:r>
            <a:r>
              <a:rPr dirty="0" sz="1100" spc="-80">
                <a:latin typeface="Tahoma"/>
                <a:cs typeface="Tahoma"/>
              </a:rPr>
              <a:t>In 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65">
                <a:latin typeface="Tahoma"/>
                <a:cs typeface="Tahoma"/>
              </a:rPr>
              <a:t>cases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the subordinating </a:t>
            </a:r>
            <a:r>
              <a:rPr dirty="0" sz="1100" spc="-70">
                <a:latin typeface="Tahoma"/>
                <a:cs typeface="Tahoma"/>
              </a:rPr>
              <a:t>words</a:t>
            </a:r>
            <a:r>
              <a:rPr dirty="0" sz="1100" spc="-19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optional?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438032"/>
            <a:ext cx="24269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45">
                <a:latin typeface="Tahoma"/>
                <a:cs typeface="Tahoma"/>
              </a:rPr>
              <a:t>said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u="sng" sz="11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he </a:t>
            </a:r>
            <a:r>
              <a:rPr dirty="0" u="sng" sz="1100" spc="-8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was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working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very</a:t>
            </a:r>
            <a:r>
              <a:rPr dirty="0" u="sng" sz="1100" spc="-17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hard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5">
                <a:hlinkClick r:id="rId13" action="ppaction://hlinksldjump"/>
              </a:rPr>
              <a:t>EXERCISE</a:t>
            </a:r>
            <a:endParaRPr sz="1400"/>
          </a:p>
        </p:txBody>
      </p:sp>
      <p:sp>
        <p:nvSpPr>
          <p:cNvPr id="9" name="object 9"/>
          <p:cNvSpPr txBox="1"/>
          <p:nvPr/>
        </p:nvSpPr>
        <p:spPr>
          <a:xfrm>
            <a:off x="167297" y="936992"/>
            <a:ext cx="321627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Tahoma"/>
                <a:cs typeface="Tahoma"/>
              </a:rPr>
              <a:t>Add </a:t>
            </a:r>
            <a:r>
              <a:rPr dirty="0" sz="1100" spc="-40">
                <a:latin typeface="Tahoma"/>
                <a:cs typeface="Tahoma"/>
              </a:rPr>
              <a:t>subordinating </a:t>
            </a:r>
            <a:r>
              <a:rPr dirty="0" sz="1100" spc="-70">
                <a:latin typeface="Tahoma"/>
                <a:cs typeface="Tahoma"/>
              </a:rPr>
              <a:t>words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sentences. </a:t>
            </a:r>
            <a:r>
              <a:rPr dirty="0" sz="1100" spc="-80">
                <a:latin typeface="Tahoma"/>
                <a:cs typeface="Tahoma"/>
              </a:rPr>
              <a:t>In 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65">
                <a:latin typeface="Tahoma"/>
                <a:cs typeface="Tahoma"/>
              </a:rPr>
              <a:t>cases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the subordinating </a:t>
            </a:r>
            <a:r>
              <a:rPr dirty="0" sz="1100" spc="-70">
                <a:latin typeface="Tahoma"/>
                <a:cs typeface="Tahoma"/>
              </a:rPr>
              <a:t>words</a:t>
            </a:r>
            <a:r>
              <a:rPr dirty="0" sz="1100" spc="-19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optional?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438032"/>
            <a:ext cx="6324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35">
                <a:latin typeface="Tahoma"/>
                <a:cs typeface="Tahoma"/>
              </a:rPr>
              <a:t>He</a:t>
            </a:r>
            <a:r>
              <a:rPr dirty="0" sz="1100" spc="-1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said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3538" y="1468831"/>
            <a:ext cx="23876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5">
                <a:latin typeface="Tahoma"/>
                <a:cs typeface="Tahoma"/>
              </a:rPr>
              <a:t>that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60" y="1648065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085" y="1678863"/>
            <a:ext cx="49466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0">
                <a:latin typeface="Tahoma"/>
                <a:cs typeface="Tahoma"/>
              </a:rPr>
              <a:t>Whether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5100" y="1394254"/>
            <a:ext cx="259842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32410">
              <a:lnSpc>
                <a:spcPct val="100000"/>
              </a:lnSpc>
              <a:spcBef>
                <a:spcPts val="434"/>
              </a:spcBef>
            </a:pPr>
            <a:r>
              <a:rPr dirty="0" u="sng" sz="11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he </a:t>
            </a:r>
            <a:r>
              <a:rPr dirty="0" u="sng" sz="1100" spc="-8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was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working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very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hard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you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come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to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the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party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no </a:t>
            </a:r>
            <a:r>
              <a:rPr dirty="0" sz="1100" spc="-50">
                <a:latin typeface="Tahoma"/>
                <a:cs typeface="Tahoma"/>
              </a:rPr>
              <a:t>concern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6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mine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75163" y="2247472"/>
            <a:ext cx="736600" cy="1232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22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5">
                <a:hlinkClick r:id="rId13" action="ppaction://hlinksldjump"/>
              </a:rPr>
              <a:t>EXERCISE</a:t>
            </a:r>
            <a:endParaRPr sz="1400"/>
          </a:p>
        </p:txBody>
      </p:sp>
      <p:sp>
        <p:nvSpPr>
          <p:cNvPr id="9" name="object 9"/>
          <p:cNvSpPr txBox="1"/>
          <p:nvPr/>
        </p:nvSpPr>
        <p:spPr>
          <a:xfrm>
            <a:off x="167297" y="936992"/>
            <a:ext cx="321627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Tahoma"/>
                <a:cs typeface="Tahoma"/>
              </a:rPr>
              <a:t>Add </a:t>
            </a:r>
            <a:r>
              <a:rPr dirty="0" sz="1100" spc="-40">
                <a:latin typeface="Tahoma"/>
                <a:cs typeface="Tahoma"/>
              </a:rPr>
              <a:t>subordinating </a:t>
            </a:r>
            <a:r>
              <a:rPr dirty="0" sz="1100" spc="-70">
                <a:latin typeface="Tahoma"/>
                <a:cs typeface="Tahoma"/>
              </a:rPr>
              <a:t>words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sentences. </a:t>
            </a:r>
            <a:r>
              <a:rPr dirty="0" sz="1100" spc="-80">
                <a:latin typeface="Tahoma"/>
                <a:cs typeface="Tahoma"/>
              </a:rPr>
              <a:t>In 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65">
                <a:latin typeface="Tahoma"/>
                <a:cs typeface="Tahoma"/>
              </a:rPr>
              <a:t>cases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the subordinating </a:t>
            </a:r>
            <a:r>
              <a:rPr dirty="0" sz="1100" spc="-70">
                <a:latin typeface="Tahoma"/>
                <a:cs typeface="Tahoma"/>
              </a:rPr>
              <a:t>words</a:t>
            </a:r>
            <a:r>
              <a:rPr dirty="0" sz="1100" spc="-19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optional?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438032"/>
            <a:ext cx="6324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35">
                <a:latin typeface="Tahoma"/>
                <a:cs typeface="Tahoma"/>
              </a:rPr>
              <a:t>He</a:t>
            </a:r>
            <a:r>
              <a:rPr dirty="0" sz="1100" spc="-1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said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3538" y="1468831"/>
            <a:ext cx="23876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5">
                <a:latin typeface="Tahoma"/>
                <a:cs typeface="Tahoma"/>
              </a:rPr>
              <a:t>that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60" y="1394254"/>
            <a:ext cx="331597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949960">
              <a:lnSpc>
                <a:spcPct val="100000"/>
              </a:lnSpc>
              <a:spcBef>
                <a:spcPts val="434"/>
              </a:spcBef>
            </a:pPr>
            <a:r>
              <a:rPr dirty="0" u="sng" sz="11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he </a:t>
            </a:r>
            <a:r>
              <a:rPr dirty="0" u="sng" sz="1100" spc="-8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was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working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very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hard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 spc="-40">
                <a:latin typeface="Tahoma"/>
                <a:cs typeface="Tahoma"/>
              </a:rPr>
              <a:t>Whether 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you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come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to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the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party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no </a:t>
            </a:r>
            <a:r>
              <a:rPr dirty="0" sz="1100" spc="-50">
                <a:latin typeface="Tahoma"/>
                <a:cs typeface="Tahoma"/>
              </a:rPr>
              <a:t>concern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mine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4023" y="1888896"/>
            <a:ext cx="64008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5">
                <a:latin typeface="Tahoma"/>
                <a:cs typeface="Tahoma"/>
              </a:rPr>
              <a:t>that/which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360" y="1858097"/>
            <a:ext cx="31191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22730" algn="l"/>
              </a:tabLst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</a:t>
            </a:r>
            <a:r>
              <a:rPr dirty="0" sz="1100" spc="204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house	</a:t>
            </a:r>
            <a:r>
              <a:rPr dirty="0" u="sng" sz="11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he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bought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25">
                <a:latin typeface="Tahoma"/>
                <a:cs typeface="Tahoma"/>
              </a:rPr>
              <a:t>falling</a:t>
            </a:r>
            <a:r>
              <a:rPr dirty="0" sz="1100" spc="2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apart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75163" y="2247472"/>
            <a:ext cx="736600" cy="1232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22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300610"/>
            <a:ext cx="508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5">
                <a:hlinkClick r:id="rId13" action="ppaction://hlinksldjump"/>
              </a:rPr>
              <a:t>EXERCISE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167297" y="936992"/>
            <a:ext cx="321627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Tahoma"/>
                <a:cs typeface="Tahoma"/>
              </a:rPr>
              <a:t>Add </a:t>
            </a:r>
            <a:r>
              <a:rPr dirty="0" sz="1100" spc="-40">
                <a:latin typeface="Tahoma"/>
                <a:cs typeface="Tahoma"/>
              </a:rPr>
              <a:t>subordinating </a:t>
            </a:r>
            <a:r>
              <a:rPr dirty="0" sz="1100" spc="-70">
                <a:latin typeface="Tahoma"/>
                <a:cs typeface="Tahoma"/>
              </a:rPr>
              <a:t>words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sentences. </a:t>
            </a:r>
            <a:r>
              <a:rPr dirty="0" sz="1100" spc="-80">
                <a:latin typeface="Tahoma"/>
                <a:cs typeface="Tahoma"/>
              </a:rPr>
              <a:t>In 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65">
                <a:latin typeface="Tahoma"/>
                <a:cs typeface="Tahoma"/>
              </a:rPr>
              <a:t>cases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the subordinating </a:t>
            </a:r>
            <a:r>
              <a:rPr dirty="0" sz="1100" spc="-70">
                <a:latin typeface="Tahoma"/>
                <a:cs typeface="Tahoma"/>
              </a:rPr>
              <a:t>words</a:t>
            </a:r>
            <a:r>
              <a:rPr dirty="0" sz="1100" spc="-19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optional?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438032"/>
            <a:ext cx="24269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45">
                <a:latin typeface="Tahoma"/>
                <a:cs typeface="Tahoma"/>
              </a:rPr>
              <a:t>said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u="sng" sz="11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he </a:t>
            </a:r>
            <a:r>
              <a:rPr dirty="0" u="sng" sz="1100" spc="-8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was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working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very</a:t>
            </a:r>
            <a:r>
              <a:rPr dirty="0" u="sng" sz="1100" spc="-17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hard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60" y="1648065"/>
            <a:ext cx="33159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 spc="-40">
                <a:latin typeface="Tahoma"/>
                <a:cs typeface="Tahoma"/>
              </a:rPr>
              <a:t>Whether 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you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come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to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the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party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no </a:t>
            </a:r>
            <a:r>
              <a:rPr dirty="0" sz="1100" spc="-50">
                <a:latin typeface="Tahoma"/>
                <a:cs typeface="Tahoma"/>
              </a:rPr>
              <a:t>concern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mine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360" y="1858097"/>
            <a:ext cx="31191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house </a:t>
            </a:r>
            <a:r>
              <a:rPr dirty="0" sz="1100" spc="-15">
                <a:latin typeface="Tahoma"/>
                <a:cs typeface="Tahoma"/>
              </a:rPr>
              <a:t>that/which </a:t>
            </a:r>
            <a:r>
              <a:rPr dirty="0" u="sng" sz="11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he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bought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25">
                <a:latin typeface="Tahoma"/>
                <a:cs typeface="Tahoma"/>
              </a:rPr>
              <a:t>falling</a:t>
            </a:r>
            <a:r>
              <a:rPr dirty="0" sz="1100" spc="1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apart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28100" y="2098929"/>
            <a:ext cx="230504" cy="172085"/>
          </a:xfrm>
          <a:custGeom>
            <a:avLst/>
            <a:gdLst/>
            <a:ahLst/>
            <a:cxnLst/>
            <a:rect l="l" t="t" r="r" b="b"/>
            <a:pathLst>
              <a:path w="230505" h="172085">
                <a:moveTo>
                  <a:pt x="0" y="172072"/>
                </a:moveTo>
                <a:lnTo>
                  <a:pt x="230136" y="172072"/>
                </a:lnTo>
                <a:lnTo>
                  <a:pt x="230136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67360" y="2068130"/>
            <a:ext cx="319278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">
                <a:latin typeface="Tahoma"/>
                <a:cs typeface="Tahoma"/>
              </a:rPr>
              <a:t>still </a:t>
            </a:r>
            <a:r>
              <a:rPr dirty="0" sz="1100" spc="-15">
                <a:latin typeface="Tahoma"/>
                <a:cs typeface="Tahoma"/>
              </a:rPr>
              <a:t>don’t </a:t>
            </a:r>
            <a:r>
              <a:rPr dirty="0" sz="1100" spc="-55">
                <a:latin typeface="Tahoma"/>
                <a:cs typeface="Tahoma"/>
              </a:rPr>
              <a:t>know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reason why </a:t>
            </a:r>
            <a:r>
              <a:rPr dirty="0" u="sng" sz="11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he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dropped 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school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8561" y="2439229"/>
            <a:ext cx="53721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9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22</a:t>
            </a:r>
            <a:r>
              <a:rPr dirty="0" baseline="27777" sz="900" spc="-179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300610"/>
            <a:ext cx="508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5">
                <a:hlinkClick r:id="rId13" action="ppaction://hlinksldjump"/>
              </a:rPr>
              <a:t>EXERCISE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167297" y="936992"/>
            <a:ext cx="321627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Tahoma"/>
                <a:cs typeface="Tahoma"/>
              </a:rPr>
              <a:t>Add </a:t>
            </a:r>
            <a:r>
              <a:rPr dirty="0" sz="1100" spc="-40">
                <a:latin typeface="Tahoma"/>
                <a:cs typeface="Tahoma"/>
              </a:rPr>
              <a:t>subordinating </a:t>
            </a:r>
            <a:r>
              <a:rPr dirty="0" sz="1100" spc="-70">
                <a:latin typeface="Tahoma"/>
                <a:cs typeface="Tahoma"/>
              </a:rPr>
              <a:t>words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sentences. </a:t>
            </a:r>
            <a:r>
              <a:rPr dirty="0" sz="1100" spc="-80">
                <a:latin typeface="Tahoma"/>
                <a:cs typeface="Tahoma"/>
              </a:rPr>
              <a:t>In 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65">
                <a:latin typeface="Tahoma"/>
                <a:cs typeface="Tahoma"/>
              </a:rPr>
              <a:t>cases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the subordinating </a:t>
            </a:r>
            <a:r>
              <a:rPr dirty="0" sz="1100" spc="-70">
                <a:latin typeface="Tahoma"/>
                <a:cs typeface="Tahoma"/>
              </a:rPr>
              <a:t>words</a:t>
            </a:r>
            <a:r>
              <a:rPr dirty="0" sz="1100" spc="-19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optional?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438032"/>
            <a:ext cx="24269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45">
                <a:latin typeface="Tahoma"/>
                <a:cs typeface="Tahoma"/>
              </a:rPr>
              <a:t>said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u="sng" sz="11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he </a:t>
            </a:r>
            <a:r>
              <a:rPr dirty="0" u="sng" sz="1100" spc="-8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was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working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very</a:t>
            </a:r>
            <a:r>
              <a:rPr dirty="0" u="sng" sz="1100" spc="-17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hard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60" y="1648065"/>
            <a:ext cx="33159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 spc="-40">
                <a:latin typeface="Tahoma"/>
                <a:cs typeface="Tahoma"/>
              </a:rPr>
              <a:t>Whether 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you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come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to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the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party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no </a:t>
            </a:r>
            <a:r>
              <a:rPr dirty="0" sz="1100" spc="-50">
                <a:latin typeface="Tahoma"/>
                <a:cs typeface="Tahoma"/>
              </a:rPr>
              <a:t>concern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mine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360" y="1858097"/>
            <a:ext cx="31191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house </a:t>
            </a:r>
            <a:r>
              <a:rPr dirty="0" sz="1100" spc="-15">
                <a:latin typeface="Tahoma"/>
                <a:cs typeface="Tahoma"/>
              </a:rPr>
              <a:t>that/which </a:t>
            </a:r>
            <a:r>
              <a:rPr dirty="0" u="sng" sz="11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he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bought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25">
                <a:latin typeface="Tahoma"/>
                <a:cs typeface="Tahoma"/>
              </a:rPr>
              <a:t>falling</a:t>
            </a:r>
            <a:r>
              <a:rPr dirty="0" sz="1100" spc="1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apart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28100" y="2098929"/>
            <a:ext cx="230504" cy="172085"/>
          </a:xfrm>
          <a:custGeom>
            <a:avLst/>
            <a:gdLst/>
            <a:ahLst/>
            <a:cxnLst/>
            <a:rect l="l" t="t" r="r" b="b"/>
            <a:pathLst>
              <a:path w="230505" h="172085">
                <a:moveTo>
                  <a:pt x="0" y="172072"/>
                </a:moveTo>
                <a:lnTo>
                  <a:pt x="230136" y="172072"/>
                </a:lnTo>
                <a:lnTo>
                  <a:pt x="230136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67360" y="2068130"/>
            <a:ext cx="319278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">
                <a:latin typeface="Tahoma"/>
                <a:cs typeface="Tahoma"/>
              </a:rPr>
              <a:t>still </a:t>
            </a:r>
            <a:r>
              <a:rPr dirty="0" sz="1100" spc="-15">
                <a:latin typeface="Tahoma"/>
                <a:cs typeface="Tahoma"/>
              </a:rPr>
              <a:t>don’t </a:t>
            </a:r>
            <a:r>
              <a:rPr dirty="0" sz="1100" spc="-55">
                <a:latin typeface="Tahoma"/>
                <a:cs typeface="Tahoma"/>
              </a:rPr>
              <a:t>know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reason why </a:t>
            </a:r>
            <a:r>
              <a:rPr dirty="0" u="sng" sz="11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he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dropped 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school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8561" y="2439229"/>
            <a:ext cx="53721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9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22</a:t>
            </a:r>
            <a:r>
              <a:rPr dirty="0" baseline="27777" sz="900" spc="-179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31825" cy="582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508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clauses</a:t>
            </a:r>
            <a:endParaRPr sz="600">
              <a:latin typeface="Verdana"/>
              <a:cs typeface="Verdana"/>
            </a:endParaRPr>
          </a:p>
          <a:p>
            <a:pPr algn="ctr" marL="38100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47472"/>
            <a:ext cx="5080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938376"/>
            <a:ext cx="13677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  <a:hlinkClick r:id="rId20"/>
              </a:rPr>
              <a:t>Girls </a:t>
            </a:r>
            <a:r>
              <a:rPr dirty="0" sz="1100" spc="-50">
                <a:latin typeface="Tahoma"/>
                <a:cs typeface="Tahoma"/>
                <a:hlinkClick r:id="rId20"/>
              </a:rPr>
              <a:t>and </a:t>
            </a:r>
            <a:r>
              <a:rPr dirty="0" sz="1100" spc="-35">
                <a:latin typeface="Tahoma"/>
                <a:cs typeface="Tahoma"/>
                <a:hlinkClick r:id="rId20"/>
              </a:rPr>
              <a:t>Boys, </a:t>
            </a:r>
            <a:r>
              <a:rPr dirty="0" sz="1100" spc="-60">
                <a:latin typeface="Tahoma"/>
                <a:cs typeface="Tahoma"/>
                <a:hlinkClick r:id="rId20"/>
              </a:rPr>
              <a:t>by</a:t>
            </a:r>
            <a:r>
              <a:rPr dirty="0" sz="1100" spc="130">
                <a:latin typeface="Tahoma"/>
                <a:cs typeface="Tahoma"/>
                <a:hlinkClick r:id="rId20"/>
              </a:rPr>
              <a:t> </a:t>
            </a:r>
            <a:r>
              <a:rPr dirty="0" sz="1100">
                <a:latin typeface="Tahoma"/>
                <a:cs typeface="Tahoma"/>
                <a:hlinkClick r:id="rId20"/>
              </a:rPr>
              <a:t>Blur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8561" y="2532016"/>
            <a:ext cx="53721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Post-modifying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664587"/>
            <a:ext cx="660400" cy="661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9" action="ppaction://hlinksldjump"/>
              </a:rPr>
              <a:t>2</a:t>
            </a:r>
            <a:r>
              <a:rPr dirty="0" sz="600" spc="-140"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9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9" action="ppaction://hlinksldjump"/>
              </a:rPr>
              <a:t>51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381566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227795"/>
            <a:ext cx="2475230" cy="1290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96215">
              <a:lnSpc>
                <a:spcPct val="150900"/>
              </a:lnSpc>
              <a:spcBef>
                <a:spcPts val="100"/>
              </a:spcBef>
            </a:pPr>
            <a:r>
              <a:rPr dirty="0" sz="1100" spc="-20">
                <a:latin typeface="Tahoma"/>
                <a:cs typeface="Tahoma"/>
              </a:rPr>
              <a:t>(We’re) </a:t>
            </a:r>
            <a:r>
              <a:rPr dirty="0" sz="1100" spc="-25">
                <a:latin typeface="Tahoma"/>
                <a:cs typeface="Tahoma"/>
              </a:rPr>
              <a:t>Looking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25">
                <a:latin typeface="Tahoma"/>
                <a:cs typeface="Tahoma"/>
              </a:rPr>
              <a:t>Girls </a:t>
            </a:r>
            <a:r>
              <a:rPr dirty="0" sz="1100" spc="-60">
                <a:latin typeface="Tahoma"/>
                <a:cs typeface="Tahoma"/>
              </a:rPr>
              <a:t>who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55">
                <a:latin typeface="Tahoma"/>
                <a:cs typeface="Tahoma"/>
              </a:rPr>
              <a:t>boys  </a:t>
            </a:r>
            <a:r>
              <a:rPr dirty="0" sz="1100" spc="-25">
                <a:latin typeface="Tahoma"/>
                <a:cs typeface="Tahoma"/>
              </a:rPr>
              <a:t>Who </a:t>
            </a:r>
            <a:r>
              <a:rPr dirty="0" sz="1100" spc="-35">
                <a:latin typeface="Tahoma"/>
                <a:cs typeface="Tahoma"/>
              </a:rPr>
              <a:t>like </a:t>
            </a:r>
            <a:r>
              <a:rPr dirty="0" sz="1100" spc="-55">
                <a:latin typeface="Tahoma"/>
                <a:cs typeface="Tahoma"/>
              </a:rPr>
              <a:t>boys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2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girls</a:t>
            </a:r>
            <a:endParaRPr sz="1100">
              <a:latin typeface="Tahoma"/>
              <a:cs typeface="Tahoma"/>
            </a:endParaRPr>
          </a:p>
          <a:p>
            <a:pPr marL="12700" marR="693420">
              <a:lnSpc>
                <a:spcPct val="150900"/>
              </a:lnSpc>
            </a:pPr>
            <a:r>
              <a:rPr dirty="0" sz="1100" spc="-25">
                <a:latin typeface="Tahoma"/>
                <a:cs typeface="Tahoma"/>
              </a:rPr>
              <a:t>Who </a:t>
            </a:r>
            <a:r>
              <a:rPr dirty="0" sz="1100" spc="-50">
                <a:latin typeface="Tahoma"/>
                <a:cs typeface="Tahoma"/>
              </a:rPr>
              <a:t>do </a:t>
            </a:r>
            <a:r>
              <a:rPr dirty="0" sz="1100" spc="-55">
                <a:latin typeface="Tahoma"/>
                <a:cs typeface="Tahoma"/>
              </a:rPr>
              <a:t>boys </a:t>
            </a:r>
            <a:r>
              <a:rPr dirty="0" sz="1100" spc="-35">
                <a:latin typeface="Tahoma"/>
                <a:cs typeface="Tahoma"/>
              </a:rPr>
              <a:t>like they’re </a:t>
            </a:r>
            <a:r>
              <a:rPr dirty="0" sz="1100" spc="-30">
                <a:latin typeface="Tahoma"/>
                <a:cs typeface="Tahoma"/>
              </a:rPr>
              <a:t>girls  </a:t>
            </a:r>
            <a:r>
              <a:rPr dirty="0" sz="1100" spc="-25">
                <a:latin typeface="Tahoma"/>
                <a:cs typeface="Tahoma"/>
              </a:rPr>
              <a:t>Who </a:t>
            </a:r>
            <a:r>
              <a:rPr dirty="0" sz="1100" spc="-50">
                <a:latin typeface="Tahoma"/>
                <a:cs typeface="Tahoma"/>
              </a:rPr>
              <a:t>do </a:t>
            </a:r>
            <a:r>
              <a:rPr dirty="0" sz="1100" spc="-30">
                <a:latin typeface="Tahoma"/>
                <a:cs typeface="Tahoma"/>
              </a:rPr>
              <a:t>girls </a:t>
            </a:r>
            <a:r>
              <a:rPr dirty="0" sz="1100" spc="-35">
                <a:latin typeface="Tahoma"/>
                <a:cs typeface="Tahoma"/>
              </a:rPr>
              <a:t>like they’re</a:t>
            </a:r>
            <a:r>
              <a:rPr dirty="0" sz="1100" spc="2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boys.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-40">
                <a:latin typeface="Tahoma"/>
                <a:cs typeface="Tahoma"/>
              </a:rPr>
              <a:t>Always </a:t>
            </a:r>
            <a:r>
              <a:rPr dirty="0" sz="1100" spc="-45">
                <a:latin typeface="Tahoma"/>
                <a:cs typeface="Tahoma"/>
              </a:rPr>
              <a:t>should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70">
                <a:latin typeface="Tahoma"/>
                <a:cs typeface="Tahoma"/>
              </a:rPr>
              <a:t>someone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35">
                <a:latin typeface="Tahoma"/>
                <a:cs typeface="Tahoma"/>
              </a:rPr>
              <a:t>really</a:t>
            </a:r>
            <a:r>
              <a:rPr dirty="0" sz="1100" spc="8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love.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clauses</a:t>
            </a: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080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442249"/>
            <a:ext cx="1898014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Other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types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of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dependent</a:t>
            </a:r>
            <a:r>
              <a:rPr dirty="0" sz="1100" spc="14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clause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38561" y="2532016"/>
            <a:ext cx="53721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Post-modifying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Homework</a:t>
            </a:r>
            <a:r>
              <a:rPr dirty="0" sz="600" spc="-9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1" action="ppaction://hlinksldjump"/>
              </a:rPr>
              <a:t>22</a:t>
            </a:r>
            <a:r>
              <a:rPr dirty="0" baseline="27777" sz="900" spc="-179"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1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1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677528"/>
            <a:ext cx="74866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9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087982"/>
            <a:ext cx="355346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Dependent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clauses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complement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the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verb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(Od, </a:t>
            </a:r>
            <a:r>
              <a:rPr dirty="0" sz="110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Oi,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Cs,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553805"/>
            <a:ext cx="2234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Dependent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clauses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in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Subject</a:t>
            </a:r>
            <a:r>
              <a:rPr dirty="0" sz="1100" spc="225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839860"/>
            <a:ext cx="2546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Dependent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clauses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in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Post-modifer</a:t>
            </a:r>
            <a:r>
              <a:rPr dirty="0" sz="1100" spc="22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2033039"/>
            <a:ext cx="145732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Focus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on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relative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clauses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7048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527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5">
                <a:hlinkClick r:id="rId15" action="ppaction://hlinksldjump"/>
              </a:rPr>
              <a:t>Example</a:t>
            </a:r>
            <a:endParaRPr sz="1400"/>
          </a:p>
        </p:txBody>
      </p:sp>
      <p:sp>
        <p:nvSpPr>
          <p:cNvPr id="9" name="object 9"/>
          <p:cNvSpPr txBox="1"/>
          <p:nvPr/>
        </p:nvSpPr>
        <p:spPr>
          <a:xfrm>
            <a:off x="3938561" y="2532016"/>
            <a:ext cx="53721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9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23</a:t>
            </a:r>
            <a:r>
              <a:rPr dirty="0" baseline="27777" sz="900" spc="-179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897" y="1073847"/>
            <a:ext cx="36004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64184" algn="l"/>
              </a:tabLst>
            </a:pPr>
            <a:r>
              <a:rPr dirty="0" sz="1100" spc="-20">
                <a:latin typeface="Tahoma"/>
                <a:cs typeface="Tahoma"/>
              </a:rPr>
              <a:t>(9)	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5">
                <a:latin typeface="Tahoma"/>
                <a:cs typeface="Tahoma"/>
              </a:rPr>
              <a:t>That </a:t>
            </a:r>
            <a:r>
              <a:rPr dirty="0" sz="1100" spc="-75">
                <a:latin typeface="Tahoma"/>
                <a:cs typeface="Tahoma"/>
              </a:rPr>
              <a:t>she </a:t>
            </a:r>
            <a:r>
              <a:rPr dirty="0" sz="1100" spc="-65">
                <a:latin typeface="Tahoma"/>
                <a:cs typeface="Tahoma"/>
              </a:rPr>
              <a:t>passed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exam </a:t>
            </a:r>
            <a:r>
              <a:rPr dirty="0" baseline="-13888" sz="1200" spc="-120">
                <a:latin typeface="Verdana"/>
                <a:cs typeface="Verdana"/>
              </a:rPr>
              <a:t>S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55">
                <a:latin typeface="Tahoma"/>
                <a:cs typeface="Tahoma"/>
              </a:rPr>
              <a:t>surprised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45">
                <a:latin typeface="Tahoma"/>
                <a:cs typeface="Tahoma"/>
              </a:rPr>
              <a:t>teacher.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527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5">
                <a:hlinkClick r:id="rId14" action="ppaction://hlinksldjump"/>
              </a:rPr>
              <a:t>Example</a:t>
            </a:r>
            <a:endParaRPr sz="1400"/>
          </a:p>
        </p:txBody>
      </p:sp>
      <p:sp>
        <p:nvSpPr>
          <p:cNvPr id="7" name="object 7"/>
          <p:cNvSpPr txBox="1"/>
          <p:nvPr/>
        </p:nvSpPr>
        <p:spPr>
          <a:xfrm>
            <a:off x="141897" y="1073847"/>
            <a:ext cx="36004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64184" algn="l"/>
              </a:tabLst>
            </a:pPr>
            <a:r>
              <a:rPr dirty="0" sz="1100" spc="-20">
                <a:latin typeface="Tahoma"/>
                <a:cs typeface="Tahoma"/>
              </a:rPr>
              <a:t>(9)	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5">
                <a:latin typeface="Tahoma"/>
                <a:cs typeface="Tahoma"/>
              </a:rPr>
              <a:t>That </a:t>
            </a:r>
            <a:r>
              <a:rPr dirty="0" sz="1100" spc="-75">
                <a:latin typeface="Tahoma"/>
                <a:cs typeface="Tahoma"/>
              </a:rPr>
              <a:t>she </a:t>
            </a:r>
            <a:r>
              <a:rPr dirty="0" sz="1100" spc="-65">
                <a:latin typeface="Tahoma"/>
                <a:cs typeface="Tahoma"/>
              </a:rPr>
              <a:t>passed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exam </a:t>
            </a:r>
            <a:r>
              <a:rPr dirty="0" baseline="-13888" sz="1200" spc="-120">
                <a:latin typeface="Verdana"/>
                <a:cs typeface="Verdana"/>
              </a:rPr>
              <a:t>S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55">
                <a:latin typeface="Tahoma"/>
                <a:cs typeface="Tahoma"/>
              </a:rPr>
              <a:t>surprised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45">
                <a:latin typeface="Tahoma"/>
                <a:cs typeface="Tahoma"/>
              </a:rPr>
              <a:t>teacher.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1381961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(10)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990" y="1381961"/>
            <a:ext cx="30575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 b="1">
                <a:latin typeface="Arial"/>
                <a:cs typeface="Arial"/>
              </a:rPr>
              <a:t>It </a:t>
            </a:r>
            <a:r>
              <a:rPr dirty="0" sz="1100" spc="-55">
                <a:latin typeface="Tahoma"/>
                <a:cs typeface="Tahoma"/>
              </a:rPr>
              <a:t>surprised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45">
                <a:latin typeface="Tahoma"/>
                <a:cs typeface="Tahoma"/>
              </a:rPr>
              <a:t>teacher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75">
                <a:latin typeface="Tahoma"/>
                <a:cs typeface="Tahoma"/>
              </a:rPr>
              <a:t>she </a:t>
            </a:r>
            <a:r>
              <a:rPr dirty="0" sz="1100" spc="-65">
                <a:latin typeface="Tahoma"/>
                <a:cs typeface="Tahoma"/>
              </a:rPr>
              <a:t>passed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exam</a:t>
            </a:r>
            <a:r>
              <a:rPr dirty="0" sz="1100" spc="75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5163" y="1808852"/>
            <a:ext cx="736600" cy="167132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in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latin typeface="Verdana"/>
                <a:cs typeface="Verdana"/>
                <a:hlinkClick r:id="rId14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75565" marR="23812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23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300610"/>
            <a:ext cx="508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527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5">
                <a:hlinkClick r:id="rId15" action="ppaction://hlinksldjump"/>
              </a:rPr>
              <a:t>Example</a:t>
            </a:r>
            <a:endParaRPr sz="1400"/>
          </a:p>
        </p:txBody>
      </p:sp>
      <p:sp>
        <p:nvSpPr>
          <p:cNvPr id="9" name="object 9"/>
          <p:cNvSpPr txBox="1"/>
          <p:nvPr/>
        </p:nvSpPr>
        <p:spPr>
          <a:xfrm>
            <a:off x="141897" y="1073847"/>
            <a:ext cx="36004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64184" algn="l"/>
              </a:tabLst>
            </a:pPr>
            <a:r>
              <a:rPr dirty="0" sz="1100" spc="-20">
                <a:latin typeface="Tahoma"/>
                <a:cs typeface="Tahoma"/>
              </a:rPr>
              <a:t>(9)	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5">
                <a:latin typeface="Tahoma"/>
                <a:cs typeface="Tahoma"/>
              </a:rPr>
              <a:t>That </a:t>
            </a:r>
            <a:r>
              <a:rPr dirty="0" sz="1100" spc="-75">
                <a:latin typeface="Tahoma"/>
                <a:cs typeface="Tahoma"/>
              </a:rPr>
              <a:t>she </a:t>
            </a:r>
            <a:r>
              <a:rPr dirty="0" sz="1100" spc="-65">
                <a:latin typeface="Tahoma"/>
                <a:cs typeface="Tahoma"/>
              </a:rPr>
              <a:t>passed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exam </a:t>
            </a:r>
            <a:r>
              <a:rPr dirty="0" baseline="-13888" sz="1200" spc="-120">
                <a:latin typeface="Verdana"/>
                <a:cs typeface="Verdana"/>
              </a:rPr>
              <a:t>S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55">
                <a:latin typeface="Tahoma"/>
                <a:cs typeface="Tahoma"/>
              </a:rPr>
              <a:t>surprised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45">
                <a:latin typeface="Tahoma"/>
                <a:cs typeface="Tahoma"/>
              </a:rPr>
              <a:t>teacher.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381961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(10)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990" y="1381961"/>
            <a:ext cx="30575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 b="1">
                <a:latin typeface="Arial"/>
                <a:cs typeface="Arial"/>
              </a:rPr>
              <a:t>It </a:t>
            </a:r>
            <a:r>
              <a:rPr dirty="0" sz="1100" spc="-55">
                <a:latin typeface="Tahoma"/>
                <a:cs typeface="Tahoma"/>
              </a:rPr>
              <a:t>surprised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45">
                <a:latin typeface="Tahoma"/>
                <a:cs typeface="Tahoma"/>
              </a:rPr>
              <a:t>teacher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75">
                <a:latin typeface="Tahoma"/>
                <a:cs typeface="Tahoma"/>
              </a:rPr>
              <a:t>she </a:t>
            </a:r>
            <a:r>
              <a:rPr dirty="0" sz="1100" spc="-65">
                <a:latin typeface="Tahoma"/>
                <a:cs typeface="Tahoma"/>
              </a:rPr>
              <a:t>passed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exam</a:t>
            </a:r>
            <a:r>
              <a:rPr dirty="0" sz="1100" spc="75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690076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2652" y="2145753"/>
            <a:ext cx="11493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60" b="1">
                <a:latin typeface="Arial"/>
                <a:cs typeface="Arial"/>
              </a:rPr>
              <a:t>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3312" y="2114955"/>
            <a:ext cx="12249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surprised </a:t>
            </a:r>
            <a:r>
              <a:rPr dirty="0" sz="1100" spc="-60">
                <a:latin typeface="Tahoma"/>
                <a:cs typeface="Tahoma"/>
              </a:rPr>
              <a:t>her</a:t>
            </a:r>
            <a:r>
              <a:rPr dirty="0" sz="1100" spc="5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teacher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77173" y="2145753"/>
            <a:ext cx="147256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75">
                <a:latin typeface="Tahoma"/>
                <a:cs typeface="Tahoma"/>
              </a:rPr>
              <a:t>she </a:t>
            </a:r>
            <a:r>
              <a:rPr dirty="0" sz="1100" spc="-65">
                <a:latin typeface="Tahoma"/>
                <a:cs typeface="Tahoma"/>
              </a:rPr>
              <a:t>passed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exam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54142" y="1955793"/>
            <a:ext cx="2049780" cy="184785"/>
          </a:xfrm>
          <a:custGeom>
            <a:avLst/>
            <a:gdLst/>
            <a:ahLst/>
            <a:cxnLst/>
            <a:rect l="l" t="t" r="r" b="b"/>
            <a:pathLst>
              <a:path w="2049780" h="184785">
                <a:moveTo>
                  <a:pt x="0" y="184728"/>
                </a:moveTo>
                <a:lnTo>
                  <a:pt x="30514" y="36228"/>
                </a:lnTo>
                <a:lnTo>
                  <a:pt x="59937" y="2846"/>
                </a:lnTo>
                <a:lnTo>
                  <a:pt x="74903" y="0"/>
                </a:lnTo>
                <a:lnTo>
                  <a:pt x="1984157" y="0"/>
                </a:lnTo>
                <a:lnTo>
                  <a:pt x="1999123" y="2846"/>
                </a:lnTo>
                <a:lnTo>
                  <a:pt x="2012462" y="10610"/>
                </a:lnTo>
                <a:lnTo>
                  <a:pt x="2022745" y="22126"/>
                </a:lnTo>
                <a:lnTo>
                  <a:pt x="2028546" y="36228"/>
                </a:lnTo>
                <a:lnTo>
                  <a:pt x="2049374" y="13758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59987" y="2057338"/>
            <a:ext cx="75565" cy="83185"/>
          </a:xfrm>
          <a:custGeom>
            <a:avLst/>
            <a:gdLst/>
            <a:ahLst/>
            <a:cxnLst/>
            <a:rect l="l" t="t" r="r" b="b"/>
            <a:pathLst>
              <a:path w="75564" h="83185">
                <a:moveTo>
                  <a:pt x="75434" y="0"/>
                </a:moveTo>
                <a:lnTo>
                  <a:pt x="43529" y="36037"/>
                </a:lnTo>
                <a:lnTo>
                  <a:pt x="0" y="15499"/>
                </a:lnTo>
                <a:lnTo>
                  <a:pt x="53216" y="83183"/>
                </a:lnTo>
                <a:lnTo>
                  <a:pt x="75434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657756" y="1867670"/>
            <a:ext cx="452120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15">
                <a:latin typeface="Tahoma"/>
                <a:cs typeface="Tahoma"/>
              </a:rPr>
              <a:t>Movement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38561" y="2439229"/>
            <a:ext cx="53721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9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23</a:t>
            </a:r>
            <a:r>
              <a:rPr dirty="0" baseline="27777" sz="900" spc="-179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5963" y="1892834"/>
            <a:ext cx="54800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8561" y="1956460"/>
            <a:ext cx="440055" cy="30416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ct val="152200"/>
              </a:lnSpc>
            </a:pPr>
            <a:r>
              <a:rPr dirty="0" sz="400" spc="-35"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300610"/>
            <a:ext cx="508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944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hlinkClick r:id="rId16" action="ppaction://hlinksldjump"/>
              </a:rPr>
              <a:t>Heavy </a:t>
            </a:r>
            <a:r>
              <a:rPr dirty="0" sz="1400" spc="-70">
                <a:hlinkClick r:id="rId16" action="ppaction://hlinksldjump"/>
              </a:rPr>
              <a:t>phrase</a:t>
            </a:r>
            <a:r>
              <a:rPr dirty="0" sz="1400" spc="40">
                <a:hlinkClick r:id="rId16" action="ppaction://hlinksldjump"/>
              </a:rPr>
              <a:t> </a:t>
            </a:r>
            <a:r>
              <a:rPr dirty="0" sz="1400" spc="-25">
                <a:hlinkClick r:id="rId16" action="ppaction://hlinksldjump"/>
              </a:rPr>
              <a:t>shift</a:t>
            </a:r>
            <a:endParaRPr sz="1400"/>
          </a:p>
        </p:txBody>
      </p:sp>
      <p:sp>
        <p:nvSpPr>
          <p:cNvPr id="10" name="object 10"/>
          <p:cNvSpPr/>
          <p:nvPr/>
        </p:nvSpPr>
        <p:spPr>
          <a:xfrm>
            <a:off x="1035799" y="1851533"/>
            <a:ext cx="0" cy="99695"/>
          </a:xfrm>
          <a:custGeom>
            <a:avLst/>
            <a:gdLst/>
            <a:ahLst/>
            <a:cxnLst/>
            <a:rect l="l" t="t" r="r" b="b"/>
            <a:pathLst>
              <a:path w="0" h="99694">
                <a:moveTo>
                  <a:pt x="0" y="0"/>
                </a:moveTo>
                <a:lnTo>
                  <a:pt x="0" y="99631"/>
                </a:lnTo>
              </a:path>
            </a:pathLst>
          </a:custGeom>
          <a:ln w="45694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56104" y="1828927"/>
            <a:ext cx="2597785" cy="127000"/>
          </a:xfrm>
          <a:custGeom>
            <a:avLst/>
            <a:gdLst/>
            <a:ahLst/>
            <a:cxnLst/>
            <a:rect l="l" t="t" r="r" b="b"/>
            <a:pathLst>
              <a:path w="2597785" h="127000">
                <a:moveTo>
                  <a:pt x="0" y="126530"/>
                </a:moveTo>
                <a:lnTo>
                  <a:pt x="2597645" y="126530"/>
                </a:lnTo>
                <a:lnTo>
                  <a:pt x="2597645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12191" y="1784609"/>
            <a:ext cx="43643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Tahoma"/>
                <a:cs typeface="Tahoma"/>
              </a:rPr>
              <a:t>Jane </a:t>
            </a:r>
            <a:r>
              <a:rPr dirty="0" sz="1000" spc="-40">
                <a:latin typeface="Tahoma"/>
                <a:cs typeface="Tahoma"/>
              </a:rPr>
              <a:t>donated </a:t>
            </a:r>
            <a:r>
              <a:rPr dirty="0" sz="1000" spc="25">
                <a:latin typeface="Tahoma"/>
                <a:cs typeface="Tahoma"/>
              </a:rPr>
              <a:t>t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30">
                <a:latin typeface="Tahoma"/>
                <a:cs typeface="Tahoma"/>
              </a:rPr>
              <a:t>library </a:t>
            </a:r>
            <a:r>
              <a:rPr dirty="0" sz="1000" spc="-65">
                <a:latin typeface="Tahoma"/>
                <a:cs typeface="Tahoma"/>
              </a:rPr>
              <a:t>[an </a:t>
            </a:r>
            <a:r>
              <a:rPr dirty="0" sz="1000" spc="-25">
                <a:latin typeface="Tahoma"/>
                <a:cs typeface="Tahoma"/>
              </a:rPr>
              <a:t>old book about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30">
                <a:latin typeface="Tahoma"/>
                <a:cs typeface="Tahoma"/>
              </a:rPr>
              <a:t>history of </a:t>
            </a:r>
            <a:r>
              <a:rPr dirty="0" sz="1000" spc="-50">
                <a:latin typeface="Tahoma"/>
                <a:cs typeface="Tahoma"/>
              </a:rPr>
              <a:t>equine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  <a:hlinkClick r:id="rId14" action="ppaction://hlinksldjump"/>
              </a:rPr>
              <a:t>surgery] </a:t>
            </a:r>
            <a:r>
              <a:rPr dirty="0" baseline="-18518" sz="900" spc="-7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n.</a:t>
            </a:r>
            <a:endParaRPr baseline="-18518" sz="9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86389" y="1322965"/>
            <a:ext cx="2066925" cy="486409"/>
          </a:xfrm>
          <a:custGeom>
            <a:avLst/>
            <a:gdLst/>
            <a:ahLst/>
            <a:cxnLst/>
            <a:rect l="l" t="t" r="r" b="b"/>
            <a:pathLst>
              <a:path w="2066925" h="486410">
                <a:moveTo>
                  <a:pt x="0" y="485862"/>
                </a:moveTo>
                <a:lnTo>
                  <a:pt x="30387" y="96933"/>
                </a:lnTo>
                <a:lnTo>
                  <a:pt x="40970" y="59202"/>
                </a:lnTo>
                <a:lnTo>
                  <a:pt x="64201" y="28390"/>
                </a:lnTo>
                <a:lnTo>
                  <a:pt x="96711" y="7617"/>
                </a:lnTo>
                <a:lnTo>
                  <a:pt x="135130" y="0"/>
                </a:lnTo>
                <a:lnTo>
                  <a:pt x="1933414" y="0"/>
                </a:lnTo>
                <a:lnTo>
                  <a:pt x="1971834" y="7617"/>
                </a:lnTo>
                <a:lnTo>
                  <a:pt x="2004343" y="28390"/>
                </a:lnTo>
                <a:lnTo>
                  <a:pt x="2027574" y="59202"/>
                </a:lnTo>
                <a:lnTo>
                  <a:pt x="2038157" y="96933"/>
                </a:lnTo>
                <a:lnTo>
                  <a:pt x="2066573" y="46061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31585" y="1766862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40388" y="0"/>
                </a:moveTo>
                <a:lnTo>
                  <a:pt x="21377" y="16723"/>
                </a:lnTo>
                <a:lnTo>
                  <a:pt x="0" y="3155"/>
                </a:lnTo>
                <a:lnTo>
                  <a:pt x="23349" y="41965"/>
                </a:lnTo>
                <a:lnTo>
                  <a:pt x="40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84786" y="1263920"/>
            <a:ext cx="471805" cy="108585"/>
          </a:xfrm>
          <a:custGeom>
            <a:avLst/>
            <a:gdLst/>
            <a:ahLst/>
            <a:cxnLst/>
            <a:rect l="l" t="t" r="r" b="b"/>
            <a:pathLst>
              <a:path w="471805" h="108584">
                <a:moveTo>
                  <a:pt x="446447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82944"/>
                </a:lnTo>
                <a:lnTo>
                  <a:pt x="1988" y="92794"/>
                </a:lnTo>
                <a:lnTo>
                  <a:pt x="7411" y="100838"/>
                </a:lnTo>
                <a:lnTo>
                  <a:pt x="15455" y="106261"/>
                </a:lnTo>
                <a:lnTo>
                  <a:pt x="25305" y="108249"/>
                </a:lnTo>
                <a:lnTo>
                  <a:pt x="446447" y="108249"/>
                </a:lnTo>
                <a:lnTo>
                  <a:pt x="456297" y="106261"/>
                </a:lnTo>
                <a:lnTo>
                  <a:pt x="464340" y="100838"/>
                </a:lnTo>
                <a:lnTo>
                  <a:pt x="469763" y="92794"/>
                </a:lnTo>
                <a:lnTo>
                  <a:pt x="471752" y="82944"/>
                </a:lnTo>
                <a:lnTo>
                  <a:pt x="471752" y="25305"/>
                </a:lnTo>
                <a:lnTo>
                  <a:pt x="469763" y="15455"/>
                </a:lnTo>
                <a:lnTo>
                  <a:pt x="464340" y="7411"/>
                </a:lnTo>
                <a:lnTo>
                  <a:pt x="456297" y="1988"/>
                </a:lnTo>
                <a:lnTo>
                  <a:pt x="4464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84786" y="1263920"/>
            <a:ext cx="471805" cy="108585"/>
          </a:xfrm>
          <a:custGeom>
            <a:avLst/>
            <a:gdLst/>
            <a:ahLst/>
            <a:cxnLst/>
            <a:rect l="l" t="t" r="r" b="b"/>
            <a:pathLst>
              <a:path w="471805" h="108584">
                <a:moveTo>
                  <a:pt x="446447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82944"/>
                </a:lnTo>
                <a:lnTo>
                  <a:pt x="1988" y="92794"/>
                </a:lnTo>
                <a:lnTo>
                  <a:pt x="7411" y="100838"/>
                </a:lnTo>
                <a:lnTo>
                  <a:pt x="15455" y="106261"/>
                </a:lnTo>
                <a:lnTo>
                  <a:pt x="25305" y="108249"/>
                </a:lnTo>
                <a:lnTo>
                  <a:pt x="446447" y="108249"/>
                </a:lnTo>
                <a:lnTo>
                  <a:pt x="456297" y="106261"/>
                </a:lnTo>
                <a:lnTo>
                  <a:pt x="464340" y="100838"/>
                </a:lnTo>
                <a:lnTo>
                  <a:pt x="469763" y="92794"/>
                </a:lnTo>
                <a:lnTo>
                  <a:pt x="471752" y="82944"/>
                </a:lnTo>
                <a:lnTo>
                  <a:pt x="471752" y="25305"/>
                </a:lnTo>
                <a:lnTo>
                  <a:pt x="469763" y="15455"/>
                </a:lnTo>
                <a:lnTo>
                  <a:pt x="464340" y="7411"/>
                </a:lnTo>
                <a:lnTo>
                  <a:pt x="456297" y="1988"/>
                </a:lnTo>
                <a:lnTo>
                  <a:pt x="446447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91779" y="1241389"/>
            <a:ext cx="45847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 b="1">
                <a:latin typeface="Arial"/>
                <a:cs typeface="Arial"/>
              </a:rPr>
              <a:t>Movement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38561" y="2439229"/>
            <a:ext cx="53721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9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24</a:t>
            </a:r>
            <a:r>
              <a:rPr dirty="0" baseline="27777" sz="900" spc="-179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944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hlinkClick r:id="rId14" action="ppaction://hlinksldjump"/>
              </a:rPr>
              <a:t>Heavy </a:t>
            </a:r>
            <a:r>
              <a:rPr dirty="0" sz="1400" spc="-70">
                <a:hlinkClick r:id="rId14" action="ppaction://hlinksldjump"/>
              </a:rPr>
              <a:t>phrase</a:t>
            </a:r>
            <a:r>
              <a:rPr dirty="0" sz="1400" spc="40">
                <a:hlinkClick r:id="rId14" action="ppaction://hlinksldjump"/>
              </a:rPr>
              <a:t> </a:t>
            </a:r>
            <a:r>
              <a:rPr dirty="0" sz="1400" spc="-25">
                <a:hlinkClick r:id="rId14" action="ppaction://hlinksldjump"/>
              </a:rPr>
              <a:t>shift</a:t>
            </a:r>
            <a:endParaRPr sz="1400"/>
          </a:p>
        </p:txBody>
      </p:sp>
      <p:sp>
        <p:nvSpPr>
          <p:cNvPr id="7" name="object 7"/>
          <p:cNvSpPr txBox="1"/>
          <p:nvPr/>
        </p:nvSpPr>
        <p:spPr>
          <a:xfrm>
            <a:off x="167297" y="1444547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(12)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990" y="1444547"/>
            <a:ext cx="273685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0">
                <a:latin typeface="Tahoma"/>
                <a:cs typeface="Tahoma"/>
              </a:rPr>
              <a:t>feel </a:t>
            </a:r>
            <a:r>
              <a:rPr dirty="0" sz="1100" spc="-30">
                <a:latin typeface="Tahoma"/>
                <a:cs typeface="Tahoma"/>
              </a:rPr>
              <a:t>about </a:t>
            </a:r>
            <a:r>
              <a:rPr dirty="0" sz="1100" spc="-60">
                <a:latin typeface="Tahoma"/>
                <a:cs typeface="Tahoma"/>
              </a:rPr>
              <a:t>weddings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80">
                <a:latin typeface="Tahoma"/>
                <a:cs typeface="Tahoma"/>
              </a:rPr>
              <a:t>way </a:t>
            </a:r>
            <a:r>
              <a:rPr dirty="0" sz="1100" spc="-35">
                <a:latin typeface="Tahoma"/>
                <a:cs typeface="Tahoma"/>
              </a:rPr>
              <a:t>cats </a:t>
            </a:r>
            <a:r>
              <a:rPr dirty="0" sz="1100" spc="-50">
                <a:latin typeface="Tahoma"/>
                <a:cs typeface="Tahoma"/>
              </a:rPr>
              <a:t>feel </a:t>
            </a:r>
            <a:r>
              <a:rPr dirty="0" sz="1100" spc="-30">
                <a:latin typeface="Tahoma"/>
                <a:cs typeface="Tahoma"/>
              </a:rPr>
              <a:t>about  </a:t>
            </a:r>
            <a:r>
              <a:rPr dirty="0" sz="1100" spc="-50">
                <a:latin typeface="Tahoma"/>
                <a:cs typeface="Tahoma"/>
              </a:rPr>
              <a:t>waterslides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10">
                <a:latin typeface="Tahoma"/>
                <a:cs typeface="Tahoma"/>
              </a:rPr>
              <a:t>(Nell </a:t>
            </a:r>
            <a:r>
              <a:rPr dirty="0" sz="1100" spc="-25">
                <a:latin typeface="Tahoma"/>
                <a:cs typeface="Tahoma"/>
              </a:rPr>
              <a:t>Frizelle,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Guardian)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5163" y="1808852"/>
            <a:ext cx="736600" cy="167132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in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75565" marR="238125">
              <a:lnSpc>
                <a:spcPct val="152200"/>
              </a:lnSpc>
            </a:pPr>
            <a:r>
              <a:rPr dirty="0" sz="400" spc="-35">
                <a:latin typeface="Verdana"/>
                <a:cs typeface="Verdana"/>
                <a:hlinkClick r:id="rId14" action="ppaction://hlinksldjump"/>
              </a:rPr>
              <a:t>Heavy </a:t>
            </a:r>
            <a:r>
              <a:rPr dirty="0" sz="400" spc="-40">
                <a:latin typeface="Verdana"/>
                <a:cs typeface="Verdana"/>
                <a:hlinkClick r:id="rId14" action="ppaction://hlinksldjump"/>
              </a:rPr>
              <a:t>phrase </a:t>
            </a:r>
            <a:r>
              <a:rPr dirty="0" sz="400" spc="-25">
                <a:latin typeface="Verdana"/>
                <a:cs typeface="Verdana"/>
                <a:hlinkClick r:id="rId14" action="ppaction://hlinksldjump"/>
              </a:rPr>
              <a:t>shift </a:t>
            </a:r>
            <a:r>
              <a:rPr dirty="0" sz="400" spc="-25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25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1261" y="1667476"/>
            <a:ext cx="271780" cy="144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85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rdinato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646443"/>
            <a:ext cx="4908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RCs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944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hlinkClick r:id="rId16" action="ppaction://hlinksldjump"/>
              </a:rPr>
              <a:t>Heavy </a:t>
            </a:r>
            <a:r>
              <a:rPr dirty="0" sz="1400" spc="-70">
                <a:hlinkClick r:id="rId16" action="ppaction://hlinksldjump"/>
              </a:rPr>
              <a:t>phrase</a:t>
            </a:r>
            <a:r>
              <a:rPr dirty="0" sz="1400" spc="40">
                <a:hlinkClick r:id="rId16" action="ppaction://hlinksldjump"/>
              </a:rPr>
              <a:t> </a:t>
            </a:r>
            <a:r>
              <a:rPr dirty="0" sz="1400" spc="-25">
                <a:hlinkClick r:id="rId16" action="ppaction://hlinksldjump"/>
              </a:rPr>
              <a:t>shift</a:t>
            </a:r>
            <a:endParaRPr sz="1400"/>
          </a:p>
        </p:txBody>
      </p:sp>
      <p:sp>
        <p:nvSpPr>
          <p:cNvPr id="11" name="object 11"/>
          <p:cNvSpPr txBox="1"/>
          <p:nvPr/>
        </p:nvSpPr>
        <p:spPr>
          <a:xfrm>
            <a:off x="167297" y="1219122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(13)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25467" y="1674799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5994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78316" y="1674799"/>
            <a:ext cx="2016760" cy="172085"/>
          </a:xfrm>
          <a:custGeom>
            <a:avLst/>
            <a:gdLst/>
            <a:ahLst/>
            <a:cxnLst/>
            <a:rect l="l" t="t" r="r" b="b"/>
            <a:pathLst>
              <a:path w="2016760" h="172085">
                <a:moveTo>
                  <a:pt x="0" y="172072"/>
                </a:moveTo>
                <a:lnTo>
                  <a:pt x="2016226" y="172072"/>
                </a:lnTo>
                <a:lnTo>
                  <a:pt x="2016226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39952" y="1642680"/>
            <a:ext cx="353314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ts val="240"/>
              </a:lnSpc>
              <a:spcBef>
                <a:spcPts val="9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ts val="1080"/>
              </a:lnSpc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0">
                <a:latin typeface="Tahoma"/>
                <a:cs typeface="Tahoma"/>
              </a:rPr>
              <a:t>feel </a:t>
            </a:r>
            <a:r>
              <a:rPr dirty="0" sz="1100" spc="70" b="1">
                <a:latin typeface="Arial"/>
                <a:cs typeface="Arial"/>
              </a:rPr>
              <a:t>t </a:t>
            </a:r>
            <a:r>
              <a:rPr dirty="0" sz="1100" spc="-30">
                <a:latin typeface="Tahoma"/>
                <a:cs typeface="Tahoma"/>
              </a:rPr>
              <a:t>about </a:t>
            </a:r>
            <a:r>
              <a:rPr dirty="0" sz="1100" spc="-60">
                <a:latin typeface="Tahoma"/>
                <a:cs typeface="Tahoma"/>
              </a:rPr>
              <a:t>weddings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80">
                <a:latin typeface="Tahoma"/>
                <a:cs typeface="Tahoma"/>
              </a:rPr>
              <a:t>way </a:t>
            </a:r>
            <a:r>
              <a:rPr dirty="0" sz="1100" spc="-35">
                <a:latin typeface="Tahoma"/>
                <a:cs typeface="Tahoma"/>
              </a:rPr>
              <a:t>cats </a:t>
            </a:r>
            <a:r>
              <a:rPr dirty="0" sz="1100" spc="-50">
                <a:latin typeface="Tahoma"/>
                <a:cs typeface="Tahoma"/>
              </a:rPr>
              <a:t>feel </a:t>
            </a:r>
            <a:r>
              <a:rPr dirty="0" sz="1100" spc="-30">
                <a:latin typeface="Tahoma"/>
                <a:cs typeface="Tahoma"/>
              </a:rPr>
              <a:t>about</a:t>
            </a:r>
            <a:r>
              <a:rPr dirty="0" sz="1100" spc="-1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waterslides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76059" y="1484838"/>
            <a:ext cx="2000885" cy="184785"/>
          </a:xfrm>
          <a:custGeom>
            <a:avLst/>
            <a:gdLst/>
            <a:ahLst/>
            <a:cxnLst/>
            <a:rect l="l" t="t" r="r" b="b"/>
            <a:pathLst>
              <a:path w="2000885" h="184785">
                <a:moveTo>
                  <a:pt x="0" y="184728"/>
                </a:moveTo>
                <a:lnTo>
                  <a:pt x="30515" y="36228"/>
                </a:lnTo>
                <a:lnTo>
                  <a:pt x="59937" y="2846"/>
                </a:lnTo>
                <a:lnTo>
                  <a:pt x="74903" y="0"/>
                </a:lnTo>
                <a:lnTo>
                  <a:pt x="1935472" y="0"/>
                </a:lnTo>
                <a:lnTo>
                  <a:pt x="1950438" y="2846"/>
                </a:lnTo>
                <a:lnTo>
                  <a:pt x="1963777" y="10610"/>
                </a:lnTo>
                <a:lnTo>
                  <a:pt x="1974061" y="22126"/>
                </a:lnTo>
                <a:lnTo>
                  <a:pt x="1979861" y="36228"/>
                </a:lnTo>
                <a:lnTo>
                  <a:pt x="2000689" y="13758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33220" y="1586384"/>
            <a:ext cx="75565" cy="83185"/>
          </a:xfrm>
          <a:custGeom>
            <a:avLst/>
            <a:gdLst/>
            <a:ahLst/>
            <a:cxnLst/>
            <a:rect l="l" t="t" r="r" b="b"/>
            <a:pathLst>
              <a:path w="75564" h="83185">
                <a:moveTo>
                  <a:pt x="75434" y="0"/>
                </a:moveTo>
                <a:lnTo>
                  <a:pt x="43529" y="36037"/>
                </a:lnTo>
                <a:lnTo>
                  <a:pt x="0" y="15499"/>
                </a:lnTo>
                <a:lnTo>
                  <a:pt x="53216" y="83183"/>
                </a:lnTo>
                <a:lnTo>
                  <a:pt x="75434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955330" y="1396703"/>
            <a:ext cx="452120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15">
                <a:latin typeface="Tahoma"/>
                <a:cs typeface="Tahoma"/>
              </a:rPr>
              <a:t>Movement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2785076"/>
            <a:ext cx="660400" cy="699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Homework</a:t>
            </a:r>
            <a:r>
              <a:rPr dirty="0" sz="600" spc="-9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9" action="ppaction://hlinksldjump"/>
              </a:rPr>
              <a:t>26</a:t>
            </a:r>
            <a:r>
              <a:rPr dirty="0" baseline="27777" sz="900" spc="-179"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9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9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102979"/>
            <a:ext cx="17341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i="1">
                <a:latin typeface="Trebuchet MS"/>
                <a:cs typeface="Trebuchet MS"/>
                <a:hlinkClick r:id="rId22"/>
              </a:rPr>
              <a:t>But </a:t>
            </a:r>
            <a:r>
              <a:rPr dirty="0" sz="1100" spc="-50" i="1">
                <a:latin typeface="Trebuchet MS"/>
                <a:cs typeface="Trebuchet MS"/>
                <a:hlinkClick r:id="rId22"/>
              </a:rPr>
              <a:t>do </a:t>
            </a:r>
            <a:r>
              <a:rPr dirty="0" sz="1100" spc="-45" i="1">
                <a:latin typeface="Trebuchet MS"/>
                <a:cs typeface="Trebuchet MS"/>
                <a:hlinkClick r:id="rId22"/>
              </a:rPr>
              <a:t>cats </a:t>
            </a:r>
            <a:r>
              <a:rPr dirty="0" sz="1100" spc="-70" i="1">
                <a:latin typeface="Trebuchet MS"/>
                <a:cs typeface="Trebuchet MS"/>
                <a:hlinkClick r:id="rId22"/>
              </a:rPr>
              <a:t>hate</a:t>
            </a:r>
            <a:r>
              <a:rPr dirty="0" sz="1100" spc="170" i="1">
                <a:latin typeface="Trebuchet MS"/>
                <a:cs typeface="Trebuchet MS"/>
                <a:hlinkClick r:id="rId22"/>
              </a:rPr>
              <a:t> </a:t>
            </a:r>
            <a:r>
              <a:rPr dirty="0" sz="1100" spc="-60" i="1">
                <a:latin typeface="Trebuchet MS"/>
                <a:cs typeface="Trebuchet MS"/>
                <a:hlinkClick r:id="rId22"/>
              </a:rPr>
              <a:t>waterslides?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646443"/>
            <a:ext cx="4908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RCs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5">
                <a:hlinkClick r:id="rId17" action="ppaction://hlinksldjump"/>
              </a:rPr>
              <a:t>EXERCISE</a:t>
            </a:r>
            <a:endParaRPr sz="1400"/>
          </a:p>
        </p:txBody>
      </p:sp>
      <p:sp>
        <p:nvSpPr>
          <p:cNvPr id="15" name="object 15"/>
          <p:cNvSpPr txBox="1"/>
          <p:nvPr/>
        </p:nvSpPr>
        <p:spPr>
          <a:xfrm>
            <a:off x="3913263" y="2785076"/>
            <a:ext cx="660400" cy="699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9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27</a:t>
            </a:r>
            <a:r>
              <a:rPr dirty="0" baseline="27777" sz="900" spc="-179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735608"/>
            <a:ext cx="2038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Anelka’s </a:t>
            </a:r>
            <a:r>
              <a:rPr dirty="0" sz="1100" spc="-45">
                <a:latin typeface="Tahoma"/>
                <a:cs typeface="Tahoma"/>
              </a:rPr>
              <a:t>being </a:t>
            </a:r>
            <a:r>
              <a:rPr dirty="0" sz="1100" spc="-30">
                <a:latin typeface="Tahoma"/>
                <a:cs typeface="Tahoma"/>
              </a:rPr>
              <a:t>late </a:t>
            </a:r>
            <a:r>
              <a:rPr dirty="0" sz="1100" spc="-70">
                <a:latin typeface="Tahoma"/>
                <a:cs typeface="Tahoma"/>
              </a:rPr>
              <a:t>annoyed </a:t>
            </a:r>
            <a:r>
              <a:rPr dirty="0" sz="1100" spc="-80">
                <a:latin typeface="Tahoma"/>
                <a:cs typeface="Tahoma"/>
              </a:rPr>
              <a:t>me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 i="1">
                <a:latin typeface="Meiryo"/>
                <a:cs typeface="Meiryo"/>
              </a:rPr>
              <a:t>⇒</a:t>
            </a:r>
            <a:endParaRPr sz="1100">
              <a:latin typeface="Meiryo"/>
              <a:cs typeface="Meiry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907680"/>
            <a:ext cx="21748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">
                <a:latin typeface="Tahoma"/>
                <a:cs typeface="Tahoma"/>
              </a:rPr>
              <a:t>That </a:t>
            </a:r>
            <a:r>
              <a:rPr dirty="0" sz="1100" spc="-30">
                <a:latin typeface="Tahoma"/>
                <a:cs typeface="Tahoma"/>
              </a:rPr>
              <a:t>Anelka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30">
                <a:latin typeface="Tahoma"/>
                <a:cs typeface="Tahoma"/>
              </a:rPr>
              <a:t>late </a:t>
            </a:r>
            <a:r>
              <a:rPr dirty="0" sz="1100" spc="-70">
                <a:latin typeface="Tahoma"/>
                <a:cs typeface="Tahoma"/>
              </a:rPr>
              <a:t>annoyed </a:t>
            </a:r>
            <a:r>
              <a:rPr dirty="0" sz="1100" spc="-80">
                <a:latin typeface="Tahoma"/>
                <a:cs typeface="Tahoma"/>
              </a:rPr>
              <a:t>me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" i="1">
                <a:latin typeface="Meiryo"/>
                <a:cs typeface="Meiryo"/>
              </a:rPr>
              <a:t>⇒</a:t>
            </a:r>
            <a:endParaRPr sz="1100">
              <a:latin typeface="Meiryo"/>
              <a:cs typeface="Meiry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079752"/>
            <a:ext cx="20808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It </a:t>
            </a:r>
            <a:r>
              <a:rPr dirty="0" sz="1100" spc="-65">
                <a:latin typeface="Tahoma"/>
                <a:cs typeface="Tahoma"/>
              </a:rPr>
              <a:t>annoyed </a:t>
            </a:r>
            <a:r>
              <a:rPr dirty="0" sz="1100" spc="-80">
                <a:latin typeface="Tahoma"/>
                <a:cs typeface="Tahoma"/>
              </a:rPr>
              <a:t>me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30">
                <a:latin typeface="Tahoma"/>
                <a:cs typeface="Tahoma"/>
              </a:rPr>
              <a:t>Anelka </a:t>
            </a:r>
            <a:r>
              <a:rPr dirty="0" sz="1100" spc="-80">
                <a:latin typeface="Tahoma"/>
                <a:cs typeface="Tahoma"/>
              </a:rPr>
              <a:t>was</a:t>
            </a:r>
            <a:r>
              <a:rPr dirty="0" sz="1100" spc="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late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560" y="1408720"/>
            <a:ext cx="3281045" cy="13385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40029" marR="5588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406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candidate’s </a:t>
            </a:r>
            <a:r>
              <a:rPr dirty="0" sz="1100" spc="-20">
                <a:latin typeface="Tahoma"/>
                <a:cs typeface="Tahoma"/>
              </a:rPr>
              <a:t>ability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70">
                <a:latin typeface="Tahoma"/>
                <a:cs typeface="Tahoma"/>
              </a:rPr>
              <a:t>answer </a:t>
            </a:r>
            <a:r>
              <a:rPr dirty="0" sz="1100" spc="-20">
                <a:latin typeface="Tahoma"/>
                <a:cs typeface="Tahoma"/>
              </a:rPr>
              <a:t>difficult </a:t>
            </a:r>
            <a:r>
              <a:rPr dirty="0" sz="1100" spc="-45">
                <a:latin typeface="Tahoma"/>
                <a:cs typeface="Tahoma"/>
              </a:rPr>
              <a:t>questions  </a:t>
            </a:r>
            <a:r>
              <a:rPr dirty="0" sz="1100" spc="-60">
                <a:latin typeface="Tahoma"/>
                <a:cs typeface="Tahoma"/>
              </a:rPr>
              <a:t>impressed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interviewers</a:t>
            </a:r>
            <a:endParaRPr sz="1100">
              <a:latin typeface="Tahoma"/>
              <a:cs typeface="Tahoma"/>
            </a:endParaRPr>
          </a:p>
          <a:p>
            <a:pPr marL="240029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240665" algn="l"/>
              </a:tabLst>
            </a:pPr>
            <a:r>
              <a:rPr dirty="0" sz="1100" spc="-30">
                <a:latin typeface="Tahoma"/>
                <a:cs typeface="Tahoma"/>
              </a:rPr>
              <a:t>Algernon’s </a:t>
            </a:r>
            <a:r>
              <a:rPr dirty="0" sz="1100" spc="-55">
                <a:latin typeface="Tahoma"/>
                <a:cs typeface="Tahoma"/>
              </a:rPr>
              <a:t>lateness </a:t>
            </a:r>
            <a:r>
              <a:rPr dirty="0" sz="1100" spc="-40">
                <a:latin typeface="Tahoma"/>
                <a:cs typeface="Tahoma"/>
              </a:rPr>
              <a:t>frustrates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me</a:t>
            </a:r>
            <a:endParaRPr sz="1100">
              <a:latin typeface="Tahoma"/>
              <a:cs typeface="Tahoma"/>
            </a:endParaRPr>
          </a:p>
          <a:p>
            <a:pPr marL="240029" marR="3098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40665" algn="l"/>
              </a:tabLst>
            </a:pPr>
            <a:r>
              <a:rPr dirty="0" sz="1100" spc="-50">
                <a:latin typeface="Tahoma"/>
                <a:cs typeface="Tahoma"/>
              </a:rPr>
              <a:t>Language </a:t>
            </a:r>
            <a:r>
              <a:rPr dirty="0" sz="1100" spc="-40">
                <a:latin typeface="Tahoma"/>
                <a:cs typeface="Tahoma"/>
              </a:rPr>
              <a:t>impaired </a:t>
            </a:r>
            <a:r>
              <a:rPr dirty="0" sz="1100" spc="-30">
                <a:latin typeface="Tahoma"/>
                <a:cs typeface="Tahoma"/>
              </a:rPr>
              <a:t>children’s </a:t>
            </a:r>
            <a:r>
              <a:rPr dirty="0" sz="1100" spc="-45">
                <a:latin typeface="Tahoma"/>
                <a:cs typeface="Tahoma"/>
              </a:rPr>
              <a:t>omission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60">
                <a:latin typeface="Tahoma"/>
                <a:cs typeface="Tahoma"/>
              </a:rPr>
              <a:t>tense  </a:t>
            </a:r>
            <a:r>
              <a:rPr dirty="0" sz="1100" spc="-65">
                <a:latin typeface="Tahoma"/>
                <a:cs typeface="Tahoma"/>
              </a:rPr>
              <a:t>morphemes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very</a:t>
            </a:r>
            <a:r>
              <a:rPr dirty="0" sz="1100" spc="-1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interesting</a:t>
            </a:r>
            <a:endParaRPr sz="1100">
              <a:latin typeface="Tahoma"/>
              <a:cs typeface="Tahoma"/>
            </a:endParaRPr>
          </a:p>
          <a:p>
            <a:pPr marL="240029" marR="104139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40665" algn="l"/>
              </a:tabLst>
            </a:pPr>
            <a:r>
              <a:rPr dirty="0" sz="1100" spc="-20">
                <a:latin typeface="Tahoma"/>
                <a:cs typeface="Tahoma"/>
              </a:rPr>
              <a:t>Fatima’s </a:t>
            </a:r>
            <a:r>
              <a:rPr dirty="0" sz="1100" spc="-35">
                <a:latin typeface="Tahoma"/>
                <a:cs typeface="Tahoma"/>
              </a:rPr>
              <a:t>perfect </a:t>
            </a:r>
            <a:r>
              <a:rPr dirty="0" sz="1100" spc="-50">
                <a:latin typeface="Tahoma"/>
                <a:cs typeface="Tahoma"/>
              </a:rPr>
              <a:t>command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30">
                <a:latin typeface="Tahoma"/>
                <a:cs typeface="Tahoma"/>
              </a:rPr>
              <a:t>English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5">
                <a:latin typeface="Tahoma"/>
                <a:cs typeface="Tahoma"/>
              </a:rPr>
              <a:t>surprising,  </a:t>
            </a:r>
            <a:r>
              <a:rPr dirty="0" sz="1100" spc="-50">
                <a:latin typeface="Tahoma"/>
                <a:cs typeface="Tahoma"/>
              </a:rPr>
              <a:t>given </a:t>
            </a:r>
            <a:r>
              <a:rPr dirty="0" sz="1100" spc="-60">
                <a:latin typeface="Tahoma"/>
                <a:cs typeface="Tahoma"/>
              </a:rPr>
              <a:t>her</a:t>
            </a:r>
            <a:r>
              <a:rPr dirty="0" sz="1100" spc="8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background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79756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8001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5">
                <a:hlinkClick r:id="rId17" action="ppaction://hlinksldjump"/>
              </a:rPr>
              <a:t>EXERCISE</a:t>
            </a:r>
            <a:endParaRPr sz="1400"/>
          </a:p>
        </p:txBody>
      </p:sp>
      <p:sp>
        <p:nvSpPr>
          <p:cNvPr id="13" name="object 13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9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28</a:t>
            </a:r>
            <a:r>
              <a:rPr dirty="0" baseline="27777" sz="900" spc="-179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1088" y="891364"/>
            <a:ext cx="2794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60">
                <a:latin typeface="Verdana"/>
                <a:cs typeface="Verdana"/>
              </a:rPr>
              <a:t>Clause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6707" y="834433"/>
            <a:ext cx="34220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340" indent="-16827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Lucida Sans Unicode"/>
              <a:buChar char="►"/>
              <a:tabLst>
                <a:tab pos="180975" algn="l"/>
                <a:tab pos="819785" algn="l"/>
              </a:tabLst>
            </a:pPr>
            <a:r>
              <a:rPr dirty="0" sz="1000" spc="5">
                <a:latin typeface="Tahoma"/>
                <a:cs typeface="Tahoma"/>
              </a:rPr>
              <a:t>That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00">
                <a:latin typeface="Tahoma"/>
                <a:cs typeface="Tahoma"/>
              </a:rPr>
              <a:t>[	</a:t>
            </a:r>
            <a:r>
              <a:rPr dirty="0" sz="1000" spc="-35">
                <a:latin typeface="Tahoma"/>
                <a:cs typeface="Tahoma"/>
              </a:rPr>
              <a:t>the candidate </a:t>
            </a:r>
            <a:r>
              <a:rPr dirty="0" sz="1000" spc="-15">
                <a:latin typeface="Tahoma"/>
                <a:cs typeface="Tahoma"/>
              </a:rPr>
              <a:t>couldn’t </a:t>
            </a:r>
            <a:r>
              <a:rPr dirty="0" sz="1000" spc="-60">
                <a:latin typeface="Tahoma"/>
                <a:cs typeface="Tahoma"/>
              </a:rPr>
              <a:t>answer </a:t>
            </a:r>
            <a:r>
              <a:rPr dirty="0" sz="1000" spc="-15">
                <a:latin typeface="Tahoma"/>
                <a:cs typeface="Tahoma"/>
              </a:rPr>
              <a:t>difficult</a:t>
            </a:r>
            <a:r>
              <a:rPr dirty="0" sz="1000" spc="2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questions]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385" y="966576"/>
            <a:ext cx="15728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latin typeface="Tahoma"/>
                <a:cs typeface="Tahoma"/>
              </a:rPr>
              <a:t>impressed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45">
                <a:latin typeface="Tahoma"/>
                <a:cs typeface="Tahoma"/>
              </a:rPr>
              <a:t>interviewers</a:t>
            </a:r>
            <a:r>
              <a:rPr dirty="0" sz="1000" spc="125">
                <a:latin typeface="Tahoma"/>
                <a:cs typeface="Tahoma"/>
              </a:rPr>
              <a:t> </a:t>
            </a:r>
            <a:r>
              <a:rPr dirty="0" sz="1000" spc="-5" i="1">
                <a:latin typeface="Meiryo"/>
                <a:cs typeface="Meiryo"/>
              </a:rPr>
              <a:t>⇒</a:t>
            </a:r>
            <a:endParaRPr sz="1000">
              <a:latin typeface="Meiryo"/>
              <a:cs typeface="Meiry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8985" y="1098732"/>
            <a:ext cx="2934970" cy="3168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38100" marR="30480">
              <a:lnSpc>
                <a:spcPts val="1100"/>
              </a:lnSpc>
              <a:spcBef>
                <a:spcPts val="215"/>
              </a:spcBef>
            </a:pPr>
            <a:r>
              <a:rPr dirty="0" sz="1000" spc="-40">
                <a:latin typeface="Tahoma"/>
                <a:cs typeface="Tahoma"/>
              </a:rPr>
              <a:t>It </a:t>
            </a:r>
            <a:r>
              <a:rPr dirty="0" sz="1000" spc="-55">
                <a:latin typeface="Tahoma"/>
                <a:cs typeface="Tahoma"/>
              </a:rPr>
              <a:t>impressed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45">
                <a:latin typeface="Tahoma"/>
                <a:cs typeface="Tahoma"/>
              </a:rPr>
              <a:t>interviewers </a:t>
            </a:r>
            <a:r>
              <a:rPr dirty="0" sz="1000" spc="-10">
                <a:latin typeface="Tahoma"/>
                <a:cs typeface="Tahoma"/>
              </a:rPr>
              <a:t>that </a:t>
            </a:r>
            <a:r>
              <a:rPr dirty="0" sz="1000" spc="-65">
                <a:latin typeface="Tahoma"/>
                <a:cs typeface="Tahoma"/>
              </a:rPr>
              <a:t>[</a:t>
            </a:r>
            <a:r>
              <a:rPr dirty="0" baseline="-11904" sz="1050" spc="-97">
                <a:latin typeface="Verdana"/>
                <a:cs typeface="Verdana"/>
              </a:rPr>
              <a:t>Clause </a:t>
            </a:r>
            <a:r>
              <a:rPr dirty="0" sz="1000" spc="-35">
                <a:latin typeface="Tahoma"/>
                <a:cs typeface="Tahoma"/>
              </a:rPr>
              <a:t>the candidate  </a:t>
            </a:r>
            <a:r>
              <a:rPr dirty="0" sz="1000" spc="-15">
                <a:latin typeface="Tahoma"/>
                <a:cs typeface="Tahoma"/>
              </a:rPr>
              <a:t>couldn’t </a:t>
            </a:r>
            <a:r>
              <a:rPr dirty="0" sz="1000" spc="-60">
                <a:latin typeface="Tahoma"/>
                <a:cs typeface="Tahoma"/>
              </a:rPr>
              <a:t>answer </a:t>
            </a:r>
            <a:r>
              <a:rPr dirty="0" sz="1000" spc="-15">
                <a:latin typeface="Tahoma"/>
                <a:cs typeface="Tahoma"/>
              </a:rPr>
              <a:t>difficult</a:t>
            </a:r>
            <a:r>
              <a:rPr dirty="0" sz="1000" spc="1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questions]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5">
                <a:hlinkClick r:id="rId14" action="ppaction://hlinksldjump"/>
              </a:rPr>
              <a:t>EXERCISE</a:t>
            </a:r>
            <a:endParaRPr sz="1400"/>
          </a:p>
        </p:txBody>
      </p:sp>
      <p:sp>
        <p:nvSpPr>
          <p:cNvPr id="8" name="object 8"/>
          <p:cNvSpPr txBox="1"/>
          <p:nvPr/>
        </p:nvSpPr>
        <p:spPr>
          <a:xfrm>
            <a:off x="781088" y="891364"/>
            <a:ext cx="2794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60">
                <a:latin typeface="Verdana"/>
                <a:cs typeface="Verdana"/>
              </a:rPr>
              <a:t>Clause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6707" y="834433"/>
            <a:ext cx="34220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340" indent="-16827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Lucida Sans Unicode"/>
              <a:buChar char="►"/>
              <a:tabLst>
                <a:tab pos="180975" algn="l"/>
                <a:tab pos="819785" algn="l"/>
              </a:tabLst>
            </a:pPr>
            <a:r>
              <a:rPr dirty="0" sz="1000" spc="5">
                <a:latin typeface="Tahoma"/>
                <a:cs typeface="Tahoma"/>
              </a:rPr>
              <a:t>That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00">
                <a:latin typeface="Tahoma"/>
                <a:cs typeface="Tahoma"/>
              </a:rPr>
              <a:t>[	</a:t>
            </a:r>
            <a:r>
              <a:rPr dirty="0" sz="1000" spc="-35">
                <a:latin typeface="Tahoma"/>
                <a:cs typeface="Tahoma"/>
              </a:rPr>
              <a:t>the candidate </a:t>
            </a:r>
            <a:r>
              <a:rPr dirty="0" sz="1000" spc="-15">
                <a:latin typeface="Tahoma"/>
                <a:cs typeface="Tahoma"/>
              </a:rPr>
              <a:t>couldn’t </a:t>
            </a:r>
            <a:r>
              <a:rPr dirty="0" sz="1000" spc="-60">
                <a:latin typeface="Tahoma"/>
                <a:cs typeface="Tahoma"/>
              </a:rPr>
              <a:t>answer </a:t>
            </a:r>
            <a:r>
              <a:rPr dirty="0" sz="1000" spc="-15">
                <a:latin typeface="Tahoma"/>
                <a:cs typeface="Tahoma"/>
              </a:rPr>
              <a:t>difficult</a:t>
            </a:r>
            <a:r>
              <a:rPr dirty="0" sz="1000" spc="2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questions]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385" y="966576"/>
            <a:ext cx="15728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latin typeface="Tahoma"/>
                <a:cs typeface="Tahoma"/>
              </a:rPr>
              <a:t>impressed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45">
                <a:latin typeface="Tahoma"/>
                <a:cs typeface="Tahoma"/>
              </a:rPr>
              <a:t>interviewers</a:t>
            </a:r>
            <a:r>
              <a:rPr dirty="0" sz="1000" spc="125">
                <a:latin typeface="Tahoma"/>
                <a:cs typeface="Tahoma"/>
              </a:rPr>
              <a:t> </a:t>
            </a:r>
            <a:r>
              <a:rPr dirty="0" sz="1000" spc="-5" i="1">
                <a:latin typeface="Meiryo"/>
                <a:cs typeface="Meiryo"/>
              </a:rPr>
              <a:t>⇒</a:t>
            </a:r>
            <a:endParaRPr sz="1000">
              <a:latin typeface="Meiryo"/>
              <a:cs typeface="Meiry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8985" y="1098732"/>
            <a:ext cx="2934970" cy="3168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38100" marR="30480">
              <a:lnSpc>
                <a:spcPts val="1100"/>
              </a:lnSpc>
              <a:spcBef>
                <a:spcPts val="215"/>
              </a:spcBef>
            </a:pPr>
            <a:r>
              <a:rPr dirty="0" sz="1000" spc="-40">
                <a:latin typeface="Tahoma"/>
                <a:cs typeface="Tahoma"/>
              </a:rPr>
              <a:t>It </a:t>
            </a:r>
            <a:r>
              <a:rPr dirty="0" sz="1000" spc="-55">
                <a:latin typeface="Tahoma"/>
                <a:cs typeface="Tahoma"/>
              </a:rPr>
              <a:t>impressed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45">
                <a:latin typeface="Tahoma"/>
                <a:cs typeface="Tahoma"/>
              </a:rPr>
              <a:t>interviewers </a:t>
            </a:r>
            <a:r>
              <a:rPr dirty="0" sz="1000" spc="-10">
                <a:latin typeface="Tahoma"/>
                <a:cs typeface="Tahoma"/>
              </a:rPr>
              <a:t>that </a:t>
            </a:r>
            <a:r>
              <a:rPr dirty="0" sz="1000" spc="-65">
                <a:latin typeface="Tahoma"/>
                <a:cs typeface="Tahoma"/>
              </a:rPr>
              <a:t>[</a:t>
            </a:r>
            <a:r>
              <a:rPr dirty="0" baseline="-11904" sz="1050" spc="-97">
                <a:latin typeface="Verdana"/>
                <a:cs typeface="Verdana"/>
              </a:rPr>
              <a:t>Clause </a:t>
            </a:r>
            <a:r>
              <a:rPr dirty="0" sz="1000" spc="-35">
                <a:latin typeface="Tahoma"/>
                <a:cs typeface="Tahoma"/>
              </a:rPr>
              <a:t>the candidate  </a:t>
            </a:r>
            <a:r>
              <a:rPr dirty="0" sz="1000" spc="-15">
                <a:latin typeface="Tahoma"/>
                <a:cs typeface="Tahoma"/>
              </a:rPr>
              <a:t>couldn’t </a:t>
            </a:r>
            <a:r>
              <a:rPr dirty="0" sz="1000" spc="-60">
                <a:latin typeface="Tahoma"/>
                <a:cs typeface="Tahoma"/>
              </a:rPr>
              <a:t>answer </a:t>
            </a:r>
            <a:r>
              <a:rPr dirty="0" sz="1000" spc="-15">
                <a:latin typeface="Tahoma"/>
                <a:cs typeface="Tahoma"/>
              </a:rPr>
              <a:t>difficult</a:t>
            </a:r>
            <a:r>
              <a:rPr dirty="0" sz="1000" spc="1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questions]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307" y="1415039"/>
            <a:ext cx="27666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5740" indent="-16827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Lucida Sans Unicode"/>
              <a:buChar char="►"/>
              <a:tabLst>
                <a:tab pos="206375" algn="l"/>
              </a:tabLst>
            </a:pPr>
            <a:r>
              <a:rPr dirty="0" sz="1000" spc="5">
                <a:latin typeface="Tahoma"/>
                <a:cs typeface="Tahoma"/>
              </a:rPr>
              <a:t>That </a:t>
            </a:r>
            <a:r>
              <a:rPr dirty="0" sz="1000" spc="-65">
                <a:latin typeface="Tahoma"/>
                <a:cs typeface="Tahoma"/>
              </a:rPr>
              <a:t>[</a:t>
            </a:r>
            <a:r>
              <a:rPr dirty="0" baseline="-11904" sz="1050" spc="-97">
                <a:latin typeface="Verdana"/>
                <a:cs typeface="Verdana"/>
              </a:rPr>
              <a:t>Clause </a:t>
            </a:r>
            <a:r>
              <a:rPr dirty="0" sz="1000" spc="-30">
                <a:latin typeface="Tahoma"/>
                <a:cs typeface="Tahoma"/>
              </a:rPr>
              <a:t>Algernon </a:t>
            </a:r>
            <a:r>
              <a:rPr dirty="0" sz="1000" spc="-70">
                <a:latin typeface="Tahoma"/>
                <a:cs typeface="Tahoma"/>
              </a:rPr>
              <a:t>was </a:t>
            </a:r>
            <a:r>
              <a:rPr dirty="0" sz="1000" spc="-40">
                <a:latin typeface="Tahoma"/>
                <a:cs typeface="Tahoma"/>
              </a:rPr>
              <a:t>late] </a:t>
            </a:r>
            <a:r>
              <a:rPr dirty="0" sz="1000" spc="-35">
                <a:latin typeface="Tahoma"/>
                <a:cs typeface="Tahoma"/>
              </a:rPr>
              <a:t>frustrates </a:t>
            </a:r>
            <a:r>
              <a:rPr dirty="0" sz="1000" spc="-70">
                <a:latin typeface="Tahoma"/>
                <a:cs typeface="Tahoma"/>
              </a:rPr>
              <a:t>me</a:t>
            </a:r>
            <a:r>
              <a:rPr dirty="0" sz="1000" spc="45">
                <a:latin typeface="Tahoma"/>
                <a:cs typeface="Tahoma"/>
              </a:rPr>
              <a:t> </a:t>
            </a:r>
            <a:r>
              <a:rPr dirty="0" sz="1000" spc="-5" i="1">
                <a:latin typeface="Meiryo"/>
                <a:cs typeface="Meiryo"/>
              </a:rPr>
              <a:t>⇒</a:t>
            </a:r>
            <a:endParaRPr sz="1000">
              <a:latin typeface="Meiryo"/>
              <a:cs typeface="Meiry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8985" y="1554218"/>
            <a:ext cx="25133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latin typeface="Tahoma"/>
                <a:cs typeface="Tahoma"/>
              </a:rPr>
              <a:t>It </a:t>
            </a:r>
            <a:r>
              <a:rPr dirty="0" sz="1000" spc="-35">
                <a:latin typeface="Tahoma"/>
                <a:cs typeface="Tahoma"/>
              </a:rPr>
              <a:t>frustrates </a:t>
            </a:r>
            <a:r>
              <a:rPr dirty="0" sz="1000" spc="-70">
                <a:latin typeface="Tahoma"/>
                <a:cs typeface="Tahoma"/>
              </a:rPr>
              <a:t>me </a:t>
            </a:r>
            <a:r>
              <a:rPr dirty="0" sz="1000" spc="-10">
                <a:latin typeface="Tahoma"/>
                <a:cs typeface="Tahoma"/>
              </a:rPr>
              <a:t>that </a:t>
            </a:r>
            <a:r>
              <a:rPr dirty="0" sz="1000" spc="-65">
                <a:latin typeface="Tahoma"/>
                <a:cs typeface="Tahoma"/>
              </a:rPr>
              <a:t>[</a:t>
            </a:r>
            <a:r>
              <a:rPr dirty="0" baseline="-11904" sz="1050" spc="-97">
                <a:latin typeface="Verdana"/>
                <a:cs typeface="Verdana"/>
              </a:rPr>
              <a:t>Clause </a:t>
            </a:r>
            <a:r>
              <a:rPr dirty="0" sz="1000" spc="-30">
                <a:latin typeface="Tahoma"/>
                <a:cs typeface="Tahoma"/>
              </a:rPr>
              <a:t>Algernon </a:t>
            </a:r>
            <a:r>
              <a:rPr dirty="0" sz="1000" spc="-70">
                <a:latin typeface="Tahoma"/>
                <a:cs typeface="Tahoma"/>
              </a:rPr>
              <a:t>was</a:t>
            </a:r>
            <a:r>
              <a:rPr dirty="0" sz="1000" spc="6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late]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5163" y="1808852"/>
            <a:ext cx="736600" cy="167132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in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75565" marR="23812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28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49605" cy="93154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50800" marR="2286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clauses</a:t>
            </a:r>
            <a:endParaRPr sz="600">
              <a:latin typeface="Verdana"/>
              <a:cs typeface="Verdana"/>
            </a:endParaRPr>
          </a:p>
          <a:p>
            <a:pPr algn="ctr" marL="19685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3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2300610"/>
            <a:ext cx="508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996973"/>
            <a:ext cx="2475865" cy="1290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95580">
              <a:lnSpc>
                <a:spcPct val="150900"/>
              </a:lnSpc>
              <a:spcBef>
                <a:spcPts val="100"/>
              </a:spcBef>
            </a:pPr>
            <a:r>
              <a:rPr dirty="0" sz="1100" spc="-20">
                <a:latin typeface="Tahoma"/>
                <a:cs typeface="Tahoma"/>
              </a:rPr>
              <a:t>(We’re) </a:t>
            </a:r>
            <a:r>
              <a:rPr dirty="0" sz="1100" spc="-25">
                <a:latin typeface="Tahoma"/>
                <a:cs typeface="Tahoma"/>
              </a:rPr>
              <a:t>Looking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25">
                <a:latin typeface="Tahoma"/>
                <a:cs typeface="Tahoma"/>
              </a:rPr>
              <a:t>Girls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who </a:t>
            </a:r>
            <a:r>
              <a:rPr dirty="0" u="sng" sz="1100" spc="-7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are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boys 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Who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like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boys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to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be</a:t>
            </a:r>
            <a:r>
              <a:rPr dirty="0" u="sng" sz="1100" spc="2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girls</a:t>
            </a:r>
            <a:endParaRPr sz="1100">
              <a:latin typeface="Tahoma"/>
              <a:cs typeface="Tahoma"/>
            </a:endParaRPr>
          </a:p>
          <a:p>
            <a:pPr marL="12700" marR="692785">
              <a:lnSpc>
                <a:spcPct val="150900"/>
              </a:lnSpc>
            </a:pP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Who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do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boys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like they’re 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girls 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Who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do 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girls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like they’re</a:t>
            </a:r>
            <a:r>
              <a:rPr dirty="0" u="sng" sz="1100" spc="2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boys</a:t>
            </a:r>
            <a:r>
              <a:rPr dirty="0" sz="1100" spc="-5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-40">
                <a:latin typeface="Tahoma"/>
                <a:cs typeface="Tahoma"/>
              </a:rPr>
              <a:t>Always </a:t>
            </a:r>
            <a:r>
              <a:rPr dirty="0" sz="1100" spc="-45">
                <a:latin typeface="Tahoma"/>
                <a:cs typeface="Tahoma"/>
              </a:rPr>
              <a:t>should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70">
                <a:latin typeface="Tahoma"/>
                <a:cs typeface="Tahoma"/>
              </a:rPr>
              <a:t>someone 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you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really</a:t>
            </a:r>
            <a:r>
              <a:rPr dirty="0" u="sng" sz="1100" spc="8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love</a:t>
            </a:r>
            <a:r>
              <a:rPr dirty="0" sz="1100" spc="-4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8561" y="2439229"/>
            <a:ext cx="53721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664587"/>
            <a:ext cx="660400" cy="661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8" action="ppaction://hlinksldjump"/>
              </a:rPr>
              <a:t>3</a:t>
            </a:r>
            <a:r>
              <a:rPr dirty="0" sz="600" spc="-140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8" action="ppaction://hlinksldjump"/>
              </a:rPr>
              <a:t>51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381566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5">
                <a:hlinkClick r:id="rId17" action="ppaction://hlinksldjump"/>
              </a:rPr>
              <a:t>EXERCISE</a:t>
            </a:r>
            <a:endParaRPr sz="1400"/>
          </a:p>
        </p:txBody>
      </p:sp>
      <p:sp>
        <p:nvSpPr>
          <p:cNvPr id="20" name="object 20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9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28</a:t>
            </a:r>
            <a:r>
              <a:rPr dirty="0" baseline="27777" sz="900" spc="-179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1088" y="891364"/>
            <a:ext cx="2794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60">
                <a:latin typeface="Verdana"/>
                <a:cs typeface="Verdana"/>
              </a:rPr>
              <a:t>Clause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707" y="834433"/>
            <a:ext cx="34220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340" indent="-16827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Lucida Sans Unicode"/>
              <a:buChar char="►"/>
              <a:tabLst>
                <a:tab pos="180975" algn="l"/>
                <a:tab pos="819785" algn="l"/>
              </a:tabLst>
            </a:pPr>
            <a:r>
              <a:rPr dirty="0" sz="1000" spc="5">
                <a:latin typeface="Tahoma"/>
                <a:cs typeface="Tahoma"/>
              </a:rPr>
              <a:t>That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00">
                <a:latin typeface="Tahoma"/>
                <a:cs typeface="Tahoma"/>
              </a:rPr>
              <a:t>[	</a:t>
            </a:r>
            <a:r>
              <a:rPr dirty="0" sz="1000" spc="-35">
                <a:latin typeface="Tahoma"/>
                <a:cs typeface="Tahoma"/>
              </a:rPr>
              <a:t>the candidate </a:t>
            </a:r>
            <a:r>
              <a:rPr dirty="0" sz="1000" spc="-15">
                <a:latin typeface="Tahoma"/>
                <a:cs typeface="Tahoma"/>
              </a:rPr>
              <a:t>couldn’t </a:t>
            </a:r>
            <a:r>
              <a:rPr dirty="0" sz="1000" spc="-60">
                <a:latin typeface="Tahoma"/>
                <a:cs typeface="Tahoma"/>
              </a:rPr>
              <a:t>answer </a:t>
            </a:r>
            <a:r>
              <a:rPr dirty="0" sz="1000" spc="-15">
                <a:latin typeface="Tahoma"/>
                <a:cs typeface="Tahoma"/>
              </a:rPr>
              <a:t>difficult</a:t>
            </a:r>
            <a:r>
              <a:rPr dirty="0" sz="1000" spc="2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questions]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4385" y="966576"/>
            <a:ext cx="15728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latin typeface="Tahoma"/>
                <a:cs typeface="Tahoma"/>
              </a:rPr>
              <a:t>impressed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45">
                <a:latin typeface="Tahoma"/>
                <a:cs typeface="Tahoma"/>
              </a:rPr>
              <a:t>interviewers</a:t>
            </a:r>
            <a:r>
              <a:rPr dirty="0" sz="1000" spc="125">
                <a:latin typeface="Tahoma"/>
                <a:cs typeface="Tahoma"/>
              </a:rPr>
              <a:t> </a:t>
            </a:r>
            <a:r>
              <a:rPr dirty="0" sz="1000" spc="-5" i="1">
                <a:latin typeface="Meiryo"/>
                <a:cs typeface="Meiryo"/>
              </a:rPr>
              <a:t>⇒</a:t>
            </a:r>
            <a:endParaRPr sz="1000">
              <a:latin typeface="Meiryo"/>
              <a:cs typeface="Meiry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8985" y="1098732"/>
            <a:ext cx="2934970" cy="3168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38100" marR="30480">
              <a:lnSpc>
                <a:spcPts val="1100"/>
              </a:lnSpc>
              <a:spcBef>
                <a:spcPts val="215"/>
              </a:spcBef>
            </a:pPr>
            <a:r>
              <a:rPr dirty="0" sz="1000" spc="-40">
                <a:latin typeface="Tahoma"/>
                <a:cs typeface="Tahoma"/>
              </a:rPr>
              <a:t>It </a:t>
            </a:r>
            <a:r>
              <a:rPr dirty="0" sz="1000" spc="-55">
                <a:latin typeface="Tahoma"/>
                <a:cs typeface="Tahoma"/>
              </a:rPr>
              <a:t>impressed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45">
                <a:latin typeface="Tahoma"/>
                <a:cs typeface="Tahoma"/>
              </a:rPr>
              <a:t>interviewers </a:t>
            </a:r>
            <a:r>
              <a:rPr dirty="0" sz="1000" spc="-10">
                <a:latin typeface="Tahoma"/>
                <a:cs typeface="Tahoma"/>
              </a:rPr>
              <a:t>that </a:t>
            </a:r>
            <a:r>
              <a:rPr dirty="0" sz="1000" spc="-65">
                <a:latin typeface="Tahoma"/>
                <a:cs typeface="Tahoma"/>
              </a:rPr>
              <a:t>[</a:t>
            </a:r>
            <a:r>
              <a:rPr dirty="0" baseline="-11904" sz="1050" spc="-97">
                <a:latin typeface="Verdana"/>
                <a:cs typeface="Verdana"/>
              </a:rPr>
              <a:t>Clause </a:t>
            </a:r>
            <a:r>
              <a:rPr dirty="0" sz="1000" spc="-35">
                <a:latin typeface="Tahoma"/>
                <a:cs typeface="Tahoma"/>
              </a:rPr>
              <a:t>the candidate  </a:t>
            </a:r>
            <a:r>
              <a:rPr dirty="0" sz="1000" spc="-15">
                <a:latin typeface="Tahoma"/>
                <a:cs typeface="Tahoma"/>
              </a:rPr>
              <a:t>couldn’t </a:t>
            </a:r>
            <a:r>
              <a:rPr dirty="0" sz="1000" spc="-60">
                <a:latin typeface="Tahoma"/>
                <a:cs typeface="Tahoma"/>
              </a:rPr>
              <a:t>answer </a:t>
            </a:r>
            <a:r>
              <a:rPr dirty="0" sz="1000" spc="-15">
                <a:latin typeface="Tahoma"/>
                <a:cs typeface="Tahoma"/>
              </a:rPr>
              <a:t>difficult</a:t>
            </a:r>
            <a:r>
              <a:rPr dirty="0" sz="1000" spc="1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questions]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307" y="1415039"/>
            <a:ext cx="27666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5740" indent="-16827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Lucida Sans Unicode"/>
              <a:buChar char="►"/>
              <a:tabLst>
                <a:tab pos="206375" algn="l"/>
              </a:tabLst>
            </a:pPr>
            <a:r>
              <a:rPr dirty="0" sz="1000" spc="5">
                <a:latin typeface="Tahoma"/>
                <a:cs typeface="Tahoma"/>
              </a:rPr>
              <a:t>That </a:t>
            </a:r>
            <a:r>
              <a:rPr dirty="0" sz="1000" spc="-65">
                <a:latin typeface="Tahoma"/>
                <a:cs typeface="Tahoma"/>
              </a:rPr>
              <a:t>[</a:t>
            </a:r>
            <a:r>
              <a:rPr dirty="0" baseline="-11904" sz="1050" spc="-97">
                <a:latin typeface="Verdana"/>
                <a:cs typeface="Verdana"/>
              </a:rPr>
              <a:t>Clause </a:t>
            </a:r>
            <a:r>
              <a:rPr dirty="0" sz="1000" spc="-30">
                <a:latin typeface="Tahoma"/>
                <a:cs typeface="Tahoma"/>
              </a:rPr>
              <a:t>Algernon </a:t>
            </a:r>
            <a:r>
              <a:rPr dirty="0" sz="1000" spc="-70">
                <a:latin typeface="Tahoma"/>
                <a:cs typeface="Tahoma"/>
              </a:rPr>
              <a:t>was </a:t>
            </a:r>
            <a:r>
              <a:rPr dirty="0" sz="1000" spc="-40">
                <a:latin typeface="Tahoma"/>
                <a:cs typeface="Tahoma"/>
              </a:rPr>
              <a:t>late] </a:t>
            </a:r>
            <a:r>
              <a:rPr dirty="0" sz="1000" spc="-35">
                <a:latin typeface="Tahoma"/>
                <a:cs typeface="Tahoma"/>
              </a:rPr>
              <a:t>frustrates </a:t>
            </a:r>
            <a:r>
              <a:rPr dirty="0" sz="1000" spc="-70">
                <a:latin typeface="Tahoma"/>
                <a:cs typeface="Tahoma"/>
              </a:rPr>
              <a:t>me</a:t>
            </a:r>
            <a:r>
              <a:rPr dirty="0" sz="1000" spc="45">
                <a:latin typeface="Tahoma"/>
                <a:cs typeface="Tahoma"/>
              </a:rPr>
              <a:t> </a:t>
            </a:r>
            <a:r>
              <a:rPr dirty="0" sz="1000" spc="-5" i="1">
                <a:latin typeface="Meiryo"/>
                <a:cs typeface="Meiryo"/>
              </a:rPr>
              <a:t>⇒</a:t>
            </a:r>
            <a:endParaRPr sz="1000">
              <a:latin typeface="Meiryo"/>
              <a:cs typeface="Meiry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8985" y="1554218"/>
            <a:ext cx="25133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latin typeface="Tahoma"/>
                <a:cs typeface="Tahoma"/>
              </a:rPr>
              <a:t>It </a:t>
            </a:r>
            <a:r>
              <a:rPr dirty="0" sz="1000" spc="-35">
                <a:latin typeface="Tahoma"/>
                <a:cs typeface="Tahoma"/>
              </a:rPr>
              <a:t>frustrates </a:t>
            </a:r>
            <a:r>
              <a:rPr dirty="0" sz="1000" spc="-70">
                <a:latin typeface="Tahoma"/>
                <a:cs typeface="Tahoma"/>
              </a:rPr>
              <a:t>me </a:t>
            </a:r>
            <a:r>
              <a:rPr dirty="0" sz="1000" spc="-10">
                <a:latin typeface="Tahoma"/>
                <a:cs typeface="Tahoma"/>
              </a:rPr>
              <a:t>that </a:t>
            </a:r>
            <a:r>
              <a:rPr dirty="0" sz="1000" spc="-65">
                <a:latin typeface="Tahoma"/>
                <a:cs typeface="Tahoma"/>
              </a:rPr>
              <a:t>[</a:t>
            </a:r>
            <a:r>
              <a:rPr dirty="0" baseline="-11904" sz="1050" spc="-97">
                <a:latin typeface="Verdana"/>
                <a:cs typeface="Verdana"/>
              </a:rPr>
              <a:t>Clause </a:t>
            </a:r>
            <a:r>
              <a:rPr dirty="0" sz="1000" spc="-30">
                <a:latin typeface="Tahoma"/>
                <a:cs typeface="Tahoma"/>
              </a:rPr>
              <a:t>Algernon </a:t>
            </a:r>
            <a:r>
              <a:rPr dirty="0" sz="1000" spc="-70">
                <a:latin typeface="Tahoma"/>
                <a:cs typeface="Tahoma"/>
              </a:rPr>
              <a:t>was</a:t>
            </a:r>
            <a:r>
              <a:rPr dirty="0" sz="1000" spc="6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late]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1088" y="1788289"/>
            <a:ext cx="2794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60">
                <a:latin typeface="Verdana"/>
                <a:cs typeface="Verdana"/>
              </a:rPr>
              <a:t>Clause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707" y="1731358"/>
            <a:ext cx="32588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340" indent="-16827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Lucida Sans Unicode"/>
              <a:buChar char="►"/>
              <a:tabLst>
                <a:tab pos="180975" algn="l"/>
                <a:tab pos="819785" algn="l"/>
              </a:tabLst>
            </a:pPr>
            <a:r>
              <a:rPr dirty="0" sz="1000" spc="5">
                <a:latin typeface="Tahoma"/>
                <a:cs typeface="Tahoma"/>
              </a:rPr>
              <a:t>That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00">
                <a:latin typeface="Tahoma"/>
                <a:cs typeface="Tahoma"/>
              </a:rPr>
              <a:t>[	</a:t>
            </a:r>
            <a:r>
              <a:rPr dirty="0" sz="1000" spc="-40">
                <a:latin typeface="Tahoma"/>
                <a:cs typeface="Tahoma"/>
              </a:rPr>
              <a:t>language-impaired </a:t>
            </a:r>
            <a:r>
              <a:rPr dirty="0" sz="1000" spc="-30">
                <a:latin typeface="Tahoma"/>
                <a:cs typeface="Tahoma"/>
              </a:rPr>
              <a:t>children </a:t>
            </a:r>
            <a:r>
              <a:rPr dirty="0" sz="1000" spc="-15">
                <a:latin typeface="Tahoma"/>
                <a:cs typeface="Tahoma"/>
              </a:rPr>
              <a:t>omit </a:t>
            </a:r>
            <a:r>
              <a:rPr dirty="0" sz="1000" spc="-60">
                <a:latin typeface="Tahoma"/>
                <a:cs typeface="Tahoma"/>
              </a:rPr>
              <a:t>tense] </a:t>
            </a:r>
            <a:r>
              <a:rPr dirty="0" sz="1000" spc="-30">
                <a:latin typeface="Tahoma"/>
                <a:cs typeface="Tahoma"/>
              </a:rPr>
              <a:t>is</a:t>
            </a:r>
            <a:r>
              <a:rPr dirty="0" sz="1000" spc="204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very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4385" y="1861596"/>
            <a:ext cx="7442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interesting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5" i="1">
                <a:latin typeface="Meiryo"/>
                <a:cs typeface="Meiryo"/>
              </a:rPr>
              <a:t>⇒</a:t>
            </a:r>
            <a:endParaRPr sz="1000">
              <a:latin typeface="Meiryo"/>
              <a:cs typeface="Meiry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8985" y="1993752"/>
            <a:ext cx="3147060" cy="3168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38100" marR="30480">
              <a:lnSpc>
                <a:spcPts val="1100"/>
              </a:lnSpc>
              <a:spcBef>
                <a:spcPts val="215"/>
              </a:spcBef>
            </a:pPr>
            <a:r>
              <a:rPr dirty="0" sz="1000" spc="-20">
                <a:latin typeface="Tahoma"/>
                <a:cs typeface="Tahoma"/>
              </a:rPr>
              <a:t>It’s </a:t>
            </a:r>
            <a:r>
              <a:rPr dirty="0" sz="1000" spc="-50">
                <a:latin typeface="Tahoma"/>
                <a:cs typeface="Tahoma"/>
              </a:rPr>
              <a:t>very </a:t>
            </a:r>
            <a:r>
              <a:rPr dirty="0" sz="1000" spc="-30">
                <a:latin typeface="Tahoma"/>
                <a:cs typeface="Tahoma"/>
              </a:rPr>
              <a:t>interesting </a:t>
            </a:r>
            <a:r>
              <a:rPr dirty="0" sz="1000" spc="-10">
                <a:latin typeface="Tahoma"/>
                <a:cs typeface="Tahoma"/>
              </a:rPr>
              <a:t>that </a:t>
            </a:r>
            <a:r>
              <a:rPr dirty="0" sz="1000" spc="-65">
                <a:latin typeface="Tahoma"/>
                <a:cs typeface="Tahoma"/>
              </a:rPr>
              <a:t>[</a:t>
            </a:r>
            <a:r>
              <a:rPr dirty="0" baseline="-11904" sz="1050" spc="-97">
                <a:latin typeface="Verdana"/>
                <a:cs typeface="Verdana"/>
              </a:rPr>
              <a:t>Clause </a:t>
            </a:r>
            <a:r>
              <a:rPr dirty="0" sz="1000" spc="-40">
                <a:latin typeface="Tahoma"/>
                <a:cs typeface="Tahoma"/>
              </a:rPr>
              <a:t>language-impaired </a:t>
            </a:r>
            <a:r>
              <a:rPr dirty="0" sz="1000" spc="-30">
                <a:latin typeface="Tahoma"/>
                <a:cs typeface="Tahoma"/>
              </a:rPr>
              <a:t>children  </a:t>
            </a:r>
            <a:r>
              <a:rPr dirty="0" sz="1000" spc="-15">
                <a:latin typeface="Tahoma"/>
                <a:cs typeface="Tahoma"/>
              </a:rPr>
              <a:t>omit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tense]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5">
                <a:hlinkClick r:id="rId17" action="ppaction://hlinksldjump"/>
              </a:rPr>
              <a:t>EXERCISE</a:t>
            </a:r>
            <a:endParaRPr sz="1400"/>
          </a:p>
        </p:txBody>
      </p:sp>
      <p:sp>
        <p:nvSpPr>
          <p:cNvPr id="22" name="object 22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9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28</a:t>
            </a:r>
            <a:r>
              <a:rPr dirty="0" baseline="27777" sz="900" spc="-179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1088" y="891364"/>
            <a:ext cx="2794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60">
                <a:latin typeface="Verdana"/>
                <a:cs typeface="Verdana"/>
              </a:rPr>
              <a:t>Clause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707" y="834433"/>
            <a:ext cx="34220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340" indent="-16827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Lucida Sans Unicode"/>
              <a:buChar char="►"/>
              <a:tabLst>
                <a:tab pos="180975" algn="l"/>
                <a:tab pos="819785" algn="l"/>
              </a:tabLst>
            </a:pPr>
            <a:r>
              <a:rPr dirty="0" sz="1000" spc="5">
                <a:latin typeface="Tahoma"/>
                <a:cs typeface="Tahoma"/>
              </a:rPr>
              <a:t>That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00">
                <a:latin typeface="Tahoma"/>
                <a:cs typeface="Tahoma"/>
              </a:rPr>
              <a:t>[	</a:t>
            </a:r>
            <a:r>
              <a:rPr dirty="0" sz="1000" spc="-35">
                <a:latin typeface="Tahoma"/>
                <a:cs typeface="Tahoma"/>
              </a:rPr>
              <a:t>the candidate </a:t>
            </a:r>
            <a:r>
              <a:rPr dirty="0" sz="1000" spc="-15">
                <a:latin typeface="Tahoma"/>
                <a:cs typeface="Tahoma"/>
              </a:rPr>
              <a:t>couldn’t </a:t>
            </a:r>
            <a:r>
              <a:rPr dirty="0" sz="1000" spc="-60">
                <a:latin typeface="Tahoma"/>
                <a:cs typeface="Tahoma"/>
              </a:rPr>
              <a:t>answer </a:t>
            </a:r>
            <a:r>
              <a:rPr dirty="0" sz="1000" spc="-15">
                <a:latin typeface="Tahoma"/>
                <a:cs typeface="Tahoma"/>
              </a:rPr>
              <a:t>difficult</a:t>
            </a:r>
            <a:r>
              <a:rPr dirty="0" sz="1000" spc="2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questions]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4385" y="966576"/>
            <a:ext cx="15728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latin typeface="Tahoma"/>
                <a:cs typeface="Tahoma"/>
              </a:rPr>
              <a:t>impressed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45">
                <a:latin typeface="Tahoma"/>
                <a:cs typeface="Tahoma"/>
              </a:rPr>
              <a:t>interviewers</a:t>
            </a:r>
            <a:r>
              <a:rPr dirty="0" sz="1000" spc="125">
                <a:latin typeface="Tahoma"/>
                <a:cs typeface="Tahoma"/>
              </a:rPr>
              <a:t> </a:t>
            </a:r>
            <a:r>
              <a:rPr dirty="0" sz="1000" spc="-5" i="1">
                <a:latin typeface="Meiryo"/>
                <a:cs typeface="Meiryo"/>
              </a:rPr>
              <a:t>⇒</a:t>
            </a:r>
            <a:endParaRPr sz="1000">
              <a:latin typeface="Meiryo"/>
              <a:cs typeface="Meiry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8985" y="1098732"/>
            <a:ext cx="2934970" cy="3168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38100" marR="30480">
              <a:lnSpc>
                <a:spcPts val="1100"/>
              </a:lnSpc>
              <a:spcBef>
                <a:spcPts val="215"/>
              </a:spcBef>
            </a:pPr>
            <a:r>
              <a:rPr dirty="0" sz="1000" spc="-40">
                <a:latin typeface="Tahoma"/>
                <a:cs typeface="Tahoma"/>
              </a:rPr>
              <a:t>It </a:t>
            </a:r>
            <a:r>
              <a:rPr dirty="0" sz="1000" spc="-55">
                <a:latin typeface="Tahoma"/>
                <a:cs typeface="Tahoma"/>
              </a:rPr>
              <a:t>impressed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45">
                <a:latin typeface="Tahoma"/>
                <a:cs typeface="Tahoma"/>
              </a:rPr>
              <a:t>interviewers </a:t>
            </a:r>
            <a:r>
              <a:rPr dirty="0" sz="1000" spc="-10">
                <a:latin typeface="Tahoma"/>
                <a:cs typeface="Tahoma"/>
              </a:rPr>
              <a:t>that </a:t>
            </a:r>
            <a:r>
              <a:rPr dirty="0" sz="1000" spc="-65">
                <a:latin typeface="Tahoma"/>
                <a:cs typeface="Tahoma"/>
              </a:rPr>
              <a:t>[</a:t>
            </a:r>
            <a:r>
              <a:rPr dirty="0" baseline="-11904" sz="1050" spc="-97">
                <a:latin typeface="Verdana"/>
                <a:cs typeface="Verdana"/>
              </a:rPr>
              <a:t>Clause </a:t>
            </a:r>
            <a:r>
              <a:rPr dirty="0" sz="1000" spc="-35">
                <a:latin typeface="Tahoma"/>
                <a:cs typeface="Tahoma"/>
              </a:rPr>
              <a:t>the candidate  </a:t>
            </a:r>
            <a:r>
              <a:rPr dirty="0" sz="1000" spc="-15">
                <a:latin typeface="Tahoma"/>
                <a:cs typeface="Tahoma"/>
              </a:rPr>
              <a:t>couldn’t </a:t>
            </a:r>
            <a:r>
              <a:rPr dirty="0" sz="1000" spc="-60">
                <a:latin typeface="Tahoma"/>
                <a:cs typeface="Tahoma"/>
              </a:rPr>
              <a:t>answer </a:t>
            </a:r>
            <a:r>
              <a:rPr dirty="0" sz="1000" spc="-15">
                <a:latin typeface="Tahoma"/>
                <a:cs typeface="Tahoma"/>
              </a:rPr>
              <a:t>difficult</a:t>
            </a:r>
            <a:r>
              <a:rPr dirty="0" sz="1000" spc="1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questions]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307" y="1415039"/>
            <a:ext cx="27666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5740" indent="-16827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Lucida Sans Unicode"/>
              <a:buChar char="►"/>
              <a:tabLst>
                <a:tab pos="206375" algn="l"/>
              </a:tabLst>
            </a:pPr>
            <a:r>
              <a:rPr dirty="0" sz="1000" spc="5">
                <a:latin typeface="Tahoma"/>
                <a:cs typeface="Tahoma"/>
              </a:rPr>
              <a:t>That </a:t>
            </a:r>
            <a:r>
              <a:rPr dirty="0" sz="1000" spc="-65">
                <a:latin typeface="Tahoma"/>
                <a:cs typeface="Tahoma"/>
              </a:rPr>
              <a:t>[</a:t>
            </a:r>
            <a:r>
              <a:rPr dirty="0" baseline="-11904" sz="1050" spc="-97">
                <a:latin typeface="Verdana"/>
                <a:cs typeface="Verdana"/>
              </a:rPr>
              <a:t>Clause </a:t>
            </a:r>
            <a:r>
              <a:rPr dirty="0" sz="1000" spc="-30">
                <a:latin typeface="Tahoma"/>
                <a:cs typeface="Tahoma"/>
              </a:rPr>
              <a:t>Algernon </a:t>
            </a:r>
            <a:r>
              <a:rPr dirty="0" sz="1000" spc="-70">
                <a:latin typeface="Tahoma"/>
                <a:cs typeface="Tahoma"/>
              </a:rPr>
              <a:t>was </a:t>
            </a:r>
            <a:r>
              <a:rPr dirty="0" sz="1000" spc="-40">
                <a:latin typeface="Tahoma"/>
                <a:cs typeface="Tahoma"/>
              </a:rPr>
              <a:t>late] </a:t>
            </a:r>
            <a:r>
              <a:rPr dirty="0" sz="1000" spc="-35">
                <a:latin typeface="Tahoma"/>
                <a:cs typeface="Tahoma"/>
              </a:rPr>
              <a:t>frustrates </a:t>
            </a:r>
            <a:r>
              <a:rPr dirty="0" sz="1000" spc="-70">
                <a:latin typeface="Tahoma"/>
                <a:cs typeface="Tahoma"/>
              </a:rPr>
              <a:t>me</a:t>
            </a:r>
            <a:r>
              <a:rPr dirty="0" sz="1000" spc="45">
                <a:latin typeface="Tahoma"/>
                <a:cs typeface="Tahoma"/>
              </a:rPr>
              <a:t> </a:t>
            </a:r>
            <a:r>
              <a:rPr dirty="0" sz="1000" spc="-5" i="1">
                <a:latin typeface="Meiryo"/>
                <a:cs typeface="Meiryo"/>
              </a:rPr>
              <a:t>⇒</a:t>
            </a:r>
            <a:endParaRPr sz="1000">
              <a:latin typeface="Meiryo"/>
              <a:cs typeface="Meiry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8985" y="1554218"/>
            <a:ext cx="25133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latin typeface="Tahoma"/>
                <a:cs typeface="Tahoma"/>
              </a:rPr>
              <a:t>It </a:t>
            </a:r>
            <a:r>
              <a:rPr dirty="0" sz="1000" spc="-35">
                <a:latin typeface="Tahoma"/>
                <a:cs typeface="Tahoma"/>
              </a:rPr>
              <a:t>frustrates </a:t>
            </a:r>
            <a:r>
              <a:rPr dirty="0" sz="1000" spc="-70">
                <a:latin typeface="Tahoma"/>
                <a:cs typeface="Tahoma"/>
              </a:rPr>
              <a:t>me </a:t>
            </a:r>
            <a:r>
              <a:rPr dirty="0" sz="1000" spc="-10">
                <a:latin typeface="Tahoma"/>
                <a:cs typeface="Tahoma"/>
              </a:rPr>
              <a:t>that </a:t>
            </a:r>
            <a:r>
              <a:rPr dirty="0" sz="1000" spc="-65">
                <a:latin typeface="Tahoma"/>
                <a:cs typeface="Tahoma"/>
              </a:rPr>
              <a:t>[</a:t>
            </a:r>
            <a:r>
              <a:rPr dirty="0" baseline="-11904" sz="1050" spc="-97">
                <a:latin typeface="Verdana"/>
                <a:cs typeface="Verdana"/>
              </a:rPr>
              <a:t>Clause </a:t>
            </a:r>
            <a:r>
              <a:rPr dirty="0" sz="1000" spc="-30">
                <a:latin typeface="Tahoma"/>
                <a:cs typeface="Tahoma"/>
              </a:rPr>
              <a:t>Algernon </a:t>
            </a:r>
            <a:r>
              <a:rPr dirty="0" sz="1000" spc="-70">
                <a:latin typeface="Tahoma"/>
                <a:cs typeface="Tahoma"/>
              </a:rPr>
              <a:t>was</a:t>
            </a:r>
            <a:r>
              <a:rPr dirty="0" sz="1000" spc="6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late]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1088" y="1788289"/>
            <a:ext cx="2794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60">
                <a:latin typeface="Verdana"/>
                <a:cs typeface="Verdana"/>
              </a:rPr>
              <a:t>Clause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707" y="1731358"/>
            <a:ext cx="32588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340" indent="-16827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Lucida Sans Unicode"/>
              <a:buChar char="►"/>
              <a:tabLst>
                <a:tab pos="180975" algn="l"/>
                <a:tab pos="819785" algn="l"/>
              </a:tabLst>
            </a:pPr>
            <a:r>
              <a:rPr dirty="0" sz="1000" spc="5">
                <a:latin typeface="Tahoma"/>
                <a:cs typeface="Tahoma"/>
              </a:rPr>
              <a:t>That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00">
                <a:latin typeface="Tahoma"/>
                <a:cs typeface="Tahoma"/>
              </a:rPr>
              <a:t>[	</a:t>
            </a:r>
            <a:r>
              <a:rPr dirty="0" sz="1000" spc="-40">
                <a:latin typeface="Tahoma"/>
                <a:cs typeface="Tahoma"/>
              </a:rPr>
              <a:t>language-impaired </a:t>
            </a:r>
            <a:r>
              <a:rPr dirty="0" sz="1000" spc="-30">
                <a:latin typeface="Tahoma"/>
                <a:cs typeface="Tahoma"/>
              </a:rPr>
              <a:t>children </a:t>
            </a:r>
            <a:r>
              <a:rPr dirty="0" sz="1000" spc="-15">
                <a:latin typeface="Tahoma"/>
                <a:cs typeface="Tahoma"/>
              </a:rPr>
              <a:t>omit </a:t>
            </a:r>
            <a:r>
              <a:rPr dirty="0" sz="1000" spc="-60">
                <a:latin typeface="Tahoma"/>
                <a:cs typeface="Tahoma"/>
              </a:rPr>
              <a:t>tense] </a:t>
            </a:r>
            <a:r>
              <a:rPr dirty="0" sz="1000" spc="-30">
                <a:latin typeface="Tahoma"/>
                <a:cs typeface="Tahoma"/>
              </a:rPr>
              <a:t>is</a:t>
            </a:r>
            <a:r>
              <a:rPr dirty="0" sz="1000" spc="204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very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4385" y="1861596"/>
            <a:ext cx="7442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interesting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5" i="1">
                <a:latin typeface="Meiryo"/>
                <a:cs typeface="Meiryo"/>
              </a:rPr>
              <a:t>⇒</a:t>
            </a:r>
            <a:endParaRPr sz="1000">
              <a:latin typeface="Meiryo"/>
              <a:cs typeface="Meiry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8985" y="1993752"/>
            <a:ext cx="3147060" cy="3168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38100" marR="30480">
              <a:lnSpc>
                <a:spcPts val="1100"/>
              </a:lnSpc>
              <a:spcBef>
                <a:spcPts val="215"/>
              </a:spcBef>
            </a:pPr>
            <a:r>
              <a:rPr dirty="0" sz="1000" spc="-20">
                <a:latin typeface="Tahoma"/>
                <a:cs typeface="Tahoma"/>
              </a:rPr>
              <a:t>It’s </a:t>
            </a:r>
            <a:r>
              <a:rPr dirty="0" sz="1000" spc="-50">
                <a:latin typeface="Tahoma"/>
                <a:cs typeface="Tahoma"/>
              </a:rPr>
              <a:t>very </a:t>
            </a:r>
            <a:r>
              <a:rPr dirty="0" sz="1000" spc="-30">
                <a:latin typeface="Tahoma"/>
                <a:cs typeface="Tahoma"/>
              </a:rPr>
              <a:t>interesting </a:t>
            </a:r>
            <a:r>
              <a:rPr dirty="0" sz="1000" spc="-10">
                <a:latin typeface="Tahoma"/>
                <a:cs typeface="Tahoma"/>
              </a:rPr>
              <a:t>that </a:t>
            </a:r>
            <a:r>
              <a:rPr dirty="0" sz="1000" spc="-65">
                <a:latin typeface="Tahoma"/>
                <a:cs typeface="Tahoma"/>
              </a:rPr>
              <a:t>[</a:t>
            </a:r>
            <a:r>
              <a:rPr dirty="0" baseline="-11904" sz="1050" spc="-97">
                <a:latin typeface="Verdana"/>
                <a:cs typeface="Verdana"/>
              </a:rPr>
              <a:t>Clause </a:t>
            </a:r>
            <a:r>
              <a:rPr dirty="0" sz="1000" spc="-40">
                <a:latin typeface="Tahoma"/>
                <a:cs typeface="Tahoma"/>
              </a:rPr>
              <a:t>language-impaired </a:t>
            </a:r>
            <a:r>
              <a:rPr dirty="0" sz="1000" spc="-30">
                <a:latin typeface="Tahoma"/>
                <a:cs typeface="Tahoma"/>
              </a:rPr>
              <a:t>children  </a:t>
            </a:r>
            <a:r>
              <a:rPr dirty="0" sz="1000" spc="-15">
                <a:latin typeface="Tahoma"/>
                <a:cs typeface="Tahoma"/>
              </a:rPr>
              <a:t>omit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tense]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1307" y="2310058"/>
            <a:ext cx="33331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5740" indent="-16827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Lucida Sans Unicode"/>
              <a:buChar char="►"/>
              <a:tabLst>
                <a:tab pos="206375" algn="l"/>
              </a:tabLst>
            </a:pPr>
            <a:r>
              <a:rPr dirty="0" sz="1000" spc="5">
                <a:latin typeface="Tahoma"/>
                <a:cs typeface="Tahoma"/>
              </a:rPr>
              <a:t>That </a:t>
            </a:r>
            <a:r>
              <a:rPr dirty="0" sz="1000" spc="-65">
                <a:latin typeface="Tahoma"/>
                <a:cs typeface="Tahoma"/>
              </a:rPr>
              <a:t>[</a:t>
            </a:r>
            <a:r>
              <a:rPr dirty="0" baseline="-11904" sz="1050" spc="-97">
                <a:latin typeface="Verdana"/>
                <a:cs typeface="Verdana"/>
              </a:rPr>
              <a:t>Clause </a:t>
            </a:r>
            <a:r>
              <a:rPr dirty="0" sz="1000" spc="-20">
                <a:latin typeface="Tahoma"/>
                <a:cs typeface="Tahoma"/>
              </a:rPr>
              <a:t>Fatima </a:t>
            </a:r>
            <a:r>
              <a:rPr dirty="0" sz="1000" spc="-50">
                <a:latin typeface="Tahoma"/>
                <a:cs typeface="Tahoma"/>
              </a:rPr>
              <a:t>speaks </a:t>
            </a:r>
            <a:r>
              <a:rPr dirty="0" sz="1000" spc="-35">
                <a:latin typeface="Tahoma"/>
                <a:cs typeface="Tahoma"/>
              </a:rPr>
              <a:t>perfect English] </a:t>
            </a:r>
            <a:r>
              <a:rPr dirty="0" sz="1000" spc="-30">
                <a:latin typeface="Tahoma"/>
                <a:cs typeface="Tahoma"/>
              </a:rPr>
              <a:t>is </a:t>
            </a:r>
            <a:r>
              <a:rPr dirty="0" sz="1000" spc="-40">
                <a:latin typeface="Tahoma"/>
                <a:cs typeface="Tahoma"/>
              </a:rPr>
              <a:t>surprising</a:t>
            </a:r>
            <a:r>
              <a:rPr dirty="0" sz="1000" spc="85">
                <a:latin typeface="Tahoma"/>
                <a:cs typeface="Tahoma"/>
              </a:rPr>
              <a:t> </a:t>
            </a:r>
            <a:r>
              <a:rPr dirty="0" sz="1000" spc="-5" i="1">
                <a:latin typeface="Meiryo"/>
                <a:cs typeface="Meiryo"/>
              </a:rPr>
              <a:t>⇒</a:t>
            </a:r>
            <a:endParaRPr sz="1000">
              <a:latin typeface="Meiryo"/>
              <a:cs typeface="Meiry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8985" y="2449238"/>
            <a:ext cx="30416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Tahoma"/>
                <a:cs typeface="Tahoma"/>
              </a:rPr>
              <a:t>It’s </a:t>
            </a:r>
            <a:r>
              <a:rPr dirty="0" sz="1000" spc="-40">
                <a:latin typeface="Tahoma"/>
                <a:cs typeface="Tahoma"/>
              </a:rPr>
              <a:t>surprising </a:t>
            </a:r>
            <a:r>
              <a:rPr dirty="0" sz="1000" spc="-10">
                <a:latin typeface="Tahoma"/>
                <a:cs typeface="Tahoma"/>
              </a:rPr>
              <a:t>that </a:t>
            </a:r>
            <a:r>
              <a:rPr dirty="0" sz="1000" spc="-65">
                <a:latin typeface="Tahoma"/>
                <a:cs typeface="Tahoma"/>
              </a:rPr>
              <a:t>[</a:t>
            </a:r>
            <a:r>
              <a:rPr dirty="0" baseline="-11904" sz="1050" spc="-97">
                <a:latin typeface="Verdana"/>
                <a:cs typeface="Verdana"/>
              </a:rPr>
              <a:t>Clause </a:t>
            </a:r>
            <a:r>
              <a:rPr dirty="0" sz="1000" spc="-20">
                <a:latin typeface="Tahoma"/>
                <a:cs typeface="Tahoma"/>
              </a:rPr>
              <a:t>Fatima </a:t>
            </a:r>
            <a:r>
              <a:rPr dirty="0" sz="1000" spc="-50">
                <a:latin typeface="Tahoma"/>
                <a:cs typeface="Tahoma"/>
              </a:rPr>
              <a:t>speaks </a:t>
            </a:r>
            <a:r>
              <a:rPr dirty="0" sz="1000" spc="-35">
                <a:latin typeface="Tahoma"/>
                <a:cs typeface="Tahoma"/>
              </a:rPr>
              <a:t>perfect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English]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clauses</a:t>
            </a: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080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442249"/>
            <a:ext cx="1898014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Other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types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of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dependent</a:t>
            </a:r>
            <a:r>
              <a:rPr dirty="0" sz="1100" spc="14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clause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38561" y="2532016"/>
            <a:ext cx="53721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Post-modifying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Homework</a:t>
            </a:r>
            <a:r>
              <a:rPr dirty="0" sz="600" spc="-9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1" action="ppaction://hlinksldjump"/>
              </a:rPr>
              <a:t>28</a:t>
            </a:r>
            <a:r>
              <a:rPr dirty="0" baseline="27777" sz="900" spc="-179"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1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1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677528"/>
            <a:ext cx="74866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9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087982"/>
            <a:ext cx="355346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Dependent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clauses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complement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the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verb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(Od, </a:t>
            </a:r>
            <a:r>
              <a:rPr dirty="0" sz="110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Oi,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Cs,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553805"/>
            <a:ext cx="2234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Dependent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clauses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in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Subject</a:t>
            </a:r>
            <a:r>
              <a:rPr dirty="0" sz="1100" spc="2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839860"/>
            <a:ext cx="2546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Dependent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clauses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in 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Post-modifer</a:t>
            </a:r>
            <a:r>
              <a:rPr dirty="0" sz="1100" spc="225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2033039"/>
            <a:ext cx="145732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Focus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on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relative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clauses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300610"/>
            <a:ext cx="508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925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hlinkClick r:id="rId19" action="ppaction://hlinksldjump"/>
              </a:rPr>
              <a:t>What </a:t>
            </a:r>
            <a:r>
              <a:rPr dirty="0" sz="1400" spc="-40">
                <a:hlinkClick r:id="rId19" action="ppaction://hlinksldjump"/>
              </a:rPr>
              <a:t>is </a:t>
            </a:r>
            <a:r>
              <a:rPr dirty="0" sz="1400" spc="-65">
                <a:hlinkClick r:id="rId19" action="ppaction://hlinksldjump"/>
              </a:rPr>
              <a:t>a</a:t>
            </a:r>
            <a:r>
              <a:rPr dirty="0" sz="1400" spc="80">
                <a:hlinkClick r:id="rId19" action="ppaction://hlinksldjump"/>
              </a:rPr>
              <a:t> </a:t>
            </a:r>
            <a:r>
              <a:rPr dirty="0" sz="1400" spc="-15">
                <a:hlinkClick r:id="rId19" action="ppaction://hlinksldjump"/>
              </a:rPr>
              <a:t>P-mod?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3938561" y="2439229"/>
            <a:ext cx="53721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0"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latin typeface="Verdana"/>
                <a:cs typeface="Verdana"/>
                <a:hlinkClick r:id="rId19" action="ppaction://hlinksldjump"/>
              </a:rPr>
              <a:t>a</a:t>
            </a:r>
            <a:r>
              <a:rPr dirty="0" sz="400" spc="25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9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29</a:t>
            </a:r>
            <a:r>
              <a:rPr dirty="0" baseline="27777" sz="900" spc="-179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175345"/>
            <a:ext cx="3020695" cy="8667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60">
                <a:latin typeface="Tahoma"/>
                <a:cs typeface="Tahoma"/>
              </a:rPr>
              <a:t>phrase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65">
                <a:latin typeface="Tahoma"/>
                <a:cs typeface="Tahoma"/>
              </a:rPr>
              <a:t>comes </a:t>
            </a:r>
            <a:r>
              <a:rPr dirty="0" sz="1100" spc="-35">
                <a:latin typeface="Tahoma"/>
                <a:cs typeface="Tahoma"/>
              </a:rPr>
              <a:t>after </a:t>
            </a:r>
            <a:r>
              <a:rPr dirty="0" sz="1100" spc="-55">
                <a:latin typeface="Tahoma"/>
                <a:cs typeface="Tahoma"/>
              </a:rPr>
              <a:t>a noun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40">
                <a:latin typeface="Tahoma"/>
                <a:cs typeface="Tahoma"/>
              </a:rPr>
              <a:t>modifies</a:t>
            </a:r>
            <a:r>
              <a:rPr dirty="0" sz="1100" spc="19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it.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508634" indent="-495934">
              <a:lnSpc>
                <a:spcPct val="100000"/>
              </a:lnSpc>
              <a:buAutoNum type="arabicParenBoth" startAt="14"/>
              <a:tabLst>
                <a:tab pos="508000" algn="l"/>
                <a:tab pos="508634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45">
                <a:latin typeface="Tahoma"/>
                <a:cs typeface="Tahoma"/>
              </a:rPr>
              <a:t>found the </a:t>
            </a:r>
            <a:r>
              <a:rPr dirty="0" sz="1100" spc="-45" b="1">
                <a:latin typeface="Arial"/>
                <a:cs typeface="Arial"/>
              </a:rPr>
              <a:t>book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55">
                <a:latin typeface="Tahoma"/>
                <a:cs typeface="Tahoma"/>
              </a:rPr>
              <a:t>under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sofa</a:t>
            </a:r>
            <a:r>
              <a:rPr dirty="0" sz="1100" spc="-125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ahoma"/>
              <a:buAutoNum type="arabicParenBoth" startAt="14"/>
            </a:pPr>
            <a:endParaRPr sz="900">
              <a:latin typeface="Tahoma"/>
              <a:cs typeface="Tahoma"/>
            </a:endParaRPr>
          </a:p>
          <a:p>
            <a:pPr marL="508634" indent="-495934">
              <a:lnSpc>
                <a:spcPct val="100000"/>
              </a:lnSpc>
              <a:buAutoNum type="arabicParenBoth" startAt="14"/>
              <a:tabLst>
                <a:tab pos="508000" algn="l"/>
                <a:tab pos="508634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80">
                <a:latin typeface="Tahoma"/>
                <a:cs typeface="Tahoma"/>
              </a:rPr>
              <a:t>saw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5" b="1">
                <a:latin typeface="Arial"/>
                <a:cs typeface="Arial"/>
              </a:rPr>
              <a:t>man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wooden </a:t>
            </a:r>
            <a:r>
              <a:rPr dirty="0" sz="1100" spc="-50">
                <a:latin typeface="Tahoma"/>
                <a:cs typeface="Tahoma"/>
              </a:rPr>
              <a:t>leg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080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164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hlinkClick r:id="rId20" action="ppaction://hlinksldjump"/>
              </a:rPr>
              <a:t>Post-modifying</a:t>
            </a:r>
            <a:r>
              <a:rPr dirty="0" sz="1400" spc="-5">
                <a:hlinkClick r:id="rId20" action="ppaction://hlinksldjump"/>
              </a:rPr>
              <a:t> </a:t>
            </a:r>
            <a:r>
              <a:rPr dirty="0" sz="1400" spc="-65">
                <a:hlinkClick r:id="rId20" action="ppaction://hlinksldjump"/>
              </a:rPr>
              <a:t>clauses</a:t>
            </a:r>
            <a:endParaRPr sz="1400"/>
          </a:p>
        </p:txBody>
      </p:sp>
      <p:sp>
        <p:nvSpPr>
          <p:cNvPr id="17" name="object 17"/>
          <p:cNvSpPr txBox="1"/>
          <p:nvPr/>
        </p:nvSpPr>
        <p:spPr>
          <a:xfrm>
            <a:off x="3938561" y="2532016"/>
            <a:ext cx="53721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25"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20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9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30</a:t>
            </a:r>
            <a:r>
              <a:rPr dirty="0" baseline="27777" sz="900" spc="-179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860017"/>
            <a:ext cx="3547745" cy="558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Clauses </a:t>
            </a:r>
            <a:r>
              <a:rPr dirty="0" sz="1100" spc="-45">
                <a:latin typeface="Tahoma"/>
                <a:cs typeface="Tahoma"/>
              </a:rPr>
              <a:t>can also </a:t>
            </a:r>
            <a:r>
              <a:rPr dirty="0" sz="1100" spc="-60">
                <a:latin typeface="Tahoma"/>
                <a:cs typeface="Tahoma"/>
              </a:rPr>
              <a:t>come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35">
                <a:latin typeface="Tahoma"/>
                <a:cs typeface="Tahoma"/>
              </a:rPr>
              <a:t>postmodifier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position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508000" algn="l"/>
              </a:tabLst>
            </a:pPr>
            <a:r>
              <a:rPr dirty="0" sz="1100" spc="-30">
                <a:latin typeface="Tahoma"/>
                <a:cs typeface="Tahoma"/>
              </a:rPr>
              <a:t>(16)	</a:t>
            </a: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65">
                <a:latin typeface="Tahoma"/>
                <a:cs typeface="Tahoma"/>
              </a:rPr>
              <a:t>never gave </a:t>
            </a:r>
            <a:r>
              <a:rPr dirty="0" sz="1100" spc="-80">
                <a:latin typeface="Tahoma"/>
                <a:cs typeface="Tahoma"/>
              </a:rPr>
              <a:t>me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70" b="1">
                <a:latin typeface="Arial"/>
                <a:cs typeface="Arial"/>
              </a:rPr>
              <a:t>reason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60">
                <a:latin typeface="Tahoma"/>
                <a:cs typeface="Tahoma"/>
              </a:rPr>
              <a:t>why </a:t>
            </a:r>
            <a:r>
              <a:rPr dirty="0" sz="1100" spc="-75">
                <a:latin typeface="Tahoma"/>
                <a:cs typeface="Tahoma"/>
              </a:rPr>
              <a:t>she </a:t>
            </a:r>
            <a:r>
              <a:rPr dirty="0" sz="1100" spc="-45">
                <a:latin typeface="Tahoma"/>
                <a:cs typeface="Tahoma"/>
              </a:rPr>
              <a:t>arrived </a:t>
            </a:r>
            <a:r>
              <a:rPr dirty="0" sz="1100" spc="-30">
                <a:latin typeface="Tahoma"/>
                <a:cs typeface="Tahoma"/>
              </a:rPr>
              <a:t>late</a:t>
            </a:r>
            <a:r>
              <a:rPr dirty="0" sz="1100" spc="185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534755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(17)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2990" y="1534755"/>
            <a:ext cx="276225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10">
                <a:latin typeface="Tahoma"/>
                <a:cs typeface="Tahoma"/>
              </a:rPr>
              <a:t>didn’t </a:t>
            </a:r>
            <a:r>
              <a:rPr dirty="0" sz="1100" spc="-50">
                <a:latin typeface="Tahoma"/>
                <a:cs typeface="Tahoma"/>
              </a:rPr>
              <a:t>believe </a:t>
            </a:r>
            <a:r>
              <a:rPr dirty="0" sz="1100" spc="-20">
                <a:latin typeface="Tahoma"/>
                <a:cs typeface="Tahoma"/>
              </a:rPr>
              <a:t>Giles’ </a:t>
            </a:r>
            <a:r>
              <a:rPr dirty="0" sz="1100" spc="-45" b="1">
                <a:latin typeface="Arial"/>
                <a:cs typeface="Arial"/>
              </a:rPr>
              <a:t>claim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20">
                <a:latin typeface="Tahoma"/>
                <a:cs typeface="Tahoma"/>
              </a:rPr>
              <a:t>Sally </a:t>
            </a:r>
            <a:r>
              <a:rPr dirty="0" sz="1100" spc="-45">
                <a:latin typeface="Tahoma"/>
                <a:cs typeface="Tahoma"/>
              </a:rPr>
              <a:t>ate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35">
                <a:latin typeface="Tahoma"/>
                <a:cs typeface="Tahoma"/>
              </a:rPr>
              <a:t>chocolate </a:t>
            </a:r>
            <a:r>
              <a:rPr dirty="0" sz="1100" spc="-60">
                <a:latin typeface="Tahoma"/>
                <a:cs typeface="Tahoma"/>
              </a:rPr>
              <a:t>cake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2014942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(18)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3234" y="2014942"/>
            <a:ext cx="26136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45">
                <a:latin typeface="Tahoma"/>
                <a:cs typeface="Tahoma"/>
              </a:rPr>
              <a:t>found the </a:t>
            </a:r>
            <a:r>
              <a:rPr dirty="0" sz="1100" spc="-45" b="1">
                <a:latin typeface="Arial"/>
                <a:cs typeface="Arial"/>
              </a:rPr>
              <a:t>book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55">
                <a:latin typeface="Tahoma"/>
                <a:cs typeface="Tahoma"/>
              </a:rPr>
              <a:t>under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sofa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323057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(19)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3234" y="2323057"/>
            <a:ext cx="22713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80">
                <a:latin typeface="Tahoma"/>
                <a:cs typeface="Tahoma"/>
              </a:rPr>
              <a:t>saw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5" b="1">
                <a:latin typeface="Arial"/>
                <a:cs typeface="Arial"/>
              </a:rPr>
              <a:t>man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60">
                <a:latin typeface="Tahoma"/>
                <a:cs typeface="Tahoma"/>
              </a:rPr>
              <a:t>who </a:t>
            </a:r>
            <a:r>
              <a:rPr dirty="0" sz="1100" spc="-50">
                <a:latin typeface="Tahoma"/>
                <a:cs typeface="Tahoma"/>
              </a:rPr>
              <a:t>had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60">
                <a:latin typeface="Tahoma"/>
                <a:cs typeface="Tahoma"/>
              </a:rPr>
              <a:t>wooden </a:t>
            </a:r>
            <a:r>
              <a:rPr dirty="0" sz="1100" spc="-50">
                <a:latin typeface="Tahoma"/>
                <a:cs typeface="Tahoma"/>
              </a:rPr>
              <a:t>leg</a:t>
            </a:r>
            <a:r>
              <a:rPr dirty="0" sz="1100" spc="-19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clauses</a:t>
            </a: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080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442249"/>
            <a:ext cx="1898014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Other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types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of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dependent</a:t>
            </a:r>
            <a:r>
              <a:rPr dirty="0" sz="1100" spc="14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clause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38561" y="2532016"/>
            <a:ext cx="53721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Post-modifying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on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Homework</a:t>
            </a:r>
            <a:r>
              <a:rPr dirty="0" sz="600" spc="-9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1" action="ppaction://hlinksldjump"/>
              </a:rPr>
              <a:t>30</a:t>
            </a:r>
            <a:r>
              <a:rPr dirty="0" baseline="27777" sz="900" spc="-179"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1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1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677528"/>
            <a:ext cx="74866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9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087982"/>
            <a:ext cx="355346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Dependent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clauses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complement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the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verb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(Od, </a:t>
            </a:r>
            <a:r>
              <a:rPr dirty="0" sz="110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Oi,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Cs,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553805"/>
            <a:ext cx="2234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Dependent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clauses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in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Subject</a:t>
            </a:r>
            <a:r>
              <a:rPr dirty="0" sz="1100" spc="2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839860"/>
            <a:ext cx="2546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Dependent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clauses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in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Post-modifer</a:t>
            </a:r>
            <a:r>
              <a:rPr dirty="0" sz="1100" spc="22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2033039"/>
            <a:ext cx="145732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20" action="ppaction://hlinksldjump"/>
              </a:rPr>
              <a:t>Focus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20" action="ppaction://hlinksldjump"/>
              </a:rPr>
              <a:t>on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20" action="ppaction://hlinksldjump"/>
              </a:rPr>
              <a:t>relative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20" action="ppaction://hlinksldjump"/>
              </a:rPr>
              <a:t>clauses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47472"/>
            <a:ext cx="5080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7213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hlinkClick r:id="rId20" action="ppaction://hlinksldjump"/>
              </a:rPr>
              <a:t>Examples</a:t>
            </a:r>
            <a:endParaRPr sz="1400"/>
          </a:p>
        </p:txBody>
      </p:sp>
      <p:sp>
        <p:nvSpPr>
          <p:cNvPr id="12" name="object 12"/>
          <p:cNvSpPr txBox="1"/>
          <p:nvPr/>
        </p:nvSpPr>
        <p:spPr>
          <a:xfrm>
            <a:off x="3938561" y="2532016"/>
            <a:ext cx="53721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Post-modifying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latin typeface="Verdana"/>
                <a:cs typeface="Verdana"/>
                <a:hlinkClick r:id="rId20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9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31</a:t>
            </a:r>
            <a:r>
              <a:rPr dirty="0" baseline="27777" sz="900" spc="-179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302764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(20)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3234" y="1302764"/>
            <a:ext cx="26136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45">
                <a:latin typeface="Tahoma"/>
                <a:cs typeface="Tahoma"/>
              </a:rPr>
              <a:t>found the </a:t>
            </a:r>
            <a:r>
              <a:rPr dirty="0" sz="1100" spc="-45" b="1">
                <a:latin typeface="Arial"/>
                <a:cs typeface="Arial"/>
              </a:rPr>
              <a:t>book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55">
                <a:latin typeface="Tahoma"/>
                <a:cs typeface="Tahoma"/>
              </a:rPr>
              <a:t>under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sofa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610879"/>
            <a:ext cx="2767330" cy="558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08000" algn="l"/>
              </a:tabLst>
            </a:pPr>
            <a:r>
              <a:rPr dirty="0" sz="1100" spc="-30">
                <a:latin typeface="Tahoma"/>
                <a:cs typeface="Tahoma"/>
              </a:rPr>
              <a:t>(21)	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80">
                <a:latin typeface="Tahoma"/>
                <a:cs typeface="Tahoma"/>
              </a:rPr>
              <a:t>saw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5" b="1">
                <a:latin typeface="Arial"/>
                <a:cs typeface="Arial"/>
              </a:rPr>
              <a:t>man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60">
                <a:latin typeface="Tahoma"/>
                <a:cs typeface="Tahoma"/>
              </a:rPr>
              <a:t>who </a:t>
            </a:r>
            <a:r>
              <a:rPr dirty="0" sz="1100" spc="-50">
                <a:latin typeface="Tahoma"/>
                <a:cs typeface="Tahoma"/>
              </a:rPr>
              <a:t>had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60">
                <a:latin typeface="Tahoma"/>
                <a:cs typeface="Tahoma"/>
              </a:rPr>
              <a:t>wooden </a:t>
            </a:r>
            <a:r>
              <a:rPr dirty="0" sz="1100" spc="-50">
                <a:latin typeface="Tahoma"/>
                <a:cs typeface="Tahoma"/>
              </a:rPr>
              <a:t>leg</a:t>
            </a:r>
            <a:r>
              <a:rPr dirty="0" sz="1100" spc="-19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100" spc="-45">
                <a:latin typeface="Tahoma"/>
                <a:cs typeface="Tahoma"/>
              </a:rPr>
              <a:t>These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10">
                <a:latin typeface="Tahoma"/>
                <a:cs typeface="Tahoma"/>
              </a:rPr>
              <a:t>“relative”</a:t>
            </a:r>
            <a:r>
              <a:rPr dirty="0" sz="1100" spc="-1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clauses.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963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5">
                <a:hlinkClick r:id="rId3" action="ppaction://hlinksldjump"/>
              </a:rPr>
              <a:t>Girls </a:t>
            </a:r>
            <a:r>
              <a:rPr dirty="0" sz="1400" spc="-70">
                <a:hlinkClick r:id="rId3" action="ppaction://hlinksldjump"/>
              </a:rPr>
              <a:t>who </a:t>
            </a:r>
            <a:r>
              <a:rPr dirty="0" sz="1400" spc="-85">
                <a:hlinkClick r:id="rId3" action="ppaction://hlinksldjump"/>
              </a:rPr>
              <a:t>are </a:t>
            </a:r>
            <a:r>
              <a:rPr dirty="0" sz="1400" spc="-60">
                <a:hlinkClick r:id="rId3" action="ppaction://hlinksldjump"/>
              </a:rPr>
              <a:t>boys. </a:t>
            </a:r>
            <a:r>
              <a:rPr dirty="0" sz="1400" spc="-35">
                <a:hlinkClick r:id="rId3" action="ppaction://hlinksldjump"/>
              </a:rPr>
              <a:t>.</a:t>
            </a:r>
            <a:r>
              <a:rPr dirty="0" sz="1400" spc="-150">
                <a:hlinkClick r:id="rId3" action="ppaction://hlinksldjump"/>
              </a:rPr>
              <a:t> </a:t>
            </a:r>
            <a:r>
              <a:rPr dirty="0" sz="1400" spc="-35">
                <a:hlinkClick r:id="rId3" action="ppaction://hlinksldjump"/>
              </a:rPr>
              <a:t>.</a:t>
            </a:r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179997" y="502760"/>
            <a:ext cx="3527999" cy="26433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875163" y="327207"/>
            <a:ext cx="736600" cy="3152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52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75565" marR="32956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08585">
              <a:lnSpc>
                <a:spcPts val="7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SOMETHING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75565" marR="3435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in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75565" marR="23812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dirty="0" sz="400" spc="-25">
                <a:latin typeface="Verdana"/>
                <a:cs typeface="Verdana"/>
                <a:hlinkClick r:id="rId3" action="ppaction://hlinksldjump"/>
              </a:rPr>
              <a:t>Girls </a:t>
            </a:r>
            <a:r>
              <a:rPr dirty="0" sz="400" spc="-35">
                <a:latin typeface="Verdana"/>
                <a:cs typeface="Verdana"/>
                <a:hlinkClick r:id="rId3" action="ppaction://hlinksldjump"/>
              </a:rPr>
              <a:t>who </a:t>
            </a:r>
            <a:r>
              <a:rPr dirty="0" sz="400" spc="-45">
                <a:latin typeface="Verdana"/>
                <a:cs typeface="Verdana"/>
                <a:hlinkClick r:id="rId3" action="ppaction://hlinksldjump"/>
              </a:rPr>
              <a:t>are </a:t>
            </a:r>
            <a:r>
              <a:rPr dirty="0" sz="400" spc="-40">
                <a:latin typeface="Verdana"/>
                <a:cs typeface="Verdana"/>
                <a:hlinkClick r:id="rId3" action="ppaction://hlinksldjump"/>
              </a:rPr>
              <a:t>boys. </a:t>
            </a:r>
            <a:r>
              <a:rPr dirty="0" sz="400" spc="-30">
                <a:latin typeface="Verdana"/>
                <a:cs typeface="Verdana"/>
                <a:hlinkClick r:id="rId3" action="ppaction://hlinksldjump"/>
              </a:rPr>
              <a:t>.</a:t>
            </a:r>
            <a:r>
              <a:rPr dirty="0" sz="400" spc="-6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3" action="ppaction://hlinksldjump"/>
              </a:rPr>
              <a:t>.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Homework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9" action="ppaction://hlinksldjump"/>
              </a:rPr>
              <a:t>32</a:t>
            </a:r>
            <a:r>
              <a:rPr dirty="0" baseline="27777" sz="900" spc="-172"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9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9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1870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5">
                <a:hlinkClick r:id="rId7" action="ppaction://hlinksldjump"/>
              </a:rPr>
              <a:t>The </a:t>
            </a:r>
            <a:r>
              <a:rPr dirty="0" sz="1400" spc="-35">
                <a:hlinkClick r:id="rId7" action="ppaction://hlinksldjump"/>
              </a:rPr>
              <a:t>restrictive </a:t>
            </a:r>
            <a:r>
              <a:rPr dirty="0" sz="1400" spc="165">
                <a:hlinkClick r:id="rId7" action="ppaction://hlinksldjump"/>
              </a:rPr>
              <a:t>/ </a:t>
            </a:r>
            <a:r>
              <a:rPr dirty="0" sz="1400" spc="-40">
                <a:hlinkClick r:id="rId7" action="ppaction://hlinksldjump"/>
              </a:rPr>
              <a:t>non-restrictive</a:t>
            </a:r>
            <a:r>
              <a:rPr dirty="0" sz="1400" spc="15">
                <a:hlinkClick r:id="rId7" action="ppaction://hlinksldjump"/>
              </a:rPr>
              <a:t> </a:t>
            </a:r>
            <a:r>
              <a:rPr dirty="0" sz="1400" spc="-25">
                <a:hlinkClick r:id="rId7" action="ppaction://hlinksldjump"/>
              </a:rPr>
              <a:t>distinction</a:t>
            </a:r>
            <a:endParaRPr sz="1400"/>
          </a:p>
        </p:txBody>
      </p:sp>
      <p:sp>
        <p:nvSpPr>
          <p:cNvPr id="8" name="object 8"/>
          <p:cNvSpPr txBox="1"/>
          <p:nvPr/>
        </p:nvSpPr>
        <p:spPr>
          <a:xfrm>
            <a:off x="167297" y="405585"/>
            <a:ext cx="347662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5">
                <a:latin typeface="Tahoma"/>
                <a:cs typeface="Tahoma"/>
              </a:rPr>
              <a:t>Restrictive </a:t>
            </a:r>
            <a:r>
              <a:rPr dirty="0" sz="1100" spc="-40">
                <a:latin typeface="Tahoma"/>
                <a:cs typeface="Tahoma"/>
              </a:rPr>
              <a:t>relative </a:t>
            </a:r>
            <a:r>
              <a:rPr dirty="0" sz="1100" spc="-55">
                <a:latin typeface="Tahoma"/>
                <a:cs typeface="Tahoma"/>
              </a:rPr>
              <a:t>clauses </a:t>
            </a:r>
            <a:r>
              <a:rPr dirty="0" sz="1100" spc="-45">
                <a:latin typeface="Tahoma"/>
                <a:cs typeface="Tahoma"/>
              </a:rPr>
              <a:t>take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0">
                <a:latin typeface="Tahoma"/>
                <a:cs typeface="Tahoma"/>
              </a:rPr>
              <a:t>set </a:t>
            </a:r>
            <a:r>
              <a:rPr dirty="0" sz="1100" spc="-35">
                <a:latin typeface="Tahoma"/>
                <a:cs typeface="Tahoma"/>
              </a:rPr>
              <a:t>of entities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25">
                <a:latin typeface="Tahoma"/>
                <a:cs typeface="Tahoma"/>
              </a:rPr>
              <a:t>restrict  </a:t>
            </a:r>
            <a:r>
              <a:rPr dirty="0" sz="1100" spc="-45">
                <a:latin typeface="Tahoma"/>
                <a:cs typeface="Tahoma"/>
              </a:rPr>
              <a:t>them.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997" y="822507"/>
            <a:ext cx="3527999" cy="26334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75163" y="1056441"/>
            <a:ext cx="736600" cy="2423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108585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SOMETHING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75565" marR="3435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in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75565" marR="23812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latin typeface="Verdana"/>
                <a:cs typeface="Verdana"/>
                <a:hlinkClick r:id="rId7" action="ppaction://hlinksldjump"/>
              </a:rPr>
              <a:t>Res./non-res. </a:t>
            </a:r>
            <a:r>
              <a:rPr dirty="0" sz="400" spc="-25">
                <a:latin typeface="Verdana"/>
                <a:cs typeface="Verdana"/>
                <a:hlinkClick r:id="rId7" action="ppaction://hlinksldjump"/>
              </a:rPr>
              <a:t>dist. </a:t>
            </a:r>
            <a:r>
              <a:rPr dirty="0" sz="400" spc="-25"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Homework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9" action="ppaction://hlinksldjump"/>
              </a:rPr>
              <a:t>33</a:t>
            </a:r>
            <a:r>
              <a:rPr dirty="0" baseline="27777" sz="900" spc="-172"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9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9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1870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5">
                <a:hlinkClick r:id="rId18" action="ppaction://hlinksldjump"/>
              </a:rPr>
              <a:t>The </a:t>
            </a:r>
            <a:r>
              <a:rPr dirty="0" sz="1400" spc="-35">
                <a:hlinkClick r:id="rId18" action="ppaction://hlinksldjump"/>
              </a:rPr>
              <a:t>restrictive </a:t>
            </a:r>
            <a:r>
              <a:rPr dirty="0" sz="1400" spc="165">
                <a:hlinkClick r:id="rId18" action="ppaction://hlinksldjump"/>
              </a:rPr>
              <a:t>/ </a:t>
            </a:r>
            <a:r>
              <a:rPr dirty="0" sz="1400" spc="-40">
                <a:hlinkClick r:id="rId18" action="ppaction://hlinksldjump"/>
              </a:rPr>
              <a:t>non-restrictive</a:t>
            </a:r>
            <a:r>
              <a:rPr dirty="0" sz="1400" spc="15">
                <a:hlinkClick r:id="rId18" action="ppaction://hlinksldjump"/>
              </a:rPr>
              <a:t> </a:t>
            </a:r>
            <a:r>
              <a:rPr dirty="0" sz="1400" spc="-25">
                <a:hlinkClick r:id="rId18" action="ppaction://hlinksldjump"/>
              </a:rPr>
              <a:t>distinction</a:t>
            </a:r>
            <a:endParaRPr sz="1400"/>
          </a:p>
        </p:txBody>
      </p:sp>
      <p:sp>
        <p:nvSpPr>
          <p:cNvPr id="8" name="object 8"/>
          <p:cNvSpPr txBox="1"/>
          <p:nvPr/>
        </p:nvSpPr>
        <p:spPr>
          <a:xfrm>
            <a:off x="167297" y="1252472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(22)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990" y="1252472"/>
            <a:ext cx="305816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Paris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which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is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Texas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70">
                <a:latin typeface="Tahoma"/>
                <a:cs typeface="Tahoma"/>
              </a:rPr>
              <a:t>warmer </a:t>
            </a:r>
            <a:r>
              <a:rPr dirty="0" sz="1100" spc="-35">
                <a:latin typeface="Tahoma"/>
                <a:cs typeface="Tahoma"/>
              </a:rPr>
              <a:t>than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Paris 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France </a:t>
            </a:r>
            <a:r>
              <a:rPr dirty="0" sz="1100" spc="-30">
                <a:latin typeface="Tahoma"/>
                <a:cs typeface="Tahoma"/>
              </a:rPr>
              <a:t>(restrictive </a:t>
            </a:r>
            <a:r>
              <a:rPr dirty="0" sz="1100" spc="-35">
                <a:latin typeface="Tahoma"/>
                <a:cs typeface="Tahoma"/>
              </a:rPr>
              <a:t>relative </a:t>
            </a:r>
            <a:r>
              <a:rPr dirty="0" sz="1100" spc="-45">
                <a:latin typeface="Tahoma"/>
                <a:cs typeface="Tahoma"/>
              </a:rPr>
              <a:t>clauses)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732659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(23)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990" y="1732659"/>
            <a:ext cx="300799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25">
                <a:latin typeface="Tahoma"/>
                <a:cs typeface="Tahoma"/>
              </a:rPr>
              <a:t>Paris,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which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is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the 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capital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France</a:t>
            </a:r>
            <a:r>
              <a:rPr dirty="0" sz="1100" spc="-40">
                <a:latin typeface="Tahoma"/>
                <a:cs typeface="Tahoma"/>
              </a:rPr>
              <a:t>,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lovely </a:t>
            </a:r>
            <a:r>
              <a:rPr dirty="0" sz="1100" spc="-20">
                <a:latin typeface="Tahoma"/>
                <a:cs typeface="Tahoma"/>
              </a:rPr>
              <a:t>city  </a:t>
            </a:r>
            <a:r>
              <a:rPr dirty="0" sz="1100" spc="-35">
                <a:latin typeface="Tahoma"/>
                <a:cs typeface="Tahoma"/>
              </a:rPr>
              <a:t>(non-restrictive relative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clauses)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75163" y="2247472"/>
            <a:ext cx="736600" cy="1232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latin typeface="Verdana"/>
                <a:cs typeface="Verdana"/>
                <a:hlinkClick r:id="rId18" action="ppaction://hlinksldjump"/>
              </a:rPr>
              <a:t>Res./non-res. </a:t>
            </a:r>
            <a:r>
              <a:rPr dirty="0" sz="400" spc="-25">
                <a:latin typeface="Verdana"/>
                <a:cs typeface="Verdana"/>
                <a:hlinkClick r:id="rId18" action="ppaction://hlinksldjump"/>
              </a:rPr>
              <a:t>dist. </a:t>
            </a:r>
            <a:r>
              <a:rPr dirty="0" sz="400" spc="-25"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34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clauses</a:t>
            </a: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3333B2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080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442249"/>
            <a:ext cx="1898014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Other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types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of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dependent</a:t>
            </a:r>
            <a:r>
              <a:rPr dirty="0" sz="1100" spc="145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clause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38561" y="2532016"/>
            <a:ext cx="53721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Post-modifying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2664587"/>
            <a:ext cx="660400" cy="661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677528"/>
            <a:ext cx="74866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9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1" action="ppaction://hlinksldjump"/>
              </a:rPr>
              <a:t>3</a:t>
            </a:r>
            <a:r>
              <a:rPr dirty="0" sz="600" spc="-140"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1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1" action="ppaction://hlinksldjump"/>
              </a:rPr>
              <a:t>51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381566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087982"/>
            <a:ext cx="355346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Dependent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clauses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complement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the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verb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(Od, </a:t>
            </a:r>
            <a:r>
              <a:rPr dirty="0" sz="110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Oi,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Cs,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553805"/>
            <a:ext cx="2234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Dependent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clauses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in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Subject</a:t>
            </a:r>
            <a:r>
              <a:rPr dirty="0" sz="1100" spc="2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839860"/>
            <a:ext cx="2546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Dependent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clauses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in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Post-modifer</a:t>
            </a:r>
            <a:r>
              <a:rPr dirty="0" sz="1100" spc="22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2033039"/>
            <a:ext cx="145732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Focus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on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relative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clauses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507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hlinkClick r:id="rId18" action="ppaction://hlinksldjump"/>
              </a:rPr>
              <a:t>Properties </a:t>
            </a:r>
            <a:r>
              <a:rPr dirty="0" sz="1400" spc="-40">
                <a:hlinkClick r:id="rId18" action="ppaction://hlinksldjump"/>
              </a:rPr>
              <a:t>of relative</a:t>
            </a:r>
            <a:r>
              <a:rPr dirty="0" sz="1400" spc="125">
                <a:hlinkClick r:id="rId18" action="ppaction://hlinksldjump"/>
              </a:rPr>
              <a:t> </a:t>
            </a:r>
            <a:r>
              <a:rPr dirty="0" sz="1400" spc="-65">
                <a:hlinkClick r:id="rId18" action="ppaction://hlinksldjump"/>
              </a:rPr>
              <a:t>clauses</a:t>
            </a:r>
            <a:endParaRPr sz="1400"/>
          </a:p>
        </p:txBody>
      </p:sp>
      <p:sp>
        <p:nvSpPr>
          <p:cNvPr id="8" name="object 8"/>
          <p:cNvSpPr txBox="1"/>
          <p:nvPr/>
        </p:nvSpPr>
        <p:spPr>
          <a:xfrm>
            <a:off x="267360" y="1124532"/>
            <a:ext cx="3219450" cy="5740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80" indent="-17716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Tahoma"/>
                <a:cs typeface="Tahoma"/>
              </a:rPr>
              <a:t>They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65">
                <a:latin typeface="Tahoma"/>
                <a:cs typeface="Tahoma"/>
              </a:rPr>
              <a:t>headed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0" b="1">
                <a:latin typeface="Arial"/>
                <a:cs typeface="Arial"/>
              </a:rPr>
              <a:t>relative </a:t>
            </a:r>
            <a:r>
              <a:rPr dirty="0" sz="1100" spc="-65" b="1">
                <a:latin typeface="Arial"/>
                <a:cs typeface="Arial"/>
              </a:rPr>
              <a:t>pronoun </a:t>
            </a:r>
            <a:r>
              <a:rPr dirty="0" sz="1100" spc="-45">
                <a:latin typeface="Tahoma"/>
                <a:cs typeface="Tahoma"/>
              </a:rPr>
              <a:t>(who, </a:t>
            </a:r>
            <a:r>
              <a:rPr dirty="0" sz="1100" spc="-20">
                <a:latin typeface="Tahoma"/>
                <a:cs typeface="Tahoma"/>
              </a:rPr>
              <a:t>that,  </a:t>
            </a:r>
            <a:r>
              <a:rPr dirty="0" sz="1100" spc="-35">
                <a:latin typeface="Tahoma"/>
                <a:cs typeface="Tahoma"/>
              </a:rPr>
              <a:t>which).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30">
                <a:latin typeface="Tahoma"/>
                <a:cs typeface="Tahoma"/>
              </a:rPr>
              <a:t>contain </a:t>
            </a:r>
            <a:r>
              <a:rPr dirty="0" sz="1100" spc="-70" b="1">
                <a:latin typeface="Arial"/>
                <a:cs typeface="Arial"/>
              </a:rPr>
              <a:t>unusual word</a:t>
            </a:r>
            <a:r>
              <a:rPr dirty="0" sz="1100" spc="165" b="1">
                <a:latin typeface="Arial"/>
                <a:cs typeface="Arial"/>
              </a:rPr>
              <a:t> </a:t>
            </a:r>
            <a:r>
              <a:rPr dirty="0" sz="1100" spc="-70" b="1">
                <a:latin typeface="Arial"/>
                <a:cs typeface="Arial"/>
              </a:rPr>
              <a:t>orders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62048" y="1709521"/>
            <a:ext cx="208279" cy="172085"/>
          </a:xfrm>
          <a:custGeom>
            <a:avLst/>
            <a:gdLst/>
            <a:ahLst/>
            <a:cxnLst/>
            <a:rect l="l" t="t" r="r" b="b"/>
            <a:pathLst>
              <a:path w="208280" h="172085">
                <a:moveTo>
                  <a:pt x="0" y="172072"/>
                </a:moveTo>
                <a:lnTo>
                  <a:pt x="208241" y="172072"/>
                </a:lnTo>
                <a:lnTo>
                  <a:pt x="208241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54961" y="1709521"/>
            <a:ext cx="262890" cy="172085"/>
          </a:xfrm>
          <a:custGeom>
            <a:avLst/>
            <a:gdLst/>
            <a:ahLst/>
            <a:cxnLst/>
            <a:rect l="l" t="t" r="r" b="b"/>
            <a:pathLst>
              <a:path w="262889" h="172085">
                <a:moveTo>
                  <a:pt x="0" y="172072"/>
                </a:moveTo>
                <a:lnTo>
                  <a:pt x="262369" y="172072"/>
                </a:lnTo>
                <a:lnTo>
                  <a:pt x="26236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74023" y="1709521"/>
            <a:ext cx="283845" cy="172085"/>
          </a:xfrm>
          <a:custGeom>
            <a:avLst/>
            <a:gdLst/>
            <a:ahLst/>
            <a:cxnLst/>
            <a:rect l="l" t="t" r="r" b="b"/>
            <a:pathLst>
              <a:path w="283844" h="172085">
                <a:moveTo>
                  <a:pt x="0" y="172072"/>
                </a:moveTo>
                <a:lnTo>
                  <a:pt x="283806" y="172072"/>
                </a:lnTo>
                <a:lnTo>
                  <a:pt x="283806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18985" y="1678722"/>
            <a:ext cx="24307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(e.g. </a:t>
            </a:r>
            <a:r>
              <a:rPr dirty="0" sz="1100" spc="-55" i="1">
                <a:latin typeface="Trebuchet MS"/>
                <a:cs typeface="Trebuchet MS"/>
              </a:rPr>
              <a:t>There’s </a:t>
            </a:r>
            <a:r>
              <a:rPr dirty="0" sz="1100" spc="-75" i="1">
                <a:latin typeface="Trebuchet MS"/>
                <a:cs typeface="Trebuchet MS"/>
              </a:rPr>
              <a:t>the </a:t>
            </a:r>
            <a:r>
              <a:rPr dirty="0" sz="1100" spc="-20" i="1">
                <a:latin typeface="Trebuchet MS"/>
                <a:cs typeface="Trebuchet MS"/>
              </a:rPr>
              <a:t>cat</a:t>
            </a:r>
            <a:r>
              <a:rPr dirty="0" baseline="-13888" sz="1200" spc="-30" i="1">
                <a:latin typeface="Arial"/>
                <a:cs typeface="Arial"/>
              </a:rPr>
              <a:t>OBJ </a:t>
            </a:r>
            <a:r>
              <a:rPr dirty="0" sz="1100" spc="-10" i="1">
                <a:latin typeface="Trebuchet MS"/>
                <a:cs typeface="Trebuchet MS"/>
              </a:rPr>
              <a:t>I</a:t>
            </a:r>
            <a:r>
              <a:rPr dirty="0" baseline="-13888" sz="1200" spc="-15" i="1">
                <a:latin typeface="Arial"/>
                <a:cs typeface="Arial"/>
              </a:rPr>
              <a:t>SUBJ</a:t>
            </a:r>
            <a:r>
              <a:rPr dirty="0" baseline="-13888" sz="1200" spc="-22" i="1">
                <a:latin typeface="Arial"/>
                <a:cs typeface="Arial"/>
              </a:rPr>
              <a:t> </a:t>
            </a:r>
            <a:r>
              <a:rPr dirty="0" sz="1100" spc="-20" i="1">
                <a:latin typeface="Trebuchet MS"/>
                <a:cs typeface="Trebuchet MS"/>
              </a:rPr>
              <a:t>saw</a:t>
            </a:r>
            <a:r>
              <a:rPr dirty="0" baseline="-13888" sz="1200" spc="-30" i="1">
                <a:latin typeface="Arial"/>
                <a:cs typeface="Arial"/>
              </a:rPr>
              <a:t>VERB</a:t>
            </a:r>
            <a:r>
              <a:rPr dirty="0" sz="1100" spc="-2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360" y="1888755"/>
            <a:ext cx="2384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100" spc="-25">
                <a:latin typeface="Tahoma"/>
                <a:cs typeface="Tahoma"/>
              </a:rPr>
              <a:t>They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40" b="1">
                <a:latin typeface="Arial"/>
                <a:cs typeface="Arial"/>
              </a:rPr>
              <a:t>split </a:t>
            </a:r>
            <a:r>
              <a:rPr dirty="0" sz="1100" spc="-50" b="1">
                <a:latin typeface="Arial"/>
                <a:cs typeface="Arial"/>
              </a:rPr>
              <a:t>Subjects </a:t>
            </a:r>
            <a:r>
              <a:rPr dirty="0" sz="1100" spc="-35" b="1">
                <a:latin typeface="Arial"/>
                <a:cs typeface="Arial"/>
              </a:rPr>
              <a:t>from</a:t>
            </a:r>
            <a:r>
              <a:rPr dirty="0" sz="1100" spc="-135" b="1">
                <a:latin typeface="Arial"/>
                <a:cs typeface="Arial"/>
              </a:rPr>
              <a:t> </a:t>
            </a:r>
            <a:r>
              <a:rPr dirty="0" sz="1100" spc="-55" b="1">
                <a:latin typeface="Arial"/>
                <a:cs typeface="Arial"/>
              </a:rPr>
              <a:t>Verbs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7085" y="2091626"/>
            <a:ext cx="452120" cy="172085"/>
          </a:xfrm>
          <a:custGeom>
            <a:avLst/>
            <a:gdLst/>
            <a:ahLst/>
            <a:cxnLst/>
            <a:rect l="l" t="t" r="r" b="b"/>
            <a:pathLst>
              <a:path w="452119" h="172085">
                <a:moveTo>
                  <a:pt x="0" y="172072"/>
                </a:moveTo>
                <a:lnTo>
                  <a:pt x="451815" y="172072"/>
                </a:lnTo>
                <a:lnTo>
                  <a:pt x="451815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329764" y="2091626"/>
            <a:ext cx="22352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10">
                <a:latin typeface="Tahoma"/>
                <a:cs typeface="Tahoma"/>
              </a:rPr>
              <a:t>w</a:t>
            </a:r>
            <a:r>
              <a:rPr dirty="0" sz="1100" spc="-65">
                <a:latin typeface="Tahoma"/>
                <a:cs typeface="Tahoma"/>
              </a:rPr>
              <a:t>as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4385" y="2060827"/>
            <a:ext cx="27438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41855" algn="l"/>
              </a:tabLst>
            </a:pPr>
            <a:r>
              <a:rPr dirty="0" sz="1100" spc="-20">
                <a:latin typeface="Tahoma"/>
                <a:cs typeface="Tahoma"/>
              </a:rPr>
              <a:t>The cat </a:t>
            </a:r>
            <a:r>
              <a:rPr dirty="0" sz="1100" spc="-110">
                <a:latin typeface="Tahoma"/>
                <a:cs typeface="Tahoma"/>
              </a:rPr>
              <a:t>[ 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60">
                <a:latin typeface="Tahoma"/>
                <a:cs typeface="Tahoma"/>
              </a:rPr>
              <a:t>chased 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14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dog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	</a:t>
            </a:r>
            <a:r>
              <a:rPr dirty="0" sz="1100" spc="-55">
                <a:latin typeface="Tahoma"/>
                <a:cs typeface="Tahoma"/>
              </a:rPr>
              <a:t>very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fierce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75163" y="2247472"/>
            <a:ext cx="736600" cy="1232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latin typeface="Verdana"/>
                <a:cs typeface="Verdana"/>
                <a:hlinkClick r:id="rId18" action="ppaction://hlinksldjump"/>
              </a:rPr>
              <a:t>Properties of</a:t>
            </a:r>
            <a:r>
              <a:rPr dirty="0" sz="400"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latin typeface="Verdana"/>
                <a:cs typeface="Verdana"/>
                <a:hlinkClick r:id="rId18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35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507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hlinkClick r:id="rId21" action="ppaction://hlinksldjump"/>
              </a:rPr>
              <a:t>Properties </a:t>
            </a:r>
            <a:r>
              <a:rPr dirty="0" sz="1400" spc="-40">
                <a:hlinkClick r:id="rId21" action="ppaction://hlinksldjump"/>
              </a:rPr>
              <a:t>of relative</a:t>
            </a:r>
            <a:r>
              <a:rPr dirty="0" sz="1400" spc="125">
                <a:hlinkClick r:id="rId21" action="ppaction://hlinksldjump"/>
              </a:rPr>
              <a:t> </a:t>
            </a:r>
            <a:r>
              <a:rPr dirty="0" sz="1400" spc="-65">
                <a:hlinkClick r:id="rId21" action="ppaction://hlinksldjump"/>
              </a:rPr>
              <a:t>clauses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167297" y="875257"/>
            <a:ext cx="1557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Case-marking </a:t>
            </a: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pronouns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197" y="1241868"/>
            <a:ext cx="17678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546100" algn="l"/>
              </a:tabLst>
            </a:pPr>
            <a:r>
              <a:rPr dirty="0" sz="1100" spc="-30">
                <a:latin typeface="Tahoma"/>
                <a:cs typeface="Tahoma"/>
              </a:rPr>
              <a:t>(24)	</a:t>
            </a:r>
            <a:r>
              <a:rPr dirty="0" sz="1100" spc="-20">
                <a:latin typeface="Tahoma"/>
                <a:cs typeface="Tahoma"/>
              </a:rPr>
              <a:t>She</a:t>
            </a:r>
            <a:r>
              <a:rPr dirty="0" baseline="-13888" sz="1200" spc="-30">
                <a:latin typeface="Verdana"/>
                <a:cs typeface="Verdana"/>
              </a:rPr>
              <a:t>NOM </a:t>
            </a:r>
            <a:r>
              <a:rPr dirty="0" sz="1100" spc="-40">
                <a:latin typeface="Tahoma"/>
                <a:cs typeface="Tahoma"/>
              </a:rPr>
              <a:t>likes</a:t>
            </a:r>
            <a:r>
              <a:rPr dirty="0" sz="1100" spc="-1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her</a:t>
            </a:r>
            <a:r>
              <a:rPr dirty="0" baseline="-13888" sz="1200" spc="-60">
                <a:latin typeface="Verdana"/>
                <a:cs typeface="Verdana"/>
              </a:rPr>
              <a:t>ACC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3593" y="2005914"/>
            <a:ext cx="862965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5">
                <a:latin typeface="Tahoma"/>
                <a:cs typeface="Tahoma"/>
              </a:rPr>
              <a:t>who/whom</a:t>
            </a:r>
            <a:r>
              <a:rPr dirty="0" baseline="-13888" sz="1200" spc="-15">
                <a:latin typeface="Verdana"/>
                <a:cs typeface="Verdana"/>
              </a:rPr>
              <a:t>A</a:t>
            </a:r>
            <a:r>
              <a:rPr dirty="0" baseline="-13888" sz="1200" spc="-30">
                <a:latin typeface="Verdana"/>
                <a:cs typeface="Verdana"/>
              </a:rPr>
              <a:t>CC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69933" y="1975115"/>
            <a:ext cx="4152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5">
                <a:latin typeface="Tahoma"/>
                <a:cs typeface="Tahoma"/>
              </a:rPr>
              <a:t>he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saw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608491"/>
            <a:ext cx="1473200" cy="8667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And </a:t>
            </a:r>
            <a:r>
              <a:rPr dirty="0" sz="1100" spc="-35">
                <a:latin typeface="Tahoma"/>
                <a:cs typeface="Tahoma"/>
              </a:rPr>
              <a:t>relative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pronouns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508634" indent="-495934">
              <a:lnSpc>
                <a:spcPct val="100000"/>
              </a:lnSpc>
              <a:buAutoNum type="arabicParenBoth" startAt="25"/>
              <a:tabLst>
                <a:tab pos="508000" algn="l"/>
                <a:tab pos="508634" algn="l"/>
              </a:tabLst>
            </a:pPr>
            <a:r>
              <a:rPr dirty="0" sz="1100" spc="-25">
                <a:latin typeface="Tahoma"/>
                <a:cs typeface="Tahoma"/>
              </a:rPr>
              <a:t>There’s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man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ahoma"/>
              <a:buAutoNum type="arabicParenBoth" startAt="25"/>
            </a:pPr>
            <a:endParaRPr sz="900">
              <a:latin typeface="Tahoma"/>
              <a:cs typeface="Tahoma"/>
            </a:endParaRPr>
          </a:p>
          <a:p>
            <a:pPr marL="508634" indent="-495934">
              <a:lnSpc>
                <a:spcPct val="100000"/>
              </a:lnSpc>
              <a:buAutoNum type="arabicParenBoth" startAt="25"/>
              <a:tabLst>
                <a:tab pos="508000" algn="l"/>
                <a:tab pos="508634" algn="l"/>
              </a:tabLst>
            </a:pPr>
            <a:r>
              <a:rPr dirty="0" sz="1100" spc="-25">
                <a:latin typeface="Tahoma"/>
                <a:cs typeface="Tahoma"/>
              </a:rPr>
              <a:t>There’s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3593" y="2314028"/>
            <a:ext cx="906144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5">
                <a:latin typeface="Tahoma"/>
                <a:cs typeface="Tahoma"/>
              </a:rPr>
              <a:t>who/</a:t>
            </a:r>
            <a:r>
              <a:rPr dirty="0" sz="1100" spc="-60" strike="sngStrike">
                <a:latin typeface="Tahoma"/>
                <a:cs typeface="Tahoma"/>
              </a:rPr>
              <a:t>whom</a:t>
            </a:r>
            <a:r>
              <a:rPr dirty="0" baseline="-13888" sz="1200" spc="22" strike="noStrike">
                <a:latin typeface="Verdana"/>
                <a:cs typeface="Verdana"/>
              </a:rPr>
              <a:t>NOM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12986" y="2283230"/>
            <a:ext cx="4972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0">
                <a:latin typeface="Tahoma"/>
                <a:cs typeface="Tahoma"/>
              </a:rPr>
              <a:t>saw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him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87863" y="2593287"/>
            <a:ext cx="711200" cy="88709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628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62865" marR="1644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latin typeface="Verdana"/>
                <a:cs typeface="Verdana"/>
                <a:hlinkClick r:id="rId21" action="ppaction://hlinksldjump"/>
              </a:rPr>
              <a:t>Properties of</a:t>
            </a:r>
            <a:r>
              <a:rPr dirty="0" sz="400"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20">
                <a:latin typeface="Verdana"/>
                <a:cs typeface="Verdana"/>
                <a:hlinkClick r:id="rId21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62865" marR="304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36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507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hlinkClick r:id="rId21" action="ppaction://hlinksldjump"/>
              </a:rPr>
              <a:t>Properties </a:t>
            </a:r>
            <a:r>
              <a:rPr dirty="0" sz="1400" spc="-40">
                <a:hlinkClick r:id="rId21" action="ppaction://hlinksldjump"/>
              </a:rPr>
              <a:t>of relative</a:t>
            </a:r>
            <a:r>
              <a:rPr dirty="0" sz="1400" spc="125">
                <a:hlinkClick r:id="rId21" action="ppaction://hlinksldjump"/>
              </a:rPr>
              <a:t> </a:t>
            </a:r>
            <a:r>
              <a:rPr dirty="0" sz="1400" spc="-65">
                <a:hlinkClick r:id="rId21" action="ppaction://hlinksldjump"/>
              </a:rPr>
              <a:t>clauses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167297" y="875257"/>
            <a:ext cx="19240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Animacy </a:t>
            </a:r>
            <a:r>
              <a:rPr dirty="0" sz="1100" spc="-20">
                <a:latin typeface="Tahoma"/>
                <a:cs typeface="Tahoma"/>
              </a:rPr>
              <a:t>distinction </a:t>
            </a: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pronouns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64507" y="1272667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4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83121">
            <a:solidFill>
              <a:srgbClr val="C7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7297" y="1241868"/>
            <a:ext cx="1151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08000" algn="l"/>
              </a:tabLst>
            </a:pPr>
            <a:r>
              <a:rPr dirty="0" sz="1100" spc="-30">
                <a:latin typeface="Tahoma"/>
                <a:cs typeface="Tahoma"/>
              </a:rPr>
              <a:t>(27)	</a:t>
            </a: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40">
                <a:latin typeface="Tahoma"/>
                <a:cs typeface="Tahoma"/>
              </a:rPr>
              <a:t>likes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608491"/>
            <a:ext cx="12928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And </a:t>
            </a:r>
            <a:r>
              <a:rPr dirty="0" sz="1100" spc="-35">
                <a:latin typeface="Tahoma"/>
                <a:cs typeface="Tahoma"/>
              </a:rPr>
              <a:t>relative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pronouns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62252" y="2314028"/>
            <a:ext cx="965835" cy="172085"/>
          </a:xfrm>
          <a:custGeom>
            <a:avLst/>
            <a:gdLst/>
            <a:ahLst/>
            <a:cxnLst/>
            <a:rect l="l" t="t" r="r" b="b"/>
            <a:pathLst>
              <a:path w="965835" h="172085">
                <a:moveTo>
                  <a:pt x="0" y="172072"/>
                </a:moveTo>
                <a:lnTo>
                  <a:pt x="965581" y="172072"/>
                </a:lnTo>
                <a:lnTo>
                  <a:pt x="965581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89264" y="2398077"/>
            <a:ext cx="241935" cy="0"/>
          </a:xfrm>
          <a:custGeom>
            <a:avLst/>
            <a:gdLst/>
            <a:ahLst/>
            <a:cxnLst/>
            <a:rect l="l" t="t" r="r" b="b"/>
            <a:pathLst>
              <a:path w="241935" h="0">
                <a:moveTo>
                  <a:pt x="0" y="0"/>
                </a:moveTo>
                <a:lnTo>
                  <a:pt x="24161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67297" y="1975115"/>
            <a:ext cx="2811145" cy="5003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634" indent="-495934">
              <a:lnSpc>
                <a:spcPct val="100000"/>
              </a:lnSpc>
              <a:spcBef>
                <a:spcPts val="90"/>
              </a:spcBef>
              <a:buAutoNum type="arabicParenBoth" startAt="28"/>
              <a:tabLst>
                <a:tab pos="508000" algn="l"/>
                <a:tab pos="508634" algn="l"/>
              </a:tabLst>
            </a:pPr>
            <a:r>
              <a:rPr dirty="0" sz="1100" spc="-25">
                <a:latin typeface="Tahoma"/>
                <a:cs typeface="Tahoma"/>
              </a:rPr>
              <a:t>There’s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man </a:t>
            </a:r>
            <a:r>
              <a:rPr dirty="0" sz="1100" spc="-15">
                <a:latin typeface="Tahoma"/>
                <a:cs typeface="Tahoma"/>
              </a:rPr>
              <a:t>that/who </a:t>
            </a:r>
            <a:r>
              <a:rPr dirty="0" sz="1100" spc="-110">
                <a:latin typeface="Tahoma"/>
                <a:cs typeface="Tahoma"/>
              </a:rPr>
              <a:t>I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saw.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ahoma"/>
              <a:buAutoNum type="arabicParenBoth" startAt="28"/>
            </a:pPr>
            <a:endParaRPr sz="900">
              <a:latin typeface="Tahoma"/>
              <a:cs typeface="Tahoma"/>
            </a:endParaRPr>
          </a:p>
          <a:p>
            <a:pPr marL="508634" indent="-495934">
              <a:lnSpc>
                <a:spcPct val="100000"/>
              </a:lnSpc>
              <a:buAutoNum type="arabicParenBoth" startAt="28"/>
              <a:tabLst>
                <a:tab pos="508000" algn="l"/>
                <a:tab pos="508634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45">
                <a:latin typeface="Tahoma"/>
                <a:cs typeface="Tahoma"/>
              </a:rPr>
              <a:t>found the </a:t>
            </a:r>
            <a:r>
              <a:rPr dirty="0" sz="1100" spc="-60">
                <a:latin typeface="Tahoma"/>
                <a:cs typeface="Tahoma"/>
              </a:rPr>
              <a:t>money </a:t>
            </a:r>
            <a:r>
              <a:rPr dirty="0" sz="1100" spc="-15">
                <a:latin typeface="Tahoma"/>
                <a:cs typeface="Tahoma"/>
              </a:rPr>
              <a:t>that/who </a:t>
            </a:r>
            <a:r>
              <a:rPr dirty="0" sz="1100" spc="-110">
                <a:latin typeface="Tahoma"/>
                <a:cs typeface="Tahoma"/>
              </a:rPr>
              <a:t>I</a:t>
            </a:r>
            <a:r>
              <a:rPr dirty="0" sz="1100" spc="10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dropped.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87863" y="2593287"/>
            <a:ext cx="711200" cy="88709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628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62865" marR="1644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latin typeface="Verdana"/>
                <a:cs typeface="Verdana"/>
                <a:hlinkClick r:id="rId21" action="ppaction://hlinksldjump"/>
              </a:rPr>
              <a:t>Properties of</a:t>
            </a:r>
            <a:r>
              <a:rPr dirty="0" sz="400"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20">
                <a:latin typeface="Verdana"/>
                <a:cs typeface="Verdana"/>
                <a:hlinkClick r:id="rId21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62865" marR="304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37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507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hlinkClick r:id="rId18" action="ppaction://hlinksldjump"/>
              </a:rPr>
              <a:t>Properties </a:t>
            </a:r>
            <a:r>
              <a:rPr dirty="0" sz="1400" spc="-40">
                <a:hlinkClick r:id="rId18" action="ppaction://hlinksldjump"/>
              </a:rPr>
              <a:t>of relative</a:t>
            </a:r>
            <a:r>
              <a:rPr dirty="0" sz="1400" spc="125">
                <a:hlinkClick r:id="rId18" action="ppaction://hlinksldjump"/>
              </a:rPr>
              <a:t> </a:t>
            </a:r>
            <a:r>
              <a:rPr dirty="0" sz="1400" spc="-65">
                <a:hlinkClick r:id="rId18" action="ppaction://hlinksldjump"/>
              </a:rPr>
              <a:t>clauses</a:t>
            </a:r>
            <a:endParaRPr sz="1400"/>
          </a:p>
        </p:txBody>
      </p:sp>
      <p:sp>
        <p:nvSpPr>
          <p:cNvPr id="8" name="object 8"/>
          <p:cNvSpPr txBox="1"/>
          <p:nvPr/>
        </p:nvSpPr>
        <p:spPr>
          <a:xfrm>
            <a:off x="167297" y="1298586"/>
            <a:ext cx="2868295" cy="558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Occasionally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relative </a:t>
            </a:r>
            <a:r>
              <a:rPr dirty="0" sz="1100" spc="-55">
                <a:latin typeface="Tahoma"/>
                <a:cs typeface="Tahoma"/>
              </a:rPr>
              <a:t>pronoun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omitted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508000" algn="l"/>
              </a:tabLst>
            </a:pPr>
            <a:r>
              <a:rPr dirty="0" sz="1100" spc="-30">
                <a:latin typeface="Tahoma"/>
                <a:cs typeface="Tahoma"/>
              </a:rPr>
              <a:t>(30)	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45">
                <a:latin typeface="Tahoma"/>
                <a:cs typeface="Tahoma"/>
              </a:rPr>
              <a:t>found the </a:t>
            </a:r>
            <a:r>
              <a:rPr dirty="0" sz="1100" spc="-60">
                <a:latin typeface="Tahoma"/>
                <a:cs typeface="Tahoma"/>
              </a:rPr>
              <a:t>money </a:t>
            </a:r>
            <a:r>
              <a:rPr dirty="0" sz="1100" spc="-10">
                <a:latin typeface="Tahoma"/>
                <a:cs typeface="Tahoma"/>
              </a:rPr>
              <a:t>(that) </a:t>
            </a:r>
            <a:r>
              <a:rPr dirty="0" sz="1100" spc="-110">
                <a:latin typeface="Tahoma"/>
                <a:cs typeface="Tahoma"/>
              </a:rPr>
              <a:t>I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dropped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5163" y="2247472"/>
            <a:ext cx="736600" cy="1232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latin typeface="Verdana"/>
                <a:cs typeface="Verdana"/>
                <a:hlinkClick r:id="rId18" action="ppaction://hlinksldjump"/>
              </a:rPr>
              <a:t>Properties of</a:t>
            </a:r>
            <a:r>
              <a:rPr dirty="0" sz="400"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latin typeface="Verdana"/>
                <a:cs typeface="Verdana"/>
                <a:hlinkClick r:id="rId18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38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507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hlinkClick r:id="rId21" action="ppaction://hlinksldjump"/>
              </a:rPr>
              <a:t>Properties </a:t>
            </a:r>
            <a:r>
              <a:rPr dirty="0" sz="1400" spc="-40">
                <a:hlinkClick r:id="rId21" action="ppaction://hlinksldjump"/>
              </a:rPr>
              <a:t>of relative</a:t>
            </a:r>
            <a:r>
              <a:rPr dirty="0" sz="1400" spc="125">
                <a:hlinkClick r:id="rId21" action="ppaction://hlinksldjump"/>
              </a:rPr>
              <a:t> </a:t>
            </a:r>
            <a:r>
              <a:rPr dirty="0" sz="1400" spc="-65">
                <a:hlinkClick r:id="rId21" action="ppaction://hlinksldjump"/>
              </a:rPr>
              <a:t>clauses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167297" y="902295"/>
            <a:ext cx="16141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Tahoma"/>
                <a:cs typeface="Tahoma"/>
              </a:rPr>
              <a:t>‘Movement’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pronoun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606383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(31)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2652" y="1544815"/>
            <a:ext cx="23558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60">
                <a:latin typeface="Tahoma"/>
                <a:cs typeface="Tahoma"/>
              </a:rPr>
              <a:t>who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85105" y="1544815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5994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37056" y="1514016"/>
            <a:ext cx="9004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did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90">
                <a:latin typeface="Tahoma"/>
                <a:cs typeface="Tahoma"/>
              </a:rPr>
              <a:t>see </a:t>
            </a:r>
            <a:r>
              <a:rPr dirty="0" sz="1100" spc="70" b="1">
                <a:latin typeface="Arial"/>
                <a:cs typeface="Arial"/>
              </a:rPr>
              <a:t>t</a:t>
            </a:r>
            <a:r>
              <a:rPr dirty="0" sz="1100" spc="105" b="1">
                <a:latin typeface="Arial"/>
                <a:cs typeface="Arial"/>
              </a:rPr>
              <a:t> </a:t>
            </a:r>
            <a:r>
              <a:rPr dirty="0" sz="1100" spc="-10">
                <a:latin typeface="Tahoma"/>
                <a:cs typeface="Tahoma"/>
              </a:rPr>
              <a:t>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80098" y="1354854"/>
            <a:ext cx="910590" cy="184785"/>
          </a:xfrm>
          <a:custGeom>
            <a:avLst/>
            <a:gdLst/>
            <a:ahLst/>
            <a:cxnLst/>
            <a:rect l="l" t="t" r="r" b="b"/>
            <a:pathLst>
              <a:path w="910589" h="184784">
                <a:moveTo>
                  <a:pt x="910206" y="184728"/>
                </a:moveTo>
                <a:lnTo>
                  <a:pt x="879691" y="36228"/>
                </a:lnTo>
                <a:lnTo>
                  <a:pt x="850268" y="2846"/>
                </a:lnTo>
                <a:lnTo>
                  <a:pt x="835302" y="0"/>
                </a:lnTo>
                <a:lnTo>
                  <a:pt x="65216" y="0"/>
                </a:lnTo>
                <a:lnTo>
                  <a:pt x="50251" y="2846"/>
                </a:lnTo>
                <a:lnTo>
                  <a:pt x="36912" y="10610"/>
                </a:lnTo>
                <a:lnTo>
                  <a:pt x="26628" y="22126"/>
                </a:lnTo>
                <a:lnTo>
                  <a:pt x="20828" y="36228"/>
                </a:lnTo>
                <a:lnTo>
                  <a:pt x="0" y="13758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8193" y="1456399"/>
            <a:ext cx="75565" cy="83185"/>
          </a:xfrm>
          <a:custGeom>
            <a:avLst/>
            <a:gdLst/>
            <a:ahLst/>
            <a:cxnLst/>
            <a:rect l="l" t="t" r="r" b="b"/>
            <a:pathLst>
              <a:path w="75565" h="83184">
                <a:moveTo>
                  <a:pt x="75434" y="15499"/>
                </a:moveTo>
                <a:lnTo>
                  <a:pt x="31904" y="36037"/>
                </a:lnTo>
                <a:lnTo>
                  <a:pt x="0" y="0"/>
                </a:lnTo>
                <a:lnTo>
                  <a:pt x="22217" y="83183"/>
                </a:lnTo>
                <a:lnTo>
                  <a:pt x="75434" y="15499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104430" y="1266731"/>
            <a:ext cx="452120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15">
                <a:latin typeface="Tahoma"/>
                <a:cs typeface="Tahoma"/>
              </a:rPr>
              <a:t>Movement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259658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(32)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9952" y="2167304"/>
            <a:ext cx="9772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There’s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65960" y="2198103"/>
            <a:ext cx="23558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60">
                <a:latin typeface="Tahoma"/>
                <a:cs typeface="Tahoma"/>
              </a:rPr>
              <a:t>who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42482" y="2198103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5994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050364" y="2167304"/>
            <a:ext cx="5334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80">
                <a:latin typeface="Tahoma"/>
                <a:cs typeface="Tahoma"/>
              </a:rPr>
              <a:t>saw</a:t>
            </a:r>
            <a:r>
              <a:rPr dirty="0" sz="1100" spc="165">
                <a:latin typeface="Tahoma"/>
                <a:cs typeface="Tahoma"/>
              </a:rPr>
              <a:t> </a:t>
            </a:r>
            <a:r>
              <a:rPr dirty="0" sz="1100" spc="70" b="1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93410" y="2008129"/>
            <a:ext cx="598805" cy="184785"/>
          </a:xfrm>
          <a:custGeom>
            <a:avLst/>
            <a:gdLst/>
            <a:ahLst/>
            <a:cxnLst/>
            <a:rect l="l" t="t" r="r" b="b"/>
            <a:pathLst>
              <a:path w="598805" h="184785">
                <a:moveTo>
                  <a:pt x="598474" y="184728"/>
                </a:moveTo>
                <a:lnTo>
                  <a:pt x="567959" y="36228"/>
                </a:lnTo>
                <a:lnTo>
                  <a:pt x="538536" y="2846"/>
                </a:lnTo>
                <a:lnTo>
                  <a:pt x="523571" y="0"/>
                </a:lnTo>
                <a:lnTo>
                  <a:pt x="65216" y="0"/>
                </a:lnTo>
                <a:lnTo>
                  <a:pt x="50250" y="2846"/>
                </a:lnTo>
                <a:lnTo>
                  <a:pt x="36912" y="10610"/>
                </a:lnTo>
                <a:lnTo>
                  <a:pt x="26628" y="22126"/>
                </a:lnTo>
                <a:lnTo>
                  <a:pt x="20828" y="36228"/>
                </a:lnTo>
                <a:lnTo>
                  <a:pt x="0" y="137583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861505" y="2109675"/>
            <a:ext cx="75565" cy="83185"/>
          </a:xfrm>
          <a:custGeom>
            <a:avLst/>
            <a:gdLst/>
            <a:ahLst/>
            <a:cxnLst/>
            <a:rect l="l" t="t" r="r" b="b"/>
            <a:pathLst>
              <a:path w="75564" h="83185">
                <a:moveTo>
                  <a:pt x="75434" y="15499"/>
                </a:moveTo>
                <a:lnTo>
                  <a:pt x="31904" y="36037"/>
                </a:lnTo>
                <a:lnTo>
                  <a:pt x="0" y="0"/>
                </a:lnTo>
                <a:lnTo>
                  <a:pt x="22217" y="83183"/>
                </a:lnTo>
                <a:lnTo>
                  <a:pt x="75434" y="15499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961870" y="1920006"/>
            <a:ext cx="452120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15">
                <a:latin typeface="Tahoma"/>
                <a:cs typeface="Tahoma"/>
              </a:rPr>
              <a:t>Movement</a:t>
            </a:r>
            <a:endParaRPr sz="75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87863" y="2593287"/>
            <a:ext cx="711200" cy="88709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628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62865" marR="1644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latin typeface="Verdana"/>
                <a:cs typeface="Verdana"/>
                <a:hlinkClick r:id="rId21" action="ppaction://hlinksldjump"/>
              </a:rPr>
              <a:t>Properties of</a:t>
            </a:r>
            <a:r>
              <a:rPr dirty="0" sz="400"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20">
                <a:latin typeface="Verdana"/>
                <a:cs typeface="Verdana"/>
                <a:hlinkClick r:id="rId21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62865" marR="304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39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507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hlinkClick r:id="rId18" action="ppaction://hlinksldjump"/>
              </a:rPr>
              <a:t>Properties </a:t>
            </a:r>
            <a:r>
              <a:rPr dirty="0" sz="1400" spc="-40">
                <a:hlinkClick r:id="rId18" action="ppaction://hlinksldjump"/>
              </a:rPr>
              <a:t>of relative</a:t>
            </a:r>
            <a:r>
              <a:rPr dirty="0" sz="1400" spc="125">
                <a:hlinkClick r:id="rId18" action="ppaction://hlinksldjump"/>
              </a:rPr>
              <a:t> </a:t>
            </a:r>
            <a:r>
              <a:rPr dirty="0" sz="1400" spc="-65">
                <a:hlinkClick r:id="rId18" action="ppaction://hlinksldjump"/>
              </a:rPr>
              <a:t>clauses</a:t>
            </a:r>
            <a:endParaRPr sz="1400"/>
          </a:p>
        </p:txBody>
      </p:sp>
      <p:sp>
        <p:nvSpPr>
          <p:cNvPr id="8" name="object 8"/>
          <p:cNvSpPr/>
          <p:nvPr/>
        </p:nvSpPr>
        <p:spPr>
          <a:xfrm>
            <a:off x="1673593" y="1565960"/>
            <a:ext cx="520065" cy="172085"/>
          </a:xfrm>
          <a:custGeom>
            <a:avLst/>
            <a:gdLst/>
            <a:ahLst/>
            <a:cxnLst/>
            <a:rect l="l" t="t" r="r" b="b"/>
            <a:pathLst>
              <a:path w="520064" h="172085">
                <a:moveTo>
                  <a:pt x="0" y="172072"/>
                </a:moveTo>
                <a:lnTo>
                  <a:pt x="519823" y="172072"/>
                </a:lnTo>
                <a:lnTo>
                  <a:pt x="519823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39606" y="1565960"/>
            <a:ext cx="377190" cy="172085"/>
          </a:xfrm>
          <a:custGeom>
            <a:avLst/>
            <a:gdLst/>
            <a:ahLst/>
            <a:cxnLst/>
            <a:rect l="l" t="t" r="r" b="b"/>
            <a:pathLst>
              <a:path w="377189" h="172085">
                <a:moveTo>
                  <a:pt x="0" y="172072"/>
                </a:moveTo>
                <a:lnTo>
                  <a:pt x="376910" y="172072"/>
                </a:lnTo>
                <a:lnTo>
                  <a:pt x="376910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62694" y="1565960"/>
            <a:ext cx="365125" cy="172085"/>
          </a:xfrm>
          <a:custGeom>
            <a:avLst/>
            <a:gdLst/>
            <a:ahLst/>
            <a:cxnLst/>
            <a:rect l="l" t="t" r="r" b="b"/>
            <a:pathLst>
              <a:path w="365125" h="172085">
                <a:moveTo>
                  <a:pt x="0" y="172072"/>
                </a:moveTo>
                <a:lnTo>
                  <a:pt x="364591" y="172072"/>
                </a:lnTo>
                <a:lnTo>
                  <a:pt x="364591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2CC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24342" y="1874075"/>
            <a:ext cx="522605" cy="172085"/>
          </a:xfrm>
          <a:custGeom>
            <a:avLst/>
            <a:gdLst/>
            <a:ahLst/>
            <a:cxnLst/>
            <a:rect l="l" t="t" r="r" b="b"/>
            <a:pathLst>
              <a:path w="522605" h="172085">
                <a:moveTo>
                  <a:pt x="0" y="172072"/>
                </a:moveTo>
                <a:lnTo>
                  <a:pt x="522516" y="172072"/>
                </a:lnTo>
                <a:lnTo>
                  <a:pt x="522516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93035" y="1874075"/>
            <a:ext cx="525145" cy="172085"/>
          </a:xfrm>
          <a:custGeom>
            <a:avLst/>
            <a:gdLst/>
            <a:ahLst/>
            <a:cxnLst/>
            <a:rect l="l" t="t" r="r" b="b"/>
            <a:pathLst>
              <a:path w="525144" h="172085">
                <a:moveTo>
                  <a:pt x="0" y="172072"/>
                </a:moveTo>
                <a:lnTo>
                  <a:pt x="524687" y="172072"/>
                </a:lnTo>
                <a:lnTo>
                  <a:pt x="524687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63913" y="1874075"/>
            <a:ext cx="332740" cy="172085"/>
          </a:xfrm>
          <a:custGeom>
            <a:avLst/>
            <a:gdLst/>
            <a:ahLst/>
            <a:cxnLst/>
            <a:rect l="l" t="t" r="r" b="b"/>
            <a:pathLst>
              <a:path w="332739" h="172085">
                <a:moveTo>
                  <a:pt x="0" y="172072"/>
                </a:moveTo>
                <a:lnTo>
                  <a:pt x="332270" y="172072"/>
                </a:lnTo>
                <a:lnTo>
                  <a:pt x="332270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2CC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6497" y="1168551"/>
            <a:ext cx="3037205" cy="8667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Unusual </a:t>
            </a:r>
            <a:r>
              <a:rPr dirty="0" sz="1100" spc="-65">
                <a:latin typeface="Tahoma"/>
                <a:cs typeface="Tahoma"/>
              </a:rPr>
              <a:t>word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orders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559435" indent="-495934">
              <a:lnSpc>
                <a:spcPct val="100000"/>
              </a:lnSpc>
              <a:buAutoNum type="arabicParenBoth" startAt="33"/>
              <a:tabLst>
                <a:tab pos="558800" algn="l"/>
                <a:tab pos="559435" algn="l"/>
              </a:tabLst>
            </a:pPr>
            <a:r>
              <a:rPr dirty="0" sz="1100" spc="-25">
                <a:latin typeface="Tahoma"/>
                <a:cs typeface="Tahoma"/>
              </a:rPr>
              <a:t>There’s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man </a:t>
            </a:r>
            <a:r>
              <a:rPr dirty="0" sz="1100" spc="-60">
                <a:latin typeface="Tahoma"/>
                <a:cs typeface="Tahoma"/>
              </a:rPr>
              <a:t>who </a:t>
            </a:r>
            <a:r>
              <a:rPr dirty="0" baseline="-13888" sz="1200" spc="-7">
                <a:latin typeface="Verdana"/>
                <a:cs typeface="Verdana"/>
              </a:rPr>
              <a:t>OBJ.  </a:t>
            </a:r>
            <a:r>
              <a:rPr dirty="0" sz="1100" spc="-110">
                <a:latin typeface="Tahoma"/>
                <a:cs typeface="Tahoma"/>
              </a:rPr>
              <a:t>I  </a:t>
            </a:r>
            <a:r>
              <a:rPr dirty="0" baseline="-13888" sz="1200" spc="-30">
                <a:latin typeface="Verdana"/>
                <a:cs typeface="Verdana"/>
              </a:rPr>
              <a:t>SUBJ.  </a:t>
            </a:r>
            <a:r>
              <a:rPr dirty="0" sz="1100" spc="-80">
                <a:latin typeface="Tahoma"/>
                <a:cs typeface="Tahoma"/>
              </a:rPr>
              <a:t>saw</a:t>
            </a:r>
            <a:r>
              <a:rPr dirty="0" sz="1100" spc="-130">
                <a:latin typeface="Tahoma"/>
                <a:cs typeface="Tahoma"/>
              </a:rPr>
              <a:t> </a:t>
            </a:r>
            <a:r>
              <a:rPr dirty="0" baseline="-13888" sz="1200" spc="-30">
                <a:latin typeface="Verdana"/>
                <a:cs typeface="Verdana"/>
              </a:rPr>
              <a:t>V.</a:t>
            </a:r>
            <a:endParaRPr baseline="-13888"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ahoma"/>
              <a:buAutoNum type="arabicParenBoth" startAt="33"/>
            </a:pPr>
            <a:endParaRPr sz="900">
              <a:latin typeface="Verdana"/>
              <a:cs typeface="Verdana"/>
            </a:endParaRPr>
          </a:p>
          <a:p>
            <a:pPr marL="559435" indent="-495934">
              <a:lnSpc>
                <a:spcPct val="100000"/>
              </a:lnSpc>
              <a:buAutoNum type="arabicParenBoth" startAt="33"/>
              <a:tabLst>
                <a:tab pos="558800" algn="l"/>
                <a:tab pos="559435" algn="l"/>
              </a:tabLst>
            </a:pPr>
            <a:r>
              <a:rPr dirty="0" sz="1100" spc="-25">
                <a:latin typeface="Tahoma"/>
                <a:cs typeface="Tahoma"/>
              </a:rPr>
              <a:t>There’s </a:t>
            </a:r>
            <a:r>
              <a:rPr dirty="0" sz="1100" spc="-40">
                <a:latin typeface="Tahoma"/>
                <a:cs typeface="Tahoma"/>
              </a:rPr>
              <a:t>the fish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baseline="-13888" sz="1200" spc="-7">
                <a:latin typeface="Verdana"/>
                <a:cs typeface="Verdana"/>
              </a:rPr>
              <a:t>OBJ. </a:t>
            </a:r>
            <a:r>
              <a:rPr dirty="0" sz="1100" spc="-75">
                <a:latin typeface="Tahoma"/>
                <a:cs typeface="Tahoma"/>
              </a:rPr>
              <a:t>she </a:t>
            </a:r>
            <a:r>
              <a:rPr dirty="0" baseline="-13888" sz="1200" spc="-30">
                <a:latin typeface="Verdana"/>
                <a:cs typeface="Verdana"/>
              </a:rPr>
              <a:t>SUBJ. </a:t>
            </a:r>
            <a:r>
              <a:rPr dirty="0" sz="1100" spc="-45">
                <a:latin typeface="Tahoma"/>
                <a:cs typeface="Tahoma"/>
              </a:rPr>
              <a:t>ate</a:t>
            </a:r>
            <a:r>
              <a:rPr dirty="0" sz="1100" spc="-235">
                <a:latin typeface="Tahoma"/>
                <a:cs typeface="Tahoma"/>
              </a:rPr>
              <a:t> </a:t>
            </a:r>
            <a:r>
              <a:rPr dirty="0" baseline="-13888" sz="1200" spc="-30">
                <a:latin typeface="Verdana"/>
                <a:cs typeface="Verdana"/>
              </a:rPr>
              <a:t>V.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75163" y="2247472"/>
            <a:ext cx="736600" cy="1232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latin typeface="Verdana"/>
                <a:cs typeface="Verdana"/>
                <a:hlinkClick r:id="rId18" action="ppaction://hlinksldjump"/>
              </a:rPr>
              <a:t>Properties of</a:t>
            </a:r>
            <a:r>
              <a:rPr dirty="0" sz="400"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latin typeface="Verdana"/>
                <a:cs typeface="Verdana"/>
                <a:hlinkClick r:id="rId18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40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507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hlinkClick r:id="rId21" action="ppaction://hlinksldjump"/>
              </a:rPr>
              <a:t>Properties </a:t>
            </a:r>
            <a:r>
              <a:rPr dirty="0" sz="1400" spc="-40">
                <a:hlinkClick r:id="rId21" action="ppaction://hlinksldjump"/>
              </a:rPr>
              <a:t>of relative</a:t>
            </a:r>
            <a:r>
              <a:rPr dirty="0" sz="1400" spc="125">
                <a:hlinkClick r:id="rId21" action="ppaction://hlinksldjump"/>
              </a:rPr>
              <a:t> </a:t>
            </a:r>
            <a:r>
              <a:rPr dirty="0" sz="1400" spc="-65">
                <a:hlinkClick r:id="rId21" action="ppaction://hlinksldjump"/>
              </a:rPr>
              <a:t>clauses</a:t>
            </a:r>
            <a:endParaRPr sz="1400"/>
          </a:p>
        </p:txBody>
      </p:sp>
      <p:sp>
        <p:nvSpPr>
          <p:cNvPr id="13" name="object 13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9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41</a:t>
            </a:r>
            <a:r>
              <a:rPr dirty="0" baseline="27777" sz="900" spc="-179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291791"/>
            <a:ext cx="18415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 b="1">
                <a:latin typeface="Arial"/>
                <a:cs typeface="Arial"/>
              </a:rPr>
              <a:t>Splitting </a:t>
            </a:r>
            <a:r>
              <a:rPr dirty="0" sz="1100" spc="-60" b="1">
                <a:latin typeface="Arial"/>
                <a:cs typeface="Arial"/>
              </a:rPr>
              <a:t>subjects </a:t>
            </a:r>
            <a:r>
              <a:rPr dirty="0" sz="1100" spc="-35" b="1">
                <a:latin typeface="Arial"/>
                <a:cs typeface="Arial"/>
              </a:rPr>
              <a:t>from</a:t>
            </a:r>
            <a:r>
              <a:rPr dirty="0" sz="1100" spc="75" b="1">
                <a:latin typeface="Arial"/>
                <a:cs typeface="Arial"/>
              </a:rPr>
              <a:t> </a:t>
            </a:r>
            <a:r>
              <a:rPr dirty="0" sz="1100" spc="-75" b="1">
                <a:latin typeface="Arial"/>
                <a:cs typeface="Arial"/>
              </a:rPr>
              <a:t>verbs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658415"/>
            <a:ext cx="23475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08000" algn="l"/>
              </a:tabLst>
            </a:pPr>
            <a:r>
              <a:rPr dirty="0" sz="1100" spc="-30">
                <a:latin typeface="Tahoma"/>
                <a:cs typeface="Tahoma"/>
              </a:rPr>
              <a:t>(35)	</a:t>
            </a:r>
            <a:r>
              <a:rPr dirty="0" sz="1100" spc="-20">
                <a:latin typeface="Tahoma"/>
                <a:cs typeface="Tahoma"/>
              </a:rPr>
              <a:t>The cat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60">
                <a:latin typeface="Tahoma"/>
                <a:cs typeface="Tahoma"/>
              </a:rPr>
              <a:t>chased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dog</a:t>
            </a:r>
            <a:r>
              <a:rPr dirty="0" sz="1100" spc="125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48356" y="1689214"/>
            <a:ext cx="22352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10">
                <a:latin typeface="Tahoma"/>
                <a:cs typeface="Tahoma"/>
              </a:rPr>
              <a:t>w</a:t>
            </a:r>
            <a:r>
              <a:rPr dirty="0" sz="1100" spc="-65">
                <a:latin typeface="Tahoma"/>
                <a:cs typeface="Tahoma"/>
              </a:rPr>
              <a:t>as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92450" y="1658415"/>
            <a:ext cx="6146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very</a:t>
            </a:r>
            <a:r>
              <a:rPr dirty="0" sz="1100" spc="-45">
                <a:latin typeface="Tahoma"/>
                <a:cs typeface="Tahoma"/>
              </a:rPr>
              <a:t> fierce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402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hlinkClick r:id="rId21" action="ppaction://hlinksldjump"/>
              </a:rPr>
              <a:t>Relative </a:t>
            </a:r>
            <a:r>
              <a:rPr dirty="0" sz="1400" spc="-65">
                <a:hlinkClick r:id="rId21" action="ppaction://hlinksldjump"/>
              </a:rPr>
              <a:t>clauses </a:t>
            </a:r>
            <a:r>
              <a:rPr dirty="0" sz="1400" spc="-30">
                <a:hlinkClick r:id="rId21" action="ppaction://hlinksldjump"/>
              </a:rPr>
              <a:t>in</a:t>
            </a:r>
            <a:r>
              <a:rPr dirty="0" sz="1400" spc="160">
                <a:hlinkClick r:id="rId21" action="ppaction://hlinksldjump"/>
              </a:rPr>
              <a:t> </a:t>
            </a:r>
            <a:r>
              <a:rPr dirty="0" sz="1400" spc="-70">
                <a:hlinkClick r:id="rId21" action="ppaction://hlinksldjump"/>
              </a:rPr>
              <a:t>research</a:t>
            </a:r>
            <a:endParaRPr sz="1400"/>
          </a:p>
        </p:txBody>
      </p:sp>
      <p:sp>
        <p:nvSpPr>
          <p:cNvPr id="12" name="object 12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latin typeface="Verdana"/>
                <a:cs typeface="Verdana"/>
                <a:hlinkClick r:id="rId21" action="ppaction://hlinksldjump"/>
              </a:rPr>
              <a:t>Relative </a:t>
            </a:r>
            <a:r>
              <a:rPr dirty="0" sz="400" spc="-35">
                <a:latin typeface="Verdana"/>
                <a:cs typeface="Verdana"/>
                <a:hlinkClick r:id="rId21" action="ppaction://hlinksldjump"/>
              </a:rPr>
              <a:t>clauses </a:t>
            </a:r>
            <a:r>
              <a:rPr dirty="0" sz="400" spc="-25">
                <a:latin typeface="Verdana"/>
                <a:cs typeface="Verdana"/>
                <a:hlinkClick r:id="rId21" action="ppaction://hlinksldjump"/>
              </a:rPr>
              <a:t>in </a:t>
            </a:r>
            <a:r>
              <a:rPr dirty="0" sz="400" spc="-40">
                <a:latin typeface="Verdana"/>
                <a:cs typeface="Verdana"/>
                <a:hlinkClick r:id="rId21" action="ppaction://hlinksldjump"/>
              </a:rPr>
              <a:t>research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9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42</a:t>
            </a:r>
            <a:r>
              <a:rPr dirty="0" baseline="27777" sz="900" spc="-179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750784"/>
            <a:ext cx="3361054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Tahoma"/>
                <a:cs typeface="Tahoma"/>
              </a:rPr>
              <a:t>Relative </a:t>
            </a:r>
            <a:r>
              <a:rPr dirty="0" sz="1100" spc="-55">
                <a:latin typeface="Tahoma"/>
                <a:cs typeface="Tahoma"/>
              </a:rPr>
              <a:t>clauses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55">
                <a:latin typeface="Tahoma"/>
                <a:cs typeface="Tahoma"/>
              </a:rPr>
              <a:t>very </a:t>
            </a:r>
            <a:r>
              <a:rPr dirty="0" sz="1100" spc="-40">
                <a:latin typeface="Tahoma"/>
                <a:cs typeface="Tahoma"/>
              </a:rPr>
              <a:t>widely </a:t>
            </a:r>
            <a:r>
              <a:rPr dirty="0" sz="1100" spc="-70">
                <a:latin typeface="Tahoma"/>
                <a:cs typeface="Tahoma"/>
              </a:rPr>
              <a:t>used </a:t>
            </a:r>
            <a:r>
              <a:rPr dirty="0" sz="1100" spc="-25">
                <a:latin typeface="Tahoma"/>
                <a:cs typeface="Tahoma"/>
              </a:rPr>
              <a:t>in linguistic </a:t>
            </a:r>
            <a:r>
              <a:rPr dirty="0" sz="1100" spc="-60">
                <a:latin typeface="Tahoma"/>
                <a:cs typeface="Tahoma"/>
              </a:rPr>
              <a:t>research  </a:t>
            </a:r>
            <a:r>
              <a:rPr dirty="0" sz="1100" spc="-65">
                <a:latin typeface="Tahoma"/>
                <a:cs typeface="Tahoma"/>
              </a:rPr>
              <a:t>because: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208047"/>
            <a:ext cx="3355340" cy="151638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Tahoma"/>
                <a:cs typeface="Tahoma"/>
              </a:rPr>
              <a:t>They </a:t>
            </a:r>
            <a:r>
              <a:rPr dirty="0" sz="1100" spc="-55">
                <a:latin typeface="Tahoma"/>
                <a:cs typeface="Tahoma"/>
              </a:rPr>
              <a:t>vary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35">
                <a:latin typeface="Tahoma"/>
                <a:cs typeface="Tahoma"/>
              </a:rPr>
              <a:t>interesting </a:t>
            </a:r>
            <a:r>
              <a:rPr dirty="0" sz="1100" spc="-80">
                <a:latin typeface="Tahoma"/>
                <a:cs typeface="Tahoma"/>
              </a:rPr>
              <a:t>ways </a:t>
            </a:r>
            <a:r>
              <a:rPr dirty="0" sz="1100" spc="-50">
                <a:latin typeface="Tahoma"/>
                <a:cs typeface="Tahoma"/>
              </a:rPr>
              <a:t>across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languages</a:t>
            </a:r>
            <a:endParaRPr sz="1100">
              <a:latin typeface="Tahoma"/>
              <a:cs typeface="Tahoma"/>
            </a:endParaRPr>
          </a:p>
          <a:p>
            <a:pPr marL="189230" marR="50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80">
                <a:latin typeface="Tahoma"/>
                <a:cs typeface="Tahoma"/>
              </a:rPr>
              <a:t>In </a:t>
            </a:r>
            <a:r>
              <a:rPr dirty="0" sz="1100" spc="-70">
                <a:latin typeface="Tahoma"/>
                <a:cs typeface="Tahoma"/>
              </a:rPr>
              <a:t>some </a:t>
            </a:r>
            <a:r>
              <a:rPr dirty="0" sz="1100" spc="-55">
                <a:latin typeface="Tahoma"/>
                <a:cs typeface="Tahoma"/>
              </a:rPr>
              <a:t>languages </a:t>
            </a:r>
            <a:r>
              <a:rPr dirty="0" sz="1100" spc="-45">
                <a:latin typeface="Tahoma"/>
                <a:cs typeface="Tahoma"/>
              </a:rPr>
              <a:t>they </a:t>
            </a:r>
            <a:r>
              <a:rPr dirty="0" sz="1100" spc="-40">
                <a:latin typeface="Tahoma"/>
                <a:cs typeface="Tahoma"/>
              </a:rPr>
              <a:t>allow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45">
                <a:latin typeface="Tahoma"/>
                <a:cs typeface="Tahoma"/>
              </a:rPr>
              <a:t>create simple </a:t>
            </a:r>
            <a:r>
              <a:rPr dirty="0" sz="1100" spc="-50">
                <a:latin typeface="Tahoma"/>
                <a:cs typeface="Tahoma"/>
              </a:rPr>
              <a:t>and  </a:t>
            </a:r>
            <a:r>
              <a:rPr dirty="0" sz="1100" spc="-45">
                <a:latin typeface="Tahoma"/>
                <a:cs typeface="Tahoma"/>
              </a:rPr>
              <a:t>complex </a:t>
            </a:r>
            <a:r>
              <a:rPr dirty="0" sz="1100" spc="-55">
                <a:latin typeface="Tahoma"/>
                <a:cs typeface="Tahoma"/>
              </a:rPr>
              <a:t>versions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75">
                <a:latin typeface="Tahoma"/>
                <a:cs typeface="Tahoma"/>
              </a:rPr>
              <a:t>same </a:t>
            </a:r>
            <a:r>
              <a:rPr dirty="0" sz="1100" spc="-60">
                <a:latin typeface="Tahoma"/>
                <a:cs typeface="Tahoma"/>
              </a:rPr>
              <a:t>sentence </a:t>
            </a:r>
            <a:r>
              <a:rPr dirty="0" sz="1100" spc="30">
                <a:latin typeface="Tahoma"/>
                <a:cs typeface="Tahoma"/>
              </a:rPr>
              <a:t>WITHOUT  MAKING </a:t>
            </a:r>
            <a:r>
              <a:rPr dirty="0" sz="1100" spc="65">
                <a:latin typeface="Tahoma"/>
                <a:cs typeface="Tahoma"/>
              </a:rPr>
              <a:t>ANY </a:t>
            </a:r>
            <a:r>
              <a:rPr dirty="0" sz="1100" spc="20">
                <a:latin typeface="Tahoma"/>
                <a:cs typeface="Tahoma"/>
              </a:rPr>
              <a:t>CHANGES </a:t>
            </a:r>
            <a:r>
              <a:rPr dirty="0" sz="1100" spc="60">
                <a:latin typeface="Tahoma"/>
                <a:cs typeface="Tahoma"/>
              </a:rPr>
              <a:t>TO </a:t>
            </a:r>
            <a:r>
              <a:rPr dirty="0" sz="1100" spc="50">
                <a:latin typeface="Tahoma"/>
                <a:cs typeface="Tahoma"/>
              </a:rPr>
              <a:t>THE </a:t>
            </a:r>
            <a:r>
              <a:rPr dirty="0" sz="1100" spc="15">
                <a:latin typeface="Tahoma"/>
                <a:cs typeface="Tahoma"/>
              </a:rPr>
              <a:t>WORDS </a:t>
            </a:r>
            <a:r>
              <a:rPr dirty="0" sz="1100" spc="-35">
                <a:latin typeface="Tahoma"/>
                <a:cs typeface="Tahoma"/>
              </a:rPr>
              <a:t>IN</a:t>
            </a:r>
            <a:r>
              <a:rPr dirty="0" sz="1100" spc="-125">
                <a:latin typeface="Tahoma"/>
                <a:cs typeface="Tahoma"/>
              </a:rPr>
              <a:t> </a:t>
            </a:r>
            <a:r>
              <a:rPr dirty="0" sz="1100" spc="50">
                <a:latin typeface="Tahoma"/>
                <a:cs typeface="Tahoma"/>
              </a:rPr>
              <a:t>THE  </a:t>
            </a:r>
            <a:r>
              <a:rPr dirty="0" sz="1100" spc="35">
                <a:latin typeface="Tahoma"/>
                <a:cs typeface="Tahoma"/>
              </a:rPr>
              <a:t>SENTENCE</a:t>
            </a:r>
            <a:endParaRPr sz="1100">
              <a:latin typeface="Tahoma"/>
              <a:cs typeface="Tahoma"/>
            </a:endParaRPr>
          </a:p>
          <a:p>
            <a:pPr algn="just" marL="189230" marR="241935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Tahoma"/>
                <a:cs typeface="Tahoma"/>
              </a:rPr>
              <a:t>They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55">
                <a:latin typeface="Tahoma"/>
                <a:cs typeface="Tahoma"/>
              </a:rPr>
              <a:t>very </a:t>
            </a:r>
            <a:r>
              <a:rPr dirty="0" sz="1100" spc="-45">
                <a:latin typeface="Tahoma"/>
                <a:cs typeface="Tahoma"/>
              </a:rPr>
              <a:t>sensitive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overall </a:t>
            </a:r>
            <a:r>
              <a:rPr dirty="0" sz="1100" spc="-25">
                <a:latin typeface="Tahoma"/>
                <a:cs typeface="Tahoma"/>
              </a:rPr>
              <a:t>linguistic </a:t>
            </a:r>
            <a:r>
              <a:rPr dirty="0" sz="1100" spc="-35">
                <a:latin typeface="Tahoma"/>
                <a:cs typeface="Tahoma"/>
              </a:rPr>
              <a:t>ability.  </a:t>
            </a:r>
            <a:r>
              <a:rPr dirty="0" sz="1100" spc="-45">
                <a:latin typeface="Tahoma"/>
                <a:cs typeface="Tahoma"/>
              </a:rPr>
              <a:t>Language-impaired </a:t>
            </a:r>
            <a:r>
              <a:rPr dirty="0" sz="1100" spc="-30">
                <a:latin typeface="Tahoma"/>
                <a:cs typeface="Tahoma"/>
              </a:rPr>
              <a:t>individuals find </a:t>
            </a:r>
            <a:r>
              <a:rPr dirty="0" sz="1100" spc="-35">
                <a:latin typeface="Tahoma"/>
                <a:cs typeface="Tahoma"/>
              </a:rPr>
              <a:t>relative </a:t>
            </a:r>
            <a:r>
              <a:rPr dirty="0" sz="1100" spc="-55">
                <a:latin typeface="Tahoma"/>
                <a:cs typeface="Tahoma"/>
              </a:rPr>
              <a:t>clauses  </a:t>
            </a:r>
            <a:r>
              <a:rPr dirty="0" sz="1100" spc="-30">
                <a:latin typeface="Tahoma"/>
                <a:cs typeface="Tahoma"/>
              </a:rPr>
              <a:t>particularly </a:t>
            </a:r>
            <a:r>
              <a:rPr dirty="0" sz="1100" spc="-20">
                <a:latin typeface="Tahoma"/>
                <a:cs typeface="Tahoma"/>
              </a:rPr>
              <a:t>difficult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0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process.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402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hlinkClick r:id="rId21" action="ppaction://hlinksldjump"/>
              </a:rPr>
              <a:t>Relative </a:t>
            </a:r>
            <a:r>
              <a:rPr dirty="0" sz="1400" spc="-65">
                <a:hlinkClick r:id="rId21" action="ppaction://hlinksldjump"/>
              </a:rPr>
              <a:t>clauses </a:t>
            </a:r>
            <a:r>
              <a:rPr dirty="0" sz="1400" spc="-30">
                <a:hlinkClick r:id="rId21" action="ppaction://hlinksldjump"/>
              </a:rPr>
              <a:t>in</a:t>
            </a:r>
            <a:r>
              <a:rPr dirty="0" sz="1400" spc="160">
                <a:hlinkClick r:id="rId21" action="ppaction://hlinksldjump"/>
              </a:rPr>
              <a:t> </a:t>
            </a:r>
            <a:r>
              <a:rPr dirty="0" sz="1400" spc="-70">
                <a:hlinkClick r:id="rId21" action="ppaction://hlinksldjump"/>
              </a:rPr>
              <a:t>research</a:t>
            </a:r>
            <a:endParaRPr sz="1400"/>
          </a:p>
        </p:txBody>
      </p:sp>
      <p:sp>
        <p:nvSpPr>
          <p:cNvPr id="13" name="object 13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latin typeface="Verdana"/>
                <a:cs typeface="Verdana"/>
                <a:hlinkClick r:id="rId21" action="ppaction://hlinksldjump"/>
              </a:rPr>
              <a:t>Relative </a:t>
            </a:r>
            <a:r>
              <a:rPr dirty="0" sz="400" spc="-35">
                <a:latin typeface="Verdana"/>
                <a:cs typeface="Verdana"/>
                <a:hlinkClick r:id="rId21" action="ppaction://hlinksldjump"/>
              </a:rPr>
              <a:t>clauses </a:t>
            </a:r>
            <a:r>
              <a:rPr dirty="0" sz="400" spc="-25">
                <a:latin typeface="Verdana"/>
                <a:cs typeface="Verdana"/>
                <a:hlinkClick r:id="rId21" action="ppaction://hlinksldjump"/>
              </a:rPr>
              <a:t>in </a:t>
            </a:r>
            <a:r>
              <a:rPr dirty="0" sz="400" spc="-40">
                <a:latin typeface="Verdana"/>
                <a:cs typeface="Verdana"/>
                <a:hlinkClick r:id="rId21" action="ppaction://hlinksldjump"/>
              </a:rPr>
              <a:t>research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9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43</a:t>
            </a:r>
            <a:r>
              <a:rPr dirty="0" baseline="27777" sz="900" spc="-179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388108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(36)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3234" y="1388108"/>
            <a:ext cx="21094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There’s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the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dog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that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chased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the</a:t>
            </a:r>
            <a:r>
              <a:rPr dirty="0" u="sng" sz="1100" spc="254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cat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696223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(37)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3234" y="1696223"/>
            <a:ext cx="21094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There’s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the 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cat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that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the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dog</a:t>
            </a:r>
            <a:r>
              <a:rPr dirty="0" u="sng" sz="1100" spc="2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chased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402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hlinkClick r:id="rId18" action="ppaction://hlinksldjump"/>
              </a:rPr>
              <a:t>Relative </a:t>
            </a:r>
            <a:r>
              <a:rPr dirty="0" sz="1400" spc="-65">
                <a:hlinkClick r:id="rId18" action="ppaction://hlinksldjump"/>
              </a:rPr>
              <a:t>clauses </a:t>
            </a:r>
            <a:r>
              <a:rPr dirty="0" sz="1400" spc="-30">
                <a:hlinkClick r:id="rId18" action="ppaction://hlinksldjump"/>
              </a:rPr>
              <a:t>in</a:t>
            </a:r>
            <a:r>
              <a:rPr dirty="0" sz="1400" spc="160">
                <a:hlinkClick r:id="rId18" action="ppaction://hlinksldjump"/>
              </a:rPr>
              <a:t> </a:t>
            </a:r>
            <a:r>
              <a:rPr dirty="0" sz="1400" spc="-70">
                <a:hlinkClick r:id="rId18" action="ppaction://hlinksldjump"/>
              </a:rPr>
              <a:t>research</a:t>
            </a:r>
            <a:endParaRPr sz="1400"/>
          </a:p>
        </p:txBody>
      </p:sp>
      <p:sp>
        <p:nvSpPr>
          <p:cNvPr id="8" name="object 8"/>
          <p:cNvSpPr txBox="1"/>
          <p:nvPr/>
        </p:nvSpPr>
        <p:spPr>
          <a:xfrm>
            <a:off x="167297" y="1383333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(38)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234" y="1383333"/>
            <a:ext cx="4533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There’s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9819" y="1414132"/>
            <a:ext cx="452755" cy="15811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dog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86268" y="1571752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32445" y="1571752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 h="0">
                <a:moveTo>
                  <a:pt x="0" y="0"/>
                </a:moveTo>
                <a:lnTo>
                  <a:pt x="24432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70671" y="157175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 h="0">
                <a:moveTo>
                  <a:pt x="0" y="0"/>
                </a:moveTo>
                <a:lnTo>
                  <a:pt x="4922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19897" y="1414132"/>
            <a:ext cx="386080" cy="172085"/>
          </a:xfrm>
          <a:custGeom>
            <a:avLst/>
            <a:gdLst/>
            <a:ahLst/>
            <a:cxnLst/>
            <a:rect l="l" t="t" r="r" b="b"/>
            <a:pathLst>
              <a:path w="386080" h="172084">
                <a:moveTo>
                  <a:pt x="0" y="172072"/>
                </a:moveTo>
                <a:lnTo>
                  <a:pt x="386003" y="172072"/>
                </a:lnTo>
                <a:lnTo>
                  <a:pt x="386003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02852" y="157175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 h="0">
                <a:moveTo>
                  <a:pt x="0" y="0"/>
                </a:moveTo>
                <a:lnTo>
                  <a:pt x="492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52090" y="1414132"/>
            <a:ext cx="407670" cy="172085"/>
          </a:xfrm>
          <a:custGeom>
            <a:avLst/>
            <a:gdLst/>
            <a:ahLst/>
            <a:cxnLst/>
            <a:rect l="l" t="t" r="r" b="b"/>
            <a:pathLst>
              <a:path w="407669" h="172084">
                <a:moveTo>
                  <a:pt x="0" y="172072"/>
                </a:moveTo>
                <a:lnTo>
                  <a:pt x="407555" y="172072"/>
                </a:lnTo>
                <a:lnTo>
                  <a:pt x="407555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22793" y="1383333"/>
            <a:ext cx="11499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60">
                <a:latin typeface="Tahoma"/>
                <a:cs typeface="Tahoma"/>
              </a:rPr>
              <a:t>chased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cat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1691448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(39)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3234" y="1691448"/>
            <a:ext cx="4533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There’s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9819" y="1722247"/>
            <a:ext cx="407670" cy="158115"/>
          </a:xfrm>
          <a:prstGeom prst="rect">
            <a:avLst/>
          </a:prstGeom>
          <a:solidFill>
            <a:srgbClr val="FFFCD5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cat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54327" y="1879866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27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00504" y="1879866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 h="0">
                <a:moveTo>
                  <a:pt x="0" y="0"/>
                </a:moveTo>
                <a:lnTo>
                  <a:pt x="24432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838731" y="187986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 h="0">
                <a:moveTo>
                  <a:pt x="0" y="0"/>
                </a:moveTo>
                <a:lnTo>
                  <a:pt x="4922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887956" y="1722247"/>
            <a:ext cx="440055" cy="172085"/>
          </a:xfrm>
          <a:custGeom>
            <a:avLst/>
            <a:gdLst/>
            <a:ahLst/>
            <a:cxnLst/>
            <a:rect l="l" t="t" r="r" b="b"/>
            <a:pathLst>
              <a:path w="440055" h="172085">
                <a:moveTo>
                  <a:pt x="0" y="172072"/>
                </a:moveTo>
                <a:lnTo>
                  <a:pt x="439496" y="172072"/>
                </a:lnTo>
                <a:lnTo>
                  <a:pt x="439496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24404" y="187986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 h="0">
                <a:moveTo>
                  <a:pt x="0" y="0"/>
                </a:moveTo>
                <a:lnTo>
                  <a:pt x="492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73642" y="1722247"/>
            <a:ext cx="386080" cy="172085"/>
          </a:xfrm>
          <a:custGeom>
            <a:avLst/>
            <a:gdLst/>
            <a:ahLst/>
            <a:cxnLst/>
            <a:rect l="l" t="t" r="r" b="b"/>
            <a:pathLst>
              <a:path w="386080" h="172085">
                <a:moveTo>
                  <a:pt x="0" y="172072"/>
                </a:moveTo>
                <a:lnTo>
                  <a:pt x="386003" y="172072"/>
                </a:lnTo>
                <a:lnTo>
                  <a:pt x="386003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590852" y="1691448"/>
            <a:ext cx="11817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dog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chased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75163" y="2247472"/>
            <a:ext cx="736600" cy="1232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dirty="0" sz="400" spc="-30">
                <a:latin typeface="Verdana"/>
                <a:cs typeface="Verdana"/>
                <a:hlinkClick r:id="rId18" action="ppaction://hlinksldjump"/>
              </a:rPr>
              <a:t>Relative </a:t>
            </a:r>
            <a:r>
              <a:rPr dirty="0" sz="400" spc="-35">
                <a:latin typeface="Verdana"/>
                <a:cs typeface="Verdana"/>
                <a:hlinkClick r:id="rId18" action="ppaction://hlinksldjump"/>
              </a:rPr>
              <a:t>clauses </a:t>
            </a:r>
            <a:r>
              <a:rPr dirty="0" sz="400" spc="-25">
                <a:latin typeface="Verdana"/>
                <a:cs typeface="Verdana"/>
                <a:hlinkClick r:id="rId18" action="ppaction://hlinksldjump"/>
              </a:rPr>
              <a:t>in </a:t>
            </a:r>
            <a:r>
              <a:rPr dirty="0" sz="400" spc="-40">
                <a:latin typeface="Verdana"/>
                <a:cs typeface="Verdana"/>
                <a:hlinkClick r:id="rId18" action="ppaction://hlinksldjump"/>
              </a:rPr>
              <a:t>research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44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47472"/>
            <a:ext cx="5080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085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5">
                <a:hlinkClick r:id="rId5" action="ppaction://hlinksldjump"/>
              </a:rPr>
              <a:t>Recap </a:t>
            </a:r>
            <a:r>
              <a:rPr dirty="0" sz="1400" spc="-60">
                <a:hlinkClick r:id="rId5" action="ppaction://hlinksldjump"/>
              </a:rPr>
              <a:t>on </a:t>
            </a:r>
            <a:r>
              <a:rPr dirty="0" sz="1400" spc="-50">
                <a:hlinkClick r:id="rId5" action="ppaction://hlinksldjump"/>
              </a:rPr>
              <a:t>adverbial</a:t>
            </a:r>
            <a:r>
              <a:rPr dirty="0" sz="1400" spc="175">
                <a:hlinkClick r:id="rId5" action="ppaction://hlinksldjump"/>
              </a:rPr>
              <a:t> </a:t>
            </a:r>
            <a:r>
              <a:rPr dirty="0" sz="1400" spc="-65">
                <a:hlinkClick r:id="rId5" action="ppaction://hlinksldjump"/>
              </a:rPr>
              <a:t>clauses</a:t>
            </a:r>
            <a:endParaRPr sz="1400"/>
          </a:p>
        </p:txBody>
      </p:sp>
      <p:sp>
        <p:nvSpPr>
          <p:cNvPr id="11" name="object 11"/>
          <p:cNvSpPr txBox="1"/>
          <p:nvPr/>
        </p:nvSpPr>
        <p:spPr>
          <a:xfrm>
            <a:off x="1689811" y="1096048"/>
            <a:ext cx="52959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50">
                <a:latin typeface="Tahoma"/>
                <a:cs typeface="Tahoma"/>
              </a:rPr>
              <a:t>Sentence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9606" y="1475625"/>
            <a:ext cx="37465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5">
                <a:latin typeface="Tahoma"/>
                <a:cs typeface="Tahoma"/>
              </a:rPr>
              <a:t>Clause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3086" y="1824404"/>
            <a:ext cx="9677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15">
                <a:latin typeface="Tahoma"/>
                <a:cs typeface="Tahoma"/>
              </a:rPr>
              <a:t>will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forever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57073" y="1696403"/>
            <a:ext cx="1040130" cy="134620"/>
          </a:xfrm>
          <a:custGeom>
            <a:avLst/>
            <a:gdLst/>
            <a:ahLst/>
            <a:cxnLst/>
            <a:rect l="l" t="t" r="r" b="b"/>
            <a:pathLst>
              <a:path w="1040130" h="134619">
                <a:moveTo>
                  <a:pt x="519768" y="0"/>
                </a:moveTo>
                <a:lnTo>
                  <a:pt x="0" y="134328"/>
                </a:lnTo>
                <a:lnTo>
                  <a:pt x="1039537" y="134328"/>
                </a:lnTo>
                <a:lnTo>
                  <a:pt x="51976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36008" y="1444838"/>
            <a:ext cx="5670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Adverbial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44641" y="2075993"/>
            <a:ext cx="782320" cy="134620"/>
          </a:xfrm>
          <a:custGeom>
            <a:avLst/>
            <a:gdLst/>
            <a:ahLst/>
            <a:cxnLst/>
            <a:rect l="l" t="t" r="r" b="b"/>
            <a:pathLst>
              <a:path w="782319" h="134619">
                <a:moveTo>
                  <a:pt x="391035" y="0"/>
                </a:moveTo>
                <a:lnTo>
                  <a:pt x="0" y="134328"/>
                </a:lnTo>
                <a:lnTo>
                  <a:pt x="782070" y="134328"/>
                </a:lnTo>
                <a:lnTo>
                  <a:pt x="391035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60820" y="1824424"/>
            <a:ext cx="9626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87375" algn="l"/>
              </a:tabLst>
            </a:pPr>
            <a:r>
              <a:rPr dirty="0" sz="1100" spc="-35">
                <a:latin typeface="Tahoma"/>
                <a:cs typeface="Tahoma"/>
              </a:rPr>
              <a:t>Sub.</a:t>
            </a:r>
            <a:r>
              <a:rPr dirty="0" sz="1100" spc="-35">
                <a:latin typeface="Tahoma"/>
                <a:cs typeface="Tahoma"/>
              </a:rPr>
              <a:t>	</a:t>
            </a:r>
            <a:r>
              <a:rPr dirty="0" sz="1100" spc="-45">
                <a:latin typeface="Tahoma"/>
                <a:cs typeface="Tahoma"/>
              </a:rPr>
              <a:t>Clause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2339" y="2204002"/>
            <a:ext cx="11690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When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15">
                <a:latin typeface="Tahoma"/>
                <a:cs typeface="Tahoma"/>
              </a:rPr>
              <a:t>fall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love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02831" y="2024377"/>
            <a:ext cx="0" cy="186055"/>
          </a:xfrm>
          <a:custGeom>
            <a:avLst/>
            <a:gdLst/>
            <a:ahLst/>
            <a:cxnLst/>
            <a:rect l="l" t="t" r="r" b="b"/>
            <a:pathLst>
              <a:path w="0"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2834" y="1644792"/>
            <a:ext cx="316865" cy="186055"/>
          </a:xfrm>
          <a:custGeom>
            <a:avLst/>
            <a:gdLst/>
            <a:ahLst/>
            <a:cxnLst/>
            <a:rect l="l" t="t" r="r" b="b"/>
            <a:pathLst>
              <a:path w="316865" h="186055">
                <a:moveTo>
                  <a:pt x="316422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319256" y="1644792"/>
            <a:ext cx="316865" cy="161925"/>
          </a:xfrm>
          <a:custGeom>
            <a:avLst/>
            <a:gdLst/>
            <a:ahLst/>
            <a:cxnLst/>
            <a:rect l="l" t="t" r="r" b="b"/>
            <a:pathLst>
              <a:path w="316864" h="161925">
                <a:moveTo>
                  <a:pt x="0" y="0"/>
                </a:moveTo>
                <a:lnTo>
                  <a:pt x="316422" y="1617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19256" y="1316826"/>
            <a:ext cx="629285" cy="134620"/>
          </a:xfrm>
          <a:custGeom>
            <a:avLst/>
            <a:gdLst/>
            <a:ahLst/>
            <a:cxnLst/>
            <a:rect l="l" t="t" r="r" b="b"/>
            <a:pathLst>
              <a:path w="629285" h="134619">
                <a:moveTo>
                  <a:pt x="628796" y="0"/>
                </a:moveTo>
                <a:lnTo>
                  <a:pt x="0" y="1343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48052" y="1316826"/>
            <a:ext cx="629285" cy="110489"/>
          </a:xfrm>
          <a:custGeom>
            <a:avLst/>
            <a:gdLst/>
            <a:ahLst/>
            <a:cxnLst/>
            <a:rect l="l" t="t" r="r" b="b"/>
            <a:pathLst>
              <a:path w="629285" h="110490">
                <a:moveTo>
                  <a:pt x="0" y="0"/>
                </a:moveTo>
                <a:lnTo>
                  <a:pt x="628796" y="11008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938561" y="2532016"/>
            <a:ext cx="53721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13263" y="2664587"/>
            <a:ext cx="660400" cy="661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26432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8" action="ppaction://hlinksldjump"/>
              </a:rPr>
              <a:t>4</a:t>
            </a:r>
            <a:r>
              <a:rPr dirty="0" sz="600" spc="-140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8" action="ppaction://hlinksldjump"/>
              </a:rPr>
              <a:t>51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13263" y="3381566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402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hlinkClick r:id="rId7" action="ppaction://hlinksldjump"/>
              </a:rPr>
              <a:t>Relative </a:t>
            </a:r>
            <a:r>
              <a:rPr dirty="0" sz="1400" spc="-65">
                <a:hlinkClick r:id="rId7" action="ppaction://hlinksldjump"/>
              </a:rPr>
              <a:t>clauses </a:t>
            </a:r>
            <a:r>
              <a:rPr dirty="0" sz="1400" spc="-30">
                <a:hlinkClick r:id="rId7" action="ppaction://hlinksldjump"/>
              </a:rPr>
              <a:t>in</a:t>
            </a:r>
            <a:r>
              <a:rPr dirty="0" sz="1400" spc="160">
                <a:hlinkClick r:id="rId7" action="ppaction://hlinksldjump"/>
              </a:rPr>
              <a:t> </a:t>
            </a:r>
            <a:r>
              <a:rPr dirty="0" sz="1400" spc="-70">
                <a:hlinkClick r:id="rId7" action="ppaction://hlinksldjump"/>
              </a:rPr>
              <a:t>research</a:t>
            </a:r>
            <a:endParaRPr sz="1400"/>
          </a:p>
        </p:txBody>
      </p:sp>
      <p:sp>
        <p:nvSpPr>
          <p:cNvPr id="8" name="object 8"/>
          <p:cNvSpPr txBox="1"/>
          <p:nvPr/>
        </p:nvSpPr>
        <p:spPr>
          <a:xfrm>
            <a:off x="167297" y="343139"/>
            <a:ext cx="2257425" cy="53149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35">
                <a:latin typeface="Tahoma"/>
                <a:cs typeface="Tahoma"/>
              </a:rPr>
              <a:t>Test of Reception of</a:t>
            </a:r>
            <a:r>
              <a:rPr dirty="0" sz="1100" spc="15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Grammar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-20">
                <a:latin typeface="Tahoma"/>
                <a:cs typeface="Tahoma"/>
              </a:rPr>
              <a:t>The girl </a:t>
            </a:r>
            <a:r>
              <a:rPr dirty="0" sz="1100" spc="-10">
                <a:latin typeface="Tahoma"/>
                <a:cs typeface="Tahoma"/>
              </a:rPr>
              <a:t>that’s </a:t>
            </a:r>
            <a:r>
              <a:rPr dirty="0" sz="1100" spc="-45">
                <a:latin typeface="Tahoma"/>
                <a:cs typeface="Tahoma"/>
              </a:rPr>
              <a:t>chasing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horse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big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997" y="954786"/>
            <a:ext cx="3527938" cy="23128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75163" y="1056441"/>
            <a:ext cx="736600" cy="2423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108585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SOMETHING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75565" marR="3435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in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75565" marR="23812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dirty="0" sz="400" spc="-30">
                <a:latin typeface="Verdana"/>
                <a:cs typeface="Verdana"/>
                <a:hlinkClick r:id="rId7" action="ppaction://hlinksldjump"/>
              </a:rPr>
              <a:t>Relative </a:t>
            </a:r>
            <a:r>
              <a:rPr dirty="0" sz="400" spc="-35">
                <a:latin typeface="Verdana"/>
                <a:cs typeface="Verdana"/>
                <a:hlinkClick r:id="rId7" action="ppaction://hlinksldjump"/>
              </a:rPr>
              <a:t>clauses </a:t>
            </a:r>
            <a:r>
              <a:rPr dirty="0" sz="400" spc="-25">
                <a:latin typeface="Verdana"/>
                <a:cs typeface="Verdana"/>
                <a:hlinkClick r:id="rId7" action="ppaction://hlinksldjump"/>
              </a:rPr>
              <a:t>in </a:t>
            </a:r>
            <a:r>
              <a:rPr dirty="0" sz="400" spc="-40">
                <a:latin typeface="Verdana"/>
                <a:cs typeface="Verdana"/>
                <a:hlinkClick r:id="rId7" action="ppaction://hlinksldjump"/>
              </a:rPr>
              <a:t>research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Homework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9" action="ppaction://hlinksldjump"/>
              </a:rPr>
              <a:t>45</a:t>
            </a:r>
            <a:r>
              <a:rPr dirty="0" baseline="27777" sz="900" spc="-172"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9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9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649605" cy="1271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3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12700" marR="59690">
              <a:lnSpc>
                <a:spcPts val="7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8445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94640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402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hlinkClick r:id="rId14" action="ppaction://hlinksldjump"/>
              </a:rPr>
              <a:t>Relative </a:t>
            </a:r>
            <a:r>
              <a:rPr dirty="0" sz="1400" spc="-65">
                <a:hlinkClick r:id="rId14" action="ppaction://hlinksldjump"/>
              </a:rPr>
              <a:t>clauses </a:t>
            </a:r>
            <a:r>
              <a:rPr dirty="0" sz="1400" spc="-30">
                <a:hlinkClick r:id="rId14" action="ppaction://hlinksldjump"/>
              </a:rPr>
              <a:t>in</a:t>
            </a:r>
            <a:r>
              <a:rPr dirty="0" sz="1400" spc="160">
                <a:hlinkClick r:id="rId14" action="ppaction://hlinksldjump"/>
              </a:rPr>
              <a:t> </a:t>
            </a:r>
            <a:r>
              <a:rPr dirty="0" sz="1400" spc="-70">
                <a:hlinkClick r:id="rId14" action="ppaction://hlinksldjump"/>
              </a:rPr>
              <a:t>research</a:t>
            </a:r>
            <a:endParaRPr sz="1400"/>
          </a:p>
        </p:txBody>
      </p:sp>
      <p:sp>
        <p:nvSpPr>
          <p:cNvPr id="7" name="object 7"/>
          <p:cNvSpPr txBox="1"/>
          <p:nvPr/>
        </p:nvSpPr>
        <p:spPr>
          <a:xfrm>
            <a:off x="167297" y="405585"/>
            <a:ext cx="19786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Novogrodksy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40">
                <a:latin typeface="Tahoma"/>
                <a:cs typeface="Tahoma"/>
              </a:rPr>
              <a:t>Friedmann,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2006.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9997" y="677419"/>
            <a:ext cx="3528017" cy="26432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75163" y="1808852"/>
            <a:ext cx="736600" cy="167132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in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75565" marR="23812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dirty="0" sz="400" spc="-30">
                <a:latin typeface="Verdana"/>
                <a:cs typeface="Verdana"/>
                <a:hlinkClick r:id="rId14" action="ppaction://hlinksldjump"/>
              </a:rPr>
              <a:t>Relative </a:t>
            </a:r>
            <a:r>
              <a:rPr dirty="0" sz="400" spc="-35">
                <a:latin typeface="Verdana"/>
                <a:cs typeface="Verdana"/>
                <a:hlinkClick r:id="rId14" action="ppaction://hlinksldjump"/>
              </a:rPr>
              <a:t>clauses </a:t>
            </a:r>
            <a:r>
              <a:rPr dirty="0" sz="400" spc="-25">
                <a:latin typeface="Verdana"/>
                <a:cs typeface="Verdana"/>
                <a:hlinkClick r:id="rId14" action="ppaction://hlinksldjump"/>
              </a:rPr>
              <a:t>in </a:t>
            </a:r>
            <a:r>
              <a:rPr dirty="0" sz="400" spc="-40">
                <a:latin typeface="Verdana"/>
                <a:cs typeface="Verdana"/>
                <a:hlinkClick r:id="rId14" action="ppaction://hlinksldjump"/>
              </a:rPr>
              <a:t>research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Homework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9" action="ppaction://hlinksldjump"/>
              </a:rPr>
              <a:t>46</a:t>
            </a:r>
            <a:r>
              <a:rPr dirty="0" baseline="27777" sz="900" spc="-172"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9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9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5">
                <a:hlinkClick r:id="rId21" action="ppaction://hlinksldjump"/>
              </a:rPr>
              <a:t>EXERCISE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167297" y="942097"/>
            <a:ext cx="30981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Rewrite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sentences </a:t>
            </a:r>
            <a:r>
              <a:rPr dirty="0" sz="1100" spc="-50">
                <a:latin typeface="Tahoma"/>
                <a:cs typeface="Tahoma"/>
              </a:rPr>
              <a:t>using </a:t>
            </a:r>
            <a:r>
              <a:rPr dirty="0" sz="1100" spc="-35">
                <a:latin typeface="Tahoma"/>
                <a:cs typeface="Tahoma"/>
              </a:rPr>
              <a:t>relative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clauses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960" y="1227300"/>
            <a:ext cx="3372485" cy="12096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man </a:t>
            </a:r>
            <a:r>
              <a:rPr dirty="0" sz="1100" spc="-80">
                <a:latin typeface="Tahoma"/>
                <a:cs typeface="Tahoma"/>
              </a:rPr>
              <a:t>wore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0">
                <a:latin typeface="Tahoma"/>
                <a:cs typeface="Tahoma"/>
              </a:rPr>
              <a:t>hat. </a:t>
            </a: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55">
                <a:latin typeface="Tahoma"/>
                <a:cs typeface="Tahoma"/>
              </a:rPr>
              <a:t>had 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beard</a:t>
            </a:r>
            <a:endParaRPr sz="1100">
              <a:latin typeface="Tahoma"/>
              <a:cs typeface="Tahoma"/>
            </a:endParaRPr>
          </a:p>
          <a:p>
            <a:pPr marL="214629" marR="427355" indent="-177165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0">
                <a:latin typeface="Tahoma"/>
                <a:cs typeface="Tahoma"/>
              </a:rPr>
              <a:t>policeman </a:t>
            </a:r>
            <a:r>
              <a:rPr dirty="0" sz="1100" spc="-60">
                <a:latin typeface="Tahoma"/>
                <a:cs typeface="Tahoma"/>
              </a:rPr>
              <a:t>chased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dog. </a:t>
            </a:r>
            <a:r>
              <a:rPr dirty="0" sz="1100" spc="-45">
                <a:latin typeface="Tahoma"/>
                <a:cs typeface="Tahoma"/>
              </a:rPr>
              <a:t>It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40">
                <a:latin typeface="Tahoma"/>
                <a:cs typeface="Tahoma"/>
              </a:rPr>
              <a:t>carrying  </a:t>
            </a:r>
            <a:r>
              <a:rPr dirty="0" sz="1100" spc="-65">
                <a:latin typeface="Tahoma"/>
                <a:cs typeface="Tahoma"/>
              </a:rPr>
              <a:t>sausages.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boy </a:t>
            </a:r>
            <a:r>
              <a:rPr dirty="0" sz="1100" spc="-70">
                <a:latin typeface="Tahoma"/>
                <a:cs typeface="Tahoma"/>
              </a:rPr>
              <a:t>won </a:t>
            </a:r>
            <a:r>
              <a:rPr dirty="0" sz="1100" spc="-40">
                <a:latin typeface="Tahoma"/>
                <a:cs typeface="Tahoma"/>
              </a:rPr>
              <a:t>the lottery. </a:t>
            </a:r>
            <a:r>
              <a:rPr dirty="0" sz="1100" spc="-15">
                <a:latin typeface="Tahoma"/>
                <a:cs typeface="Tahoma"/>
              </a:rPr>
              <a:t>His </a:t>
            </a:r>
            <a:r>
              <a:rPr dirty="0" sz="1100" spc="-20">
                <a:latin typeface="Tahoma"/>
                <a:cs typeface="Tahoma"/>
              </a:rPr>
              <a:t>cat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45">
                <a:latin typeface="Tahoma"/>
                <a:cs typeface="Tahoma"/>
              </a:rPr>
              <a:t>run</a:t>
            </a:r>
            <a:r>
              <a:rPr dirty="0" sz="1100" spc="-2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over.</a:t>
            </a:r>
            <a:endParaRPr sz="1100">
              <a:latin typeface="Tahoma"/>
              <a:cs typeface="Tahoma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park </a:t>
            </a:r>
            <a:r>
              <a:rPr dirty="0" sz="1100" spc="-50">
                <a:latin typeface="Tahoma"/>
                <a:cs typeface="Tahoma"/>
              </a:rPr>
              <a:t>bench </a:t>
            </a:r>
            <a:r>
              <a:rPr dirty="0" sz="1100" spc="-60">
                <a:latin typeface="Tahoma"/>
                <a:cs typeface="Tahoma"/>
              </a:rPr>
              <a:t>has </a:t>
            </a:r>
            <a:r>
              <a:rPr dirty="0" sz="1100" spc="-65">
                <a:latin typeface="Tahoma"/>
                <a:cs typeface="Tahoma"/>
              </a:rPr>
              <a:t>been </a:t>
            </a:r>
            <a:r>
              <a:rPr dirty="0" sz="1100" spc="-45">
                <a:latin typeface="Tahoma"/>
                <a:cs typeface="Tahoma"/>
              </a:rPr>
              <a:t>vandalised.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20">
                <a:latin typeface="Tahoma"/>
                <a:cs typeface="Tahoma"/>
              </a:rPr>
              <a:t>first </a:t>
            </a:r>
            <a:r>
              <a:rPr dirty="0" sz="1100" spc="-50">
                <a:latin typeface="Tahoma"/>
                <a:cs typeface="Tahoma"/>
              </a:rPr>
              <a:t>kissed </a:t>
            </a:r>
            <a:r>
              <a:rPr dirty="0" sz="1100" spc="-55">
                <a:latin typeface="Tahoma"/>
                <a:cs typeface="Tahoma"/>
              </a:rPr>
              <a:t>my  </a:t>
            </a:r>
            <a:r>
              <a:rPr dirty="0" sz="1100" spc="-30">
                <a:latin typeface="Tahoma"/>
                <a:cs typeface="Tahoma"/>
              </a:rPr>
              <a:t>girlfriend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there.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87863" y="2593287"/>
            <a:ext cx="711200" cy="88709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628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62865" marR="1644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62865" marR="304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47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5">
                <a:hlinkClick r:id="rId14" action="ppaction://hlinksldjump"/>
              </a:rPr>
              <a:t>EXERCISE</a:t>
            </a:r>
            <a:endParaRPr sz="1400"/>
          </a:p>
        </p:txBody>
      </p:sp>
      <p:sp>
        <p:nvSpPr>
          <p:cNvPr id="7" name="object 7"/>
          <p:cNvSpPr txBox="1"/>
          <p:nvPr/>
        </p:nvSpPr>
        <p:spPr>
          <a:xfrm>
            <a:off x="241960" y="1047316"/>
            <a:ext cx="31007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man </a:t>
            </a:r>
            <a:r>
              <a:rPr dirty="0" sz="1100" spc="-60">
                <a:latin typeface="Tahoma"/>
                <a:cs typeface="Tahoma"/>
              </a:rPr>
              <a:t>[</a:t>
            </a:r>
            <a:r>
              <a:rPr dirty="0" baseline="-13888" sz="1200" spc="-89">
                <a:latin typeface="Verdana"/>
                <a:cs typeface="Verdana"/>
              </a:rPr>
              <a:t>Relative </a:t>
            </a:r>
            <a:r>
              <a:rPr dirty="0" baseline="-13888" sz="1200" spc="-52">
                <a:latin typeface="Verdana"/>
                <a:cs typeface="Verdana"/>
              </a:rPr>
              <a:t>Cl.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50">
                <a:latin typeface="Tahoma"/>
                <a:cs typeface="Tahoma"/>
              </a:rPr>
              <a:t>had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65">
                <a:latin typeface="Tahoma"/>
                <a:cs typeface="Tahoma"/>
              </a:rPr>
              <a:t>beard] </a:t>
            </a:r>
            <a:r>
              <a:rPr dirty="0" sz="1100" spc="-80">
                <a:latin typeface="Tahoma"/>
                <a:cs typeface="Tahoma"/>
              </a:rPr>
              <a:t>wore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hat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5163" y="1808852"/>
            <a:ext cx="736600" cy="167132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in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75565" marR="23812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48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5">
                <a:hlinkClick r:id="rId14" action="ppaction://hlinksldjump"/>
              </a:rPr>
              <a:t>EXERCISE</a:t>
            </a:r>
            <a:endParaRPr sz="1400"/>
          </a:p>
        </p:txBody>
      </p:sp>
      <p:sp>
        <p:nvSpPr>
          <p:cNvPr id="7" name="object 7"/>
          <p:cNvSpPr txBox="1"/>
          <p:nvPr/>
        </p:nvSpPr>
        <p:spPr>
          <a:xfrm>
            <a:off x="241960" y="1047316"/>
            <a:ext cx="31007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man </a:t>
            </a:r>
            <a:r>
              <a:rPr dirty="0" sz="1100" spc="-60">
                <a:latin typeface="Tahoma"/>
                <a:cs typeface="Tahoma"/>
              </a:rPr>
              <a:t>[</a:t>
            </a:r>
            <a:r>
              <a:rPr dirty="0" baseline="-13888" sz="1200" spc="-89">
                <a:latin typeface="Verdana"/>
                <a:cs typeface="Verdana"/>
              </a:rPr>
              <a:t>Relative </a:t>
            </a:r>
            <a:r>
              <a:rPr dirty="0" baseline="-13888" sz="1200" spc="-52">
                <a:latin typeface="Verdana"/>
                <a:cs typeface="Verdana"/>
              </a:rPr>
              <a:t>Cl.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50">
                <a:latin typeface="Tahoma"/>
                <a:cs typeface="Tahoma"/>
              </a:rPr>
              <a:t>had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65">
                <a:latin typeface="Tahoma"/>
                <a:cs typeface="Tahoma"/>
              </a:rPr>
              <a:t>beard] </a:t>
            </a:r>
            <a:r>
              <a:rPr dirty="0" sz="1100" spc="-80">
                <a:latin typeface="Tahoma"/>
                <a:cs typeface="Tahoma"/>
              </a:rPr>
              <a:t>wore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hat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9398" y="1317242"/>
            <a:ext cx="5422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5">
                <a:latin typeface="Verdana"/>
                <a:cs typeface="Verdana"/>
              </a:rPr>
              <a:t>Relative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40">
                <a:latin typeface="Verdana"/>
                <a:cs typeface="Verdana"/>
              </a:rPr>
              <a:t>Cl.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360" y="1257349"/>
            <a:ext cx="317182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8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189865" algn="l"/>
                <a:tab pos="266382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policement </a:t>
            </a:r>
            <a:r>
              <a:rPr dirty="0" sz="1100" spc="-60">
                <a:latin typeface="Tahoma"/>
                <a:cs typeface="Tahoma"/>
              </a:rPr>
              <a:t>chased 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dog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[	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was  </a:t>
            </a:r>
            <a:r>
              <a:rPr dirty="0" sz="1100" spc="-40">
                <a:latin typeface="Tahoma"/>
                <a:cs typeface="Tahoma"/>
              </a:rPr>
              <a:t>carrying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sausages]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5163" y="1808852"/>
            <a:ext cx="736600" cy="167132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in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75565" marR="23812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48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5">
                <a:hlinkClick r:id="rId18" action="ppaction://hlinksldjump"/>
              </a:rPr>
              <a:t>EXERCISE</a:t>
            </a:r>
            <a:endParaRPr sz="1400"/>
          </a:p>
        </p:txBody>
      </p:sp>
      <p:sp>
        <p:nvSpPr>
          <p:cNvPr id="8" name="object 8"/>
          <p:cNvSpPr txBox="1"/>
          <p:nvPr/>
        </p:nvSpPr>
        <p:spPr>
          <a:xfrm>
            <a:off x="241960" y="1047316"/>
            <a:ext cx="31007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man </a:t>
            </a:r>
            <a:r>
              <a:rPr dirty="0" sz="1100" spc="-60">
                <a:latin typeface="Tahoma"/>
                <a:cs typeface="Tahoma"/>
              </a:rPr>
              <a:t>[</a:t>
            </a:r>
            <a:r>
              <a:rPr dirty="0" baseline="-13888" sz="1200" spc="-89">
                <a:latin typeface="Verdana"/>
                <a:cs typeface="Verdana"/>
              </a:rPr>
              <a:t>Relative </a:t>
            </a:r>
            <a:r>
              <a:rPr dirty="0" baseline="-13888" sz="1200" spc="-52">
                <a:latin typeface="Verdana"/>
                <a:cs typeface="Verdana"/>
              </a:rPr>
              <a:t>Cl.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50">
                <a:latin typeface="Tahoma"/>
                <a:cs typeface="Tahoma"/>
              </a:rPr>
              <a:t>had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65">
                <a:latin typeface="Tahoma"/>
                <a:cs typeface="Tahoma"/>
              </a:rPr>
              <a:t>beard] </a:t>
            </a:r>
            <a:r>
              <a:rPr dirty="0" sz="1100" spc="-80">
                <a:latin typeface="Tahoma"/>
                <a:cs typeface="Tahoma"/>
              </a:rPr>
              <a:t>wore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hat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9398" y="1317242"/>
            <a:ext cx="5422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5">
                <a:latin typeface="Verdana"/>
                <a:cs typeface="Verdana"/>
              </a:rPr>
              <a:t>Relative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40">
                <a:latin typeface="Verdana"/>
                <a:cs typeface="Verdana"/>
              </a:rPr>
              <a:t>Cl.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257349"/>
            <a:ext cx="317182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8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189865" algn="l"/>
                <a:tab pos="266382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policement </a:t>
            </a:r>
            <a:r>
              <a:rPr dirty="0" sz="1100" spc="-60">
                <a:latin typeface="Tahoma"/>
                <a:cs typeface="Tahoma"/>
              </a:rPr>
              <a:t>chased 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dog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[	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was  </a:t>
            </a:r>
            <a:r>
              <a:rPr dirty="0" sz="1100" spc="-40">
                <a:latin typeface="Tahoma"/>
                <a:cs typeface="Tahoma"/>
              </a:rPr>
              <a:t>carrying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sausages]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964" y="1699360"/>
            <a:ext cx="5422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5">
                <a:latin typeface="Verdana"/>
                <a:cs typeface="Verdana"/>
              </a:rPr>
              <a:t>Relative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40">
                <a:latin typeface="Verdana"/>
                <a:cs typeface="Verdana"/>
              </a:rPr>
              <a:t>Cl.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8127" y="1639454"/>
            <a:ext cx="19284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>
                <a:latin typeface="Tahoma"/>
                <a:cs typeface="Tahoma"/>
              </a:rPr>
              <a:t>whose </a:t>
            </a:r>
            <a:r>
              <a:rPr dirty="0" sz="1100" spc="-20">
                <a:latin typeface="Tahoma"/>
                <a:cs typeface="Tahoma"/>
              </a:rPr>
              <a:t>cat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45">
                <a:latin typeface="Tahoma"/>
                <a:cs typeface="Tahoma"/>
              </a:rPr>
              <a:t>run </a:t>
            </a:r>
            <a:r>
              <a:rPr dirty="0" sz="1100" spc="-65">
                <a:latin typeface="Tahoma"/>
                <a:cs typeface="Tahoma"/>
              </a:rPr>
              <a:t>over] </a:t>
            </a:r>
            <a:r>
              <a:rPr dirty="0" sz="1100" spc="-70">
                <a:latin typeface="Tahoma"/>
                <a:cs typeface="Tahoma"/>
              </a:rPr>
              <a:t>won</a:t>
            </a:r>
            <a:r>
              <a:rPr dirty="0" sz="1100" spc="6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360" y="1639454"/>
            <a:ext cx="76708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80" indent="-17716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boy </a:t>
            </a:r>
            <a:r>
              <a:rPr dirty="0" sz="1100" spc="-110">
                <a:latin typeface="Tahoma"/>
                <a:cs typeface="Tahoma"/>
              </a:rPr>
              <a:t>[  </a:t>
            </a:r>
            <a:r>
              <a:rPr dirty="0" sz="1100" spc="-25">
                <a:latin typeface="Tahoma"/>
                <a:cs typeface="Tahoma"/>
              </a:rPr>
              <a:t>lottery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5163" y="2247472"/>
            <a:ext cx="736600" cy="12325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in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75565" marR="14097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75565" marR="1771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75565" marR="431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48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5">
                <a:hlinkClick r:id="rId21" action="ppaction://hlinksldjump"/>
              </a:rPr>
              <a:t>EXERCISE</a:t>
            </a:r>
            <a:endParaRPr sz="1400"/>
          </a:p>
        </p:txBody>
      </p:sp>
      <p:sp>
        <p:nvSpPr>
          <p:cNvPr id="9" name="object 9"/>
          <p:cNvSpPr txBox="1"/>
          <p:nvPr/>
        </p:nvSpPr>
        <p:spPr>
          <a:xfrm>
            <a:off x="241960" y="1047316"/>
            <a:ext cx="31007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man </a:t>
            </a:r>
            <a:r>
              <a:rPr dirty="0" sz="1100" spc="-60">
                <a:latin typeface="Tahoma"/>
                <a:cs typeface="Tahoma"/>
              </a:rPr>
              <a:t>[</a:t>
            </a:r>
            <a:r>
              <a:rPr dirty="0" baseline="-13888" sz="1200" spc="-89">
                <a:latin typeface="Verdana"/>
                <a:cs typeface="Verdana"/>
              </a:rPr>
              <a:t>Relative </a:t>
            </a:r>
            <a:r>
              <a:rPr dirty="0" baseline="-13888" sz="1200" spc="-52">
                <a:latin typeface="Verdana"/>
                <a:cs typeface="Verdana"/>
              </a:rPr>
              <a:t>Cl.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50">
                <a:latin typeface="Tahoma"/>
                <a:cs typeface="Tahoma"/>
              </a:rPr>
              <a:t>had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65">
                <a:latin typeface="Tahoma"/>
                <a:cs typeface="Tahoma"/>
              </a:rPr>
              <a:t>beard] </a:t>
            </a:r>
            <a:r>
              <a:rPr dirty="0" sz="1100" spc="-80">
                <a:latin typeface="Tahoma"/>
                <a:cs typeface="Tahoma"/>
              </a:rPr>
              <a:t>wore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hat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9398" y="1317242"/>
            <a:ext cx="5422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5">
                <a:latin typeface="Verdana"/>
                <a:cs typeface="Verdana"/>
              </a:rPr>
              <a:t>Relative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40">
                <a:latin typeface="Verdana"/>
                <a:cs typeface="Verdana"/>
              </a:rPr>
              <a:t>Cl.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257349"/>
            <a:ext cx="317182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8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189865" algn="l"/>
                <a:tab pos="266382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policement </a:t>
            </a:r>
            <a:r>
              <a:rPr dirty="0" sz="1100" spc="-60">
                <a:latin typeface="Tahoma"/>
                <a:cs typeface="Tahoma"/>
              </a:rPr>
              <a:t>chased 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dog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[	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was  </a:t>
            </a:r>
            <a:r>
              <a:rPr dirty="0" sz="1100" spc="-40">
                <a:latin typeface="Tahoma"/>
                <a:cs typeface="Tahoma"/>
              </a:rPr>
              <a:t>carrying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sausages]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964" y="1699360"/>
            <a:ext cx="5422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5">
                <a:latin typeface="Verdana"/>
                <a:cs typeface="Verdana"/>
              </a:rPr>
              <a:t>Relative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40">
                <a:latin typeface="Verdana"/>
                <a:cs typeface="Verdana"/>
              </a:rPr>
              <a:t>Cl.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78127" y="1639454"/>
            <a:ext cx="19284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>
                <a:latin typeface="Tahoma"/>
                <a:cs typeface="Tahoma"/>
              </a:rPr>
              <a:t>whose </a:t>
            </a:r>
            <a:r>
              <a:rPr dirty="0" sz="1100" spc="-20">
                <a:latin typeface="Tahoma"/>
                <a:cs typeface="Tahoma"/>
              </a:rPr>
              <a:t>cat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45">
                <a:latin typeface="Tahoma"/>
                <a:cs typeface="Tahoma"/>
              </a:rPr>
              <a:t>run </a:t>
            </a:r>
            <a:r>
              <a:rPr dirty="0" sz="1100" spc="-65">
                <a:latin typeface="Tahoma"/>
                <a:cs typeface="Tahoma"/>
              </a:rPr>
              <a:t>over] </a:t>
            </a:r>
            <a:r>
              <a:rPr dirty="0" sz="1100" spc="-70">
                <a:latin typeface="Tahoma"/>
                <a:cs typeface="Tahoma"/>
              </a:rPr>
              <a:t>won</a:t>
            </a:r>
            <a:r>
              <a:rPr dirty="0" sz="1100" spc="6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14629" marR="2331085" indent="-17716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20"/>
              <a:t>The </a:t>
            </a:r>
            <a:r>
              <a:rPr dirty="0" sz="1100" spc="-50"/>
              <a:t>boy </a:t>
            </a:r>
            <a:r>
              <a:rPr dirty="0" sz="1100" spc="-110"/>
              <a:t>[  </a:t>
            </a:r>
            <a:r>
              <a:rPr dirty="0" sz="1100" spc="-25"/>
              <a:t>lottery</a:t>
            </a:r>
            <a:endParaRPr sz="1100"/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20"/>
              <a:t>The </a:t>
            </a:r>
            <a:r>
              <a:rPr dirty="0" sz="1100" spc="-45"/>
              <a:t>park </a:t>
            </a:r>
            <a:r>
              <a:rPr dirty="0" sz="1100" spc="-50"/>
              <a:t>bench </a:t>
            </a:r>
            <a:r>
              <a:rPr dirty="0" sz="1100" spc="-60"/>
              <a:t>[</a:t>
            </a:r>
            <a:r>
              <a:rPr dirty="0" baseline="-13888" sz="1200" spc="-89">
                <a:latin typeface="Verdana"/>
                <a:cs typeface="Verdana"/>
              </a:rPr>
              <a:t>Relative </a:t>
            </a:r>
            <a:r>
              <a:rPr dirty="0" baseline="-13888" sz="1200" spc="-52">
                <a:latin typeface="Verdana"/>
                <a:cs typeface="Verdana"/>
              </a:rPr>
              <a:t>Cl. </a:t>
            </a:r>
            <a:r>
              <a:rPr dirty="0" sz="1100" spc="-70"/>
              <a:t>where </a:t>
            </a:r>
            <a:r>
              <a:rPr dirty="0" sz="1100" spc="-110"/>
              <a:t>I </a:t>
            </a:r>
            <a:r>
              <a:rPr dirty="0" sz="1100" spc="-20"/>
              <a:t>first </a:t>
            </a:r>
            <a:r>
              <a:rPr dirty="0" sz="1100" spc="-50"/>
              <a:t>kissed </a:t>
            </a:r>
            <a:r>
              <a:rPr dirty="0" sz="1100" spc="-55"/>
              <a:t>my  </a:t>
            </a:r>
            <a:r>
              <a:rPr dirty="0" sz="1100" spc="-40"/>
              <a:t>girlfriend] </a:t>
            </a:r>
            <a:r>
              <a:rPr dirty="0" sz="1100" spc="-60"/>
              <a:t>has </a:t>
            </a:r>
            <a:r>
              <a:rPr dirty="0" sz="1100" spc="-65"/>
              <a:t>been</a:t>
            </a:r>
            <a:r>
              <a:rPr dirty="0" sz="1100" spc="145"/>
              <a:t> </a:t>
            </a:r>
            <a:r>
              <a:rPr dirty="0" sz="1100" spc="-45"/>
              <a:t>vandalised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7863" y="2593287"/>
            <a:ext cx="711200" cy="88709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628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62865" marR="1644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62865" marR="304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2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48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2435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9690">
              <a:lnSpc>
                <a:spcPts val="7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8445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94640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89230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5">
                <a:hlinkClick r:id="rId22" action="ppaction://hlinksldjump"/>
              </a:rPr>
              <a:t>EXERCISE</a:t>
            </a:r>
            <a:endParaRPr sz="1400"/>
          </a:p>
        </p:txBody>
      </p:sp>
      <p:sp>
        <p:nvSpPr>
          <p:cNvPr id="6" name="object 6"/>
          <p:cNvSpPr/>
          <p:nvPr/>
        </p:nvSpPr>
        <p:spPr>
          <a:xfrm>
            <a:off x="179997" y="502760"/>
            <a:ext cx="3527999" cy="264334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13263" y="2785076"/>
            <a:ext cx="660400" cy="699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9" action="ppaction://hlinksldjump"/>
              </a:rPr>
              <a:t>Homework</a:t>
            </a:r>
            <a:r>
              <a:rPr dirty="0" sz="600" spc="-90">
                <a:solidFill>
                  <a:srgbClr val="3333B2"/>
                </a:solidFill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9" action="ppaction://hlinksldjump"/>
              </a:rPr>
              <a:t>49</a:t>
            </a:r>
            <a:r>
              <a:rPr dirty="0" baseline="27777" sz="900" spc="-179"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9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9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clauses</a:t>
            </a: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646443"/>
            <a:ext cx="4908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RCs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442249"/>
            <a:ext cx="1898014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Other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types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of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dependent</a:t>
            </a:r>
            <a:r>
              <a:rPr dirty="0" sz="1100" spc="14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clause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2785076"/>
            <a:ext cx="660400" cy="699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2" action="ppaction://hlinksldjump"/>
              </a:rPr>
              <a:t>Homework</a:t>
            </a:r>
            <a:r>
              <a:rPr dirty="0" sz="600" spc="-90">
                <a:solidFill>
                  <a:srgbClr val="3333B2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2" action="ppaction://hlinksldjump"/>
              </a:rPr>
              <a:t>49</a:t>
            </a:r>
            <a:r>
              <a:rPr dirty="0" baseline="27777" sz="900" spc="-179"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2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2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087982"/>
            <a:ext cx="355346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Dependent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clauses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complement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the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verb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(Od, </a:t>
            </a:r>
            <a:r>
              <a:rPr dirty="0" sz="110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Oi,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Cs,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553805"/>
            <a:ext cx="2234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Dependent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clauses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in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Subject</a:t>
            </a:r>
            <a:r>
              <a:rPr dirty="0" sz="1100" spc="2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839860"/>
            <a:ext cx="2546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Dependent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clauses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in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Post-modifer</a:t>
            </a:r>
            <a:r>
              <a:rPr dirty="0" sz="1100" spc="22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033039"/>
            <a:ext cx="145732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Focus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on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relative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clauses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22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644138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56441"/>
            <a:ext cx="637540" cy="14573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47625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7175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8257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7297" y="318793"/>
            <a:ext cx="2642235" cy="5314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900"/>
              </a:lnSpc>
              <a:spcBef>
                <a:spcPts val="100"/>
              </a:spcBef>
            </a:pPr>
            <a:r>
              <a:rPr dirty="0" spc="-15"/>
              <a:t>What </a:t>
            </a:r>
            <a:r>
              <a:rPr dirty="0" spc="-35"/>
              <a:t>is </a:t>
            </a:r>
            <a:r>
              <a:rPr dirty="0" spc="-50"/>
              <a:t>unusual </a:t>
            </a:r>
            <a:r>
              <a:rPr dirty="0" spc="-30"/>
              <a:t>about </a:t>
            </a:r>
            <a:r>
              <a:rPr dirty="0" spc="-40"/>
              <a:t>the popular </a:t>
            </a:r>
            <a:r>
              <a:rPr dirty="0" spc="-60"/>
              <a:t>song </a:t>
            </a:r>
            <a:r>
              <a:rPr dirty="0" spc="-20"/>
              <a:t>lyric  </a:t>
            </a:r>
            <a:r>
              <a:rPr dirty="0" spc="-40"/>
              <a:t>‘Is </a:t>
            </a:r>
            <a:r>
              <a:rPr dirty="0" spc="-60"/>
              <a:t>you </a:t>
            </a:r>
            <a:r>
              <a:rPr dirty="0" spc="-35"/>
              <a:t>is, </a:t>
            </a:r>
            <a:r>
              <a:rPr dirty="0" spc="-60"/>
              <a:t>or </a:t>
            </a:r>
            <a:r>
              <a:rPr dirty="0" spc="-35"/>
              <a:t>is </a:t>
            </a:r>
            <a:r>
              <a:rPr dirty="0" spc="-65"/>
              <a:t>you </a:t>
            </a:r>
            <a:r>
              <a:rPr dirty="0"/>
              <a:t>ain’t </a:t>
            </a:r>
            <a:r>
              <a:rPr dirty="0" spc="-55"/>
              <a:t>my</a:t>
            </a:r>
            <a:r>
              <a:rPr dirty="0" spc="160"/>
              <a:t> </a:t>
            </a:r>
            <a:r>
              <a:rPr dirty="0" spc="-30"/>
              <a:t>baby?’</a:t>
            </a:r>
          </a:p>
        </p:txBody>
      </p:sp>
      <p:sp>
        <p:nvSpPr>
          <p:cNvPr id="9" name="object 9"/>
          <p:cNvSpPr/>
          <p:nvPr/>
        </p:nvSpPr>
        <p:spPr>
          <a:xfrm>
            <a:off x="179997" y="930443"/>
            <a:ext cx="3528441" cy="252555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38561" y="2532016"/>
            <a:ext cx="53721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Post-modifying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9" action="ppaction://hlinksldjump"/>
              </a:rPr>
              <a:t>Homework</a:t>
            </a:r>
            <a:r>
              <a:rPr dirty="0" sz="600" spc="-90">
                <a:solidFill>
                  <a:srgbClr val="3333B2"/>
                </a:solidFill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9" action="ppaction://hlinksldjump"/>
              </a:rPr>
              <a:t>50</a:t>
            </a:r>
            <a:r>
              <a:rPr dirty="0" baseline="27777" sz="900" spc="-179"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9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9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49605" cy="688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95440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8001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1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978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5">
                <a:hlinkClick r:id="rId6" action="ppaction://hlinksldjump"/>
              </a:rPr>
              <a:t>Other</a:t>
            </a:r>
            <a:r>
              <a:rPr dirty="0" sz="1400" spc="-45">
                <a:hlinkClick r:id="rId6" action="ppaction://hlinksldjump"/>
              </a:rPr>
              <a:t> </a:t>
            </a:r>
            <a:r>
              <a:rPr dirty="0" sz="1400" spc="-55">
                <a:hlinkClick r:id="rId6" action="ppaction://hlinksldjump"/>
              </a:rPr>
              <a:t>types</a:t>
            </a:r>
            <a:endParaRPr sz="1400"/>
          </a:p>
        </p:txBody>
      </p:sp>
      <p:sp>
        <p:nvSpPr>
          <p:cNvPr id="9" name="object 9"/>
          <p:cNvSpPr txBox="1"/>
          <p:nvPr/>
        </p:nvSpPr>
        <p:spPr>
          <a:xfrm>
            <a:off x="3938561" y="2785076"/>
            <a:ext cx="635000" cy="541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12700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8" action="ppaction://hlinksldjump"/>
              </a:rPr>
              <a:t>5</a:t>
            </a:r>
            <a:r>
              <a:rPr dirty="0" sz="600" spc="-140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8" action="ppaction://hlinksldjump"/>
              </a:rPr>
              <a:t>51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381566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1309583"/>
            <a:ext cx="3211830" cy="53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900"/>
              </a:lnSpc>
              <a:spcBef>
                <a:spcPts val="100"/>
              </a:spcBef>
            </a:pPr>
            <a:r>
              <a:rPr dirty="0" sz="1100" spc="-45">
                <a:latin typeface="Tahoma"/>
                <a:cs typeface="Tahoma"/>
              </a:rPr>
              <a:t>Dependent </a:t>
            </a:r>
            <a:r>
              <a:rPr dirty="0" sz="1100" spc="-55">
                <a:latin typeface="Tahoma"/>
                <a:cs typeface="Tahoma"/>
              </a:rPr>
              <a:t>clauses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60">
                <a:latin typeface="Tahoma"/>
                <a:cs typeface="Tahoma"/>
              </a:rPr>
              <a:t>come </a:t>
            </a:r>
            <a:r>
              <a:rPr dirty="0" sz="1100" spc="-45">
                <a:latin typeface="Tahoma"/>
                <a:cs typeface="Tahoma"/>
              </a:rPr>
              <a:t>inside </a:t>
            </a:r>
            <a:r>
              <a:rPr dirty="0" sz="1100" spc="-50">
                <a:latin typeface="Tahoma"/>
                <a:cs typeface="Tahoma"/>
              </a:rPr>
              <a:t>any </a:t>
            </a:r>
            <a:r>
              <a:rPr dirty="0" sz="1100" spc="-40">
                <a:latin typeface="Tahoma"/>
                <a:cs typeface="Tahoma"/>
              </a:rPr>
              <a:t>other </a:t>
            </a:r>
            <a:r>
              <a:rPr dirty="0" sz="1100" spc="-35">
                <a:latin typeface="Tahoma"/>
                <a:cs typeface="Tahoma"/>
              </a:rPr>
              <a:t>function:  </a:t>
            </a:r>
            <a:r>
              <a:rPr dirty="0" sz="1100" spc="-20">
                <a:latin typeface="Tahoma"/>
                <a:cs typeface="Tahoma"/>
              </a:rPr>
              <a:t>S, Od, </a:t>
            </a:r>
            <a:r>
              <a:rPr dirty="0" sz="1100">
                <a:latin typeface="Tahoma"/>
                <a:cs typeface="Tahoma"/>
              </a:rPr>
              <a:t>Oi, </a:t>
            </a:r>
            <a:r>
              <a:rPr dirty="0" sz="1100" spc="-30">
                <a:latin typeface="Tahoma"/>
                <a:cs typeface="Tahoma"/>
              </a:rPr>
              <a:t>Cs, </a:t>
            </a:r>
            <a:r>
              <a:rPr dirty="0" sz="1100" spc="-20">
                <a:latin typeface="Tahoma"/>
                <a:cs typeface="Tahoma"/>
              </a:rPr>
              <a:t>Co,</a:t>
            </a:r>
            <a:r>
              <a:rPr dirty="0" sz="1100" spc="15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P-Mod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clauses</a:t>
            </a: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080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442249"/>
            <a:ext cx="1898014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Other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types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of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dependent</a:t>
            </a:r>
            <a:r>
              <a:rPr dirty="0" sz="1100" spc="14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clause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38561" y="2532016"/>
            <a:ext cx="53721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Post-modifying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Homework</a:t>
            </a:r>
            <a:r>
              <a:rPr dirty="0" sz="600" spc="-9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1" action="ppaction://hlinksldjump"/>
              </a:rPr>
              <a:t>50</a:t>
            </a:r>
            <a:r>
              <a:rPr dirty="0" baseline="27777" sz="900" spc="-179"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1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1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677528"/>
            <a:ext cx="74866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29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087982"/>
            <a:ext cx="355346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Dependent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clauses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complement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the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verb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(Od, </a:t>
            </a:r>
            <a:r>
              <a:rPr dirty="0" sz="110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Oi,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Cs,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553805"/>
            <a:ext cx="2234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Dependent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clauses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in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Subject</a:t>
            </a:r>
            <a:r>
              <a:rPr dirty="0" sz="1100" spc="2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839860"/>
            <a:ext cx="2546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Dependent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clauses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in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Post-modifer</a:t>
            </a:r>
            <a:r>
              <a:rPr dirty="0" sz="1100" spc="22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2033039"/>
            <a:ext cx="145732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Focus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on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relative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clauses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31825" cy="582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508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clauses</a:t>
            </a:r>
            <a:endParaRPr sz="600">
              <a:latin typeface="Verdana"/>
              <a:cs typeface="Verdana"/>
            </a:endParaRPr>
          </a:p>
          <a:p>
            <a:pPr algn="ctr" marL="38100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838808"/>
            <a:ext cx="3539490" cy="1821814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8255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latin typeface="Tahoma"/>
                <a:cs typeface="Tahoma"/>
              </a:rPr>
              <a:t>Novogrodsky, </a:t>
            </a:r>
            <a:r>
              <a:rPr dirty="0" sz="1100" spc="-15">
                <a:latin typeface="Tahoma"/>
                <a:cs typeface="Tahoma"/>
              </a:rPr>
              <a:t>R.,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40">
                <a:latin typeface="Tahoma"/>
                <a:cs typeface="Tahoma"/>
              </a:rPr>
              <a:t>Friedmann, </a:t>
            </a:r>
            <a:r>
              <a:rPr dirty="0" sz="1100">
                <a:latin typeface="Tahoma"/>
                <a:cs typeface="Tahoma"/>
              </a:rPr>
              <a:t>N. </a:t>
            </a:r>
            <a:r>
              <a:rPr dirty="0" sz="1100" spc="-40">
                <a:latin typeface="Tahoma"/>
                <a:cs typeface="Tahoma"/>
              </a:rPr>
              <a:t>(2006).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production  of relative </a:t>
            </a:r>
            <a:r>
              <a:rPr dirty="0" sz="1100" spc="-55">
                <a:latin typeface="Tahoma"/>
                <a:cs typeface="Tahoma"/>
              </a:rPr>
              <a:t>clauses </a:t>
            </a:r>
            <a:r>
              <a:rPr dirty="0" sz="1100" spc="-25">
                <a:latin typeface="Tahoma"/>
                <a:cs typeface="Tahoma"/>
              </a:rPr>
              <a:t>in syntactic </a:t>
            </a:r>
            <a:r>
              <a:rPr dirty="0" sz="1100" spc="-40">
                <a:latin typeface="Tahoma"/>
                <a:cs typeface="Tahoma"/>
              </a:rPr>
              <a:t>SLI: </a:t>
            </a: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55">
                <a:latin typeface="Tahoma"/>
                <a:cs typeface="Tahoma"/>
              </a:rPr>
              <a:t>window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nature 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impairment. </a:t>
            </a:r>
            <a:r>
              <a:rPr dirty="0" sz="1100" spc="-40">
                <a:latin typeface="Tahoma"/>
                <a:cs typeface="Tahoma"/>
              </a:rPr>
              <a:t>International </a:t>
            </a:r>
            <a:r>
              <a:rPr dirty="0" sz="1100" spc="-25">
                <a:latin typeface="Tahoma"/>
                <a:cs typeface="Tahoma"/>
              </a:rPr>
              <a:t>Journal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endParaRPr sz="1100">
              <a:latin typeface="Tahoma"/>
              <a:cs typeface="Tahoma"/>
            </a:endParaRPr>
          </a:p>
          <a:p>
            <a:pPr marL="12700" marR="877569">
              <a:lnSpc>
                <a:spcPct val="102699"/>
              </a:lnSpc>
            </a:pPr>
            <a:r>
              <a:rPr dirty="0" sz="1100" spc="-50">
                <a:latin typeface="Tahoma"/>
                <a:cs typeface="Tahoma"/>
              </a:rPr>
              <a:t>Speech-Language </a:t>
            </a:r>
            <a:r>
              <a:rPr dirty="0" sz="1100" spc="-35">
                <a:latin typeface="Tahoma"/>
                <a:cs typeface="Tahoma"/>
              </a:rPr>
              <a:t>Pathology, </a:t>
            </a:r>
            <a:r>
              <a:rPr dirty="0" sz="1100" spc="-30">
                <a:latin typeface="Tahoma"/>
                <a:cs typeface="Tahoma"/>
              </a:rPr>
              <a:t>8(4), </a:t>
            </a:r>
            <a:r>
              <a:rPr dirty="0" sz="1100" spc="-50">
                <a:latin typeface="Tahoma"/>
                <a:cs typeface="Tahoma"/>
              </a:rPr>
              <a:t>364-375.  </a:t>
            </a:r>
            <a:r>
              <a:rPr dirty="0" sz="1100" spc="-35">
                <a:latin typeface="Tahoma"/>
                <a:cs typeface="Tahoma"/>
              </a:rPr>
              <a:t>https://doi.org/10.1080/14417040600919496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40"/>
              </a:spcBef>
            </a:pPr>
            <a:r>
              <a:rPr dirty="0" sz="1100" spc="-35">
                <a:latin typeface="Tahoma"/>
                <a:cs typeface="Tahoma"/>
              </a:rPr>
              <a:t>Riches, </a:t>
            </a:r>
            <a:r>
              <a:rPr dirty="0" sz="1100">
                <a:latin typeface="Tahoma"/>
                <a:cs typeface="Tahoma"/>
              </a:rPr>
              <a:t>N. </a:t>
            </a:r>
            <a:r>
              <a:rPr dirty="0" sz="1100" spc="-25">
                <a:latin typeface="Tahoma"/>
                <a:cs typeface="Tahoma"/>
              </a:rPr>
              <a:t>G. </a:t>
            </a:r>
            <a:r>
              <a:rPr dirty="0" sz="1100" spc="-40">
                <a:latin typeface="Tahoma"/>
                <a:cs typeface="Tahoma"/>
              </a:rPr>
              <a:t>(2012). </a:t>
            </a:r>
            <a:r>
              <a:rPr dirty="0" sz="1100" spc="-50">
                <a:latin typeface="Tahoma"/>
                <a:cs typeface="Tahoma"/>
              </a:rPr>
              <a:t>Sentence </a:t>
            </a:r>
            <a:r>
              <a:rPr dirty="0" sz="1100" spc="-30">
                <a:latin typeface="Tahoma"/>
                <a:cs typeface="Tahoma"/>
              </a:rPr>
              <a:t>repetition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35">
                <a:latin typeface="Tahoma"/>
                <a:cs typeface="Tahoma"/>
              </a:rPr>
              <a:t>children </a:t>
            </a:r>
            <a:r>
              <a:rPr dirty="0" sz="1100" spc="-25">
                <a:latin typeface="Tahoma"/>
                <a:cs typeface="Tahoma"/>
              </a:rPr>
              <a:t>with  </a:t>
            </a:r>
            <a:r>
              <a:rPr dirty="0" sz="1100" spc="-30">
                <a:latin typeface="Tahoma"/>
                <a:cs typeface="Tahoma"/>
              </a:rPr>
              <a:t>specific </a:t>
            </a:r>
            <a:r>
              <a:rPr dirty="0" sz="1100" spc="-55">
                <a:latin typeface="Tahoma"/>
                <a:cs typeface="Tahoma"/>
              </a:rPr>
              <a:t>language </a:t>
            </a:r>
            <a:r>
              <a:rPr dirty="0" sz="1100" spc="-40">
                <a:latin typeface="Tahoma"/>
                <a:cs typeface="Tahoma"/>
              </a:rPr>
              <a:t>impairment: </a:t>
            </a:r>
            <a:r>
              <a:rPr dirty="0" sz="1100" spc="5">
                <a:latin typeface="Tahoma"/>
                <a:cs typeface="Tahoma"/>
              </a:rPr>
              <a:t>An </a:t>
            </a:r>
            <a:r>
              <a:rPr dirty="0" sz="1100" spc="-35">
                <a:latin typeface="Tahoma"/>
                <a:cs typeface="Tahoma"/>
              </a:rPr>
              <a:t>investigation of </a:t>
            </a:r>
            <a:r>
              <a:rPr dirty="0" sz="1100" spc="-45">
                <a:latin typeface="Tahoma"/>
                <a:cs typeface="Tahoma"/>
              </a:rPr>
              <a:t>underlying  </a:t>
            </a:r>
            <a:r>
              <a:rPr dirty="0" sz="1100" spc="-55">
                <a:latin typeface="Tahoma"/>
                <a:cs typeface="Tahoma"/>
              </a:rPr>
              <a:t>mechanisms. </a:t>
            </a:r>
            <a:r>
              <a:rPr dirty="0" sz="1100" spc="-40">
                <a:latin typeface="Tahoma"/>
                <a:cs typeface="Tahoma"/>
              </a:rPr>
              <a:t>International </a:t>
            </a:r>
            <a:r>
              <a:rPr dirty="0" sz="1100" spc="-25">
                <a:latin typeface="Tahoma"/>
                <a:cs typeface="Tahoma"/>
              </a:rPr>
              <a:t>Journal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0">
                <a:latin typeface="Tahoma"/>
                <a:cs typeface="Tahoma"/>
              </a:rPr>
              <a:t>Language </a:t>
            </a:r>
            <a:r>
              <a:rPr dirty="0" sz="1100" spc="85">
                <a:latin typeface="Tahoma"/>
                <a:cs typeface="Tahoma"/>
              </a:rPr>
              <a:t>&amp;  </a:t>
            </a:r>
            <a:r>
              <a:rPr dirty="0" sz="1100" spc="-35">
                <a:latin typeface="Tahoma"/>
                <a:cs typeface="Tahoma"/>
              </a:rPr>
              <a:t>Communication </a:t>
            </a:r>
            <a:r>
              <a:rPr dirty="0" sz="1100" spc="-40">
                <a:latin typeface="Tahoma"/>
                <a:cs typeface="Tahoma"/>
              </a:rPr>
              <a:t>Disorders, </a:t>
            </a:r>
            <a:r>
              <a:rPr dirty="0" sz="1100" spc="-35">
                <a:latin typeface="Tahoma"/>
                <a:cs typeface="Tahoma"/>
              </a:rPr>
              <a:t>47(5), </a:t>
            </a:r>
            <a:r>
              <a:rPr dirty="0" sz="1100" spc="-50">
                <a:latin typeface="Tahoma"/>
                <a:cs typeface="Tahoma"/>
              </a:rPr>
              <a:t>499-510.  </a:t>
            </a:r>
            <a:r>
              <a:rPr dirty="0" sz="1100" spc="-35">
                <a:latin typeface="Tahoma"/>
                <a:cs typeface="Tahoma"/>
              </a:rPr>
              <a:t>https://doi.org/10.1111/j.1460-6984.2012.00158.x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664587"/>
            <a:ext cx="660400" cy="819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sz="600" spc="-9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r>
              <a:rPr dirty="0" baseline="27777" sz="900" spc="-179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67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baseline="27777" sz="900" spc="-172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baseline="27777" sz="900" spc="-97">
                <a:latin typeface="Verdana"/>
                <a:cs typeface="Verdana"/>
                <a:hlinkClick r:id="rId28" action="ppaction://hlinksldjump"/>
              </a:rPr>
              <a:t>51</a:t>
            </a:r>
            <a:endParaRPr baseline="27777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clauses</a:t>
            </a: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646443"/>
            <a:ext cx="4908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on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RCs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442249"/>
            <a:ext cx="1898014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Other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types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of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dependent</a:t>
            </a:r>
            <a:r>
              <a:rPr dirty="0" sz="1100" spc="14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clause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8561" y="2785076"/>
            <a:ext cx="635000" cy="541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12700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2" action="ppaction://hlinksldjump"/>
              </a:rPr>
              <a:t>5</a:t>
            </a:r>
            <a:r>
              <a:rPr dirty="0" sz="600" spc="-140"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2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2" action="ppaction://hlinksldjump"/>
              </a:rPr>
              <a:t>51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381566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087982"/>
            <a:ext cx="355346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Dependent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clauses </a:t>
            </a:r>
            <a:r>
              <a:rPr dirty="0" sz="1100" spc="-65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as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a 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complement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of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the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verb </a:t>
            </a:r>
            <a:r>
              <a:rPr dirty="0" sz="1100" spc="-15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(Od, </a:t>
            </a:r>
            <a:r>
              <a:rPr dirty="0" sz="110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Oi, 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Cs, 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Co)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553805"/>
            <a:ext cx="2234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Dependent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clauses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in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Subject</a:t>
            </a:r>
            <a:r>
              <a:rPr dirty="0" sz="1100" spc="2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839860"/>
            <a:ext cx="2546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Dependent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clauses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in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Post-modifer</a:t>
            </a:r>
            <a:r>
              <a:rPr dirty="0" sz="1100" spc="22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033039"/>
            <a:ext cx="145732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Focus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on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relative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clauses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644138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401" y="85095"/>
            <a:ext cx="59372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9705" marR="5080" indent="-16764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Other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dependent  clauses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4960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Other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types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</a:t>
            </a:r>
            <a:r>
              <a:rPr dirty="0" sz="600" spc="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DC</a:t>
            </a:r>
            <a:endParaRPr sz="600">
              <a:latin typeface="Verdana"/>
              <a:cs typeface="Verdana"/>
            </a:endParaRPr>
          </a:p>
          <a:p>
            <a:pPr marL="37465" marR="28067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Adv.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cl.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recap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Other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types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56441"/>
            <a:ext cx="594995" cy="765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DCs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comp.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of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vb.</a:t>
            </a:r>
            <a:endParaRPr sz="600">
              <a:latin typeface="Verdana"/>
              <a:cs typeface="Verdana"/>
            </a:endParaRPr>
          </a:p>
          <a:p>
            <a:pPr marL="37465" marR="28575">
              <a:lnSpc>
                <a:spcPct val="152200"/>
              </a:lnSpc>
              <a:spcBef>
                <a:spcPts val="5"/>
              </a:spcBef>
            </a:pPr>
            <a:r>
              <a:rPr dirty="0" sz="400" spc="-20">
                <a:latin typeface="Verdana"/>
                <a:cs typeface="Verdana"/>
                <a:hlinkClick r:id="rId8" action="ppaction://hlinksldjump"/>
              </a:rPr>
              <a:t>Od </a:t>
            </a:r>
            <a:r>
              <a:rPr dirty="0" sz="400" spc="-35">
                <a:latin typeface="Verdana"/>
                <a:cs typeface="Verdana"/>
                <a:hlinkClick r:id="rId8" action="ppaction://hlinksldjump"/>
              </a:rPr>
              <a:t>and </a:t>
            </a:r>
            <a:r>
              <a:rPr dirty="0" sz="400" spc="-10">
                <a:latin typeface="Verdana"/>
                <a:cs typeface="Verdana"/>
                <a:hlinkClick r:id="rId8" action="ppaction://hlinksldjump"/>
              </a:rPr>
              <a:t>Oi </a:t>
            </a:r>
            <a:r>
              <a:rPr dirty="0" sz="400" spc="-25">
                <a:latin typeface="Verdana"/>
                <a:cs typeface="Verdana"/>
                <a:hlinkClick r:id="rId8" action="ppaction://hlinksldjump"/>
              </a:rPr>
              <a:t>position </a:t>
            </a:r>
            <a:r>
              <a:rPr dirty="0" sz="400" spc="-25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SOMETHING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and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Co position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240029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rdinat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r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08852"/>
            <a:ext cx="63754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Subj.Posn.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Example</a:t>
            </a:r>
            <a:endParaRPr sz="400">
              <a:latin typeface="Verdana"/>
              <a:cs typeface="Verdana"/>
            </a:endParaRPr>
          </a:p>
          <a:p>
            <a:pPr marL="37465" marR="17716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Heavy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phrase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shift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47472"/>
            <a:ext cx="5626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DCs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P-mod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P-mod?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Post-modifying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clauses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522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">
                <a:hlinkClick r:id="rId8" action="ppaction://hlinksldjump"/>
              </a:rPr>
              <a:t>Od </a:t>
            </a:r>
            <a:r>
              <a:rPr dirty="0" sz="1400" spc="-60">
                <a:hlinkClick r:id="rId8" action="ppaction://hlinksldjump"/>
              </a:rPr>
              <a:t>and </a:t>
            </a:r>
            <a:r>
              <a:rPr dirty="0" sz="1400" spc="25">
                <a:hlinkClick r:id="rId8" action="ppaction://hlinksldjump"/>
              </a:rPr>
              <a:t>Oi</a:t>
            </a:r>
            <a:r>
              <a:rPr dirty="0" sz="1400" spc="75">
                <a:hlinkClick r:id="rId8" action="ppaction://hlinksldjump"/>
              </a:rPr>
              <a:t> </a:t>
            </a:r>
            <a:r>
              <a:rPr dirty="0" sz="1400" spc="-30">
                <a:hlinkClick r:id="rId8" action="ppaction://hlinksldjump"/>
              </a:rPr>
              <a:t>position</a:t>
            </a:r>
            <a:endParaRPr sz="1400"/>
          </a:p>
        </p:txBody>
      </p:sp>
      <p:sp>
        <p:nvSpPr>
          <p:cNvPr id="11" name="object 11"/>
          <p:cNvSpPr txBox="1"/>
          <p:nvPr/>
        </p:nvSpPr>
        <p:spPr>
          <a:xfrm>
            <a:off x="1165377" y="413644"/>
            <a:ext cx="4972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latin typeface="Tahoma"/>
                <a:cs typeface="Tahoma"/>
              </a:rPr>
              <a:t>Sentence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2023" y="793221"/>
            <a:ext cx="3670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latin typeface="Tahoma"/>
                <a:cs typeface="Tahoma"/>
              </a:rPr>
              <a:t>Clause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46274" y="1172799"/>
            <a:ext cx="1911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75">
                <a:latin typeface="Tahoma"/>
                <a:cs typeface="Tahoma"/>
              </a:rPr>
              <a:t>VP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40355" y="1552376"/>
            <a:ext cx="6242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ahoma"/>
                <a:cs typeface="Tahoma"/>
              </a:rPr>
              <a:t>Clause=Od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31275" y="1983320"/>
            <a:ext cx="1042669" cy="115570"/>
          </a:xfrm>
          <a:custGeom>
            <a:avLst/>
            <a:gdLst/>
            <a:ahLst/>
            <a:cxnLst/>
            <a:rect l="l" t="t" r="r" b="b"/>
            <a:pathLst>
              <a:path w="1042669" h="115569">
                <a:moveTo>
                  <a:pt x="0" y="115189"/>
                </a:moveTo>
                <a:lnTo>
                  <a:pt x="1042428" y="115189"/>
                </a:lnTo>
                <a:lnTo>
                  <a:pt x="1042428" y="0"/>
                </a:lnTo>
                <a:lnTo>
                  <a:pt x="0" y="0"/>
                </a:lnTo>
                <a:lnTo>
                  <a:pt x="0" y="115189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118575" y="1931954"/>
            <a:ext cx="10687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latin typeface="Tahoma"/>
                <a:cs typeface="Tahoma"/>
              </a:rPr>
              <a:t>somebody </a:t>
            </a:r>
            <a:r>
              <a:rPr dirty="0" sz="1000" spc="-40">
                <a:latin typeface="Tahoma"/>
                <a:cs typeface="Tahoma"/>
              </a:rPr>
              <a:t>loved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70">
                <a:latin typeface="Tahoma"/>
                <a:cs typeface="Tahoma"/>
              </a:rPr>
              <a:t>me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86572" y="1736303"/>
            <a:ext cx="1132205" cy="202565"/>
          </a:xfrm>
          <a:custGeom>
            <a:avLst/>
            <a:gdLst/>
            <a:ahLst/>
            <a:cxnLst/>
            <a:rect l="l" t="t" r="r" b="b"/>
            <a:pathLst>
              <a:path w="1132205" h="202564">
                <a:moveTo>
                  <a:pt x="565923" y="0"/>
                </a:moveTo>
                <a:lnTo>
                  <a:pt x="0" y="202312"/>
                </a:lnTo>
                <a:lnTo>
                  <a:pt x="1131847" y="202312"/>
                </a:lnTo>
                <a:lnTo>
                  <a:pt x="565923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75773" y="1552379"/>
            <a:ext cx="1098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65">
                <a:latin typeface="Tahoma"/>
                <a:cs typeface="Tahoma"/>
              </a:rPr>
              <a:t>V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32022" y="1931956"/>
            <a:ext cx="3975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latin typeface="Tahoma"/>
                <a:cs typeface="Tahoma"/>
              </a:rPr>
              <a:t>dreamt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30650" y="1736305"/>
            <a:ext cx="0" cy="202565"/>
          </a:xfrm>
          <a:custGeom>
            <a:avLst/>
            <a:gdLst/>
            <a:ahLst/>
            <a:cxnLst/>
            <a:rect l="l" t="t" r="r" b="b"/>
            <a:pathLst>
              <a:path w="0" h="202564">
                <a:moveTo>
                  <a:pt x="0" y="0"/>
                </a:moveTo>
                <a:lnTo>
                  <a:pt x="0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30647" y="1356725"/>
            <a:ext cx="411480" cy="202565"/>
          </a:xfrm>
          <a:custGeom>
            <a:avLst/>
            <a:gdLst/>
            <a:ahLst/>
            <a:cxnLst/>
            <a:rect l="l" t="t" r="r" b="b"/>
            <a:pathLst>
              <a:path w="411480" h="202565">
                <a:moveTo>
                  <a:pt x="410928" y="0"/>
                </a:moveTo>
                <a:lnTo>
                  <a:pt x="0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41575" y="1356725"/>
            <a:ext cx="411480" cy="202565"/>
          </a:xfrm>
          <a:custGeom>
            <a:avLst/>
            <a:gdLst/>
            <a:ahLst/>
            <a:cxnLst/>
            <a:rect l="l" t="t" r="r" b="b"/>
            <a:pathLst>
              <a:path w="411480" h="202565">
                <a:moveTo>
                  <a:pt x="0" y="0"/>
                </a:moveTo>
                <a:lnTo>
                  <a:pt x="410928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419585" y="1552379"/>
            <a:ext cx="60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0">
                <a:latin typeface="Tahoma"/>
                <a:cs typeface="Tahoma"/>
              </a:rPr>
              <a:t>I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49849" y="1356740"/>
            <a:ext cx="0" cy="202565"/>
          </a:xfrm>
          <a:custGeom>
            <a:avLst/>
            <a:gdLst/>
            <a:ahLst/>
            <a:cxnLst/>
            <a:rect l="l" t="t" r="r" b="b"/>
            <a:pathLst>
              <a:path w="0" h="202565">
                <a:moveTo>
                  <a:pt x="0" y="0"/>
                </a:moveTo>
                <a:lnTo>
                  <a:pt x="0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449851" y="977148"/>
            <a:ext cx="396240" cy="202565"/>
          </a:xfrm>
          <a:custGeom>
            <a:avLst/>
            <a:gdLst/>
            <a:ahLst/>
            <a:cxnLst/>
            <a:rect l="l" t="t" r="r" b="b"/>
            <a:pathLst>
              <a:path w="396239" h="202565">
                <a:moveTo>
                  <a:pt x="395865" y="0"/>
                </a:moveTo>
                <a:lnTo>
                  <a:pt x="0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45716" y="977148"/>
            <a:ext cx="396240" cy="202565"/>
          </a:xfrm>
          <a:custGeom>
            <a:avLst/>
            <a:gdLst/>
            <a:ahLst/>
            <a:cxnLst/>
            <a:rect l="l" t="t" r="r" b="b"/>
            <a:pathLst>
              <a:path w="396239" h="202565">
                <a:moveTo>
                  <a:pt x="0" y="0"/>
                </a:moveTo>
                <a:lnTo>
                  <a:pt x="395865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927227" y="793226"/>
            <a:ext cx="1098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60">
                <a:latin typeface="Tahoma"/>
                <a:cs typeface="Tahoma"/>
              </a:rPr>
              <a:t>A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1586" y="1172804"/>
            <a:ext cx="8464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Tahoma"/>
                <a:cs typeface="Tahoma"/>
              </a:rPr>
              <a:t>Last </a:t>
            </a:r>
            <a:r>
              <a:rPr dirty="0" sz="1000" spc="-25">
                <a:latin typeface="Tahoma"/>
                <a:cs typeface="Tahoma"/>
              </a:rPr>
              <a:t>night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60">
                <a:latin typeface="Tahoma"/>
                <a:cs typeface="Tahoma"/>
              </a:rPr>
              <a:t>NP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9586" y="977153"/>
            <a:ext cx="625475" cy="202565"/>
          </a:xfrm>
          <a:custGeom>
            <a:avLst/>
            <a:gdLst/>
            <a:ahLst/>
            <a:cxnLst/>
            <a:rect l="l" t="t" r="r" b="b"/>
            <a:pathLst>
              <a:path w="625475" h="202565">
                <a:moveTo>
                  <a:pt x="312517" y="0"/>
                </a:moveTo>
                <a:lnTo>
                  <a:pt x="0" y="202312"/>
                </a:lnTo>
                <a:lnTo>
                  <a:pt x="625035" y="202312"/>
                </a:lnTo>
                <a:lnTo>
                  <a:pt x="312517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82093" y="597570"/>
            <a:ext cx="432434" cy="202565"/>
          </a:xfrm>
          <a:custGeom>
            <a:avLst/>
            <a:gdLst/>
            <a:ahLst/>
            <a:cxnLst/>
            <a:rect l="l" t="t" r="r" b="b"/>
            <a:pathLst>
              <a:path w="432434" h="202565">
                <a:moveTo>
                  <a:pt x="431810" y="0"/>
                </a:moveTo>
                <a:lnTo>
                  <a:pt x="0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13903" y="597570"/>
            <a:ext cx="432434" cy="202565"/>
          </a:xfrm>
          <a:custGeom>
            <a:avLst/>
            <a:gdLst/>
            <a:ahLst/>
            <a:cxnLst/>
            <a:rect l="l" t="t" r="r" b="b"/>
            <a:pathLst>
              <a:path w="432435" h="202565">
                <a:moveTo>
                  <a:pt x="0" y="0"/>
                </a:moveTo>
                <a:lnTo>
                  <a:pt x="431810" y="2023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61974" y="2153323"/>
            <a:ext cx="1764040" cy="99123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913263" y="2664587"/>
            <a:ext cx="660400" cy="661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Focus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RCs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Examples</a:t>
            </a:r>
            <a:endParaRPr sz="400">
              <a:latin typeface="Verdana"/>
              <a:cs typeface="Verdana"/>
            </a:endParaRPr>
          </a:p>
          <a:p>
            <a:pPr marL="37465" marR="13906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Girls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who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are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boys.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.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Res./non-res.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dist.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Properties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RCs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Relative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clauses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research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9" action="ppaction://hlinksldjump"/>
              </a:rPr>
              <a:t>6</a:t>
            </a:r>
            <a:r>
              <a:rPr dirty="0" sz="600" spc="-140"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9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9" action="ppaction://hlinksldjump"/>
              </a:rPr>
              <a:t>51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13263" y="3381566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2020-03-17T17:15:37Z</dcterms:created>
  <dcterms:modified xsi:type="dcterms:W3CDTF">2020-03-17T17:15:37Z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2020-03-17T00:00:00Z</vt:filetime>
  </property>
</Properties>
</file>