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1298027"/>
            <a:ext cx="4275505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8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image" Target="../media/image9.jpg"/><Relationship Id="rId17" Type="http://schemas.openxmlformats.org/officeDocument/2006/relationships/slide" Target="slide42.xml"/><Relationship Id="rId18" Type="http://schemas.openxmlformats.org/officeDocument/2006/relationships/slide" Target="slide4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1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1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1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16.png"/><Relationship Id="rId19" Type="http://schemas.openxmlformats.org/officeDocument/2006/relationships/image" Target="../media/image1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1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1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20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2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Relationship Id="rId18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20.xml"/><Relationship Id="rId10" Type="http://schemas.openxmlformats.org/officeDocument/2006/relationships/slide" Target="slide27.xml"/><Relationship Id="rId11" Type="http://schemas.openxmlformats.org/officeDocument/2006/relationships/slide" Target="slide28.xml"/><Relationship Id="rId12" Type="http://schemas.openxmlformats.org/officeDocument/2006/relationships/slide" Target="slide30.xml"/><Relationship Id="rId13" Type="http://schemas.openxmlformats.org/officeDocument/2006/relationships/slide" Target="slide34.xml"/><Relationship Id="rId14" Type="http://schemas.openxmlformats.org/officeDocument/2006/relationships/slide" Target="slide35.xml"/><Relationship Id="rId15" Type="http://schemas.openxmlformats.org/officeDocument/2006/relationships/slide" Target="slide39.xml"/><Relationship Id="rId16" Type="http://schemas.openxmlformats.org/officeDocument/2006/relationships/slide" Target="slide42.xml"/><Relationship Id="rId17" Type="http://schemas.openxmlformats.org/officeDocument/2006/relationships/slide" Target="slide4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8001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10858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997" y="84757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390"/>
              </a:spcBef>
            </a:pPr>
            <a:r>
              <a:rPr dirty="0" sz="1400" spc="25">
                <a:latin typeface="Calibri"/>
                <a:cs typeface="Calibri"/>
              </a:rPr>
              <a:t>Linguistic </a:t>
            </a:r>
            <a:r>
              <a:rPr dirty="0" sz="1400" spc="-10">
                <a:latin typeface="Calibri"/>
                <a:cs typeface="Calibri"/>
              </a:rPr>
              <a:t>Approaches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Intervention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2732" y="140934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9110" y="1732062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Arial"/>
                <a:cs typeface="Arial"/>
              </a:rPr>
              <a:t>Newcastle</a:t>
            </a:r>
            <a:r>
              <a:rPr dirty="0" sz="800" spc="-5">
                <a:latin typeface="Arial"/>
                <a:cs typeface="Arial"/>
              </a:rPr>
              <a:t> University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4134" y="2025712"/>
            <a:ext cx="819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May </a:t>
            </a:r>
            <a:r>
              <a:rPr dirty="0" sz="1100" spc="-50">
                <a:latin typeface="Tahoma"/>
                <a:cs typeface="Tahoma"/>
              </a:rPr>
              <a:t>12,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1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92455" cy="709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90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8001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10858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180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5" action="ppaction://hlinksldjump"/>
              </a:rPr>
              <a:t>Use </a:t>
            </a:r>
            <a:r>
              <a:rPr dirty="0" spc="-20">
                <a:hlinkClick r:id="rId5" action="ppaction://hlinksldjump"/>
              </a:rPr>
              <a:t>of shape </a:t>
            </a:r>
            <a:r>
              <a:rPr dirty="0" spc="-10">
                <a:hlinkClick r:id="rId5" action="ppaction://hlinksldjump"/>
              </a:rPr>
              <a:t>and colour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421839"/>
            <a:ext cx="33432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Strong </a:t>
            </a:r>
            <a:r>
              <a:rPr dirty="0" sz="1100" spc="-55">
                <a:latin typeface="Tahoma"/>
                <a:cs typeface="Tahoma"/>
              </a:rPr>
              <a:t>evidence </a:t>
            </a:r>
            <a:r>
              <a:rPr dirty="0" sz="1100" spc="-60">
                <a:latin typeface="Tahoma"/>
                <a:cs typeface="Tahoma"/>
              </a:rPr>
              <a:t>base,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40">
                <a:latin typeface="Tahoma"/>
                <a:cs typeface="Tahoma"/>
              </a:rPr>
              <a:t>most </a:t>
            </a:r>
            <a:r>
              <a:rPr dirty="0" sz="1100" spc="-35">
                <a:latin typeface="Tahoma"/>
                <a:cs typeface="Tahoma"/>
              </a:rPr>
              <a:t>data collected </a:t>
            </a: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45">
                <a:latin typeface="Tahoma"/>
                <a:cs typeface="Tahoma"/>
              </a:rPr>
              <a:t>older 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50">
                <a:latin typeface="Tahoma"/>
                <a:cs typeface="Tahoma"/>
              </a:rPr>
              <a:t>(11;0 and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above)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6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92455" cy="709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90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8001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10858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909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6" action="ppaction://hlinksldjump"/>
              </a:rPr>
              <a:t>Use </a:t>
            </a:r>
            <a:r>
              <a:rPr dirty="0" spc="-20">
                <a:hlinkClick r:id="rId6" action="ppaction://hlinksldjump"/>
              </a:rPr>
              <a:t>of</a:t>
            </a:r>
            <a:r>
              <a:rPr dirty="0" spc="-75">
                <a:hlinkClick r:id="rId6" action="ppaction://hlinksldjump"/>
              </a:rPr>
              <a:t> </a:t>
            </a:r>
            <a:r>
              <a:rPr dirty="0" spc="-15">
                <a:hlinkClick r:id="rId6" action="ppaction://hlinksldjump"/>
              </a:rPr>
              <a:t>gesture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353005"/>
            <a:ext cx="3478529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Co-speech </a:t>
            </a:r>
            <a:r>
              <a:rPr dirty="0" sz="1100" spc="-60">
                <a:latin typeface="Tahoma"/>
                <a:cs typeface="Tahoma"/>
              </a:rPr>
              <a:t>gestures </a:t>
            </a:r>
            <a:r>
              <a:rPr dirty="0" sz="1100" spc="-30">
                <a:latin typeface="Tahoma"/>
                <a:cs typeface="Tahoma"/>
              </a:rPr>
              <a:t>(i.e. </a:t>
            </a:r>
            <a:r>
              <a:rPr dirty="0" sz="1100" spc="-60">
                <a:latin typeface="Tahoma"/>
                <a:cs typeface="Tahoma"/>
              </a:rPr>
              <a:t>gestures </a:t>
            </a:r>
            <a:r>
              <a:rPr dirty="0" sz="1100" spc="-35">
                <a:latin typeface="Tahoma"/>
                <a:cs typeface="Tahoma"/>
              </a:rPr>
              <a:t>occuring </a:t>
            </a:r>
            <a:r>
              <a:rPr dirty="0" sz="1100" spc="-20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30">
                <a:latin typeface="Tahoma"/>
                <a:cs typeface="Tahoma"/>
              </a:rPr>
              <a:t>time 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50">
                <a:latin typeface="Tahoma"/>
                <a:cs typeface="Tahoma"/>
              </a:rPr>
              <a:t>speech)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0">
                <a:latin typeface="Tahoma"/>
                <a:cs typeface="Tahoma"/>
              </a:rPr>
              <a:t>boost children’s </a:t>
            </a:r>
            <a:r>
              <a:rPr dirty="0" sz="1100" spc="-55">
                <a:latin typeface="Tahoma"/>
                <a:cs typeface="Tahoma"/>
              </a:rPr>
              <a:t>comprehension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5">
                <a:latin typeface="Tahoma"/>
                <a:cs typeface="Tahoma"/>
              </a:rPr>
              <a:t>complex  </a:t>
            </a:r>
            <a:r>
              <a:rPr dirty="0" sz="1100" spc="-60">
                <a:latin typeface="Tahoma"/>
                <a:cs typeface="Tahoma"/>
              </a:rPr>
              <a:t>sentences </a:t>
            </a:r>
            <a:r>
              <a:rPr dirty="0" sz="1100" spc="-30">
                <a:latin typeface="Tahoma"/>
                <a:cs typeface="Tahoma"/>
              </a:rPr>
              <a:t>(Theakston </a:t>
            </a:r>
            <a:r>
              <a:rPr dirty="0" sz="1100" spc="-35">
                <a:latin typeface="Tahoma"/>
                <a:cs typeface="Tahoma"/>
              </a:rPr>
              <a:t>et </a:t>
            </a:r>
            <a:r>
              <a:rPr dirty="0" sz="1100" spc="-30">
                <a:latin typeface="Tahoma"/>
                <a:cs typeface="Tahoma"/>
              </a:rPr>
              <a:t>al.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2014)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7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57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909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6" action="ppaction://hlinksldjump"/>
              </a:rPr>
              <a:t>Use </a:t>
            </a:r>
            <a:r>
              <a:rPr dirty="0" spc="-20">
                <a:hlinkClick r:id="rId6" action="ppaction://hlinksldjump"/>
              </a:rPr>
              <a:t>of</a:t>
            </a:r>
            <a:r>
              <a:rPr dirty="0" spc="-75">
                <a:hlinkClick r:id="rId6" action="ppaction://hlinksldjump"/>
              </a:rPr>
              <a:t> </a:t>
            </a:r>
            <a:r>
              <a:rPr dirty="0" spc="-15">
                <a:hlinkClick r:id="rId6" action="ppaction://hlinksldjump"/>
              </a:rPr>
              <a:t>gesture</a:t>
            </a:r>
          </a:p>
        </p:txBody>
      </p:sp>
      <p:sp>
        <p:nvSpPr>
          <p:cNvPr id="6" name="object 6"/>
          <p:cNvSpPr/>
          <p:nvPr/>
        </p:nvSpPr>
        <p:spPr>
          <a:xfrm>
            <a:off x="179999" y="502788"/>
            <a:ext cx="2822424" cy="26432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8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09715"/>
            <a:ext cx="446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26845"/>
            <a:ext cx="1595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(1)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Multimodal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8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28292"/>
            <a:ext cx="1340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(2)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Difficulty</a:t>
            </a:r>
            <a:r>
              <a:rPr dirty="0" sz="1100" spc="2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gradients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29739"/>
            <a:ext cx="1892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(3)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Lexical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variation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within</a:t>
            </a:r>
            <a:r>
              <a:rPr dirty="0" sz="1100" spc="1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slots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31186"/>
            <a:ext cx="2211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(4)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Other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psycholinguistic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2087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Conclusion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09715"/>
            <a:ext cx="446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225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8" action="ppaction://hlinksldjump"/>
              </a:rPr>
              <a:t>What </a:t>
            </a:r>
            <a:r>
              <a:rPr dirty="0" spc="-45">
                <a:hlinkClick r:id="rId8" action="ppaction://hlinksldjump"/>
              </a:rPr>
              <a:t>are </a:t>
            </a:r>
            <a:r>
              <a:rPr dirty="0" spc="-5">
                <a:hlinkClick r:id="rId8" action="ppaction://hlinksldjump"/>
              </a:rPr>
              <a:t>difficulty</a:t>
            </a:r>
            <a:r>
              <a:rPr dirty="0" spc="-14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gradients?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026107"/>
            <a:ext cx="338327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Recap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factors </a:t>
            </a:r>
            <a:r>
              <a:rPr dirty="0" sz="1100" spc="-35">
                <a:latin typeface="Tahoma"/>
                <a:cs typeface="Tahoma"/>
              </a:rPr>
              <a:t>affecting </a:t>
            </a:r>
            <a:r>
              <a:rPr dirty="0" sz="1100" spc="-50">
                <a:latin typeface="Tahoma"/>
                <a:cs typeface="Tahoma"/>
              </a:rPr>
              <a:t>processing </a:t>
            </a:r>
            <a:r>
              <a:rPr dirty="0" sz="1100" spc="-25">
                <a:latin typeface="Tahoma"/>
                <a:cs typeface="Tahoma"/>
              </a:rPr>
              <a:t>difficulty in </a:t>
            </a:r>
            <a:r>
              <a:rPr dirty="0" sz="1100" spc="-45">
                <a:latin typeface="Tahoma"/>
                <a:cs typeface="Tahoma"/>
              </a:rPr>
              <a:t>complex  </a:t>
            </a:r>
            <a:r>
              <a:rPr dirty="0" sz="1100" spc="-60">
                <a:latin typeface="Tahoma"/>
                <a:cs typeface="Tahoma"/>
              </a:rPr>
              <a:t>sentences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960" y="1483370"/>
            <a:ext cx="3442970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Position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embedding </a:t>
            </a:r>
            <a:r>
              <a:rPr dirty="0" sz="1100" spc="-35">
                <a:latin typeface="Tahoma"/>
                <a:cs typeface="Tahoma"/>
              </a:rPr>
              <a:t>(middle of </a:t>
            </a:r>
            <a:r>
              <a:rPr dirty="0" sz="1100" spc="-60">
                <a:latin typeface="Tahoma"/>
                <a:cs typeface="Tahoma"/>
              </a:rPr>
              <a:t>sentence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versus </a:t>
            </a:r>
            <a:r>
              <a:rPr dirty="0" sz="1100" spc="-50">
                <a:latin typeface="Tahoma"/>
                <a:cs typeface="Tahoma"/>
              </a:rPr>
              <a:t>end)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Tahoma"/>
                <a:cs typeface="Tahoma"/>
              </a:rPr>
              <a:t>Presence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65">
                <a:latin typeface="Tahoma"/>
                <a:cs typeface="Tahoma"/>
              </a:rPr>
              <a:t>absence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5">
                <a:latin typeface="Tahoma"/>
                <a:cs typeface="Tahoma"/>
              </a:rPr>
              <a:t>animacy</a:t>
            </a:r>
            <a:r>
              <a:rPr dirty="0" sz="1100" spc="-1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cues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Tahoma"/>
                <a:cs typeface="Tahoma"/>
              </a:rPr>
              <a:t>Discourse </a:t>
            </a:r>
            <a:r>
              <a:rPr dirty="0" sz="1100" spc="-45">
                <a:latin typeface="Tahoma"/>
                <a:cs typeface="Tahoma"/>
              </a:rPr>
              <a:t>properties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Noun </a:t>
            </a:r>
            <a:r>
              <a:rPr dirty="0" sz="1100" spc="-40">
                <a:latin typeface="Tahoma"/>
                <a:cs typeface="Tahoma"/>
              </a:rPr>
              <a:t>Phrases,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30">
                <a:latin typeface="Tahoma"/>
                <a:cs typeface="Tahoma"/>
              </a:rPr>
              <a:t>Noun </a:t>
            </a:r>
            <a:r>
              <a:rPr dirty="0" sz="1100" spc="-55">
                <a:latin typeface="Tahoma"/>
                <a:cs typeface="Tahoma"/>
              </a:rPr>
              <a:t>or </a:t>
            </a:r>
            <a:r>
              <a:rPr dirty="0" sz="1100" spc="-30">
                <a:latin typeface="Tahoma"/>
                <a:cs typeface="Tahoma"/>
              </a:rPr>
              <a:t>Pronoun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subject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position.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9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92455" cy="709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90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225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8" action="ppaction://hlinksldjump"/>
              </a:rPr>
              <a:t>What </a:t>
            </a:r>
            <a:r>
              <a:rPr dirty="0" spc="-45">
                <a:hlinkClick r:id="rId8" action="ppaction://hlinksldjump"/>
              </a:rPr>
              <a:t>are </a:t>
            </a:r>
            <a:r>
              <a:rPr dirty="0" spc="-5">
                <a:hlinkClick r:id="rId8" action="ppaction://hlinksldjump"/>
              </a:rPr>
              <a:t>difficulty</a:t>
            </a:r>
            <a:r>
              <a:rPr dirty="0" spc="-14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gradients?</a:t>
            </a:r>
          </a:p>
        </p:txBody>
      </p:sp>
      <p:sp>
        <p:nvSpPr>
          <p:cNvPr id="9" name="object 9"/>
          <p:cNvSpPr/>
          <p:nvPr/>
        </p:nvSpPr>
        <p:spPr>
          <a:xfrm>
            <a:off x="1290021" y="141413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3390" y="1532051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1383333"/>
            <a:ext cx="3242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  <a:tab pos="1193165" algn="l"/>
              </a:tabLst>
            </a:pPr>
            <a:r>
              <a:rPr dirty="0" sz="1100" spc="-20">
                <a:latin typeface="Tahoma"/>
                <a:cs typeface="Tahoma"/>
              </a:rPr>
              <a:t>(1)	</a:t>
            </a:r>
            <a:r>
              <a:rPr dirty="0" sz="1100" spc="-25" b="1">
                <a:latin typeface="Tahoma"/>
                <a:cs typeface="Tahoma"/>
              </a:rPr>
              <a:t>The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boy</a:t>
            </a:r>
            <a:r>
              <a:rPr dirty="0" sz="1100" spc="60" b="1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[	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0">
                <a:latin typeface="Tahoma"/>
                <a:cs typeface="Tahoma"/>
              </a:rPr>
              <a:t>pushed </a:t>
            </a:r>
            <a:r>
              <a:rPr dirty="0" sz="1100" spc="-70" b="1">
                <a:latin typeface="Tahoma"/>
                <a:cs typeface="Tahoma"/>
              </a:rPr>
              <a:t>the girl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naughty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7327" y="1722247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20696" y="1840166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1691448"/>
            <a:ext cx="3242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  <a:tab pos="2140585" algn="l"/>
              </a:tabLst>
            </a:pPr>
            <a:r>
              <a:rPr dirty="0" sz="1100" spc="-20">
                <a:latin typeface="Tahoma"/>
                <a:cs typeface="Tahoma"/>
              </a:rPr>
              <a:t>(2)	</a:t>
            </a:r>
            <a:r>
              <a:rPr dirty="0" sz="1100" spc="-25" b="1">
                <a:latin typeface="Tahoma"/>
                <a:cs typeface="Tahoma"/>
              </a:rPr>
              <a:t>The  </a:t>
            </a:r>
            <a:r>
              <a:rPr dirty="0" sz="1100" spc="-85" b="1">
                <a:latin typeface="Tahoma"/>
                <a:cs typeface="Tahoma"/>
              </a:rPr>
              <a:t>boy  </a:t>
            </a:r>
            <a:r>
              <a:rPr dirty="0" sz="1100" spc="-60">
                <a:latin typeface="Tahoma"/>
                <a:cs typeface="Tahoma"/>
              </a:rPr>
              <a:t>pushed </a:t>
            </a:r>
            <a:r>
              <a:rPr dirty="0" sz="1100" spc="-70" b="1">
                <a:latin typeface="Tahoma"/>
                <a:cs typeface="Tahoma"/>
              </a:rPr>
              <a:t>the</a:t>
            </a:r>
            <a:r>
              <a:rPr dirty="0" sz="1100" spc="-12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girl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[	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0">
                <a:latin typeface="Tahoma"/>
                <a:cs typeface="Tahoma"/>
              </a:rPr>
              <a:t>naughty</a:t>
            </a:r>
            <a:r>
              <a:rPr dirty="0" sz="1100" spc="-16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10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225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8" action="ppaction://hlinksldjump"/>
              </a:rPr>
              <a:t>What </a:t>
            </a:r>
            <a:r>
              <a:rPr dirty="0" spc="-45">
                <a:hlinkClick r:id="rId8" action="ppaction://hlinksldjump"/>
              </a:rPr>
              <a:t>are </a:t>
            </a:r>
            <a:r>
              <a:rPr dirty="0" spc="-5">
                <a:hlinkClick r:id="rId8" action="ppaction://hlinksldjump"/>
              </a:rPr>
              <a:t>difficulty</a:t>
            </a:r>
            <a:r>
              <a:rPr dirty="0" spc="-14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gradients?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942935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412" y="960005"/>
            <a:ext cx="554355" cy="19939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boy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0060" y="1176030"/>
            <a:ext cx="607060" cy="215265"/>
          </a:xfrm>
          <a:custGeom>
            <a:avLst/>
            <a:gdLst/>
            <a:ahLst/>
            <a:cxnLst/>
            <a:rect l="l" t="t" r="r" b="b"/>
            <a:pathLst>
              <a:path w="607060" h="215265">
                <a:moveTo>
                  <a:pt x="570982" y="43834"/>
                </a:moveTo>
                <a:lnTo>
                  <a:pt x="36000" y="43834"/>
                </a:lnTo>
                <a:lnTo>
                  <a:pt x="21987" y="46663"/>
                </a:lnTo>
                <a:lnTo>
                  <a:pt x="10544" y="54378"/>
                </a:lnTo>
                <a:lnTo>
                  <a:pt x="2829" y="65821"/>
                </a:lnTo>
                <a:lnTo>
                  <a:pt x="0" y="79834"/>
                </a:lnTo>
                <a:lnTo>
                  <a:pt x="0" y="179268"/>
                </a:lnTo>
                <a:lnTo>
                  <a:pt x="2829" y="193281"/>
                </a:lnTo>
                <a:lnTo>
                  <a:pt x="10544" y="204724"/>
                </a:lnTo>
                <a:lnTo>
                  <a:pt x="21987" y="212439"/>
                </a:lnTo>
                <a:lnTo>
                  <a:pt x="36000" y="215268"/>
                </a:lnTo>
                <a:lnTo>
                  <a:pt x="570982" y="215268"/>
                </a:lnTo>
                <a:lnTo>
                  <a:pt x="584995" y="212439"/>
                </a:lnTo>
                <a:lnTo>
                  <a:pt x="596438" y="204724"/>
                </a:lnTo>
                <a:lnTo>
                  <a:pt x="604153" y="193281"/>
                </a:lnTo>
                <a:lnTo>
                  <a:pt x="606982" y="179268"/>
                </a:lnTo>
                <a:lnTo>
                  <a:pt x="606982" y="79834"/>
                </a:lnTo>
                <a:lnTo>
                  <a:pt x="604153" y="65821"/>
                </a:lnTo>
                <a:lnTo>
                  <a:pt x="596438" y="54378"/>
                </a:lnTo>
                <a:lnTo>
                  <a:pt x="584995" y="46663"/>
                </a:lnTo>
                <a:lnTo>
                  <a:pt x="570982" y="43834"/>
                </a:lnTo>
                <a:close/>
              </a:path>
              <a:path w="607060" h="215265">
                <a:moveTo>
                  <a:pt x="303491" y="0"/>
                </a:moveTo>
                <a:lnTo>
                  <a:pt x="292090" y="2996"/>
                </a:lnTo>
                <a:lnTo>
                  <a:pt x="282067" y="11986"/>
                </a:lnTo>
                <a:lnTo>
                  <a:pt x="258491" y="43834"/>
                </a:lnTo>
                <a:lnTo>
                  <a:pt x="348491" y="43834"/>
                </a:lnTo>
                <a:lnTo>
                  <a:pt x="324915" y="11986"/>
                </a:lnTo>
                <a:lnTo>
                  <a:pt x="314892" y="2996"/>
                </a:lnTo>
                <a:lnTo>
                  <a:pt x="303491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3549" y="1218547"/>
            <a:ext cx="5403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">
                <a:solidFill>
                  <a:srgbClr val="190000"/>
                </a:solidFill>
                <a:latin typeface="Arial"/>
                <a:cs typeface="Arial"/>
              </a:rPr>
              <a:t>ANIM</a:t>
            </a:r>
            <a:r>
              <a:rPr dirty="0" sz="900" spc="-65">
                <a:solidFill>
                  <a:srgbClr val="190000"/>
                </a:solidFill>
                <a:latin typeface="Arial"/>
                <a:cs typeface="Arial"/>
              </a:rPr>
              <a:t>A</a:t>
            </a:r>
            <a:r>
              <a:rPr dirty="0" sz="900" spc="15">
                <a:solidFill>
                  <a:srgbClr val="190000"/>
                </a:solidFill>
                <a:latin typeface="Arial"/>
                <a:cs typeface="Arial"/>
              </a:rPr>
              <a:t>TE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4180" y="942935"/>
            <a:ext cx="26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7461" y="960018"/>
            <a:ext cx="555625" cy="17272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rock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3763" y="1150925"/>
            <a:ext cx="722630" cy="240665"/>
          </a:xfrm>
          <a:custGeom>
            <a:avLst/>
            <a:gdLst/>
            <a:ahLst/>
            <a:cxnLst/>
            <a:rect l="l" t="t" r="r" b="b"/>
            <a:pathLst>
              <a:path w="722630" h="240665">
                <a:moveTo>
                  <a:pt x="686437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04373"/>
                </a:lnTo>
                <a:lnTo>
                  <a:pt x="2829" y="218386"/>
                </a:lnTo>
                <a:lnTo>
                  <a:pt x="10544" y="229829"/>
                </a:lnTo>
                <a:lnTo>
                  <a:pt x="21987" y="237544"/>
                </a:lnTo>
                <a:lnTo>
                  <a:pt x="36000" y="240373"/>
                </a:lnTo>
                <a:lnTo>
                  <a:pt x="686437" y="240373"/>
                </a:lnTo>
                <a:lnTo>
                  <a:pt x="700450" y="237544"/>
                </a:lnTo>
                <a:lnTo>
                  <a:pt x="711893" y="229829"/>
                </a:lnTo>
                <a:lnTo>
                  <a:pt x="719608" y="218386"/>
                </a:lnTo>
                <a:lnTo>
                  <a:pt x="722437" y="204373"/>
                </a:lnTo>
                <a:lnTo>
                  <a:pt x="722437" y="104939"/>
                </a:lnTo>
                <a:lnTo>
                  <a:pt x="719608" y="90926"/>
                </a:lnTo>
                <a:lnTo>
                  <a:pt x="711893" y="79483"/>
                </a:lnTo>
                <a:lnTo>
                  <a:pt x="700450" y="71768"/>
                </a:lnTo>
                <a:lnTo>
                  <a:pt x="686437" y="68939"/>
                </a:lnTo>
                <a:close/>
              </a:path>
              <a:path w="722630" h="240665">
                <a:moveTo>
                  <a:pt x="361218" y="0"/>
                </a:moveTo>
                <a:lnTo>
                  <a:pt x="352464" y="3320"/>
                </a:lnTo>
                <a:lnTo>
                  <a:pt x="344768" y="13283"/>
                </a:lnTo>
                <a:lnTo>
                  <a:pt x="316218" y="68939"/>
                </a:lnTo>
                <a:lnTo>
                  <a:pt x="406219" y="68939"/>
                </a:lnTo>
                <a:lnTo>
                  <a:pt x="377669" y="13283"/>
                </a:lnTo>
                <a:lnTo>
                  <a:pt x="369973" y="3320"/>
                </a:lnTo>
                <a:lnTo>
                  <a:pt x="361218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87246" y="1218547"/>
            <a:ext cx="6553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0">
                <a:solidFill>
                  <a:srgbClr val="373D42"/>
                </a:solidFill>
                <a:latin typeface="Arial"/>
                <a:cs typeface="Arial"/>
              </a:rPr>
              <a:t>INANIM</a:t>
            </a:r>
            <a:r>
              <a:rPr dirty="0" sz="900" spc="-65">
                <a:solidFill>
                  <a:srgbClr val="373D42"/>
                </a:solidFill>
                <a:latin typeface="Arial"/>
                <a:cs typeface="Arial"/>
              </a:rPr>
              <a:t>A</a:t>
            </a:r>
            <a:r>
              <a:rPr dirty="0" sz="900" spc="15">
                <a:solidFill>
                  <a:srgbClr val="373D42"/>
                </a:solidFill>
                <a:latin typeface="Arial"/>
                <a:cs typeface="Arial"/>
              </a:rPr>
              <a:t>TE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25992" y="942935"/>
            <a:ext cx="546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squashed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30518" y="973734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13888" y="109165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88932" y="942935"/>
            <a:ext cx="556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large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1647493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412" y="1664576"/>
            <a:ext cx="521334" cy="17272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5784" y="1855483"/>
            <a:ext cx="722630" cy="240665"/>
          </a:xfrm>
          <a:custGeom>
            <a:avLst/>
            <a:gdLst/>
            <a:ahLst/>
            <a:cxnLst/>
            <a:rect l="l" t="t" r="r" b="b"/>
            <a:pathLst>
              <a:path w="722630" h="240664">
                <a:moveTo>
                  <a:pt x="686437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04373"/>
                </a:lnTo>
                <a:lnTo>
                  <a:pt x="2829" y="218386"/>
                </a:lnTo>
                <a:lnTo>
                  <a:pt x="10544" y="229829"/>
                </a:lnTo>
                <a:lnTo>
                  <a:pt x="21987" y="237544"/>
                </a:lnTo>
                <a:lnTo>
                  <a:pt x="36000" y="240373"/>
                </a:lnTo>
                <a:lnTo>
                  <a:pt x="686437" y="240373"/>
                </a:lnTo>
                <a:lnTo>
                  <a:pt x="700450" y="237544"/>
                </a:lnTo>
                <a:lnTo>
                  <a:pt x="711893" y="229829"/>
                </a:lnTo>
                <a:lnTo>
                  <a:pt x="719608" y="218386"/>
                </a:lnTo>
                <a:lnTo>
                  <a:pt x="722437" y="204373"/>
                </a:lnTo>
                <a:lnTo>
                  <a:pt x="722437" y="104939"/>
                </a:lnTo>
                <a:lnTo>
                  <a:pt x="719608" y="90926"/>
                </a:lnTo>
                <a:lnTo>
                  <a:pt x="711893" y="79483"/>
                </a:lnTo>
                <a:lnTo>
                  <a:pt x="700450" y="71768"/>
                </a:lnTo>
                <a:lnTo>
                  <a:pt x="686437" y="68939"/>
                </a:lnTo>
                <a:close/>
              </a:path>
              <a:path w="722630" h="240664">
                <a:moveTo>
                  <a:pt x="361218" y="0"/>
                </a:moveTo>
                <a:lnTo>
                  <a:pt x="352464" y="3320"/>
                </a:lnTo>
                <a:lnTo>
                  <a:pt x="344768" y="13283"/>
                </a:lnTo>
                <a:lnTo>
                  <a:pt x="316218" y="68939"/>
                </a:lnTo>
                <a:lnTo>
                  <a:pt x="406219" y="68939"/>
                </a:lnTo>
                <a:lnTo>
                  <a:pt x="377669" y="13283"/>
                </a:lnTo>
                <a:lnTo>
                  <a:pt x="369973" y="3320"/>
                </a:lnTo>
                <a:lnTo>
                  <a:pt x="361218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9267" y="1923105"/>
            <a:ext cx="6553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0">
                <a:solidFill>
                  <a:srgbClr val="373D42"/>
                </a:solidFill>
                <a:latin typeface="Arial"/>
                <a:cs typeface="Arial"/>
              </a:rPr>
              <a:t>INANIM</a:t>
            </a:r>
            <a:r>
              <a:rPr dirty="0" sz="900" spc="-65">
                <a:solidFill>
                  <a:srgbClr val="373D42"/>
                </a:solidFill>
                <a:latin typeface="Arial"/>
                <a:cs typeface="Arial"/>
              </a:rPr>
              <a:t>A</a:t>
            </a:r>
            <a:r>
              <a:rPr dirty="0" sz="900" spc="15">
                <a:solidFill>
                  <a:srgbClr val="373D42"/>
                </a:solidFill>
                <a:latin typeface="Arial"/>
                <a:cs typeface="Arial"/>
              </a:rPr>
              <a:t>TE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1084" y="1647493"/>
            <a:ext cx="26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4365" y="1664576"/>
            <a:ext cx="553720" cy="17272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77632" y="1855483"/>
            <a:ext cx="607060" cy="240665"/>
          </a:xfrm>
          <a:custGeom>
            <a:avLst/>
            <a:gdLst/>
            <a:ahLst/>
            <a:cxnLst/>
            <a:rect l="l" t="t" r="r" b="b"/>
            <a:pathLst>
              <a:path w="607060" h="240664">
                <a:moveTo>
                  <a:pt x="570982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04373"/>
                </a:lnTo>
                <a:lnTo>
                  <a:pt x="2829" y="218386"/>
                </a:lnTo>
                <a:lnTo>
                  <a:pt x="10544" y="229829"/>
                </a:lnTo>
                <a:lnTo>
                  <a:pt x="21987" y="237544"/>
                </a:lnTo>
                <a:lnTo>
                  <a:pt x="36000" y="240373"/>
                </a:lnTo>
                <a:lnTo>
                  <a:pt x="570982" y="240373"/>
                </a:lnTo>
                <a:lnTo>
                  <a:pt x="584995" y="237544"/>
                </a:lnTo>
                <a:lnTo>
                  <a:pt x="596438" y="229829"/>
                </a:lnTo>
                <a:lnTo>
                  <a:pt x="604153" y="218386"/>
                </a:lnTo>
                <a:lnTo>
                  <a:pt x="606982" y="204373"/>
                </a:lnTo>
                <a:lnTo>
                  <a:pt x="606982" y="104939"/>
                </a:lnTo>
                <a:lnTo>
                  <a:pt x="604153" y="90926"/>
                </a:lnTo>
                <a:lnTo>
                  <a:pt x="596438" y="79483"/>
                </a:lnTo>
                <a:lnTo>
                  <a:pt x="584995" y="71768"/>
                </a:lnTo>
                <a:lnTo>
                  <a:pt x="570982" y="68939"/>
                </a:lnTo>
                <a:close/>
              </a:path>
              <a:path w="607060" h="240664">
                <a:moveTo>
                  <a:pt x="303491" y="0"/>
                </a:moveTo>
                <a:lnTo>
                  <a:pt x="294737" y="3320"/>
                </a:lnTo>
                <a:lnTo>
                  <a:pt x="287041" y="13283"/>
                </a:lnTo>
                <a:lnTo>
                  <a:pt x="258491" y="68939"/>
                </a:lnTo>
                <a:lnTo>
                  <a:pt x="348491" y="68939"/>
                </a:lnTo>
                <a:lnTo>
                  <a:pt x="319941" y="13283"/>
                </a:lnTo>
                <a:lnTo>
                  <a:pt x="312245" y="3320"/>
                </a:lnTo>
                <a:lnTo>
                  <a:pt x="303491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11109" y="1923105"/>
            <a:ext cx="5403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">
                <a:solidFill>
                  <a:srgbClr val="190000"/>
                </a:solidFill>
                <a:latin typeface="Arial"/>
                <a:cs typeface="Arial"/>
              </a:rPr>
              <a:t>ANIM</a:t>
            </a:r>
            <a:r>
              <a:rPr dirty="0" sz="900" spc="-65">
                <a:solidFill>
                  <a:srgbClr val="190000"/>
                </a:solidFill>
                <a:latin typeface="Arial"/>
                <a:cs typeface="Arial"/>
              </a:rPr>
              <a:t>A</a:t>
            </a:r>
            <a:r>
              <a:rPr dirty="0" sz="900" spc="70">
                <a:solidFill>
                  <a:srgbClr val="190000"/>
                </a:solidFill>
                <a:latin typeface="Arial"/>
                <a:cs typeface="Arial"/>
              </a:rPr>
              <a:t>T</a:t>
            </a:r>
            <a:r>
              <a:rPr dirty="0" sz="900" spc="-50">
                <a:solidFill>
                  <a:srgbClr val="190000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91359" y="1647493"/>
            <a:ext cx="339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drove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88825" y="167829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72207" y="179621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547251" y="1647493"/>
            <a:ext cx="777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fast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7297" y="2338780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412" y="2355862"/>
            <a:ext cx="571500" cy="17272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cow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8531" y="2546769"/>
            <a:ext cx="607060" cy="240665"/>
          </a:xfrm>
          <a:custGeom>
            <a:avLst/>
            <a:gdLst/>
            <a:ahLst/>
            <a:cxnLst/>
            <a:rect l="l" t="t" r="r" b="b"/>
            <a:pathLst>
              <a:path w="607060" h="240664">
                <a:moveTo>
                  <a:pt x="570982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04373"/>
                </a:lnTo>
                <a:lnTo>
                  <a:pt x="2829" y="218386"/>
                </a:lnTo>
                <a:lnTo>
                  <a:pt x="10544" y="229829"/>
                </a:lnTo>
                <a:lnTo>
                  <a:pt x="21987" y="237544"/>
                </a:lnTo>
                <a:lnTo>
                  <a:pt x="36000" y="240373"/>
                </a:lnTo>
                <a:lnTo>
                  <a:pt x="570982" y="240373"/>
                </a:lnTo>
                <a:lnTo>
                  <a:pt x="584995" y="237544"/>
                </a:lnTo>
                <a:lnTo>
                  <a:pt x="596438" y="229829"/>
                </a:lnTo>
                <a:lnTo>
                  <a:pt x="604153" y="218386"/>
                </a:lnTo>
                <a:lnTo>
                  <a:pt x="606982" y="204373"/>
                </a:lnTo>
                <a:lnTo>
                  <a:pt x="606982" y="104939"/>
                </a:lnTo>
                <a:lnTo>
                  <a:pt x="604153" y="90926"/>
                </a:lnTo>
                <a:lnTo>
                  <a:pt x="596438" y="79483"/>
                </a:lnTo>
                <a:lnTo>
                  <a:pt x="584995" y="71768"/>
                </a:lnTo>
                <a:lnTo>
                  <a:pt x="570982" y="68939"/>
                </a:lnTo>
                <a:close/>
              </a:path>
              <a:path w="607060" h="240664">
                <a:moveTo>
                  <a:pt x="303491" y="0"/>
                </a:moveTo>
                <a:lnTo>
                  <a:pt x="294737" y="3320"/>
                </a:lnTo>
                <a:lnTo>
                  <a:pt x="287041" y="13283"/>
                </a:lnTo>
                <a:lnTo>
                  <a:pt x="258491" y="68939"/>
                </a:lnTo>
                <a:lnTo>
                  <a:pt x="348491" y="68939"/>
                </a:lnTo>
                <a:lnTo>
                  <a:pt x="319941" y="13283"/>
                </a:lnTo>
                <a:lnTo>
                  <a:pt x="312245" y="3320"/>
                </a:lnTo>
                <a:lnTo>
                  <a:pt x="303491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22007" y="2614391"/>
            <a:ext cx="5403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">
                <a:solidFill>
                  <a:srgbClr val="190000"/>
                </a:solidFill>
                <a:latin typeface="Arial"/>
                <a:cs typeface="Arial"/>
              </a:rPr>
              <a:t>ANIM</a:t>
            </a:r>
            <a:r>
              <a:rPr dirty="0" sz="900" spc="-65">
                <a:solidFill>
                  <a:srgbClr val="190000"/>
                </a:solidFill>
                <a:latin typeface="Arial"/>
                <a:cs typeface="Arial"/>
              </a:rPr>
              <a:t>A</a:t>
            </a:r>
            <a:r>
              <a:rPr dirty="0" sz="900" spc="70">
                <a:solidFill>
                  <a:srgbClr val="190000"/>
                </a:solidFill>
                <a:latin typeface="Arial"/>
                <a:cs typeface="Arial"/>
              </a:rPr>
              <a:t>T</a:t>
            </a:r>
            <a:r>
              <a:rPr dirty="0" sz="900" spc="-50">
                <a:solidFill>
                  <a:srgbClr val="190000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11110" y="2338780"/>
            <a:ext cx="26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54391" y="2355850"/>
            <a:ext cx="479425" cy="19939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pig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90523" y="2571874"/>
            <a:ext cx="607060" cy="215265"/>
          </a:xfrm>
          <a:custGeom>
            <a:avLst/>
            <a:gdLst/>
            <a:ahLst/>
            <a:cxnLst/>
            <a:rect l="l" t="t" r="r" b="b"/>
            <a:pathLst>
              <a:path w="607060" h="215264">
                <a:moveTo>
                  <a:pt x="570982" y="43834"/>
                </a:moveTo>
                <a:lnTo>
                  <a:pt x="36000" y="43834"/>
                </a:lnTo>
                <a:lnTo>
                  <a:pt x="21987" y="46663"/>
                </a:lnTo>
                <a:lnTo>
                  <a:pt x="10544" y="54378"/>
                </a:lnTo>
                <a:lnTo>
                  <a:pt x="2829" y="65821"/>
                </a:lnTo>
                <a:lnTo>
                  <a:pt x="0" y="79834"/>
                </a:lnTo>
                <a:lnTo>
                  <a:pt x="0" y="179268"/>
                </a:lnTo>
                <a:lnTo>
                  <a:pt x="2829" y="193281"/>
                </a:lnTo>
                <a:lnTo>
                  <a:pt x="10544" y="204724"/>
                </a:lnTo>
                <a:lnTo>
                  <a:pt x="21987" y="212439"/>
                </a:lnTo>
                <a:lnTo>
                  <a:pt x="36000" y="215268"/>
                </a:lnTo>
                <a:lnTo>
                  <a:pt x="570982" y="215268"/>
                </a:lnTo>
                <a:lnTo>
                  <a:pt x="584995" y="212439"/>
                </a:lnTo>
                <a:lnTo>
                  <a:pt x="596438" y="204724"/>
                </a:lnTo>
                <a:lnTo>
                  <a:pt x="604153" y="193281"/>
                </a:lnTo>
                <a:lnTo>
                  <a:pt x="606982" y="179268"/>
                </a:lnTo>
                <a:lnTo>
                  <a:pt x="606982" y="79834"/>
                </a:lnTo>
                <a:lnTo>
                  <a:pt x="604153" y="65821"/>
                </a:lnTo>
                <a:lnTo>
                  <a:pt x="596438" y="54378"/>
                </a:lnTo>
                <a:lnTo>
                  <a:pt x="584995" y="46663"/>
                </a:lnTo>
                <a:lnTo>
                  <a:pt x="570982" y="43834"/>
                </a:lnTo>
                <a:close/>
              </a:path>
              <a:path w="607060" h="215264">
                <a:moveTo>
                  <a:pt x="303491" y="0"/>
                </a:moveTo>
                <a:lnTo>
                  <a:pt x="292090" y="2996"/>
                </a:lnTo>
                <a:lnTo>
                  <a:pt x="282067" y="11986"/>
                </a:lnTo>
                <a:lnTo>
                  <a:pt x="258491" y="43834"/>
                </a:lnTo>
                <a:lnTo>
                  <a:pt x="348491" y="43834"/>
                </a:lnTo>
                <a:lnTo>
                  <a:pt x="324915" y="11986"/>
                </a:lnTo>
                <a:lnTo>
                  <a:pt x="314892" y="2996"/>
                </a:lnTo>
                <a:lnTo>
                  <a:pt x="303491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524000" y="2614391"/>
            <a:ext cx="5403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">
                <a:solidFill>
                  <a:srgbClr val="190000"/>
                </a:solidFill>
                <a:latin typeface="Arial"/>
                <a:cs typeface="Arial"/>
              </a:rPr>
              <a:t>ANIM</a:t>
            </a:r>
            <a:r>
              <a:rPr dirty="0" sz="900" spc="-65">
                <a:solidFill>
                  <a:srgbClr val="190000"/>
                </a:solidFill>
                <a:latin typeface="Arial"/>
                <a:cs typeface="Arial"/>
              </a:rPr>
              <a:t>A</a:t>
            </a:r>
            <a:r>
              <a:rPr dirty="0" sz="900" spc="70">
                <a:solidFill>
                  <a:srgbClr val="190000"/>
                </a:solidFill>
                <a:latin typeface="Arial"/>
                <a:cs typeface="Arial"/>
              </a:rPr>
              <a:t>T</a:t>
            </a:r>
            <a:r>
              <a:rPr dirty="0" sz="900" spc="-50">
                <a:solidFill>
                  <a:srgbClr val="190000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67115" y="2338780"/>
            <a:ext cx="411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chased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36932" y="2369578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20314" y="248749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595359" y="2338780"/>
            <a:ext cx="7131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spotted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11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92455" cy="709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90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225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8" action="ppaction://hlinksldjump"/>
              </a:rPr>
              <a:t>What </a:t>
            </a:r>
            <a:r>
              <a:rPr dirty="0" spc="-45">
                <a:hlinkClick r:id="rId8" action="ppaction://hlinksldjump"/>
              </a:rPr>
              <a:t>are </a:t>
            </a:r>
            <a:r>
              <a:rPr dirty="0" spc="-5">
                <a:hlinkClick r:id="rId8" action="ppaction://hlinksldjump"/>
              </a:rPr>
              <a:t>difficulty</a:t>
            </a:r>
            <a:r>
              <a:rPr dirty="0" spc="-14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gradients?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506587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412" y="1523669"/>
            <a:ext cx="571500" cy="17272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cow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544" y="1714576"/>
            <a:ext cx="739140" cy="379730"/>
          </a:xfrm>
          <a:custGeom>
            <a:avLst/>
            <a:gdLst/>
            <a:ahLst/>
            <a:cxnLst/>
            <a:rect l="l" t="t" r="r" b="b"/>
            <a:pathLst>
              <a:path w="739140" h="379730">
                <a:moveTo>
                  <a:pt x="702955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343553"/>
                </a:lnTo>
                <a:lnTo>
                  <a:pt x="2829" y="357566"/>
                </a:lnTo>
                <a:lnTo>
                  <a:pt x="10544" y="369009"/>
                </a:lnTo>
                <a:lnTo>
                  <a:pt x="21987" y="376724"/>
                </a:lnTo>
                <a:lnTo>
                  <a:pt x="36000" y="379553"/>
                </a:lnTo>
                <a:lnTo>
                  <a:pt x="702955" y="379553"/>
                </a:lnTo>
                <a:lnTo>
                  <a:pt x="716968" y="376724"/>
                </a:lnTo>
                <a:lnTo>
                  <a:pt x="728411" y="369009"/>
                </a:lnTo>
                <a:lnTo>
                  <a:pt x="736127" y="357566"/>
                </a:lnTo>
                <a:lnTo>
                  <a:pt x="738956" y="343553"/>
                </a:lnTo>
                <a:lnTo>
                  <a:pt x="738956" y="104939"/>
                </a:lnTo>
                <a:lnTo>
                  <a:pt x="736127" y="90926"/>
                </a:lnTo>
                <a:lnTo>
                  <a:pt x="728411" y="79483"/>
                </a:lnTo>
                <a:lnTo>
                  <a:pt x="716968" y="71768"/>
                </a:lnTo>
                <a:lnTo>
                  <a:pt x="702955" y="68939"/>
                </a:lnTo>
                <a:close/>
              </a:path>
              <a:path w="739140" h="379730">
                <a:moveTo>
                  <a:pt x="369478" y="0"/>
                </a:moveTo>
                <a:lnTo>
                  <a:pt x="360723" y="3320"/>
                </a:lnTo>
                <a:lnTo>
                  <a:pt x="353027" y="13283"/>
                </a:lnTo>
                <a:lnTo>
                  <a:pt x="324477" y="68939"/>
                </a:lnTo>
                <a:lnTo>
                  <a:pt x="414478" y="68939"/>
                </a:lnTo>
                <a:lnTo>
                  <a:pt x="385928" y="13283"/>
                </a:lnTo>
                <a:lnTo>
                  <a:pt x="378232" y="3320"/>
                </a:lnTo>
                <a:lnTo>
                  <a:pt x="36947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6018" y="1782198"/>
            <a:ext cx="672465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12395" marR="5080" indent="-100330">
              <a:lnSpc>
                <a:spcPct val="101499"/>
              </a:lnSpc>
              <a:spcBef>
                <a:spcPts val="80"/>
              </a:spcBef>
            </a:pPr>
            <a:r>
              <a:rPr dirty="0" sz="900" spc="-10">
                <a:solidFill>
                  <a:srgbClr val="190000"/>
                </a:solidFill>
                <a:latin typeface="Arial"/>
                <a:cs typeface="Arial"/>
              </a:rPr>
              <a:t>FULL</a:t>
            </a:r>
            <a:r>
              <a:rPr dirty="0" sz="900" spc="-30">
                <a:solidFill>
                  <a:srgbClr val="19000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190000"/>
                </a:solidFill>
                <a:latin typeface="Arial"/>
                <a:cs typeface="Arial"/>
              </a:rPr>
              <a:t>NOUN  </a:t>
            </a:r>
            <a:r>
              <a:rPr dirty="0" sz="900" spc="-35">
                <a:solidFill>
                  <a:srgbClr val="190000"/>
                </a:solidFill>
                <a:latin typeface="Arial"/>
                <a:cs typeface="Arial"/>
              </a:rPr>
              <a:t>PHRASE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27944" y="1714576"/>
            <a:ext cx="662305" cy="240665"/>
          </a:xfrm>
          <a:custGeom>
            <a:avLst/>
            <a:gdLst/>
            <a:ahLst/>
            <a:cxnLst/>
            <a:rect l="l" t="t" r="r" b="b"/>
            <a:pathLst>
              <a:path w="662305" h="240664">
                <a:moveTo>
                  <a:pt x="625985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04373"/>
                </a:lnTo>
                <a:lnTo>
                  <a:pt x="2829" y="218386"/>
                </a:lnTo>
                <a:lnTo>
                  <a:pt x="10544" y="229829"/>
                </a:lnTo>
                <a:lnTo>
                  <a:pt x="21987" y="237544"/>
                </a:lnTo>
                <a:lnTo>
                  <a:pt x="36000" y="240373"/>
                </a:lnTo>
                <a:lnTo>
                  <a:pt x="625985" y="240373"/>
                </a:lnTo>
                <a:lnTo>
                  <a:pt x="639998" y="237544"/>
                </a:lnTo>
                <a:lnTo>
                  <a:pt x="651441" y="229829"/>
                </a:lnTo>
                <a:lnTo>
                  <a:pt x="659156" y="218386"/>
                </a:lnTo>
                <a:lnTo>
                  <a:pt x="661985" y="204373"/>
                </a:lnTo>
                <a:lnTo>
                  <a:pt x="661985" y="104939"/>
                </a:lnTo>
                <a:lnTo>
                  <a:pt x="659156" y="90926"/>
                </a:lnTo>
                <a:lnTo>
                  <a:pt x="651441" y="79483"/>
                </a:lnTo>
                <a:lnTo>
                  <a:pt x="639998" y="71768"/>
                </a:lnTo>
                <a:lnTo>
                  <a:pt x="625985" y="68939"/>
                </a:lnTo>
                <a:close/>
              </a:path>
              <a:path w="662305" h="240664">
                <a:moveTo>
                  <a:pt x="330992" y="0"/>
                </a:moveTo>
                <a:lnTo>
                  <a:pt x="322238" y="3320"/>
                </a:lnTo>
                <a:lnTo>
                  <a:pt x="314542" y="13283"/>
                </a:lnTo>
                <a:lnTo>
                  <a:pt x="285992" y="68939"/>
                </a:lnTo>
                <a:lnTo>
                  <a:pt x="375993" y="68939"/>
                </a:lnTo>
                <a:lnTo>
                  <a:pt x="347443" y="13283"/>
                </a:lnTo>
                <a:lnTo>
                  <a:pt x="339747" y="3320"/>
                </a:lnTo>
                <a:lnTo>
                  <a:pt x="330992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66765" y="1537385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49872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50147" y="165530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1110" y="1506587"/>
            <a:ext cx="1827530" cy="438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000" algn="l"/>
                <a:tab pos="1126490" algn="l"/>
              </a:tabLst>
            </a:pPr>
            <a:r>
              <a:rPr dirty="0" sz="1100" spc="-15">
                <a:latin typeface="Tahoma"/>
                <a:cs typeface="Tahoma"/>
              </a:rPr>
              <a:t>that	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chased	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spotted</a:t>
            </a:r>
            <a:endParaRPr sz="1100">
              <a:latin typeface="Tahoma"/>
              <a:cs typeface="Tahoma"/>
            </a:endParaRPr>
          </a:p>
          <a:p>
            <a:pPr marL="162560">
              <a:lnSpc>
                <a:spcPct val="100000"/>
              </a:lnSpc>
              <a:spcBef>
                <a:spcPts val="855"/>
              </a:spcBef>
            </a:pPr>
            <a:r>
              <a:rPr dirty="0" sz="900" spc="-20">
                <a:solidFill>
                  <a:srgbClr val="373D42"/>
                </a:solidFill>
                <a:latin typeface="Arial"/>
                <a:cs typeface="Arial"/>
              </a:rPr>
              <a:t>PRONOUN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12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225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8" action="ppaction://hlinksldjump"/>
              </a:rPr>
              <a:t>What </a:t>
            </a:r>
            <a:r>
              <a:rPr dirty="0" spc="-45">
                <a:hlinkClick r:id="rId8" action="ppaction://hlinksldjump"/>
              </a:rPr>
              <a:t>are </a:t>
            </a:r>
            <a:r>
              <a:rPr dirty="0" spc="-5">
                <a:hlinkClick r:id="rId8" action="ppaction://hlinksldjump"/>
              </a:rPr>
              <a:t>difficulty</a:t>
            </a:r>
            <a:r>
              <a:rPr dirty="0" spc="-14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gradients?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925276"/>
            <a:ext cx="21717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z="800" spc="20">
                <a:latin typeface="Arial"/>
                <a:cs typeface="Arial"/>
              </a:rPr>
              <a:t>(12)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402" y="2925276"/>
            <a:ext cx="267081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z="800" spc="30">
                <a:latin typeface="Arial"/>
                <a:cs typeface="Arial"/>
              </a:rPr>
              <a:t>That </a:t>
            </a:r>
            <a:r>
              <a:rPr dirty="0" sz="800" spc="-5">
                <a:latin typeface="Arial"/>
                <a:cs typeface="Arial"/>
              </a:rPr>
              <a:t>dolly’s </a:t>
            </a:r>
            <a:r>
              <a:rPr dirty="0" sz="800" spc="-20">
                <a:latin typeface="Arial"/>
                <a:cs typeface="Arial"/>
              </a:rPr>
              <a:t>gonna </a:t>
            </a:r>
            <a:r>
              <a:rPr dirty="0" sz="800" spc="-30">
                <a:latin typeface="Arial"/>
                <a:cs typeface="Arial"/>
              </a:rPr>
              <a:t>be </a:t>
            </a:r>
            <a:r>
              <a:rPr dirty="0" sz="800" spc="-40">
                <a:latin typeface="Arial"/>
                <a:cs typeface="Arial"/>
              </a:rPr>
              <a:t>washed </a:t>
            </a:r>
            <a:r>
              <a:rPr dirty="0" sz="800" spc="-45">
                <a:latin typeface="Arial"/>
                <a:cs typeface="Arial"/>
              </a:rPr>
              <a:t>cause </a:t>
            </a:r>
            <a:r>
              <a:rPr dirty="0" sz="800" spc="-35">
                <a:latin typeface="Arial"/>
                <a:cs typeface="Arial"/>
              </a:rPr>
              <a:t>she’s </a:t>
            </a:r>
            <a:r>
              <a:rPr dirty="0" sz="800" spc="15">
                <a:latin typeface="Arial"/>
                <a:cs typeface="Arial"/>
              </a:rPr>
              <a:t>dirty </a:t>
            </a:r>
            <a:r>
              <a:rPr dirty="0" sz="800" spc="10">
                <a:latin typeface="Arial"/>
                <a:cs typeface="Arial"/>
              </a:rPr>
              <a:t>(Nina,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3;2)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13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462126"/>
            <a:ext cx="1702435" cy="1072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STATE </a:t>
            </a:r>
            <a:r>
              <a:rPr dirty="0" sz="800" spc="-25">
                <a:latin typeface="Arial"/>
                <a:cs typeface="Arial"/>
              </a:rPr>
              <a:t>PASSIVE </a:t>
            </a:r>
            <a:r>
              <a:rPr dirty="0" sz="800" spc="-10">
                <a:latin typeface="Arial"/>
                <a:cs typeface="Arial"/>
              </a:rPr>
              <a:t>(Israel </a:t>
            </a:r>
            <a:r>
              <a:rPr dirty="0" sz="800" spc="5">
                <a:latin typeface="Arial"/>
                <a:cs typeface="Arial"/>
              </a:rPr>
              <a:t>et </a:t>
            </a:r>
            <a:r>
              <a:rPr dirty="0" sz="800">
                <a:latin typeface="Arial"/>
                <a:cs typeface="Arial"/>
              </a:rPr>
              <a:t>al.,</a:t>
            </a:r>
            <a:r>
              <a:rPr dirty="0" sz="800" spc="12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2000)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550"/>
              </a:spcBef>
              <a:buAutoNum type="arabicParenBoth" startAt="7"/>
              <a:tabLst>
                <a:tab pos="383540" algn="l"/>
                <a:tab pos="384175" algn="l"/>
              </a:tabLst>
            </a:pPr>
            <a:r>
              <a:rPr dirty="0" sz="800" spc="-30">
                <a:latin typeface="Arial"/>
                <a:cs typeface="Arial"/>
              </a:rPr>
              <a:t>Car </a:t>
            </a:r>
            <a:r>
              <a:rPr dirty="0" sz="800" spc="-20">
                <a:latin typeface="Arial"/>
                <a:cs typeface="Arial"/>
              </a:rPr>
              <a:t>broken. </a:t>
            </a:r>
            <a:r>
              <a:rPr dirty="0" sz="800" spc="10">
                <a:latin typeface="Arial"/>
                <a:cs typeface="Arial"/>
              </a:rPr>
              <a:t>(Adam</a:t>
            </a:r>
            <a:r>
              <a:rPr dirty="0" sz="800" spc="-90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2;4)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Both" startAt="7"/>
            </a:pPr>
            <a:endParaRPr sz="80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550"/>
              </a:spcBef>
              <a:buAutoNum type="arabicParenBoth" startAt="7"/>
              <a:tabLst>
                <a:tab pos="383540" algn="l"/>
                <a:tab pos="384175" algn="l"/>
              </a:tabLst>
            </a:pPr>
            <a:r>
              <a:rPr dirty="0" sz="800">
                <a:latin typeface="Arial"/>
                <a:cs typeface="Arial"/>
              </a:rPr>
              <a:t>Pumpkin stuck. </a:t>
            </a:r>
            <a:r>
              <a:rPr dirty="0" sz="800" spc="10">
                <a:latin typeface="Arial"/>
                <a:cs typeface="Arial"/>
              </a:rPr>
              <a:t>(Nina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2;1)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Both" startAt="7"/>
            </a:pPr>
            <a:endParaRPr sz="80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545"/>
              </a:spcBef>
              <a:buAutoNum type="arabicParenBoth" startAt="7"/>
              <a:tabLst>
                <a:tab pos="383540" algn="l"/>
                <a:tab pos="384175" algn="l"/>
              </a:tabLst>
            </a:pPr>
            <a:r>
              <a:rPr dirty="0" sz="800" spc="-10">
                <a:latin typeface="Arial"/>
                <a:cs typeface="Arial"/>
              </a:rPr>
              <a:t>Now </a:t>
            </a:r>
            <a:r>
              <a:rPr dirty="0" sz="800" spc="20">
                <a:latin typeface="Arial"/>
                <a:cs typeface="Arial"/>
              </a:rPr>
              <a:t>it’s </a:t>
            </a:r>
            <a:r>
              <a:rPr dirty="0" sz="800" spc="-5">
                <a:latin typeface="Arial"/>
                <a:cs typeface="Arial"/>
              </a:rPr>
              <a:t>fixed. </a:t>
            </a:r>
            <a:r>
              <a:rPr dirty="0" sz="800">
                <a:latin typeface="Arial"/>
                <a:cs typeface="Arial"/>
              </a:rPr>
              <a:t>(Peter</a:t>
            </a:r>
            <a:r>
              <a:rPr dirty="0" sz="800" spc="80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2;0)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2615436"/>
            <a:ext cx="828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>
                <a:latin typeface="Arial"/>
                <a:cs typeface="Arial"/>
              </a:rPr>
              <a:t>EVENT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PASSIVE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09715"/>
            <a:ext cx="3879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869976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225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8" action="ppaction://hlinksldjump"/>
              </a:rPr>
              <a:t>What </a:t>
            </a:r>
            <a:r>
              <a:rPr dirty="0" spc="-45">
                <a:hlinkClick r:id="rId8" action="ppaction://hlinksldjump"/>
              </a:rPr>
              <a:t>are </a:t>
            </a:r>
            <a:r>
              <a:rPr dirty="0" spc="-5">
                <a:hlinkClick r:id="rId8" action="ppaction://hlinksldjump"/>
              </a:rPr>
              <a:t>difficulty</a:t>
            </a:r>
            <a:r>
              <a:rPr dirty="0" spc="-140">
                <a:hlinkClick r:id="rId8" action="ppaction://hlinksldjump"/>
              </a:rPr>
              <a:t> </a:t>
            </a:r>
            <a:r>
              <a:rPr dirty="0" spc="-5">
                <a:hlinkClick r:id="rId8" action="ppaction://hlinksldjump"/>
              </a:rPr>
              <a:t>gradients?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13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462126"/>
            <a:ext cx="3553460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STATE </a:t>
            </a:r>
            <a:r>
              <a:rPr dirty="0" sz="800" spc="-25">
                <a:latin typeface="Arial"/>
                <a:cs typeface="Arial"/>
              </a:rPr>
              <a:t>PASSIVE </a:t>
            </a:r>
            <a:r>
              <a:rPr dirty="0" sz="800" spc="-10">
                <a:latin typeface="Arial"/>
                <a:cs typeface="Arial"/>
              </a:rPr>
              <a:t>(Israel </a:t>
            </a:r>
            <a:r>
              <a:rPr dirty="0" sz="800" spc="5">
                <a:latin typeface="Arial"/>
                <a:cs typeface="Arial"/>
              </a:rPr>
              <a:t>et </a:t>
            </a:r>
            <a:r>
              <a:rPr dirty="0" sz="800">
                <a:latin typeface="Arial"/>
                <a:cs typeface="Arial"/>
              </a:rPr>
              <a:t>al.,</a:t>
            </a:r>
            <a:r>
              <a:rPr dirty="0" sz="800" spc="14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2000)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550"/>
              </a:spcBef>
              <a:buAutoNum type="arabicParenBoth" startAt="7"/>
              <a:tabLst>
                <a:tab pos="383540" algn="l"/>
                <a:tab pos="384175" algn="l"/>
              </a:tabLst>
            </a:pPr>
            <a:r>
              <a:rPr dirty="0" sz="800" spc="-30">
                <a:latin typeface="Arial"/>
                <a:cs typeface="Arial"/>
              </a:rPr>
              <a:t>Car </a:t>
            </a:r>
            <a:r>
              <a:rPr dirty="0" sz="800" spc="-20">
                <a:latin typeface="Arial"/>
                <a:cs typeface="Arial"/>
              </a:rPr>
              <a:t>broken. </a:t>
            </a:r>
            <a:r>
              <a:rPr dirty="0" sz="800" spc="10">
                <a:latin typeface="Arial"/>
                <a:cs typeface="Arial"/>
              </a:rPr>
              <a:t>(Adam</a:t>
            </a:r>
            <a:r>
              <a:rPr dirty="0" sz="800" spc="-75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2;4)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Both" startAt="7"/>
            </a:pPr>
            <a:endParaRPr sz="80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550"/>
              </a:spcBef>
              <a:buAutoNum type="arabicParenBoth" startAt="7"/>
              <a:tabLst>
                <a:tab pos="383540" algn="l"/>
                <a:tab pos="384175" algn="l"/>
              </a:tabLst>
            </a:pPr>
            <a:r>
              <a:rPr dirty="0" sz="800">
                <a:latin typeface="Arial"/>
                <a:cs typeface="Arial"/>
              </a:rPr>
              <a:t>Pumpkin stuck.  </a:t>
            </a:r>
            <a:r>
              <a:rPr dirty="0" sz="800" spc="10">
                <a:latin typeface="Arial"/>
                <a:cs typeface="Arial"/>
              </a:rPr>
              <a:t>(Nina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2;1)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Both" startAt="7"/>
            </a:pPr>
            <a:endParaRPr sz="80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545"/>
              </a:spcBef>
              <a:buAutoNum type="arabicParenBoth" startAt="7"/>
              <a:tabLst>
                <a:tab pos="383540" algn="l"/>
                <a:tab pos="384175" algn="l"/>
              </a:tabLst>
            </a:pPr>
            <a:r>
              <a:rPr dirty="0" sz="800" spc="-10">
                <a:latin typeface="Arial"/>
                <a:cs typeface="Arial"/>
              </a:rPr>
              <a:t>Now </a:t>
            </a:r>
            <a:r>
              <a:rPr dirty="0" sz="800" spc="20">
                <a:latin typeface="Arial"/>
                <a:cs typeface="Arial"/>
              </a:rPr>
              <a:t>it’s </a:t>
            </a:r>
            <a:r>
              <a:rPr dirty="0" sz="800" spc="-5">
                <a:latin typeface="Arial"/>
                <a:cs typeface="Arial"/>
              </a:rPr>
              <a:t>fixed.  </a:t>
            </a:r>
            <a:r>
              <a:rPr dirty="0" sz="800">
                <a:latin typeface="Arial"/>
                <a:cs typeface="Arial"/>
              </a:rPr>
              <a:t>(Peter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2;0)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Both" startAt="7"/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800" spc="10">
                <a:latin typeface="Arial"/>
                <a:cs typeface="Arial"/>
              </a:rPr>
              <a:t>INTERMEDIATE </a:t>
            </a:r>
            <a:r>
              <a:rPr dirty="0" sz="800" spc="-25">
                <a:latin typeface="Arial"/>
                <a:cs typeface="Arial"/>
              </a:rPr>
              <a:t>PASSIVE </a:t>
            </a:r>
            <a:r>
              <a:rPr dirty="0" sz="800" spc="5">
                <a:latin typeface="Arial"/>
                <a:cs typeface="Arial"/>
              </a:rPr>
              <a:t>(participle </a:t>
            </a:r>
            <a:r>
              <a:rPr dirty="0" sz="800" spc="-5">
                <a:latin typeface="Arial"/>
                <a:cs typeface="Arial"/>
              </a:rPr>
              <a:t>ambivalent </a:t>
            </a:r>
            <a:r>
              <a:rPr dirty="0" sz="800" spc="-25">
                <a:latin typeface="Arial"/>
                <a:cs typeface="Arial"/>
              </a:rPr>
              <a:t>between an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event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5">
                <a:latin typeface="Arial"/>
                <a:cs typeface="Arial"/>
              </a:rPr>
              <a:t>state)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437515" indent="-425450">
              <a:lnSpc>
                <a:spcPct val="100000"/>
              </a:lnSpc>
              <a:spcBef>
                <a:spcPts val="550"/>
              </a:spcBef>
              <a:buAutoNum type="arabicParenBoth" startAt="10"/>
              <a:tabLst>
                <a:tab pos="437515" algn="l"/>
                <a:tab pos="438150" algn="l"/>
              </a:tabLst>
            </a:pPr>
            <a:r>
              <a:rPr dirty="0" sz="800" spc="10">
                <a:latin typeface="Arial"/>
                <a:cs typeface="Arial"/>
              </a:rPr>
              <a:t>I </a:t>
            </a:r>
            <a:r>
              <a:rPr dirty="0" sz="800">
                <a:latin typeface="Arial"/>
                <a:cs typeface="Arial"/>
              </a:rPr>
              <a:t>want them </a:t>
            </a:r>
            <a:r>
              <a:rPr dirty="0" sz="800" spc="-30">
                <a:latin typeface="Arial"/>
                <a:cs typeface="Arial"/>
              </a:rPr>
              <a:t>opened </a:t>
            </a:r>
            <a:r>
              <a:rPr dirty="0" sz="800" spc="10">
                <a:latin typeface="Arial"/>
                <a:cs typeface="Arial"/>
              </a:rPr>
              <a:t>(Nina,</a:t>
            </a:r>
            <a:r>
              <a:rPr dirty="0" sz="800" spc="120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3;0)</a:t>
            </a:r>
            <a:endParaRPr sz="800">
              <a:latin typeface="Arial"/>
              <a:cs typeface="Arial"/>
            </a:endParaRPr>
          </a:p>
          <a:p>
            <a:pPr marL="12700" marR="1530985">
              <a:lnSpc>
                <a:spcPct val="248400"/>
              </a:lnSpc>
              <a:spcBef>
                <a:spcPts val="40"/>
              </a:spcBef>
              <a:buAutoNum type="arabicParenBoth" startAt="10"/>
              <a:tabLst>
                <a:tab pos="437515" algn="l"/>
                <a:tab pos="438150" algn="l"/>
              </a:tabLst>
            </a:pPr>
            <a:r>
              <a:rPr dirty="0" sz="800" spc="-50">
                <a:latin typeface="Arial"/>
                <a:cs typeface="Arial"/>
              </a:rPr>
              <a:t>She </a:t>
            </a:r>
            <a:r>
              <a:rPr dirty="0" sz="800" spc="-5">
                <a:latin typeface="Arial"/>
                <a:cs typeface="Arial"/>
              </a:rPr>
              <a:t>doesn’t </a:t>
            </a:r>
            <a:r>
              <a:rPr dirty="0" sz="800" spc="-40">
                <a:latin typeface="Arial"/>
                <a:cs typeface="Arial"/>
              </a:rPr>
              <a:t>need </a:t>
            </a:r>
            <a:r>
              <a:rPr dirty="0" sz="800" spc="50">
                <a:latin typeface="Arial"/>
                <a:cs typeface="Arial"/>
              </a:rPr>
              <a:t>it </a:t>
            </a:r>
            <a:r>
              <a:rPr dirty="0" sz="800" spc="15">
                <a:latin typeface="Arial"/>
                <a:cs typeface="Arial"/>
              </a:rPr>
              <a:t>cut </a:t>
            </a:r>
            <a:r>
              <a:rPr dirty="0" sz="800" spc="10">
                <a:latin typeface="Arial"/>
                <a:cs typeface="Arial"/>
              </a:rPr>
              <a:t>(Nina, </a:t>
            </a:r>
            <a:r>
              <a:rPr dirty="0" sz="800" spc="5">
                <a:latin typeface="Arial"/>
                <a:cs typeface="Arial"/>
              </a:rPr>
              <a:t>3;1)  </a:t>
            </a:r>
            <a:r>
              <a:rPr dirty="0" sz="800" spc="15">
                <a:latin typeface="Arial"/>
                <a:cs typeface="Arial"/>
              </a:rPr>
              <a:t>EVENT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PASSIVE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Both" startAt="10"/>
            </a:pPr>
            <a:endParaRPr sz="1100">
              <a:latin typeface="Arial"/>
              <a:cs typeface="Arial"/>
            </a:endParaRPr>
          </a:p>
          <a:p>
            <a:pPr marL="437515" indent="-425450">
              <a:lnSpc>
                <a:spcPct val="100000"/>
              </a:lnSpc>
              <a:buAutoNum type="arabicParenBoth" startAt="10"/>
              <a:tabLst>
                <a:tab pos="437515" algn="l"/>
                <a:tab pos="438150" algn="l"/>
              </a:tabLst>
            </a:pPr>
            <a:r>
              <a:rPr dirty="0" sz="800" spc="30">
                <a:latin typeface="Arial"/>
                <a:cs typeface="Arial"/>
              </a:rPr>
              <a:t>That </a:t>
            </a:r>
            <a:r>
              <a:rPr dirty="0" sz="800" spc="-5">
                <a:latin typeface="Arial"/>
                <a:cs typeface="Arial"/>
              </a:rPr>
              <a:t>dolly’s </a:t>
            </a:r>
            <a:r>
              <a:rPr dirty="0" sz="800" spc="-20">
                <a:latin typeface="Arial"/>
                <a:cs typeface="Arial"/>
              </a:rPr>
              <a:t>gonna </a:t>
            </a:r>
            <a:r>
              <a:rPr dirty="0" sz="800" spc="-30">
                <a:latin typeface="Arial"/>
                <a:cs typeface="Arial"/>
              </a:rPr>
              <a:t>be </a:t>
            </a:r>
            <a:r>
              <a:rPr dirty="0" sz="800" spc="-40">
                <a:latin typeface="Arial"/>
                <a:cs typeface="Arial"/>
              </a:rPr>
              <a:t>washed </a:t>
            </a:r>
            <a:r>
              <a:rPr dirty="0" sz="800" spc="-45">
                <a:latin typeface="Arial"/>
                <a:cs typeface="Arial"/>
              </a:rPr>
              <a:t>cause </a:t>
            </a:r>
            <a:r>
              <a:rPr dirty="0" sz="800" spc="-35">
                <a:latin typeface="Arial"/>
                <a:cs typeface="Arial"/>
              </a:rPr>
              <a:t>she’s </a:t>
            </a:r>
            <a:r>
              <a:rPr dirty="0" sz="800" spc="15">
                <a:latin typeface="Arial"/>
                <a:cs typeface="Arial"/>
              </a:rPr>
              <a:t>dirty </a:t>
            </a:r>
            <a:r>
              <a:rPr dirty="0" sz="800" spc="10">
                <a:latin typeface="Arial"/>
                <a:cs typeface="Arial"/>
              </a:rPr>
              <a:t>(Nina,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3;2)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09715"/>
            <a:ext cx="446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26845"/>
            <a:ext cx="1595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(1)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Multimodal</a:t>
            </a:r>
            <a:r>
              <a:rPr dirty="0" sz="1100" spc="1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28292"/>
            <a:ext cx="1340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(2)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Difficulty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gradients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29739"/>
            <a:ext cx="1892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(3)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Lexical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variation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within</a:t>
            </a:r>
            <a:r>
              <a:rPr dirty="0" sz="1100" spc="1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slots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31186"/>
            <a:ext cx="2211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(4)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Other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psycholinguistic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2087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Conclusion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1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685800" cy="182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31140">
              <a:lnSpc>
                <a:spcPts val="700"/>
              </a:lnSpc>
              <a:spcBef>
                <a:spcPts val="135"/>
              </a:spcBef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26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>
                <a:hlinkClick r:id="rId9" action="ppaction://hlinksldjump"/>
              </a:rPr>
              <a:t>Difficulty</a:t>
            </a:r>
            <a:r>
              <a:rPr dirty="0" spc="80">
                <a:hlinkClick r:id="rId9" action="ppaction://hlinksldjump"/>
              </a:rPr>
              <a:t> </a:t>
            </a:r>
            <a:r>
              <a:rPr dirty="0" spc="-5">
                <a:hlinkClick r:id="rId9" action="ppaction://hlinksldjump"/>
              </a:rPr>
              <a:t>gradients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05585"/>
            <a:ext cx="308483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40">
                <a:latin typeface="Tahoma"/>
                <a:cs typeface="Tahoma"/>
              </a:rPr>
              <a:t>manipulate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40">
                <a:latin typeface="Tahoma"/>
                <a:cs typeface="Tahoma"/>
              </a:rPr>
              <a:t>factors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difficulty  </a:t>
            </a:r>
            <a:r>
              <a:rPr dirty="0" sz="1100" spc="-35">
                <a:latin typeface="Tahoma"/>
                <a:cs typeface="Tahoma"/>
              </a:rPr>
              <a:t>gradient?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849460"/>
            <a:ext cx="3528078" cy="26065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14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1731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709715"/>
            <a:ext cx="446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26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>
                <a:hlinkClick r:id="rId9" action="ppaction://hlinksldjump"/>
              </a:rPr>
              <a:t>Difficulty</a:t>
            </a:r>
            <a:r>
              <a:rPr dirty="0" spc="80">
                <a:hlinkClick r:id="rId9" action="ppaction://hlinksldjump"/>
              </a:rPr>
              <a:t> </a:t>
            </a:r>
            <a:r>
              <a:rPr dirty="0" spc="-5">
                <a:hlinkClick r:id="rId9" action="ppaction://hlinksldjump"/>
              </a:rPr>
              <a:t>gradients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2620" y="1081633"/>
          <a:ext cx="3205480" cy="87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065"/>
                <a:gridCol w="909955"/>
                <a:gridCol w="879475"/>
              </a:tblGrid>
              <a:tr h="172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5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cluster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50"/>
                        </a:lnSpc>
                      </a:pPr>
                      <a:r>
                        <a:rPr dirty="0" sz="1100" spc="-30">
                          <a:latin typeface="Tahoma"/>
                          <a:cs typeface="Tahoma"/>
                        </a:rPr>
                        <a:t>Cluster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</a:tr>
              <a:tr h="349199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Easy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semantics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(natural</a:t>
                      </a:r>
                      <a:r>
                        <a:rPr dirty="0" sz="11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endpoint)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fried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65">
                          <a:latin typeface="Tahoma"/>
                          <a:cs typeface="Tahoma"/>
                        </a:rPr>
                        <a:t>/d/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60">
                          <a:latin typeface="Tahoma"/>
                          <a:cs typeface="Tahoma"/>
                        </a:rPr>
                        <a:t>baked</a:t>
                      </a:r>
                      <a:r>
                        <a:rPr dirty="0" sz="1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45">
                          <a:latin typeface="Tahoma"/>
                          <a:cs typeface="Tahoma"/>
                        </a:rPr>
                        <a:t>/kd/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</a:tr>
              <a:tr h="349211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Difficult</a:t>
                      </a:r>
                      <a:r>
                        <a:rPr dirty="0" sz="11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semantics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(no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natural</a:t>
                      </a:r>
                      <a:r>
                        <a:rPr dirty="0" sz="1100" spc="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endpoint)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60">
                          <a:latin typeface="Tahoma"/>
                          <a:cs typeface="Tahoma"/>
                        </a:rPr>
                        <a:t>hummed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65">
                          <a:latin typeface="Tahoma"/>
                          <a:cs typeface="Tahoma"/>
                        </a:rPr>
                        <a:t>/d/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laughed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60">
                          <a:latin typeface="Tahoma"/>
                          <a:cs typeface="Tahoma"/>
                        </a:rPr>
                        <a:t>/ft/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7297" y="2155315"/>
            <a:ext cx="30949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Van </a:t>
            </a:r>
            <a:r>
              <a:rPr dirty="0" sz="1100" spc="-50">
                <a:latin typeface="Tahoma"/>
                <a:cs typeface="Tahoma"/>
              </a:rPr>
              <a:t>Horne </a:t>
            </a:r>
            <a:r>
              <a:rPr dirty="0" sz="1100" spc="-35">
                <a:latin typeface="Tahoma"/>
                <a:cs typeface="Tahoma"/>
              </a:rPr>
              <a:t>et </a:t>
            </a:r>
            <a:r>
              <a:rPr dirty="0" sz="1100" spc="-30">
                <a:latin typeface="Tahoma"/>
                <a:cs typeface="Tahoma"/>
              </a:rPr>
              <a:t>al. </a:t>
            </a:r>
            <a:r>
              <a:rPr dirty="0" sz="1100" spc="-40">
                <a:latin typeface="Tahoma"/>
                <a:cs typeface="Tahoma"/>
              </a:rPr>
              <a:t>(2017) - </a:t>
            </a:r>
            <a:r>
              <a:rPr dirty="0" sz="1100" spc="-50">
                <a:latin typeface="Tahoma"/>
                <a:cs typeface="Tahoma"/>
              </a:rPr>
              <a:t>much greater </a:t>
            </a:r>
            <a:r>
              <a:rPr dirty="0" sz="1100" spc="-45">
                <a:latin typeface="Tahoma"/>
                <a:cs typeface="Tahoma"/>
              </a:rPr>
              <a:t>learning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35">
                <a:latin typeface="Tahoma"/>
                <a:cs typeface="Tahoma"/>
              </a:rPr>
              <a:t>complex-first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condition.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15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26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>
                <a:hlinkClick r:id="rId9" action="ppaction://hlinksldjump"/>
              </a:rPr>
              <a:t>Difficulty</a:t>
            </a:r>
            <a:r>
              <a:rPr dirty="0" spc="80">
                <a:hlinkClick r:id="rId9" action="ppaction://hlinksldjump"/>
              </a:rPr>
              <a:t> </a:t>
            </a:r>
            <a:r>
              <a:rPr dirty="0" spc="-5">
                <a:hlinkClick r:id="rId9" action="ppaction://hlinksldjump"/>
              </a:rPr>
              <a:t>gradients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16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893722"/>
            <a:ext cx="3531870" cy="15538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20">
                <a:latin typeface="Tahoma"/>
                <a:cs typeface="Tahoma"/>
              </a:rPr>
              <a:t>Why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need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40">
                <a:latin typeface="Tahoma"/>
                <a:cs typeface="Tahoma"/>
              </a:rPr>
              <a:t>items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complex?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40">
                <a:latin typeface="Tahoma"/>
                <a:cs typeface="Tahoma"/>
              </a:rPr>
              <a:t>Exemplar </a:t>
            </a:r>
            <a:r>
              <a:rPr dirty="0" sz="1100" spc="-55">
                <a:latin typeface="Tahoma"/>
                <a:cs typeface="Tahoma"/>
              </a:rPr>
              <a:t>theory: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40">
                <a:latin typeface="Tahoma"/>
                <a:cs typeface="Tahoma"/>
              </a:rPr>
              <a:t>immature </a:t>
            </a:r>
            <a:r>
              <a:rPr dirty="0" sz="1100" spc="-50">
                <a:latin typeface="Tahoma"/>
                <a:cs typeface="Tahoma"/>
              </a:rPr>
              <a:t>representations, </a:t>
            </a:r>
            <a:r>
              <a:rPr dirty="0" sz="1100" spc="-60">
                <a:latin typeface="Tahoma"/>
                <a:cs typeface="Tahoma"/>
              </a:rPr>
              <a:t>or  </a:t>
            </a:r>
            <a:r>
              <a:rPr dirty="0" sz="1100" spc="-30">
                <a:latin typeface="Tahoma"/>
                <a:cs typeface="Tahoma"/>
              </a:rPr>
              <a:t>”exemplars”</a:t>
            </a:r>
            <a:endParaRPr sz="1100">
              <a:latin typeface="Tahoma"/>
              <a:cs typeface="Tahoma"/>
            </a:endParaRPr>
          </a:p>
          <a:p>
            <a:pPr marL="12700" marR="285115">
              <a:lnSpc>
                <a:spcPct val="102600"/>
              </a:lnSpc>
              <a:spcBef>
                <a:spcPts val="640"/>
              </a:spcBef>
            </a:pPr>
            <a:r>
              <a:rPr dirty="0" sz="1100" spc="-45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10">
                <a:latin typeface="Tahoma"/>
                <a:cs typeface="Tahoma"/>
              </a:rPr>
              <a:t>initially </a:t>
            </a:r>
            <a:r>
              <a:rPr dirty="0" sz="1100" spc="-35">
                <a:latin typeface="Tahoma"/>
                <a:cs typeface="Tahoma"/>
              </a:rPr>
              <a:t>overly-specific,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60">
                <a:latin typeface="Tahoma"/>
                <a:cs typeface="Tahoma"/>
              </a:rPr>
              <a:t>become </a:t>
            </a:r>
            <a:r>
              <a:rPr dirty="0" sz="1100" spc="-70">
                <a:latin typeface="Tahoma"/>
                <a:cs typeface="Tahoma"/>
              </a:rPr>
              <a:t>more  </a:t>
            </a:r>
            <a:r>
              <a:rPr dirty="0" sz="1100" spc="-30">
                <a:latin typeface="Tahoma"/>
                <a:cs typeface="Tahoma"/>
              </a:rPr>
              <a:t>abstract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  <a:p>
            <a:pPr marL="12700" marR="240029">
              <a:lnSpc>
                <a:spcPct val="102600"/>
              </a:lnSpc>
              <a:spcBef>
                <a:spcPts val="635"/>
              </a:spcBef>
            </a:pPr>
            <a:r>
              <a:rPr dirty="0" sz="1100" spc="-45">
                <a:latin typeface="Tahoma"/>
                <a:cs typeface="Tahoma"/>
              </a:rPr>
              <a:t>Language-impaired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65">
                <a:latin typeface="Tahoma"/>
                <a:cs typeface="Tahoma"/>
              </a:rPr>
              <a:t>may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5">
                <a:latin typeface="Tahoma"/>
                <a:cs typeface="Tahoma"/>
              </a:rPr>
              <a:t>overly </a:t>
            </a:r>
            <a:r>
              <a:rPr dirty="0" sz="1100" spc="-55">
                <a:latin typeface="Tahoma"/>
                <a:cs typeface="Tahoma"/>
              </a:rPr>
              <a:t>dependent on  </a:t>
            </a:r>
            <a:r>
              <a:rPr dirty="0" sz="1100" spc="-60">
                <a:latin typeface="Tahoma"/>
                <a:cs typeface="Tahoma"/>
              </a:rPr>
              <a:t>exemplars </a:t>
            </a:r>
            <a:r>
              <a:rPr dirty="0" sz="1100" spc="-10">
                <a:latin typeface="Tahoma"/>
                <a:cs typeface="Tahoma"/>
              </a:rPr>
              <a:t>(Dell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Chang,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2013)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253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26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>
                <a:hlinkClick r:id="rId9" action="ppaction://hlinksldjump"/>
              </a:rPr>
              <a:t>Difficulty</a:t>
            </a:r>
            <a:r>
              <a:rPr dirty="0" spc="80">
                <a:hlinkClick r:id="rId9" action="ppaction://hlinksldjump"/>
              </a:rPr>
              <a:t> </a:t>
            </a:r>
            <a:r>
              <a:rPr dirty="0" spc="-5">
                <a:hlinkClick r:id="rId9" action="ppaction://hlinksldjump"/>
              </a:rPr>
              <a:t>gradients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76274"/>
            <a:ext cx="3528073" cy="20963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17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57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26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>
                <a:hlinkClick r:id="rId9" action="ppaction://hlinksldjump"/>
              </a:rPr>
              <a:t>Difficulty</a:t>
            </a:r>
            <a:r>
              <a:rPr dirty="0" spc="80">
                <a:hlinkClick r:id="rId9" action="ppaction://hlinksldjump"/>
              </a:rPr>
              <a:t> </a:t>
            </a:r>
            <a:r>
              <a:rPr dirty="0" spc="-5">
                <a:hlinkClick r:id="rId9" action="ppaction://hlinksldjump"/>
              </a:rPr>
              <a:t>gradients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2788"/>
            <a:ext cx="3528060" cy="26432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18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1731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26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>
                <a:hlinkClick r:id="rId9" action="ppaction://hlinksldjump"/>
              </a:rPr>
              <a:t>Difficulty</a:t>
            </a:r>
            <a:r>
              <a:rPr dirty="0" spc="80">
                <a:hlinkClick r:id="rId9" action="ppaction://hlinksldjump"/>
              </a:rPr>
              <a:t> </a:t>
            </a:r>
            <a:r>
              <a:rPr dirty="0" spc="-5">
                <a:hlinkClick r:id="rId9" action="ppaction://hlinksldjump"/>
              </a:rPr>
              <a:t>gradients</a:t>
            </a:r>
          </a:p>
        </p:txBody>
      </p:sp>
      <p:sp>
        <p:nvSpPr>
          <p:cNvPr id="7" name="object 7"/>
          <p:cNvSpPr/>
          <p:nvPr/>
        </p:nvSpPr>
        <p:spPr>
          <a:xfrm>
            <a:off x="179998" y="502743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5">
                <a:moveTo>
                  <a:pt x="0" y="2643374"/>
                </a:moveTo>
                <a:lnTo>
                  <a:pt x="3527981" y="2643374"/>
                </a:lnTo>
                <a:lnTo>
                  <a:pt x="3527981" y="0"/>
                </a:lnTo>
                <a:lnTo>
                  <a:pt x="0" y="0"/>
                </a:lnTo>
                <a:lnTo>
                  <a:pt x="0" y="2643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058" y="532725"/>
            <a:ext cx="3353435" cy="2592705"/>
          </a:xfrm>
          <a:custGeom>
            <a:avLst/>
            <a:gdLst/>
            <a:ahLst/>
            <a:cxnLst/>
            <a:rect l="l" t="t" r="r" b="b"/>
            <a:pathLst>
              <a:path w="3353435" h="2592705">
                <a:moveTo>
                  <a:pt x="1676623" y="0"/>
                </a:moveTo>
                <a:lnTo>
                  <a:pt x="1622361" y="665"/>
                </a:lnTo>
                <a:lnTo>
                  <a:pt x="1568529" y="2650"/>
                </a:lnTo>
                <a:lnTo>
                  <a:pt x="1515153" y="5933"/>
                </a:lnTo>
                <a:lnTo>
                  <a:pt x="1462260" y="10494"/>
                </a:lnTo>
                <a:lnTo>
                  <a:pt x="1409876" y="16314"/>
                </a:lnTo>
                <a:lnTo>
                  <a:pt x="1358026" y="23371"/>
                </a:lnTo>
                <a:lnTo>
                  <a:pt x="1306736" y="31647"/>
                </a:lnTo>
                <a:lnTo>
                  <a:pt x="1256033" y="41120"/>
                </a:lnTo>
                <a:lnTo>
                  <a:pt x="1205943" y="51771"/>
                </a:lnTo>
                <a:lnTo>
                  <a:pt x="1156492" y="63580"/>
                </a:lnTo>
                <a:lnTo>
                  <a:pt x="1107705" y="76526"/>
                </a:lnTo>
                <a:lnTo>
                  <a:pt x="1059609" y="90590"/>
                </a:lnTo>
                <a:lnTo>
                  <a:pt x="1012229" y="105750"/>
                </a:lnTo>
                <a:lnTo>
                  <a:pt x="965593" y="121988"/>
                </a:lnTo>
                <a:lnTo>
                  <a:pt x="919725" y="139283"/>
                </a:lnTo>
                <a:lnTo>
                  <a:pt x="874651" y="157615"/>
                </a:lnTo>
                <a:lnTo>
                  <a:pt x="830399" y="176964"/>
                </a:lnTo>
                <a:lnTo>
                  <a:pt x="786994" y="197309"/>
                </a:lnTo>
                <a:lnTo>
                  <a:pt x="744461" y="218631"/>
                </a:lnTo>
                <a:lnTo>
                  <a:pt x="702827" y="240909"/>
                </a:lnTo>
                <a:lnTo>
                  <a:pt x="662118" y="264124"/>
                </a:lnTo>
                <a:lnTo>
                  <a:pt x="622360" y="288254"/>
                </a:lnTo>
                <a:lnTo>
                  <a:pt x="583579" y="313281"/>
                </a:lnTo>
                <a:lnTo>
                  <a:pt x="545801" y="339184"/>
                </a:lnTo>
                <a:lnTo>
                  <a:pt x="509052" y="365943"/>
                </a:lnTo>
                <a:lnTo>
                  <a:pt x="473358" y="393537"/>
                </a:lnTo>
                <a:lnTo>
                  <a:pt x="438745" y="421947"/>
                </a:lnTo>
                <a:lnTo>
                  <a:pt x="405239" y="451153"/>
                </a:lnTo>
                <a:lnTo>
                  <a:pt x="372866" y="481133"/>
                </a:lnTo>
                <a:lnTo>
                  <a:pt x="341652" y="511870"/>
                </a:lnTo>
                <a:lnTo>
                  <a:pt x="311623" y="543341"/>
                </a:lnTo>
                <a:lnTo>
                  <a:pt x="282805" y="575527"/>
                </a:lnTo>
                <a:lnTo>
                  <a:pt x="255225" y="608408"/>
                </a:lnTo>
                <a:lnTo>
                  <a:pt x="228908" y="641964"/>
                </a:lnTo>
                <a:lnTo>
                  <a:pt x="203880" y="676175"/>
                </a:lnTo>
                <a:lnTo>
                  <a:pt x="180167" y="711020"/>
                </a:lnTo>
                <a:lnTo>
                  <a:pt x="157796" y="746479"/>
                </a:lnTo>
                <a:lnTo>
                  <a:pt x="136791" y="782533"/>
                </a:lnTo>
                <a:lnTo>
                  <a:pt x="117180" y="819161"/>
                </a:lnTo>
                <a:lnTo>
                  <a:pt x="98989" y="856343"/>
                </a:lnTo>
                <a:lnTo>
                  <a:pt x="82243" y="894060"/>
                </a:lnTo>
                <a:lnTo>
                  <a:pt x="66968" y="932289"/>
                </a:lnTo>
                <a:lnTo>
                  <a:pt x="53190" y="971013"/>
                </a:lnTo>
                <a:lnTo>
                  <a:pt x="40936" y="1010210"/>
                </a:lnTo>
                <a:lnTo>
                  <a:pt x="30232" y="1049861"/>
                </a:lnTo>
                <a:lnTo>
                  <a:pt x="21102" y="1089945"/>
                </a:lnTo>
                <a:lnTo>
                  <a:pt x="13575" y="1130443"/>
                </a:lnTo>
                <a:lnTo>
                  <a:pt x="7675" y="1171333"/>
                </a:lnTo>
                <a:lnTo>
                  <a:pt x="3428" y="1212597"/>
                </a:lnTo>
                <a:lnTo>
                  <a:pt x="861" y="1254213"/>
                </a:lnTo>
                <a:lnTo>
                  <a:pt x="0" y="1296162"/>
                </a:lnTo>
                <a:lnTo>
                  <a:pt x="861" y="1338111"/>
                </a:lnTo>
                <a:lnTo>
                  <a:pt x="3428" y="1379728"/>
                </a:lnTo>
                <a:lnTo>
                  <a:pt x="7675" y="1420991"/>
                </a:lnTo>
                <a:lnTo>
                  <a:pt x="13575" y="1461882"/>
                </a:lnTo>
                <a:lnTo>
                  <a:pt x="21102" y="1502379"/>
                </a:lnTo>
                <a:lnTo>
                  <a:pt x="30232" y="1542463"/>
                </a:lnTo>
                <a:lnTo>
                  <a:pt x="40936" y="1582114"/>
                </a:lnTo>
                <a:lnTo>
                  <a:pt x="53190" y="1621311"/>
                </a:lnTo>
                <a:lnTo>
                  <a:pt x="66968" y="1660035"/>
                </a:lnTo>
                <a:lnTo>
                  <a:pt x="82243" y="1698265"/>
                </a:lnTo>
                <a:lnTo>
                  <a:pt x="98989" y="1735981"/>
                </a:lnTo>
                <a:lnTo>
                  <a:pt x="117180" y="1773163"/>
                </a:lnTo>
                <a:lnTo>
                  <a:pt x="136791" y="1809791"/>
                </a:lnTo>
                <a:lnTo>
                  <a:pt x="157796" y="1845845"/>
                </a:lnTo>
                <a:lnTo>
                  <a:pt x="180167" y="1881305"/>
                </a:lnTo>
                <a:lnTo>
                  <a:pt x="203880" y="1916150"/>
                </a:lnTo>
                <a:lnTo>
                  <a:pt x="228908" y="1950361"/>
                </a:lnTo>
                <a:lnTo>
                  <a:pt x="255225" y="1983916"/>
                </a:lnTo>
                <a:lnTo>
                  <a:pt x="282805" y="2016798"/>
                </a:lnTo>
                <a:lnTo>
                  <a:pt x="311623" y="2048984"/>
                </a:lnTo>
                <a:lnTo>
                  <a:pt x="341652" y="2080455"/>
                </a:lnTo>
                <a:lnTo>
                  <a:pt x="372866" y="2111191"/>
                </a:lnTo>
                <a:lnTo>
                  <a:pt x="405239" y="2141172"/>
                </a:lnTo>
                <a:lnTo>
                  <a:pt x="438745" y="2170378"/>
                </a:lnTo>
                <a:lnTo>
                  <a:pt x="473358" y="2198788"/>
                </a:lnTo>
                <a:lnTo>
                  <a:pt x="509052" y="2226382"/>
                </a:lnTo>
                <a:lnTo>
                  <a:pt x="545801" y="2253141"/>
                </a:lnTo>
                <a:lnTo>
                  <a:pt x="583579" y="2279043"/>
                </a:lnTo>
                <a:lnTo>
                  <a:pt x="622360" y="2304070"/>
                </a:lnTo>
                <a:lnTo>
                  <a:pt x="662118" y="2328201"/>
                </a:lnTo>
                <a:lnTo>
                  <a:pt x="702827" y="2351416"/>
                </a:lnTo>
                <a:lnTo>
                  <a:pt x="744461" y="2373694"/>
                </a:lnTo>
                <a:lnTo>
                  <a:pt x="786994" y="2395016"/>
                </a:lnTo>
                <a:lnTo>
                  <a:pt x="830399" y="2415361"/>
                </a:lnTo>
                <a:lnTo>
                  <a:pt x="874651" y="2434710"/>
                </a:lnTo>
                <a:lnTo>
                  <a:pt x="919725" y="2453042"/>
                </a:lnTo>
                <a:lnTo>
                  <a:pt x="965593" y="2470336"/>
                </a:lnTo>
                <a:lnTo>
                  <a:pt x="1012229" y="2486574"/>
                </a:lnTo>
                <a:lnTo>
                  <a:pt x="1059609" y="2501735"/>
                </a:lnTo>
                <a:lnTo>
                  <a:pt x="1107705" y="2515799"/>
                </a:lnTo>
                <a:lnTo>
                  <a:pt x="1156492" y="2528745"/>
                </a:lnTo>
                <a:lnTo>
                  <a:pt x="1205943" y="2540554"/>
                </a:lnTo>
                <a:lnTo>
                  <a:pt x="1256033" y="2551205"/>
                </a:lnTo>
                <a:lnTo>
                  <a:pt x="1306736" y="2560678"/>
                </a:lnTo>
                <a:lnTo>
                  <a:pt x="1358026" y="2568954"/>
                </a:lnTo>
                <a:lnTo>
                  <a:pt x="1409876" y="2576011"/>
                </a:lnTo>
                <a:lnTo>
                  <a:pt x="1462260" y="2581831"/>
                </a:lnTo>
                <a:lnTo>
                  <a:pt x="1515153" y="2586392"/>
                </a:lnTo>
                <a:lnTo>
                  <a:pt x="1568529" y="2589675"/>
                </a:lnTo>
                <a:lnTo>
                  <a:pt x="1622361" y="2591659"/>
                </a:lnTo>
                <a:lnTo>
                  <a:pt x="1676623" y="2592325"/>
                </a:lnTo>
                <a:lnTo>
                  <a:pt x="1730886" y="2591659"/>
                </a:lnTo>
                <a:lnTo>
                  <a:pt x="1784718" y="2589675"/>
                </a:lnTo>
                <a:lnTo>
                  <a:pt x="1838093" y="2586392"/>
                </a:lnTo>
                <a:lnTo>
                  <a:pt x="1890986" y="2581831"/>
                </a:lnTo>
                <a:lnTo>
                  <a:pt x="1943371" y="2576011"/>
                </a:lnTo>
                <a:lnTo>
                  <a:pt x="1995221" y="2568954"/>
                </a:lnTo>
                <a:lnTo>
                  <a:pt x="2046510" y="2560678"/>
                </a:lnTo>
                <a:lnTo>
                  <a:pt x="2097213" y="2551205"/>
                </a:lnTo>
                <a:lnTo>
                  <a:pt x="2147303" y="2540554"/>
                </a:lnTo>
                <a:lnTo>
                  <a:pt x="2196754" y="2528745"/>
                </a:lnTo>
                <a:lnTo>
                  <a:pt x="2245541" y="2515799"/>
                </a:lnTo>
                <a:lnTo>
                  <a:pt x="2293637" y="2501735"/>
                </a:lnTo>
                <a:lnTo>
                  <a:pt x="2341017" y="2486574"/>
                </a:lnTo>
                <a:lnTo>
                  <a:pt x="2387654" y="2470336"/>
                </a:lnTo>
                <a:lnTo>
                  <a:pt x="2433522" y="2453042"/>
                </a:lnTo>
                <a:lnTo>
                  <a:pt x="2478595" y="2434710"/>
                </a:lnTo>
                <a:lnTo>
                  <a:pt x="2522847" y="2415361"/>
                </a:lnTo>
                <a:lnTo>
                  <a:pt x="2566253" y="2395016"/>
                </a:lnTo>
                <a:lnTo>
                  <a:pt x="2608785" y="2373694"/>
                </a:lnTo>
                <a:lnTo>
                  <a:pt x="2650419" y="2351416"/>
                </a:lnTo>
                <a:lnTo>
                  <a:pt x="2691128" y="2328201"/>
                </a:lnTo>
                <a:lnTo>
                  <a:pt x="2730886" y="2304070"/>
                </a:lnTo>
                <a:lnTo>
                  <a:pt x="2769667" y="2279043"/>
                </a:lnTo>
                <a:lnTo>
                  <a:pt x="2807445" y="2253141"/>
                </a:lnTo>
                <a:lnTo>
                  <a:pt x="2844194" y="2226382"/>
                </a:lnTo>
                <a:lnTo>
                  <a:pt x="2879889" y="2198788"/>
                </a:lnTo>
                <a:lnTo>
                  <a:pt x="2914502" y="2170378"/>
                </a:lnTo>
                <a:lnTo>
                  <a:pt x="2948008" y="2141172"/>
                </a:lnTo>
                <a:lnTo>
                  <a:pt x="2980381" y="2111191"/>
                </a:lnTo>
                <a:lnTo>
                  <a:pt x="3011594" y="2080455"/>
                </a:lnTo>
                <a:lnTo>
                  <a:pt x="3041623" y="2048984"/>
                </a:lnTo>
                <a:lnTo>
                  <a:pt x="3070441" y="2016798"/>
                </a:lnTo>
                <a:lnTo>
                  <a:pt x="3098021" y="1983916"/>
                </a:lnTo>
                <a:lnTo>
                  <a:pt x="3124338" y="1950361"/>
                </a:lnTo>
                <a:lnTo>
                  <a:pt x="3149366" y="1916150"/>
                </a:lnTo>
                <a:lnTo>
                  <a:pt x="3173079" y="1881305"/>
                </a:lnTo>
                <a:lnTo>
                  <a:pt x="3195451" y="1845845"/>
                </a:lnTo>
                <a:lnTo>
                  <a:pt x="3216455" y="1809791"/>
                </a:lnTo>
                <a:lnTo>
                  <a:pt x="3236066" y="1773163"/>
                </a:lnTo>
                <a:lnTo>
                  <a:pt x="3254257" y="1735981"/>
                </a:lnTo>
                <a:lnTo>
                  <a:pt x="3271004" y="1698265"/>
                </a:lnTo>
                <a:lnTo>
                  <a:pt x="3286279" y="1660035"/>
                </a:lnTo>
                <a:lnTo>
                  <a:pt x="3300056" y="1621311"/>
                </a:lnTo>
                <a:lnTo>
                  <a:pt x="3312310" y="1582114"/>
                </a:lnTo>
                <a:lnTo>
                  <a:pt x="3323015" y="1542463"/>
                </a:lnTo>
                <a:lnTo>
                  <a:pt x="3332144" y="1502379"/>
                </a:lnTo>
                <a:lnTo>
                  <a:pt x="3339671" y="1461882"/>
                </a:lnTo>
                <a:lnTo>
                  <a:pt x="3345572" y="1420991"/>
                </a:lnTo>
                <a:lnTo>
                  <a:pt x="3349818" y="1379728"/>
                </a:lnTo>
                <a:lnTo>
                  <a:pt x="3352385" y="1338111"/>
                </a:lnTo>
                <a:lnTo>
                  <a:pt x="3353247" y="1296162"/>
                </a:lnTo>
                <a:lnTo>
                  <a:pt x="3352385" y="1254213"/>
                </a:lnTo>
                <a:lnTo>
                  <a:pt x="3349818" y="1212597"/>
                </a:lnTo>
                <a:lnTo>
                  <a:pt x="3345572" y="1171333"/>
                </a:lnTo>
                <a:lnTo>
                  <a:pt x="3339671" y="1130443"/>
                </a:lnTo>
                <a:lnTo>
                  <a:pt x="3332144" y="1089945"/>
                </a:lnTo>
                <a:lnTo>
                  <a:pt x="3323015" y="1049861"/>
                </a:lnTo>
                <a:lnTo>
                  <a:pt x="3312310" y="1010210"/>
                </a:lnTo>
                <a:lnTo>
                  <a:pt x="3300056" y="971013"/>
                </a:lnTo>
                <a:lnTo>
                  <a:pt x="3286279" y="932289"/>
                </a:lnTo>
                <a:lnTo>
                  <a:pt x="3271004" y="894060"/>
                </a:lnTo>
                <a:lnTo>
                  <a:pt x="3254257" y="856343"/>
                </a:lnTo>
                <a:lnTo>
                  <a:pt x="3236066" y="819161"/>
                </a:lnTo>
                <a:lnTo>
                  <a:pt x="3216455" y="782533"/>
                </a:lnTo>
                <a:lnTo>
                  <a:pt x="3195451" y="746479"/>
                </a:lnTo>
                <a:lnTo>
                  <a:pt x="3173079" y="711020"/>
                </a:lnTo>
                <a:lnTo>
                  <a:pt x="3149366" y="676175"/>
                </a:lnTo>
                <a:lnTo>
                  <a:pt x="3124338" y="641964"/>
                </a:lnTo>
                <a:lnTo>
                  <a:pt x="3098021" y="608408"/>
                </a:lnTo>
                <a:lnTo>
                  <a:pt x="3070441" y="575527"/>
                </a:lnTo>
                <a:lnTo>
                  <a:pt x="3041623" y="543341"/>
                </a:lnTo>
                <a:lnTo>
                  <a:pt x="3011594" y="511870"/>
                </a:lnTo>
                <a:lnTo>
                  <a:pt x="2980381" y="481133"/>
                </a:lnTo>
                <a:lnTo>
                  <a:pt x="2948008" y="451153"/>
                </a:lnTo>
                <a:lnTo>
                  <a:pt x="2914502" y="421947"/>
                </a:lnTo>
                <a:lnTo>
                  <a:pt x="2879889" y="393537"/>
                </a:lnTo>
                <a:lnTo>
                  <a:pt x="2844194" y="365943"/>
                </a:lnTo>
                <a:lnTo>
                  <a:pt x="2807445" y="339184"/>
                </a:lnTo>
                <a:lnTo>
                  <a:pt x="2769667" y="313281"/>
                </a:lnTo>
                <a:lnTo>
                  <a:pt x="2730886" y="288254"/>
                </a:lnTo>
                <a:lnTo>
                  <a:pt x="2691128" y="264124"/>
                </a:lnTo>
                <a:lnTo>
                  <a:pt x="2650419" y="240909"/>
                </a:lnTo>
                <a:lnTo>
                  <a:pt x="2608785" y="218631"/>
                </a:lnTo>
                <a:lnTo>
                  <a:pt x="2566253" y="197309"/>
                </a:lnTo>
                <a:lnTo>
                  <a:pt x="2522847" y="176964"/>
                </a:lnTo>
                <a:lnTo>
                  <a:pt x="2478595" y="157615"/>
                </a:lnTo>
                <a:lnTo>
                  <a:pt x="2433522" y="139283"/>
                </a:lnTo>
                <a:lnTo>
                  <a:pt x="2387654" y="121988"/>
                </a:lnTo>
                <a:lnTo>
                  <a:pt x="2341017" y="105750"/>
                </a:lnTo>
                <a:lnTo>
                  <a:pt x="2293637" y="90590"/>
                </a:lnTo>
                <a:lnTo>
                  <a:pt x="2245541" y="76526"/>
                </a:lnTo>
                <a:lnTo>
                  <a:pt x="2196754" y="63580"/>
                </a:lnTo>
                <a:lnTo>
                  <a:pt x="2147303" y="51771"/>
                </a:lnTo>
                <a:lnTo>
                  <a:pt x="2097213" y="41120"/>
                </a:lnTo>
                <a:lnTo>
                  <a:pt x="2046510" y="31647"/>
                </a:lnTo>
                <a:lnTo>
                  <a:pt x="1995221" y="23371"/>
                </a:lnTo>
                <a:lnTo>
                  <a:pt x="1943371" y="16314"/>
                </a:lnTo>
                <a:lnTo>
                  <a:pt x="1890986" y="10494"/>
                </a:lnTo>
                <a:lnTo>
                  <a:pt x="1838093" y="5933"/>
                </a:lnTo>
                <a:lnTo>
                  <a:pt x="1784718" y="2650"/>
                </a:lnTo>
                <a:lnTo>
                  <a:pt x="1730886" y="665"/>
                </a:lnTo>
                <a:lnTo>
                  <a:pt x="1676623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6058" y="532725"/>
            <a:ext cx="3353435" cy="2592705"/>
          </a:xfrm>
          <a:custGeom>
            <a:avLst/>
            <a:gdLst/>
            <a:ahLst/>
            <a:cxnLst/>
            <a:rect l="l" t="t" r="r" b="b"/>
            <a:pathLst>
              <a:path w="3353435" h="2592705">
                <a:moveTo>
                  <a:pt x="0" y="1296162"/>
                </a:moveTo>
                <a:lnTo>
                  <a:pt x="861" y="1254213"/>
                </a:lnTo>
                <a:lnTo>
                  <a:pt x="3428" y="1212597"/>
                </a:lnTo>
                <a:lnTo>
                  <a:pt x="7675" y="1171333"/>
                </a:lnTo>
                <a:lnTo>
                  <a:pt x="13575" y="1130443"/>
                </a:lnTo>
                <a:lnTo>
                  <a:pt x="21102" y="1089945"/>
                </a:lnTo>
                <a:lnTo>
                  <a:pt x="30232" y="1049861"/>
                </a:lnTo>
                <a:lnTo>
                  <a:pt x="40936" y="1010210"/>
                </a:lnTo>
                <a:lnTo>
                  <a:pt x="53190" y="971013"/>
                </a:lnTo>
                <a:lnTo>
                  <a:pt x="66968" y="932290"/>
                </a:lnTo>
                <a:lnTo>
                  <a:pt x="82242" y="894060"/>
                </a:lnTo>
                <a:lnTo>
                  <a:pt x="98989" y="856343"/>
                </a:lnTo>
                <a:lnTo>
                  <a:pt x="117180" y="819161"/>
                </a:lnTo>
                <a:lnTo>
                  <a:pt x="136791" y="782533"/>
                </a:lnTo>
                <a:lnTo>
                  <a:pt x="157795" y="746479"/>
                </a:lnTo>
                <a:lnTo>
                  <a:pt x="180167" y="711020"/>
                </a:lnTo>
                <a:lnTo>
                  <a:pt x="203880" y="676175"/>
                </a:lnTo>
                <a:lnTo>
                  <a:pt x="228908" y="641964"/>
                </a:lnTo>
                <a:lnTo>
                  <a:pt x="255225" y="608408"/>
                </a:lnTo>
                <a:lnTo>
                  <a:pt x="282805" y="575527"/>
                </a:lnTo>
                <a:lnTo>
                  <a:pt x="311623" y="543341"/>
                </a:lnTo>
                <a:lnTo>
                  <a:pt x="341652" y="511870"/>
                </a:lnTo>
                <a:lnTo>
                  <a:pt x="372866" y="481134"/>
                </a:lnTo>
                <a:lnTo>
                  <a:pt x="405238" y="451153"/>
                </a:lnTo>
                <a:lnTo>
                  <a:pt x="438744" y="421947"/>
                </a:lnTo>
                <a:lnTo>
                  <a:pt x="473358" y="393537"/>
                </a:lnTo>
                <a:lnTo>
                  <a:pt x="509052" y="365943"/>
                </a:lnTo>
                <a:lnTo>
                  <a:pt x="545801" y="339184"/>
                </a:lnTo>
                <a:lnTo>
                  <a:pt x="583579" y="313281"/>
                </a:lnTo>
                <a:lnTo>
                  <a:pt x="622360" y="288255"/>
                </a:lnTo>
                <a:lnTo>
                  <a:pt x="662118" y="264124"/>
                </a:lnTo>
                <a:lnTo>
                  <a:pt x="702827" y="240909"/>
                </a:lnTo>
                <a:lnTo>
                  <a:pt x="744461" y="218631"/>
                </a:lnTo>
                <a:lnTo>
                  <a:pt x="786993" y="197309"/>
                </a:lnTo>
                <a:lnTo>
                  <a:pt x="830399" y="176964"/>
                </a:lnTo>
                <a:lnTo>
                  <a:pt x="874651" y="157615"/>
                </a:lnTo>
                <a:lnTo>
                  <a:pt x="919725" y="139283"/>
                </a:lnTo>
                <a:lnTo>
                  <a:pt x="965593" y="121988"/>
                </a:lnTo>
                <a:lnTo>
                  <a:pt x="1012229" y="105750"/>
                </a:lnTo>
                <a:lnTo>
                  <a:pt x="1059609" y="90590"/>
                </a:lnTo>
                <a:lnTo>
                  <a:pt x="1107705" y="76526"/>
                </a:lnTo>
                <a:lnTo>
                  <a:pt x="1156492" y="63580"/>
                </a:lnTo>
                <a:lnTo>
                  <a:pt x="1205943" y="51771"/>
                </a:lnTo>
                <a:lnTo>
                  <a:pt x="1256033" y="41120"/>
                </a:lnTo>
                <a:lnTo>
                  <a:pt x="1306736" y="31647"/>
                </a:lnTo>
                <a:lnTo>
                  <a:pt x="1358026" y="23371"/>
                </a:lnTo>
                <a:lnTo>
                  <a:pt x="1409876" y="16314"/>
                </a:lnTo>
                <a:lnTo>
                  <a:pt x="1462260" y="10494"/>
                </a:lnTo>
                <a:lnTo>
                  <a:pt x="1515153" y="5933"/>
                </a:lnTo>
                <a:lnTo>
                  <a:pt x="1568529" y="2650"/>
                </a:lnTo>
                <a:lnTo>
                  <a:pt x="1622361" y="665"/>
                </a:lnTo>
                <a:lnTo>
                  <a:pt x="1676623" y="0"/>
                </a:lnTo>
                <a:lnTo>
                  <a:pt x="1730886" y="665"/>
                </a:lnTo>
                <a:lnTo>
                  <a:pt x="1784718" y="2650"/>
                </a:lnTo>
                <a:lnTo>
                  <a:pt x="1838093" y="5933"/>
                </a:lnTo>
                <a:lnTo>
                  <a:pt x="1890986" y="10494"/>
                </a:lnTo>
                <a:lnTo>
                  <a:pt x="1943371" y="16314"/>
                </a:lnTo>
                <a:lnTo>
                  <a:pt x="1995221" y="23371"/>
                </a:lnTo>
                <a:lnTo>
                  <a:pt x="2046510" y="31647"/>
                </a:lnTo>
                <a:lnTo>
                  <a:pt x="2097213" y="41120"/>
                </a:lnTo>
                <a:lnTo>
                  <a:pt x="2147303" y="51771"/>
                </a:lnTo>
                <a:lnTo>
                  <a:pt x="2196755" y="63580"/>
                </a:lnTo>
                <a:lnTo>
                  <a:pt x="2245541" y="76526"/>
                </a:lnTo>
                <a:lnTo>
                  <a:pt x="2293638" y="90590"/>
                </a:lnTo>
                <a:lnTo>
                  <a:pt x="2341017" y="105750"/>
                </a:lnTo>
                <a:lnTo>
                  <a:pt x="2387654" y="121988"/>
                </a:lnTo>
                <a:lnTo>
                  <a:pt x="2433522" y="139283"/>
                </a:lnTo>
                <a:lnTo>
                  <a:pt x="2478595" y="157615"/>
                </a:lnTo>
                <a:lnTo>
                  <a:pt x="2522847" y="176964"/>
                </a:lnTo>
                <a:lnTo>
                  <a:pt x="2566253" y="197309"/>
                </a:lnTo>
                <a:lnTo>
                  <a:pt x="2608785" y="218631"/>
                </a:lnTo>
                <a:lnTo>
                  <a:pt x="2650419" y="240909"/>
                </a:lnTo>
                <a:lnTo>
                  <a:pt x="2691128" y="264124"/>
                </a:lnTo>
                <a:lnTo>
                  <a:pt x="2730886" y="288255"/>
                </a:lnTo>
                <a:lnTo>
                  <a:pt x="2769667" y="313281"/>
                </a:lnTo>
                <a:lnTo>
                  <a:pt x="2807445" y="339184"/>
                </a:lnTo>
                <a:lnTo>
                  <a:pt x="2844195" y="365943"/>
                </a:lnTo>
                <a:lnTo>
                  <a:pt x="2879889" y="393537"/>
                </a:lnTo>
                <a:lnTo>
                  <a:pt x="2914502" y="421947"/>
                </a:lnTo>
                <a:lnTo>
                  <a:pt x="2948008" y="451153"/>
                </a:lnTo>
                <a:lnTo>
                  <a:pt x="2980381" y="481134"/>
                </a:lnTo>
                <a:lnTo>
                  <a:pt x="3011595" y="511870"/>
                </a:lnTo>
                <a:lnTo>
                  <a:pt x="3041623" y="543341"/>
                </a:lnTo>
                <a:lnTo>
                  <a:pt x="3070441" y="575527"/>
                </a:lnTo>
                <a:lnTo>
                  <a:pt x="3098021" y="608408"/>
                </a:lnTo>
                <a:lnTo>
                  <a:pt x="3124339" y="641964"/>
                </a:lnTo>
                <a:lnTo>
                  <a:pt x="3149367" y="676175"/>
                </a:lnTo>
                <a:lnTo>
                  <a:pt x="3173079" y="711020"/>
                </a:lnTo>
                <a:lnTo>
                  <a:pt x="3195451" y="746479"/>
                </a:lnTo>
                <a:lnTo>
                  <a:pt x="3216455" y="782533"/>
                </a:lnTo>
                <a:lnTo>
                  <a:pt x="3236066" y="819161"/>
                </a:lnTo>
                <a:lnTo>
                  <a:pt x="3254258" y="856343"/>
                </a:lnTo>
                <a:lnTo>
                  <a:pt x="3271004" y="894060"/>
                </a:lnTo>
                <a:lnTo>
                  <a:pt x="3286279" y="932290"/>
                </a:lnTo>
                <a:lnTo>
                  <a:pt x="3300056" y="971013"/>
                </a:lnTo>
                <a:lnTo>
                  <a:pt x="3312310" y="1010210"/>
                </a:lnTo>
                <a:lnTo>
                  <a:pt x="3323015" y="1049861"/>
                </a:lnTo>
                <a:lnTo>
                  <a:pt x="3332144" y="1089945"/>
                </a:lnTo>
                <a:lnTo>
                  <a:pt x="3339672" y="1130443"/>
                </a:lnTo>
                <a:lnTo>
                  <a:pt x="3345572" y="1171333"/>
                </a:lnTo>
                <a:lnTo>
                  <a:pt x="3349818" y="1212597"/>
                </a:lnTo>
                <a:lnTo>
                  <a:pt x="3352385" y="1254213"/>
                </a:lnTo>
                <a:lnTo>
                  <a:pt x="3353247" y="1296162"/>
                </a:lnTo>
                <a:lnTo>
                  <a:pt x="3352385" y="1338111"/>
                </a:lnTo>
                <a:lnTo>
                  <a:pt x="3349818" y="1379728"/>
                </a:lnTo>
                <a:lnTo>
                  <a:pt x="3345572" y="1420991"/>
                </a:lnTo>
                <a:lnTo>
                  <a:pt x="3339672" y="1461882"/>
                </a:lnTo>
                <a:lnTo>
                  <a:pt x="3332144" y="1502379"/>
                </a:lnTo>
                <a:lnTo>
                  <a:pt x="3323015" y="1542463"/>
                </a:lnTo>
                <a:lnTo>
                  <a:pt x="3312310" y="1582114"/>
                </a:lnTo>
                <a:lnTo>
                  <a:pt x="3300056" y="1621312"/>
                </a:lnTo>
                <a:lnTo>
                  <a:pt x="3286279" y="1660035"/>
                </a:lnTo>
                <a:lnTo>
                  <a:pt x="3271004" y="1698265"/>
                </a:lnTo>
                <a:lnTo>
                  <a:pt x="3254258" y="1735981"/>
                </a:lnTo>
                <a:lnTo>
                  <a:pt x="3236066" y="1773163"/>
                </a:lnTo>
                <a:lnTo>
                  <a:pt x="3216455" y="1809791"/>
                </a:lnTo>
                <a:lnTo>
                  <a:pt x="3195451" y="1845845"/>
                </a:lnTo>
                <a:lnTo>
                  <a:pt x="3173079" y="1881305"/>
                </a:lnTo>
                <a:lnTo>
                  <a:pt x="3149367" y="1916150"/>
                </a:lnTo>
                <a:lnTo>
                  <a:pt x="3124339" y="1950361"/>
                </a:lnTo>
                <a:lnTo>
                  <a:pt x="3098021" y="1983917"/>
                </a:lnTo>
                <a:lnTo>
                  <a:pt x="3070441" y="2016798"/>
                </a:lnTo>
                <a:lnTo>
                  <a:pt x="3041623" y="2048984"/>
                </a:lnTo>
                <a:lnTo>
                  <a:pt x="3011595" y="2080455"/>
                </a:lnTo>
                <a:lnTo>
                  <a:pt x="2980381" y="2111191"/>
                </a:lnTo>
                <a:lnTo>
                  <a:pt x="2948008" y="2141172"/>
                </a:lnTo>
                <a:lnTo>
                  <a:pt x="2914502" y="2170378"/>
                </a:lnTo>
                <a:lnTo>
                  <a:pt x="2879889" y="2198788"/>
                </a:lnTo>
                <a:lnTo>
                  <a:pt x="2844195" y="2226382"/>
                </a:lnTo>
                <a:lnTo>
                  <a:pt x="2807445" y="2253141"/>
                </a:lnTo>
                <a:lnTo>
                  <a:pt x="2769667" y="2279044"/>
                </a:lnTo>
                <a:lnTo>
                  <a:pt x="2730886" y="2304070"/>
                </a:lnTo>
                <a:lnTo>
                  <a:pt x="2691128" y="2328201"/>
                </a:lnTo>
                <a:lnTo>
                  <a:pt x="2650419" y="2351416"/>
                </a:lnTo>
                <a:lnTo>
                  <a:pt x="2608785" y="2373694"/>
                </a:lnTo>
                <a:lnTo>
                  <a:pt x="2566253" y="2395016"/>
                </a:lnTo>
                <a:lnTo>
                  <a:pt x="2522847" y="2415361"/>
                </a:lnTo>
                <a:lnTo>
                  <a:pt x="2478595" y="2434710"/>
                </a:lnTo>
                <a:lnTo>
                  <a:pt x="2433522" y="2453042"/>
                </a:lnTo>
                <a:lnTo>
                  <a:pt x="2387654" y="2470337"/>
                </a:lnTo>
                <a:lnTo>
                  <a:pt x="2341017" y="2486575"/>
                </a:lnTo>
                <a:lnTo>
                  <a:pt x="2293638" y="2501735"/>
                </a:lnTo>
                <a:lnTo>
                  <a:pt x="2245541" y="2515799"/>
                </a:lnTo>
                <a:lnTo>
                  <a:pt x="2196755" y="2528745"/>
                </a:lnTo>
                <a:lnTo>
                  <a:pt x="2147303" y="2540554"/>
                </a:lnTo>
                <a:lnTo>
                  <a:pt x="2097213" y="2551205"/>
                </a:lnTo>
                <a:lnTo>
                  <a:pt x="2046510" y="2560678"/>
                </a:lnTo>
                <a:lnTo>
                  <a:pt x="1995221" y="2568954"/>
                </a:lnTo>
                <a:lnTo>
                  <a:pt x="1943371" y="2576011"/>
                </a:lnTo>
                <a:lnTo>
                  <a:pt x="1890986" y="2581831"/>
                </a:lnTo>
                <a:lnTo>
                  <a:pt x="1838093" y="2586392"/>
                </a:lnTo>
                <a:lnTo>
                  <a:pt x="1784718" y="2589675"/>
                </a:lnTo>
                <a:lnTo>
                  <a:pt x="1730886" y="2591659"/>
                </a:lnTo>
                <a:lnTo>
                  <a:pt x="1676623" y="2592325"/>
                </a:lnTo>
                <a:lnTo>
                  <a:pt x="1622361" y="2591659"/>
                </a:lnTo>
                <a:lnTo>
                  <a:pt x="1568529" y="2589675"/>
                </a:lnTo>
                <a:lnTo>
                  <a:pt x="1515153" y="2586392"/>
                </a:lnTo>
                <a:lnTo>
                  <a:pt x="1462260" y="2581831"/>
                </a:lnTo>
                <a:lnTo>
                  <a:pt x="1409876" y="2576011"/>
                </a:lnTo>
                <a:lnTo>
                  <a:pt x="1358026" y="2568954"/>
                </a:lnTo>
                <a:lnTo>
                  <a:pt x="1306736" y="2560678"/>
                </a:lnTo>
                <a:lnTo>
                  <a:pt x="1256033" y="2551205"/>
                </a:lnTo>
                <a:lnTo>
                  <a:pt x="1205943" y="2540554"/>
                </a:lnTo>
                <a:lnTo>
                  <a:pt x="1156492" y="2528745"/>
                </a:lnTo>
                <a:lnTo>
                  <a:pt x="1107705" y="2515799"/>
                </a:lnTo>
                <a:lnTo>
                  <a:pt x="1059609" y="2501735"/>
                </a:lnTo>
                <a:lnTo>
                  <a:pt x="1012229" y="2486575"/>
                </a:lnTo>
                <a:lnTo>
                  <a:pt x="965593" y="2470337"/>
                </a:lnTo>
                <a:lnTo>
                  <a:pt x="919725" y="2453042"/>
                </a:lnTo>
                <a:lnTo>
                  <a:pt x="874651" y="2434710"/>
                </a:lnTo>
                <a:lnTo>
                  <a:pt x="830399" y="2415361"/>
                </a:lnTo>
                <a:lnTo>
                  <a:pt x="786993" y="2395016"/>
                </a:lnTo>
                <a:lnTo>
                  <a:pt x="744461" y="2373694"/>
                </a:lnTo>
                <a:lnTo>
                  <a:pt x="702827" y="2351416"/>
                </a:lnTo>
                <a:lnTo>
                  <a:pt x="662118" y="2328201"/>
                </a:lnTo>
                <a:lnTo>
                  <a:pt x="622360" y="2304070"/>
                </a:lnTo>
                <a:lnTo>
                  <a:pt x="583579" y="2279044"/>
                </a:lnTo>
                <a:lnTo>
                  <a:pt x="545801" y="2253141"/>
                </a:lnTo>
                <a:lnTo>
                  <a:pt x="509052" y="2226382"/>
                </a:lnTo>
                <a:lnTo>
                  <a:pt x="473358" y="2198788"/>
                </a:lnTo>
                <a:lnTo>
                  <a:pt x="438744" y="2170378"/>
                </a:lnTo>
                <a:lnTo>
                  <a:pt x="405238" y="2141172"/>
                </a:lnTo>
                <a:lnTo>
                  <a:pt x="372866" y="2111191"/>
                </a:lnTo>
                <a:lnTo>
                  <a:pt x="341652" y="2080455"/>
                </a:lnTo>
                <a:lnTo>
                  <a:pt x="311623" y="2048984"/>
                </a:lnTo>
                <a:lnTo>
                  <a:pt x="282805" y="2016798"/>
                </a:lnTo>
                <a:lnTo>
                  <a:pt x="255225" y="1983917"/>
                </a:lnTo>
                <a:lnTo>
                  <a:pt x="228908" y="1950361"/>
                </a:lnTo>
                <a:lnTo>
                  <a:pt x="203880" y="1916150"/>
                </a:lnTo>
                <a:lnTo>
                  <a:pt x="180167" y="1881305"/>
                </a:lnTo>
                <a:lnTo>
                  <a:pt x="157795" y="1845845"/>
                </a:lnTo>
                <a:lnTo>
                  <a:pt x="136791" y="1809791"/>
                </a:lnTo>
                <a:lnTo>
                  <a:pt x="117180" y="1773163"/>
                </a:lnTo>
                <a:lnTo>
                  <a:pt x="98989" y="1735981"/>
                </a:lnTo>
                <a:lnTo>
                  <a:pt x="82242" y="1698265"/>
                </a:lnTo>
                <a:lnTo>
                  <a:pt x="66968" y="1660035"/>
                </a:lnTo>
                <a:lnTo>
                  <a:pt x="53190" y="1621312"/>
                </a:lnTo>
                <a:lnTo>
                  <a:pt x="40936" y="1582114"/>
                </a:lnTo>
                <a:lnTo>
                  <a:pt x="30232" y="1542463"/>
                </a:lnTo>
                <a:lnTo>
                  <a:pt x="21102" y="1502379"/>
                </a:lnTo>
                <a:lnTo>
                  <a:pt x="13575" y="1461882"/>
                </a:lnTo>
                <a:lnTo>
                  <a:pt x="7675" y="1420991"/>
                </a:lnTo>
                <a:lnTo>
                  <a:pt x="3428" y="1379728"/>
                </a:lnTo>
                <a:lnTo>
                  <a:pt x="861" y="1338111"/>
                </a:lnTo>
                <a:lnTo>
                  <a:pt x="0" y="1296162"/>
                </a:lnTo>
                <a:close/>
              </a:path>
            </a:pathLst>
          </a:custGeom>
          <a:ln w="4915">
            <a:solidFill>
              <a:srgbClr val="7F6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8137" y="1339545"/>
            <a:ext cx="1939289" cy="1579245"/>
          </a:xfrm>
          <a:custGeom>
            <a:avLst/>
            <a:gdLst/>
            <a:ahLst/>
            <a:cxnLst/>
            <a:rect l="l" t="t" r="r" b="b"/>
            <a:pathLst>
              <a:path w="1939289" h="1579245">
                <a:moveTo>
                  <a:pt x="969530" y="0"/>
                </a:moveTo>
                <a:lnTo>
                  <a:pt x="916335" y="1168"/>
                </a:lnTo>
                <a:lnTo>
                  <a:pt x="863889" y="4633"/>
                </a:lnTo>
                <a:lnTo>
                  <a:pt x="812267" y="10333"/>
                </a:lnTo>
                <a:lnTo>
                  <a:pt x="761543" y="18210"/>
                </a:lnTo>
                <a:lnTo>
                  <a:pt x="711791" y="28203"/>
                </a:lnTo>
                <a:lnTo>
                  <a:pt x="663084" y="40252"/>
                </a:lnTo>
                <a:lnTo>
                  <a:pt x="615496" y="54296"/>
                </a:lnTo>
                <a:lnTo>
                  <a:pt x="569102" y="70275"/>
                </a:lnTo>
                <a:lnTo>
                  <a:pt x="523975" y="88129"/>
                </a:lnTo>
                <a:lnTo>
                  <a:pt x="480190" y="107797"/>
                </a:lnTo>
                <a:lnTo>
                  <a:pt x="437819" y="129221"/>
                </a:lnTo>
                <a:lnTo>
                  <a:pt x="396938" y="152338"/>
                </a:lnTo>
                <a:lnTo>
                  <a:pt x="357620" y="177090"/>
                </a:lnTo>
                <a:lnTo>
                  <a:pt x="319939" y="203416"/>
                </a:lnTo>
                <a:lnTo>
                  <a:pt x="283968" y="231256"/>
                </a:lnTo>
                <a:lnTo>
                  <a:pt x="249783" y="260549"/>
                </a:lnTo>
                <a:lnTo>
                  <a:pt x="217457" y="291235"/>
                </a:lnTo>
                <a:lnTo>
                  <a:pt x="187063" y="323255"/>
                </a:lnTo>
                <a:lnTo>
                  <a:pt x="158675" y="356547"/>
                </a:lnTo>
                <a:lnTo>
                  <a:pt x="132369" y="391053"/>
                </a:lnTo>
                <a:lnTo>
                  <a:pt x="108217" y="426710"/>
                </a:lnTo>
                <a:lnTo>
                  <a:pt x="86293" y="463460"/>
                </a:lnTo>
                <a:lnTo>
                  <a:pt x="66672" y="501242"/>
                </a:lnTo>
                <a:lnTo>
                  <a:pt x="49427" y="539996"/>
                </a:lnTo>
                <a:lnTo>
                  <a:pt x="34632" y="579662"/>
                </a:lnTo>
                <a:lnTo>
                  <a:pt x="22361" y="620179"/>
                </a:lnTo>
                <a:lnTo>
                  <a:pt x="12689" y="661487"/>
                </a:lnTo>
                <a:lnTo>
                  <a:pt x="5689" y="703527"/>
                </a:lnTo>
                <a:lnTo>
                  <a:pt x="1434" y="746237"/>
                </a:lnTo>
                <a:lnTo>
                  <a:pt x="0" y="789558"/>
                </a:lnTo>
                <a:lnTo>
                  <a:pt x="1434" y="832879"/>
                </a:lnTo>
                <a:lnTo>
                  <a:pt x="5689" y="875589"/>
                </a:lnTo>
                <a:lnTo>
                  <a:pt x="12689" y="917628"/>
                </a:lnTo>
                <a:lnTo>
                  <a:pt x="22361" y="958937"/>
                </a:lnTo>
                <a:lnTo>
                  <a:pt x="34632" y="999454"/>
                </a:lnTo>
                <a:lnTo>
                  <a:pt x="49427" y="1039119"/>
                </a:lnTo>
                <a:lnTo>
                  <a:pt x="66672" y="1077873"/>
                </a:lnTo>
                <a:lnTo>
                  <a:pt x="86293" y="1115655"/>
                </a:lnTo>
                <a:lnTo>
                  <a:pt x="108217" y="1152405"/>
                </a:lnTo>
                <a:lnTo>
                  <a:pt x="132369" y="1188063"/>
                </a:lnTo>
                <a:lnTo>
                  <a:pt x="158675" y="1222568"/>
                </a:lnTo>
                <a:lnTo>
                  <a:pt x="187063" y="1255861"/>
                </a:lnTo>
                <a:lnTo>
                  <a:pt x="217457" y="1287880"/>
                </a:lnTo>
                <a:lnTo>
                  <a:pt x="249783" y="1318567"/>
                </a:lnTo>
                <a:lnTo>
                  <a:pt x="283968" y="1347860"/>
                </a:lnTo>
                <a:lnTo>
                  <a:pt x="319939" y="1375700"/>
                </a:lnTo>
                <a:lnTo>
                  <a:pt x="357620" y="1402025"/>
                </a:lnTo>
                <a:lnTo>
                  <a:pt x="396938" y="1426777"/>
                </a:lnTo>
                <a:lnTo>
                  <a:pt x="437819" y="1449895"/>
                </a:lnTo>
                <a:lnTo>
                  <a:pt x="480190" y="1471318"/>
                </a:lnTo>
                <a:lnTo>
                  <a:pt x="523975" y="1490987"/>
                </a:lnTo>
                <a:lnTo>
                  <a:pt x="569102" y="1508841"/>
                </a:lnTo>
                <a:lnTo>
                  <a:pt x="615496" y="1524820"/>
                </a:lnTo>
                <a:lnTo>
                  <a:pt x="663084" y="1538864"/>
                </a:lnTo>
                <a:lnTo>
                  <a:pt x="711791" y="1550912"/>
                </a:lnTo>
                <a:lnTo>
                  <a:pt x="761543" y="1560905"/>
                </a:lnTo>
                <a:lnTo>
                  <a:pt x="812267" y="1568782"/>
                </a:lnTo>
                <a:lnTo>
                  <a:pt x="863889" y="1574483"/>
                </a:lnTo>
                <a:lnTo>
                  <a:pt x="916335" y="1577948"/>
                </a:lnTo>
                <a:lnTo>
                  <a:pt x="969530" y="1579116"/>
                </a:lnTo>
                <a:lnTo>
                  <a:pt x="1022726" y="1577948"/>
                </a:lnTo>
                <a:lnTo>
                  <a:pt x="1075171" y="1574483"/>
                </a:lnTo>
                <a:lnTo>
                  <a:pt x="1126793" y="1568782"/>
                </a:lnTo>
                <a:lnTo>
                  <a:pt x="1177517" y="1560905"/>
                </a:lnTo>
                <a:lnTo>
                  <a:pt x="1227270" y="1550912"/>
                </a:lnTo>
                <a:lnTo>
                  <a:pt x="1275977" y="1538864"/>
                </a:lnTo>
                <a:lnTo>
                  <a:pt x="1323565" y="1524820"/>
                </a:lnTo>
                <a:lnTo>
                  <a:pt x="1369959" y="1508841"/>
                </a:lnTo>
                <a:lnTo>
                  <a:pt x="1415086" y="1490987"/>
                </a:lnTo>
                <a:lnTo>
                  <a:pt x="1458871" y="1471318"/>
                </a:lnTo>
                <a:lnTo>
                  <a:pt x="1501241" y="1449895"/>
                </a:lnTo>
                <a:lnTo>
                  <a:pt x="1542123" y="1426777"/>
                </a:lnTo>
                <a:lnTo>
                  <a:pt x="1581441" y="1402025"/>
                </a:lnTo>
                <a:lnTo>
                  <a:pt x="1619122" y="1375700"/>
                </a:lnTo>
                <a:lnTo>
                  <a:pt x="1655092" y="1347860"/>
                </a:lnTo>
                <a:lnTo>
                  <a:pt x="1689277" y="1318567"/>
                </a:lnTo>
                <a:lnTo>
                  <a:pt x="1721604" y="1287880"/>
                </a:lnTo>
                <a:lnTo>
                  <a:pt x="1751998" y="1255861"/>
                </a:lnTo>
                <a:lnTo>
                  <a:pt x="1780385" y="1222568"/>
                </a:lnTo>
                <a:lnTo>
                  <a:pt x="1806692" y="1188063"/>
                </a:lnTo>
                <a:lnTo>
                  <a:pt x="1830844" y="1152405"/>
                </a:lnTo>
                <a:lnTo>
                  <a:pt x="1852767" y="1115655"/>
                </a:lnTo>
                <a:lnTo>
                  <a:pt x="1872389" y="1077873"/>
                </a:lnTo>
                <a:lnTo>
                  <a:pt x="1889634" y="1039119"/>
                </a:lnTo>
                <a:lnTo>
                  <a:pt x="1904429" y="999454"/>
                </a:lnTo>
                <a:lnTo>
                  <a:pt x="1916699" y="958937"/>
                </a:lnTo>
                <a:lnTo>
                  <a:pt x="1926372" y="917628"/>
                </a:lnTo>
                <a:lnTo>
                  <a:pt x="1933372" y="875589"/>
                </a:lnTo>
                <a:lnTo>
                  <a:pt x="1937626" y="832879"/>
                </a:lnTo>
                <a:lnTo>
                  <a:pt x="1939061" y="789558"/>
                </a:lnTo>
                <a:lnTo>
                  <a:pt x="1937626" y="746237"/>
                </a:lnTo>
                <a:lnTo>
                  <a:pt x="1933372" y="703527"/>
                </a:lnTo>
                <a:lnTo>
                  <a:pt x="1926372" y="661487"/>
                </a:lnTo>
                <a:lnTo>
                  <a:pt x="1916699" y="620179"/>
                </a:lnTo>
                <a:lnTo>
                  <a:pt x="1904429" y="579662"/>
                </a:lnTo>
                <a:lnTo>
                  <a:pt x="1889634" y="539996"/>
                </a:lnTo>
                <a:lnTo>
                  <a:pt x="1872389" y="501242"/>
                </a:lnTo>
                <a:lnTo>
                  <a:pt x="1852767" y="463460"/>
                </a:lnTo>
                <a:lnTo>
                  <a:pt x="1830844" y="426710"/>
                </a:lnTo>
                <a:lnTo>
                  <a:pt x="1806692" y="391053"/>
                </a:lnTo>
                <a:lnTo>
                  <a:pt x="1780385" y="356547"/>
                </a:lnTo>
                <a:lnTo>
                  <a:pt x="1751998" y="323255"/>
                </a:lnTo>
                <a:lnTo>
                  <a:pt x="1721604" y="291235"/>
                </a:lnTo>
                <a:lnTo>
                  <a:pt x="1689277" y="260549"/>
                </a:lnTo>
                <a:lnTo>
                  <a:pt x="1655092" y="231256"/>
                </a:lnTo>
                <a:lnTo>
                  <a:pt x="1619122" y="203416"/>
                </a:lnTo>
                <a:lnTo>
                  <a:pt x="1581441" y="177090"/>
                </a:lnTo>
                <a:lnTo>
                  <a:pt x="1542123" y="152338"/>
                </a:lnTo>
                <a:lnTo>
                  <a:pt x="1501241" y="129221"/>
                </a:lnTo>
                <a:lnTo>
                  <a:pt x="1458871" y="107797"/>
                </a:lnTo>
                <a:lnTo>
                  <a:pt x="1415086" y="88129"/>
                </a:lnTo>
                <a:lnTo>
                  <a:pt x="1369959" y="70275"/>
                </a:lnTo>
                <a:lnTo>
                  <a:pt x="1323565" y="54296"/>
                </a:lnTo>
                <a:lnTo>
                  <a:pt x="1275977" y="40252"/>
                </a:lnTo>
                <a:lnTo>
                  <a:pt x="1227270" y="28203"/>
                </a:lnTo>
                <a:lnTo>
                  <a:pt x="1177517" y="18210"/>
                </a:lnTo>
                <a:lnTo>
                  <a:pt x="1126793" y="10333"/>
                </a:lnTo>
                <a:lnTo>
                  <a:pt x="1075171" y="4633"/>
                </a:lnTo>
                <a:lnTo>
                  <a:pt x="1022726" y="1168"/>
                </a:lnTo>
                <a:lnTo>
                  <a:pt x="96953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8137" y="1339545"/>
            <a:ext cx="1939289" cy="1579245"/>
          </a:xfrm>
          <a:custGeom>
            <a:avLst/>
            <a:gdLst/>
            <a:ahLst/>
            <a:cxnLst/>
            <a:rect l="l" t="t" r="r" b="b"/>
            <a:pathLst>
              <a:path w="1939289" h="1579245">
                <a:moveTo>
                  <a:pt x="0" y="789558"/>
                </a:moveTo>
                <a:lnTo>
                  <a:pt x="1434" y="746237"/>
                </a:lnTo>
                <a:lnTo>
                  <a:pt x="5689" y="703527"/>
                </a:lnTo>
                <a:lnTo>
                  <a:pt x="12689" y="661487"/>
                </a:lnTo>
                <a:lnTo>
                  <a:pt x="22361" y="620179"/>
                </a:lnTo>
                <a:lnTo>
                  <a:pt x="34632" y="579662"/>
                </a:lnTo>
                <a:lnTo>
                  <a:pt x="49427" y="539996"/>
                </a:lnTo>
                <a:lnTo>
                  <a:pt x="66672" y="501242"/>
                </a:lnTo>
                <a:lnTo>
                  <a:pt x="86293" y="463460"/>
                </a:lnTo>
                <a:lnTo>
                  <a:pt x="108217" y="426710"/>
                </a:lnTo>
                <a:lnTo>
                  <a:pt x="132369" y="391053"/>
                </a:lnTo>
                <a:lnTo>
                  <a:pt x="158675" y="356547"/>
                </a:lnTo>
                <a:lnTo>
                  <a:pt x="187063" y="323255"/>
                </a:lnTo>
                <a:lnTo>
                  <a:pt x="217457" y="291235"/>
                </a:lnTo>
                <a:lnTo>
                  <a:pt x="249783" y="260549"/>
                </a:lnTo>
                <a:lnTo>
                  <a:pt x="283968" y="231256"/>
                </a:lnTo>
                <a:lnTo>
                  <a:pt x="319939" y="203416"/>
                </a:lnTo>
                <a:lnTo>
                  <a:pt x="357620" y="177090"/>
                </a:lnTo>
                <a:lnTo>
                  <a:pt x="396938" y="152338"/>
                </a:lnTo>
                <a:lnTo>
                  <a:pt x="437819" y="129221"/>
                </a:lnTo>
                <a:lnTo>
                  <a:pt x="480190" y="107797"/>
                </a:lnTo>
                <a:lnTo>
                  <a:pt x="523975" y="88129"/>
                </a:lnTo>
                <a:lnTo>
                  <a:pt x="569102" y="70275"/>
                </a:lnTo>
                <a:lnTo>
                  <a:pt x="615496" y="54296"/>
                </a:lnTo>
                <a:lnTo>
                  <a:pt x="663084" y="40252"/>
                </a:lnTo>
                <a:lnTo>
                  <a:pt x="711791" y="28203"/>
                </a:lnTo>
                <a:lnTo>
                  <a:pt x="761543" y="18210"/>
                </a:lnTo>
                <a:lnTo>
                  <a:pt x="812267" y="10333"/>
                </a:lnTo>
                <a:lnTo>
                  <a:pt x="863889" y="4633"/>
                </a:lnTo>
                <a:lnTo>
                  <a:pt x="916335" y="1168"/>
                </a:lnTo>
                <a:lnTo>
                  <a:pt x="969530" y="0"/>
                </a:lnTo>
                <a:lnTo>
                  <a:pt x="1022726" y="1168"/>
                </a:lnTo>
                <a:lnTo>
                  <a:pt x="1075171" y="4633"/>
                </a:lnTo>
                <a:lnTo>
                  <a:pt x="1126793" y="10333"/>
                </a:lnTo>
                <a:lnTo>
                  <a:pt x="1177518" y="18210"/>
                </a:lnTo>
                <a:lnTo>
                  <a:pt x="1227270" y="28203"/>
                </a:lnTo>
                <a:lnTo>
                  <a:pt x="1275977" y="40252"/>
                </a:lnTo>
                <a:lnTo>
                  <a:pt x="1323565" y="54296"/>
                </a:lnTo>
                <a:lnTo>
                  <a:pt x="1369959" y="70275"/>
                </a:lnTo>
                <a:lnTo>
                  <a:pt x="1415086" y="88129"/>
                </a:lnTo>
                <a:lnTo>
                  <a:pt x="1458871" y="107797"/>
                </a:lnTo>
                <a:lnTo>
                  <a:pt x="1501242" y="129221"/>
                </a:lnTo>
                <a:lnTo>
                  <a:pt x="1542123" y="152338"/>
                </a:lnTo>
                <a:lnTo>
                  <a:pt x="1581441" y="177090"/>
                </a:lnTo>
                <a:lnTo>
                  <a:pt x="1619122" y="203416"/>
                </a:lnTo>
                <a:lnTo>
                  <a:pt x="1655092" y="231256"/>
                </a:lnTo>
                <a:lnTo>
                  <a:pt x="1689278" y="260549"/>
                </a:lnTo>
                <a:lnTo>
                  <a:pt x="1721604" y="291235"/>
                </a:lnTo>
                <a:lnTo>
                  <a:pt x="1751998" y="323255"/>
                </a:lnTo>
                <a:lnTo>
                  <a:pt x="1780385" y="356547"/>
                </a:lnTo>
                <a:lnTo>
                  <a:pt x="1806692" y="391053"/>
                </a:lnTo>
                <a:lnTo>
                  <a:pt x="1830844" y="426710"/>
                </a:lnTo>
                <a:lnTo>
                  <a:pt x="1852768" y="463460"/>
                </a:lnTo>
                <a:lnTo>
                  <a:pt x="1872389" y="501242"/>
                </a:lnTo>
                <a:lnTo>
                  <a:pt x="1889634" y="539996"/>
                </a:lnTo>
                <a:lnTo>
                  <a:pt x="1904429" y="579662"/>
                </a:lnTo>
                <a:lnTo>
                  <a:pt x="1916699" y="620179"/>
                </a:lnTo>
                <a:lnTo>
                  <a:pt x="1926372" y="661487"/>
                </a:lnTo>
                <a:lnTo>
                  <a:pt x="1933372" y="703527"/>
                </a:lnTo>
                <a:lnTo>
                  <a:pt x="1937627" y="746237"/>
                </a:lnTo>
                <a:lnTo>
                  <a:pt x="1939061" y="789558"/>
                </a:lnTo>
                <a:lnTo>
                  <a:pt x="1937627" y="832879"/>
                </a:lnTo>
                <a:lnTo>
                  <a:pt x="1933372" y="875589"/>
                </a:lnTo>
                <a:lnTo>
                  <a:pt x="1926372" y="917628"/>
                </a:lnTo>
                <a:lnTo>
                  <a:pt x="1916699" y="958937"/>
                </a:lnTo>
                <a:lnTo>
                  <a:pt x="1904429" y="999454"/>
                </a:lnTo>
                <a:lnTo>
                  <a:pt x="1889634" y="1039119"/>
                </a:lnTo>
                <a:lnTo>
                  <a:pt x="1872389" y="1077873"/>
                </a:lnTo>
                <a:lnTo>
                  <a:pt x="1852768" y="1115655"/>
                </a:lnTo>
                <a:lnTo>
                  <a:pt x="1830844" y="1152405"/>
                </a:lnTo>
                <a:lnTo>
                  <a:pt x="1806692" y="1188063"/>
                </a:lnTo>
                <a:lnTo>
                  <a:pt x="1780385" y="1222568"/>
                </a:lnTo>
                <a:lnTo>
                  <a:pt x="1751998" y="1255861"/>
                </a:lnTo>
                <a:lnTo>
                  <a:pt x="1721604" y="1287880"/>
                </a:lnTo>
                <a:lnTo>
                  <a:pt x="1689278" y="1318567"/>
                </a:lnTo>
                <a:lnTo>
                  <a:pt x="1655092" y="1347860"/>
                </a:lnTo>
                <a:lnTo>
                  <a:pt x="1619122" y="1375699"/>
                </a:lnTo>
                <a:lnTo>
                  <a:pt x="1581441" y="1402025"/>
                </a:lnTo>
                <a:lnTo>
                  <a:pt x="1542123" y="1426777"/>
                </a:lnTo>
                <a:lnTo>
                  <a:pt x="1501242" y="1449895"/>
                </a:lnTo>
                <a:lnTo>
                  <a:pt x="1458871" y="1471318"/>
                </a:lnTo>
                <a:lnTo>
                  <a:pt x="1415086" y="1490987"/>
                </a:lnTo>
                <a:lnTo>
                  <a:pt x="1369959" y="1508841"/>
                </a:lnTo>
                <a:lnTo>
                  <a:pt x="1323565" y="1524820"/>
                </a:lnTo>
                <a:lnTo>
                  <a:pt x="1275977" y="1538864"/>
                </a:lnTo>
                <a:lnTo>
                  <a:pt x="1227270" y="1550912"/>
                </a:lnTo>
                <a:lnTo>
                  <a:pt x="1177518" y="1560905"/>
                </a:lnTo>
                <a:lnTo>
                  <a:pt x="1126793" y="1568782"/>
                </a:lnTo>
                <a:lnTo>
                  <a:pt x="1075171" y="1574483"/>
                </a:lnTo>
                <a:lnTo>
                  <a:pt x="1022726" y="1577948"/>
                </a:lnTo>
                <a:lnTo>
                  <a:pt x="969530" y="1579116"/>
                </a:lnTo>
                <a:lnTo>
                  <a:pt x="916335" y="1577948"/>
                </a:lnTo>
                <a:lnTo>
                  <a:pt x="863889" y="1574483"/>
                </a:lnTo>
                <a:lnTo>
                  <a:pt x="812267" y="1568782"/>
                </a:lnTo>
                <a:lnTo>
                  <a:pt x="761543" y="1560905"/>
                </a:lnTo>
                <a:lnTo>
                  <a:pt x="711791" y="1550912"/>
                </a:lnTo>
                <a:lnTo>
                  <a:pt x="663084" y="1538864"/>
                </a:lnTo>
                <a:lnTo>
                  <a:pt x="615496" y="1524820"/>
                </a:lnTo>
                <a:lnTo>
                  <a:pt x="569102" y="1508841"/>
                </a:lnTo>
                <a:lnTo>
                  <a:pt x="523975" y="1490987"/>
                </a:lnTo>
                <a:lnTo>
                  <a:pt x="480190" y="1471318"/>
                </a:lnTo>
                <a:lnTo>
                  <a:pt x="437819" y="1449895"/>
                </a:lnTo>
                <a:lnTo>
                  <a:pt x="396938" y="1426777"/>
                </a:lnTo>
                <a:lnTo>
                  <a:pt x="357620" y="1402025"/>
                </a:lnTo>
                <a:lnTo>
                  <a:pt x="319939" y="1375699"/>
                </a:lnTo>
                <a:lnTo>
                  <a:pt x="283968" y="1347860"/>
                </a:lnTo>
                <a:lnTo>
                  <a:pt x="249783" y="1318567"/>
                </a:lnTo>
                <a:lnTo>
                  <a:pt x="217457" y="1287880"/>
                </a:lnTo>
                <a:lnTo>
                  <a:pt x="187063" y="1255861"/>
                </a:lnTo>
                <a:lnTo>
                  <a:pt x="158675" y="1222568"/>
                </a:lnTo>
                <a:lnTo>
                  <a:pt x="132369" y="1188063"/>
                </a:lnTo>
                <a:lnTo>
                  <a:pt x="108217" y="1152405"/>
                </a:lnTo>
                <a:lnTo>
                  <a:pt x="86293" y="1115655"/>
                </a:lnTo>
                <a:lnTo>
                  <a:pt x="66672" y="1077873"/>
                </a:lnTo>
                <a:lnTo>
                  <a:pt x="49427" y="1039119"/>
                </a:lnTo>
                <a:lnTo>
                  <a:pt x="34632" y="999454"/>
                </a:lnTo>
                <a:lnTo>
                  <a:pt x="22361" y="958937"/>
                </a:lnTo>
                <a:lnTo>
                  <a:pt x="12689" y="917628"/>
                </a:lnTo>
                <a:lnTo>
                  <a:pt x="5689" y="875589"/>
                </a:lnTo>
                <a:lnTo>
                  <a:pt x="1434" y="832879"/>
                </a:lnTo>
                <a:lnTo>
                  <a:pt x="0" y="789558"/>
                </a:lnTo>
                <a:close/>
              </a:path>
            </a:pathLst>
          </a:custGeom>
          <a:ln w="4910">
            <a:solidFill>
              <a:srgbClr val="7F6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42194" y="1770022"/>
            <a:ext cx="11315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libri"/>
                <a:cs typeface="Calibri"/>
              </a:rPr>
              <a:t>Child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representation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19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60468" y="2104804"/>
            <a:ext cx="1294765" cy="36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40">
                <a:solidFill>
                  <a:srgbClr val="222A35"/>
                </a:solidFill>
                <a:latin typeface="Calibri"/>
                <a:cs typeface="Calibri"/>
              </a:rPr>
              <a:t>Verb </a:t>
            </a:r>
            <a:r>
              <a:rPr dirty="0" sz="1100" spc="-25">
                <a:solidFill>
                  <a:srgbClr val="222A35"/>
                </a:solidFill>
                <a:latin typeface="Calibri"/>
                <a:cs typeface="Calibri"/>
              </a:rPr>
              <a:t>+</a:t>
            </a:r>
            <a:r>
              <a:rPr dirty="0" sz="1100" spc="5">
                <a:solidFill>
                  <a:srgbClr val="222A35"/>
                </a:solidFill>
                <a:latin typeface="Calibri"/>
                <a:cs typeface="Calibri"/>
              </a:rPr>
              <a:t> </a:t>
            </a:r>
            <a:r>
              <a:rPr dirty="0" sz="1100" spc="-30">
                <a:solidFill>
                  <a:srgbClr val="222A35"/>
                </a:solidFill>
                <a:latin typeface="Calibri"/>
                <a:cs typeface="Calibri"/>
              </a:rPr>
              <a:t>ed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100" spc="-25">
                <a:solidFill>
                  <a:srgbClr val="222A35"/>
                </a:solidFill>
                <a:latin typeface="Calibri"/>
                <a:cs typeface="Calibri"/>
              </a:rPr>
              <a:t>= </a:t>
            </a:r>
            <a:r>
              <a:rPr dirty="0" sz="1100" spc="-30">
                <a:solidFill>
                  <a:srgbClr val="222A35"/>
                </a:solidFill>
                <a:latin typeface="Calibri"/>
                <a:cs typeface="Calibri"/>
              </a:rPr>
              <a:t>A </a:t>
            </a:r>
            <a:r>
              <a:rPr dirty="0" sz="1100" spc="-35">
                <a:solidFill>
                  <a:srgbClr val="222A35"/>
                </a:solidFill>
                <a:latin typeface="Calibri"/>
                <a:cs typeface="Calibri"/>
              </a:rPr>
              <a:t>COMPLETED</a:t>
            </a:r>
            <a:r>
              <a:rPr dirty="0" sz="1100" spc="-20">
                <a:solidFill>
                  <a:srgbClr val="222A35"/>
                </a:solidFill>
                <a:latin typeface="Calibri"/>
                <a:cs typeface="Calibri"/>
              </a:rPr>
              <a:t> </a:t>
            </a:r>
            <a:r>
              <a:rPr dirty="0" sz="1100" spc="-30">
                <a:solidFill>
                  <a:srgbClr val="222A35"/>
                </a:solidFill>
                <a:latin typeface="Calibri"/>
                <a:cs typeface="Calibri"/>
              </a:rPr>
              <a:t>EVENT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965" y="972064"/>
            <a:ext cx="1111250" cy="103378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53670" marR="146050">
              <a:lnSpc>
                <a:spcPct val="101600"/>
              </a:lnSpc>
              <a:spcBef>
                <a:spcPts val="80"/>
              </a:spcBef>
            </a:pPr>
            <a:r>
              <a:rPr dirty="0" sz="1100" spc="-25">
                <a:latin typeface="Calibri"/>
                <a:cs typeface="Calibri"/>
              </a:rPr>
              <a:t>Adult  </a:t>
            </a:r>
            <a:r>
              <a:rPr dirty="0" sz="1100" spc="-35">
                <a:latin typeface="Calibri"/>
                <a:cs typeface="Calibri"/>
              </a:rPr>
              <a:t>r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-25">
                <a:latin typeface="Calibri"/>
                <a:cs typeface="Calibri"/>
              </a:rPr>
              <a:t>p</a:t>
            </a:r>
            <a:r>
              <a:rPr dirty="0" sz="1100" spc="-35">
                <a:latin typeface="Calibri"/>
                <a:cs typeface="Calibri"/>
              </a:rPr>
              <a:t>r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s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-35">
                <a:latin typeface="Calibri"/>
                <a:cs typeface="Calibri"/>
              </a:rPr>
              <a:t>n</a:t>
            </a:r>
            <a:r>
              <a:rPr dirty="0" sz="1100" spc="-35">
                <a:latin typeface="Calibri"/>
                <a:cs typeface="Calibri"/>
              </a:rPr>
              <a:t>ta</a:t>
            </a:r>
            <a:r>
              <a:rPr dirty="0" sz="1100" spc="-20">
                <a:latin typeface="Calibri"/>
                <a:cs typeface="Calibri"/>
              </a:rPr>
              <a:t>t</a:t>
            </a:r>
            <a:r>
              <a:rPr dirty="0" sz="1100" spc="-30">
                <a:latin typeface="Calibri"/>
                <a:cs typeface="Calibri"/>
              </a:rPr>
              <a:t>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100" spc="-40">
                <a:solidFill>
                  <a:srgbClr val="222A35"/>
                </a:solidFill>
                <a:latin typeface="Calibri"/>
                <a:cs typeface="Calibri"/>
              </a:rPr>
              <a:t>Verb </a:t>
            </a:r>
            <a:r>
              <a:rPr dirty="0" sz="1100" spc="-25">
                <a:solidFill>
                  <a:srgbClr val="222A35"/>
                </a:solidFill>
                <a:latin typeface="Calibri"/>
                <a:cs typeface="Calibri"/>
              </a:rPr>
              <a:t>+</a:t>
            </a:r>
            <a:r>
              <a:rPr dirty="0" sz="1100">
                <a:solidFill>
                  <a:srgbClr val="222A35"/>
                </a:solidFill>
                <a:latin typeface="Calibri"/>
                <a:cs typeface="Calibri"/>
              </a:rPr>
              <a:t> </a:t>
            </a:r>
            <a:r>
              <a:rPr dirty="0" sz="1100" spc="-30">
                <a:solidFill>
                  <a:srgbClr val="222A35"/>
                </a:solidFill>
                <a:latin typeface="Calibri"/>
                <a:cs typeface="Calibri"/>
              </a:rPr>
              <a:t>ed</a:t>
            </a:r>
            <a:endParaRPr sz="1100">
              <a:latin typeface="Calibri"/>
              <a:cs typeface="Calibri"/>
            </a:endParaRPr>
          </a:p>
          <a:p>
            <a:pPr algn="ctr" marL="12700" marR="5080">
              <a:lnSpc>
                <a:spcPts val="1290"/>
              </a:lnSpc>
              <a:spcBef>
                <a:spcPts val="90"/>
              </a:spcBef>
            </a:pPr>
            <a:r>
              <a:rPr dirty="0" sz="1100" spc="-25">
                <a:solidFill>
                  <a:srgbClr val="222A35"/>
                </a:solidFill>
                <a:latin typeface="Calibri"/>
                <a:cs typeface="Calibri"/>
              </a:rPr>
              <a:t>= </a:t>
            </a:r>
            <a:r>
              <a:rPr dirty="0" sz="1100" spc="-30">
                <a:solidFill>
                  <a:srgbClr val="222A35"/>
                </a:solidFill>
                <a:latin typeface="Calibri"/>
                <a:cs typeface="Calibri"/>
              </a:rPr>
              <a:t>AN EVENT </a:t>
            </a:r>
            <a:r>
              <a:rPr dirty="0" sz="1100" spc="-45">
                <a:solidFill>
                  <a:srgbClr val="222A35"/>
                </a:solidFill>
                <a:latin typeface="Calibri"/>
                <a:cs typeface="Calibri"/>
              </a:rPr>
              <a:t>TAKING  </a:t>
            </a:r>
            <a:r>
              <a:rPr dirty="0" sz="1100" spc="-30">
                <a:solidFill>
                  <a:srgbClr val="222A35"/>
                </a:solidFill>
                <a:latin typeface="Calibri"/>
                <a:cs typeface="Calibri"/>
              </a:rPr>
              <a:t>PLACE </a:t>
            </a:r>
            <a:r>
              <a:rPr dirty="0" sz="1100" spc="-25">
                <a:solidFill>
                  <a:srgbClr val="222A35"/>
                </a:solidFill>
                <a:latin typeface="Calibri"/>
                <a:cs typeface="Calibri"/>
              </a:rPr>
              <a:t>IN </a:t>
            </a:r>
            <a:r>
              <a:rPr dirty="0" sz="1100" spc="-30">
                <a:solidFill>
                  <a:srgbClr val="222A35"/>
                </a:solidFill>
                <a:latin typeface="Calibri"/>
                <a:cs typeface="Calibri"/>
              </a:rPr>
              <a:t>THE </a:t>
            </a:r>
            <a:r>
              <a:rPr dirty="0" sz="1100" spc="-50">
                <a:solidFill>
                  <a:srgbClr val="222A35"/>
                </a:solidFill>
                <a:latin typeface="Calibri"/>
                <a:cs typeface="Calibri"/>
              </a:rPr>
              <a:t>PAST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92455" cy="709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90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26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>
                <a:hlinkClick r:id="rId9" action="ppaction://hlinksldjump"/>
              </a:rPr>
              <a:t>Difficulty</a:t>
            </a:r>
            <a:r>
              <a:rPr dirty="0" spc="80">
                <a:hlinkClick r:id="rId9" action="ppaction://hlinksldjump"/>
              </a:rPr>
              <a:t> </a:t>
            </a:r>
            <a:r>
              <a:rPr dirty="0" spc="-5">
                <a:hlinkClick r:id="rId9" action="ppaction://hlinksldjump"/>
              </a:rPr>
              <a:t>gradients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20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298027"/>
            <a:ext cx="346646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5">
                <a:latin typeface="Tahoma"/>
                <a:cs typeface="Tahoma"/>
              </a:rPr>
              <a:t>general </a:t>
            </a:r>
            <a:r>
              <a:rPr dirty="0" sz="1100" spc="-45">
                <a:latin typeface="Tahoma"/>
                <a:cs typeface="Tahoma"/>
              </a:rPr>
              <a:t>rule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thumb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65">
                <a:latin typeface="Tahoma"/>
                <a:cs typeface="Tahoma"/>
              </a:rPr>
              <a:t>may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35">
                <a:latin typeface="Tahoma"/>
                <a:cs typeface="Tahoma"/>
              </a:rPr>
              <a:t>beneficial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5">
                <a:latin typeface="Tahoma"/>
                <a:cs typeface="Tahoma"/>
              </a:rPr>
              <a:t>“stretch”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30">
                <a:latin typeface="Tahoma"/>
                <a:cs typeface="Tahoma"/>
              </a:rPr>
              <a:t>introducing </a:t>
            </a:r>
            <a:r>
              <a:rPr dirty="0" sz="1100" spc="-20">
                <a:latin typeface="Tahoma"/>
                <a:cs typeface="Tahoma"/>
              </a:rPr>
              <a:t>difficult </a:t>
            </a:r>
            <a:r>
              <a:rPr dirty="0" sz="1100" spc="-40">
                <a:latin typeface="Tahoma"/>
                <a:cs typeface="Tahoma"/>
              </a:rPr>
              <a:t>items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0">
                <a:latin typeface="Tahoma"/>
                <a:cs typeface="Tahoma"/>
              </a:rPr>
              <a:t>long </a:t>
            </a:r>
            <a:r>
              <a:rPr dirty="0" sz="1100" spc="-65">
                <a:latin typeface="Tahoma"/>
                <a:cs typeface="Tahoma"/>
              </a:rPr>
              <a:t>as 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45">
                <a:latin typeface="Tahoma"/>
                <a:cs typeface="Tahoma"/>
              </a:rPr>
              <a:t>overwhelmingly </a:t>
            </a:r>
            <a:r>
              <a:rPr dirty="0" sz="1100" spc="-20">
                <a:latin typeface="Tahoma"/>
                <a:cs typeface="Tahoma"/>
              </a:rPr>
              <a:t>difficult. </a:t>
            </a: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fine </a:t>
            </a:r>
            <a:r>
              <a:rPr dirty="0" sz="1100" spc="-40">
                <a:latin typeface="Tahoma"/>
                <a:cs typeface="Tahoma"/>
              </a:rPr>
              <a:t>balancing  </a:t>
            </a:r>
            <a:r>
              <a:rPr dirty="0" sz="1100" spc="-25">
                <a:latin typeface="Tahoma"/>
                <a:cs typeface="Tahoma"/>
              </a:rPr>
              <a:t>act.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726845"/>
            <a:ext cx="1595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(1)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Multimodal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20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028292"/>
            <a:ext cx="1340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(2)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Difficulty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gradients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329739"/>
            <a:ext cx="1892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(3)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Lexical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variation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within</a:t>
            </a:r>
            <a:r>
              <a:rPr dirty="0" sz="1100" spc="15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slots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631186"/>
            <a:ext cx="2211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(4)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Other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psycholinguistic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832087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Conclusion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1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11" action="ppaction://hlinksldjump"/>
              </a:rPr>
              <a:t>Variation </a:t>
            </a:r>
            <a:r>
              <a:rPr dirty="0" spc="-20">
                <a:hlinkClick r:id="rId11" action="ppaction://hlinksldjump"/>
              </a:rPr>
              <a:t>versus </a:t>
            </a:r>
            <a:r>
              <a:rPr dirty="0" spc="-30">
                <a:hlinkClick r:id="rId11" action="ppaction://hlinksldjump"/>
              </a:rPr>
              <a:t>no</a:t>
            </a:r>
            <a:r>
              <a:rPr dirty="0" spc="100">
                <a:hlinkClick r:id="rId11" action="ppaction://hlinksldjump"/>
              </a:rPr>
              <a:t> </a:t>
            </a:r>
            <a:r>
              <a:rPr dirty="0" spc="-5">
                <a:hlinkClick r:id="rId11" action="ppaction://hlinksldjump"/>
              </a:rPr>
              <a:t>variation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2404" y="863815"/>
            <a:ext cx="43434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ball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29924" y="1073848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83121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38105" y="863815"/>
          <a:ext cx="60769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"/>
                <a:gridCol w="391159"/>
              </a:tblGrid>
              <a:tr h="191052">
                <a:tc gridSpan="2">
                  <a:txBody>
                    <a:bodyPr/>
                    <a:lstStyle/>
                    <a:p>
                      <a:pPr marR="57785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dog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He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320"/>
                        </a:lnSpc>
                      </a:pPr>
                      <a:r>
                        <a:rPr dirty="0" sz="1100" spc="-5">
                          <a:latin typeface="Tahoma"/>
                          <a:cs typeface="Tahoma"/>
                        </a:rPr>
                        <a:t>’s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dac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DE8"/>
                    </a:solidFill>
                  </a:tcPr>
                </a:tc>
              </a:tr>
              <a:tr h="210032">
                <a:tc gridSpan="2">
                  <a:txBody>
                    <a:bodyPr/>
                    <a:lstStyle/>
                    <a:p>
                      <a:pPr marR="76200">
                        <a:lnSpc>
                          <a:spcPts val="132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cat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67360" y="789252"/>
            <a:ext cx="13335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457" y="789264"/>
            <a:ext cx="636905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 indent="-1397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dacking  king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dacking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0464" y="1283881"/>
            <a:ext cx="56578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pencil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085" y="1493913"/>
            <a:ext cx="160020" cy="172085"/>
          </a:xfrm>
          <a:custGeom>
            <a:avLst/>
            <a:gdLst/>
            <a:ahLst/>
            <a:cxnLst/>
            <a:rect l="l" t="t" r="r" b="b"/>
            <a:pathLst>
              <a:path w="160020" h="172085">
                <a:moveTo>
                  <a:pt x="0" y="172072"/>
                </a:moveTo>
                <a:lnTo>
                  <a:pt x="159715" y="172072"/>
                </a:lnTo>
                <a:lnTo>
                  <a:pt x="1597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29924" y="1493913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83121">
            <a:solidFill>
              <a:srgbClr val="CC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7360" y="1463114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5">
                <a:latin typeface="Tahoma"/>
                <a:cs typeface="Tahoma"/>
              </a:rPr>
              <a:t>’s </a:t>
            </a:r>
            <a:r>
              <a:rPr dirty="0" sz="1100" spc="-35">
                <a:latin typeface="Tahoma"/>
                <a:cs typeface="Tahoma"/>
              </a:rPr>
              <a:t>dacking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21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57085" y="1898802"/>
          <a:ext cx="493395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/>
              </a:tblGrid>
              <a:tr h="191052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dog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210032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dog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210032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dog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</a:tr>
              <a:tr h="191052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 dog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612404" y="1898802"/>
          <a:ext cx="434340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</a:tblGrid>
              <a:tr h="191052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ball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210032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ball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210032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ball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191052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ball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267360" y="1824225"/>
            <a:ext cx="13335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4585" y="1824225"/>
            <a:ext cx="605155" cy="866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dacking  </a:t>
            </a: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dacking  </a:t>
            </a: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dacking  </a:t>
            </a: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dacking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92455" cy="709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90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389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1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11" action="ppaction://hlinksldjump"/>
              </a:rPr>
              <a:t>Variation </a:t>
            </a:r>
            <a:r>
              <a:rPr dirty="0" spc="-20">
                <a:hlinkClick r:id="rId11" action="ppaction://hlinksldjump"/>
              </a:rPr>
              <a:t>versus </a:t>
            </a:r>
            <a:r>
              <a:rPr dirty="0" spc="-30">
                <a:hlinkClick r:id="rId11" action="ppaction://hlinksldjump"/>
              </a:rPr>
              <a:t>no</a:t>
            </a:r>
            <a:r>
              <a:rPr dirty="0" spc="100">
                <a:hlinkClick r:id="rId11" action="ppaction://hlinksldjump"/>
              </a:rPr>
              <a:t> </a:t>
            </a:r>
            <a:r>
              <a:rPr dirty="0" spc="-5">
                <a:hlinkClick r:id="rId11" action="ppaction://hlinksldjump"/>
              </a:rPr>
              <a:t>variation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595287"/>
            <a:ext cx="35877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727859"/>
            <a:ext cx="38798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888120"/>
            <a:ext cx="4464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22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353005"/>
            <a:ext cx="3418204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55">
                <a:latin typeface="Tahoma"/>
                <a:cs typeface="Tahoma"/>
              </a:rPr>
              <a:t>(aged </a:t>
            </a:r>
            <a:r>
              <a:rPr dirty="0" sz="1100" spc="-50">
                <a:latin typeface="Tahoma"/>
                <a:cs typeface="Tahoma"/>
              </a:rPr>
              <a:t>2;6) </a:t>
            </a:r>
            <a:r>
              <a:rPr dirty="0" sz="1100" spc="-35">
                <a:latin typeface="Tahoma"/>
                <a:cs typeface="Tahoma"/>
              </a:rPr>
              <a:t>trained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high </a:t>
            </a:r>
            <a:r>
              <a:rPr dirty="0" sz="1100" spc="-25">
                <a:latin typeface="Tahoma"/>
                <a:cs typeface="Tahoma"/>
              </a:rPr>
              <a:t>variability </a:t>
            </a:r>
            <a:r>
              <a:rPr dirty="0" sz="1100" spc="-30">
                <a:latin typeface="Tahoma"/>
                <a:cs typeface="Tahoma"/>
              </a:rPr>
              <a:t>condition  </a:t>
            </a:r>
            <a:r>
              <a:rPr dirty="0" sz="1100" spc="-45">
                <a:latin typeface="Tahoma"/>
                <a:cs typeface="Tahoma"/>
              </a:rPr>
              <a:t>demonstrated </a:t>
            </a:r>
            <a:r>
              <a:rPr dirty="0" sz="1100" spc="-30">
                <a:latin typeface="Tahoma"/>
                <a:cs typeface="Tahoma"/>
              </a:rPr>
              <a:t>better </a:t>
            </a:r>
            <a:r>
              <a:rPr dirty="0" sz="1100" spc="-45">
                <a:latin typeface="Tahoma"/>
                <a:cs typeface="Tahoma"/>
              </a:rPr>
              <a:t>learning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transitive construction  (Childers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0">
                <a:latin typeface="Tahoma"/>
                <a:cs typeface="Tahoma"/>
              </a:rPr>
              <a:t>Tomasello,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2001)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92455" cy="709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90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8001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10858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49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4" action="ppaction://hlinksldjump"/>
              </a:rPr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421839"/>
            <a:ext cx="35426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Recruit </a:t>
            </a:r>
            <a:r>
              <a:rPr dirty="0" sz="1100" spc="-30">
                <a:latin typeface="Tahoma"/>
                <a:cs typeface="Tahoma"/>
              </a:rPr>
              <a:t>non-linguistic </a:t>
            </a:r>
            <a:r>
              <a:rPr dirty="0" sz="1100" spc="-50">
                <a:latin typeface="Tahoma"/>
                <a:cs typeface="Tahoma"/>
              </a:rPr>
              <a:t>representations </a:t>
            </a:r>
            <a:r>
              <a:rPr dirty="0" sz="1100" spc="-45">
                <a:latin typeface="Tahoma"/>
                <a:cs typeface="Tahoma"/>
              </a:rPr>
              <a:t>(e.g. </a:t>
            </a:r>
            <a:r>
              <a:rPr dirty="0" sz="1100" spc="-55">
                <a:latin typeface="Tahoma"/>
                <a:cs typeface="Tahoma"/>
              </a:rPr>
              <a:t>shape, </a:t>
            </a:r>
            <a:r>
              <a:rPr dirty="0" sz="1100" spc="-35">
                <a:latin typeface="Tahoma"/>
                <a:cs typeface="Tahoma"/>
              </a:rPr>
              <a:t>colour </a:t>
            </a:r>
            <a:r>
              <a:rPr dirty="0" sz="1100" spc="-50">
                <a:latin typeface="Tahoma"/>
                <a:cs typeface="Tahoma"/>
              </a:rPr>
              <a:t>and  gesture)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support </a:t>
            </a:r>
            <a:r>
              <a:rPr dirty="0" sz="1100" spc="-55">
                <a:latin typeface="Tahoma"/>
                <a:cs typeface="Tahoma"/>
              </a:rPr>
              <a:t>language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learning.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2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57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92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2" action="ppaction://hlinksldjump"/>
              </a:rPr>
              <a:t>Skewed</a:t>
            </a:r>
            <a:r>
              <a:rPr dirty="0" spc="110">
                <a:hlinkClick r:id="rId12" action="ppaction://hlinksldjump"/>
              </a:rPr>
              <a:t> </a:t>
            </a:r>
            <a:r>
              <a:rPr dirty="0" spc="-5">
                <a:hlinkClick r:id="rId12" action="ppaction://hlinksldjump"/>
              </a:rPr>
              <a:t>distributions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2786"/>
            <a:ext cx="3528064" cy="26433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23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09715"/>
            <a:ext cx="3879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869976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5300" y="59878"/>
            <a:ext cx="15392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latin typeface="Calibri"/>
                <a:cs typeface="Calibri"/>
                <a:hlinkClick r:id="rId12" action="ppaction://hlinksldjump"/>
              </a:rPr>
              <a:t>Skewed</a:t>
            </a:r>
            <a:r>
              <a:rPr dirty="0" sz="1400" spc="110">
                <a:latin typeface="Calibri"/>
                <a:cs typeface="Calibri"/>
                <a:hlinkClick r:id="rId12" action="ppaction://hlinksldjump"/>
              </a:rPr>
              <a:t> </a:t>
            </a:r>
            <a:r>
              <a:rPr dirty="0" sz="1400" spc="-5">
                <a:latin typeface="Calibri"/>
                <a:cs typeface="Calibri"/>
                <a:hlinkClick r:id="rId12" action="ppaction://hlinksldjump"/>
              </a:rPr>
              <a:t>distributions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7" y="502760"/>
            <a:ext cx="3528695" cy="2643505"/>
          </a:xfrm>
          <a:custGeom>
            <a:avLst/>
            <a:gdLst/>
            <a:ahLst/>
            <a:cxnLst/>
            <a:rect l="l" t="t" r="r" b="b"/>
            <a:pathLst>
              <a:path w="3528695" h="2643505">
                <a:moveTo>
                  <a:pt x="0" y="0"/>
                </a:moveTo>
                <a:lnTo>
                  <a:pt x="3528129" y="0"/>
                </a:lnTo>
                <a:lnTo>
                  <a:pt x="3528129" y="2643347"/>
                </a:lnTo>
                <a:lnTo>
                  <a:pt x="0" y="2643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9970" y="686325"/>
            <a:ext cx="353060" cy="1850389"/>
          </a:xfrm>
          <a:custGeom>
            <a:avLst/>
            <a:gdLst/>
            <a:ahLst/>
            <a:cxnLst/>
            <a:rect l="l" t="t" r="r" b="b"/>
            <a:pathLst>
              <a:path w="353059" h="1850389">
                <a:moveTo>
                  <a:pt x="352761" y="1850343"/>
                </a:moveTo>
                <a:lnTo>
                  <a:pt x="284105" y="1847618"/>
                </a:lnTo>
                <a:lnTo>
                  <a:pt x="228040" y="1840189"/>
                </a:lnTo>
                <a:lnTo>
                  <a:pt x="190240" y="1829169"/>
                </a:lnTo>
                <a:lnTo>
                  <a:pt x="176379" y="1815675"/>
                </a:lnTo>
                <a:lnTo>
                  <a:pt x="176381" y="959839"/>
                </a:lnTo>
                <a:lnTo>
                  <a:pt x="162520" y="946345"/>
                </a:lnTo>
                <a:lnTo>
                  <a:pt x="124720" y="935325"/>
                </a:lnTo>
                <a:lnTo>
                  <a:pt x="68655" y="927896"/>
                </a:lnTo>
                <a:lnTo>
                  <a:pt x="0" y="925171"/>
                </a:lnTo>
                <a:lnTo>
                  <a:pt x="68655" y="922447"/>
                </a:lnTo>
                <a:lnTo>
                  <a:pt x="124720" y="915017"/>
                </a:lnTo>
                <a:lnTo>
                  <a:pt x="162520" y="903998"/>
                </a:lnTo>
                <a:lnTo>
                  <a:pt x="176381" y="890504"/>
                </a:lnTo>
                <a:lnTo>
                  <a:pt x="176381" y="34667"/>
                </a:lnTo>
                <a:lnTo>
                  <a:pt x="190242" y="21173"/>
                </a:lnTo>
                <a:lnTo>
                  <a:pt x="228042" y="10153"/>
                </a:lnTo>
                <a:lnTo>
                  <a:pt x="284107" y="2724"/>
                </a:lnTo>
                <a:lnTo>
                  <a:pt x="352763" y="0"/>
                </a:lnTo>
              </a:path>
            </a:pathLst>
          </a:custGeom>
          <a:ln w="125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76006" y="686325"/>
            <a:ext cx="353060" cy="1850389"/>
          </a:xfrm>
          <a:custGeom>
            <a:avLst/>
            <a:gdLst/>
            <a:ahLst/>
            <a:cxnLst/>
            <a:rect l="l" t="t" r="r" b="b"/>
            <a:pathLst>
              <a:path w="353060" h="1850389">
                <a:moveTo>
                  <a:pt x="1" y="1850343"/>
                </a:moveTo>
                <a:lnTo>
                  <a:pt x="68657" y="1847618"/>
                </a:lnTo>
                <a:lnTo>
                  <a:pt x="124722" y="1840189"/>
                </a:lnTo>
                <a:lnTo>
                  <a:pt x="162522" y="1829169"/>
                </a:lnTo>
                <a:lnTo>
                  <a:pt x="176383" y="1815675"/>
                </a:lnTo>
                <a:lnTo>
                  <a:pt x="176381" y="959839"/>
                </a:lnTo>
                <a:lnTo>
                  <a:pt x="190242" y="946345"/>
                </a:lnTo>
                <a:lnTo>
                  <a:pt x="228042" y="935325"/>
                </a:lnTo>
                <a:lnTo>
                  <a:pt x="284107" y="927896"/>
                </a:lnTo>
                <a:lnTo>
                  <a:pt x="352763" y="925171"/>
                </a:lnTo>
                <a:lnTo>
                  <a:pt x="284107" y="922447"/>
                </a:lnTo>
                <a:lnTo>
                  <a:pt x="228042" y="915017"/>
                </a:lnTo>
                <a:lnTo>
                  <a:pt x="190242" y="903998"/>
                </a:lnTo>
                <a:lnTo>
                  <a:pt x="176381" y="890504"/>
                </a:lnTo>
                <a:lnTo>
                  <a:pt x="176381" y="34667"/>
                </a:lnTo>
                <a:lnTo>
                  <a:pt x="162520" y="21173"/>
                </a:lnTo>
                <a:lnTo>
                  <a:pt x="124720" y="10153"/>
                </a:lnTo>
                <a:lnTo>
                  <a:pt x="68655" y="2724"/>
                </a:lnTo>
                <a:lnTo>
                  <a:pt x="0" y="0"/>
                </a:lnTo>
              </a:path>
            </a:pathLst>
          </a:custGeom>
          <a:ln w="125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0734" y="1493656"/>
            <a:ext cx="395605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30">
                <a:latin typeface="Calibri"/>
                <a:cs typeface="Calibri"/>
              </a:rPr>
              <a:t>S</a:t>
            </a:r>
            <a:r>
              <a:rPr dirty="0" sz="1550" spc="-120">
                <a:latin typeface="Calibri"/>
                <a:cs typeface="Calibri"/>
              </a:rPr>
              <a:t>UBJ</a:t>
            </a:r>
            <a:r>
              <a:rPr dirty="0" sz="1550" spc="-65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24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9506" y="551408"/>
            <a:ext cx="643255" cy="197167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3050" spc="-229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dirty="0" sz="3050" spc="-254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3050" spc="-240">
                <a:solidFill>
                  <a:srgbClr val="0D0D0D"/>
                </a:solidFill>
                <a:latin typeface="Calibri"/>
                <a:cs typeface="Calibri"/>
              </a:rPr>
              <a:t>v</a:t>
            </a:r>
            <a:r>
              <a:rPr dirty="0" sz="3050" spc="-22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endParaRPr sz="3050">
              <a:latin typeface="Calibri"/>
              <a:cs typeface="Calibri"/>
            </a:endParaRPr>
          </a:p>
          <a:p>
            <a:pPr algn="ctr" marL="38735" marR="64769">
              <a:lnSpc>
                <a:spcPct val="117900"/>
              </a:lnSpc>
              <a:spcBef>
                <a:spcPts val="120"/>
              </a:spcBef>
            </a:pPr>
            <a:r>
              <a:rPr dirty="0" sz="1550" spc="-85">
                <a:solidFill>
                  <a:srgbClr val="262626"/>
                </a:solidFill>
                <a:latin typeface="Calibri"/>
                <a:cs typeface="Calibri"/>
              </a:rPr>
              <a:t>s</a:t>
            </a:r>
            <a:r>
              <a:rPr dirty="0" sz="1550" spc="-135">
                <a:solidFill>
                  <a:srgbClr val="262626"/>
                </a:solidFill>
                <a:latin typeface="Calibri"/>
                <a:cs typeface="Calibri"/>
              </a:rPr>
              <a:t>ho</a:t>
            </a:r>
            <a:r>
              <a:rPr dirty="0" sz="1550" spc="-165">
                <a:solidFill>
                  <a:srgbClr val="262626"/>
                </a:solidFill>
                <a:latin typeface="Calibri"/>
                <a:cs typeface="Calibri"/>
              </a:rPr>
              <a:t>w</a:t>
            </a:r>
            <a:r>
              <a:rPr dirty="0" sz="1550" spc="-90">
                <a:solidFill>
                  <a:srgbClr val="262626"/>
                </a:solidFill>
                <a:latin typeface="Calibri"/>
                <a:cs typeface="Calibri"/>
              </a:rPr>
              <a:t>ed  </a:t>
            </a:r>
            <a:r>
              <a:rPr dirty="0" sz="1200" spc="-65">
                <a:solidFill>
                  <a:srgbClr val="404040"/>
                </a:solidFill>
                <a:latin typeface="Calibri"/>
                <a:cs typeface="Calibri"/>
              </a:rPr>
              <a:t>sent  </a:t>
            </a:r>
            <a:r>
              <a:rPr dirty="0" sz="1200" spc="-8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1200" spc="-9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200" spc="-8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200" spc="-114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dirty="0" sz="1200" spc="-5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200" spc="-5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1200" spc="-80">
                <a:solidFill>
                  <a:srgbClr val="404040"/>
                </a:solidFill>
                <a:latin typeface="Calibri"/>
                <a:cs typeface="Calibri"/>
              </a:rPr>
              <a:t>ed</a:t>
            </a:r>
            <a:endParaRPr sz="1200">
              <a:latin typeface="Calibri"/>
              <a:cs typeface="Calibri"/>
            </a:endParaRPr>
          </a:p>
          <a:p>
            <a:pPr algn="ctr" marR="20955">
              <a:lnSpc>
                <a:spcPct val="100000"/>
              </a:lnSpc>
              <a:spcBef>
                <a:spcPts val="290"/>
              </a:spcBef>
            </a:pPr>
            <a:r>
              <a:rPr dirty="0" sz="900" spc="-45">
                <a:solidFill>
                  <a:srgbClr val="595959"/>
                </a:solidFill>
                <a:latin typeface="Calibri"/>
                <a:cs typeface="Calibri"/>
              </a:rPr>
              <a:t>told</a:t>
            </a:r>
            <a:endParaRPr sz="900">
              <a:latin typeface="Calibri"/>
              <a:cs typeface="Calibri"/>
            </a:endParaRPr>
          </a:p>
          <a:p>
            <a:pPr algn="ctr" marL="172720" marR="182245">
              <a:lnSpc>
                <a:spcPct val="133400"/>
              </a:lnSpc>
              <a:spcBef>
                <a:spcPts val="315"/>
              </a:spcBef>
            </a:pPr>
            <a:r>
              <a:rPr dirty="0" sz="700" spc="-75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dirty="0" sz="700" spc="-6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dirty="0" sz="700" spc="-40">
                <a:solidFill>
                  <a:srgbClr val="7F7F7F"/>
                </a:solidFill>
                <a:latin typeface="Calibri"/>
                <a:cs typeface="Calibri"/>
              </a:rPr>
              <a:t>liv</a:t>
            </a:r>
            <a:r>
              <a:rPr dirty="0" sz="700" spc="-6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dirty="0" sz="700" spc="-5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dirty="0" sz="700" spc="-45">
                <a:solidFill>
                  <a:srgbClr val="7F7F7F"/>
                </a:solidFill>
                <a:latin typeface="Calibri"/>
                <a:cs typeface="Calibri"/>
              </a:rPr>
              <a:t>ed  </a:t>
            </a:r>
            <a:r>
              <a:rPr dirty="0" sz="700" spc="-55">
                <a:solidFill>
                  <a:srgbClr val="7F7F7F"/>
                </a:solidFill>
                <a:latin typeface="Calibri"/>
                <a:cs typeface="Calibri"/>
              </a:rPr>
              <a:t>told</a:t>
            </a:r>
            <a:endParaRPr sz="700">
              <a:latin typeface="Calibri"/>
              <a:cs typeface="Calibri"/>
            </a:endParaRPr>
          </a:p>
          <a:p>
            <a:pPr algn="ctr" marR="17780">
              <a:lnSpc>
                <a:spcPct val="100000"/>
              </a:lnSpc>
              <a:spcBef>
                <a:spcPts val="434"/>
              </a:spcBef>
            </a:pPr>
            <a:r>
              <a:rPr dirty="0" sz="500" spc="-30">
                <a:solidFill>
                  <a:srgbClr val="7F7F7F"/>
                </a:solidFill>
                <a:latin typeface="Calibri"/>
                <a:cs typeface="Calibri"/>
              </a:rPr>
              <a:t>promised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7976" y="1378208"/>
            <a:ext cx="304165" cy="495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975" marR="5080" indent="-41910">
              <a:lnSpc>
                <a:spcPct val="100000"/>
              </a:lnSpc>
              <a:spcBef>
                <a:spcPts val="90"/>
              </a:spcBef>
            </a:pPr>
            <a:r>
              <a:rPr dirty="0" sz="1550" spc="-140">
                <a:latin typeface="Calibri"/>
                <a:cs typeface="Calibri"/>
              </a:rPr>
              <a:t>D</a:t>
            </a:r>
            <a:r>
              <a:rPr dirty="0" sz="1550" spc="-70">
                <a:latin typeface="Calibri"/>
                <a:cs typeface="Calibri"/>
              </a:rPr>
              <a:t>I</a:t>
            </a:r>
            <a:r>
              <a:rPr dirty="0" sz="1550" spc="-130">
                <a:latin typeface="Calibri"/>
                <a:cs typeface="Calibri"/>
              </a:rPr>
              <a:t>R</a:t>
            </a:r>
            <a:r>
              <a:rPr dirty="0" sz="1550" spc="-60">
                <a:latin typeface="Calibri"/>
                <a:cs typeface="Calibri"/>
              </a:rPr>
              <a:t>.  </a:t>
            </a:r>
            <a:r>
              <a:rPr dirty="0" sz="1550" spc="-170">
                <a:latin typeface="Calibri"/>
                <a:cs typeface="Calibri"/>
              </a:rPr>
              <a:t>OB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2433" y="1391106"/>
            <a:ext cx="316865" cy="495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90"/>
              </a:spcBef>
            </a:pPr>
            <a:r>
              <a:rPr dirty="0" sz="1550" spc="-70">
                <a:latin typeface="Calibri"/>
                <a:cs typeface="Calibri"/>
              </a:rPr>
              <a:t>I</a:t>
            </a:r>
            <a:r>
              <a:rPr dirty="0" sz="1550" spc="-155">
                <a:latin typeface="Calibri"/>
                <a:cs typeface="Calibri"/>
              </a:rPr>
              <a:t>N</a:t>
            </a:r>
            <a:r>
              <a:rPr dirty="0" sz="1550" spc="-170">
                <a:latin typeface="Calibri"/>
                <a:cs typeface="Calibri"/>
              </a:rPr>
              <a:t>D</a:t>
            </a:r>
            <a:r>
              <a:rPr dirty="0" sz="1550" spc="-60">
                <a:latin typeface="Calibri"/>
                <a:cs typeface="Calibri"/>
              </a:rPr>
              <a:t>.  </a:t>
            </a:r>
            <a:r>
              <a:rPr dirty="0" sz="1550" spc="-170">
                <a:latin typeface="Calibri"/>
                <a:cs typeface="Calibri"/>
              </a:rPr>
              <a:t>OB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330" y="2782292"/>
            <a:ext cx="64325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65">
                <a:latin typeface="Calibri"/>
                <a:cs typeface="Calibri"/>
              </a:rPr>
              <a:t>The</a:t>
            </a:r>
            <a:r>
              <a:rPr dirty="0" sz="1050" spc="-95">
                <a:latin typeface="Calibri"/>
                <a:cs typeface="Calibri"/>
              </a:rPr>
              <a:t> </a:t>
            </a:r>
            <a:r>
              <a:rPr dirty="0" sz="1050" spc="-75">
                <a:latin typeface="Calibri"/>
                <a:cs typeface="Calibri"/>
              </a:rPr>
              <a:t>postman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0524" y="2782292"/>
            <a:ext cx="46863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70">
                <a:latin typeface="Calibri"/>
                <a:cs typeface="Calibri"/>
              </a:rPr>
              <a:t>d</a:t>
            </a:r>
            <a:r>
              <a:rPr dirty="0" sz="1050" spc="-70">
                <a:latin typeface="Calibri"/>
                <a:cs typeface="Calibri"/>
              </a:rPr>
              <a:t>e</a:t>
            </a:r>
            <a:r>
              <a:rPr dirty="0" sz="1050" spc="-50">
                <a:latin typeface="Calibri"/>
                <a:cs typeface="Calibri"/>
              </a:rPr>
              <a:t>li</a:t>
            </a:r>
            <a:r>
              <a:rPr dirty="0" sz="1050" spc="-55">
                <a:latin typeface="Calibri"/>
                <a:cs typeface="Calibri"/>
              </a:rPr>
              <a:t>v</a:t>
            </a:r>
            <a:r>
              <a:rPr dirty="0" sz="1050" spc="-70">
                <a:latin typeface="Calibri"/>
                <a:cs typeface="Calibri"/>
              </a:rPr>
              <a:t>e</a:t>
            </a:r>
            <a:r>
              <a:rPr dirty="0" sz="1050" spc="-45">
                <a:latin typeface="Calibri"/>
                <a:cs typeface="Calibri"/>
              </a:rPr>
              <a:t>r</a:t>
            </a:r>
            <a:r>
              <a:rPr dirty="0" sz="1050" spc="-70">
                <a:latin typeface="Calibri"/>
                <a:cs typeface="Calibri"/>
              </a:rPr>
              <a:t>ed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4710" y="2782292"/>
            <a:ext cx="46863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65">
                <a:latin typeface="Calibri"/>
                <a:cs typeface="Calibri"/>
              </a:rPr>
              <a:t>the</a:t>
            </a:r>
            <a:r>
              <a:rPr dirty="0" sz="1050" spc="-70">
                <a:latin typeface="Calibri"/>
                <a:cs typeface="Calibri"/>
              </a:rPr>
              <a:t> </a:t>
            </a:r>
            <a:r>
              <a:rPr dirty="0" sz="1050" spc="-60">
                <a:latin typeface="Calibri"/>
                <a:cs typeface="Calibri"/>
              </a:rPr>
              <a:t>letter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1496" y="2782292"/>
            <a:ext cx="68897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70">
                <a:latin typeface="Calibri"/>
                <a:cs typeface="Calibri"/>
              </a:rPr>
              <a:t>to </a:t>
            </a:r>
            <a:r>
              <a:rPr dirty="0" sz="1050" spc="-65">
                <a:latin typeface="Calibri"/>
                <a:cs typeface="Calibri"/>
              </a:rPr>
              <a:t>the</a:t>
            </a:r>
            <a:r>
              <a:rPr dirty="0" sz="1050" spc="-40">
                <a:latin typeface="Calibri"/>
                <a:cs typeface="Calibri"/>
              </a:rPr>
              <a:t> </a:t>
            </a:r>
            <a:r>
              <a:rPr dirty="0" sz="1050" spc="-90">
                <a:latin typeface="Calibri"/>
                <a:cs typeface="Calibri"/>
              </a:rPr>
              <a:t>woman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09715"/>
            <a:ext cx="3879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869976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92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2" action="ppaction://hlinksldjump"/>
              </a:rPr>
              <a:t>Skewed</a:t>
            </a:r>
            <a:r>
              <a:rPr dirty="0" spc="110">
                <a:hlinkClick r:id="rId12" action="ppaction://hlinksldjump"/>
              </a:rPr>
              <a:t> </a:t>
            </a:r>
            <a:r>
              <a:rPr dirty="0" spc="-5">
                <a:hlinkClick r:id="rId12" action="ppaction://hlinksldjump"/>
              </a:rPr>
              <a:t>distributions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405585"/>
            <a:ext cx="1711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Casenhiser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0">
                <a:latin typeface="Tahoma"/>
                <a:cs typeface="Tahoma"/>
              </a:rPr>
              <a:t>Goldberg,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2005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97" y="677372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4">
                <a:moveTo>
                  <a:pt x="0" y="0"/>
                </a:moveTo>
                <a:lnTo>
                  <a:pt x="3527978" y="0"/>
                </a:lnTo>
                <a:lnTo>
                  <a:pt x="3527978" y="2643347"/>
                </a:lnTo>
                <a:lnTo>
                  <a:pt x="0" y="2643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5269" y="1358051"/>
            <a:ext cx="123825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60">
                <a:latin typeface="Calibri"/>
                <a:cs typeface="Calibri"/>
              </a:rPr>
              <a:t>The </a:t>
            </a:r>
            <a:r>
              <a:rPr dirty="0" sz="1200" spc="30">
                <a:latin typeface="Calibri"/>
                <a:cs typeface="Calibri"/>
              </a:rPr>
              <a:t>rabbit </a:t>
            </a:r>
            <a:r>
              <a:rPr dirty="0" sz="1200" spc="50">
                <a:latin typeface="Calibri"/>
                <a:cs typeface="Calibri"/>
              </a:rPr>
              <a:t>the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40">
                <a:latin typeface="Calibri"/>
                <a:cs typeface="Calibri"/>
              </a:rPr>
              <a:t>hat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5288" y="939259"/>
            <a:ext cx="280670" cy="1087120"/>
          </a:xfrm>
          <a:custGeom>
            <a:avLst/>
            <a:gdLst/>
            <a:ahLst/>
            <a:cxnLst/>
            <a:rect l="l" t="t" r="r" b="b"/>
            <a:pathLst>
              <a:path w="280669" h="1087120">
                <a:moveTo>
                  <a:pt x="280163" y="1086709"/>
                </a:moveTo>
                <a:lnTo>
                  <a:pt x="225636" y="1084978"/>
                </a:lnTo>
                <a:lnTo>
                  <a:pt x="181110" y="1080258"/>
                </a:lnTo>
                <a:lnTo>
                  <a:pt x="151089" y="1073256"/>
                </a:lnTo>
                <a:lnTo>
                  <a:pt x="140080" y="1064683"/>
                </a:lnTo>
                <a:lnTo>
                  <a:pt x="140082" y="565381"/>
                </a:lnTo>
                <a:lnTo>
                  <a:pt x="129073" y="556807"/>
                </a:lnTo>
                <a:lnTo>
                  <a:pt x="99053" y="549806"/>
                </a:lnTo>
                <a:lnTo>
                  <a:pt x="54526" y="545085"/>
                </a:lnTo>
                <a:lnTo>
                  <a:pt x="0" y="543354"/>
                </a:lnTo>
                <a:lnTo>
                  <a:pt x="54526" y="541623"/>
                </a:lnTo>
                <a:lnTo>
                  <a:pt x="99053" y="536903"/>
                </a:lnTo>
                <a:lnTo>
                  <a:pt x="129073" y="529901"/>
                </a:lnTo>
                <a:lnTo>
                  <a:pt x="140082" y="521328"/>
                </a:lnTo>
                <a:lnTo>
                  <a:pt x="140082" y="22026"/>
                </a:lnTo>
                <a:lnTo>
                  <a:pt x="151090" y="13452"/>
                </a:lnTo>
                <a:lnTo>
                  <a:pt x="181111" y="6451"/>
                </a:lnTo>
                <a:lnTo>
                  <a:pt x="225638" y="1730"/>
                </a:lnTo>
                <a:lnTo>
                  <a:pt x="280164" y="0"/>
                </a:lnTo>
              </a:path>
            </a:pathLst>
          </a:custGeom>
          <a:ln w="15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87068" y="953944"/>
            <a:ext cx="280670" cy="1087120"/>
          </a:xfrm>
          <a:custGeom>
            <a:avLst/>
            <a:gdLst/>
            <a:ahLst/>
            <a:cxnLst/>
            <a:rect l="l" t="t" r="r" b="b"/>
            <a:pathLst>
              <a:path w="280669" h="1087120">
                <a:moveTo>
                  <a:pt x="1" y="1086709"/>
                </a:moveTo>
                <a:lnTo>
                  <a:pt x="54527" y="1084978"/>
                </a:lnTo>
                <a:lnTo>
                  <a:pt x="99054" y="1080258"/>
                </a:lnTo>
                <a:lnTo>
                  <a:pt x="129075" y="1073256"/>
                </a:lnTo>
                <a:lnTo>
                  <a:pt x="140083" y="1064683"/>
                </a:lnTo>
                <a:lnTo>
                  <a:pt x="140082" y="565381"/>
                </a:lnTo>
                <a:lnTo>
                  <a:pt x="151090" y="556807"/>
                </a:lnTo>
                <a:lnTo>
                  <a:pt x="181111" y="549806"/>
                </a:lnTo>
                <a:lnTo>
                  <a:pt x="225638" y="545085"/>
                </a:lnTo>
                <a:lnTo>
                  <a:pt x="280164" y="543354"/>
                </a:lnTo>
                <a:lnTo>
                  <a:pt x="225638" y="541623"/>
                </a:lnTo>
                <a:lnTo>
                  <a:pt x="181111" y="536903"/>
                </a:lnTo>
                <a:lnTo>
                  <a:pt x="151090" y="529901"/>
                </a:lnTo>
                <a:lnTo>
                  <a:pt x="140082" y="521328"/>
                </a:lnTo>
                <a:lnTo>
                  <a:pt x="140082" y="22026"/>
                </a:lnTo>
                <a:lnTo>
                  <a:pt x="129073" y="13452"/>
                </a:lnTo>
                <a:lnTo>
                  <a:pt x="99052" y="6451"/>
                </a:lnTo>
                <a:lnTo>
                  <a:pt x="54526" y="1730"/>
                </a:lnTo>
                <a:lnTo>
                  <a:pt x="0" y="0"/>
                </a:lnTo>
              </a:path>
            </a:pathLst>
          </a:custGeom>
          <a:ln w="15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35437" y="956951"/>
            <a:ext cx="908685" cy="98107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200" spc="65">
                <a:latin typeface="Calibri"/>
                <a:cs typeface="Calibri"/>
              </a:rPr>
              <a:t>moopoed </a:t>
            </a:r>
            <a:r>
              <a:rPr dirty="0" sz="1200" spc="45">
                <a:latin typeface="Calibri"/>
                <a:cs typeface="Calibri"/>
              </a:rPr>
              <a:t>x</a:t>
            </a:r>
            <a:r>
              <a:rPr dirty="0" sz="1200" spc="-14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40">
                <a:solidFill>
                  <a:srgbClr val="404040"/>
                </a:solidFill>
                <a:latin typeface="Calibri"/>
                <a:cs typeface="Calibri"/>
              </a:rPr>
              <a:t>vakoed </a:t>
            </a:r>
            <a:r>
              <a:rPr dirty="0" sz="1200" spc="45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2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55">
                <a:solidFill>
                  <a:srgbClr val="404040"/>
                </a:solidFill>
                <a:latin typeface="Calibri"/>
                <a:cs typeface="Calibri"/>
              </a:rPr>
              <a:t>sutoed </a:t>
            </a:r>
            <a:r>
              <a:rPr dirty="0" sz="1200" spc="45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200" spc="-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 sz="1050" spc="40">
                <a:solidFill>
                  <a:srgbClr val="767171"/>
                </a:solidFill>
                <a:latin typeface="Calibri"/>
                <a:cs typeface="Calibri"/>
              </a:rPr>
              <a:t>keboed x</a:t>
            </a:r>
            <a:r>
              <a:rPr dirty="0" sz="1050" spc="-4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1050" spc="45">
                <a:solidFill>
                  <a:srgbClr val="767171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  <a:spcBef>
                <a:spcPts val="15"/>
              </a:spcBef>
            </a:pPr>
            <a:r>
              <a:rPr dirty="0" sz="1050" spc="35">
                <a:solidFill>
                  <a:srgbClr val="767171"/>
                </a:solidFill>
                <a:latin typeface="Calibri"/>
                <a:cs typeface="Calibri"/>
              </a:rPr>
              <a:t>fegoed </a:t>
            </a:r>
            <a:r>
              <a:rPr dirty="0" sz="1050" spc="40">
                <a:solidFill>
                  <a:srgbClr val="767171"/>
                </a:solidFill>
                <a:latin typeface="Calibri"/>
                <a:cs typeface="Calibri"/>
              </a:rPr>
              <a:t>x</a:t>
            </a:r>
            <a:r>
              <a:rPr dirty="0" sz="1050" spc="-35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1050" spc="45">
                <a:solidFill>
                  <a:srgbClr val="767171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495" y="2546168"/>
            <a:ext cx="123825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60">
                <a:latin typeface="Calibri"/>
                <a:cs typeface="Calibri"/>
              </a:rPr>
              <a:t>The </a:t>
            </a:r>
            <a:r>
              <a:rPr dirty="0" sz="1200" spc="30">
                <a:latin typeface="Calibri"/>
                <a:cs typeface="Calibri"/>
              </a:rPr>
              <a:t>rabbit </a:t>
            </a:r>
            <a:r>
              <a:rPr dirty="0" sz="1200" spc="50">
                <a:latin typeface="Calibri"/>
                <a:cs typeface="Calibri"/>
              </a:rPr>
              <a:t>the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40">
                <a:latin typeface="Calibri"/>
                <a:cs typeface="Calibri"/>
              </a:rPr>
              <a:t>hat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40476" y="2128765"/>
            <a:ext cx="280670" cy="1087120"/>
          </a:xfrm>
          <a:custGeom>
            <a:avLst/>
            <a:gdLst/>
            <a:ahLst/>
            <a:cxnLst/>
            <a:rect l="l" t="t" r="r" b="b"/>
            <a:pathLst>
              <a:path w="280669" h="1087120">
                <a:moveTo>
                  <a:pt x="280163" y="1086709"/>
                </a:moveTo>
                <a:lnTo>
                  <a:pt x="225636" y="1084978"/>
                </a:lnTo>
                <a:lnTo>
                  <a:pt x="181110" y="1080258"/>
                </a:lnTo>
                <a:lnTo>
                  <a:pt x="151089" y="1073256"/>
                </a:lnTo>
                <a:lnTo>
                  <a:pt x="140080" y="1064683"/>
                </a:lnTo>
                <a:lnTo>
                  <a:pt x="140082" y="565381"/>
                </a:lnTo>
                <a:lnTo>
                  <a:pt x="129073" y="556807"/>
                </a:lnTo>
                <a:lnTo>
                  <a:pt x="99053" y="549806"/>
                </a:lnTo>
                <a:lnTo>
                  <a:pt x="54526" y="545085"/>
                </a:lnTo>
                <a:lnTo>
                  <a:pt x="0" y="543354"/>
                </a:lnTo>
                <a:lnTo>
                  <a:pt x="54526" y="541623"/>
                </a:lnTo>
                <a:lnTo>
                  <a:pt x="99053" y="536903"/>
                </a:lnTo>
                <a:lnTo>
                  <a:pt x="129073" y="529901"/>
                </a:lnTo>
                <a:lnTo>
                  <a:pt x="140082" y="521328"/>
                </a:lnTo>
                <a:lnTo>
                  <a:pt x="140082" y="22026"/>
                </a:lnTo>
                <a:lnTo>
                  <a:pt x="151090" y="13452"/>
                </a:lnTo>
                <a:lnTo>
                  <a:pt x="181111" y="6451"/>
                </a:lnTo>
                <a:lnTo>
                  <a:pt x="225638" y="1730"/>
                </a:lnTo>
                <a:lnTo>
                  <a:pt x="280164" y="0"/>
                </a:lnTo>
              </a:path>
            </a:pathLst>
          </a:custGeom>
          <a:ln w="15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9947" y="2128765"/>
            <a:ext cx="280670" cy="1087120"/>
          </a:xfrm>
          <a:custGeom>
            <a:avLst/>
            <a:gdLst/>
            <a:ahLst/>
            <a:cxnLst/>
            <a:rect l="l" t="t" r="r" b="b"/>
            <a:pathLst>
              <a:path w="280670" h="1087120">
                <a:moveTo>
                  <a:pt x="1" y="1086709"/>
                </a:moveTo>
                <a:lnTo>
                  <a:pt x="54527" y="1084978"/>
                </a:lnTo>
                <a:lnTo>
                  <a:pt x="99054" y="1080258"/>
                </a:lnTo>
                <a:lnTo>
                  <a:pt x="129075" y="1073256"/>
                </a:lnTo>
                <a:lnTo>
                  <a:pt x="140083" y="1064683"/>
                </a:lnTo>
                <a:lnTo>
                  <a:pt x="140082" y="565381"/>
                </a:lnTo>
                <a:lnTo>
                  <a:pt x="151090" y="556807"/>
                </a:lnTo>
                <a:lnTo>
                  <a:pt x="181111" y="549806"/>
                </a:lnTo>
                <a:lnTo>
                  <a:pt x="225638" y="545085"/>
                </a:lnTo>
                <a:lnTo>
                  <a:pt x="280164" y="543354"/>
                </a:lnTo>
                <a:lnTo>
                  <a:pt x="225638" y="541623"/>
                </a:lnTo>
                <a:lnTo>
                  <a:pt x="181111" y="536903"/>
                </a:lnTo>
                <a:lnTo>
                  <a:pt x="151090" y="529901"/>
                </a:lnTo>
                <a:lnTo>
                  <a:pt x="140082" y="521328"/>
                </a:lnTo>
                <a:lnTo>
                  <a:pt x="140082" y="22026"/>
                </a:lnTo>
                <a:lnTo>
                  <a:pt x="129073" y="13452"/>
                </a:lnTo>
                <a:lnTo>
                  <a:pt x="99052" y="6451"/>
                </a:lnTo>
                <a:lnTo>
                  <a:pt x="54526" y="1730"/>
                </a:lnTo>
                <a:lnTo>
                  <a:pt x="0" y="0"/>
                </a:lnTo>
              </a:path>
            </a:pathLst>
          </a:custGeom>
          <a:ln w="15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41662" y="2115323"/>
            <a:ext cx="1241425" cy="100774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700" spc="45">
                <a:latin typeface="Calibri"/>
                <a:cs typeface="Calibri"/>
              </a:rPr>
              <a:t>moopoed </a:t>
            </a:r>
            <a:r>
              <a:rPr dirty="0" sz="1700" spc="40">
                <a:latin typeface="Calibri"/>
                <a:cs typeface="Calibri"/>
              </a:rPr>
              <a:t>x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45">
                <a:latin typeface="Calibri"/>
                <a:cs typeface="Calibri"/>
              </a:rPr>
              <a:t>4</a:t>
            </a:r>
            <a:endParaRPr sz="170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  <a:spcBef>
                <a:spcPts val="265"/>
              </a:spcBef>
            </a:pPr>
            <a:r>
              <a:rPr dirty="0" sz="1050" spc="35">
                <a:solidFill>
                  <a:srgbClr val="767171"/>
                </a:solidFill>
                <a:latin typeface="Calibri"/>
                <a:cs typeface="Calibri"/>
              </a:rPr>
              <a:t>vakoed </a:t>
            </a:r>
            <a:r>
              <a:rPr dirty="0" sz="1050" spc="40">
                <a:solidFill>
                  <a:srgbClr val="767171"/>
                </a:solidFill>
                <a:latin typeface="Calibri"/>
                <a:cs typeface="Calibri"/>
              </a:rPr>
              <a:t>x</a:t>
            </a:r>
            <a:r>
              <a:rPr dirty="0" sz="1050" spc="-95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1050" spc="45">
                <a:solidFill>
                  <a:srgbClr val="767171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  <a:p>
            <a:pPr marL="43815">
              <a:lnSpc>
                <a:spcPts val="1245"/>
              </a:lnSpc>
              <a:spcBef>
                <a:spcPts val="60"/>
              </a:spcBef>
            </a:pPr>
            <a:r>
              <a:rPr dirty="0" sz="1050" spc="40">
                <a:solidFill>
                  <a:srgbClr val="767171"/>
                </a:solidFill>
                <a:latin typeface="Calibri"/>
                <a:cs typeface="Calibri"/>
              </a:rPr>
              <a:t>sutoed x</a:t>
            </a:r>
            <a:r>
              <a:rPr dirty="0" sz="1050" spc="-105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1050" spc="45">
                <a:solidFill>
                  <a:srgbClr val="767171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  <a:p>
            <a:pPr marL="39370">
              <a:lnSpc>
                <a:spcPts val="1240"/>
              </a:lnSpc>
            </a:pPr>
            <a:r>
              <a:rPr dirty="0" sz="1050" spc="40">
                <a:solidFill>
                  <a:srgbClr val="767171"/>
                </a:solidFill>
                <a:latin typeface="Calibri"/>
                <a:cs typeface="Calibri"/>
              </a:rPr>
              <a:t>keboed x</a:t>
            </a:r>
            <a:r>
              <a:rPr dirty="0" sz="1050" spc="-35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1050" spc="45">
                <a:solidFill>
                  <a:srgbClr val="767171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  <a:p>
            <a:pPr marL="43815">
              <a:lnSpc>
                <a:spcPts val="1255"/>
              </a:lnSpc>
            </a:pPr>
            <a:r>
              <a:rPr dirty="0" sz="1050" spc="35">
                <a:solidFill>
                  <a:srgbClr val="767171"/>
                </a:solidFill>
                <a:latin typeface="Calibri"/>
                <a:cs typeface="Calibri"/>
              </a:rPr>
              <a:t>fegoed </a:t>
            </a:r>
            <a:r>
              <a:rPr dirty="0" sz="1050" spc="40">
                <a:solidFill>
                  <a:srgbClr val="767171"/>
                </a:solidFill>
                <a:latin typeface="Calibri"/>
                <a:cs typeface="Calibri"/>
              </a:rPr>
              <a:t>x</a:t>
            </a:r>
            <a:r>
              <a:rPr dirty="0" sz="1050" spc="-3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dirty="0" sz="1050" spc="45">
                <a:solidFill>
                  <a:srgbClr val="767171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25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57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92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2" action="ppaction://hlinksldjump"/>
              </a:rPr>
              <a:t>Skewed</a:t>
            </a:r>
            <a:r>
              <a:rPr dirty="0" spc="110">
                <a:hlinkClick r:id="rId12" action="ppaction://hlinksldjump"/>
              </a:rPr>
              <a:t> </a:t>
            </a:r>
            <a:r>
              <a:rPr dirty="0" spc="-5">
                <a:hlinkClick r:id="rId12" action="ppaction://hlinksldjump"/>
              </a:rPr>
              <a:t>distributions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2760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5">
                <a:moveTo>
                  <a:pt x="0" y="0"/>
                </a:moveTo>
                <a:lnTo>
                  <a:pt x="3527978" y="0"/>
                </a:lnTo>
                <a:lnTo>
                  <a:pt x="3527978" y="2643347"/>
                </a:lnTo>
                <a:lnTo>
                  <a:pt x="0" y="2643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702" y="512550"/>
            <a:ext cx="3221874" cy="26335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26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09715"/>
            <a:ext cx="446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26845"/>
            <a:ext cx="1595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(1)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Multimodal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26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28292"/>
            <a:ext cx="1340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(2)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Difficulty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gradients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29739"/>
            <a:ext cx="1892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(3)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Lexical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variation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within</a:t>
            </a:r>
            <a:r>
              <a:rPr dirty="0" sz="1100" spc="1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slots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31186"/>
            <a:ext cx="2211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3" action="ppaction://hlinksldjump"/>
              </a:rPr>
              <a:t>(4)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3" action="ppaction://hlinksldjump"/>
              </a:rPr>
              <a:t>Other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3" action="ppaction://hlinksldjump"/>
              </a:rPr>
              <a:t>psycholinguistic</a:t>
            </a:r>
            <a:r>
              <a:rPr dirty="0" sz="1100" spc="95">
                <a:solidFill>
                  <a:srgbClr val="3333B2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2087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Conclusion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09715"/>
            <a:ext cx="3879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869976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85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14" action="ppaction://hlinksldjump"/>
              </a:rPr>
              <a:t>Distributed</a:t>
            </a:r>
            <a:r>
              <a:rPr dirty="0" spc="125">
                <a:hlinkClick r:id="rId14" action="ppaction://hlinksldjump"/>
              </a:rPr>
              <a:t> </a:t>
            </a:r>
            <a:r>
              <a:rPr dirty="0" spc="-15">
                <a:hlinkClick r:id="rId14" action="ppaction://hlinksldjump"/>
              </a:rPr>
              <a:t>learning</a:t>
            </a:r>
          </a:p>
        </p:txBody>
      </p:sp>
      <p:sp>
        <p:nvSpPr>
          <p:cNvPr id="12" name="object 12"/>
          <p:cNvSpPr/>
          <p:nvPr/>
        </p:nvSpPr>
        <p:spPr>
          <a:xfrm>
            <a:off x="179997" y="502735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5">
                <a:moveTo>
                  <a:pt x="0" y="0"/>
                </a:moveTo>
                <a:lnTo>
                  <a:pt x="3527938" y="0"/>
                </a:lnTo>
                <a:lnTo>
                  <a:pt x="3527938" y="2643436"/>
                </a:lnTo>
                <a:lnTo>
                  <a:pt x="0" y="26434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8643" y="981434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79" h="339090">
                <a:moveTo>
                  <a:pt x="110248" y="0"/>
                </a:moveTo>
                <a:lnTo>
                  <a:pt x="0" y="169451"/>
                </a:lnTo>
                <a:lnTo>
                  <a:pt x="110248" y="338902"/>
                </a:lnTo>
                <a:lnTo>
                  <a:pt x="220496" y="169451"/>
                </a:lnTo>
                <a:lnTo>
                  <a:pt x="1102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8643" y="981434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79" h="339090">
                <a:moveTo>
                  <a:pt x="0" y="169451"/>
                </a:moveTo>
                <a:lnTo>
                  <a:pt x="110248" y="0"/>
                </a:lnTo>
                <a:lnTo>
                  <a:pt x="220496" y="169451"/>
                </a:lnTo>
                <a:lnTo>
                  <a:pt x="110248" y="338902"/>
                </a:lnTo>
                <a:lnTo>
                  <a:pt x="0" y="169451"/>
                </a:lnTo>
                <a:close/>
              </a:path>
            </a:pathLst>
          </a:custGeom>
          <a:ln w="5962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4389" y="1087628"/>
            <a:ext cx="164695" cy="1265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4335" y="981434"/>
            <a:ext cx="225425" cy="339090"/>
          </a:xfrm>
          <a:custGeom>
            <a:avLst/>
            <a:gdLst/>
            <a:ahLst/>
            <a:cxnLst/>
            <a:rect l="l" t="t" r="r" b="b"/>
            <a:pathLst>
              <a:path w="225425" h="339090">
                <a:moveTo>
                  <a:pt x="112698" y="0"/>
                </a:moveTo>
                <a:lnTo>
                  <a:pt x="0" y="169451"/>
                </a:lnTo>
                <a:lnTo>
                  <a:pt x="112698" y="338902"/>
                </a:lnTo>
                <a:lnTo>
                  <a:pt x="225396" y="169451"/>
                </a:lnTo>
                <a:lnTo>
                  <a:pt x="1126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4335" y="981434"/>
            <a:ext cx="225425" cy="339090"/>
          </a:xfrm>
          <a:custGeom>
            <a:avLst/>
            <a:gdLst/>
            <a:ahLst/>
            <a:cxnLst/>
            <a:rect l="l" t="t" r="r" b="b"/>
            <a:pathLst>
              <a:path w="225425" h="339090">
                <a:moveTo>
                  <a:pt x="0" y="169451"/>
                </a:moveTo>
                <a:lnTo>
                  <a:pt x="112698" y="0"/>
                </a:lnTo>
                <a:lnTo>
                  <a:pt x="225396" y="169451"/>
                </a:lnTo>
                <a:lnTo>
                  <a:pt x="112698" y="338902"/>
                </a:lnTo>
                <a:lnTo>
                  <a:pt x="0" y="169451"/>
                </a:lnTo>
                <a:close/>
              </a:path>
            </a:pathLst>
          </a:custGeom>
          <a:ln w="5995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4981" y="1087628"/>
            <a:ext cx="164695" cy="1265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84927" y="981434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80" h="339090">
                <a:moveTo>
                  <a:pt x="110248" y="0"/>
                </a:moveTo>
                <a:lnTo>
                  <a:pt x="0" y="169451"/>
                </a:lnTo>
                <a:lnTo>
                  <a:pt x="110248" y="338902"/>
                </a:lnTo>
                <a:lnTo>
                  <a:pt x="220496" y="169451"/>
                </a:lnTo>
                <a:lnTo>
                  <a:pt x="1102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84927" y="981434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80" h="339090">
                <a:moveTo>
                  <a:pt x="0" y="169451"/>
                </a:moveTo>
                <a:lnTo>
                  <a:pt x="110248" y="0"/>
                </a:lnTo>
                <a:lnTo>
                  <a:pt x="220496" y="169451"/>
                </a:lnTo>
                <a:lnTo>
                  <a:pt x="110248" y="338902"/>
                </a:lnTo>
                <a:lnTo>
                  <a:pt x="0" y="169451"/>
                </a:lnTo>
                <a:close/>
              </a:path>
            </a:pathLst>
          </a:custGeom>
          <a:ln w="5962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40659" y="1087613"/>
            <a:ext cx="169624" cy="1265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45519" y="981434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80" h="339090">
                <a:moveTo>
                  <a:pt x="110248" y="0"/>
                </a:moveTo>
                <a:lnTo>
                  <a:pt x="0" y="169451"/>
                </a:lnTo>
                <a:lnTo>
                  <a:pt x="110248" y="338902"/>
                </a:lnTo>
                <a:lnTo>
                  <a:pt x="220496" y="169451"/>
                </a:lnTo>
                <a:lnTo>
                  <a:pt x="1102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45519" y="981434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80" h="339090">
                <a:moveTo>
                  <a:pt x="0" y="169451"/>
                </a:moveTo>
                <a:lnTo>
                  <a:pt x="110248" y="0"/>
                </a:lnTo>
                <a:lnTo>
                  <a:pt x="220496" y="169451"/>
                </a:lnTo>
                <a:lnTo>
                  <a:pt x="110248" y="338902"/>
                </a:lnTo>
                <a:lnTo>
                  <a:pt x="0" y="169451"/>
                </a:lnTo>
                <a:close/>
              </a:path>
            </a:pathLst>
          </a:custGeom>
          <a:ln w="5962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01251" y="1087613"/>
            <a:ext cx="169624" cy="1265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01211" y="981434"/>
            <a:ext cx="225425" cy="339090"/>
          </a:xfrm>
          <a:custGeom>
            <a:avLst/>
            <a:gdLst/>
            <a:ahLst/>
            <a:cxnLst/>
            <a:rect l="l" t="t" r="r" b="b"/>
            <a:pathLst>
              <a:path w="225425" h="339090">
                <a:moveTo>
                  <a:pt x="112698" y="0"/>
                </a:moveTo>
                <a:lnTo>
                  <a:pt x="0" y="169451"/>
                </a:lnTo>
                <a:lnTo>
                  <a:pt x="112698" y="338902"/>
                </a:lnTo>
                <a:lnTo>
                  <a:pt x="225396" y="169451"/>
                </a:lnTo>
                <a:lnTo>
                  <a:pt x="1126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01211" y="981434"/>
            <a:ext cx="225425" cy="339090"/>
          </a:xfrm>
          <a:custGeom>
            <a:avLst/>
            <a:gdLst/>
            <a:ahLst/>
            <a:cxnLst/>
            <a:rect l="l" t="t" r="r" b="b"/>
            <a:pathLst>
              <a:path w="225425" h="339090">
                <a:moveTo>
                  <a:pt x="0" y="169451"/>
                </a:moveTo>
                <a:lnTo>
                  <a:pt x="112698" y="0"/>
                </a:lnTo>
                <a:lnTo>
                  <a:pt x="225396" y="169451"/>
                </a:lnTo>
                <a:lnTo>
                  <a:pt x="112698" y="338902"/>
                </a:lnTo>
                <a:lnTo>
                  <a:pt x="0" y="169451"/>
                </a:lnTo>
                <a:close/>
              </a:path>
            </a:pathLst>
          </a:custGeom>
          <a:ln w="5995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8643" y="1972722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79" h="339089">
                <a:moveTo>
                  <a:pt x="110248" y="0"/>
                </a:moveTo>
                <a:lnTo>
                  <a:pt x="0" y="169451"/>
                </a:lnTo>
                <a:lnTo>
                  <a:pt x="110248" y="338902"/>
                </a:lnTo>
                <a:lnTo>
                  <a:pt x="220496" y="169451"/>
                </a:lnTo>
                <a:lnTo>
                  <a:pt x="1102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8643" y="1972722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79" h="339089">
                <a:moveTo>
                  <a:pt x="0" y="169451"/>
                </a:moveTo>
                <a:lnTo>
                  <a:pt x="110248" y="0"/>
                </a:lnTo>
                <a:lnTo>
                  <a:pt x="220496" y="169451"/>
                </a:lnTo>
                <a:lnTo>
                  <a:pt x="110248" y="338902"/>
                </a:lnTo>
                <a:lnTo>
                  <a:pt x="0" y="169451"/>
                </a:lnTo>
                <a:close/>
              </a:path>
            </a:pathLst>
          </a:custGeom>
          <a:ln w="5962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8539" y="2082865"/>
            <a:ext cx="431800" cy="144145"/>
          </a:xfrm>
          <a:custGeom>
            <a:avLst/>
            <a:gdLst/>
            <a:ahLst/>
            <a:cxnLst/>
            <a:rect l="l" t="t" r="r" b="b"/>
            <a:pathLst>
              <a:path w="431800" h="144144">
                <a:moveTo>
                  <a:pt x="29027" y="0"/>
                </a:moveTo>
                <a:lnTo>
                  <a:pt x="0" y="72016"/>
                </a:lnTo>
                <a:lnTo>
                  <a:pt x="29027" y="144033"/>
                </a:lnTo>
                <a:lnTo>
                  <a:pt x="29027" y="0"/>
                </a:lnTo>
                <a:close/>
              </a:path>
              <a:path w="431800" h="144144">
                <a:moveTo>
                  <a:pt x="402164" y="0"/>
                </a:moveTo>
                <a:lnTo>
                  <a:pt x="402164" y="144033"/>
                </a:lnTo>
                <a:lnTo>
                  <a:pt x="431192" y="72016"/>
                </a:lnTo>
                <a:lnTo>
                  <a:pt x="40216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8539" y="2082865"/>
            <a:ext cx="431800" cy="144145"/>
          </a:xfrm>
          <a:custGeom>
            <a:avLst/>
            <a:gdLst/>
            <a:ahLst/>
            <a:cxnLst/>
            <a:rect l="l" t="t" r="r" b="b"/>
            <a:pathLst>
              <a:path w="431800" h="144144">
                <a:moveTo>
                  <a:pt x="0" y="72017"/>
                </a:moveTo>
                <a:lnTo>
                  <a:pt x="29027" y="0"/>
                </a:lnTo>
                <a:lnTo>
                  <a:pt x="29027" y="72017"/>
                </a:lnTo>
                <a:lnTo>
                  <a:pt x="402164" y="72017"/>
                </a:lnTo>
                <a:lnTo>
                  <a:pt x="402164" y="0"/>
                </a:lnTo>
                <a:lnTo>
                  <a:pt x="431192" y="72017"/>
                </a:lnTo>
                <a:lnTo>
                  <a:pt x="402164" y="144033"/>
                </a:lnTo>
                <a:lnTo>
                  <a:pt x="402164" y="72017"/>
                </a:lnTo>
                <a:lnTo>
                  <a:pt x="29027" y="72017"/>
                </a:lnTo>
                <a:lnTo>
                  <a:pt x="29027" y="144033"/>
                </a:lnTo>
                <a:lnTo>
                  <a:pt x="0" y="72017"/>
                </a:lnTo>
                <a:close/>
              </a:path>
            </a:pathLst>
          </a:custGeom>
          <a:ln w="8113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88931" y="1972722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80" h="339089">
                <a:moveTo>
                  <a:pt x="110248" y="0"/>
                </a:moveTo>
                <a:lnTo>
                  <a:pt x="0" y="169451"/>
                </a:lnTo>
                <a:lnTo>
                  <a:pt x="110248" y="338902"/>
                </a:lnTo>
                <a:lnTo>
                  <a:pt x="220496" y="169451"/>
                </a:lnTo>
                <a:lnTo>
                  <a:pt x="1102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88931" y="1972722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80" h="339089">
                <a:moveTo>
                  <a:pt x="0" y="169451"/>
                </a:moveTo>
                <a:lnTo>
                  <a:pt x="110248" y="0"/>
                </a:lnTo>
                <a:lnTo>
                  <a:pt x="220496" y="169451"/>
                </a:lnTo>
                <a:lnTo>
                  <a:pt x="110248" y="338902"/>
                </a:lnTo>
                <a:lnTo>
                  <a:pt x="0" y="169451"/>
                </a:lnTo>
                <a:close/>
              </a:path>
            </a:pathLst>
          </a:custGeom>
          <a:ln w="5962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38826" y="2082865"/>
            <a:ext cx="431800" cy="144145"/>
          </a:xfrm>
          <a:custGeom>
            <a:avLst/>
            <a:gdLst/>
            <a:ahLst/>
            <a:cxnLst/>
            <a:rect l="l" t="t" r="r" b="b"/>
            <a:pathLst>
              <a:path w="431800" h="144144">
                <a:moveTo>
                  <a:pt x="29027" y="0"/>
                </a:moveTo>
                <a:lnTo>
                  <a:pt x="0" y="72016"/>
                </a:lnTo>
                <a:lnTo>
                  <a:pt x="29027" y="144033"/>
                </a:lnTo>
                <a:lnTo>
                  <a:pt x="29027" y="0"/>
                </a:lnTo>
                <a:close/>
              </a:path>
              <a:path w="431800" h="144144">
                <a:moveTo>
                  <a:pt x="402164" y="0"/>
                </a:moveTo>
                <a:lnTo>
                  <a:pt x="402164" y="144033"/>
                </a:lnTo>
                <a:lnTo>
                  <a:pt x="431192" y="72016"/>
                </a:lnTo>
                <a:lnTo>
                  <a:pt x="40216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38826" y="2082865"/>
            <a:ext cx="431800" cy="144145"/>
          </a:xfrm>
          <a:custGeom>
            <a:avLst/>
            <a:gdLst/>
            <a:ahLst/>
            <a:cxnLst/>
            <a:rect l="l" t="t" r="r" b="b"/>
            <a:pathLst>
              <a:path w="431800" h="144144">
                <a:moveTo>
                  <a:pt x="0" y="72017"/>
                </a:moveTo>
                <a:lnTo>
                  <a:pt x="29027" y="0"/>
                </a:lnTo>
                <a:lnTo>
                  <a:pt x="29027" y="72017"/>
                </a:lnTo>
                <a:lnTo>
                  <a:pt x="402164" y="72017"/>
                </a:lnTo>
                <a:lnTo>
                  <a:pt x="402164" y="0"/>
                </a:lnTo>
                <a:lnTo>
                  <a:pt x="431192" y="72017"/>
                </a:lnTo>
                <a:lnTo>
                  <a:pt x="402164" y="144033"/>
                </a:lnTo>
                <a:lnTo>
                  <a:pt x="402164" y="72017"/>
                </a:lnTo>
                <a:lnTo>
                  <a:pt x="29027" y="72017"/>
                </a:lnTo>
                <a:lnTo>
                  <a:pt x="29027" y="144033"/>
                </a:lnTo>
                <a:lnTo>
                  <a:pt x="0" y="72017"/>
                </a:lnTo>
                <a:close/>
              </a:path>
            </a:pathLst>
          </a:custGeom>
          <a:ln w="8113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38618" y="1972722"/>
            <a:ext cx="225425" cy="339090"/>
          </a:xfrm>
          <a:custGeom>
            <a:avLst/>
            <a:gdLst/>
            <a:ahLst/>
            <a:cxnLst/>
            <a:rect l="l" t="t" r="r" b="b"/>
            <a:pathLst>
              <a:path w="225425" h="339089">
                <a:moveTo>
                  <a:pt x="112698" y="0"/>
                </a:moveTo>
                <a:lnTo>
                  <a:pt x="0" y="169451"/>
                </a:lnTo>
                <a:lnTo>
                  <a:pt x="112698" y="338902"/>
                </a:lnTo>
                <a:lnTo>
                  <a:pt x="225396" y="169451"/>
                </a:lnTo>
                <a:lnTo>
                  <a:pt x="1126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38618" y="1972722"/>
            <a:ext cx="225425" cy="339090"/>
          </a:xfrm>
          <a:custGeom>
            <a:avLst/>
            <a:gdLst/>
            <a:ahLst/>
            <a:cxnLst/>
            <a:rect l="l" t="t" r="r" b="b"/>
            <a:pathLst>
              <a:path w="225425" h="339089">
                <a:moveTo>
                  <a:pt x="0" y="169451"/>
                </a:moveTo>
                <a:lnTo>
                  <a:pt x="112698" y="0"/>
                </a:lnTo>
                <a:lnTo>
                  <a:pt x="225396" y="169451"/>
                </a:lnTo>
                <a:lnTo>
                  <a:pt x="112698" y="338902"/>
                </a:lnTo>
                <a:lnTo>
                  <a:pt x="0" y="169451"/>
                </a:lnTo>
                <a:close/>
              </a:path>
            </a:pathLst>
          </a:custGeom>
          <a:ln w="5995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88513" y="2082865"/>
            <a:ext cx="436245" cy="144145"/>
          </a:xfrm>
          <a:custGeom>
            <a:avLst/>
            <a:gdLst/>
            <a:ahLst/>
            <a:cxnLst/>
            <a:rect l="l" t="t" r="r" b="b"/>
            <a:pathLst>
              <a:path w="436244" h="144144">
                <a:moveTo>
                  <a:pt x="29028" y="0"/>
                </a:moveTo>
                <a:lnTo>
                  <a:pt x="0" y="72016"/>
                </a:lnTo>
                <a:lnTo>
                  <a:pt x="29028" y="144033"/>
                </a:lnTo>
                <a:lnTo>
                  <a:pt x="29028" y="0"/>
                </a:lnTo>
                <a:close/>
              </a:path>
              <a:path w="436244" h="144144">
                <a:moveTo>
                  <a:pt x="407064" y="0"/>
                </a:moveTo>
                <a:lnTo>
                  <a:pt x="407064" y="144033"/>
                </a:lnTo>
                <a:lnTo>
                  <a:pt x="436092" y="72016"/>
                </a:lnTo>
                <a:lnTo>
                  <a:pt x="40706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88513" y="2082865"/>
            <a:ext cx="436245" cy="144145"/>
          </a:xfrm>
          <a:custGeom>
            <a:avLst/>
            <a:gdLst/>
            <a:ahLst/>
            <a:cxnLst/>
            <a:rect l="l" t="t" r="r" b="b"/>
            <a:pathLst>
              <a:path w="436244" h="144144">
                <a:moveTo>
                  <a:pt x="0" y="72016"/>
                </a:moveTo>
                <a:lnTo>
                  <a:pt x="29028" y="0"/>
                </a:lnTo>
                <a:lnTo>
                  <a:pt x="29028" y="72016"/>
                </a:lnTo>
                <a:lnTo>
                  <a:pt x="407064" y="72016"/>
                </a:lnTo>
                <a:lnTo>
                  <a:pt x="407064" y="0"/>
                </a:lnTo>
                <a:lnTo>
                  <a:pt x="436092" y="72016"/>
                </a:lnTo>
                <a:lnTo>
                  <a:pt x="407064" y="144033"/>
                </a:lnTo>
                <a:lnTo>
                  <a:pt x="407064" y="72016"/>
                </a:lnTo>
                <a:lnTo>
                  <a:pt x="29028" y="72016"/>
                </a:lnTo>
                <a:lnTo>
                  <a:pt x="29028" y="144033"/>
                </a:lnTo>
                <a:lnTo>
                  <a:pt x="0" y="72016"/>
                </a:lnTo>
                <a:close/>
              </a:path>
            </a:pathLst>
          </a:custGeom>
          <a:ln w="8121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88304" y="1972722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80" h="339089">
                <a:moveTo>
                  <a:pt x="110248" y="0"/>
                </a:moveTo>
                <a:lnTo>
                  <a:pt x="0" y="169451"/>
                </a:lnTo>
                <a:lnTo>
                  <a:pt x="110248" y="338902"/>
                </a:lnTo>
                <a:lnTo>
                  <a:pt x="220496" y="169451"/>
                </a:lnTo>
                <a:lnTo>
                  <a:pt x="1102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88304" y="1972722"/>
            <a:ext cx="220979" cy="339090"/>
          </a:xfrm>
          <a:custGeom>
            <a:avLst/>
            <a:gdLst/>
            <a:ahLst/>
            <a:cxnLst/>
            <a:rect l="l" t="t" r="r" b="b"/>
            <a:pathLst>
              <a:path w="220980" h="339089">
                <a:moveTo>
                  <a:pt x="0" y="169451"/>
                </a:moveTo>
                <a:lnTo>
                  <a:pt x="110248" y="0"/>
                </a:lnTo>
                <a:lnTo>
                  <a:pt x="220496" y="169451"/>
                </a:lnTo>
                <a:lnTo>
                  <a:pt x="110248" y="338902"/>
                </a:lnTo>
                <a:lnTo>
                  <a:pt x="0" y="169451"/>
                </a:lnTo>
                <a:close/>
              </a:path>
            </a:pathLst>
          </a:custGeom>
          <a:ln w="5962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38200" y="2082865"/>
            <a:ext cx="431800" cy="144145"/>
          </a:xfrm>
          <a:custGeom>
            <a:avLst/>
            <a:gdLst/>
            <a:ahLst/>
            <a:cxnLst/>
            <a:rect l="l" t="t" r="r" b="b"/>
            <a:pathLst>
              <a:path w="431800" h="144144">
                <a:moveTo>
                  <a:pt x="29027" y="0"/>
                </a:moveTo>
                <a:lnTo>
                  <a:pt x="0" y="72016"/>
                </a:lnTo>
                <a:lnTo>
                  <a:pt x="29027" y="144033"/>
                </a:lnTo>
                <a:lnTo>
                  <a:pt x="29027" y="0"/>
                </a:lnTo>
                <a:close/>
              </a:path>
              <a:path w="431800" h="144144">
                <a:moveTo>
                  <a:pt x="402164" y="0"/>
                </a:moveTo>
                <a:lnTo>
                  <a:pt x="402164" y="144033"/>
                </a:lnTo>
                <a:lnTo>
                  <a:pt x="431192" y="72016"/>
                </a:lnTo>
                <a:lnTo>
                  <a:pt x="40216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38200" y="2082865"/>
            <a:ext cx="431800" cy="144145"/>
          </a:xfrm>
          <a:custGeom>
            <a:avLst/>
            <a:gdLst/>
            <a:ahLst/>
            <a:cxnLst/>
            <a:rect l="l" t="t" r="r" b="b"/>
            <a:pathLst>
              <a:path w="431800" h="144144">
                <a:moveTo>
                  <a:pt x="0" y="72017"/>
                </a:moveTo>
                <a:lnTo>
                  <a:pt x="29027" y="0"/>
                </a:lnTo>
                <a:lnTo>
                  <a:pt x="29027" y="72017"/>
                </a:lnTo>
                <a:lnTo>
                  <a:pt x="402164" y="72017"/>
                </a:lnTo>
                <a:lnTo>
                  <a:pt x="402164" y="0"/>
                </a:lnTo>
                <a:lnTo>
                  <a:pt x="431192" y="72017"/>
                </a:lnTo>
                <a:lnTo>
                  <a:pt x="402164" y="144033"/>
                </a:lnTo>
                <a:lnTo>
                  <a:pt x="402164" y="72017"/>
                </a:lnTo>
                <a:lnTo>
                  <a:pt x="29027" y="72017"/>
                </a:lnTo>
                <a:lnTo>
                  <a:pt x="29027" y="144033"/>
                </a:lnTo>
                <a:lnTo>
                  <a:pt x="0" y="72017"/>
                </a:lnTo>
                <a:close/>
              </a:path>
            </a:pathLst>
          </a:custGeom>
          <a:ln w="8113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93892" y="1981195"/>
            <a:ext cx="225425" cy="339090"/>
          </a:xfrm>
          <a:custGeom>
            <a:avLst/>
            <a:gdLst/>
            <a:ahLst/>
            <a:cxnLst/>
            <a:rect l="l" t="t" r="r" b="b"/>
            <a:pathLst>
              <a:path w="225425" h="339089">
                <a:moveTo>
                  <a:pt x="112698" y="0"/>
                </a:moveTo>
                <a:lnTo>
                  <a:pt x="0" y="169451"/>
                </a:lnTo>
                <a:lnTo>
                  <a:pt x="112698" y="338902"/>
                </a:lnTo>
                <a:lnTo>
                  <a:pt x="225396" y="169451"/>
                </a:lnTo>
                <a:lnTo>
                  <a:pt x="1126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93892" y="1981195"/>
            <a:ext cx="225425" cy="339090"/>
          </a:xfrm>
          <a:custGeom>
            <a:avLst/>
            <a:gdLst/>
            <a:ahLst/>
            <a:cxnLst/>
            <a:rect l="l" t="t" r="r" b="b"/>
            <a:pathLst>
              <a:path w="225425" h="339089">
                <a:moveTo>
                  <a:pt x="0" y="169451"/>
                </a:moveTo>
                <a:lnTo>
                  <a:pt x="112698" y="0"/>
                </a:lnTo>
                <a:lnTo>
                  <a:pt x="225396" y="169451"/>
                </a:lnTo>
                <a:lnTo>
                  <a:pt x="112698" y="338902"/>
                </a:lnTo>
                <a:lnTo>
                  <a:pt x="0" y="169451"/>
                </a:lnTo>
                <a:close/>
              </a:path>
            </a:pathLst>
          </a:custGeom>
          <a:ln w="5995">
            <a:solidFill>
              <a:srgbClr val="41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23944" y="643842"/>
            <a:ext cx="263525" cy="3035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7305" marR="5080" indent="-15240">
              <a:lnSpc>
                <a:spcPts val="1070"/>
              </a:lnSpc>
              <a:spcBef>
                <a:spcPts val="175"/>
              </a:spcBef>
            </a:pPr>
            <a:r>
              <a:rPr dirty="0" sz="900" spc="-17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dirty="0" sz="900" spc="-165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900" spc="-13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900" spc="-204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900" spc="-95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900" spc="-204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900" spc="-130">
                <a:solidFill>
                  <a:srgbClr val="C00000"/>
                </a:solidFill>
                <a:latin typeface="Calibri"/>
                <a:cs typeface="Calibri"/>
              </a:rPr>
              <a:t>g  e</a:t>
            </a:r>
            <a:r>
              <a:rPr dirty="0" sz="900" spc="-204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 sz="900" spc="-95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900" spc="-165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z="900" spc="-204">
                <a:solidFill>
                  <a:srgbClr val="C00000"/>
                </a:solidFill>
                <a:latin typeface="Calibri"/>
                <a:cs typeface="Calibri"/>
              </a:rPr>
              <a:t>od</a:t>
            </a:r>
            <a:r>
              <a:rPr dirty="0" sz="900" spc="-18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27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28924" y="908025"/>
            <a:ext cx="1549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75">
                <a:solidFill>
                  <a:srgbClr val="1F4E79"/>
                </a:solidFill>
                <a:latin typeface="Calibri"/>
                <a:cs typeface="Calibri"/>
              </a:rPr>
              <a:t>1 </a:t>
            </a:r>
            <a:r>
              <a:rPr dirty="0" sz="800" spc="-170">
                <a:solidFill>
                  <a:srgbClr val="1F4E79"/>
                </a:solidFill>
                <a:latin typeface="Calibri"/>
                <a:cs typeface="Calibri"/>
              </a:rPr>
              <a:t>day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0184" y="1961391"/>
            <a:ext cx="1993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75">
                <a:solidFill>
                  <a:srgbClr val="1F4E79"/>
                </a:solidFill>
                <a:latin typeface="Calibri"/>
                <a:cs typeface="Calibri"/>
              </a:rPr>
              <a:t>1 </a:t>
            </a:r>
            <a:r>
              <a:rPr dirty="0" sz="800" spc="-180">
                <a:solidFill>
                  <a:srgbClr val="1F4E79"/>
                </a:solidFill>
                <a:latin typeface="Calibri"/>
                <a:cs typeface="Calibri"/>
              </a:rPr>
              <a:t>week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79185" y="1437639"/>
            <a:ext cx="826769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265">
                <a:latin typeface="Calibri"/>
                <a:cs typeface="Calibri"/>
              </a:rPr>
              <a:t>“Massed”</a:t>
            </a:r>
            <a:r>
              <a:rPr dirty="0" sz="1300" spc="-260">
                <a:latin typeface="Calibri"/>
                <a:cs typeface="Calibri"/>
              </a:rPr>
              <a:t> </a:t>
            </a:r>
            <a:r>
              <a:rPr dirty="0" sz="1300" spc="-220">
                <a:latin typeface="Calibri"/>
                <a:cs typeface="Calibri"/>
              </a:rPr>
              <a:t>condition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8011" y="2468175"/>
            <a:ext cx="1051560" cy="4324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5755" marR="5080" indent="-313690">
              <a:lnSpc>
                <a:spcPct val="102600"/>
              </a:lnSpc>
              <a:spcBef>
                <a:spcPts val="90"/>
              </a:spcBef>
            </a:pPr>
            <a:r>
              <a:rPr dirty="0" sz="1300" spc="-250">
                <a:latin typeface="Calibri"/>
                <a:cs typeface="Calibri"/>
              </a:rPr>
              <a:t>“Spaced” </a:t>
            </a:r>
            <a:r>
              <a:rPr dirty="0" sz="1300" spc="-225">
                <a:latin typeface="Calibri"/>
                <a:cs typeface="Calibri"/>
              </a:rPr>
              <a:t>or </a:t>
            </a:r>
            <a:r>
              <a:rPr dirty="0" sz="1300" spc="-215">
                <a:latin typeface="Calibri"/>
                <a:cs typeface="Calibri"/>
              </a:rPr>
              <a:t>“distributed”  </a:t>
            </a:r>
            <a:r>
              <a:rPr dirty="0" sz="1300" spc="-220">
                <a:latin typeface="Calibri"/>
                <a:cs typeface="Calibri"/>
              </a:rPr>
              <a:t>condition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685800" cy="182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31140">
              <a:lnSpc>
                <a:spcPts val="700"/>
              </a:lnSpc>
              <a:spcBef>
                <a:spcPts val="135"/>
              </a:spcBef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85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14" action="ppaction://hlinksldjump"/>
              </a:rPr>
              <a:t>Distributed</a:t>
            </a:r>
            <a:r>
              <a:rPr dirty="0" spc="125">
                <a:hlinkClick r:id="rId14" action="ppaction://hlinksldjump"/>
              </a:rPr>
              <a:t> </a:t>
            </a:r>
            <a:r>
              <a:rPr dirty="0" spc="-15">
                <a:hlinkClick r:id="rId14" action="ppaction://hlinksldjump"/>
              </a:rPr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05585"/>
            <a:ext cx="315023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Distributed </a:t>
            </a:r>
            <a:r>
              <a:rPr dirty="0" sz="1100" spc="-45">
                <a:latin typeface="Tahoma"/>
                <a:cs typeface="Tahoma"/>
              </a:rPr>
              <a:t>learning </a:t>
            </a:r>
            <a:r>
              <a:rPr dirty="0" sz="1100" spc="-55">
                <a:latin typeface="Tahoma"/>
                <a:cs typeface="Tahoma"/>
              </a:rPr>
              <a:t>leads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better </a:t>
            </a:r>
            <a:r>
              <a:rPr dirty="0" sz="1100" spc="-35">
                <a:latin typeface="Tahoma"/>
                <a:cs typeface="Tahoma"/>
              </a:rPr>
              <a:t>retention of </a:t>
            </a:r>
            <a:r>
              <a:rPr dirty="0" sz="1100" spc="-70">
                <a:latin typeface="Tahoma"/>
                <a:cs typeface="Tahoma"/>
              </a:rPr>
              <a:t>words  </a:t>
            </a:r>
            <a:r>
              <a:rPr dirty="0" sz="1100" spc="-30">
                <a:latin typeface="Tahoma"/>
                <a:cs typeface="Tahoma"/>
              </a:rPr>
              <a:t>(Riches </a:t>
            </a:r>
            <a:r>
              <a:rPr dirty="0" sz="1100" spc="-35">
                <a:latin typeface="Tahoma"/>
                <a:cs typeface="Tahoma"/>
              </a:rPr>
              <a:t>et </a:t>
            </a:r>
            <a:r>
              <a:rPr dirty="0" sz="1100" spc="-30">
                <a:latin typeface="Tahoma"/>
                <a:cs typeface="Tahoma"/>
              </a:rPr>
              <a:t>al.</a:t>
            </a:r>
            <a:r>
              <a:rPr dirty="0" sz="1100" spc="2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2005)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857185"/>
            <a:ext cx="3528060" cy="2599055"/>
          </a:xfrm>
          <a:custGeom>
            <a:avLst/>
            <a:gdLst/>
            <a:ahLst/>
            <a:cxnLst/>
            <a:rect l="l" t="t" r="r" b="b"/>
            <a:pathLst>
              <a:path w="3528060" h="2599054">
                <a:moveTo>
                  <a:pt x="0" y="2598814"/>
                </a:moveTo>
                <a:lnTo>
                  <a:pt x="3527999" y="2598814"/>
                </a:lnTo>
                <a:lnTo>
                  <a:pt x="3527999" y="0"/>
                </a:lnTo>
                <a:lnTo>
                  <a:pt x="0" y="0"/>
                </a:lnTo>
                <a:lnTo>
                  <a:pt x="0" y="2598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62625" y="990602"/>
            <a:ext cx="1608767" cy="23885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9973" y="990602"/>
            <a:ext cx="1664774" cy="22853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28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57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85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14" action="ppaction://hlinksldjump"/>
              </a:rPr>
              <a:t>Distributed</a:t>
            </a:r>
            <a:r>
              <a:rPr dirty="0" spc="125">
                <a:hlinkClick r:id="rId14" action="ppaction://hlinksldjump"/>
              </a:rPr>
              <a:t> </a:t>
            </a:r>
            <a:r>
              <a:rPr dirty="0" spc="-15">
                <a:hlinkClick r:id="rId14" action="ppaction://hlinksldjump"/>
              </a:rPr>
              <a:t>learning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2762"/>
            <a:ext cx="3528004" cy="26433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29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592455" cy="709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90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8001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10858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85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>
                <a:hlinkClick r:id="rId14" action="ppaction://hlinksldjump"/>
              </a:rPr>
              <a:t>Distributed</a:t>
            </a:r>
            <a:r>
              <a:rPr dirty="0" spc="125">
                <a:hlinkClick r:id="rId14" action="ppaction://hlinksldjump"/>
              </a:rPr>
              <a:t> </a:t>
            </a:r>
            <a:r>
              <a:rPr dirty="0" spc="-15">
                <a:hlinkClick r:id="rId14" action="ppaction://hlinksldjump"/>
              </a:rPr>
              <a:t>learning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30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366861"/>
            <a:ext cx="3554729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45">
                <a:latin typeface="Tahoma"/>
                <a:cs typeface="Tahoma"/>
              </a:rPr>
              <a:t>intensive </a:t>
            </a:r>
            <a:r>
              <a:rPr dirty="0" sz="1100" spc="-30">
                <a:latin typeface="Tahoma"/>
                <a:cs typeface="Tahoma"/>
              </a:rPr>
              <a:t>training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5">
                <a:latin typeface="Tahoma"/>
                <a:cs typeface="Tahoma"/>
              </a:rPr>
              <a:t>short </a:t>
            </a:r>
            <a:r>
              <a:rPr dirty="0" sz="1100" spc="-35">
                <a:latin typeface="Tahoma"/>
                <a:cs typeface="Tahoma"/>
              </a:rPr>
              <a:t>intervals </a:t>
            </a:r>
            <a:r>
              <a:rPr dirty="0" sz="1100" spc="-80">
                <a:latin typeface="Tahoma"/>
                <a:cs typeface="Tahoma"/>
              </a:rPr>
              <a:t>seems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30">
                <a:latin typeface="Tahoma"/>
                <a:cs typeface="Tahoma"/>
              </a:rPr>
              <a:t>better 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motor </a:t>
            </a:r>
            <a:r>
              <a:rPr dirty="0" sz="1100" spc="-45">
                <a:latin typeface="Tahoma"/>
                <a:cs typeface="Tahoma"/>
              </a:rPr>
              <a:t>learning,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50">
                <a:latin typeface="Tahoma"/>
                <a:cs typeface="Tahoma"/>
              </a:rPr>
              <a:t>Lee </a:t>
            </a:r>
            <a:r>
              <a:rPr dirty="0" sz="1100" spc="-40">
                <a:latin typeface="Tahoma"/>
                <a:cs typeface="Tahoma"/>
              </a:rPr>
              <a:t>Silverman </a:t>
            </a:r>
            <a:r>
              <a:rPr dirty="0" sz="1100" spc="-35">
                <a:latin typeface="Tahoma"/>
                <a:cs typeface="Tahoma"/>
              </a:rPr>
              <a:t>treatment </a:t>
            </a:r>
            <a:r>
              <a:rPr dirty="0" sz="1100" spc="-45">
                <a:latin typeface="Tahoma"/>
                <a:cs typeface="Tahoma"/>
              </a:rPr>
              <a:t>for  </a:t>
            </a:r>
            <a:r>
              <a:rPr dirty="0" sz="1100" spc="-30">
                <a:latin typeface="Tahoma"/>
                <a:cs typeface="Tahoma"/>
              </a:rPr>
              <a:t>Parkinson’s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685800" cy="182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31140">
              <a:lnSpc>
                <a:spcPts val="700"/>
              </a:lnSpc>
              <a:spcBef>
                <a:spcPts val="135"/>
              </a:spcBef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258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15" action="ppaction://hlinksldjump"/>
              </a:rPr>
              <a:t>Active</a:t>
            </a:r>
            <a:r>
              <a:rPr dirty="0" spc="100">
                <a:hlinkClick r:id="rId15" action="ppaction://hlinksldjump"/>
              </a:rPr>
              <a:t> </a:t>
            </a:r>
            <a:r>
              <a:rPr dirty="0" spc="-15">
                <a:hlinkClick r:id="rId15" action="ppaction://hlinksldjump"/>
              </a:rPr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24407"/>
            <a:ext cx="3517900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learn </a:t>
            </a:r>
            <a:r>
              <a:rPr dirty="0" sz="1100" spc="-30">
                <a:latin typeface="Tahoma"/>
                <a:cs typeface="Tahoma"/>
              </a:rPr>
              <a:t>better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learn </a:t>
            </a:r>
            <a:r>
              <a:rPr dirty="0" sz="1100" spc="-40">
                <a:latin typeface="Tahoma"/>
                <a:cs typeface="Tahoma"/>
              </a:rPr>
              <a:t>actively,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25">
                <a:latin typeface="Tahoma"/>
                <a:cs typeface="Tahoma"/>
              </a:rPr>
              <a:t>continually  </a:t>
            </a:r>
            <a:r>
              <a:rPr dirty="0" sz="1100" spc="-30">
                <a:latin typeface="Tahoma"/>
                <a:cs typeface="Tahoma"/>
              </a:rPr>
              <a:t>test </a:t>
            </a:r>
            <a:r>
              <a:rPr dirty="0" sz="1100" spc="-45">
                <a:latin typeface="Tahoma"/>
                <a:cs typeface="Tahoma"/>
              </a:rPr>
              <a:t>our </a:t>
            </a:r>
            <a:r>
              <a:rPr dirty="0" sz="1100" spc="-60">
                <a:latin typeface="Tahoma"/>
                <a:cs typeface="Tahoma"/>
              </a:rPr>
              <a:t>knowledge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particular </a:t>
            </a:r>
            <a:r>
              <a:rPr dirty="0" sz="1100" spc="-25">
                <a:latin typeface="Tahoma"/>
                <a:cs typeface="Tahoma"/>
              </a:rPr>
              <a:t>topic,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learn  </a:t>
            </a:r>
            <a:r>
              <a:rPr dirty="0" sz="1100" spc="-55">
                <a:latin typeface="Tahoma"/>
                <a:cs typeface="Tahoma"/>
              </a:rPr>
              <a:t>passively, e.g.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55">
                <a:latin typeface="Tahoma"/>
                <a:cs typeface="Tahoma"/>
              </a:rPr>
              <a:t>read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topic.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40">
                <a:latin typeface="Tahoma"/>
                <a:cs typeface="Tahoma"/>
              </a:rPr>
              <a:t>Roediger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0">
                <a:latin typeface="Tahoma"/>
                <a:cs typeface="Tahoma"/>
              </a:rPr>
              <a:t>Karpicke,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2006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1293407"/>
            <a:ext cx="3527991" cy="19825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31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685800" cy="182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31140">
              <a:lnSpc>
                <a:spcPts val="700"/>
              </a:lnSpc>
              <a:spcBef>
                <a:spcPts val="135"/>
              </a:spcBef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180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5" action="ppaction://hlinksldjump"/>
              </a:rPr>
              <a:t>Use </a:t>
            </a:r>
            <a:r>
              <a:rPr dirty="0" spc="-20">
                <a:hlinkClick r:id="rId5" action="ppaction://hlinksldjump"/>
              </a:rPr>
              <a:t>of shape </a:t>
            </a:r>
            <a:r>
              <a:rPr dirty="0" spc="-10">
                <a:hlinkClick r:id="rId5" action="ppaction://hlinksldjump"/>
              </a:rPr>
              <a:t>and colour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90142"/>
            <a:ext cx="3411854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“Shape </a:t>
            </a:r>
            <a:r>
              <a:rPr dirty="0" sz="1100" spc="-15">
                <a:latin typeface="Tahoma"/>
                <a:cs typeface="Tahoma"/>
              </a:rPr>
              <a:t>coding”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very </a:t>
            </a:r>
            <a:r>
              <a:rPr dirty="0" sz="1100" spc="-40">
                <a:latin typeface="Tahoma"/>
                <a:cs typeface="Tahoma"/>
              </a:rPr>
              <a:t>popular </a:t>
            </a:r>
            <a:r>
              <a:rPr dirty="0" sz="1100" spc="-55">
                <a:latin typeface="Tahoma"/>
                <a:cs typeface="Tahoma"/>
              </a:rPr>
              <a:t>system </a:t>
            </a:r>
            <a:r>
              <a:rPr dirty="0" sz="1100" spc="-60">
                <a:latin typeface="Tahoma"/>
                <a:cs typeface="Tahoma"/>
              </a:rPr>
              <a:t>devised by </a:t>
            </a:r>
            <a:r>
              <a:rPr dirty="0" sz="1100" spc="-50">
                <a:latin typeface="Tahoma"/>
                <a:cs typeface="Tahoma"/>
              </a:rPr>
              <a:t>Susan  </a:t>
            </a:r>
            <a:r>
              <a:rPr dirty="0" sz="1100" spc="-35">
                <a:latin typeface="Tahoma"/>
                <a:cs typeface="Tahoma"/>
              </a:rPr>
              <a:t>Ebbels.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40">
                <a:latin typeface="Tahoma"/>
                <a:cs typeface="Tahoma"/>
              </a:rPr>
              <a:t>Based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15">
                <a:latin typeface="Tahoma"/>
                <a:cs typeface="Tahoma"/>
              </a:rPr>
              <a:t>‘Colourful </a:t>
            </a:r>
            <a:r>
              <a:rPr dirty="0" sz="1100" spc="-35">
                <a:latin typeface="Tahoma"/>
                <a:cs typeface="Tahoma"/>
              </a:rPr>
              <a:t>semantics’ </a:t>
            </a:r>
            <a:r>
              <a:rPr dirty="0" sz="1100" spc="-25">
                <a:latin typeface="Tahoma"/>
                <a:cs typeface="Tahoma"/>
              </a:rPr>
              <a:t>(Dorothy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Bryan)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1194752"/>
            <a:ext cx="3528098" cy="19825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26420" y="3323099"/>
            <a:ext cx="213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13227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258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15" action="ppaction://hlinksldjump"/>
              </a:rPr>
              <a:t>Active</a:t>
            </a:r>
            <a:r>
              <a:rPr dirty="0" spc="100">
                <a:hlinkClick r:id="rId15" action="ppaction://hlinksldjump"/>
              </a:rPr>
              <a:t> </a:t>
            </a:r>
            <a:r>
              <a:rPr dirty="0" spc="-15">
                <a:hlinkClick r:id="rId15" action="ppaction://hlinksldjump"/>
              </a:rPr>
              <a:t>learning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625423"/>
            <a:ext cx="3164205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Leonard, </a:t>
            </a:r>
            <a:r>
              <a:rPr dirty="0" sz="1100" spc="-55">
                <a:latin typeface="Tahoma"/>
                <a:cs typeface="Tahoma"/>
              </a:rPr>
              <a:t>2019 </a:t>
            </a:r>
            <a:r>
              <a:rPr dirty="0" sz="1100" spc="-40">
                <a:latin typeface="Tahoma"/>
                <a:cs typeface="Tahoma"/>
              </a:rPr>
              <a:t>- </a:t>
            </a:r>
            <a:r>
              <a:rPr dirty="0" sz="1100" spc="-30">
                <a:latin typeface="Tahoma"/>
                <a:cs typeface="Tahoma"/>
              </a:rPr>
              <a:t>Retrieval condition </a:t>
            </a:r>
            <a:r>
              <a:rPr dirty="0" sz="1100" spc="-65">
                <a:latin typeface="Tahoma"/>
                <a:cs typeface="Tahoma"/>
              </a:rPr>
              <a:t>versus </a:t>
            </a:r>
            <a:r>
              <a:rPr dirty="0" sz="1100" spc="-40">
                <a:latin typeface="Tahoma"/>
                <a:cs typeface="Tahoma"/>
              </a:rPr>
              <a:t>no-retrieval  </a:t>
            </a:r>
            <a:r>
              <a:rPr dirty="0" sz="1100" spc="-30">
                <a:latin typeface="Tahoma"/>
                <a:cs typeface="Tahoma"/>
              </a:rPr>
              <a:t>condition </a:t>
            </a:r>
            <a:r>
              <a:rPr dirty="0" sz="1100" spc="-35">
                <a:latin typeface="Tahoma"/>
                <a:cs typeface="Tahoma"/>
              </a:rPr>
              <a:t>(study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only)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30">
                <a:latin typeface="Tahoma"/>
                <a:cs typeface="Tahoma"/>
              </a:rPr>
              <a:t>Novel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adjectives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997" y="1322351"/>
            <a:ext cx="3304129" cy="16520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32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57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258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">
                <a:hlinkClick r:id="rId15" action="ppaction://hlinksldjump"/>
              </a:rPr>
              <a:t>Active</a:t>
            </a:r>
            <a:r>
              <a:rPr dirty="0" spc="100">
                <a:hlinkClick r:id="rId15" action="ppaction://hlinksldjump"/>
              </a:rPr>
              <a:t> </a:t>
            </a:r>
            <a:r>
              <a:rPr dirty="0" spc="-15">
                <a:hlinkClick r:id="rId15" action="ppaction://hlinksldjump"/>
              </a:rPr>
              <a:t>learning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2751"/>
            <a:ext cx="3528071" cy="26433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33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09715"/>
            <a:ext cx="446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26845"/>
            <a:ext cx="1595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(1)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Multimodal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33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28292"/>
            <a:ext cx="1340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(2)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Difficulty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gradients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29739"/>
            <a:ext cx="1892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(3)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Lexical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variation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within</a:t>
            </a:r>
            <a:r>
              <a:rPr dirty="0" sz="1100" spc="1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slots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31186"/>
            <a:ext cx="2211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(4)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Other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psycholinguistic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2087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Conclusion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92455" cy="10407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93345" marR="8255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 marL="76835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55880">
              <a:lnSpc>
                <a:spcPts val="700"/>
              </a:lnSpc>
              <a:spcBef>
                <a:spcPts val="38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186742"/>
            <a:ext cx="549910" cy="8001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10858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424913"/>
            <a:ext cx="32588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10">
                <a:latin typeface="Tahoma"/>
                <a:cs typeface="Tahoma"/>
              </a:rPr>
              <a:t>lot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50">
                <a:latin typeface="Tahoma"/>
                <a:cs typeface="Tahoma"/>
              </a:rPr>
              <a:t>theory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covered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25">
                <a:latin typeface="Tahoma"/>
                <a:cs typeface="Tahoma"/>
              </a:rPr>
              <a:t>directly  </a:t>
            </a:r>
            <a:r>
              <a:rPr dirty="0" sz="1100" spc="-20">
                <a:latin typeface="Tahoma"/>
                <a:cs typeface="Tahoma"/>
              </a:rPr>
              <a:t>clinically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applicable!!!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34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09715"/>
            <a:ext cx="446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26845"/>
            <a:ext cx="15951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(1) </a:t>
            </a:r>
            <a:r>
              <a:rPr dirty="0" sz="1100" spc="-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Multimodal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34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28292"/>
            <a:ext cx="1340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(2)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Difficulty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gradients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29739"/>
            <a:ext cx="1892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(3)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Lexical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variation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within</a:t>
            </a:r>
            <a:r>
              <a:rPr dirty="0" sz="1100" spc="15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slots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31186"/>
            <a:ext cx="2211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(4)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Other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psycholinguistic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approaches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32087"/>
            <a:ext cx="7486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Conclusion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09715"/>
            <a:ext cx="3879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869976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526667"/>
            <a:ext cx="3416935" cy="6559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34290">
              <a:lnSpc>
                <a:spcPct val="91300"/>
              </a:lnSpc>
              <a:spcBef>
                <a:spcPts val="180"/>
              </a:spcBef>
            </a:pPr>
            <a:r>
              <a:rPr dirty="0" sz="800" spc="-5">
                <a:latin typeface="Arial"/>
                <a:cs typeface="Arial"/>
              </a:rPr>
              <a:t>Bryan, </a:t>
            </a:r>
            <a:r>
              <a:rPr dirty="0" sz="800" spc="20">
                <a:latin typeface="Arial"/>
                <a:cs typeface="Arial"/>
              </a:rPr>
              <a:t>A. </a:t>
            </a:r>
            <a:r>
              <a:rPr dirty="0" sz="800" spc="5">
                <a:latin typeface="Arial"/>
                <a:cs typeface="Arial"/>
              </a:rPr>
              <a:t>(2003). </a:t>
            </a:r>
            <a:r>
              <a:rPr dirty="0" sz="800" spc="-5">
                <a:latin typeface="Arial"/>
                <a:cs typeface="Arial"/>
              </a:rPr>
              <a:t>Colourful </a:t>
            </a:r>
            <a:r>
              <a:rPr dirty="0" sz="800" spc="-20">
                <a:latin typeface="Arial"/>
                <a:cs typeface="Arial"/>
              </a:rPr>
              <a:t>semantics: </a:t>
            </a:r>
            <a:r>
              <a:rPr dirty="0" sz="800" spc="5">
                <a:latin typeface="Arial"/>
                <a:cs typeface="Arial"/>
              </a:rPr>
              <a:t>Thematic </a:t>
            </a:r>
            <a:r>
              <a:rPr dirty="0" sz="800" spc="-15">
                <a:latin typeface="Arial"/>
                <a:cs typeface="Arial"/>
              </a:rPr>
              <a:t>role therapy. </a:t>
            </a:r>
            <a:r>
              <a:rPr dirty="0" u="sng" sz="8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Language 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u="sng" sz="8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Disorders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Children </a:t>
            </a:r>
            <a:r>
              <a:rPr dirty="0" u="sng" sz="8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Adults: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Psycholinguistic </a:t>
            </a:r>
            <a:r>
              <a:rPr dirty="0" u="sng" sz="8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Approaches </a:t>
            </a:r>
            <a:r>
              <a:rPr dirty="0" u="sng" sz="800" spc="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Therapy</a:t>
            </a:r>
            <a:r>
              <a:rPr dirty="0" sz="800" spc="-5">
                <a:latin typeface="Arial"/>
                <a:cs typeface="Arial"/>
              </a:rPr>
              <a:t>,  </a:t>
            </a:r>
            <a:r>
              <a:rPr dirty="0" sz="800" spc="-20">
                <a:latin typeface="Arial"/>
                <a:cs typeface="Arial"/>
              </a:rPr>
              <a:t>143–161.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ts val="900"/>
              </a:lnSpc>
              <a:spcBef>
                <a:spcPts val="475"/>
              </a:spcBef>
            </a:pPr>
            <a:r>
              <a:rPr dirty="0" sz="800" spc="-35">
                <a:latin typeface="Arial"/>
                <a:cs typeface="Arial"/>
              </a:rPr>
              <a:t>Casenhiser, </a:t>
            </a:r>
            <a:r>
              <a:rPr dirty="0" sz="800" spc="15">
                <a:latin typeface="Arial"/>
                <a:cs typeface="Arial"/>
              </a:rPr>
              <a:t>D.,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-15">
                <a:latin typeface="Arial"/>
                <a:cs typeface="Arial"/>
              </a:rPr>
              <a:t>Goldberg, </a:t>
            </a:r>
            <a:r>
              <a:rPr dirty="0" sz="800" spc="20">
                <a:latin typeface="Arial"/>
                <a:cs typeface="Arial"/>
              </a:rPr>
              <a:t>A. </a:t>
            </a:r>
            <a:r>
              <a:rPr dirty="0" sz="800" spc="-10">
                <a:latin typeface="Arial"/>
                <a:cs typeface="Arial"/>
              </a:rPr>
              <a:t>E. </a:t>
            </a:r>
            <a:r>
              <a:rPr dirty="0" sz="800" spc="5">
                <a:latin typeface="Arial"/>
                <a:cs typeface="Arial"/>
              </a:rPr>
              <a:t>(2005). </a:t>
            </a:r>
            <a:r>
              <a:rPr dirty="0" sz="800" spc="-20">
                <a:latin typeface="Arial"/>
                <a:cs typeface="Arial"/>
              </a:rPr>
              <a:t>Fast </a:t>
            </a:r>
            <a:r>
              <a:rPr dirty="0" sz="800" spc="-10">
                <a:latin typeface="Arial"/>
                <a:cs typeface="Arial"/>
              </a:rPr>
              <a:t>mapping </a:t>
            </a:r>
            <a:r>
              <a:rPr dirty="0" sz="800" spc="-25">
                <a:latin typeface="Arial"/>
                <a:cs typeface="Arial"/>
              </a:rPr>
              <a:t>between </a:t>
            </a:r>
            <a:r>
              <a:rPr dirty="0" sz="800" spc="-40">
                <a:latin typeface="Arial"/>
                <a:cs typeface="Arial"/>
              </a:rPr>
              <a:t>a </a:t>
            </a:r>
            <a:r>
              <a:rPr dirty="0" sz="800" spc="-20">
                <a:latin typeface="Arial"/>
                <a:cs typeface="Arial"/>
              </a:rPr>
              <a:t>phrasal  </a:t>
            </a:r>
            <a:r>
              <a:rPr dirty="0" sz="800">
                <a:latin typeface="Arial"/>
                <a:cs typeface="Arial"/>
              </a:rPr>
              <a:t>form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meaning.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Developmental </a:t>
            </a:r>
            <a:r>
              <a:rPr dirty="0" u="sng" sz="8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Science</a:t>
            </a:r>
            <a:r>
              <a:rPr dirty="0" sz="800" spc="-30">
                <a:latin typeface="Arial"/>
                <a:cs typeface="Arial"/>
              </a:rPr>
              <a:t>, </a:t>
            </a:r>
            <a:r>
              <a:rPr dirty="0" u="sng" sz="800" spc="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</a:t>
            </a:r>
            <a:r>
              <a:rPr dirty="0" sz="800" spc="15">
                <a:latin typeface="Arial"/>
                <a:cs typeface="Arial"/>
              </a:rPr>
              <a:t>(6),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500–508.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35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235277"/>
            <a:ext cx="3392804" cy="3746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160"/>
              </a:spcBef>
            </a:pPr>
            <a:r>
              <a:rPr dirty="0" sz="800" spc="-20">
                <a:latin typeface="Arial"/>
                <a:cs typeface="Arial"/>
              </a:rPr>
              <a:t>Childers, </a:t>
            </a:r>
            <a:r>
              <a:rPr dirty="0" sz="800" spc="5">
                <a:latin typeface="Arial"/>
                <a:cs typeface="Arial"/>
              </a:rPr>
              <a:t>J.,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-15">
                <a:latin typeface="Arial"/>
                <a:cs typeface="Arial"/>
              </a:rPr>
              <a:t>Tomasello, </a:t>
            </a:r>
            <a:r>
              <a:rPr dirty="0" sz="800" spc="40">
                <a:latin typeface="Arial"/>
                <a:cs typeface="Arial"/>
              </a:rPr>
              <a:t>M. </a:t>
            </a:r>
            <a:r>
              <a:rPr dirty="0" sz="800" spc="5">
                <a:latin typeface="Arial"/>
                <a:cs typeface="Arial"/>
              </a:rPr>
              <a:t>(2001).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15">
                <a:latin typeface="Arial"/>
                <a:cs typeface="Arial"/>
              </a:rPr>
              <a:t>role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 spc="-20">
                <a:latin typeface="Arial"/>
                <a:cs typeface="Arial"/>
              </a:rPr>
              <a:t>pronouns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20">
                <a:latin typeface="Arial"/>
                <a:cs typeface="Arial"/>
              </a:rPr>
              <a:t>young  </a:t>
            </a:r>
            <a:r>
              <a:rPr dirty="0" sz="800" spc="-10">
                <a:latin typeface="Arial"/>
                <a:cs typeface="Arial"/>
              </a:rPr>
              <a:t>children’s </a:t>
            </a:r>
            <a:r>
              <a:rPr dirty="0" sz="800" spc="-5">
                <a:latin typeface="Arial"/>
                <a:cs typeface="Arial"/>
              </a:rPr>
              <a:t>acquisition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15">
                <a:latin typeface="Arial"/>
                <a:cs typeface="Arial"/>
              </a:rPr>
              <a:t>English </a:t>
            </a:r>
            <a:r>
              <a:rPr dirty="0" sz="800">
                <a:latin typeface="Arial"/>
                <a:cs typeface="Arial"/>
              </a:rPr>
              <a:t>transitive construction.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Developmental 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Psychology</a:t>
            </a:r>
            <a:r>
              <a:rPr dirty="0" sz="800" spc="-15">
                <a:latin typeface="Arial"/>
                <a:cs typeface="Arial"/>
              </a:rPr>
              <a:t>, </a:t>
            </a:r>
            <a:r>
              <a:rPr dirty="0" u="sng" sz="8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37</a:t>
            </a:r>
            <a:r>
              <a:rPr dirty="0" sz="800" spc="10">
                <a:latin typeface="Arial"/>
                <a:cs typeface="Arial"/>
              </a:rPr>
              <a:t>(6),</a:t>
            </a:r>
            <a:r>
              <a:rPr dirty="0" sz="800" spc="-8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739–748.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62365"/>
            <a:ext cx="3555365" cy="47752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190"/>
              </a:spcBef>
            </a:pPr>
            <a:r>
              <a:rPr dirty="0" sz="800" spc="5">
                <a:latin typeface="Arial"/>
                <a:cs typeface="Arial"/>
              </a:rPr>
              <a:t>Dell, </a:t>
            </a:r>
            <a:r>
              <a:rPr dirty="0" sz="800" spc="-25">
                <a:latin typeface="Arial"/>
                <a:cs typeface="Arial"/>
              </a:rPr>
              <a:t>G. </a:t>
            </a:r>
            <a:r>
              <a:rPr dirty="0" sz="800" spc="-15">
                <a:latin typeface="Arial"/>
                <a:cs typeface="Arial"/>
              </a:rPr>
              <a:t>S.,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-25">
                <a:latin typeface="Arial"/>
                <a:cs typeface="Arial"/>
              </a:rPr>
              <a:t>Chang, </a:t>
            </a:r>
            <a:r>
              <a:rPr dirty="0" sz="800">
                <a:latin typeface="Arial"/>
                <a:cs typeface="Arial"/>
              </a:rPr>
              <a:t>F. </a:t>
            </a:r>
            <a:r>
              <a:rPr dirty="0" sz="800" spc="5">
                <a:latin typeface="Arial"/>
                <a:cs typeface="Arial"/>
              </a:rPr>
              <a:t>(2013).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P-chain: </a:t>
            </a:r>
            <a:r>
              <a:rPr dirty="0" sz="800">
                <a:latin typeface="Arial"/>
                <a:cs typeface="Arial"/>
              </a:rPr>
              <a:t>relating </a:t>
            </a:r>
            <a:r>
              <a:rPr dirty="0" sz="800" spc="-30">
                <a:latin typeface="Arial"/>
                <a:cs typeface="Arial"/>
              </a:rPr>
              <a:t>sentence </a:t>
            </a:r>
            <a:r>
              <a:rPr dirty="0" sz="800">
                <a:latin typeface="Arial"/>
                <a:cs typeface="Arial"/>
              </a:rPr>
              <a:t>production 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10">
                <a:latin typeface="Arial"/>
                <a:cs typeface="Arial"/>
              </a:rPr>
              <a:t>its </a:t>
            </a:r>
            <a:r>
              <a:rPr dirty="0" sz="800" spc="-25">
                <a:latin typeface="Arial"/>
                <a:cs typeface="Arial"/>
              </a:rPr>
              <a:t>disorders </a:t>
            </a:r>
            <a:r>
              <a:rPr dirty="0" sz="800" spc="30">
                <a:latin typeface="Arial"/>
                <a:cs typeface="Arial"/>
              </a:rPr>
              <a:t>to </a:t>
            </a:r>
            <a:r>
              <a:rPr dirty="0" sz="800" spc="-25">
                <a:latin typeface="Arial"/>
                <a:cs typeface="Arial"/>
              </a:rPr>
              <a:t>comprehension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acquisition. </a:t>
            </a:r>
            <a:r>
              <a:rPr dirty="0" sz="800" spc="-10">
                <a:latin typeface="Arial"/>
                <a:cs typeface="Arial"/>
              </a:rPr>
              <a:t>Philosophical </a:t>
            </a:r>
            <a:r>
              <a:rPr dirty="0" sz="800" spc="-15">
                <a:latin typeface="Arial"/>
                <a:cs typeface="Arial"/>
              </a:rPr>
              <a:t>Transactions 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30">
                <a:latin typeface="Arial"/>
                <a:cs typeface="Arial"/>
              </a:rPr>
              <a:t>Royal </a:t>
            </a:r>
            <a:r>
              <a:rPr dirty="0" sz="800" spc="-15">
                <a:latin typeface="Arial"/>
                <a:cs typeface="Arial"/>
              </a:rPr>
              <a:t>Society </a:t>
            </a:r>
            <a:r>
              <a:rPr dirty="0" sz="800" spc="20">
                <a:latin typeface="Arial"/>
                <a:cs typeface="Arial"/>
              </a:rPr>
              <a:t>B: </a:t>
            </a:r>
            <a:r>
              <a:rPr dirty="0" sz="800" spc="-5">
                <a:latin typeface="Arial"/>
                <a:cs typeface="Arial"/>
              </a:rPr>
              <a:t>Biological </a:t>
            </a:r>
            <a:r>
              <a:rPr dirty="0" sz="800" spc="-35">
                <a:latin typeface="Arial"/>
                <a:cs typeface="Arial"/>
              </a:rPr>
              <a:t>Sciences, </a:t>
            </a:r>
            <a:r>
              <a:rPr dirty="0" sz="800" spc="-5">
                <a:latin typeface="Arial"/>
                <a:cs typeface="Arial"/>
              </a:rPr>
              <a:t>369(1634).  </a:t>
            </a:r>
            <a:r>
              <a:rPr dirty="0" sz="800" spc="15">
                <a:latin typeface="Arial"/>
                <a:cs typeface="Arial"/>
              </a:rPr>
              <a:t>https://doi.org/10.1098/rstb.2012.0394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187586"/>
            <a:ext cx="3484879" cy="87249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ct val="89100"/>
              </a:lnSpc>
              <a:spcBef>
                <a:spcPts val="200"/>
              </a:spcBef>
            </a:pPr>
            <a:r>
              <a:rPr dirty="0" sz="800" spc="-20">
                <a:latin typeface="Arial"/>
                <a:cs typeface="Arial"/>
              </a:rPr>
              <a:t>Ebbels, </a:t>
            </a:r>
            <a:r>
              <a:rPr dirty="0" sz="800" spc="-30">
                <a:latin typeface="Arial"/>
                <a:cs typeface="Arial"/>
              </a:rPr>
              <a:t>S. </a:t>
            </a:r>
            <a:r>
              <a:rPr dirty="0" sz="800" spc="15">
                <a:latin typeface="Arial"/>
                <a:cs typeface="Arial"/>
              </a:rPr>
              <a:t>H., </a:t>
            </a:r>
            <a:r>
              <a:rPr dirty="0" sz="800" spc="-20">
                <a:latin typeface="Arial"/>
                <a:cs typeface="Arial"/>
              </a:rPr>
              <a:t>van der </a:t>
            </a:r>
            <a:r>
              <a:rPr dirty="0" sz="800" spc="-25">
                <a:latin typeface="Arial"/>
                <a:cs typeface="Arial"/>
              </a:rPr>
              <a:t>Lely, </a:t>
            </a:r>
            <a:r>
              <a:rPr dirty="0" sz="800" spc="15">
                <a:latin typeface="Arial"/>
                <a:cs typeface="Arial"/>
              </a:rPr>
              <a:t>H. </a:t>
            </a:r>
            <a:r>
              <a:rPr dirty="0" sz="800" spc="30">
                <a:latin typeface="Arial"/>
                <a:cs typeface="Arial"/>
              </a:rPr>
              <a:t>K. </a:t>
            </a:r>
            <a:r>
              <a:rPr dirty="0" sz="800" spc="5">
                <a:latin typeface="Arial"/>
                <a:cs typeface="Arial"/>
              </a:rPr>
              <a:t>J.,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>
                <a:latin typeface="Arial"/>
                <a:cs typeface="Arial"/>
              </a:rPr>
              <a:t>Dockrell, </a:t>
            </a:r>
            <a:r>
              <a:rPr dirty="0" sz="800" spc="5">
                <a:latin typeface="Arial"/>
                <a:cs typeface="Arial"/>
              </a:rPr>
              <a:t>J. </a:t>
            </a:r>
            <a:r>
              <a:rPr dirty="0" sz="800" spc="-10">
                <a:latin typeface="Arial"/>
                <a:cs typeface="Arial"/>
              </a:rPr>
              <a:t>E. </a:t>
            </a:r>
            <a:r>
              <a:rPr dirty="0" sz="800" spc="5">
                <a:latin typeface="Arial"/>
                <a:cs typeface="Arial"/>
              </a:rPr>
              <a:t>(2007). </a:t>
            </a:r>
            <a:r>
              <a:rPr dirty="0" sz="800">
                <a:latin typeface="Arial"/>
                <a:cs typeface="Arial"/>
              </a:rPr>
              <a:t>Intervention  for </a:t>
            </a:r>
            <a:r>
              <a:rPr dirty="0" sz="800" spc="-15">
                <a:latin typeface="Arial"/>
                <a:cs typeface="Arial"/>
              </a:rPr>
              <a:t>Verb </a:t>
            </a:r>
            <a:r>
              <a:rPr dirty="0" sz="800">
                <a:latin typeface="Arial"/>
                <a:cs typeface="Arial"/>
              </a:rPr>
              <a:t>Argument Structure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15">
                <a:latin typeface="Arial"/>
                <a:cs typeface="Arial"/>
              </a:rPr>
              <a:t>Children </a:t>
            </a:r>
            <a:r>
              <a:rPr dirty="0" sz="800" spc="35">
                <a:latin typeface="Arial"/>
                <a:cs typeface="Arial"/>
              </a:rPr>
              <a:t>With </a:t>
            </a:r>
            <a:r>
              <a:rPr dirty="0" sz="800" spc="-15">
                <a:latin typeface="Arial"/>
                <a:cs typeface="Arial"/>
              </a:rPr>
              <a:t>Persistent </a:t>
            </a:r>
            <a:r>
              <a:rPr dirty="0" sz="800" spc="-10">
                <a:latin typeface="Arial"/>
                <a:cs typeface="Arial"/>
              </a:rPr>
              <a:t>SLI: </a:t>
            </a:r>
            <a:r>
              <a:rPr dirty="0" sz="800" spc="30">
                <a:latin typeface="Arial"/>
                <a:cs typeface="Arial"/>
              </a:rPr>
              <a:t>A </a:t>
            </a:r>
            <a:r>
              <a:rPr dirty="0" sz="800" spc="-20">
                <a:latin typeface="Arial"/>
                <a:cs typeface="Arial"/>
              </a:rPr>
              <a:t>Randomized  </a:t>
            </a:r>
            <a:r>
              <a:rPr dirty="0" sz="800">
                <a:latin typeface="Arial"/>
                <a:cs typeface="Arial"/>
              </a:rPr>
              <a:t>Control </a:t>
            </a:r>
            <a:r>
              <a:rPr dirty="0" sz="800" spc="5">
                <a:latin typeface="Arial"/>
                <a:cs typeface="Arial"/>
              </a:rPr>
              <a:t>Trial.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Journal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sng" sz="8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Speech, </a:t>
            </a:r>
            <a:r>
              <a:rPr dirty="0" u="sng" sz="8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Language </a:t>
            </a:r>
            <a:r>
              <a:rPr dirty="0" u="sng" sz="8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Hearing </a:t>
            </a:r>
            <a:r>
              <a:rPr dirty="0" u="sng" sz="8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Research</a:t>
            </a:r>
            <a:r>
              <a:rPr dirty="0" sz="800" spc="-35">
                <a:latin typeface="Arial"/>
                <a:cs typeface="Arial"/>
              </a:rPr>
              <a:t>, </a:t>
            </a:r>
            <a:r>
              <a:rPr dirty="0" u="sng" sz="8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50</a:t>
            </a:r>
            <a:r>
              <a:rPr dirty="0" sz="800" spc="10">
                <a:latin typeface="Arial"/>
                <a:cs typeface="Arial"/>
              </a:rPr>
              <a:t>(5),  </a:t>
            </a:r>
            <a:r>
              <a:rPr dirty="0" sz="800" spc="-15">
                <a:latin typeface="Arial"/>
                <a:cs typeface="Arial"/>
              </a:rPr>
              <a:t>1330.</a:t>
            </a:r>
            <a:endParaRPr sz="800">
              <a:latin typeface="Arial"/>
              <a:cs typeface="Arial"/>
            </a:endParaRPr>
          </a:p>
          <a:p>
            <a:pPr marL="12700" marR="33020">
              <a:lnSpc>
                <a:spcPct val="93200"/>
              </a:lnSpc>
              <a:spcBef>
                <a:spcPts val="459"/>
              </a:spcBef>
            </a:pPr>
            <a:r>
              <a:rPr dirty="0" sz="800" spc="-20">
                <a:latin typeface="Arial"/>
                <a:cs typeface="Arial"/>
              </a:rPr>
              <a:t>Ebbels, </a:t>
            </a:r>
            <a:r>
              <a:rPr dirty="0" sz="800" spc="-15">
                <a:latin typeface="Arial"/>
                <a:cs typeface="Arial"/>
              </a:rPr>
              <a:t>S.,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-15">
                <a:latin typeface="Arial"/>
                <a:cs typeface="Arial"/>
              </a:rPr>
              <a:t>Van </a:t>
            </a:r>
            <a:r>
              <a:rPr dirty="0" sz="800" spc="-20">
                <a:latin typeface="Arial"/>
                <a:cs typeface="Arial"/>
              </a:rPr>
              <a:t>der </a:t>
            </a:r>
            <a:r>
              <a:rPr dirty="0" sz="800" spc="-25">
                <a:latin typeface="Arial"/>
                <a:cs typeface="Arial"/>
              </a:rPr>
              <a:t>Lely, </a:t>
            </a:r>
            <a:r>
              <a:rPr dirty="0" sz="800" spc="15">
                <a:latin typeface="Arial"/>
                <a:cs typeface="Arial"/>
              </a:rPr>
              <a:t>H. </a:t>
            </a:r>
            <a:r>
              <a:rPr dirty="0" sz="800" spc="30">
                <a:latin typeface="Arial"/>
                <a:cs typeface="Arial"/>
              </a:rPr>
              <a:t>K. </a:t>
            </a:r>
            <a:r>
              <a:rPr dirty="0" sz="800" spc="5">
                <a:latin typeface="Arial"/>
                <a:cs typeface="Arial"/>
              </a:rPr>
              <a:t>J. (2001). Meta-syntactic </a:t>
            </a:r>
            <a:r>
              <a:rPr dirty="0" sz="800" spc="-10">
                <a:latin typeface="Arial"/>
                <a:cs typeface="Arial"/>
              </a:rPr>
              <a:t>therapy </a:t>
            </a:r>
            <a:r>
              <a:rPr dirty="0" sz="800" spc="-20">
                <a:latin typeface="Arial"/>
                <a:cs typeface="Arial"/>
              </a:rPr>
              <a:t>using  </a:t>
            </a:r>
            <a:r>
              <a:rPr dirty="0" sz="800" spc="-15">
                <a:latin typeface="Arial"/>
                <a:cs typeface="Arial"/>
              </a:rPr>
              <a:t>visual </a:t>
            </a:r>
            <a:r>
              <a:rPr dirty="0" sz="800" spc="-10">
                <a:latin typeface="Arial"/>
                <a:cs typeface="Arial"/>
              </a:rPr>
              <a:t>coding </a:t>
            </a:r>
            <a:r>
              <a:rPr dirty="0" sz="800">
                <a:latin typeface="Arial"/>
                <a:cs typeface="Arial"/>
              </a:rPr>
              <a:t>for </a:t>
            </a:r>
            <a:r>
              <a:rPr dirty="0" sz="800" spc="-10">
                <a:latin typeface="Arial"/>
                <a:cs typeface="Arial"/>
              </a:rPr>
              <a:t>children </a:t>
            </a:r>
            <a:r>
              <a:rPr dirty="0" sz="800" spc="20">
                <a:latin typeface="Arial"/>
                <a:cs typeface="Arial"/>
              </a:rPr>
              <a:t>with </a:t>
            </a:r>
            <a:r>
              <a:rPr dirty="0" sz="800" spc="-45">
                <a:latin typeface="Arial"/>
                <a:cs typeface="Arial"/>
              </a:rPr>
              <a:t>severe </a:t>
            </a:r>
            <a:r>
              <a:rPr dirty="0" sz="800" spc="-10">
                <a:latin typeface="Arial"/>
                <a:cs typeface="Arial"/>
              </a:rPr>
              <a:t>persistent SLI.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International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Journal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Child </a:t>
            </a:r>
            <a:r>
              <a:rPr dirty="0" u="sng" sz="8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Language </a:t>
            </a:r>
            <a:r>
              <a:rPr dirty="0" u="sng" sz="8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Disorders</a:t>
            </a:r>
            <a:r>
              <a:rPr dirty="0" sz="800" spc="-20">
                <a:latin typeface="Arial"/>
                <a:cs typeface="Arial"/>
              </a:rPr>
              <a:t>,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36</a:t>
            </a:r>
            <a:r>
              <a:rPr dirty="0" sz="800" spc="-5">
                <a:latin typeface="Arial"/>
                <a:cs typeface="Arial"/>
              </a:rPr>
              <a:t>(s1),</a:t>
            </a:r>
            <a:r>
              <a:rPr dirty="0" sz="800" spc="-114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345–350.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09715"/>
            <a:ext cx="3879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869976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1897" y="483538"/>
            <a:ext cx="3604260" cy="11969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8100" marR="30480">
              <a:lnSpc>
                <a:spcPct val="84100"/>
              </a:lnSpc>
              <a:spcBef>
                <a:spcPts val="250"/>
              </a:spcBef>
            </a:pPr>
            <a:r>
              <a:rPr dirty="0" sz="800" spc="-20">
                <a:latin typeface="Arial"/>
                <a:cs typeface="Arial"/>
              </a:rPr>
              <a:t>Ebbels, </a:t>
            </a:r>
            <a:r>
              <a:rPr dirty="0" sz="800" spc="-40">
                <a:latin typeface="Arial"/>
                <a:cs typeface="Arial"/>
              </a:rPr>
              <a:t>Susan </a:t>
            </a:r>
            <a:r>
              <a:rPr dirty="0" sz="800" spc="15">
                <a:latin typeface="Arial"/>
                <a:cs typeface="Arial"/>
              </a:rPr>
              <a:t>H., </a:t>
            </a:r>
            <a:r>
              <a:rPr dirty="0" sz="800">
                <a:latin typeface="Arial"/>
                <a:cs typeface="Arial"/>
              </a:rPr>
              <a:t>Dockrell, </a:t>
            </a:r>
            <a:r>
              <a:rPr dirty="0" sz="800" spc="5">
                <a:latin typeface="Arial"/>
                <a:cs typeface="Arial"/>
              </a:rPr>
              <a:t>J. </a:t>
            </a:r>
            <a:r>
              <a:rPr dirty="0" sz="800" spc="-5">
                <a:latin typeface="Arial"/>
                <a:cs typeface="Arial"/>
              </a:rPr>
              <a:t>E.,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-20">
                <a:latin typeface="Arial"/>
                <a:cs typeface="Arial"/>
              </a:rPr>
              <a:t>van der </a:t>
            </a:r>
            <a:r>
              <a:rPr dirty="0" sz="800" spc="-25">
                <a:latin typeface="Arial"/>
                <a:cs typeface="Arial"/>
              </a:rPr>
              <a:t>Lely, </a:t>
            </a:r>
            <a:r>
              <a:rPr dirty="0" sz="800" spc="15">
                <a:latin typeface="Arial"/>
                <a:cs typeface="Arial"/>
              </a:rPr>
              <a:t>H. </a:t>
            </a:r>
            <a:r>
              <a:rPr dirty="0" sz="800" spc="30">
                <a:latin typeface="Arial"/>
                <a:cs typeface="Arial"/>
              </a:rPr>
              <a:t>K. </a:t>
            </a:r>
            <a:r>
              <a:rPr dirty="0" sz="800" spc="5">
                <a:latin typeface="Arial"/>
                <a:cs typeface="Arial"/>
              </a:rPr>
              <a:t>J. (2012). Production  of </a:t>
            </a:r>
            <a:r>
              <a:rPr dirty="0" sz="800" spc="-10">
                <a:latin typeface="Arial"/>
                <a:cs typeface="Arial"/>
              </a:rPr>
              <a:t>change-of-state, </a:t>
            </a:r>
            <a:r>
              <a:rPr dirty="0" sz="800" spc="-5">
                <a:latin typeface="Arial"/>
                <a:cs typeface="Arial"/>
              </a:rPr>
              <a:t>change-of-location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alternating </a:t>
            </a:r>
            <a:r>
              <a:rPr dirty="0" sz="800" spc="-25">
                <a:latin typeface="Arial"/>
                <a:cs typeface="Arial"/>
              </a:rPr>
              <a:t>verbs: </a:t>
            </a:r>
            <a:r>
              <a:rPr dirty="0" sz="800" spc="30">
                <a:latin typeface="Arial"/>
                <a:cs typeface="Arial"/>
              </a:rPr>
              <a:t>A </a:t>
            </a:r>
            <a:r>
              <a:rPr dirty="0" sz="800" spc="-20">
                <a:latin typeface="Arial"/>
                <a:cs typeface="Arial"/>
              </a:rPr>
              <a:t>comparison </a:t>
            </a:r>
            <a:r>
              <a:rPr dirty="0" sz="800" spc="5">
                <a:latin typeface="Arial"/>
                <a:cs typeface="Arial"/>
              </a:rPr>
              <a:t>of  </a:t>
            </a:r>
            <a:r>
              <a:rPr dirty="0" sz="800" spc="-10">
                <a:latin typeface="Arial"/>
                <a:cs typeface="Arial"/>
              </a:rPr>
              <a:t>children </a:t>
            </a:r>
            <a:r>
              <a:rPr dirty="0" sz="800" spc="20">
                <a:latin typeface="Arial"/>
                <a:cs typeface="Arial"/>
              </a:rPr>
              <a:t>with </a:t>
            </a:r>
            <a:r>
              <a:rPr dirty="0" sz="800" spc="-15">
                <a:latin typeface="Arial"/>
                <a:cs typeface="Arial"/>
              </a:rPr>
              <a:t>specific </a:t>
            </a:r>
            <a:r>
              <a:rPr dirty="0" sz="800" spc="-25">
                <a:latin typeface="Arial"/>
                <a:cs typeface="Arial"/>
              </a:rPr>
              <a:t>language </a:t>
            </a:r>
            <a:r>
              <a:rPr dirty="0" sz="800">
                <a:latin typeface="Arial"/>
                <a:cs typeface="Arial"/>
              </a:rPr>
              <a:t>impairment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typically </a:t>
            </a:r>
            <a:r>
              <a:rPr dirty="0" sz="800" spc="-20">
                <a:latin typeface="Arial"/>
                <a:cs typeface="Arial"/>
              </a:rPr>
              <a:t>developing </a:t>
            </a:r>
            <a:r>
              <a:rPr dirty="0" sz="800" spc="-5">
                <a:latin typeface="Arial"/>
                <a:cs typeface="Arial"/>
              </a:rPr>
              <a:t>children.  </a:t>
            </a:r>
            <a:r>
              <a:rPr dirty="0" u="sng" sz="8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Language </a:t>
            </a:r>
            <a:r>
              <a:rPr dirty="0" u="sng" sz="8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Cognitive </a:t>
            </a:r>
            <a:r>
              <a:rPr dirty="0" u="sng" sz="8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Processes</a:t>
            </a:r>
            <a:r>
              <a:rPr dirty="0" sz="800" spc="-35">
                <a:latin typeface="Arial"/>
                <a:cs typeface="Arial"/>
              </a:rPr>
              <a:t>, </a:t>
            </a:r>
            <a:r>
              <a:rPr dirty="0" u="sng" sz="8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27</a:t>
            </a:r>
            <a:r>
              <a:rPr dirty="0" sz="800" spc="10">
                <a:latin typeface="Arial"/>
                <a:cs typeface="Arial"/>
              </a:rPr>
              <a:t>(9),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1312–1333.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935"/>
              </a:lnSpc>
            </a:pPr>
            <a:r>
              <a:rPr dirty="0" sz="800" spc="5">
                <a:latin typeface="Arial"/>
                <a:cs typeface="Arial"/>
              </a:rPr>
              <a:t>https://doi.org/10.1080/01690965.2011.605598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Arial"/>
              <a:cs typeface="Arial"/>
            </a:endParaRPr>
          </a:p>
          <a:p>
            <a:pPr marL="38100" marR="123825">
              <a:lnSpc>
                <a:spcPct val="81800"/>
              </a:lnSpc>
            </a:pPr>
            <a:r>
              <a:rPr dirty="0" sz="800" spc="-20">
                <a:latin typeface="Arial"/>
                <a:cs typeface="Arial"/>
              </a:rPr>
              <a:t>Ebbels, </a:t>
            </a:r>
            <a:r>
              <a:rPr dirty="0" sz="800" spc="-40">
                <a:latin typeface="Arial"/>
                <a:cs typeface="Arial"/>
              </a:rPr>
              <a:t>Susan </a:t>
            </a:r>
            <a:r>
              <a:rPr dirty="0" sz="800" spc="15">
                <a:latin typeface="Arial"/>
                <a:cs typeface="Arial"/>
              </a:rPr>
              <a:t>H., </a:t>
            </a:r>
            <a:r>
              <a:rPr dirty="0" sz="800" spc="-25">
                <a:latin typeface="Arial"/>
                <a:cs typeface="Arial"/>
              </a:rPr>
              <a:t>MariA</a:t>
            </a:r>
            <a:r>
              <a:rPr dirty="0" baseline="13888" sz="1200" spc="-37">
                <a:latin typeface="Arial"/>
                <a:cs typeface="Arial"/>
              </a:rPr>
              <a:t>¨</a:t>
            </a:r>
            <a:r>
              <a:rPr dirty="0" sz="800" spc="-25">
                <a:latin typeface="Arial"/>
                <a:cs typeface="Arial"/>
              </a:rPr>
              <a:t>, </a:t>
            </a:r>
            <a:r>
              <a:rPr dirty="0" sz="800" spc="15">
                <a:latin typeface="Arial"/>
                <a:cs typeface="Arial"/>
              </a:rPr>
              <a:t>N., </a:t>
            </a:r>
            <a:r>
              <a:rPr dirty="0" sz="800" spc="-5">
                <a:latin typeface="Arial"/>
                <a:cs typeface="Arial"/>
              </a:rPr>
              <a:t>Murphy, </a:t>
            </a:r>
            <a:r>
              <a:rPr dirty="0" sz="800" spc="15">
                <a:latin typeface="Arial"/>
                <a:cs typeface="Arial"/>
              </a:rPr>
              <a:t>A.,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-5">
                <a:latin typeface="Arial"/>
                <a:cs typeface="Arial"/>
              </a:rPr>
              <a:t>Turner, </a:t>
            </a:r>
            <a:r>
              <a:rPr dirty="0" sz="800" spc="-25">
                <a:latin typeface="Arial"/>
                <a:cs typeface="Arial"/>
              </a:rPr>
              <a:t>G. </a:t>
            </a:r>
            <a:r>
              <a:rPr dirty="0" sz="800" spc="5">
                <a:latin typeface="Arial"/>
                <a:cs typeface="Arial"/>
              </a:rPr>
              <a:t>(2013). </a:t>
            </a:r>
            <a:r>
              <a:rPr dirty="0" sz="800" spc="-5">
                <a:latin typeface="Arial"/>
                <a:cs typeface="Arial"/>
              </a:rPr>
              <a:t>Improving  </a:t>
            </a:r>
            <a:r>
              <a:rPr dirty="0" sz="800" spc="-25">
                <a:latin typeface="Arial"/>
                <a:cs typeface="Arial"/>
              </a:rPr>
              <a:t>comprehension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30">
                <a:latin typeface="Arial"/>
                <a:cs typeface="Arial"/>
              </a:rPr>
              <a:t>adolescents </a:t>
            </a:r>
            <a:r>
              <a:rPr dirty="0" sz="800" spc="20">
                <a:latin typeface="Arial"/>
                <a:cs typeface="Arial"/>
              </a:rPr>
              <a:t>with </a:t>
            </a:r>
            <a:r>
              <a:rPr dirty="0" sz="800" spc="-45">
                <a:latin typeface="Arial"/>
                <a:cs typeface="Arial"/>
              </a:rPr>
              <a:t>severe </a:t>
            </a:r>
            <a:r>
              <a:rPr dirty="0" sz="800" spc="-15">
                <a:latin typeface="Arial"/>
                <a:cs typeface="Arial"/>
              </a:rPr>
              <a:t>receptive </a:t>
            </a:r>
            <a:r>
              <a:rPr dirty="0" sz="800" spc="-25">
                <a:latin typeface="Arial"/>
                <a:cs typeface="Arial"/>
              </a:rPr>
              <a:t>language </a:t>
            </a:r>
            <a:r>
              <a:rPr dirty="0" sz="800" spc="-5">
                <a:latin typeface="Arial"/>
                <a:cs typeface="Arial"/>
              </a:rPr>
              <a:t>impairments: </a:t>
            </a:r>
            <a:r>
              <a:rPr dirty="0" sz="800" spc="-40">
                <a:latin typeface="Arial"/>
                <a:cs typeface="Arial"/>
              </a:rPr>
              <a:t>a  </a:t>
            </a:r>
            <a:r>
              <a:rPr dirty="0" sz="800" spc="-15">
                <a:latin typeface="Arial"/>
                <a:cs typeface="Arial"/>
              </a:rPr>
              <a:t>randomized </a:t>
            </a:r>
            <a:r>
              <a:rPr dirty="0" sz="800" spc="5">
                <a:latin typeface="Arial"/>
                <a:cs typeface="Arial"/>
              </a:rPr>
              <a:t>control </a:t>
            </a:r>
            <a:r>
              <a:rPr dirty="0" sz="800" spc="20">
                <a:latin typeface="Arial"/>
                <a:cs typeface="Arial"/>
              </a:rPr>
              <a:t>trial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intervention for </a:t>
            </a:r>
            <a:r>
              <a:rPr dirty="0" sz="800" spc="-5">
                <a:latin typeface="Arial"/>
                <a:cs typeface="Arial"/>
              </a:rPr>
              <a:t>coordinating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conjunctions.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705"/>
              </a:lnSpc>
            </a:pPr>
            <a:r>
              <a:rPr dirty="0" u="sng" sz="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International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Journal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sng" sz="8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Language  </a:t>
            </a:r>
            <a:r>
              <a:rPr dirty="0" u="sng" sz="800" spc="10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Communication  </a:t>
            </a:r>
            <a:r>
              <a:rPr dirty="0" u="sng" sz="8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Disorders</a:t>
            </a:r>
            <a:r>
              <a:rPr dirty="0" sz="800" spc="-20">
                <a:latin typeface="Arial"/>
                <a:cs typeface="Arial"/>
              </a:rPr>
              <a:t>,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1–19.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950"/>
              </a:lnSpc>
            </a:pPr>
            <a:r>
              <a:rPr dirty="0" sz="800" spc="10">
                <a:latin typeface="Arial"/>
                <a:cs typeface="Arial"/>
              </a:rPr>
              <a:t>https://doi.org/10.1111/1460-6984.12047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36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727897"/>
            <a:ext cx="3252470" cy="26098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dirty="0" sz="800">
                <a:latin typeface="Arial"/>
                <a:cs typeface="Arial"/>
              </a:rPr>
              <a:t>Gierut, </a:t>
            </a:r>
            <a:r>
              <a:rPr dirty="0" sz="800" spc="5">
                <a:latin typeface="Arial"/>
                <a:cs typeface="Arial"/>
              </a:rPr>
              <a:t>J. </a:t>
            </a:r>
            <a:r>
              <a:rPr dirty="0" sz="800" spc="20">
                <a:latin typeface="Arial"/>
                <a:cs typeface="Arial"/>
              </a:rPr>
              <a:t>A. </a:t>
            </a:r>
            <a:r>
              <a:rPr dirty="0" sz="800" spc="5">
                <a:latin typeface="Arial"/>
                <a:cs typeface="Arial"/>
              </a:rPr>
              <a:t>(2007). </a:t>
            </a:r>
            <a:r>
              <a:rPr dirty="0" sz="800" spc="-10">
                <a:latin typeface="Arial"/>
                <a:cs typeface="Arial"/>
              </a:rPr>
              <a:t>Phonological </a:t>
            </a:r>
            <a:r>
              <a:rPr dirty="0" sz="800" spc="-5">
                <a:latin typeface="Arial"/>
                <a:cs typeface="Arial"/>
              </a:rPr>
              <a:t>complexity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25">
                <a:latin typeface="Arial"/>
                <a:cs typeface="Arial"/>
              </a:rPr>
              <a:t>language </a:t>
            </a:r>
            <a:r>
              <a:rPr dirty="0" sz="800" spc="-10">
                <a:latin typeface="Arial"/>
                <a:cs typeface="Arial"/>
              </a:rPr>
              <a:t>learnability. 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American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Journal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sng" sz="8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Speech-Language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Pathology</a:t>
            </a:r>
            <a:r>
              <a:rPr dirty="0" sz="800" spc="-5">
                <a:latin typeface="Arial"/>
                <a:cs typeface="Arial"/>
              </a:rPr>
              <a:t>, </a:t>
            </a:r>
            <a:r>
              <a:rPr dirty="0" u="sng" sz="8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16</a:t>
            </a:r>
            <a:r>
              <a:rPr dirty="0" sz="800" spc="10">
                <a:latin typeface="Arial"/>
                <a:cs typeface="Arial"/>
              </a:rPr>
              <a:t>(1),</a:t>
            </a:r>
            <a:r>
              <a:rPr dirty="0" sz="800" spc="2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6.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897" y="2041676"/>
            <a:ext cx="3484245" cy="108775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38100" marR="161290">
              <a:lnSpc>
                <a:spcPct val="91600"/>
              </a:lnSpc>
              <a:spcBef>
                <a:spcPts val="175"/>
              </a:spcBef>
            </a:pPr>
            <a:r>
              <a:rPr dirty="0" sz="800" spc="-20">
                <a:latin typeface="Arial"/>
                <a:cs typeface="Arial"/>
              </a:rPr>
              <a:t>Israel, </a:t>
            </a:r>
            <a:r>
              <a:rPr dirty="0" sz="800" spc="30">
                <a:latin typeface="Arial"/>
                <a:cs typeface="Arial"/>
              </a:rPr>
              <a:t>M., </a:t>
            </a:r>
            <a:r>
              <a:rPr dirty="0" sz="800" spc="-20">
                <a:latin typeface="Arial"/>
                <a:cs typeface="Arial"/>
              </a:rPr>
              <a:t>Johnson, </a:t>
            </a:r>
            <a:r>
              <a:rPr dirty="0" sz="800" spc="-10">
                <a:latin typeface="Arial"/>
                <a:cs typeface="Arial"/>
              </a:rPr>
              <a:t>C.,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-5">
                <a:latin typeface="Arial"/>
                <a:cs typeface="Arial"/>
              </a:rPr>
              <a:t>Brooks, </a:t>
            </a:r>
            <a:r>
              <a:rPr dirty="0" sz="800" spc="-30">
                <a:latin typeface="Arial"/>
                <a:cs typeface="Arial"/>
              </a:rPr>
              <a:t>P. </a:t>
            </a:r>
            <a:r>
              <a:rPr dirty="0" sz="800" spc="5">
                <a:latin typeface="Arial"/>
                <a:cs typeface="Arial"/>
              </a:rPr>
              <a:t>(2000). </a:t>
            </a:r>
            <a:r>
              <a:rPr dirty="0" sz="800" spc="-10">
                <a:latin typeface="Arial"/>
                <a:cs typeface="Arial"/>
              </a:rPr>
              <a:t>From </a:t>
            </a:r>
            <a:r>
              <a:rPr dirty="0" sz="800" spc="-20">
                <a:latin typeface="Arial"/>
                <a:cs typeface="Arial"/>
              </a:rPr>
              <a:t>states </a:t>
            </a:r>
            <a:r>
              <a:rPr dirty="0" sz="800" spc="30">
                <a:latin typeface="Arial"/>
                <a:cs typeface="Arial"/>
              </a:rPr>
              <a:t>to </a:t>
            </a:r>
            <a:r>
              <a:rPr dirty="0" sz="800" spc="-20">
                <a:latin typeface="Arial"/>
                <a:cs typeface="Arial"/>
              </a:rPr>
              <a:t>events: </a:t>
            </a:r>
            <a:r>
              <a:rPr dirty="0" sz="800">
                <a:latin typeface="Arial"/>
                <a:cs typeface="Arial"/>
              </a:rPr>
              <a:t>the  </a:t>
            </a:r>
            <a:r>
              <a:rPr dirty="0" sz="800" spc="-5">
                <a:latin typeface="Arial"/>
                <a:cs typeface="Arial"/>
              </a:rPr>
              <a:t>acquisition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 spc="-15">
                <a:latin typeface="Arial"/>
                <a:cs typeface="Arial"/>
              </a:rPr>
              <a:t>English </a:t>
            </a:r>
            <a:r>
              <a:rPr dirty="0" sz="800" spc="-40">
                <a:latin typeface="Arial"/>
                <a:cs typeface="Arial"/>
              </a:rPr>
              <a:t>passive </a:t>
            </a:r>
            <a:r>
              <a:rPr dirty="0" sz="800" spc="-5">
                <a:latin typeface="Arial"/>
                <a:cs typeface="Arial"/>
              </a:rPr>
              <a:t>participles.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Cognitive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Linguistics</a:t>
            </a:r>
            <a:r>
              <a:rPr dirty="0" sz="800" spc="-5">
                <a:latin typeface="Arial"/>
                <a:cs typeface="Arial"/>
              </a:rPr>
              <a:t>, </a:t>
            </a:r>
            <a:r>
              <a:rPr dirty="0" u="sng" sz="800" spc="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</a:t>
            </a:r>
            <a:r>
              <a:rPr dirty="0" sz="800" spc="30">
                <a:latin typeface="Arial"/>
                <a:cs typeface="Arial"/>
              </a:rPr>
              <a:t>(1/2),  </a:t>
            </a:r>
            <a:r>
              <a:rPr dirty="0" sz="800" spc="-20">
                <a:latin typeface="Arial"/>
                <a:cs typeface="Arial"/>
              </a:rPr>
              <a:t>103–129.</a:t>
            </a:r>
            <a:endParaRPr sz="800">
              <a:latin typeface="Arial"/>
              <a:cs typeface="Arial"/>
            </a:endParaRPr>
          </a:p>
          <a:p>
            <a:pPr marL="38100" marR="30480">
              <a:lnSpc>
                <a:spcPct val="84100"/>
              </a:lnSpc>
              <a:spcBef>
                <a:spcPts val="550"/>
              </a:spcBef>
            </a:pPr>
            <a:r>
              <a:rPr dirty="0" sz="800" spc="-20">
                <a:latin typeface="Arial"/>
                <a:cs typeface="Arial"/>
              </a:rPr>
              <a:t>Leonard </a:t>
            </a:r>
            <a:r>
              <a:rPr dirty="0" sz="800" spc="-25">
                <a:latin typeface="Arial"/>
                <a:cs typeface="Arial"/>
              </a:rPr>
              <a:t>Laurence </a:t>
            </a:r>
            <a:r>
              <a:rPr dirty="0" sz="800" spc="15">
                <a:latin typeface="Arial"/>
                <a:cs typeface="Arial"/>
              </a:rPr>
              <a:t>B., </a:t>
            </a:r>
            <a:r>
              <a:rPr dirty="0" sz="800" spc="-25">
                <a:latin typeface="Arial"/>
                <a:cs typeface="Arial"/>
              </a:rPr>
              <a:t>Deevy </a:t>
            </a:r>
            <a:r>
              <a:rPr dirty="0" sz="800" spc="5">
                <a:latin typeface="Arial"/>
                <a:cs typeface="Arial"/>
              </a:rPr>
              <a:t>Patricia, </a:t>
            </a:r>
            <a:r>
              <a:rPr dirty="0" sz="800" spc="-10">
                <a:latin typeface="Arial"/>
                <a:cs typeface="Arial"/>
              </a:rPr>
              <a:t>Karpicke </a:t>
            </a:r>
            <a:r>
              <a:rPr dirty="0" sz="800" spc="-15">
                <a:latin typeface="Arial"/>
                <a:cs typeface="Arial"/>
              </a:rPr>
              <a:t>Jeffrey </a:t>
            </a:r>
            <a:r>
              <a:rPr dirty="0" sz="800" spc="15">
                <a:latin typeface="Arial"/>
                <a:cs typeface="Arial"/>
              </a:rPr>
              <a:t>D., </a:t>
            </a:r>
            <a:r>
              <a:rPr dirty="0" sz="800" spc="-5">
                <a:latin typeface="Arial"/>
                <a:cs typeface="Arial"/>
              </a:rPr>
              <a:t>Christ </a:t>
            </a:r>
            <a:r>
              <a:rPr dirty="0" sz="800" spc="-20">
                <a:latin typeface="Arial"/>
                <a:cs typeface="Arial"/>
              </a:rPr>
              <a:t>Sharon,  Weber </a:t>
            </a:r>
            <a:r>
              <a:rPr dirty="0" sz="800" spc="-10">
                <a:latin typeface="Arial"/>
                <a:cs typeface="Arial"/>
              </a:rPr>
              <a:t>Christine, </a:t>
            </a:r>
            <a:r>
              <a:rPr dirty="0" sz="800" spc="-25">
                <a:latin typeface="Arial"/>
                <a:cs typeface="Arial"/>
              </a:rPr>
              <a:t>Kueser </a:t>
            </a:r>
            <a:r>
              <a:rPr dirty="0" sz="800">
                <a:latin typeface="Arial"/>
                <a:cs typeface="Arial"/>
              </a:rPr>
              <a:t>Justin </a:t>
            </a:r>
            <a:r>
              <a:rPr dirty="0" sz="800" spc="15">
                <a:latin typeface="Arial"/>
                <a:cs typeface="Arial"/>
              </a:rPr>
              <a:t>B., </a:t>
            </a:r>
            <a:r>
              <a:rPr dirty="0" sz="800" spc="105">
                <a:latin typeface="Arial"/>
                <a:cs typeface="Arial"/>
              </a:rPr>
              <a:t>&amp; </a:t>
            </a:r>
            <a:r>
              <a:rPr dirty="0" sz="800" spc="-20">
                <a:latin typeface="Arial"/>
                <a:cs typeface="Arial"/>
              </a:rPr>
              <a:t>Haebig Eileen. </a:t>
            </a:r>
            <a:r>
              <a:rPr dirty="0" sz="800" spc="5">
                <a:latin typeface="Arial"/>
                <a:cs typeface="Arial"/>
              </a:rPr>
              <a:t>(2019). </a:t>
            </a:r>
            <a:r>
              <a:rPr dirty="0" sz="800">
                <a:latin typeface="Arial"/>
                <a:cs typeface="Arial"/>
              </a:rPr>
              <a:t>Adjective  </a:t>
            </a:r>
            <a:r>
              <a:rPr dirty="0" sz="800" spc="-15">
                <a:latin typeface="Arial"/>
                <a:cs typeface="Arial"/>
              </a:rPr>
              <a:t>Learning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25">
                <a:latin typeface="Arial"/>
                <a:cs typeface="Arial"/>
              </a:rPr>
              <a:t>Young </a:t>
            </a:r>
            <a:r>
              <a:rPr dirty="0" sz="800">
                <a:latin typeface="Arial"/>
                <a:cs typeface="Arial"/>
              </a:rPr>
              <a:t>Typically </a:t>
            </a:r>
            <a:r>
              <a:rPr dirty="0" sz="800" spc="-15">
                <a:latin typeface="Arial"/>
                <a:cs typeface="Arial"/>
              </a:rPr>
              <a:t>Developing Children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Children </a:t>
            </a:r>
            <a:r>
              <a:rPr dirty="0" sz="800" spc="35">
                <a:latin typeface="Arial"/>
                <a:cs typeface="Arial"/>
              </a:rPr>
              <a:t>With  </a:t>
            </a:r>
            <a:r>
              <a:rPr dirty="0" sz="800" spc="-10">
                <a:latin typeface="Arial"/>
                <a:cs typeface="Arial"/>
              </a:rPr>
              <a:t>Developmental </a:t>
            </a:r>
            <a:r>
              <a:rPr dirty="0" sz="800" spc="-25">
                <a:latin typeface="Arial"/>
                <a:cs typeface="Arial"/>
              </a:rPr>
              <a:t>Language </a:t>
            </a:r>
            <a:r>
              <a:rPr dirty="0" sz="800" spc="-10">
                <a:latin typeface="Arial"/>
                <a:cs typeface="Arial"/>
              </a:rPr>
              <a:t>Disorder: </a:t>
            </a:r>
            <a:r>
              <a:rPr dirty="0" sz="800" spc="30">
                <a:latin typeface="Arial"/>
                <a:cs typeface="Arial"/>
              </a:rPr>
              <a:t>A </a:t>
            </a:r>
            <a:r>
              <a:rPr dirty="0" sz="800" spc="-15">
                <a:latin typeface="Arial"/>
                <a:cs typeface="Arial"/>
              </a:rPr>
              <a:t>Retrieval-Based </a:t>
            </a:r>
            <a:r>
              <a:rPr dirty="0" sz="800" spc="-10">
                <a:latin typeface="Arial"/>
                <a:cs typeface="Arial"/>
              </a:rPr>
              <a:t>Approach.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Journal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endParaRPr sz="800">
              <a:latin typeface="Arial"/>
              <a:cs typeface="Arial"/>
            </a:endParaRPr>
          </a:p>
          <a:p>
            <a:pPr marL="38100" marR="661670">
              <a:lnSpc>
                <a:spcPts val="940"/>
              </a:lnSpc>
              <a:spcBef>
                <a:spcPts val="25"/>
              </a:spcBef>
            </a:pPr>
            <a:r>
              <a:rPr dirty="0" u="sng" sz="8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Speech, </a:t>
            </a:r>
            <a:r>
              <a:rPr dirty="0" u="sng" sz="8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Language, and 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Hearing </a:t>
            </a:r>
            <a:r>
              <a:rPr dirty="0" u="sng" sz="8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Research</a:t>
            </a:r>
            <a:r>
              <a:rPr dirty="0" sz="800" spc="-35">
                <a:latin typeface="Arial"/>
                <a:cs typeface="Arial"/>
              </a:rPr>
              <a:t>,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62</a:t>
            </a:r>
            <a:r>
              <a:rPr dirty="0" sz="800" spc="5">
                <a:latin typeface="Arial"/>
                <a:cs typeface="Arial"/>
              </a:rPr>
              <a:t>(12), </a:t>
            </a:r>
            <a:r>
              <a:rPr dirty="0" sz="800" spc="-15">
                <a:latin typeface="Arial"/>
                <a:cs typeface="Arial"/>
              </a:rPr>
              <a:t>4433-4449.  </a:t>
            </a:r>
            <a:r>
              <a:rPr dirty="0" sz="800" spc="20">
                <a:latin typeface="Arial"/>
                <a:cs typeface="Arial"/>
              </a:rPr>
              <a:t>https://doi.org/10.1044/2019</a:t>
            </a:r>
            <a:r>
              <a:rPr dirty="0" baseline="-13888" sz="900" spc="30" i="1">
                <a:latin typeface="Arial"/>
                <a:cs typeface="Arial"/>
              </a:rPr>
              <a:t>J</a:t>
            </a:r>
            <a:r>
              <a:rPr dirty="0" baseline="-13888" sz="900" spc="-112" i="1">
                <a:latin typeface="Arial"/>
                <a:cs typeface="Arial"/>
              </a:rPr>
              <a:t> </a:t>
            </a:r>
            <a:r>
              <a:rPr dirty="0" sz="800" spc="-15" i="1">
                <a:latin typeface="Arial"/>
                <a:cs typeface="Arial"/>
              </a:rPr>
              <a:t>SLHR</a:t>
            </a:r>
            <a:r>
              <a:rPr dirty="0" sz="800" spc="30" i="1">
                <a:latin typeface="Arial"/>
                <a:cs typeface="Arial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15" i="1">
                <a:latin typeface="Arial"/>
                <a:cs typeface="Arial"/>
              </a:rPr>
              <a:t>L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19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40" i="1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0221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37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09715"/>
            <a:ext cx="446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676781"/>
            <a:ext cx="3503929" cy="16497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Riches, </a:t>
            </a:r>
            <a:r>
              <a:rPr dirty="0" sz="1100">
                <a:latin typeface="Tahoma"/>
                <a:cs typeface="Tahoma"/>
              </a:rPr>
              <a:t>N. </a:t>
            </a:r>
            <a:r>
              <a:rPr dirty="0" sz="1100" spc="-30">
                <a:latin typeface="Tahoma"/>
                <a:cs typeface="Tahoma"/>
              </a:rPr>
              <a:t>G., </a:t>
            </a:r>
            <a:r>
              <a:rPr dirty="0" sz="1100" spc="-40">
                <a:latin typeface="Tahoma"/>
                <a:cs typeface="Tahoma"/>
              </a:rPr>
              <a:t>Tomasello, </a:t>
            </a:r>
            <a:r>
              <a:rPr dirty="0" sz="1100" spc="15">
                <a:latin typeface="Tahoma"/>
                <a:cs typeface="Tahoma"/>
              </a:rPr>
              <a:t>M.,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0">
                <a:latin typeface="Tahoma"/>
                <a:cs typeface="Tahoma"/>
              </a:rPr>
              <a:t>Conti-Ramsden, </a:t>
            </a:r>
            <a:r>
              <a:rPr dirty="0" sz="1100" spc="-25">
                <a:latin typeface="Tahoma"/>
                <a:cs typeface="Tahoma"/>
              </a:rPr>
              <a:t>G. </a:t>
            </a:r>
            <a:r>
              <a:rPr dirty="0" sz="1100" spc="-40">
                <a:latin typeface="Tahoma"/>
                <a:cs typeface="Tahoma"/>
              </a:rPr>
              <a:t>(2005).  </a:t>
            </a:r>
            <a:r>
              <a:rPr dirty="0" sz="1100" spc="-35">
                <a:latin typeface="Tahoma"/>
                <a:cs typeface="Tahoma"/>
              </a:rPr>
              <a:t>Verb </a:t>
            </a:r>
            <a:r>
              <a:rPr dirty="0" sz="1100" spc="-45">
                <a:latin typeface="Tahoma"/>
                <a:cs typeface="Tahoma"/>
              </a:rPr>
              <a:t>learning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SLI: </a:t>
            </a:r>
            <a:r>
              <a:rPr dirty="0" sz="1100" spc="-50">
                <a:latin typeface="Tahoma"/>
                <a:cs typeface="Tahoma"/>
              </a:rPr>
              <a:t>frequency and </a:t>
            </a:r>
            <a:r>
              <a:rPr dirty="0" sz="1100" spc="-45">
                <a:latin typeface="Tahoma"/>
                <a:cs typeface="Tahoma"/>
              </a:rPr>
              <a:t>spacing  effects.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Journal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Speech Language and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Hearing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Research</a:t>
            </a:r>
            <a:r>
              <a:rPr dirty="0" sz="1100" spc="-55">
                <a:latin typeface="Tahoma"/>
                <a:cs typeface="Tahoma"/>
              </a:rPr>
              <a:t>, 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48</a:t>
            </a:r>
            <a:r>
              <a:rPr dirty="0" sz="1100" spc="-35">
                <a:latin typeface="Tahoma"/>
                <a:cs typeface="Tahoma"/>
              </a:rPr>
              <a:t>(6),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1397–1411.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latin typeface="Tahoma"/>
                <a:cs typeface="Tahoma"/>
              </a:rPr>
              <a:t>https://doi.org/1092-4388/05/4806-1397</a:t>
            </a:r>
            <a:endParaRPr sz="1100">
              <a:latin typeface="Tahoma"/>
              <a:cs typeface="Tahoma"/>
            </a:endParaRPr>
          </a:p>
          <a:p>
            <a:pPr marL="12700" marR="104139">
              <a:lnSpc>
                <a:spcPct val="102600"/>
              </a:lnSpc>
              <a:spcBef>
                <a:spcPts val="640"/>
              </a:spcBef>
            </a:pPr>
            <a:r>
              <a:rPr dirty="0" sz="1100" spc="-40">
                <a:latin typeface="Tahoma"/>
                <a:cs typeface="Tahoma"/>
              </a:rPr>
              <a:t>Roediger, </a:t>
            </a:r>
            <a:r>
              <a:rPr dirty="0" sz="1100" spc="-5">
                <a:latin typeface="Tahoma"/>
                <a:cs typeface="Tahoma"/>
              </a:rPr>
              <a:t>H. </a:t>
            </a:r>
            <a:r>
              <a:rPr dirty="0" sz="1100" spc="-10">
                <a:latin typeface="Tahoma"/>
                <a:cs typeface="Tahoma"/>
              </a:rPr>
              <a:t>L.,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0">
                <a:latin typeface="Tahoma"/>
                <a:cs typeface="Tahoma"/>
              </a:rPr>
              <a:t>Karpicke, </a:t>
            </a:r>
            <a:r>
              <a:rPr dirty="0" sz="1100" spc="10">
                <a:latin typeface="Tahoma"/>
                <a:cs typeface="Tahoma"/>
              </a:rPr>
              <a:t>J. </a:t>
            </a:r>
            <a:r>
              <a:rPr dirty="0" sz="1100" spc="5">
                <a:latin typeface="Tahoma"/>
                <a:cs typeface="Tahoma"/>
              </a:rPr>
              <a:t>D. </a:t>
            </a:r>
            <a:r>
              <a:rPr dirty="0" sz="1100" spc="-40">
                <a:latin typeface="Tahoma"/>
                <a:cs typeface="Tahoma"/>
              </a:rPr>
              <a:t>(2006). Test-Enhanced  Learning. </a:t>
            </a:r>
            <a:r>
              <a:rPr dirty="0" sz="1100" spc="-30">
                <a:latin typeface="Tahoma"/>
                <a:cs typeface="Tahoma"/>
              </a:rPr>
              <a:t>Taking </a:t>
            </a:r>
            <a:r>
              <a:rPr dirty="0" sz="1100" spc="-35">
                <a:latin typeface="Tahoma"/>
                <a:cs typeface="Tahoma"/>
              </a:rPr>
              <a:t>Memory </a:t>
            </a:r>
            <a:r>
              <a:rPr dirty="0" sz="1100" spc="-45">
                <a:latin typeface="Tahoma"/>
                <a:cs typeface="Tahoma"/>
              </a:rPr>
              <a:t>Tests </a:t>
            </a:r>
            <a:r>
              <a:rPr dirty="0" sz="1100" spc="-70">
                <a:latin typeface="Tahoma"/>
                <a:cs typeface="Tahoma"/>
              </a:rPr>
              <a:t>Improves </a:t>
            </a:r>
            <a:r>
              <a:rPr dirty="0" sz="1100" spc="-40">
                <a:latin typeface="Tahoma"/>
                <a:cs typeface="Tahoma"/>
              </a:rPr>
              <a:t>Long-Term  </a:t>
            </a:r>
            <a:r>
              <a:rPr dirty="0" sz="1100" spc="-30">
                <a:latin typeface="Tahoma"/>
                <a:cs typeface="Tahoma"/>
              </a:rPr>
              <a:t>Retention.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114">
                <a:latin typeface="Tahoma"/>
                <a:cs typeface="Tahoma"/>
              </a:rPr>
              <a:t>249ˆa255.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Tahoma"/>
                <a:cs typeface="Tahoma"/>
              </a:rPr>
              <a:t>https://doi.org/doi:10.1111/j.1467-9280.2006.01693.x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447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709715"/>
            <a:ext cx="3879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869976"/>
            <a:ext cx="446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25904" y="307873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531100"/>
            <a:ext cx="3515360" cy="25908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143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Theakston, </a:t>
            </a:r>
            <a:r>
              <a:rPr dirty="0" sz="1100" spc="15">
                <a:latin typeface="Tahoma"/>
                <a:cs typeface="Tahoma"/>
              </a:rPr>
              <a:t>A. </a:t>
            </a:r>
            <a:r>
              <a:rPr dirty="0" sz="1100" spc="-10">
                <a:latin typeface="Tahoma"/>
                <a:cs typeface="Tahoma"/>
              </a:rPr>
              <a:t>L., </a:t>
            </a:r>
            <a:r>
              <a:rPr dirty="0" sz="1100" spc="-40">
                <a:latin typeface="Tahoma"/>
                <a:cs typeface="Tahoma"/>
              </a:rPr>
              <a:t>Coates, </a:t>
            </a:r>
            <a:r>
              <a:rPr dirty="0" sz="1100">
                <a:latin typeface="Tahoma"/>
                <a:cs typeface="Tahoma"/>
              </a:rPr>
              <a:t>A.,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25">
                <a:latin typeface="Tahoma"/>
                <a:cs typeface="Tahoma"/>
              </a:rPr>
              <a:t>Holler, </a:t>
            </a:r>
            <a:r>
              <a:rPr dirty="0" sz="1100" spc="10">
                <a:latin typeface="Tahoma"/>
                <a:cs typeface="Tahoma"/>
              </a:rPr>
              <a:t>J. </a:t>
            </a:r>
            <a:r>
              <a:rPr dirty="0" sz="1100" spc="-40">
                <a:latin typeface="Tahoma"/>
                <a:cs typeface="Tahoma"/>
              </a:rPr>
              <a:t>(2014). </a:t>
            </a:r>
            <a:r>
              <a:rPr dirty="0" sz="1100" spc="-30">
                <a:latin typeface="Tahoma"/>
                <a:cs typeface="Tahoma"/>
              </a:rPr>
              <a:t>Handling  </a:t>
            </a:r>
            <a:r>
              <a:rPr dirty="0" sz="1100" spc="-55">
                <a:latin typeface="Tahoma"/>
                <a:cs typeface="Tahoma"/>
              </a:rPr>
              <a:t>agents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patients: Representational </a:t>
            </a:r>
            <a:r>
              <a:rPr dirty="0" sz="1100" spc="-55">
                <a:latin typeface="Tahoma"/>
                <a:cs typeface="Tahoma"/>
              </a:rPr>
              <a:t>cospeech </a:t>
            </a:r>
            <a:r>
              <a:rPr dirty="0" sz="1100" spc="-60">
                <a:latin typeface="Tahoma"/>
                <a:cs typeface="Tahoma"/>
              </a:rPr>
              <a:t>gestures  </a:t>
            </a:r>
            <a:r>
              <a:rPr dirty="0" sz="1100" spc="-50">
                <a:latin typeface="Tahoma"/>
                <a:cs typeface="Tahoma"/>
              </a:rPr>
              <a:t>help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60">
                <a:latin typeface="Tahoma"/>
                <a:cs typeface="Tahoma"/>
              </a:rPr>
              <a:t>comprehend </a:t>
            </a:r>
            <a:r>
              <a:rPr dirty="0" sz="1100" spc="-45">
                <a:latin typeface="Tahoma"/>
                <a:cs typeface="Tahoma"/>
              </a:rPr>
              <a:t>complex </a:t>
            </a:r>
            <a:r>
              <a:rPr dirty="0" sz="1100" spc="-25">
                <a:latin typeface="Tahoma"/>
                <a:cs typeface="Tahoma"/>
              </a:rPr>
              <a:t>syntactic </a:t>
            </a:r>
            <a:r>
              <a:rPr dirty="0" sz="1100" spc="-35">
                <a:latin typeface="Tahoma"/>
                <a:cs typeface="Tahoma"/>
              </a:rPr>
              <a:t>constructions. 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Developmental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Psychology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50</a:t>
            </a:r>
            <a:r>
              <a:rPr dirty="0" sz="1100" spc="-35">
                <a:latin typeface="Tahoma"/>
                <a:cs typeface="Tahoma"/>
              </a:rPr>
              <a:t>(7),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1973.</a:t>
            </a:r>
            <a:endParaRPr sz="1100">
              <a:latin typeface="Tahoma"/>
              <a:cs typeface="Tahoma"/>
            </a:endParaRPr>
          </a:p>
          <a:p>
            <a:pPr marL="12700" marR="135890">
              <a:lnSpc>
                <a:spcPct val="102600"/>
              </a:lnSpc>
              <a:spcBef>
                <a:spcPts val="640"/>
              </a:spcBef>
            </a:pPr>
            <a:r>
              <a:rPr dirty="0" sz="1100" spc="-35">
                <a:latin typeface="Tahoma"/>
                <a:cs typeface="Tahoma"/>
              </a:rPr>
              <a:t>Thompson, </a:t>
            </a:r>
            <a:r>
              <a:rPr dirty="0" sz="1100">
                <a:latin typeface="Tahoma"/>
                <a:cs typeface="Tahoma"/>
              </a:rPr>
              <a:t>C. </a:t>
            </a:r>
            <a:r>
              <a:rPr dirty="0" sz="1100" spc="15">
                <a:latin typeface="Tahoma"/>
                <a:cs typeface="Tahoma"/>
              </a:rPr>
              <a:t>K.,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5">
                <a:latin typeface="Tahoma"/>
                <a:cs typeface="Tahoma"/>
              </a:rPr>
              <a:t>Shapiro, </a:t>
            </a:r>
            <a:r>
              <a:rPr dirty="0" sz="1100" spc="5">
                <a:latin typeface="Tahoma"/>
                <a:cs typeface="Tahoma"/>
              </a:rPr>
              <a:t>L. </a:t>
            </a:r>
            <a:r>
              <a:rPr dirty="0" sz="1100" spc="-20">
                <a:latin typeface="Tahoma"/>
                <a:cs typeface="Tahoma"/>
              </a:rPr>
              <a:t>P. </a:t>
            </a:r>
            <a:r>
              <a:rPr dirty="0" sz="1100" spc="-40">
                <a:latin typeface="Tahoma"/>
                <a:cs typeface="Tahoma"/>
              </a:rPr>
              <a:t>(2007). </a:t>
            </a:r>
            <a:r>
              <a:rPr dirty="0" sz="1100" spc="-35">
                <a:latin typeface="Tahoma"/>
                <a:cs typeface="Tahoma"/>
              </a:rPr>
              <a:t>Complexity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35">
                <a:latin typeface="Tahoma"/>
                <a:cs typeface="Tahoma"/>
              </a:rPr>
              <a:t>Treatment of </a:t>
            </a:r>
            <a:r>
              <a:rPr dirty="0" sz="1100" spc="-20">
                <a:latin typeface="Tahoma"/>
                <a:cs typeface="Tahoma"/>
              </a:rPr>
              <a:t>Syntactic Deficits.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American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Journal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Speech-Language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Pathology</a:t>
            </a:r>
            <a:r>
              <a:rPr dirty="0" sz="1100" spc="-30">
                <a:latin typeface="Tahoma"/>
                <a:cs typeface="Tahoma"/>
              </a:rPr>
              <a:t>,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16</a:t>
            </a:r>
            <a:r>
              <a:rPr dirty="0" sz="1100" spc="-35">
                <a:latin typeface="Tahoma"/>
                <a:cs typeface="Tahoma"/>
              </a:rPr>
              <a:t>(1), </a:t>
            </a:r>
            <a:r>
              <a:rPr dirty="0" sz="1100" spc="-55">
                <a:latin typeface="Tahoma"/>
                <a:cs typeface="Tahoma"/>
              </a:rPr>
              <a:t>30–42.  </a:t>
            </a:r>
            <a:r>
              <a:rPr dirty="0" sz="1100" spc="-30">
                <a:latin typeface="Tahoma"/>
                <a:cs typeface="Tahoma"/>
              </a:rPr>
              <a:t>https://doi.org/10.1044/1058-0360(2007/005)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25">
                <a:latin typeface="Tahoma"/>
                <a:cs typeface="Tahoma"/>
              </a:rPr>
              <a:t>Van </a:t>
            </a:r>
            <a:r>
              <a:rPr dirty="0" sz="1100" spc="-45">
                <a:latin typeface="Tahoma"/>
                <a:cs typeface="Tahoma"/>
              </a:rPr>
              <a:t>Horne, </a:t>
            </a:r>
            <a:r>
              <a:rPr dirty="0" sz="1100" spc="15">
                <a:latin typeface="Tahoma"/>
                <a:cs typeface="Tahoma"/>
              </a:rPr>
              <a:t>A. </a:t>
            </a:r>
            <a:r>
              <a:rPr dirty="0" sz="1100" spc="10">
                <a:latin typeface="Tahoma"/>
                <a:cs typeface="Tahoma"/>
              </a:rPr>
              <a:t>J. </a:t>
            </a:r>
            <a:r>
              <a:rPr dirty="0" sz="1100" spc="-15">
                <a:latin typeface="Tahoma"/>
                <a:cs typeface="Tahoma"/>
              </a:rPr>
              <a:t>O., </a:t>
            </a:r>
            <a:r>
              <a:rPr dirty="0" sz="1100" spc="-65">
                <a:latin typeface="Tahoma"/>
                <a:cs typeface="Tahoma"/>
              </a:rPr>
              <a:t>Fey, </a:t>
            </a:r>
            <a:r>
              <a:rPr dirty="0" sz="1100" spc="15">
                <a:latin typeface="Tahoma"/>
                <a:cs typeface="Tahoma"/>
              </a:rPr>
              <a:t>M.,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5">
                <a:latin typeface="Tahoma"/>
                <a:cs typeface="Tahoma"/>
              </a:rPr>
              <a:t>Curran, </a:t>
            </a:r>
            <a:r>
              <a:rPr dirty="0" sz="1100" spc="35">
                <a:latin typeface="Tahoma"/>
                <a:cs typeface="Tahoma"/>
              </a:rPr>
              <a:t>M. </a:t>
            </a:r>
            <a:r>
              <a:rPr dirty="0" sz="1100" spc="-40">
                <a:latin typeface="Tahoma"/>
                <a:cs typeface="Tahoma"/>
              </a:rPr>
              <a:t>(2017). </a:t>
            </a:r>
            <a:r>
              <a:rPr dirty="0" sz="1100" spc="-10">
                <a:latin typeface="Tahoma"/>
                <a:cs typeface="Tahoma"/>
              </a:rPr>
              <a:t>Do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Hard </a:t>
            </a:r>
            <a:r>
              <a:rPr dirty="0" sz="1100" spc="-25">
                <a:latin typeface="Tahoma"/>
                <a:cs typeface="Tahoma"/>
              </a:rPr>
              <a:t>Things </a:t>
            </a:r>
            <a:r>
              <a:rPr dirty="0" sz="1100" spc="-20">
                <a:latin typeface="Tahoma"/>
                <a:cs typeface="Tahoma"/>
              </a:rPr>
              <a:t>First: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Randomized </a:t>
            </a:r>
            <a:r>
              <a:rPr dirty="0" sz="1100" spc="-30">
                <a:latin typeface="Tahoma"/>
                <a:cs typeface="Tahoma"/>
              </a:rPr>
              <a:t>Controlled </a:t>
            </a:r>
            <a:r>
              <a:rPr dirty="0" sz="1100" spc="-15">
                <a:latin typeface="Tahoma"/>
                <a:cs typeface="Tahoma"/>
              </a:rPr>
              <a:t>Trial </a:t>
            </a:r>
            <a:r>
              <a:rPr dirty="0" sz="1100" spc="-35">
                <a:latin typeface="Tahoma"/>
                <a:cs typeface="Tahoma"/>
              </a:rPr>
              <a:t>Testing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Effects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Exemplar </a:t>
            </a:r>
            <a:r>
              <a:rPr dirty="0" sz="1100" spc="-35">
                <a:latin typeface="Tahoma"/>
                <a:cs typeface="Tahoma"/>
              </a:rPr>
              <a:t>Selection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Generalization  </a:t>
            </a:r>
            <a:r>
              <a:rPr dirty="0" sz="1100" spc="-35">
                <a:latin typeface="Tahoma"/>
                <a:cs typeface="Tahoma"/>
              </a:rPr>
              <a:t>Following Therapy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5">
                <a:latin typeface="Tahoma"/>
                <a:cs typeface="Tahoma"/>
              </a:rPr>
              <a:t>Grammatical </a:t>
            </a:r>
            <a:r>
              <a:rPr dirty="0" sz="1100" spc="-40">
                <a:latin typeface="Tahoma"/>
                <a:cs typeface="Tahoma"/>
              </a:rPr>
              <a:t>Morphology.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Journal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Speech Language and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Hearing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Research</a:t>
            </a:r>
            <a:r>
              <a:rPr dirty="0" sz="1100" spc="-55">
                <a:latin typeface="Tahoma"/>
                <a:cs typeface="Tahoma"/>
              </a:rPr>
              <a:t>,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60</a:t>
            </a:r>
            <a:r>
              <a:rPr dirty="0" sz="1100" spc="-35">
                <a:latin typeface="Tahoma"/>
                <a:cs typeface="Tahoma"/>
              </a:rPr>
              <a:t>(9), </a:t>
            </a:r>
            <a:r>
              <a:rPr dirty="0" sz="1100" spc="-55">
                <a:latin typeface="Tahoma"/>
                <a:cs typeface="Tahoma"/>
              </a:rPr>
              <a:t>2569.  </a:t>
            </a:r>
            <a:r>
              <a:rPr dirty="0" sz="1100" spc="-25">
                <a:latin typeface="Tahoma"/>
                <a:cs typeface="Tahoma"/>
              </a:rPr>
              <a:t>https://doi.org/10.1044/2017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JSLHR-L-17-0001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pc="-20"/>
              <a:t>38</a:t>
            </a:r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57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180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5" action="ppaction://hlinksldjump"/>
              </a:rPr>
              <a:t>Use </a:t>
            </a:r>
            <a:r>
              <a:rPr dirty="0" spc="-20">
                <a:hlinkClick r:id="rId5" action="ppaction://hlinksldjump"/>
              </a:rPr>
              <a:t>of shape </a:t>
            </a:r>
            <a:r>
              <a:rPr dirty="0" spc="-10">
                <a:hlinkClick r:id="rId5" action="ppaction://hlinksldjump"/>
              </a:rPr>
              <a:t>and colour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433901"/>
            <a:ext cx="3528212" cy="26434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57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180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5" action="ppaction://hlinksldjump"/>
              </a:rPr>
              <a:t>Use </a:t>
            </a:r>
            <a:r>
              <a:rPr dirty="0" spc="-20">
                <a:hlinkClick r:id="rId5" action="ppaction://hlinksldjump"/>
              </a:rPr>
              <a:t>of shape </a:t>
            </a:r>
            <a:r>
              <a:rPr dirty="0" spc="-10">
                <a:hlinkClick r:id="rId5" action="ppaction://hlinksldjump"/>
              </a:rPr>
              <a:t>and colour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433885"/>
            <a:ext cx="3528010" cy="26434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57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180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5" action="ppaction://hlinksldjump"/>
              </a:rPr>
              <a:t>Use </a:t>
            </a:r>
            <a:r>
              <a:rPr dirty="0" spc="-20">
                <a:hlinkClick r:id="rId5" action="ppaction://hlinksldjump"/>
              </a:rPr>
              <a:t>of shape </a:t>
            </a:r>
            <a:r>
              <a:rPr dirty="0" spc="-10">
                <a:hlinkClick r:id="rId5" action="ppaction://hlinksldjump"/>
              </a:rPr>
              <a:t>and colour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433952"/>
            <a:ext cx="3528088" cy="264334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15777"/>
            <a:ext cx="685800" cy="257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 marR="149225">
              <a:lnSpc>
                <a:spcPts val="700"/>
              </a:lnSpc>
              <a:spcBef>
                <a:spcPts val="390"/>
              </a:spcBef>
              <a:buAutoNum type="arabicParenBoth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</a:t>
            </a:r>
            <a:r>
              <a:rPr dirty="0" sz="600" spc="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97790">
              <a:lnSpc>
                <a:spcPct val="152200"/>
              </a:lnSpc>
            </a:pPr>
            <a:r>
              <a:rPr dirty="0" sz="400" spc="-25"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Arial"/>
              <a:cs typeface="Arial"/>
            </a:endParaRPr>
          </a:p>
          <a:p>
            <a:pPr marL="12700" marR="231140">
              <a:lnSpc>
                <a:spcPts val="700"/>
              </a:lnSpc>
              <a:buAutoNum type="arabicParenBoth" startAt="2"/>
              <a:tabLst>
                <a:tab pos="142875" algn="l"/>
              </a:tabLst>
            </a:pPr>
            <a:r>
              <a:rPr dirty="0" sz="600" spc="1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t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22161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2240">
              <a:lnSpc>
                <a:spcPts val="700"/>
              </a:lnSpc>
              <a:buAutoNum type="arabicParenBoth" startAt="3"/>
              <a:tabLst>
                <a:tab pos="142875" algn="l"/>
              </a:tabLst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2700" marR="140335">
              <a:lnSpc>
                <a:spcPts val="700"/>
              </a:lnSpc>
              <a:buAutoNum type="arabicParenBoth" startAt="4"/>
              <a:tabLst>
                <a:tab pos="142875" algn="l"/>
              </a:tabLst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196850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  <a:p>
            <a:pPr marL="12700" marR="244475">
              <a:lnSpc>
                <a:spcPts val="1260"/>
              </a:lnSpc>
              <a:spcBef>
                <a:spcPts val="110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180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5" action="ppaction://hlinksldjump"/>
              </a:rPr>
              <a:t>Use </a:t>
            </a:r>
            <a:r>
              <a:rPr dirty="0" spc="-20">
                <a:hlinkClick r:id="rId5" action="ppaction://hlinksldjump"/>
              </a:rPr>
              <a:t>of shape </a:t>
            </a:r>
            <a:r>
              <a:rPr dirty="0" spc="-10">
                <a:hlinkClick r:id="rId5" action="ppaction://hlinksldjump"/>
              </a:rPr>
              <a:t>and colour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2754"/>
            <a:ext cx="3528117" cy="264336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4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4264" y="85095"/>
            <a:ext cx="508000" cy="294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Linguistic 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Approaches 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to </a:t>
            </a:r>
            <a:r>
              <a:rPr dirty="0" sz="600" spc="1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Intervention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41577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38904"/>
            <a:ext cx="592455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58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(1)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Multimodal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4" action="ppaction://hlinksldjump"/>
              </a:rPr>
              <a:t>Definition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</a:pPr>
            <a:r>
              <a:rPr dirty="0" sz="400" spc="-25">
                <a:latin typeface="Arial"/>
                <a:cs typeface="Arial"/>
                <a:hlinkClick r:id="rId5" action="ppaction://hlinksldjump"/>
              </a:rPr>
              <a:t>Use </a:t>
            </a:r>
            <a:r>
              <a:rPr dirty="0" sz="400">
                <a:latin typeface="Arial"/>
                <a:cs typeface="Arial"/>
                <a:hlinkClick r:id="rId5" action="ppaction://hlinksldjump"/>
              </a:rPr>
              <a:t>of </a:t>
            </a:r>
            <a:r>
              <a:rPr dirty="0" sz="400" spc="-20">
                <a:latin typeface="Arial"/>
                <a:cs typeface="Arial"/>
                <a:hlinkClick r:id="rId5" action="ppaction://hlinksldjump"/>
              </a:rPr>
              <a:t>shape </a:t>
            </a:r>
            <a:r>
              <a:rPr dirty="0" sz="400" spc="-10">
                <a:latin typeface="Arial"/>
                <a:cs typeface="Arial"/>
                <a:hlinkClick r:id="rId5" action="ppaction://hlinksldjump"/>
              </a:rPr>
              <a:t>and </a:t>
            </a:r>
            <a:r>
              <a:rPr dirty="0" sz="400" spc="-5">
                <a:latin typeface="Arial"/>
                <a:cs typeface="Arial"/>
                <a:hlinkClick r:id="rId5" action="ppaction://hlinksldjump"/>
              </a:rPr>
              <a:t>colour </a:t>
            </a:r>
            <a:r>
              <a:rPr dirty="0" sz="400" spc="-5"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Use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gesture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66093"/>
            <a:ext cx="474980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2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(2)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Difficulty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7" action="ppaction://hlinksldjump"/>
              </a:rPr>
              <a:t>gradients</a:t>
            </a:r>
            <a:endParaRPr sz="600">
              <a:latin typeface="Arial"/>
              <a:cs typeface="Arial"/>
            </a:endParaRPr>
          </a:p>
          <a:p>
            <a:pPr marL="37465" marR="10795">
              <a:lnSpc>
                <a:spcPct val="103800"/>
              </a:lnSpc>
              <a:spcBef>
                <a:spcPts val="23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What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are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difficulty 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gradients?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Difficulty</a:t>
            </a:r>
            <a:r>
              <a:rPr dirty="0" sz="400" spc="15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9" action="ppaction://hlinksldjump"/>
              </a:rPr>
              <a:t>gradients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63768"/>
            <a:ext cx="68580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4224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(3)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Lexical 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variation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within 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slots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versus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no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variation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Skewed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distributions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186742"/>
            <a:ext cx="549910" cy="48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(4) </a:t>
            </a: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Other  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psycholinguistic 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approaches</a:t>
            </a:r>
            <a:endParaRPr sz="600">
              <a:latin typeface="Arial"/>
              <a:cs typeface="Arial"/>
            </a:endParaRPr>
          </a:p>
          <a:p>
            <a:pPr marL="37465" marR="61594">
              <a:lnSpc>
                <a:spcPct val="1522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Distributed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learning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Active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learning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709715"/>
            <a:ext cx="44640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6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Bibliography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180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5" action="ppaction://hlinksldjump"/>
              </a:rPr>
              <a:t>Use </a:t>
            </a:r>
            <a:r>
              <a:rPr dirty="0" spc="-20">
                <a:hlinkClick r:id="rId5" action="ppaction://hlinksldjump"/>
              </a:rPr>
              <a:t>of shape </a:t>
            </a:r>
            <a:r>
              <a:rPr dirty="0" spc="-10">
                <a:hlinkClick r:id="rId5" action="ppaction://hlinksldjump"/>
              </a:rPr>
              <a:t>and colour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5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050403"/>
            <a:ext cx="3367404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372745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Movement </a:t>
            </a:r>
            <a:r>
              <a:rPr dirty="0" sz="1100" spc="-60">
                <a:latin typeface="Tahoma"/>
                <a:cs typeface="Tahoma"/>
              </a:rPr>
              <a:t>processes,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5">
                <a:latin typeface="Tahoma"/>
                <a:cs typeface="Tahoma"/>
              </a:rPr>
              <a:t>auxiliary </a:t>
            </a:r>
            <a:r>
              <a:rPr dirty="0" sz="1100" spc="-55">
                <a:latin typeface="Tahoma"/>
                <a:cs typeface="Tahoma"/>
              </a:rPr>
              <a:t>movement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45">
                <a:latin typeface="Tahoma"/>
                <a:cs typeface="Tahoma"/>
              </a:rPr>
              <a:t>questions,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75" b="1">
                <a:latin typeface="Tahoma"/>
                <a:cs typeface="Tahoma"/>
              </a:rPr>
              <a:t>graphically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demonstrated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Subject-verb </a:t>
            </a:r>
            <a:r>
              <a:rPr dirty="0" sz="1100" spc="-60">
                <a:latin typeface="Tahoma"/>
                <a:cs typeface="Tahoma"/>
              </a:rPr>
              <a:t>agreement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75" b="1">
                <a:latin typeface="Tahoma"/>
                <a:cs typeface="Tahoma"/>
              </a:rPr>
              <a:t>graphically 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demonstrated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Phrase structure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30">
                <a:latin typeface="Tahoma"/>
                <a:cs typeface="Tahoma"/>
              </a:rPr>
              <a:t>constituent </a:t>
            </a:r>
            <a:r>
              <a:rPr dirty="0" sz="1100" spc="-35">
                <a:latin typeface="Tahoma"/>
                <a:cs typeface="Tahoma"/>
              </a:rPr>
              <a:t>structure is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graphically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Tahoma"/>
                <a:cs typeface="Tahoma"/>
              </a:rPr>
              <a:t>demonstrated</a:t>
            </a:r>
            <a:endParaRPr sz="1100">
              <a:latin typeface="Tahoma"/>
              <a:cs typeface="Tahoma"/>
            </a:endParaRPr>
          </a:p>
          <a:p>
            <a:pPr marL="189230" marR="42545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 startAt="4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Some </a:t>
            </a:r>
            <a:r>
              <a:rPr dirty="0" sz="1100" spc="-45">
                <a:latin typeface="Tahoma"/>
                <a:cs typeface="Tahoma"/>
              </a:rPr>
              <a:t>conventions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">
                <a:latin typeface="Tahoma"/>
                <a:cs typeface="Tahoma"/>
              </a:rPr>
              <a:t>‘iconic’,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40">
                <a:latin typeface="Tahoma"/>
                <a:cs typeface="Tahoma"/>
              </a:rPr>
              <a:t>double-underlining 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70">
                <a:latin typeface="Tahoma"/>
                <a:cs typeface="Tahoma"/>
              </a:rPr>
              <a:t>show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plural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2020-05-12T07:11:21Z</dcterms:created>
  <dcterms:modified xsi:type="dcterms:W3CDTF">2020-05-12T07:11:21Z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2020-05-12T00:00:00Z</vt:filetime>
  </property>
</Properties>
</file>