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jpg" ContentType="image/jp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296" y="918195"/>
            <a:ext cx="2259507" cy="1075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7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11.xml"/><Relationship Id="rId4" Type="http://schemas.openxmlformats.org/officeDocument/2006/relationships/image" Target="../media/image2.jpg"/><Relationship Id="rId5" Type="http://schemas.openxmlformats.org/officeDocument/2006/relationships/slide" Target="slide2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8.xml"/><Relationship Id="rId9" Type="http://schemas.openxmlformats.org/officeDocument/2006/relationships/slide" Target="slide20.xml"/><Relationship Id="rId10" Type="http://schemas.openxmlformats.org/officeDocument/2006/relationships/slide" Target="slide21.xml"/><Relationship Id="rId11" Type="http://schemas.openxmlformats.org/officeDocument/2006/relationships/slide" Target="slide24.xml"/><Relationship Id="rId12" Type="http://schemas.openxmlformats.org/officeDocument/2006/relationships/slide" Target="slide26.xml"/><Relationship Id="rId13" Type="http://schemas.openxmlformats.org/officeDocument/2006/relationships/slide" Target="slide29.xml"/><Relationship Id="rId14" Type="http://schemas.openxmlformats.org/officeDocument/2006/relationships/slide" Target="slide34.xml"/><Relationship Id="rId15" Type="http://schemas.openxmlformats.org/officeDocument/2006/relationships/slide" Target="slide35.xml"/><Relationship Id="rId16" Type="http://schemas.openxmlformats.org/officeDocument/2006/relationships/slide" Target="slide39.xml"/><Relationship Id="rId17" Type="http://schemas.openxmlformats.org/officeDocument/2006/relationships/slide" Target="slide44.xml"/><Relationship Id="rId18" Type="http://schemas.openxmlformats.org/officeDocument/2006/relationships/slide" Target="slide46.xml"/><Relationship Id="rId19" Type="http://schemas.openxmlformats.org/officeDocument/2006/relationships/slide" Target="slide51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6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image" Target="../media/image3.jpg"/><Relationship Id="rId21" Type="http://schemas.openxmlformats.org/officeDocument/2006/relationships/slide" Target="slide5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image" Target="../media/image4.png"/><Relationship Id="rId21" Type="http://schemas.openxmlformats.org/officeDocument/2006/relationships/slide" Target="slide5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5.xml"/><Relationship Id="rId4" Type="http://schemas.openxmlformats.org/officeDocument/2006/relationships/image" Target="../media/image5.png"/><Relationship Id="rId5" Type="http://schemas.openxmlformats.org/officeDocument/2006/relationships/slide" Target="slide2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" Target="slide18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4.xml"/><Relationship Id="rId13" Type="http://schemas.openxmlformats.org/officeDocument/2006/relationships/slide" Target="slide26.xml"/><Relationship Id="rId14" Type="http://schemas.openxmlformats.org/officeDocument/2006/relationships/slide" Target="slide29.xml"/><Relationship Id="rId15" Type="http://schemas.openxmlformats.org/officeDocument/2006/relationships/slide" Target="slide34.xml"/><Relationship Id="rId16" Type="http://schemas.openxmlformats.org/officeDocument/2006/relationships/slide" Target="slide39.xml"/><Relationship Id="rId17" Type="http://schemas.openxmlformats.org/officeDocument/2006/relationships/slide" Target="slide44.xml"/><Relationship Id="rId18" Type="http://schemas.openxmlformats.org/officeDocument/2006/relationships/slide" Target="slide46.xml"/><Relationship Id="rId19" Type="http://schemas.openxmlformats.org/officeDocument/2006/relationships/slide" Target="slide51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9.xml"/><Relationship Id="rId14" Type="http://schemas.openxmlformats.org/officeDocument/2006/relationships/slide" Target="slide34.xml"/><Relationship Id="rId15" Type="http://schemas.openxmlformats.org/officeDocument/2006/relationships/slide" Target="slide35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image" Target="../media/image5.png"/><Relationship Id="rId19" Type="http://schemas.openxmlformats.org/officeDocument/2006/relationships/slide" Target="slide51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45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image" Target="../media/image6.jpg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46.xml"/><Relationship Id="rId4" Type="http://schemas.openxmlformats.org/officeDocument/2006/relationships/image" Target="../media/image7.jpg"/><Relationship Id="rId5" Type="http://schemas.openxmlformats.org/officeDocument/2006/relationships/slide" Target="slide2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" Target="slide18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4.xml"/><Relationship Id="rId13" Type="http://schemas.openxmlformats.org/officeDocument/2006/relationships/slide" Target="slide26.xml"/><Relationship Id="rId14" Type="http://schemas.openxmlformats.org/officeDocument/2006/relationships/slide" Target="slide29.xml"/><Relationship Id="rId15" Type="http://schemas.openxmlformats.org/officeDocument/2006/relationships/slide" Target="slide34.xml"/><Relationship Id="rId16" Type="http://schemas.openxmlformats.org/officeDocument/2006/relationships/slide" Target="slide35.xml"/><Relationship Id="rId17" Type="http://schemas.openxmlformats.org/officeDocument/2006/relationships/slide" Target="slide39.xml"/><Relationship Id="rId18" Type="http://schemas.openxmlformats.org/officeDocument/2006/relationships/slide" Target="slide44.xml"/><Relationship Id="rId19" Type="http://schemas.openxmlformats.org/officeDocument/2006/relationships/slide" Target="slide51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image" Target="../media/image8.jpg"/><Relationship Id="rId19" Type="http://schemas.openxmlformats.org/officeDocument/2006/relationships/slide" Target="slide51.xml"/><Relationship Id="rId20" Type="http://schemas.openxmlformats.org/officeDocument/2006/relationships/slide" Target="slide53.xml"/><Relationship Id="rId21" Type="http://schemas.openxmlformats.org/officeDocument/2006/relationships/slide" Target="slide5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51.xml"/><Relationship Id="rId18" Type="http://schemas.openxmlformats.org/officeDocument/2006/relationships/slide" Target="slide53.xml"/><Relationship Id="rId19" Type="http://schemas.openxmlformats.org/officeDocument/2006/relationships/slide" Target="slide55.xml"/><Relationship Id="rId20" Type="http://schemas.openxmlformats.org/officeDocument/2006/relationships/slide" Target="slide46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51.xml"/><Relationship Id="rId18" Type="http://schemas.openxmlformats.org/officeDocument/2006/relationships/slide" Target="slide53.xml"/><Relationship Id="rId19" Type="http://schemas.openxmlformats.org/officeDocument/2006/relationships/slide" Target="slide55.xml"/><Relationship Id="rId20" Type="http://schemas.openxmlformats.org/officeDocument/2006/relationships/slide" Target="slide46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51.xml"/><Relationship Id="rId18" Type="http://schemas.openxmlformats.org/officeDocument/2006/relationships/slide" Target="slide53.xml"/><Relationship Id="rId19" Type="http://schemas.openxmlformats.org/officeDocument/2006/relationships/slide" Target="slide55.xml"/><Relationship Id="rId20" Type="http://schemas.openxmlformats.org/officeDocument/2006/relationships/slide" Target="slide46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hyperlink" Target="https://doi.org/10.1016/j.jml.2014.12.002" TargetMode="External"/><Relationship Id="rId20" Type="http://schemas.openxmlformats.org/officeDocument/2006/relationships/hyperlink" Target="https://doi.org/10.1016/S0010-0277(87)80010-0" TargetMode="External"/><Relationship Id="rId21" Type="http://schemas.openxmlformats.org/officeDocument/2006/relationships/slide" Target="slide53.xml"/><Relationship Id="rId22" Type="http://schemas.openxmlformats.org/officeDocument/2006/relationships/slide" Target="slide5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51.xml"/><Relationship Id="rId18" Type="http://schemas.openxmlformats.org/officeDocument/2006/relationships/slide" Target="slide53.xml"/><Relationship Id="rId19" Type="http://schemas.openxmlformats.org/officeDocument/2006/relationships/slide" Target="slide55.xml"/><Relationship Id="rId20" Type="http://schemas.openxmlformats.org/officeDocument/2006/relationships/slide" Target="slide46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9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4.xml"/><Relationship Id="rId17" Type="http://schemas.openxmlformats.org/officeDocument/2006/relationships/slide" Target="slide46.xml"/><Relationship Id="rId18" Type="http://schemas.openxmlformats.org/officeDocument/2006/relationships/slide" Target="slide51.xml"/><Relationship Id="rId19" Type="http://schemas.openxmlformats.org/officeDocument/2006/relationships/slide" Target="slide53.xml"/><Relationship Id="rId20" Type="http://schemas.openxmlformats.org/officeDocument/2006/relationships/slide" Target="slide5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97" y="84757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928369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Calibri"/>
                <a:cs typeface="Calibri"/>
              </a:rPr>
              <a:t>Sentence </a:t>
            </a:r>
            <a:r>
              <a:rPr dirty="0" sz="1400" spc="10">
                <a:latin typeface="Calibri"/>
                <a:cs typeface="Calibri"/>
              </a:rPr>
              <a:t>Processing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II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732" y="140934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Nick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Riches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110" y="1732062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8767" y="2025712"/>
            <a:ext cx="750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"/>
                <a:cs typeface="Arial"/>
              </a:rPr>
              <a:t>May </a:t>
            </a:r>
            <a:r>
              <a:rPr dirty="0" sz="1100" spc="-35">
                <a:latin typeface="Arial"/>
                <a:cs typeface="Arial"/>
              </a:rPr>
              <a:t>5,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3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An </a:t>
            </a:r>
            <a:r>
              <a:rPr dirty="0" spc="-20">
                <a:hlinkClick r:id="rId5" action="ppaction://hlinksldjump"/>
              </a:rPr>
              <a:t>example of </a:t>
            </a:r>
            <a:r>
              <a:rPr dirty="0" spc="-10">
                <a:hlinkClick r:id="rId5" action="ppaction://hlinksldjump"/>
              </a:rPr>
              <a:t>complex</a:t>
            </a:r>
            <a:r>
              <a:rPr dirty="0" spc="-35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language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07045"/>
            <a:ext cx="1345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passives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436000"/>
            <a:ext cx="343662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7559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Arial"/>
                <a:cs typeface="Arial"/>
              </a:rPr>
              <a:t>Semantically </a:t>
            </a:r>
            <a:r>
              <a:rPr dirty="0" sz="1100" spc="-50">
                <a:latin typeface="Arial"/>
                <a:cs typeface="Arial"/>
              </a:rPr>
              <a:t>non-canonical </a:t>
            </a:r>
            <a:r>
              <a:rPr dirty="0" sz="1100" spc="-60">
                <a:latin typeface="Arial"/>
                <a:cs typeface="Arial"/>
              </a:rPr>
              <a:t>word </a:t>
            </a:r>
            <a:r>
              <a:rPr dirty="0" sz="1100" spc="-45">
                <a:latin typeface="Arial"/>
                <a:cs typeface="Arial"/>
              </a:rPr>
              <a:t>order: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patient  </a:t>
            </a:r>
            <a:r>
              <a:rPr dirty="0" sz="1100" spc="-90">
                <a:latin typeface="Arial"/>
                <a:cs typeface="Arial"/>
              </a:rPr>
              <a:t>comes </a:t>
            </a:r>
            <a:r>
              <a:rPr dirty="0" sz="1100" spc="-60">
                <a:latin typeface="Arial"/>
                <a:cs typeface="Arial"/>
              </a:rPr>
              <a:t>before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agent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They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55">
                <a:latin typeface="Arial"/>
                <a:cs typeface="Arial"/>
              </a:rPr>
              <a:t>derived </a:t>
            </a:r>
            <a:r>
              <a:rPr dirty="0" sz="1100" spc="-40">
                <a:latin typeface="Arial"/>
                <a:cs typeface="Arial"/>
              </a:rPr>
              <a:t>via </a:t>
            </a:r>
            <a:r>
              <a:rPr dirty="0" sz="1100" spc="-30">
                <a:latin typeface="Arial"/>
                <a:cs typeface="Arial"/>
              </a:rPr>
              <a:t>syntactic </a:t>
            </a:r>
            <a:r>
              <a:rPr dirty="0" sz="1100" spc="-55">
                <a:latin typeface="Arial"/>
                <a:cs typeface="Arial"/>
              </a:rPr>
              <a:t>movement </a:t>
            </a:r>
            <a:r>
              <a:rPr dirty="0" sz="1100" spc="-45">
                <a:latin typeface="Arial"/>
                <a:cs typeface="Arial"/>
              </a:rPr>
              <a:t>(movement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0">
                <a:latin typeface="Arial"/>
                <a:cs typeface="Arial"/>
              </a:rPr>
              <a:t>NP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5" b="1">
                <a:latin typeface="Arial"/>
                <a:cs typeface="Arial"/>
              </a:rPr>
              <a:t>mouse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20">
                <a:latin typeface="Arial"/>
                <a:cs typeface="Arial"/>
              </a:rPr>
              <a:t>after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verb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chased</a:t>
            </a:r>
            <a:r>
              <a:rPr dirty="0" sz="1100" spc="-6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7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933714"/>
            <a:ext cx="3303904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Arial"/>
                <a:cs typeface="Arial"/>
              </a:rPr>
              <a:t>‘Canonical’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‘typical’ </a:t>
            </a:r>
            <a:r>
              <a:rPr dirty="0" sz="1100" spc="235">
                <a:latin typeface="Arial"/>
                <a:cs typeface="Arial"/>
              </a:rPr>
              <a:t>/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‘standard’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5">
                <a:latin typeface="Arial"/>
                <a:cs typeface="Arial"/>
              </a:rPr>
              <a:t>refer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 b="1">
                <a:latin typeface="Arial"/>
                <a:cs typeface="Arial"/>
              </a:rPr>
              <a:t>syntactic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 b="1">
                <a:latin typeface="Arial"/>
                <a:cs typeface="Arial"/>
              </a:rPr>
              <a:t>semantic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canonicity.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40" b="1">
                <a:latin typeface="Arial"/>
                <a:cs typeface="Arial"/>
              </a:rPr>
              <a:t>syntactically </a:t>
            </a:r>
            <a:r>
              <a:rPr dirty="0" sz="1100" spc="-55" b="1">
                <a:latin typeface="Arial"/>
                <a:cs typeface="Arial"/>
              </a:rPr>
              <a:t>canonical </a:t>
            </a:r>
            <a:r>
              <a:rPr dirty="0" sz="1100" spc="-75">
                <a:latin typeface="Arial"/>
                <a:cs typeface="Arial"/>
              </a:rPr>
              <a:t>sentences,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90">
                <a:latin typeface="Arial"/>
                <a:cs typeface="Arial"/>
              </a:rPr>
              <a:t>comes  </a:t>
            </a:r>
            <a:r>
              <a:rPr dirty="0" sz="1100" spc="-60">
                <a:latin typeface="Arial"/>
                <a:cs typeface="Arial"/>
              </a:rPr>
              <a:t>before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object.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197" y="2065323"/>
            <a:ext cx="2614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6100" algn="l"/>
              </a:tabLst>
            </a:pPr>
            <a:r>
              <a:rPr dirty="0" sz="1100" spc="-5">
                <a:latin typeface="Arial"/>
                <a:cs typeface="Arial"/>
              </a:rPr>
              <a:t>(10)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teenager </a:t>
            </a:r>
            <a:r>
              <a:rPr dirty="0" baseline="-13888" sz="1200" spc="-15">
                <a:latin typeface="Arial"/>
                <a:cs typeface="Arial"/>
              </a:rPr>
              <a:t>SUBJ </a:t>
            </a:r>
            <a:r>
              <a:rPr dirty="0" sz="1100" spc="-60">
                <a:latin typeface="Arial"/>
                <a:cs typeface="Arial"/>
              </a:rPr>
              <a:t>likes </a:t>
            </a:r>
            <a:r>
              <a:rPr dirty="0" sz="1100" spc="-50">
                <a:latin typeface="Arial"/>
                <a:cs typeface="Arial"/>
              </a:rPr>
              <a:t>parties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baseline="-13888" sz="1200" spc="15">
                <a:latin typeface="Arial"/>
                <a:cs typeface="Arial"/>
              </a:rPr>
              <a:t>OBJ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8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030883"/>
            <a:ext cx="35413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45" b="1">
                <a:latin typeface="Arial"/>
                <a:cs typeface="Arial"/>
              </a:rPr>
              <a:t>semantically </a:t>
            </a:r>
            <a:r>
              <a:rPr dirty="0" sz="1100" spc="-55" b="1">
                <a:latin typeface="Arial"/>
                <a:cs typeface="Arial"/>
              </a:rPr>
              <a:t>canonical </a:t>
            </a:r>
            <a:r>
              <a:rPr dirty="0" sz="1100" spc="-75">
                <a:latin typeface="Arial"/>
                <a:cs typeface="Arial"/>
              </a:rPr>
              <a:t>sentences,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5" b="1">
                <a:latin typeface="Arial"/>
                <a:cs typeface="Arial"/>
              </a:rPr>
              <a:t>alignment 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Agent </a:t>
            </a:r>
            <a:r>
              <a:rPr dirty="0" sz="1100" spc="-50">
                <a:latin typeface="Arial"/>
                <a:cs typeface="Arial"/>
              </a:rPr>
              <a:t>argument </a:t>
            </a:r>
            <a:r>
              <a:rPr dirty="0" sz="1100" spc="-35">
                <a:latin typeface="Arial"/>
                <a:cs typeface="Arial"/>
              </a:rPr>
              <a:t>(and </a:t>
            </a:r>
            <a:r>
              <a:rPr dirty="0" sz="1100" spc="-30">
                <a:latin typeface="Arial"/>
                <a:cs typeface="Arial"/>
              </a:rPr>
              <a:t>Object 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Patient)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197" y="1741664"/>
            <a:ext cx="2369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6100" algn="l"/>
              </a:tabLst>
            </a:pPr>
            <a:r>
              <a:rPr dirty="0" sz="1100" spc="-5">
                <a:latin typeface="Arial"/>
                <a:cs typeface="Arial"/>
              </a:rPr>
              <a:t>(11)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man </a:t>
            </a:r>
            <a:r>
              <a:rPr dirty="0" baseline="-13888" sz="1200" spc="-44">
                <a:latin typeface="Arial"/>
                <a:cs typeface="Arial"/>
              </a:rPr>
              <a:t>AG </a:t>
            </a:r>
            <a:r>
              <a:rPr dirty="0" sz="1100" spc="-45">
                <a:latin typeface="Arial"/>
                <a:cs typeface="Arial"/>
              </a:rPr>
              <a:t>ate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donut</a:t>
            </a:r>
            <a:r>
              <a:rPr dirty="0" sz="1100" spc="195">
                <a:latin typeface="Arial"/>
                <a:cs typeface="Arial"/>
              </a:rPr>
              <a:t> </a:t>
            </a:r>
            <a:r>
              <a:rPr dirty="0" baseline="-13888" sz="1200" spc="-15">
                <a:latin typeface="Arial"/>
                <a:cs typeface="Arial"/>
              </a:rPr>
              <a:t>PAT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197" y="2049778"/>
            <a:ext cx="2383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6100" algn="l"/>
              </a:tabLst>
            </a:pPr>
            <a:r>
              <a:rPr dirty="0" sz="1100" spc="-5">
                <a:latin typeface="Arial"/>
                <a:cs typeface="Arial"/>
              </a:rPr>
              <a:t>(12)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dog </a:t>
            </a:r>
            <a:r>
              <a:rPr dirty="0" baseline="-13888" sz="1200" spc="-44">
                <a:latin typeface="Arial"/>
                <a:cs typeface="Arial"/>
              </a:rPr>
              <a:t>AG 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cat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baseline="-13888" sz="1200" spc="-15">
                <a:latin typeface="Arial"/>
                <a:cs typeface="Arial"/>
              </a:rPr>
              <a:t>PAT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9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038325"/>
            <a:ext cx="34258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110">
                <a:latin typeface="Arial"/>
                <a:cs typeface="Arial"/>
              </a:rPr>
              <a:t>cases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0">
                <a:latin typeface="Arial"/>
                <a:cs typeface="Arial"/>
              </a:rPr>
              <a:t>Agent,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will  </a:t>
            </a:r>
            <a:r>
              <a:rPr dirty="0" sz="1100" spc="-25">
                <a:latin typeface="Arial"/>
                <a:cs typeface="Arial"/>
              </a:rPr>
              <a:t>definitely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75">
                <a:latin typeface="Arial"/>
                <a:cs typeface="Arial"/>
              </a:rPr>
              <a:t>agency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240" y="1680553"/>
            <a:ext cx="205104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8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latin typeface="Arial"/>
                <a:cs typeface="Arial"/>
              </a:rPr>
              <a:t>EXP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97" y="1577021"/>
            <a:ext cx="2599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558800" algn="l"/>
                <a:tab pos="1557020" algn="l"/>
              </a:tabLst>
            </a:pPr>
            <a:r>
              <a:rPr dirty="0" sz="1100" spc="-5">
                <a:latin typeface="Arial"/>
                <a:cs typeface="Arial"/>
              </a:rPr>
              <a:t>(13)	</a:t>
            </a:r>
            <a:r>
              <a:rPr dirty="0" sz="1100" spc="-40">
                <a:latin typeface="Arial"/>
                <a:cs typeface="Arial"/>
              </a:rPr>
              <a:t>The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boy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baseline="-13888" sz="1200" spc="112">
                <a:latin typeface="Arial"/>
                <a:cs typeface="Arial"/>
              </a:rPr>
              <a:t>AG</a:t>
            </a:r>
            <a:r>
              <a:rPr dirty="0" sz="1100" spc="75">
                <a:latin typeface="Arial"/>
                <a:cs typeface="Arial"/>
              </a:rPr>
              <a:t>/	</a:t>
            </a:r>
            <a:r>
              <a:rPr dirty="0" sz="1100" spc="-45">
                <a:latin typeface="Arial"/>
                <a:cs typeface="Arial"/>
              </a:rPr>
              <a:t>smelt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rose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baseline="-13888" sz="1200" spc="75">
                <a:latin typeface="Arial"/>
                <a:cs typeface="Arial"/>
              </a:rPr>
              <a:t>TH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04795"/>
            <a:ext cx="32124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55">
                <a:latin typeface="Arial"/>
                <a:cs typeface="Arial"/>
              </a:rPr>
              <a:t>agentive </a:t>
            </a:r>
            <a:r>
              <a:rPr dirty="0" sz="1100" spc="-45">
                <a:latin typeface="Arial"/>
                <a:cs typeface="Arial"/>
              </a:rPr>
              <a:t>argument, </a:t>
            </a:r>
            <a:r>
              <a:rPr dirty="0" sz="1100" spc="-40">
                <a:latin typeface="Arial"/>
                <a:cs typeface="Arial"/>
              </a:rPr>
              <a:t>while 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-25">
                <a:latin typeface="Arial"/>
                <a:cs typeface="Arial"/>
              </a:rPr>
              <a:t>onto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least </a:t>
            </a:r>
            <a:r>
              <a:rPr dirty="0" sz="1100" spc="-55">
                <a:latin typeface="Arial"/>
                <a:cs typeface="Arial"/>
              </a:rPr>
              <a:t>agentive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argument.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774952"/>
            <a:ext cx="2157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Arial"/>
                <a:cs typeface="Arial"/>
              </a:rPr>
              <a:t>Examples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non-canonical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sentences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78018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(14)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7752" y="171861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52" y="1687816"/>
            <a:ext cx="212471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mouse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5" i="1">
                <a:latin typeface="Constantia"/>
                <a:cs typeface="Constantia"/>
              </a:rPr>
              <a:t>t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cat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4223" y="1227520"/>
            <a:ext cx="1062990" cy="486409"/>
          </a:xfrm>
          <a:custGeom>
            <a:avLst/>
            <a:gdLst/>
            <a:ahLst/>
            <a:cxnLst/>
            <a:rect l="l" t="t" r="r" b="b"/>
            <a:pathLst>
              <a:path w="1062989" h="486410">
                <a:moveTo>
                  <a:pt x="1062916" y="485862"/>
                </a:moveTo>
                <a:lnTo>
                  <a:pt x="1032529" y="96933"/>
                </a:lnTo>
                <a:lnTo>
                  <a:pt x="1021946" y="59202"/>
                </a:lnTo>
                <a:lnTo>
                  <a:pt x="998715" y="28390"/>
                </a:lnTo>
                <a:lnTo>
                  <a:pt x="966205" y="7617"/>
                </a:lnTo>
                <a:lnTo>
                  <a:pt x="927786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5213" y="167141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97571" y="1139401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11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284" y="2059988"/>
            <a:ext cx="3486785" cy="7042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0">
                <a:latin typeface="Arial"/>
                <a:cs typeface="Arial"/>
              </a:rPr>
              <a:t>Syntactically </a:t>
            </a:r>
            <a:r>
              <a:rPr dirty="0" sz="1100" spc="-50">
                <a:latin typeface="Arial"/>
                <a:cs typeface="Arial"/>
              </a:rPr>
              <a:t>canonical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90">
                <a:latin typeface="Arial"/>
                <a:cs typeface="Arial"/>
              </a:rPr>
              <a:t>comes </a:t>
            </a:r>
            <a:r>
              <a:rPr dirty="0" sz="1100" spc="-60">
                <a:latin typeface="Arial"/>
                <a:cs typeface="Arial"/>
              </a:rPr>
              <a:t>before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verb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45">
                <a:latin typeface="Arial"/>
                <a:cs typeface="Arial"/>
              </a:rPr>
              <a:t>Semantically </a:t>
            </a:r>
            <a:r>
              <a:rPr dirty="0" sz="1100" spc="-50">
                <a:latin typeface="Arial"/>
                <a:cs typeface="Arial"/>
              </a:rPr>
              <a:t>non-canonical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least </a:t>
            </a:r>
            <a:r>
              <a:rPr dirty="0" sz="1100" spc="-55">
                <a:latin typeface="Arial"/>
                <a:cs typeface="Arial"/>
              </a:rPr>
              <a:t>agentive  </a:t>
            </a:r>
            <a:r>
              <a:rPr dirty="0" sz="1100" spc="-50">
                <a:latin typeface="Arial"/>
                <a:cs typeface="Arial"/>
              </a:rPr>
              <a:t>argument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68100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(15)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0648" y="161945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9952" y="1588654"/>
            <a:ext cx="2453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"/>
                <a:cs typeface="Arial"/>
              </a:rPr>
              <a:t>There </a:t>
            </a:r>
            <a:r>
              <a:rPr dirty="0" sz="1100" spc="-40">
                <a:latin typeface="Arial"/>
                <a:cs typeface="Arial"/>
              </a:rPr>
              <a:t>’s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mouse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cat </a:t>
            </a:r>
            <a:r>
              <a:rPr dirty="0" sz="1100" spc="-90">
                <a:latin typeface="Arial"/>
                <a:cs typeface="Arial"/>
              </a:rPr>
              <a:t>chased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 i="1">
                <a:latin typeface="Constantia"/>
                <a:cs typeface="Constantia"/>
              </a:rPr>
              <a:t>t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816" y="1128358"/>
            <a:ext cx="1522730" cy="486409"/>
          </a:xfrm>
          <a:custGeom>
            <a:avLst/>
            <a:gdLst/>
            <a:ahLst/>
            <a:cxnLst/>
            <a:rect l="l" t="t" r="r" b="b"/>
            <a:pathLst>
              <a:path w="1522730" h="486409">
                <a:moveTo>
                  <a:pt x="1522239" y="485862"/>
                </a:moveTo>
                <a:lnTo>
                  <a:pt x="1491852" y="96933"/>
                </a:lnTo>
                <a:lnTo>
                  <a:pt x="1481269" y="59202"/>
                </a:lnTo>
                <a:lnTo>
                  <a:pt x="1458038" y="28390"/>
                </a:lnTo>
                <a:lnTo>
                  <a:pt x="1425528" y="7617"/>
                </a:lnTo>
                <a:lnTo>
                  <a:pt x="1387109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8806" y="157225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40826" y="1040227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12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1960839"/>
            <a:ext cx="339852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30">
                <a:latin typeface="Arial"/>
                <a:cs typeface="Arial"/>
              </a:rPr>
              <a:t>Syntactically </a:t>
            </a:r>
            <a:r>
              <a:rPr dirty="0" sz="1100" spc="-50">
                <a:latin typeface="Arial"/>
                <a:cs typeface="Arial"/>
              </a:rPr>
              <a:t>non-canonical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90">
                <a:latin typeface="Arial"/>
                <a:cs typeface="Arial"/>
              </a:rPr>
              <a:t>comes </a:t>
            </a:r>
            <a:r>
              <a:rPr dirty="0" sz="1100" spc="-60">
                <a:latin typeface="Arial"/>
                <a:cs typeface="Arial"/>
              </a:rPr>
              <a:t>before </a:t>
            </a:r>
            <a:r>
              <a:rPr dirty="0" sz="1100" spc="-45">
                <a:latin typeface="Arial"/>
                <a:cs typeface="Arial"/>
              </a:rPr>
              <a:t>Subject  Semantically </a:t>
            </a:r>
            <a:r>
              <a:rPr dirty="0" sz="1100" spc="-50">
                <a:latin typeface="Arial"/>
                <a:cs typeface="Arial"/>
              </a:rPr>
              <a:t>canonical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Agent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argument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772044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For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three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place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predicates,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which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canonical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word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order?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88631" y="1131798"/>
          <a:ext cx="1115060" cy="38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248285"/>
                <a:gridCol w="181609"/>
                <a:gridCol w="170180"/>
                <a:gridCol w="36194"/>
                <a:gridCol w="129540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her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3888" sz="1200" spc="15">
                          <a:latin typeface="Arial"/>
                          <a:cs typeface="Arial"/>
                        </a:rPr>
                        <a:t>Oi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9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0"/>
                        </a:lnSpc>
                      </a:pPr>
                      <a:r>
                        <a:rPr dirty="0" sz="1100" spc="3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9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1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Od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ts val="132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930"/>
                        </a:lnSpc>
                        <a:spcBef>
                          <a:spcPts val="47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Oi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71509" y="1101012"/>
            <a:ext cx="1069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(DITRANSITIVE)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6990" y="1311045"/>
            <a:ext cx="1147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Arial"/>
                <a:cs typeface="Arial"/>
              </a:rPr>
              <a:t>(PREPOSITIONAL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057234"/>
            <a:ext cx="787400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gave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 </a:t>
            </a:r>
            <a:r>
              <a:rPr dirty="0" sz="1100" spc="-85">
                <a:latin typeface="Arial"/>
                <a:cs typeface="Arial"/>
              </a:rPr>
              <a:t>gave  </a:t>
            </a:r>
            <a:r>
              <a:rPr dirty="0" sz="1100" spc="-15">
                <a:latin typeface="Arial"/>
                <a:cs typeface="Arial"/>
              </a:rPr>
              <a:t>DATIVE)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772044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For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three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place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predicates,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which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canonical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word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order?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88631" y="1131798"/>
          <a:ext cx="1115060" cy="38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248285"/>
                <a:gridCol w="181609"/>
                <a:gridCol w="170180"/>
                <a:gridCol w="36194"/>
                <a:gridCol w="129540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her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3888" sz="1200" spc="15">
                          <a:latin typeface="Arial"/>
                          <a:cs typeface="Arial"/>
                        </a:rPr>
                        <a:t>Oi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9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0"/>
                        </a:lnSpc>
                      </a:pPr>
                      <a:r>
                        <a:rPr dirty="0" sz="1100" spc="3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9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1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Od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ts val="132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930"/>
                        </a:lnSpc>
                        <a:spcBef>
                          <a:spcPts val="47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Oi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71509" y="1101012"/>
            <a:ext cx="1069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(DITRANSITIVE)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6990" y="1311045"/>
            <a:ext cx="1147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Arial"/>
                <a:cs typeface="Arial"/>
              </a:rPr>
              <a:t>(PREPOSITIONAL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479" y="1693150"/>
            <a:ext cx="141859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book </a:t>
            </a:r>
            <a:r>
              <a:rPr dirty="0" baseline="-13888" sz="1200" spc="-7">
                <a:latin typeface="Arial"/>
                <a:cs typeface="Arial"/>
              </a:rPr>
              <a:t>Od </a:t>
            </a:r>
            <a:r>
              <a:rPr dirty="0" sz="1100" spc="5">
                <a:latin typeface="Arial"/>
                <a:cs typeface="Arial"/>
              </a:rPr>
              <a:t>[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park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057234"/>
            <a:ext cx="79184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gave</a:t>
            </a:r>
            <a:endParaRPr sz="1100">
              <a:latin typeface="Arial"/>
              <a:cs typeface="Arial"/>
            </a:endParaRPr>
          </a:p>
          <a:p>
            <a:pPr marL="189230" marR="889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 </a:t>
            </a:r>
            <a:r>
              <a:rPr dirty="0" sz="1100" spc="-85">
                <a:latin typeface="Arial"/>
                <a:cs typeface="Arial"/>
              </a:rPr>
              <a:t>gave  </a:t>
            </a:r>
            <a:r>
              <a:rPr dirty="0" sz="1100" spc="-15">
                <a:latin typeface="Arial"/>
                <a:cs typeface="Arial"/>
              </a:rPr>
              <a:t>DATIVE)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John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wore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2479" y="1903182"/>
            <a:ext cx="186817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blue blazer </a:t>
            </a:r>
            <a:r>
              <a:rPr dirty="0" baseline="-13888" sz="1200" spc="-7">
                <a:latin typeface="Arial"/>
                <a:cs typeface="Arial"/>
              </a:rPr>
              <a:t>Od </a:t>
            </a:r>
            <a:r>
              <a:rPr dirty="0" sz="1100" spc="5">
                <a:latin typeface="Arial"/>
                <a:cs typeface="Arial"/>
              </a:rPr>
              <a:t>[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party</a:t>
            </a:r>
            <a:r>
              <a:rPr dirty="0" sz="1100" spc="5">
                <a:latin typeface="Arial"/>
                <a:cs typeface="Arial"/>
              </a:rPr>
              <a:t> 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32150"/>
            <a:ext cx="331470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Arial"/>
                <a:cs typeface="Arial"/>
              </a:rPr>
              <a:t>Prepositional dative </a:t>
            </a:r>
            <a:r>
              <a:rPr dirty="0" sz="1100" spc="-90">
                <a:latin typeface="Arial"/>
                <a:cs typeface="Arial"/>
              </a:rPr>
              <a:t>assumed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50">
                <a:latin typeface="Arial"/>
                <a:cs typeface="Arial"/>
              </a:rPr>
              <a:t>canonical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its </a:t>
            </a:r>
            <a:r>
              <a:rPr dirty="0" sz="1100" spc="-65">
                <a:latin typeface="Arial"/>
                <a:cs typeface="Arial"/>
              </a:rPr>
              <a:t>basic  </a:t>
            </a:r>
            <a:r>
              <a:rPr dirty="0" sz="1100" spc="-30">
                <a:latin typeface="Arial"/>
                <a:cs typeface="Arial"/>
              </a:rPr>
              <a:t>structure </a:t>
            </a:r>
            <a:r>
              <a:rPr dirty="0" sz="1100" spc="20">
                <a:latin typeface="Arial"/>
                <a:cs typeface="Arial"/>
              </a:rPr>
              <a:t>(V </a:t>
            </a:r>
            <a:r>
              <a:rPr dirty="0" sz="1100" spc="204">
                <a:latin typeface="Arial"/>
                <a:cs typeface="Arial"/>
              </a:rPr>
              <a:t>+ </a:t>
            </a:r>
            <a:r>
              <a:rPr dirty="0" sz="1100" spc="-55">
                <a:latin typeface="Arial"/>
                <a:cs typeface="Arial"/>
              </a:rPr>
              <a:t>Od </a:t>
            </a:r>
            <a:r>
              <a:rPr dirty="0" sz="1100" spc="204">
                <a:latin typeface="Arial"/>
                <a:cs typeface="Arial"/>
              </a:rPr>
              <a:t>+ </a:t>
            </a:r>
            <a:r>
              <a:rPr dirty="0" sz="1100" spc="-35">
                <a:latin typeface="Arial"/>
                <a:cs typeface="Arial"/>
              </a:rPr>
              <a:t>Prepositional </a:t>
            </a:r>
            <a:r>
              <a:rPr dirty="0" sz="1100" spc="-55">
                <a:latin typeface="Arial"/>
                <a:cs typeface="Arial"/>
              </a:rPr>
              <a:t>Phrase)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far </a:t>
            </a:r>
            <a:r>
              <a:rPr dirty="0" sz="1100" spc="-70">
                <a:latin typeface="Arial"/>
                <a:cs typeface="Arial"/>
              </a:rPr>
              <a:t>more  </a:t>
            </a:r>
            <a:r>
              <a:rPr dirty="0" sz="1100" spc="-35">
                <a:latin typeface="Arial"/>
                <a:cs typeface="Arial"/>
              </a:rPr>
              <a:t>frequent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60" y="871954"/>
            <a:ext cx="1967864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English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5">
                <a:latin typeface="Arial"/>
                <a:cs typeface="Arial"/>
              </a:rPr>
              <a:t>SVO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(40%)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90">
                <a:latin typeface="Arial"/>
                <a:cs typeface="Arial"/>
              </a:rPr>
              <a:t>Japanese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5">
                <a:latin typeface="Arial"/>
                <a:cs typeface="Arial"/>
              </a:rPr>
              <a:t>SOV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(35%)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70">
                <a:latin typeface="Arial"/>
                <a:cs typeface="Arial"/>
              </a:rPr>
              <a:t>Classical </a:t>
            </a:r>
            <a:r>
              <a:rPr dirty="0" sz="1100" spc="-35">
                <a:latin typeface="Arial"/>
                <a:cs typeface="Arial"/>
              </a:rPr>
              <a:t>Arabic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65">
                <a:latin typeface="Arial"/>
                <a:cs typeface="Arial"/>
              </a:rPr>
              <a:t>VSO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(15%)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Arial"/>
                <a:cs typeface="Arial"/>
              </a:rPr>
              <a:t>Fijian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5">
                <a:latin typeface="Arial"/>
                <a:cs typeface="Arial"/>
              </a:rPr>
              <a:t>VOS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(10%)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Xavante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65">
                <a:latin typeface="Arial"/>
                <a:cs typeface="Arial"/>
              </a:rPr>
              <a:t>OSV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</a:t>
            </a:r>
            <a:r>
              <a:rPr dirty="0" sz="1100" spc="-15" i="1">
                <a:latin typeface="Verdana"/>
                <a:cs typeface="Verdana"/>
              </a:rPr>
              <a:t>&lt;</a:t>
            </a:r>
            <a:r>
              <a:rPr dirty="0" sz="1100" spc="-15">
                <a:latin typeface="Arial"/>
                <a:cs typeface="Arial"/>
              </a:rPr>
              <a:t>1%)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60">
                <a:latin typeface="Arial"/>
                <a:cs typeface="Arial"/>
              </a:rPr>
              <a:t>Hixkarayana is </a:t>
            </a:r>
            <a:r>
              <a:rPr dirty="0" sz="1100" spc="-75">
                <a:latin typeface="Arial"/>
                <a:cs typeface="Arial"/>
              </a:rPr>
              <a:t>OVS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</a:t>
            </a:r>
            <a:r>
              <a:rPr dirty="0" sz="1100" spc="-15" i="1">
                <a:latin typeface="Verdana"/>
                <a:cs typeface="Verdana"/>
              </a:rPr>
              <a:t>&lt;</a:t>
            </a:r>
            <a:r>
              <a:rPr dirty="0" sz="1100" spc="-15">
                <a:latin typeface="Arial"/>
                <a:cs typeface="Arial"/>
              </a:rPr>
              <a:t>1%)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2294863"/>
            <a:ext cx="34734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Strong </a:t>
            </a:r>
            <a:r>
              <a:rPr dirty="0" sz="1100" spc="-55">
                <a:latin typeface="Arial"/>
                <a:cs typeface="Arial"/>
              </a:rPr>
              <a:t>tendency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30">
                <a:latin typeface="Arial"/>
                <a:cs typeface="Arial"/>
              </a:rPr>
              <a:t>S </a:t>
            </a:r>
            <a:r>
              <a:rPr dirty="0" sz="1100" spc="-55" i="1">
                <a:latin typeface="Verdana"/>
                <a:cs typeface="Verdana"/>
              </a:rPr>
              <a:t>&gt; </a:t>
            </a:r>
            <a:r>
              <a:rPr dirty="0" sz="1100" spc="-55">
                <a:latin typeface="Arial"/>
                <a:cs typeface="Arial"/>
              </a:rPr>
              <a:t>O </a:t>
            </a:r>
            <a:r>
              <a:rPr dirty="0" sz="1100" spc="-40">
                <a:latin typeface="Arial"/>
                <a:cs typeface="Arial"/>
              </a:rPr>
              <a:t>(75%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world’s </a:t>
            </a:r>
            <a:r>
              <a:rPr dirty="0" sz="1100" spc="-60">
                <a:latin typeface="Arial"/>
                <a:cs typeface="Arial"/>
              </a:rPr>
              <a:t>languages)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80">
                <a:latin typeface="Arial"/>
                <a:cs typeface="Arial"/>
              </a:rPr>
              <a:t>weaker </a:t>
            </a:r>
            <a:r>
              <a:rPr dirty="0" sz="1100" spc="-55">
                <a:latin typeface="Arial"/>
                <a:cs typeface="Arial"/>
              </a:rPr>
              <a:t>tendency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V </a:t>
            </a:r>
            <a:r>
              <a:rPr dirty="0" sz="1100" spc="-55" i="1">
                <a:latin typeface="Verdana"/>
                <a:cs typeface="Verdana"/>
              </a:rPr>
              <a:t>&gt; </a:t>
            </a:r>
            <a:r>
              <a:rPr dirty="0" sz="1100" spc="-5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(65%)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15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54860"/>
            <a:ext cx="3499485" cy="789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75">
                <a:latin typeface="Arial"/>
                <a:cs typeface="Arial"/>
              </a:rPr>
              <a:t>languages </a:t>
            </a:r>
            <a:r>
              <a:rPr dirty="0" sz="1100" spc="-45">
                <a:latin typeface="Arial"/>
                <a:cs typeface="Arial"/>
              </a:rPr>
              <a:t>allow </a:t>
            </a:r>
            <a:r>
              <a:rPr dirty="0" sz="1100" spc="-75">
                <a:latin typeface="Arial"/>
                <a:cs typeface="Arial"/>
              </a:rPr>
              <a:t>words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65">
                <a:latin typeface="Arial"/>
                <a:cs typeface="Arial"/>
              </a:rPr>
              <a:t>any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order,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Arial"/>
                <a:cs typeface="Arial"/>
              </a:rPr>
              <a:t>e.g. </a:t>
            </a:r>
            <a:r>
              <a:rPr dirty="0" sz="1100" spc="-15">
                <a:latin typeface="Arial"/>
                <a:cs typeface="Arial"/>
              </a:rPr>
              <a:t>Latin </a:t>
            </a:r>
            <a:r>
              <a:rPr dirty="0" sz="1100" spc="90">
                <a:latin typeface="Arial"/>
                <a:cs typeface="Arial"/>
              </a:rPr>
              <a:t>&amp;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Finnish.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65">
                <a:latin typeface="Arial"/>
                <a:cs typeface="Arial"/>
              </a:rPr>
              <a:t>However,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70">
                <a:latin typeface="Arial"/>
                <a:cs typeface="Arial"/>
              </a:rPr>
              <a:t>these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preferred </a:t>
            </a:r>
            <a:r>
              <a:rPr dirty="0" sz="1100" spc="-60">
                <a:latin typeface="Arial"/>
                <a:cs typeface="Arial"/>
              </a:rPr>
              <a:t>word </a:t>
            </a:r>
            <a:r>
              <a:rPr dirty="0" sz="1100" spc="-45">
                <a:latin typeface="Arial"/>
                <a:cs typeface="Arial"/>
              </a:rPr>
              <a:t>order, </a:t>
            </a:r>
            <a:r>
              <a:rPr dirty="0" sz="1100" spc="-55">
                <a:latin typeface="Arial"/>
                <a:cs typeface="Arial"/>
              </a:rPr>
              <a:t>e.g.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90">
                <a:latin typeface="Arial"/>
                <a:cs typeface="Arial"/>
              </a:rPr>
              <a:t>has  </a:t>
            </a:r>
            <a:r>
              <a:rPr dirty="0" sz="1100" spc="-85">
                <a:latin typeface="Arial"/>
                <a:cs typeface="Arial"/>
              </a:rPr>
              <a:t>been </a:t>
            </a:r>
            <a:r>
              <a:rPr dirty="0" sz="1100" spc="-70">
                <a:latin typeface="Arial"/>
                <a:cs typeface="Arial"/>
              </a:rPr>
              <a:t>argued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basic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Latin </a:t>
            </a:r>
            <a:r>
              <a:rPr dirty="0" sz="1100" spc="-60">
                <a:latin typeface="Arial"/>
                <a:cs typeface="Arial"/>
              </a:rPr>
              <a:t>word </a:t>
            </a:r>
            <a:r>
              <a:rPr dirty="0" sz="1100" spc="-55">
                <a:latin typeface="Arial"/>
                <a:cs typeface="Arial"/>
              </a:rPr>
              <a:t>order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OSV.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1100" spc="5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it </a:t>
            </a:r>
            <a:r>
              <a:rPr dirty="0" sz="1100" spc="-2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r>
              <a:rPr dirty="0" sz="1100" spc="8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D6D6EF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1100" spc="-60">
                <a:solidFill>
                  <a:srgbClr val="D6D6E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974317"/>
            <a:ext cx="34772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Syntactically </a:t>
            </a:r>
            <a:r>
              <a:rPr dirty="0" sz="1100" spc="-50">
                <a:latin typeface="Arial"/>
                <a:cs typeface="Arial"/>
              </a:rPr>
              <a:t>non-canonical </a:t>
            </a:r>
            <a:r>
              <a:rPr dirty="0" sz="1100" spc="-85">
                <a:latin typeface="Arial"/>
                <a:cs typeface="Arial"/>
              </a:rPr>
              <a:t>sentences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90">
                <a:latin typeface="Arial"/>
                <a:cs typeface="Arial"/>
              </a:rPr>
              <a:t>assumed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60">
                <a:latin typeface="Arial"/>
                <a:cs typeface="Arial"/>
              </a:rPr>
              <a:t>many  </a:t>
            </a:r>
            <a:r>
              <a:rPr dirty="0" sz="1100" spc="-35">
                <a:latin typeface="Arial"/>
                <a:cs typeface="Arial"/>
              </a:rPr>
              <a:t>linguists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result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movement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process: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215160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(16)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830" y="2076335"/>
            <a:ext cx="715645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0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mouse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7806" y="2245472"/>
            <a:ext cx="337820" cy="260350"/>
          </a:xfrm>
          <a:custGeom>
            <a:avLst/>
            <a:gdLst/>
            <a:ahLst/>
            <a:cxnLst/>
            <a:rect l="l" t="t" r="r" b="b"/>
            <a:pathLst>
              <a:path w="337819" h="260350">
                <a:moveTo>
                  <a:pt x="301209" y="90709"/>
                </a:moveTo>
                <a:lnTo>
                  <a:pt x="36000" y="90709"/>
                </a:lnTo>
                <a:lnTo>
                  <a:pt x="21987" y="93538"/>
                </a:lnTo>
                <a:lnTo>
                  <a:pt x="10544" y="101253"/>
                </a:lnTo>
                <a:lnTo>
                  <a:pt x="2829" y="112696"/>
                </a:lnTo>
                <a:lnTo>
                  <a:pt x="0" y="126709"/>
                </a:lnTo>
                <a:lnTo>
                  <a:pt x="0" y="224043"/>
                </a:lnTo>
                <a:lnTo>
                  <a:pt x="2829" y="238056"/>
                </a:lnTo>
                <a:lnTo>
                  <a:pt x="10544" y="249499"/>
                </a:lnTo>
                <a:lnTo>
                  <a:pt x="21987" y="257214"/>
                </a:lnTo>
                <a:lnTo>
                  <a:pt x="36000" y="260043"/>
                </a:lnTo>
                <a:lnTo>
                  <a:pt x="301209" y="260043"/>
                </a:lnTo>
                <a:lnTo>
                  <a:pt x="315222" y="257214"/>
                </a:lnTo>
                <a:lnTo>
                  <a:pt x="326665" y="249499"/>
                </a:lnTo>
                <a:lnTo>
                  <a:pt x="334380" y="238056"/>
                </a:lnTo>
                <a:lnTo>
                  <a:pt x="337209" y="224043"/>
                </a:lnTo>
                <a:lnTo>
                  <a:pt x="337209" y="126709"/>
                </a:lnTo>
                <a:lnTo>
                  <a:pt x="334380" y="112696"/>
                </a:lnTo>
                <a:lnTo>
                  <a:pt x="326665" y="101253"/>
                </a:lnTo>
                <a:lnTo>
                  <a:pt x="315222" y="93538"/>
                </a:lnTo>
                <a:lnTo>
                  <a:pt x="301209" y="90709"/>
                </a:lnTo>
                <a:close/>
              </a:path>
              <a:path w="337819" h="260350">
                <a:moveTo>
                  <a:pt x="168604" y="0"/>
                </a:moveTo>
                <a:lnTo>
                  <a:pt x="161346" y="3461"/>
                </a:lnTo>
                <a:lnTo>
                  <a:pt x="154966" y="13845"/>
                </a:lnTo>
                <a:lnTo>
                  <a:pt x="123604" y="90709"/>
                </a:lnTo>
                <a:lnTo>
                  <a:pt x="213605" y="90709"/>
                </a:lnTo>
                <a:lnTo>
                  <a:pt x="182243" y="13845"/>
                </a:lnTo>
                <a:lnTo>
                  <a:pt x="175862" y="3461"/>
                </a:lnTo>
                <a:lnTo>
                  <a:pt x="16860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5890" y="2332756"/>
            <a:ext cx="3016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60">
                <a:solidFill>
                  <a:srgbClr val="190000"/>
                </a:solidFill>
                <a:latin typeface="PMingLiU"/>
                <a:cs typeface="PMingLiU"/>
              </a:rPr>
              <a:t>‘filler’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861" y="2059252"/>
            <a:ext cx="668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chased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26017" y="2093379"/>
            <a:ext cx="136525" cy="155575"/>
          </a:xfrm>
          <a:custGeom>
            <a:avLst/>
            <a:gdLst/>
            <a:ahLst/>
            <a:cxnLst/>
            <a:rect l="l" t="t" r="r" b="b"/>
            <a:pathLst>
              <a:path w="136525" h="155575">
                <a:moveTo>
                  <a:pt x="0" y="155079"/>
                </a:moveTo>
                <a:lnTo>
                  <a:pt x="135953" y="155079"/>
                </a:lnTo>
                <a:lnTo>
                  <a:pt x="135953" y="0"/>
                </a:lnTo>
                <a:lnTo>
                  <a:pt x="0" y="0"/>
                </a:lnTo>
                <a:lnTo>
                  <a:pt x="0" y="15507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687" y="2245472"/>
            <a:ext cx="782955" cy="260350"/>
          </a:xfrm>
          <a:custGeom>
            <a:avLst/>
            <a:gdLst/>
            <a:ahLst/>
            <a:cxnLst/>
            <a:rect l="l" t="t" r="r" b="b"/>
            <a:pathLst>
              <a:path w="782955" h="260350">
                <a:moveTo>
                  <a:pt x="746599" y="90709"/>
                </a:moveTo>
                <a:lnTo>
                  <a:pt x="36000" y="90709"/>
                </a:lnTo>
                <a:lnTo>
                  <a:pt x="21987" y="93538"/>
                </a:lnTo>
                <a:lnTo>
                  <a:pt x="10544" y="101253"/>
                </a:lnTo>
                <a:lnTo>
                  <a:pt x="2829" y="112696"/>
                </a:lnTo>
                <a:lnTo>
                  <a:pt x="0" y="126709"/>
                </a:lnTo>
                <a:lnTo>
                  <a:pt x="0" y="224043"/>
                </a:lnTo>
                <a:lnTo>
                  <a:pt x="2829" y="238056"/>
                </a:lnTo>
                <a:lnTo>
                  <a:pt x="10544" y="249499"/>
                </a:lnTo>
                <a:lnTo>
                  <a:pt x="21987" y="257214"/>
                </a:lnTo>
                <a:lnTo>
                  <a:pt x="36000" y="260043"/>
                </a:lnTo>
                <a:lnTo>
                  <a:pt x="746599" y="260043"/>
                </a:lnTo>
                <a:lnTo>
                  <a:pt x="760613" y="257214"/>
                </a:lnTo>
                <a:lnTo>
                  <a:pt x="772056" y="249499"/>
                </a:lnTo>
                <a:lnTo>
                  <a:pt x="779771" y="238056"/>
                </a:lnTo>
                <a:lnTo>
                  <a:pt x="782600" y="224043"/>
                </a:lnTo>
                <a:lnTo>
                  <a:pt x="782600" y="126709"/>
                </a:lnTo>
                <a:lnTo>
                  <a:pt x="779771" y="112696"/>
                </a:lnTo>
                <a:lnTo>
                  <a:pt x="772056" y="101253"/>
                </a:lnTo>
                <a:lnTo>
                  <a:pt x="760613" y="93538"/>
                </a:lnTo>
                <a:lnTo>
                  <a:pt x="746599" y="90709"/>
                </a:lnTo>
                <a:close/>
              </a:path>
              <a:path w="782955" h="260350">
                <a:moveTo>
                  <a:pt x="391300" y="0"/>
                </a:moveTo>
                <a:lnTo>
                  <a:pt x="384042" y="3461"/>
                </a:lnTo>
                <a:lnTo>
                  <a:pt x="377661" y="13845"/>
                </a:lnTo>
                <a:lnTo>
                  <a:pt x="346299" y="90709"/>
                </a:lnTo>
                <a:lnTo>
                  <a:pt x="436300" y="90709"/>
                </a:lnTo>
                <a:lnTo>
                  <a:pt x="404938" y="13845"/>
                </a:lnTo>
                <a:lnTo>
                  <a:pt x="398558" y="3461"/>
                </a:lnTo>
                <a:lnTo>
                  <a:pt x="3913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20785" y="2332756"/>
            <a:ext cx="7467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29">
                <a:solidFill>
                  <a:srgbClr val="190000"/>
                </a:solidFill>
                <a:latin typeface="PMingLiU"/>
                <a:cs typeface="PMingLiU"/>
              </a:rPr>
              <a:t>‘gap’ </a:t>
            </a:r>
            <a:r>
              <a:rPr dirty="0" sz="900" spc="15">
                <a:solidFill>
                  <a:srgbClr val="190000"/>
                </a:solidFill>
                <a:latin typeface="PMingLiU"/>
                <a:cs typeface="PMingLiU"/>
              </a:rPr>
              <a:t>or</a:t>
            </a:r>
            <a:r>
              <a:rPr dirty="0" sz="900" spc="50">
                <a:solidFill>
                  <a:srgbClr val="190000"/>
                </a:solidFill>
                <a:latin typeface="PMingLiU"/>
                <a:cs typeface="PMingLiU"/>
              </a:rPr>
              <a:t> </a:t>
            </a:r>
            <a:r>
              <a:rPr dirty="0" sz="900" spc="-150">
                <a:solidFill>
                  <a:srgbClr val="190000"/>
                </a:solidFill>
                <a:latin typeface="PMingLiU"/>
                <a:cs typeface="PMingLiU"/>
              </a:rPr>
              <a:t>‘trace’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1265" y="2059252"/>
            <a:ext cx="770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Constantia"/>
                <a:cs typeface="Constantia"/>
              </a:rPr>
              <a:t>t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cat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5272" y="1598957"/>
            <a:ext cx="1185545" cy="486409"/>
          </a:xfrm>
          <a:custGeom>
            <a:avLst/>
            <a:gdLst/>
            <a:ahLst/>
            <a:cxnLst/>
            <a:rect l="l" t="t" r="r" b="b"/>
            <a:pathLst>
              <a:path w="1185545" h="486410">
                <a:moveTo>
                  <a:pt x="1185015" y="485862"/>
                </a:moveTo>
                <a:lnTo>
                  <a:pt x="1154628" y="96933"/>
                </a:lnTo>
                <a:lnTo>
                  <a:pt x="1144045" y="59202"/>
                </a:lnTo>
                <a:lnTo>
                  <a:pt x="1120813" y="28390"/>
                </a:lnTo>
                <a:lnTo>
                  <a:pt x="1088304" y="7617"/>
                </a:lnTo>
                <a:lnTo>
                  <a:pt x="1049885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6261" y="204285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19681" y="1510825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42897"/>
            <a:ext cx="32556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the following </a:t>
            </a:r>
            <a:r>
              <a:rPr dirty="0" sz="1100" spc="-85">
                <a:latin typeface="Arial"/>
                <a:cs typeface="Arial"/>
              </a:rPr>
              <a:t>sentences </a:t>
            </a:r>
            <a:r>
              <a:rPr dirty="0" sz="1100" spc="-30">
                <a:latin typeface="Arial"/>
                <a:cs typeface="Arial"/>
              </a:rPr>
              <a:t>syntactically </a:t>
            </a:r>
            <a:r>
              <a:rPr dirty="0" sz="1100" spc="-55">
                <a:latin typeface="Arial"/>
                <a:cs typeface="Arial"/>
              </a:rPr>
              <a:t>canonical? </a:t>
            </a:r>
            <a:r>
              <a:rPr dirty="0" sz="1100" spc="-60">
                <a:latin typeface="Arial"/>
                <a:cs typeface="Arial"/>
              </a:rPr>
              <a:t>For  </a:t>
            </a:r>
            <a:r>
              <a:rPr dirty="0" sz="1100" spc="-50">
                <a:latin typeface="Arial"/>
                <a:cs typeface="Arial"/>
              </a:rPr>
              <a:t>non-canonical </a:t>
            </a:r>
            <a:r>
              <a:rPr dirty="0" sz="1100" spc="-85">
                <a:latin typeface="Arial"/>
                <a:cs typeface="Arial"/>
              </a:rPr>
              <a:t>sentences </a:t>
            </a:r>
            <a:r>
              <a:rPr dirty="0" sz="1100" spc="-50">
                <a:latin typeface="Arial"/>
                <a:cs typeface="Arial"/>
              </a:rPr>
              <a:t>specify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filler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21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gap?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300160"/>
            <a:ext cx="324485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00">
                <a:latin typeface="Arial"/>
                <a:cs typeface="Arial"/>
              </a:rPr>
              <a:t>was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</a:t>
            </a:r>
            <a:r>
              <a:rPr dirty="0" sz="1100" spc="185" b="1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pushed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AutoNum type="arabicPeriod"/>
              <a:tabLst>
                <a:tab pos="189865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-45">
                <a:latin typeface="Arial"/>
                <a:cs typeface="Arial"/>
              </a:rPr>
              <a:t>apparently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puddle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AutoNum type="arabicPeriod"/>
              <a:tabLst>
                <a:tab pos="189865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00">
                <a:latin typeface="Arial"/>
                <a:cs typeface="Arial"/>
              </a:rPr>
              <a:t>was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upset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AutoNum type="arabicPeriod"/>
              <a:tabLst>
                <a:tab pos="189865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-15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girl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AutoNum type="arabicPeriod"/>
              <a:tabLst>
                <a:tab pos="189865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naughty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00">
                <a:latin typeface="Arial"/>
                <a:cs typeface="Arial"/>
              </a:rPr>
              <a:t>was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396706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474" y="1304339"/>
            <a:ext cx="2230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00">
                <a:latin typeface="Arial"/>
                <a:cs typeface="Arial"/>
              </a:rPr>
              <a:t>was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girl </a:t>
            </a:r>
            <a:r>
              <a:rPr dirty="0" sz="1100" spc="-80">
                <a:latin typeface="Arial"/>
                <a:cs typeface="Arial"/>
              </a:rPr>
              <a:t>pushed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 i="1">
                <a:latin typeface="Constantia"/>
                <a:cs typeface="Constantia"/>
              </a:rPr>
              <a:t>t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9263" y="844043"/>
            <a:ext cx="1485265" cy="486409"/>
          </a:xfrm>
          <a:custGeom>
            <a:avLst/>
            <a:gdLst/>
            <a:ahLst/>
            <a:cxnLst/>
            <a:rect l="l" t="t" r="r" b="b"/>
            <a:pathLst>
              <a:path w="1485264" h="486409">
                <a:moveTo>
                  <a:pt x="1484717" y="485862"/>
                </a:moveTo>
                <a:lnTo>
                  <a:pt x="1454329" y="96933"/>
                </a:lnTo>
                <a:lnTo>
                  <a:pt x="1443746" y="59202"/>
                </a:lnTo>
                <a:lnTo>
                  <a:pt x="1420515" y="28390"/>
                </a:lnTo>
                <a:lnTo>
                  <a:pt x="1388006" y="7617"/>
                </a:lnTo>
                <a:lnTo>
                  <a:pt x="1349586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0252" y="1287940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63509" y="755924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549104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174" y="2487536"/>
            <a:ext cx="52641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boy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5156" y="248753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5331" y="2456737"/>
            <a:ext cx="1958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5" i="1">
                <a:latin typeface="Constantia"/>
                <a:cs typeface="Constantia"/>
              </a:rPr>
              <a:t>t 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upset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276" y="1996441"/>
            <a:ext cx="1549400" cy="486409"/>
          </a:xfrm>
          <a:custGeom>
            <a:avLst/>
            <a:gdLst/>
            <a:ahLst/>
            <a:cxnLst/>
            <a:rect l="l" t="t" r="r" b="b"/>
            <a:pathLst>
              <a:path w="1549400" h="486410">
                <a:moveTo>
                  <a:pt x="1549278" y="485862"/>
                </a:moveTo>
                <a:lnTo>
                  <a:pt x="1518890" y="96933"/>
                </a:lnTo>
                <a:lnTo>
                  <a:pt x="1508307" y="59202"/>
                </a:lnTo>
                <a:lnTo>
                  <a:pt x="1485076" y="28390"/>
                </a:lnTo>
                <a:lnTo>
                  <a:pt x="1452566" y="7617"/>
                </a:lnTo>
                <a:lnTo>
                  <a:pt x="1414147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6265" y="244033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7297" y="1649754"/>
            <a:ext cx="3295650" cy="400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(2) </a:t>
            </a: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-45">
                <a:latin typeface="Arial"/>
                <a:cs typeface="Arial"/>
              </a:rPr>
              <a:t>apparently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puddle</a:t>
            </a:r>
            <a:endParaRPr sz="1100">
              <a:latin typeface="Arial"/>
              <a:cs typeface="Arial"/>
            </a:endParaRPr>
          </a:p>
          <a:p>
            <a:pPr algn="ctr" marR="584200">
              <a:lnSpc>
                <a:spcPct val="100000"/>
              </a:lnSpc>
              <a:spcBef>
                <a:spcPts val="740"/>
              </a:spcBef>
            </a:pPr>
            <a:r>
              <a:rPr dirty="0" sz="750" spc="-25">
                <a:latin typeface="Arial"/>
                <a:cs typeface="Arial"/>
              </a:rPr>
              <a:t>label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655215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(4)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9427" y="1593659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0174" y="1562860"/>
            <a:ext cx="1983739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boy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5" i="1">
                <a:latin typeface="Constantia"/>
                <a:cs typeface="Constantia"/>
              </a:rPr>
              <a:t>t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5">
                <a:latin typeface="Arial"/>
                <a:cs typeface="Arial"/>
              </a:rPr>
              <a:t>the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girl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319" y="1102565"/>
            <a:ext cx="997585" cy="486409"/>
          </a:xfrm>
          <a:custGeom>
            <a:avLst/>
            <a:gdLst/>
            <a:ahLst/>
            <a:cxnLst/>
            <a:rect l="l" t="t" r="r" b="b"/>
            <a:pathLst>
              <a:path w="997585" h="486409">
                <a:moveTo>
                  <a:pt x="997491" y="485862"/>
                </a:moveTo>
                <a:lnTo>
                  <a:pt x="967104" y="96933"/>
                </a:lnTo>
                <a:lnTo>
                  <a:pt x="956521" y="59202"/>
                </a:lnTo>
                <a:lnTo>
                  <a:pt x="933290" y="28390"/>
                </a:lnTo>
                <a:lnTo>
                  <a:pt x="900780" y="7617"/>
                </a:lnTo>
                <a:lnTo>
                  <a:pt x="862361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308" y="154646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1961" y="1014433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19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1821482"/>
            <a:ext cx="2770505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35585" indent="-223520">
              <a:lnSpc>
                <a:spcPct val="100000"/>
              </a:lnSpc>
              <a:spcBef>
                <a:spcPts val="775"/>
              </a:spcBef>
              <a:buFont typeface="Arial"/>
              <a:buAutoNum type="arabicParenBoth" startAt="5"/>
              <a:tabLst>
                <a:tab pos="236220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naughty</a:t>
            </a:r>
            <a:endParaRPr sz="1100">
              <a:latin typeface="Arial"/>
              <a:cs typeface="Arial"/>
            </a:endParaRPr>
          </a:p>
          <a:p>
            <a:pPr marL="235585" indent="-223520">
              <a:lnSpc>
                <a:spcPct val="100000"/>
              </a:lnSpc>
              <a:spcBef>
                <a:spcPts val="670"/>
              </a:spcBef>
              <a:buAutoNum type="arabicParenBoth" startAt="5"/>
              <a:tabLst>
                <a:tab pos="236220" algn="l"/>
              </a:tabLst>
            </a:pP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6" action="ppaction://hlinksldjump"/>
              </a:rPr>
              <a:t>Canonicity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46439"/>
            <a:ext cx="3195320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 spc="-45">
                <a:latin typeface="Arial"/>
                <a:cs typeface="Arial"/>
              </a:rPr>
              <a:t>affected </a:t>
            </a:r>
            <a:r>
              <a:rPr dirty="0" sz="1100" spc="-65">
                <a:latin typeface="Arial"/>
                <a:cs typeface="Arial"/>
              </a:rPr>
              <a:t>by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movement.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greater </a:t>
            </a:r>
            <a:r>
              <a:rPr dirty="0" sz="1100" spc="-70">
                <a:latin typeface="Arial"/>
                <a:cs typeface="Arial"/>
              </a:rPr>
              <a:t>when </a:t>
            </a:r>
            <a:r>
              <a:rPr dirty="0" sz="1100" spc="-55">
                <a:latin typeface="Arial"/>
                <a:cs typeface="Arial"/>
              </a:rPr>
              <a:t>movement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longer.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0">
                <a:latin typeface="Arial"/>
                <a:cs typeface="Arial"/>
              </a:rPr>
              <a:t>Effect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45">
                <a:latin typeface="Arial"/>
                <a:cs typeface="Arial"/>
              </a:rPr>
              <a:t>greater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language-impaired  </a:t>
            </a:r>
            <a:r>
              <a:rPr dirty="0" sz="1100" spc="-35">
                <a:latin typeface="Arial"/>
                <a:cs typeface="Arial"/>
              </a:rPr>
              <a:t>individuals.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20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0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3" action="ppaction://hlinksldjump"/>
              </a:rPr>
              <a:t>Canonicity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97" y="405585"/>
            <a:ext cx="1928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Arial"/>
                <a:cs typeface="Arial"/>
              </a:rPr>
              <a:t>Friedmann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55">
                <a:latin typeface="Arial"/>
                <a:cs typeface="Arial"/>
              </a:rPr>
              <a:t>Novogrodsky,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97" y="677398"/>
            <a:ext cx="3527977" cy="2778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13263" y="565104"/>
            <a:ext cx="677545" cy="287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3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11" action="ppaction://hlinksldjump"/>
              </a:rPr>
              <a:t>Movement </a:t>
            </a:r>
            <a:r>
              <a:rPr dirty="0" sz="400" spc="100">
                <a:latin typeface="Arial"/>
                <a:cs typeface="Arial"/>
                <a:hlinkClick r:id="rId11" action="ppaction://hlinksldjump"/>
              </a:rPr>
              <a:t>/ </a:t>
            </a:r>
            <a:r>
              <a:rPr dirty="0" sz="400" spc="-5">
                <a:latin typeface="Arial"/>
                <a:cs typeface="Arial"/>
                <a:hlinkClick r:id="rId11" action="ppaction://hlinksldjump"/>
              </a:rPr>
              <a:t>canonicity  </a:t>
            </a:r>
            <a:r>
              <a:rPr dirty="0" sz="400" spc="-10">
                <a:latin typeface="Arial"/>
                <a:cs typeface="Arial"/>
                <a:hlinkClick r:id="rId11" action="ppaction://hlinksldjump"/>
              </a:rPr>
              <a:t>and </a:t>
            </a:r>
            <a:r>
              <a:rPr dirty="0" sz="400" spc="-15">
                <a:latin typeface="Arial"/>
                <a:cs typeface="Arial"/>
                <a:hlinkClick r:id="rId11" action="ppaction://hlinksldjump"/>
              </a:rPr>
              <a:t>processing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11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  <a:spcBef>
                <a:spcPts val="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236220">
              <a:lnSpc>
                <a:spcPts val="1260"/>
              </a:lnSpc>
              <a:spcBef>
                <a:spcPts val="114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21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52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>
                <a:hlinkClick r:id="rId11" action="ppaction://hlinksldjump"/>
              </a:rPr>
              <a:t>Position </a:t>
            </a:r>
            <a:r>
              <a:rPr dirty="0" spc="-20">
                <a:hlinkClick r:id="rId11" action="ppaction://hlinksldjump"/>
              </a:rPr>
              <a:t>of</a:t>
            </a:r>
            <a:r>
              <a:rPr dirty="0" spc="-110">
                <a:hlinkClick r:id="rId11" action="ppaction://hlinksldjump"/>
              </a:rPr>
              <a:t> </a:t>
            </a:r>
            <a:r>
              <a:rPr dirty="0" spc="-15">
                <a:hlinkClick r:id="rId11" action="ppaction://hlinksldjump"/>
              </a:rPr>
              <a:t>embedding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38333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(17)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690" y="1414132"/>
            <a:ext cx="52641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boy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9287" y="141413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2669" y="153205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5455" y="1383333"/>
            <a:ext cx="2243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4310" algn="l"/>
              </a:tabLst>
            </a:pPr>
            <a:r>
              <a:rPr dirty="0" sz="1100" spc="5">
                <a:latin typeface="Arial"/>
                <a:cs typeface="Arial"/>
              </a:rPr>
              <a:t>[	that </a:t>
            </a:r>
            <a:r>
              <a:rPr dirty="0" sz="1100" spc="-80">
                <a:latin typeface="Arial"/>
                <a:cs typeface="Arial"/>
              </a:rPr>
              <a:t>pushed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0" b="1">
                <a:latin typeface="Arial"/>
                <a:cs typeface="Arial"/>
              </a:rPr>
              <a:t>girl </a:t>
            </a:r>
            <a:r>
              <a:rPr dirty="0" sz="1100" spc="5">
                <a:latin typeface="Arial"/>
                <a:cs typeface="Arial"/>
              </a:rPr>
              <a:t>] </a:t>
            </a:r>
            <a:r>
              <a:rPr dirty="0" sz="1100" spc="-100">
                <a:latin typeface="Arial"/>
                <a:cs typeface="Arial"/>
              </a:rPr>
              <a:t>was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naughty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144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(18)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6605" y="172224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89975" y="184016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2990" y="1691448"/>
            <a:ext cx="2815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4500" algn="l"/>
              </a:tabLst>
            </a:pP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 </a:t>
            </a:r>
            <a:r>
              <a:rPr dirty="0" sz="1100" spc="-80">
                <a:latin typeface="Arial"/>
                <a:cs typeface="Arial"/>
              </a:rPr>
              <a:t>pushed 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girl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[	that </a:t>
            </a:r>
            <a:r>
              <a:rPr dirty="0" sz="1100" spc="-100">
                <a:latin typeface="Arial"/>
                <a:cs typeface="Arial"/>
              </a:rPr>
              <a:t>was </a:t>
            </a:r>
            <a:r>
              <a:rPr dirty="0" sz="1100" spc="-45">
                <a:latin typeface="Arial"/>
                <a:cs typeface="Arial"/>
              </a:rPr>
              <a:t>naughty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1906275"/>
            <a:ext cx="632460" cy="15335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7907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91135">
              <a:lnSpc>
                <a:spcPts val="1260"/>
              </a:lnSpc>
              <a:spcBef>
                <a:spcPts val="11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22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52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>
                <a:hlinkClick r:id="rId2" action="ppaction://hlinksldjump"/>
              </a:rPr>
              <a:t>Position </a:t>
            </a:r>
            <a:r>
              <a:rPr dirty="0" spc="-20">
                <a:hlinkClick r:id="rId2" action="ppaction://hlinksldjump"/>
              </a:rPr>
              <a:t>of</a:t>
            </a:r>
            <a:r>
              <a:rPr dirty="0" spc="-110">
                <a:hlinkClick r:id="rId2" action="ppaction://hlinksldjump"/>
              </a:rPr>
              <a:t> </a:t>
            </a:r>
            <a:r>
              <a:rPr dirty="0" spc="-15">
                <a:hlinkClick r:id="rId2" action="ppaction://hlinksldjump"/>
              </a:rPr>
              <a:t>embedding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304517"/>
            <a:ext cx="2707005" cy="368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Multiple </a:t>
            </a:r>
            <a:r>
              <a:rPr dirty="0" sz="800" spc="-15">
                <a:latin typeface="Arial"/>
                <a:cs typeface="Arial"/>
              </a:rPr>
              <a:t>centre-embedding </a:t>
            </a:r>
            <a:r>
              <a:rPr dirty="0" sz="800" spc="-30">
                <a:latin typeface="Arial"/>
                <a:cs typeface="Arial"/>
              </a:rPr>
              <a:t>is </a:t>
            </a:r>
            <a:r>
              <a:rPr dirty="0" sz="800" spc="-40">
                <a:latin typeface="Arial"/>
                <a:cs typeface="Arial"/>
              </a:rPr>
              <a:t>a</a:t>
            </a:r>
            <a:r>
              <a:rPr dirty="0" sz="800" spc="-1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nightmare!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7515" algn="l"/>
              </a:tabLst>
            </a:pPr>
            <a:r>
              <a:rPr dirty="0" sz="800" spc="20">
                <a:latin typeface="Arial"/>
                <a:cs typeface="Arial"/>
              </a:rPr>
              <a:t>(19)	</a:t>
            </a:r>
            <a:r>
              <a:rPr dirty="0" sz="800" spc="5" b="1">
                <a:latin typeface="Arial"/>
                <a:cs typeface="Arial"/>
              </a:rPr>
              <a:t>The </a:t>
            </a:r>
            <a:r>
              <a:rPr dirty="0" sz="800" spc="-30" b="1">
                <a:latin typeface="Arial"/>
                <a:cs typeface="Arial"/>
              </a:rPr>
              <a:t>girl </a:t>
            </a:r>
            <a:r>
              <a:rPr dirty="0" sz="800" spc="20">
                <a:latin typeface="Arial"/>
                <a:cs typeface="Arial"/>
              </a:rPr>
              <a:t>[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 spc="-10" b="1">
                <a:latin typeface="Arial"/>
                <a:cs typeface="Arial"/>
              </a:rPr>
              <a:t>the </a:t>
            </a:r>
            <a:r>
              <a:rPr dirty="0" sz="800" spc="-50" b="1">
                <a:latin typeface="Arial"/>
                <a:cs typeface="Arial"/>
              </a:rPr>
              <a:t>boy </a:t>
            </a:r>
            <a:r>
              <a:rPr dirty="0" sz="800" spc="20">
                <a:latin typeface="Arial"/>
                <a:cs typeface="Arial"/>
              </a:rPr>
              <a:t>[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 spc="-10" b="1">
                <a:latin typeface="Arial"/>
                <a:cs typeface="Arial"/>
              </a:rPr>
              <a:t>the </a:t>
            </a:r>
            <a:r>
              <a:rPr dirty="0" sz="800" spc="-25" b="1">
                <a:latin typeface="Arial"/>
                <a:cs typeface="Arial"/>
              </a:rPr>
              <a:t>teacher</a:t>
            </a:r>
            <a:r>
              <a:rPr dirty="0" sz="800" spc="-120" b="1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scolded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5362" y="157648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2452" y="163771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64058" y="157648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1148" y="163771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5765" y="157648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92855" y="163771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17875" y="1526335"/>
            <a:ext cx="12579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Arial"/>
                <a:cs typeface="Arial"/>
              </a:rPr>
              <a:t>] </a:t>
            </a:r>
            <a:r>
              <a:rPr dirty="0" sz="800" spc="-30">
                <a:latin typeface="Arial"/>
                <a:cs typeface="Arial"/>
              </a:rPr>
              <a:t>pushed </a:t>
            </a:r>
            <a:r>
              <a:rPr dirty="0" sz="800" spc="20">
                <a:latin typeface="Arial"/>
                <a:cs typeface="Arial"/>
              </a:rPr>
              <a:t>] hurt </a:t>
            </a:r>
            <a:r>
              <a:rPr dirty="0" sz="800" spc="-20">
                <a:latin typeface="Arial"/>
                <a:cs typeface="Arial"/>
              </a:rPr>
              <a:t>her</a:t>
            </a:r>
            <a:r>
              <a:rPr dirty="0" sz="800" spc="-125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knee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8467" y="180595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5557" y="18671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2543" y="180595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9633" y="18671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40709" y="1799425"/>
            <a:ext cx="332105" cy="9779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15"/>
              </a:lnSpc>
            </a:pPr>
            <a:r>
              <a:rPr dirty="0" sz="800" spc="-10" b="1">
                <a:latin typeface="Arial"/>
                <a:cs typeface="Arial"/>
              </a:rPr>
              <a:t>the </a:t>
            </a:r>
            <a:r>
              <a:rPr dirty="0" sz="800" spc="-30" b="1">
                <a:latin typeface="Arial"/>
                <a:cs typeface="Arial"/>
              </a:rPr>
              <a:t>girl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76198" y="180595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3872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3288" y="18671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93909" y="1755799"/>
            <a:ext cx="7778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Arial"/>
                <a:cs typeface="Arial"/>
              </a:rPr>
              <a:t>] [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>
                <a:latin typeface="Arial"/>
                <a:cs typeface="Arial"/>
              </a:rPr>
              <a:t>fell</a:t>
            </a:r>
            <a:r>
              <a:rPr dirty="0" sz="800" spc="-10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085" y="1755799"/>
            <a:ext cx="3193415" cy="2628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37515" marR="5080" indent="-425450">
              <a:lnSpc>
                <a:spcPts val="910"/>
              </a:lnSpc>
              <a:spcBef>
                <a:spcPts val="170"/>
              </a:spcBef>
              <a:tabLst>
                <a:tab pos="437515" algn="l"/>
              </a:tabLst>
            </a:pPr>
            <a:r>
              <a:rPr dirty="0" sz="800" spc="20">
                <a:latin typeface="Arial"/>
                <a:cs typeface="Arial"/>
              </a:rPr>
              <a:t>(20)	</a:t>
            </a:r>
            <a:r>
              <a:rPr dirty="0" sz="800" spc="-10">
                <a:latin typeface="Arial"/>
                <a:cs typeface="Arial"/>
              </a:rPr>
              <a:t>There’s </a:t>
            </a:r>
            <a:r>
              <a:rPr dirty="0" sz="800" spc="-10" b="1">
                <a:latin typeface="Arial"/>
                <a:cs typeface="Arial"/>
              </a:rPr>
              <a:t>the </a:t>
            </a:r>
            <a:r>
              <a:rPr dirty="0" sz="800" spc="-50" b="1">
                <a:latin typeface="Arial"/>
                <a:cs typeface="Arial"/>
              </a:rPr>
              <a:t>boy </a:t>
            </a:r>
            <a:r>
              <a:rPr dirty="0" sz="800" spc="20">
                <a:latin typeface="Arial"/>
                <a:cs typeface="Arial"/>
              </a:rPr>
              <a:t>[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teacher </a:t>
            </a:r>
            <a:r>
              <a:rPr dirty="0" sz="800" spc="-30">
                <a:latin typeface="Arial"/>
                <a:cs typeface="Arial"/>
              </a:rPr>
              <a:t>scolded </a:t>
            </a:r>
            <a:r>
              <a:rPr dirty="0" sz="800" spc="20">
                <a:latin typeface="Arial"/>
                <a:cs typeface="Arial"/>
              </a:rPr>
              <a:t>] [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 spc="-30">
                <a:latin typeface="Arial"/>
                <a:cs typeface="Arial"/>
              </a:rPr>
              <a:t>pushed  </a:t>
            </a:r>
            <a:r>
              <a:rPr dirty="0" sz="800" spc="20">
                <a:latin typeface="Arial"/>
                <a:cs typeface="Arial"/>
              </a:rPr>
              <a:t>hurt </a:t>
            </a:r>
            <a:r>
              <a:rPr dirty="0" sz="800" spc="-20">
                <a:latin typeface="Arial"/>
                <a:cs typeface="Arial"/>
              </a:rPr>
              <a:t>her </a:t>
            </a:r>
            <a:r>
              <a:rPr dirty="0" sz="800" spc="-35">
                <a:latin typeface="Arial"/>
                <a:cs typeface="Arial"/>
              </a:rPr>
              <a:t>knee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15">
                <a:latin typeface="Arial"/>
                <a:cs typeface="Arial"/>
              </a:rPr>
              <a:t>].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52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>
                <a:hlinkClick r:id="rId11" action="ppaction://hlinksldjump"/>
              </a:rPr>
              <a:t>Position </a:t>
            </a:r>
            <a:r>
              <a:rPr dirty="0" spc="-20">
                <a:hlinkClick r:id="rId11" action="ppaction://hlinksldjump"/>
              </a:rPr>
              <a:t>of</a:t>
            </a:r>
            <a:r>
              <a:rPr dirty="0" spc="-110">
                <a:hlinkClick r:id="rId11" action="ppaction://hlinksldjump"/>
              </a:rPr>
              <a:t> </a:t>
            </a:r>
            <a:r>
              <a:rPr dirty="0" spc="-15">
                <a:hlinkClick r:id="rId11" action="ppaction://hlinksldjump"/>
              </a:rPr>
              <a:t>embedding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54860"/>
            <a:ext cx="350774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42265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Arial"/>
                <a:cs typeface="Arial"/>
              </a:rPr>
              <a:t>How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sentence be </a:t>
            </a:r>
            <a:r>
              <a:rPr dirty="0" sz="1100" spc="-35">
                <a:latin typeface="Arial"/>
                <a:cs typeface="Arial"/>
              </a:rPr>
              <a:t>grammatically </a:t>
            </a:r>
            <a:r>
              <a:rPr dirty="0" sz="1100" spc="-45">
                <a:latin typeface="Arial"/>
                <a:cs typeface="Arial"/>
              </a:rPr>
              <a:t>well-formed </a:t>
            </a:r>
            <a:r>
              <a:rPr dirty="0" sz="1100" spc="-5">
                <a:latin typeface="Arial"/>
                <a:cs typeface="Arial"/>
              </a:rPr>
              <a:t>but 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55">
                <a:latin typeface="Arial"/>
                <a:cs typeface="Arial"/>
              </a:rPr>
              <a:t>impossible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understand?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10">
                <a:latin typeface="Arial"/>
                <a:cs typeface="Arial"/>
              </a:rPr>
              <a:t>Miller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70">
                <a:latin typeface="Arial"/>
                <a:cs typeface="Arial"/>
              </a:rPr>
              <a:t>Chomsky </a:t>
            </a:r>
            <a:r>
              <a:rPr dirty="0" sz="1100" spc="-30">
                <a:latin typeface="Arial"/>
                <a:cs typeface="Arial"/>
              </a:rPr>
              <a:t>(1963)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55">
                <a:latin typeface="Arial"/>
                <a:cs typeface="Arial"/>
              </a:rPr>
              <a:t>separation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5">
                <a:latin typeface="Arial"/>
                <a:cs typeface="Arial"/>
              </a:rPr>
              <a:t>grammatical  </a:t>
            </a:r>
            <a:r>
              <a:rPr dirty="0" sz="1100" spc="-75">
                <a:latin typeface="Arial"/>
                <a:cs typeface="Arial"/>
              </a:rPr>
              <a:t>mechanisms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processing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mechanisms.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7545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Representational</a:t>
            </a:r>
            <a:r>
              <a:rPr dirty="0" spc="10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complexity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25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297" y="1132305"/>
            <a:ext cx="2579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(1)	</a:t>
            </a:r>
            <a:r>
              <a:rPr dirty="0" sz="1100" spc="-45">
                <a:latin typeface="Arial"/>
                <a:cs typeface="Arial"/>
              </a:rPr>
              <a:t>No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15">
                <a:latin typeface="Arial"/>
                <a:cs typeface="Arial"/>
              </a:rPr>
              <a:t>injury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too trival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ignore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06275"/>
            <a:ext cx="632460" cy="15335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7907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91135">
              <a:lnSpc>
                <a:spcPts val="1260"/>
              </a:lnSpc>
              <a:spcBef>
                <a:spcPts val="11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algn="r" marR="1016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16039"/>
            <a:ext cx="4578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964870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Representational</a:t>
            </a:r>
            <a:r>
              <a:rPr dirty="0" spc="10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complexity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360" y="490904"/>
            <a:ext cx="1370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8360" algn="l"/>
              </a:tabLst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1.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Mary	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bike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1835" y="521690"/>
          <a:ext cx="483870" cy="269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"/>
                <a:gridCol w="266065"/>
                <a:gridCol w="70485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fixed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21003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donated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donated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225" marR="3175">
                        <a:lnSpc>
                          <a:spcPts val="1320"/>
                        </a:lnSpc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gave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225" marR="3175">
                        <a:lnSpc>
                          <a:spcPts val="1320"/>
                        </a:lnSpc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gave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225" marR="3175">
                        <a:lnSpc>
                          <a:spcPts val="1320"/>
                        </a:lnSpc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gave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67360" y="657146"/>
            <a:ext cx="3613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120989"/>
            <a:ext cx="53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4.</a:t>
            </a:r>
            <a:r>
              <a:rPr dirty="0" sz="1100" spc="16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Angie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331022"/>
            <a:ext cx="53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5.</a:t>
            </a:r>
            <a:r>
              <a:rPr dirty="0" sz="1100" spc="16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Angie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541054"/>
            <a:ext cx="53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6.</a:t>
            </a:r>
            <a:r>
              <a:rPr dirty="0" sz="1100" spc="16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Angie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5956" y="657146"/>
            <a:ext cx="1367155" cy="107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40" b="1">
                <a:latin typeface="Arial"/>
                <a:cs typeface="Arial"/>
              </a:rPr>
              <a:t>a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50" b="1">
                <a:latin typeface="Arial"/>
                <a:cs typeface="Arial"/>
              </a:rPr>
              <a:t>library  </a:t>
            </a: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 b="1">
                <a:latin typeface="Arial"/>
                <a:cs typeface="Arial"/>
              </a:rPr>
              <a:t>Peter </a:t>
            </a: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2700" marR="334645">
              <a:lnSpc>
                <a:spcPct val="125299"/>
              </a:lnSpc>
            </a:pPr>
            <a:r>
              <a:rPr dirty="0" sz="1100" spc="-40" b="1">
                <a:latin typeface="Arial"/>
                <a:cs typeface="Arial"/>
              </a:rPr>
              <a:t>a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15" b="1">
                <a:latin typeface="Arial"/>
                <a:cs typeface="Arial"/>
              </a:rPr>
              <a:t>Peter  </a:t>
            </a: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751087"/>
            <a:ext cx="517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7.</a:t>
            </a:r>
            <a:r>
              <a:rPr dirty="0" sz="1100" spc="16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Janet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6312" y="1751087"/>
            <a:ext cx="715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Arial"/>
                <a:cs typeface="Arial"/>
              </a:rPr>
              <a:t>her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prayers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961120"/>
            <a:ext cx="517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8.</a:t>
            </a:r>
            <a:r>
              <a:rPr dirty="0" sz="1100" spc="16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Janet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6312" y="1961120"/>
            <a:ext cx="1180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 b="1">
                <a:latin typeface="Arial"/>
                <a:cs typeface="Arial"/>
              </a:rPr>
              <a:t>that </a:t>
            </a:r>
            <a:r>
              <a:rPr dirty="0" sz="1100" spc="-90" b="1">
                <a:latin typeface="Arial"/>
                <a:cs typeface="Arial"/>
              </a:rPr>
              <a:t>she </a:t>
            </a:r>
            <a:r>
              <a:rPr dirty="0" sz="1100" spc="-95" b="1">
                <a:latin typeface="Arial"/>
                <a:cs typeface="Arial"/>
              </a:rPr>
              <a:t>was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sorry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2171152"/>
            <a:ext cx="494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9.</a:t>
            </a:r>
            <a:r>
              <a:rPr dirty="0" sz="1100" spc="16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Erica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081" y="2381185"/>
            <a:ext cx="563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10.</a:t>
            </a:r>
            <a:r>
              <a:rPr dirty="0" sz="1100" spc="17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Erica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081" y="2591217"/>
            <a:ext cx="563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11.</a:t>
            </a:r>
            <a:r>
              <a:rPr dirty="0" sz="1100" spc="17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Erica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081" y="2801250"/>
            <a:ext cx="563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12.</a:t>
            </a:r>
            <a:r>
              <a:rPr dirty="0" sz="1100" spc="17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Erica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081" y="3011283"/>
            <a:ext cx="563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13.</a:t>
            </a:r>
            <a:r>
              <a:rPr dirty="0" sz="1100" spc="17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Erica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816" y="2127374"/>
            <a:ext cx="153225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question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30" b="1">
                <a:latin typeface="Arial"/>
                <a:cs typeface="Arial"/>
              </a:rPr>
              <a:t>about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35" b="1">
                <a:latin typeface="Arial"/>
                <a:cs typeface="Arial"/>
              </a:rPr>
              <a:t>interview  </a:t>
            </a:r>
            <a:r>
              <a:rPr dirty="0" sz="1100" spc="-5" b="1">
                <a:latin typeface="Arial"/>
                <a:cs typeface="Arial"/>
              </a:rPr>
              <a:t>Mary </a:t>
            </a:r>
            <a:r>
              <a:rPr dirty="0" sz="1100" spc="-40" b="1">
                <a:latin typeface="Arial"/>
                <a:cs typeface="Arial"/>
              </a:rPr>
              <a:t>a </a:t>
            </a:r>
            <a:r>
              <a:rPr dirty="0" sz="1100" spc="-55" b="1">
                <a:latin typeface="Arial"/>
                <a:cs typeface="Arial"/>
              </a:rPr>
              <a:t>question  </a:t>
            </a:r>
            <a:r>
              <a:rPr dirty="0" sz="1100" spc="-35" b="1">
                <a:latin typeface="Arial"/>
                <a:cs typeface="Arial"/>
              </a:rPr>
              <a:t>whether </a:t>
            </a:r>
            <a:r>
              <a:rPr dirty="0" sz="1100" spc="-5" b="1">
                <a:latin typeface="Arial"/>
                <a:cs typeface="Arial"/>
              </a:rPr>
              <a:t>Mary </a:t>
            </a:r>
            <a:r>
              <a:rPr dirty="0" sz="1100" spc="-95" b="1">
                <a:latin typeface="Arial"/>
                <a:cs typeface="Arial"/>
              </a:rPr>
              <a:t>was </a:t>
            </a:r>
            <a:r>
              <a:rPr dirty="0" sz="1100" spc="-20" b="1">
                <a:latin typeface="Arial"/>
                <a:cs typeface="Arial"/>
              </a:rPr>
              <a:t>tired  </a:t>
            </a:r>
            <a:r>
              <a:rPr dirty="0" sz="1100" spc="-5" b="1">
                <a:latin typeface="Arial"/>
                <a:cs typeface="Arial"/>
              </a:rPr>
              <a:t>Mary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45" b="1">
                <a:latin typeface="Arial"/>
                <a:cs typeface="Arial"/>
              </a:rPr>
              <a:t>be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quiet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25365"/>
            <a:ext cx="677545" cy="2356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Representational</a:t>
            </a:r>
            <a:r>
              <a:rPr dirty="0" spc="10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complexity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2785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Arial"/>
                <a:cs typeface="Arial"/>
              </a:rPr>
              <a:t>Shapiro </a:t>
            </a:r>
            <a:r>
              <a:rPr dirty="0" sz="1100" spc="-20">
                <a:latin typeface="Arial"/>
                <a:cs typeface="Arial"/>
              </a:rPr>
              <a:t>et </a:t>
            </a:r>
            <a:r>
              <a:rPr dirty="0" sz="1100" spc="-30">
                <a:latin typeface="Arial"/>
                <a:cs typeface="Arial"/>
              </a:rPr>
              <a:t>al. (1987) </a:t>
            </a:r>
            <a:r>
              <a:rPr dirty="0" sz="1100" spc="-90">
                <a:latin typeface="Arial"/>
                <a:cs typeface="Arial"/>
              </a:rPr>
              <a:t>used a </a:t>
            </a:r>
            <a:r>
              <a:rPr dirty="0" sz="1100" spc="-45">
                <a:latin typeface="Arial"/>
                <a:cs typeface="Arial"/>
              </a:rPr>
              <a:t>lexical </a:t>
            </a:r>
            <a:r>
              <a:rPr dirty="0" sz="1100" spc="-60">
                <a:latin typeface="Arial"/>
                <a:cs typeface="Arial"/>
              </a:rPr>
              <a:t>decision </a:t>
            </a:r>
            <a:r>
              <a:rPr dirty="0" sz="1100" spc="-40">
                <a:latin typeface="Arial"/>
                <a:cs typeface="Arial"/>
              </a:rPr>
              <a:t>task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test  </a:t>
            </a:r>
            <a:r>
              <a:rPr dirty="0" sz="1100" spc="-70">
                <a:latin typeface="Arial"/>
                <a:cs typeface="Arial"/>
              </a:rPr>
              <a:t>processing </a:t>
            </a: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 spc="-20">
                <a:latin typeface="Arial"/>
                <a:cs typeface="Arial"/>
              </a:rPr>
              <a:t>after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verb.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49454"/>
            <a:ext cx="3527938" cy="26065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Representational</a:t>
            </a:r>
            <a:r>
              <a:rPr dirty="0" spc="10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complexity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1835" y="992771"/>
          <a:ext cx="718185" cy="101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/>
              </a:tblGrid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remem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remem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remem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remem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remem</a:t>
                      </a:r>
                      <a:r>
                        <a:rPr dirty="0" sz="1100" spc="3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7360" y="918195"/>
            <a:ext cx="36131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Arial"/>
                <a:cs typeface="Arial"/>
              </a:rPr>
              <a:t>Ali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434"/>
              </a:spcBef>
            </a:pPr>
            <a:r>
              <a:rPr dirty="0" spc="-15"/>
              <a:t>the</a:t>
            </a:r>
            <a:r>
              <a:rPr dirty="0" spc="90"/>
              <a:t> </a:t>
            </a:r>
            <a:r>
              <a:rPr dirty="0" spc="-35"/>
              <a:t>milk</a:t>
            </a:r>
          </a:p>
          <a:p>
            <a:pPr marL="240665" marR="181610">
              <a:lnSpc>
                <a:spcPct val="125299"/>
              </a:lnSpc>
            </a:pPr>
            <a:r>
              <a:rPr dirty="0" spc="10"/>
              <a:t>that </a:t>
            </a:r>
            <a:r>
              <a:rPr dirty="0" spc="-90"/>
              <a:t>she </a:t>
            </a:r>
            <a:r>
              <a:rPr dirty="0" spc="-55"/>
              <a:t>had </a:t>
            </a:r>
            <a:r>
              <a:rPr dirty="0"/>
              <a:t>to </a:t>
            </a:r>
            <a:r>
              <a:rPr dirty="0" spc="-65"/>
              <a:t>buy </a:t>
            </a:r>
            <a:r>
              <a:rPr dirty="0" spc="-15"/>
              <a:t>the </a:t>
            </a:r>
            <a:r>
              <a:rPr dirty="0" spc="-35"/>
              <a:t>milk  </a:t>
            </a:r>
            <a:r>
              <a:rPr dirty="0"/>
              <a:t>to </a:t>
            </a:r>
            <a:r>
              <a:rPr dirty="0" spc="-65"/>
              <a:t>buy </a:t>
            </a:r>
            <a:r>
              <a:rPr dirty="0" spc="-15"/>
              <a:t>the</a:t>
            </a:r>
            <a:r>
              <a:rPr dirty="0" spc="90"/>
              <a:t> </a:t>
            </a:r>
            <a:r>
              <a:rPr dirty="0" spc="-35"/>
              <a:t>milk</a:t>
            </a:r>
          </a:p>
          <a:p>
            <a:pPr marL="240665">
              <a:lnSpc>
                <a:spcPct val="100000"/>
              </a:lnSpc>
              <a:spcBef>
                <a:spcPts val="334"/>
              </a:spcBef>
            </a:pPr>
            <a:r>
              <a:rPr dirty="0" spc="-75"/>
              <a:t>how </a:t>
            </a:r>
            <a:r>
              <a:rPr dirty="0"/>
              <a:t>to </a:t>
            </a:r>
            <a:r>
              <a:rPr dirty="0" spc="-50"/>
              <a:t>make </a:t>
            </a:r>
            <a:r>
              <a:rPr dirty="0" spc="-55"/>
              <a:t>ice </a:t>
            </a:r>
            <a:r>
              <a:rPr dirty="0" spc="-35"/>
              <a:t>milk</a:t>
            </a:r>
            <a:r>
              <a:rPr dirty="0" spc="-105"/>
              <a:t> </a:t>
            </a:r>
            <a:r>
              <a:rPr dirty="0" spc="-60"/>
              <a:t>lollies</a:t>
            </a: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dirty="0" spc="-80"/>
              <a:t>his </a:t>
            </a:r>
            <a:r>
              <a:rPr dirty="0" spc="-30"/>
              <a:t>mother </a:t>
            </a:r>
            <a:r>
              <a:rPr dirty="0" spc="-45"/>
              <a:t>making him </a:t>
            </a:r>
            <a:r>
              <a:rPr dirty="0" spc="-55"/>
              <a:t>ice</a:t>
            </a:r>
            <a:r>
              <a:rPr dirty="0" spc="-135"/>
              <a:t> </a:t>
            </a:r>
            <a:r>
              <a:rPr dirty="0" spc="-35"/>
              <a:t>milk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4385" y="1974188"/>
            <a:ext cx="372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>
                <a:latin typeface="Arial"/>
                <a:cs typeface="Arial"/>
              </a:rPr>
              <a:t>lollies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2184220"/>
            <a:ext cx="340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6. </a:t>
            </a:r>
            <a:r>
              <a:rPr dirty="0" sz="1100" spc="5">
                <a:latin typeface="Arial"/>
                <a:cs typeface="Arial"/>
              </a:rPr>
              <a:t>Ali </a:t>
            </a:r>
            <a:r>
              <a:rPr dirty="0" sz="1100" spc="-70">
                <a:latin typeface="Arial"/>
                <a:cs typeface="Arial"/>
              </a:rPr>
              <a:t>remembered </a:t>
            </a:r>
            <a:r>
              <a:rPr dirty="0" sz="1100" spc="-55" b="1">
                <a:latin typeface="Arial"/>
                <a:cs typeface="Arial"/>
              </a:rPr>
              <a:t>when </a:t>
            </a:r>
            <a:r>
              <a:rPr dirty="0" sz="1100" spc="-80" b="1">
                <a:latin typeface="Arial"/>
                <a:cs typeface="Arial"/>
              </a:rPr>
              <a:t>his </a:t>
            </a:r>
            <a:r>
              <a:rPr dirty="0" sz="1100" spc="-30" b="1">
                <a:latin typeface="Arial"/>
                <a:cs typeface="Arial"/>
              </a:rPr>
              <a:t>mother </a:t>
            </a:r>
            <a:r>
              <a:rPr dirty="0" sz="1100" spc="-85" b="1">
                <a:latin typeface="Arial"/>
                <a:cs typeface="Arial"/>
              </a:rPr>
              <a:t>used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0" b="1">
                <a:latin typeface="Arial"/>
                <a:cs typeface="Arial"/>
              </a:rPr>
              <a:t>make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him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85" y="2356293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b="1">
                <a:latin typeface="Arial"/>
                <a:cs typeface="Arial"/>
              </a:rPr>
              <a:t>ice </a:t>
            </a:r>
            <a:r>
              <a:rPr dirty="0" sz="1100" spc="-35" b="1">
                <a:latin typeface="Arial"/>
                <a:cs typeface="Arial"/>
              </a:rPr>
              <a:t>milk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lollies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r>
              <a:rPr dirty="0" sz="400" spc="3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Representational</a:t>
            </a:r>
            <a:r>
              <a:rPr dirty="0" spc="10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complexity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8561" y="2445554"/>
            <a:ext cx="6032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29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424913"/>
            <a:ext cx="3048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Effect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arguments, </a:t>
            </a:r>
            <a:r>
              <a:rPr dirty="0" sz="1100" spc="-50">
                <a:latin typeface="Arial"/>
                <a:cs typeface="Arial"/>
              </a:rPr>
              <a:t>or subcategorisation  </a:t>
            </a:r>
            <a:r>
              <a:rPr dirty="0" sz="1100" spc="-45">
                <a:latin typeface="Arial"/>
                <a:cs typeface="Arial"/>
              </a:rPr>
              <a:t>complexity?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1100" spc="5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it </a:t>
            </a:r>
            <a:r>
              <a:rPr dirty="0" sz="1100" spc="-2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r>
              <a:rPr dirty="0" sz="1100" spc="8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D6D6EF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1100" spc="-60">
                <a:solidFill>
                  <a:srgbClr val="D6D6E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64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4" action="ppaction://hlinksldjump"/>
              </a:rPr>
              <a:t>Animacy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28533"/>
            <a:ext cx="3322954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Because </a:t>
            </a:r>
            <a:r>
              <a:rPr dirty="0" sz="1100" spc="-45">
                <a:latin typeface="Arial"/>
                <a:cs typeface="Arial"/>
              </a:rPr>
              <a:t>animate </a:t>
            </a:r>
            <a:r>
              <a:rPr dirty="0" sz="1100" spc="-30">
                <a:latin typeface="Arial"/>
                <a:cs typeface="Arial"/>
              </a:rPr>
              <a:t>entities </a:t>
            </a:r>
            <a:r>
              <a:rPr dirty="0" sz="1100" spc="-40">
                <a:latin typeface="Arial"/>
                <a:cs typeface="Arial"/>
              </a:rPr>
              <a:t>(people, animals)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15">
                <a:latin typeface="Arial"/>
                <a:cs typeface="Arial"/>
              </a:rPr>
              <a:t>volition, 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80">
                <a:latin typeface="Arial"/>
                <a:cs typeface="Arial"/>
              </a:rPr>
              <a:t>make </a:t>
            </a:r>
            <a:r>
              <a:rPr dirty="0" sz="1100" spc="-50">
                <a:latin typeface="Arial"/>
                <a:cs typeface="Arial"/>
              </a:rPr>
              <a:t>good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agents.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0">
                <a:latin typeface="Arial"/>
                <a:cs typeface="Arial"/>
              </a:rPr>
              <a:t>Agents </a:t>
            </a:r>
            <a:r>
              <a:rPr dirty="0" sz="1100" spc="-25">
                <a:latin typeface="Arial"/>
                <a:cs typeface="Arial"/>
              </a:rPr>
              <a:t>typically </a:t>
            </a:r>
            <a:r>
              <a:rPr dirty="0" sz="1100" spc="-45">
                <a:latin typeface="Arial"/>
                <a:cs typeface="Arial"/>
              </a:rPr>
              <a:t>occur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5">
                <a:latin typeface="Arial"/>
                <a:cs typeface="Arial"/>
              </a:rPr>
              <a:t>subject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position.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920289"/>
            <a:ext cx="198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5">
                <a:latin typeface="Arial"/>
                <a:cs typeface="Arial"/>
              </a:rPr>
              <a:t>(21)	</a:t>
            </a: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-45">
                <a:latin typeface="Arial"/>
                <a:cs typeface="Arial"/>
              </a:rPr>
              <a:t>ate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sausage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30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64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4" action="ppaction://hlinksldjump"/>
              </a:rPr>
              <a:t>Animacy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28533"/>
            <a:ext cx="3111500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Because </a:t>
            </a:r>
            <a:r>
              <a:rPr dirty="0" sz="1100" spc="-40">
                <a:latin typeface="Arial"/>
                <a:cs typeface="Arial"/>
              </a:rPr>
              <a:t>inanimate </a:t>
            </a:r>
            <a:r>
              <a:rPr dirty="0" sz="1100" spc="-30">
                <a:latin typeface="Arial"/>
                <a:cs typeface="Arial"/>
              </a:rPr>
              <a:t>entities (e.g. </a:t>
            </a:r>
            <a:r>
              <a:rPr dirty="0" sz="1100" spc="-35">
                <a:latin typeface="Arial"/>
                <a:cs typeface="Arial"/>
              </a:rPr>
              <a:t>objects)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80">
                <a:latin typeface="Arial"/>
                <a:cs typeface="Arial"/>
              </a:rPr>
              <a:t>have  </a:t>
            </a:r>
            <a:r>
              <a:rPr dirty="0" sz="1100" spc="-15">
                <a:latin typeface="Arial"/>
                <a:cs typeface="Arial"/>
              </a:rPr>
              <a:t>volition,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80">
                <a:latin typeface="Arial"/>
                <a:cs typeface="Arial"/>
              </a:rPr>
              <a:t>make </a:t>
            </a:r>
            <a:r>
              <a:rPr dirty="0" sz="1100" spc="-50">
                <a:latin typeface="Arial"/>
                <a:cs typeface="Arial"/>
              </a:rPr>
              <a:t>good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agents.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5">
                <a:latin typeface="Arial"/>
                <a:cs typeface="Arial"/>
              </a:rPr>
              <a:t>Non-agents </a:t>
            </a:r>
            <a:r>
              <a:rPr dirty="0" sz="1100" spc="-25">
                <a:latin typeface="Arial"/>
                <a:cs typeface="Arial"/>
              </a:rPr>
              <a:t>typically </a:t>
            </a:r>
            <a:r>
              <a:rPr dirty="0" sz="1100" spc="-45">
                <a:latin typeface="Arial"/>
                <a:cs typeface="Arial"/>
              </a:rPr>
              <a:t>occur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object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position.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920289"/>
            <a:ext cx="2012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5">
                <a:latin typeface="Arial"/>
                <a:cs typeface="Arial"/>
              </a:rPr>
              <a:t>(22)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boy </a:t>
            </a:r>
            <a:r>
              <a:rPr dirty="0" sz="1100" spc="-45">
                <a:latin typeface="Arial"/>
                <a:cs typeface="Arial"/>
              </a:rPr>
              <a:t>ate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125" b="1">
                <a:latin typeface="Arial"/>
                <a:cs typeface="Arial"/>
              </a:rPr>
              <a:t> </a:t>
            </a:r>
            <a:r>
              <a:rPr dirty="0" sz="1100" spc="-85" b="1">
                <a:latin typeface="Arial"/>
                <a:cs typeface="Arial"/>
              </a:rPr>
              <a:t>sausage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64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3" action="ppaction://hlinksldjump"/>
              </a:rPr>
              <a:t>Animacy</a:t>
            </a:r>
          </a:p>
        </p:txBody>
      </p:sp>
      <p:sp>
        <p:nvSpPr>
          <p:cNvPr id="5" name="object 5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341965"/>
            <a:ext cx="677545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latin typeface="Arial"/>
                <a:cs typeface="Arial"/>
                <a:hlinkClick r:id="rId3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236220">
              <a:lnSpc>
                <a:spcPts val="1260"/>
              </a:lnSpc>
              <a:spcBef>
                <a:spcPts val="11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32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64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4" action="ppaction://hlinksldjump"/>
              </a:rPr>
              <a:t>Animacy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983842"/>
            <a:ext cx="3357245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Because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these correspondences, </a:t>
            </a:r>
            <a:r>
              <a:rPr dirty="0" sz="1100" spc="-55">
                <a:latin typeface="Arial"/>
                <a:cs typeface="Arial"/>
              </a:rPr>
              <a:t>animacy </a:t>
            </a:r>
            <a:r>
              <a:rPr dirty="0" sz="1100" spc="-95">
                <a:latin typeface="Arial"/>
                <a:cs typeface="Arial"/>
              </a:rPr>
              <a:t>cues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5">
                <a:latin typeface="Arial"/>
                <a:cs typeface="Arial"/>
              </a:rPr>
              <a:t>help 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50">
                <a:latin typeface="Arial"/>
                <a:cs typeface="Arial"/>
              </a:rPr>
              <a:t>determine </a:t>
            </a:r>
            <a:r>
              <a:rPr dirty="0" sz="1100" spc="-55">
                <a:latin typeface="Arial"/>
                <a:cs typeface="Arial"/>
              </a:rPr>
              <a:t>who </a:t>
            </a:r>
            <a:r>
              <a:rPr dirty="0" sz="1100" spc="-30">
                <a:latin typeface="Arial"/>
                <a:cs typeface="Arial"/>
              </a:rPr>
              <a:t>did </a:t>
            </a: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whom,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e.g.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Arial"/>
                <a:cs typeface="Arial"/>
              </a:rPr>
              <a:t>Which </a:t>
            </a:r>
            <a:r>
              <a:rPr dirty="0" sz="1100" spc="-80">
                <a:latin typeface="Arial"/>
                <a:cs typeface="Arial"/>
              </a:rPr>
              <a:t>are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easiest?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0544" y="1768729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63926" y="188664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7085" y="1737930"/>
            <a:ext cx="2638425" cy="20320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094230" algn="l"/>
              </a:tabLst>
            </a:pPr>
            <a:r>
              <a:rPr dirty="0" sz="1100" b="1">
                <a:latin typeface="Arial"/>
                <a:cs typeface="Arial"/>
              </a:rPr>
              <a:t>The  </a:t>
            </a:r>
            <a:r>
              <a:rPr dirty="0" sz="1100" spc="-70" b="1">
                <a:latin typeface="Arial"/>
                <a:cs typeface="Arial"/>
              </a:rPr>
              <a:t>boy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-13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rock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squashed	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large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5396" y="197876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8778" y="209668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7085" y="1947962"/>
            <a:ext cx="2331720" cy="20320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849120" algn="l"/>
              </a:tabLst>
            </a:pPr>
            <a:r>
              <a:rPr dirty="0" sz="1100" b="1">
                <a:latin typeface="Arial"/>
                <a:cs typeface="Arial"/>
              </a:rPr>
              <a:t>The  </a:t>
            </a:r>
            <a:r>
              <a:rPr dirty="0" sz="1100" spc="-60" b="1">
                <a:latin typeface="Arial"/>
                <a:cs typeface="Arial"/>
              </a:rPr>
              <a:t>car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-14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man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drove	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fast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694152"/>
            <a:ext cx="1333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3694" y="218879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67076" y="230671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7085" y="2157995"/>
            <a:ext cx="2598420" cy="20320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897380" algn="l"/>
              </a:tabLst>
            </a:pPr>
            <a:r>
              <a:rPr dirty="0" sz="1100" b="1">
                <a:latin typeface="Arial"/>
                <a:cs typeface="Arial"/>
              </a:rPr>
              <a:t>The  </a:t>
            </a:r>
            <a:r>
              <a:rPr dirty="0" sz="1100" spc="-80" b="1">
                <a:latin typeface="Arial"/>
                <a:cs typeface="Arial"/>
              </a:rPr>
              <a:t>cow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pig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chased	</a:t>
            </a:r>
            <a:r>
              <a:rPr dirty="0" sz="1100" spc="-105">
                <a:latin typeface="Arial"/>
                <a:cs typeface="Arial"/>
              </a:rPr>
              <a:t>was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spotted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5" action="ppaction://hlinksldjump"/>
              </a:rPr>
              <a:t>Discourse </a:t>
            </a:r>
            <a:r>
              <a:rPr dirty="0" spc="25">
                <a:hlinkClick r:id="rId15" action="ppaction://hlinksldjump"/>
              </a:rPr>
              <a:t>I </a:t>
            </a:r>
            <a:r>
              <a:rPr dirty="0" spc="35">
                <a:hlinkClick r:id="rId15" action="ppaction://hlinksldjump"/>
              </a:rPr>
              <a:t>- </a:t>
            </a:r>
            <a:r>
              <a:rPr dirty="0" spc="-25">
                <a:hlinkClick r:id="rId15" action="ppaction://hlinksldjump"/>
              </a:rPr>
              <a:t>properties </a:t>
            </a:r>
            <a:r>
              <a:rPr dirty="0" spc="-20">
                <a:hlinkClick r:id="rId15" action="ppaction://hlinksldjump"/>
              </a:rPr>
              <a:t>of</a:t>
            </a:r>
            <a:r>
              <a:rPr dirty="0" spc="95">
                <a:hlinkClick r:id="rId15" action="ppaction://hlinksldjump"/>
              </a:rPr>
              <a:t> </a:t>
            </a:r>
            <a:r>
              <a:rPr dirty="0" spc="80">
                <a:hlinkClick r:id="rId15" action="ppaction://hlinksldjump"/>
              </a:rPr>
              <a:t>NPs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60931"/>
            <a:ext cx="3525520" cy="9029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Different </a:t>
            </a:r>
            <a:r>
              <a:rPr dirty="0" sz="1100" spc="-50">
                <a:latin typeface="Arial"/>
                <a:cs typeface="Arial"/>
              </a:rPr>
              <a:t>argument slots </a:t>
            </a:r>
            <a:r>
              <a:rPr dirty="0" sz="1100" spc="-70">
                <a:latin typeface="Arial"/>
                <a:cs typeface="Arial"/>
              </a:rPr>
              <a:t>also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30">
                <a:latin typeface="Arial"/>
                <a:cs typeface="Arial"/>
              </a:rPr>
              <a:t>particular </a:t>
            </a:r>
            <a:r>
              <a:rPr dirty="0" sz="1100" spc="-70">
                <a:latin typeface="Arial"/>
                <a:cs typeface="Arial"/>
              </a:rPr>
              <a:t>discourse  </a:t>
            </a:r>
            <a:r>
              <a:rPr dirty="0" sz="1100" spc="-40">
                <a:latin typeface="Arial"/>
                <a:cs typeface="Arial"/>
              </a:rPr>
              <a:t>properties. The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30">
                <a:latin typeface="Arial"/>
                <a:cs typeface="Arial"/>
              </a:rPr>
              <a:t>position often </a:t>
            </a:r>
            <a:r>
              <a:rPr dirty="0" sz="1100" spc="-45">
                <a:latin typeface="Arial"/>
                <a:cs typeface="Arial"/>
              </a:rPr>
              <a:t>contains </a:t>
            </a:r>
            <a:r>
              <a:rPr dirty="0" sz="1100" spc="-55">
                <a:latin typeface="Arial"/>
                <a:cs typeface="Arial"/>
              </a:rPr>
              <a:t>discourse-old  </a:t>
            </a:r>
            <a:r>
              <a:rPr dirty="0" sz="1100" spc="-25">
                <a:latin typeface="Arial"/>
                <a:cs typeface="Arial"/>
              </a:rPr>
              <a:t>information,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e.g.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dirty="0" sz="1100" spc="-5">
                <a:latin typeface="Arial"/>
                <a:cs typeface="Arial"/>
              </a:rPr>
              <a:t>(23)	I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-45">
                <a:latin typeface="Arial"/>
                <a:cs typeface="Arial"/>
              </a:rPr>
              <a:t>John. </a:t>
            </a:r>
            <a:r>
              <a:rPr dirty="0" sz="1100" spc="-15" b="1">
                <a:latin typeface="Arial"/>
                <a:cs typeface="Arial"/>
              </a:rPr>
              <a:t>He</a:t>
            </a:r>
            <a:r>
              <a:rPr dirty="0" sz="1100" spc="-15">
                <a:latin typeface="Arial"/>
                <a:cs typeface="Arial"/>
              </a:rPr>
              <a:t>’s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nice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guy.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1132305"/>
            <a:ext cx="2579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(1)	</a:t>
            </a:r>
            <a:r>
              <a:rPr dirty="0" sz="1100" spc="-45">
                <a:latin typeface="Arial"/>
                <a:cs typeface="Arial"/>
              </a:rPr>
              <a:t>No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15">
                <a:latin typeface="Arial"/>
                <a:cs typeface="Arial"/>
              </a:rPr>
              <a:t>injury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too trival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ignore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440420"/>
            <a:ext cx="3302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(2)	</a:t>
            </a:r>
            <a:r>
              <a:rPr dirty="0" sz="1100" spc="-35">
                <a:latin typeface="Arial"/>
                <a:cs typeface="Arial"/>
              </a:rPr>
              <a:t>INTERPRETATION 1: </a:t>
            </a:r>
            <a:r>
              <a:rPr dirty="0" sz="1100" b="1">
                <a:latin typeface="Arial"/>
                <a:cs typeface="Arial"/>
              </a:rPr>
              <a:t>No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15">
                <a:latin typeface="Arial"/>
                <a:cs typeface="Arial"/>
              </a:rPr>
              <a:t>injury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 </a:t>
            </a:r>
            <a:r>
              <a:rPr dirty="0" sz="1100" spc="-55">
                <a:latin typeface="Arial"/>
                <a:cs typeface="Arial"/>
              </a:rPr>
              <a:t>ignored </a:t>
            </a:r>
            <a:r>
              <a:rPr dirty="0" sz="1100" spc="-65">
                <a:latin typeface="Arial"/>
                <a:cs typeface="Arial"/>
              </a:rPr>
              <a:t>no </a:t>
            </a:r>
            <a:r>
              <a:rPr dirty="0" sz="1100" spc="-15">
                <a:latin typeface="Arial"/>
                <a:cs typeface="Arial"/>
              </a:rPr>
              <a:t>matter </a:t>
            </a:r>
            <a:r>
              <a:rPr dirty="0" sz="1100" spc="-65">
                <a:latin typeface="Arial"/>
                <a:cs typeface="Arial"/>
              </a:rPr>
              <a:t>how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trivial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920607"/>
            <a:ext cx="33724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(3)	</a:t>
            </a:r>
            <a:r>
              <a:rPr dirty="0" sz="1100" spc="-35">
                <a:latin typeface="Arial"/>
                <a:cs typeface="Arial"/>
              </a:rPr>
              <a:t>INTERPRETATION 2: </a:t>
            </a:r>
            <a:r>
              <a:rPr dirty="0" sz="1100" spc="-20" b="1">
                <a:latin typeface="Arial"/>
                <a:cs typeface="Arial"/>
              </a:rPr>
              <a:t>All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35">
                <a:latin typeface="Arial"/>
                <a:cs typeface="Arial"/>
              </a:rPr>
              <a:t>injuries </a:t>
            </a:r>
            <a:r>
              <a:rPr dirty="0" sz="1100" spc="-60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 </a:t>
            </a:r>
            <a:r>
              <a:rPr dirty="0" sz="1100" spc="-55">
                <a:latin typeface="Arial"/>
                <a:cs typeface="Arial"/>
              </a:rPr>
              <a:t>ignored </a:t>
            </a:r>
            <a:r>
              <a:rPr dirty="0" sz="1100" spc="-65">
                <a:latin typeface="Arial"/>
                <a:cs typeface="Arial"/>
              </a:rPr>
              <a:t>no </a:t>
            </a:r>
            <a:r>
              <a:rPr dirty="0" sz="1100" spc="-15">
                <a:latin typeface="Arial"/>
                <a:cs typeface="Arial"/>
              </a:rPr>
              <a:t>matter </a:t>
            </a:r>
            <a:r>
              <a:rPr dirty="0" sz="1100" spc="-65">
                <a:latin typeface="Arial"/>
                <a:cs typeface="Arial"/>
              </a:rPr>
              <a:t>how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trivial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2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3" action="ppaction://hlinksldjump"/>
              </a:rPr>
              <a:t>Discourse </a:t>
            </a:r>
            <a:r>
              <a:rPr dirty="0" spc="25">
                <a:hlinkClick r:id="rId13" action="ppaction://hlinksldjump"/>
              </a:rPr>
              <a:t>I </a:t>
            </a:r>
            <a:r>
              <a:rPr dirty="0" spc="35">
                <a:hlinkClick r:id="rId13" action="ppaction://hlinksldjump"/>
              </a:rPr>
              <a:t>- </a:t>
            </a:r>
            <a:r>
              <a:rPr dirty="0" spc="-25">
                <a:hlinkClick r:id="rId13" action="ppaction://hlinksldjump"/>
              </a:rPr>
              <a:t>properties </a:t>
            </a:r>
            <a:r>
              <a:rPr dirty="0" spc="-20">
                <a:hlinkClick r:id="rId13" action="ppaction://hlinksldjump"/>
              </a:rPr>
              <a:t>of</a:t>
            </a:r>
            <a:r>
              <a:rPr dirty="0" spc="95">
                <a:hlinkClick r:id="rId13" action="ppaction://hlinksldjump"/>
              </a:rPr>
              <a:t> </a:t>
            </a:r>
            <a:r>
              <a:rPr dirty="0" spc="80">
                <a:hlinkClick r:id="rId13" action="ppaction://hlinksldjump"/>
              </a:rPr>
              <a:t>NPs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513381"/>
            <a:ext cx="3378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5">
                <a:latin typeface="Arial"/>
                <a:cs typeface="Arial"/>
              </a:rPr>
              <a:t>(24)	</a:t>
            </a:r>
            <a:r>
              <a:rPr dirty="0" sz="1100" spc="-75">
                <a:latin typeface="Arial"/>
                <a:cs typeface="Arial"/>
              </a:rPr>
              <a:t>Have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heard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60">
                <a:latin typeface="Arial"/>
                <a:cs typeface="Arial"/>
              </a:rPr>
              <a:t>John? </a:t>
            </a:r>
            <a:r>
              <a:rPr dirty="0" sz="1100" spc="-75">
                <a:latin typeface="Arial"/>
                <a:cs typeface="Arial"/>
              </a:rPr>
              <a:t>He </a:t>
            </a:r>
            <a:r>
              <a:rPr dirty="0" sz="1100" spc="-70">
                <a:latin typeface="Arial"/>
                <a:cs typeface="Arial"/>
              </a:rPr>
              <a:t>won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lottery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06275"/>
            <a:ext cx="632460" cy="15335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latin typeface="Arial"/>
                <a:cs typeface="Arial"/>
                <a:hlinkClick r:id="rId13" action="ppaction://hlinksldjump"/>
              </a:rPr>
              <a:t>Discourse </a:t>
            </a:r>
            <a:r>
              <a:rPr dirty="0" sz="400" spc="5">
                <a:latin typeface="Arial"/>
                <a:cs typeface="Arial"/>
                <a:hlinkClick r:id="rId13" action="ppaction://hlinksldjump"/>
              </a:rPr>
              <a:t>I - </a:t>
            </a:r>
            <a:r>
              <a:rPr dirty="0" sz="400" spc="-10">
                <a:latin typeface="Arial"/>
                <a:cs typeface="Arial"/>
                <a:hlinkClick r:id="rId13" action="ppaction://hlinksldjump"/>
              </a:rPr>
              <a:t>properties </a:t>
            </a:r>
            <a:r>
              <a:rPr dirty="0" sz="400">
                <a:latin typeface="Arial"/>
                <a:cs typeface="Arial"/>
                <a:hlinkClick r:id="rId13" action="ppaction://hlinksldjump"/>
              </a:rPr>
              <a:t>of  </a:t>
            </a:r>
            <a:r>
              <a:rPr dirty="0" sz="400" spc="-10">
                <a:latin typeface="Arial"/>
                <a:cs typeface="Arial"/>
                <a:hlinkClick r:id="rId13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7907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91135">
              <a:lnSpc>
                <a:spcPts val="1260"/>
              </a:lnSpc>
              <a:spcBef>
                <a:spcPts val="11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35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7545" cy="227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5" action="ppaction://hlinksldjump"/>
              </a:rPr>
              <a:t>Discourse </a:t>
            </a:r>
            <a:r>
              <a:rPr dirty="0" spc="25">
                <a:hlinkClick r:id="rId15" action="ppaction://hlinksldjump"/>
              </a:rPr>
              <a:t>I </a:t>
            </a:r>
            <a:r>
              <a:rPr dirty="0" spc="35">
                <a:hlinkClick r:id="rId15" action="ppaction://hlinksldjump"/>
              </a:rPr>
              <a:t>- </a:t>
            </a:r>
            <a:r>
              <a:rPr dirty="0" spc="-25">
                <a:hlinkClick r:id="rId15" action="ppaction://hlinksldjump"/>
              </a:rPr>
              <a:t>properties </a:t>
            </a:r>
            <a:r>
              <a:rPr dirty="0" spc="-20">
                <a:hlinkClick r:id="rId15" action="ppaction://hlinksldjump"/>
              </a:rPr>
              <a:t>of</a:t>
            </a:r>
            <a:r>
              <a:rPr dirty="0" spc="95">
                <a:hlinkClick r:id="rId15" action="ppaction://hlinksldjump"/>
              </a:rPr>
              <a:t> </a:t>
            </a:r>
            <a:r>
              <a:rPr dirty="0" spc="80">
                <a:hlinkClick r:id="rId15" action="ppaction://hlinksldjump"/>
              </a:rPr>
              <a:t>NPs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5" action="ppaction://hlinksldjump"/>
              </a:rPr>
              <a:t>Discourse </a:t>
            </a:r>
            <a:r>
              <a:rPr dirty="0" spc="25">
                <a:hlinkClick r:id="rId15" action="ppaction://hlinksldjump"/>
              </a:rPr>
              <a:t>I </a:t>
            </a:r>
            <a:r>
              <a:rPr dirty="0" spc="35">
                <a:hlinkClick r:id="rId15" action="ppaction://hlinksldjump"/>
              </a:rPr>
              <a:t>- </a:t>
            </a:r>
            <a:r>
              <a:rPr dirty="0" spc="-25">
                <a:hlinkClick r:id="rId15" action="ppaction://hlinksldjump"/>
              </a:rPr>
              <a:t>properties </a:t>
            </a:r>
            <a:r>
              <a:rPr dirty="0" spc="-20">
                <a:hlinkClick r:id="rId15" action="ppaction://hlinksldjump"/>
              </a:rPr>
              <a:t>of</a:t>
            </a:r>
            <a:r>
              <a:rPr dirty="0" spc="95">
                <a:hlinkClick r:id="rId15" action="ppaction://hlinksldjump"/>
              </a:rPr>
              <a:t> </a:t>
            </a:r>
            <a:r>
              <a:rPr dirty="0" spc="80">
                <a:hlinkClick r:id="rId15" action="ppaction://hlinksldjump"/>
              </a:rPr>
              <a:t>NPs</a:t>
            </a:r>
          </a:p>
        </p:txBody>
      </p:sp>
      <p:sp>
        <p:nvSpPr>
          <p:cNvPr id="8" name="object 8"/>
          <p:cNvSpPr/>
          <p:nvPr/>
        </p:nvSpPr>
        <p:spPr>
          <a:xfrm>
            <a:off x="2335460" y="140780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8842" y="152572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590" y="214105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0959" y="225897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838325"/>
            <a:ext cx="3515360" cy="1830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Arial"/>
                <a:cs typeface="Arial"/>
              </a:rPr>
              <a:t>Complex </a:t>
            </a:r>
            <a:r>
              <a:rPr dirty="0" sz="1100" spc="-40">
                <a:latin typeface="Arial"/>
                <a:cs typeface="Arial"/>
              </a:rPr>
              <a:t>structures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10">
                <a:latin typeface="Arial"/>
                <a:cs typeface="Arial"/>
              </a:rPr>
              <a:t>lot </a:t>
            </a:r>
            <a:r>
              <a:rPr dirty="0" sz="1100" spc="-80">
                <a:latin typeface="Arial"/>
                <a:cs typeface="Arial"/>
              </a:rPr>
              <a:t>easier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5">
                <a:latin typeface="Arial"/>
                <a:cs typeface="Arial"/>
              </a:rPr>
              <a:t>process </a:t>
            </a:r>
            <a:r>
              <a:rPr dirty="0" sz="1100" spc="-70">
                <a:latin typeface="Arial"/>
                <a:cs typeface="Arial"/>
              </a:rPr>
              <a:t>when </a:t>
            </a:r>
            <a:r>
              <a:rPr dirty="0" sz="1100" spc="-55">
                <a:latin typeface="Arial"/>
                <a:cs typeface="Arial"/>
              </a:rPr>
              <a:t>subjects 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70">
                <a:latin typeface="Arial"/>
                <a:cs typeface="Arial"/>
              </a:rPr>
              <a:t>discourse </a:t>
            </a:r>
            <a:r>
              <a:rPr dirty="0" sz="1100" spc="-45">
                <a:latin typeface="Arial"/>
                <a:cs typeface="Arial"/>
              </a:rPr>
              <a:t>properties </a:t>
            </a:r>
            <a:r>
              <a:rPr dirty="0" sz="1100" spc="-15">
                <a:latin typeface="Arial"/>
                <a:cs typeface="Arial"/>
              </a:rPr>
              <a:t>(i.e.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80">
                <a:latin typeface="Arial"/>
                <a:cs typeface="Arial"/>
              </a:rPr>
              <a:t>are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pronominal)</a:t>
            </a:r>
            <a:endParaRPr sz="1100">
              <a:latin typeface="Arial"/>
              <a:cs typeface="Arial"/>
            </a:endParaRPr>
          </a:p>
          <a:p>
            <a:pPr marL="12700" marR="1410335">
              <a:lnSpc>
                <a:spcPct val="218699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dirty="0" sz="1100" spc="-45">
                <a:latin typeface="Arial"/>
                <a:cs typeface="Arial"/>
              </a:rPr>
              <a:t>There’s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dog </a:t>
            </a:r>
            <a:r>
              <a:rPr dirty="0" sz="1100" spc="-60" b="1">
                <a:latin typeface="Arial"/>
                <a:cs typeface="Arial"/>
              </a:rPr>
              <a:t>he </a:t>
            </a:r>
            <a:r>
              <a:rPr dirty="0" sz="1100" spc="-90">
                <a:latin typeface="Arial"/>
                <a:cs typeface="Arial"/>
              </a:rPr>
              <a:t>chased 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pronominal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  <a:p>
            <a:pPr marL="12700" marR="925194">
              <a:lnSpc>
                <a:spcPct val="218699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dirty="0" sz="1100" spc="-45">
                <a:latin typeface="Arial"/>
                <a:cs typeface="Arial"/>
              </a:rPr>
              <a:t>There’s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dog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-90">
                <a:latin typeface="Arial"/>
                <a:cs typeface="Arial"/>
              </a:rPr>
              <a:t>chased  </a:t>
            </a: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50">
                <a:latin typeface="Arial"/>
                <a:cs typeface="Arial"/>
              </a:rPr>
              <a:t>Noun </a:t>
            </a:r>
            <a:r>
              <a:rPr dirty="0" sz="1100" spc="-75">
                <a:latin typeface="Arial"/>
                <a:cs typeface="Arial"/>
              </a:rPr>
              <a:t>Phrase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DIFFICULT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52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5" action="ppaction://hlinksldjump"/>
              </a:rPr>
              <a:t>Discourse </a:t>
            </a:r>
            <a:r>
              <a:rPr dirty="0" spc="25">
                <a:hlinkClick r:id="rId15" action="ppaction://hlinksldjump"/>
              </a:rPr>
              <a:t>I </a:t>
            </a:r>
            <a:r>
              <a:rPr dirty="0" spc="35">
                <a:hlinkClick r:id="rId15" action="ppaction://hlinksldjump"/>
              </a:rPr>
              <a:t>- </a:t>
            </a:r>
            <a:r>
              <a:rPr dirty="0" spc="-25">
                <a:hlinkClick r:id="rId15" action="ppaction://hlinksldjump"/>
              </a:rPr>
              <a:t>properties </a:t>
            </a:r>
            <a:r>
              <a:rPr dirty="0" spc="-20">
                <a:hlinkClick r:id="rId15" action="ppaction://hlinksldjump"/>
              </a:rPr>
              <a:t>of</a:t>
            </a:r>
            <a:r>
              <a:rPr dirty="0" spc="95">
                <a:hlinkClick r:id="rId15" action="ppaction://hlinksldjump"/>
              </a:rPr>
              <a:t> </a:t>
            </a:r>
            <a:r>
              <a:rPr dirty="0" spc="80">
                <a:hlinkClick r:id="rId15" action="ppaction://hlinksldjump"/>
              </a:rPr>
              <a:t>NPs</a:t>
            </a:r>
          </a:p>
        </p:txBody>
      </p:sp>
      <p:sp>
        <p:nvSpPr>
          <p:cNvPr id="8" name="object 8"/>
          <p:cNvSpPr/>
          <p:nvPr/>
        </p:nvSpPr>
        <p:spPr>
          <a:xfrm>
            <a:off x="2356821" y="1152740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40203" y="127066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121942"/>
            <a:ext cx="2339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  <a:tab pos="2259965" algn="l"/>
              </a:tabLst>
            </a:pPr>
            <a:r>
              <a:rPr dirty="0" sz="1100" spc="-5">
                <a:latin typeface="Arial"/>
                <a:cs typeface="Arial"/>
              </a:rPr>
              <a:t>(27)</a:t>
            </a:r>
            <a:r>
              <a:rPr dirty="0" sz="1100" spc="-5">
                <a:latin typeface="Arial"/>
                <a:cs typeface="Arial"/>
              </a:rPr>
              <a:t>	</a:t>
            </a:r>
            <a:r>
              <a:rPr dirty="0" sz="1100" spc="-30" b="1">
                <a:latin typeface="Arial"/>
                <a:cs typeface="Arial"/>
              </a:rPr>
              <a:t>Which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dog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w</a:t>
            </a:r>
            <a:r>
              <a:rPr dirty="0" sz="1100" spc="-114">
                <a:latin typeface="Arial"/>
                <a:cs typeface="Arial"/>
              </a:rPr>
              <a:t>as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he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chasing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10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88565"/>
            <a:ext cx="18186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pronominal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8951" y="1885975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72321" y="200389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855189"/>
            <a:ext cx="2671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  <a:tab pos="2592705" algn="l"/>
              </a:tabLst>
            </a:pPr>
            <a:r>
              <a:rPr dirty="0" sz="1100" spc="-5">
                <a:latin typeface="Arial"/>
                <a:cs typeface="Arial"/>
              </a:rPr>
              <a:t>(28)</a:t>
            </a:r>
            <a:r>
              <a:rPr dirty="0" sz="1100" spc="-5">
                <a:latin typeface="Arial"/>
                <a:cs typeface="Arial"/>
              </a:rPr>
              <a:t>	</a:t>
            </a:r>
            <a:r>
              <a:rPr dirty="0" sz="1100" spc="-30" b="1">
                <a:latin typeface="Arial"/>
                <a:cs typeface="Arial"/>
              </a:rPr>
              <a:t>Which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dog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w</a:t>
            </a:r>
            <a:r>
              <a:rPr dirty="0" sz="1100" spc="-114">
                <a:latin typeface="Arial"/>
                <a:cs typeface="Arial"/>
              </a:rPr>
              <a:t>as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b</a:t>
            </a:r>
            <a:r>
              <a:rPr dirty="0" sz="1100" spc="-110" b="1">
                <a:latin typeface="Arial"/>
                <a:cs typeface="Arial"/>
              </a:rPr>
              <a:t>o</a:t>
            </a:r>
            <a:r>
              <a:rPr dirty="0" sz="1100" spc="-70" b="1">
                <a:latin typeface="Arial"/>
                <a:cs typeface="Arial"/>
              </a:rPr>
              <a:t>y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chasing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10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297" y="2221800"/>
            <a:ext cx="2595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"/>
                <a:cs typeface="Arial"/>
              </a:rPr>
              <a:t>Subject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50">
                <a:latin typeface="Arial"/>
                <a:cs typeface="Arial"/>
              </a:rPr>
              <a:t>Noun </a:t>
            </a:r>
            <a:r>
              <a:rPr dirty="0" sz="1100" spc="-75">
                <a:latin typeface="Arial"/>
                <a:cs typeface="Arial"/>
              </a:rPr>
              <a:t>Phrase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DIFFICULT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838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5">
                <a:hlinkClick r:id="rId16" action="ppaction://hlinksldjump"/>
              </a:rPr>
              <a:t>Putting </a:t>
            </a:r>
            <a:r>
              <a:rPr dirty="0">
                <a:hlinkClick r:id="rId16" action="ppaction://hlinksldjump"/>
              </a:rPr>
              <a:t>animacy </a:t>
            </a:r>
            <a:r>
              <a:rPr dirty="0" spc="-10">
                <a:hlinkClick r:id="rId16" action="ppaction://hlinksldjump"/>
              </a:rPr>
              <a:t>and </a:t>
            </a:r>
            <a:r>
              <a:rPr dirty="0" spc="-15">
                <a:hlinkClick r:id="rId16" action="ppaction://hlinksldjump"/>
              </a:rPr>
              <a:t>discourse</a:t>
            </a:r>
            <a:r>
              <a:rPr dirty="0" spc="-70">
                <a:hlinkClick r:id="rId16" action="ppaction://hlinksldjump"/>
              </a:rPr>
              <a:t> </a:t>
            </a:r>
            <a:r>
              <a:rPr dirty="0" spc="-15">
                <a:hlinkClick r:id="rId16" action="ppaction://hlinksldjump"/>
              </a:rPr>
              <a:t>together</a:t>
            </a:r>
          </a:p>
        </p:txBody>
      </p:sp>
      <p:sp>
        <p:nvSpPr>
          <p:cNvPr id="8" name="object 8"/>
          <p:cNvSpPr/>
          <p:nvPr/>
        </p:nvSpPr>
        <p:spPr>
          <a:xfrm>
            <a:off x="2700686" y="140780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84056" y="152572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6556" y="214105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9938" y="225897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838325"/>
            <a:ext cx="3277870" cy="1830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0">
                <a:latin typeface="Arial"/>
                <a:cs typeface="Arial"/>
              </a:rPr>
              <a:t>manipulate </a:t>
            </a:r>
            <a:r>
              <a:rPr dirty="0" sz="1100" spc="-10">
                <a:latin typeface="Arial"/>
                <a:cs typeface="Arial"/>
              </a:rPr>
              <a:t>difficulty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combining </a:t>
            </a:r>
            <a:r>
              <a:rPr dirty="0" sz="1100" spc="-55">
                <a:latin typeface="Arial"/>
                <a:cs typeface="Arial"/>
              </a:rPr>
              <a:t>animacy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70">
                <a:latin typeface="Arial"/>
                <a:cs typeface="Arial"/>
              </a:rPr>
              <a:t>discourse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cues</a:t>
            </a:r>
            <a:endParaRPr sz="1100">
              <a:latin typeface="Arial"/>
              <a:cs typeface="Arial"/>
            </a:endParaRPr>
          </a:p>
          <a:p>
            <a:pPr marL="12700" marR="807085">
              <a:lnSpc>
                <a:spcPct val="218699"/>
              </a:lnSpc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 spc="-45">
                <a:latin typeface="Arial"/>
                <a:cs typeface="Arial"/>
              </a:rPr>
              <a:t>There’s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5" b="1">
                <a:latin typeface="Arial"/>
                <a:cs typeface="Arial"/>
              </a:rPr>
              <a:t>hammer </a:t>
            </a:r>
            <a:r>
              <a:rPr dirty="0" sz="1100" spc="-60" b="1">
                <a:latin typeface="Arial"/>
                <a:cs typeface="Arial"/>
              </a:rPr>
              <a:t>he </a:t>
            </a:r>
            <a:r>
              <a:rPr dirty="0" sz="1100" spc="-55">
                <a:latin typeface="Arial"/>
                <a:cs typeface="Arial"/>
              </a:rPr>
              <a:t>dropped  </a:t>
            </a:r>
            <a:r>
              <a:rPr dirty="0" sz="1100" spc="-45">
                <a:latin typeface="Arial"/>
                <a:cs typeface="Arial"/>
              </a:rPr>
              <a:t>Supportive </a:t>
            </a:r>
            <a:r>
              <a:rPr dirty="0" sz="1100" spc="-55">
                <a:latin typeface="Arial"/>
                <a:cs typeface="Arial"/>
              </a:rPr>
              <a:t>animacy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discourse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cues</a:t>
            </a:r>
            <a:endParaRPr sz="1100">
              <a:latin typeface="Arial"/>
              <a:cs typeface="Arial"/>
            </a:endParaRPr>
          </a:p>
          <a:p>
            <a:pPr marL="12700" marR="631825">
              <a:lnSpc>
                <a:spcPct val="218699"/>
              </a:lnSpc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 spc="-45">
                <a:latin typeface="Arial"/>
                <a:cs typeface="Arial"/>
              </a:rPr>
              <a:t>There’s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boy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girl </a:t>
            </a:r>
            <a:r>
              <a:rPr dirty="0" sz="1100" spc="-90">
                <a:latin typeface="Arial"/>
                <a:cs typeface="Arial"/>
              </a:rPr>
              <a:t>chased  </a:t>
            </a:r>
            <a:r>
              <a:rPr dirty="0" sz="1100" spc="-45">
                <a:latin typeface="Arial"/>
                <a:cs typeface="Arial"/>
              </a:rPr>
              <a:t>Unsupportive </a:t>
            </a:r>
            <a:r>
              <a:rPr dirty="0" sz="1100" spc="-55">
                <a:latin typeface="Arial"/>
                <a:cs typeface="Arial"/>
              </a:rPr>
              <a:t>animacy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discourse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cues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39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16039"/>
            <a:ext cx="4578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838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5">
                <a:hlinkClick r:id="rId16" action="ppaction://hlinksldjump"/>
              </a:rPr>
              <a:t>Putting </a:t>
            </a:r>
            <a:r>
              <a:rPr dirty="0">
                <a:hlinkClick r:id="rId16" action="ppaction://hlinksldjump"/>
              </a:rPr>
              <a:t>animacy </a:t>
            </a:r>
            <a:r>
              <a:rPr dirty="0" spc="-10">
                <a:hlinkClick r:id="rId16" action="ppaction://hlinksldjump"/>
              </a:rPr>
              <a:t>and </a:t>
            </a:r>
            <a:r>
              <a:rPr dirty="0" spc="-15">
                <a:hlinkClick r:id="rId16" action="ppaction://hlinksldjump"/>
              </a:rPr>
              <a:t>discourse</a:t>
            </a:r>
            <a:r>
              <a:rPr dirty="0" spc="-70">
                <a:hlinkClick r:id="rId16" action="ppaction://hlinksldjump"/>
              </a:rPr>
              <a:t> </a:t>
            </a:r>
            <a:r>
              <a:rPr dirty="0" spc="-15">
                <a:hlinkClick r:id="rId16" action="ppaction://hlinksldjump"/>
              </a:rPr>
              <a:t>together</a:t>
            </a:r>
          </a:p>
        </p:txBody>
      </p:sp>
      <p:sp>
        <p:nvSpPr>
          <p:cNvPr id="10" name="object 10"/>
          <p:cNvSpPr/>
          <p:nvPr/>
        </p:nvSpPr>
        <p:spPr>
          <a:xfrm>
            <a:off x="2700686" y="111319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84056" y="123111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9273" y="2018500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2642" y="213641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516761"/>
            <a:ext cx="3387725" cy="24549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11454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</a:rPr>
              <a:t>Animacy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discourse can </a:t>
            </a:r>
            <a:r>
              <a:rPr dirty="0" sz="1100" spc="-30">
                <a:latin typeface="Arial"/>
                <a:cs typeface="Arial"/>
              </a:rPr>
              <a:t>actually </a:t>
            </a:r>
            <a:r>
              <a:rPr dirty="0" sz="1100" spc="40">
                <a:latin typeface="Arial"/>
                <a:cs typeface="Arial"/>
              </a:rPr>
              <a:t>“trump” </a:t>
            </a:r>
            <a:r>
              <a:rPr dirty="0" sz="1100" spc="-30">
                <a:latin typeface="Arial"/>
                <a:cs typeface="Arial"/>
              </a:rPr>
              <a:t>syntactic  </a:t>
            </a:r>
            <a:r>
              <a:rPr dirty="0" sz="1100" spc="-45">
                <a:latin typeface="Arial"/>
                <a:cs typeface="Arial"/>
              </a:rPr>
              <a:t>complexity,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e.g.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508634" indent="-495934">
              <a:lnSpc>
                <a:spcPct val="100000"/>
              </a:lnSpc>
              <a:buAutoNum type="arabicParenBoth" startAt="31"/>
              <a:tabLst>
                <a:tab pos="508000" algn="l"/>
                <a:tab pos="508634" algn="l"/>
              </a:tabLst>
            </a:pPr>
            <a:r>
              <a:rPr dirty="0" sz="1100" spc="-45">
                <a:latin typeface="Arial"/>
                <a:cs typeface="Arial"/>
              </a:rPr>
              <a:t>There’s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5" b="1">
                <a:latin typeface="Arial"/>
                <a:cs typeface="Arial"/>
              </a:rPr>
              <a:t>hammer </a:t>
            </a:r>
            <a:r>
              <a:rPr dirty="0" sz="1100" spc="-60" b="1">
                <a:latin typeface="Arial"/>
                <a:cs typeface="Arial"/>
              </a:rPr>
              <a:t>he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dropped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Both" startAt="31"/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0">
                <a:latin typeface="Arial"/>
                <a:cs typeface="Arial"/>
              </a:rPr>
              <a:t>Noncanonical </a:t>
            </a:r>
            <a:r>
              <a:rPr dirty="0" sz="1100" spc="-25">
                <a:latin typeface="Arial"/>
                <a:cs typeface="Arial"/>
              </a:rPr>
              <a:t>structure,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45">
                <a:latin typeface="Arial"/>
                <a:cs typeface="Arial"/>
              </a:rPr>
              <a:t>supportive animacy/discourse  </a:t>
            </a:r>
            <a:r>
              <a:rPr dirty="0" sz="1100" spc="-95">
                <a:latin typeface="Arial"/>
                <a:cs typeface="Arial"/>
              </a:rPr>
              <a:t>cues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508634" indent="-495934">
              <a:lnSpc>
                <a:spcPct val="100000"/>
              </a:lnSpc>
              <a:buAutoNum type="arabicParenBoth" startAt="32"/>
              <a:tabLst>
                <a:tab pos="508000" algn="l"/>
                <a:tab pos="508634" algn="l"/>
                <a:tab pos="1862455" algn="l"/>
              </a:tabLst>
            </a:pPr>
            <a:r>
              <a:rPr dirty="0" sz="1100" spc="-45">
                <a:latin typeface="Arial"/>
                <a:cs typeface="Arial"/>
              </a:rPr>
              <a:t>There’s 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girl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	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boy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12700" marR="73660">
              <a:lnSpc>
                <a:spcPct val="102600"/>
              </a:lnSpc>
            </a:pPr>
            <a:r>
              <a:rPr dirty="0" sz="1100" spc="-60">
                <a:latin typeface="Arial"/>
                <a:cs typeface="Arial"/>
              </a:rPr>
              <a:t>Canonical </a:t>
            </a:r>
            <a:r>
              <a:rPr dirty="0" sz="1100" spc="-25">
                <a:latin typeface="Arial"/>
                <a:cs typeface="Arial"/>
              </a:rPr>
              <a:t>structure,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45">
                <a:latin typeface="Arial"/>
                <a:cs typeface="Arial"/>
              </a:rPr>
              <a:t>unsupportive animacy/discourse  </a:t>
            </a:r>
            <a:r>
              <a:rPr dirty="0" sz="1100" spc="-95">
                <a:latin typeface="Arial"/>
                <a:cs typeface="Arial"/>
              </a:rPr>
              <a:t>cues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5">
                <a:latin typeface="Arial"/>
                <a:cs typeface="Arial"/>
              </a:rPr>
              <a:t>Kidd </a:t>
            </a:r>
            <a:r>
              <a:rPr dirty="0" sz="1100" spc="-20">
                <a:latin typeface="Arial"/>
                <a:cs typeface="Arial"/>
              </a:rPr>
              <a:t>et </a:t>
            </a:r>
            <a:r>
              <a:rPr dirty="0" sz="1100" spc="-30">
                <a:latin typeface="Arial"/>
                <a:cs typeface="Arial"/>
              </a:rPr>
              <a:t>al. (2007) </a:t>
            </a:r>
            <a:r>
              <a:rPr dirty="0" sz="1100" spc="-40">
                <a:latin typeface="Arial"/>
                <a:cs typeface="Arial"/>
              </a:rPr>
              <a:t>found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kids </a:t>
            </a:r>
            <a:r>
              <a:rPr dirty="0" sz="1100" spc="-85">
                <a:latin typeface="Arial"/>
                <a:cs typeface="Arial"/>
              </a:rPr>
              <a:t>were </a:t>
            </a:r>
            <a:r>
              <a:rPr dirty="0" sz="1100" spc="-30">
                <a:latin typeface="Arial"/>
                <a:cs typeface="Arial"/>
              </a:rPr>
              <a:t>actually </a:t>
            </a:r>
            <a:r>
              <a:rPr dirty="0" sz="1100" spc="-20">
                <a:latin typeface="Arial"/>
                <a:cs typeface="Arial"/>
              </a:rPr>
              <a:t>better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984919"/>
            <a:ext cx="145351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45">
                <a:latin typeface="Arial"/>
                <a:cs typeface="Arial"/>
              </a:rPr>
              <a:t>repeating </a:t>
            </a:r>
            <a:r>
              <a:rPr dirty="0" sz="1100" spc="-5">
                <a:latin typeface="Arial"/>
                <a:cs typeface="Arial"/>
                <a:hlinkClick r:id="rId19" action="ppaction://hlinksldjump"/>
              </a:rPr>
              <a:t>(31) </a:t>
            </a:r>
            <a:r>
              <a:rPr dirty="0" sz="1100" spc="-25">
                <a:latin typeface="Arial"/>
                <a:cs typeface="Arial"/>
              </a:rPr>
              <a:t>than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19" action="ppaction://hlinksldjump"/>
              </a:rPr>
              <a:t>(32)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40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7545" cy="257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8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7" action="ppaction://hlinksldjump"/>
              </a:rPr>
              <a:t>Discourse </a:t>
            </a:r>
            <a:r>
              <a:rPr dirty="0" spc="45">
                <a:hlinkClick r:id="rId17" action="ppaction://hlinksldjump"/>
              </a:rPr>
              <a:t>II </a:t>
            </a:r>
            <a:r>
              <a:rPr dirty="0" spc="35">
                <a:hlinkClick r:id="rId17" action="ppaction://hlinksldjump"/>
              </a:rPr>
              <a:t>- </a:t>
            </a:r>
            <a:r>
              <a:rPr dirty="0" spc="-5">
                <a:hlinkClick r:id="rId17" action="ppaction://hlinksldjump"/>
              </a:rPr>
              <a:t>structure </a:t>
            </a:r>
            <a:r>
              <a:rPr dirty="0" spc="-20">
                <a:hlinkClick r:id="rId17" action="ppaction://hlinksldjump"/>
              </a:rPr>
              <a:t>of preceding</a:t>
            </a:r>
            <a:r>
              <a:rPr dirty="0" spc="-85">
                <a:hlinkClick r:id="rId17" action="ppaction://hlinksldjump"/>
              </a:rPr>
              <a:t> </a:t>
            </a:r>
            <a:r>
              <a:rPr dirty="0" spc="-10">
                <a:hlinkClick r:id="rId17" action="ppaction://hlinksldjump"/>
              </a:rPr>
              <a:t>utterances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41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8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3" action="ppaction://hlinksldjump"/>
              </a:rPr>
              <a:t>Discourse </a:t>
            </a:r>
            <a:r>
              <a:rPr dirty="0" spc="45">
                <a:hlinkClick r:id="rId3" action="ppaction://hlinksldjump"/>
              </a:rPr>
              <a:t>II </a:t>
            </a:r>
            <a:r>
              <a:rPr dirty="0" spc="35">
                <a:hlinkClick r:id="rId3" action="ppaction://hlinksldjump"/>
              </a:rPr>
              <a:t>- </a:t>
            </a:r>
            <a:r>
              <a:rPr dirty="0" spc="-5">
                <a:hlinkClick r:id="rId3" action="ppaction://hlinksldjump"/>
              </a:rPr>
              <a:t>structure </a:t>
            </a:r>
            <a:r>
              <a:rPr dirty="0" spc="-20">
                <a:hlinkClick r:id="rId3" action="ppaction://hlinksldjump"/>
              </a:rPr>
              <a:t>of preceding</a:t>
            </a:r>
            <a:r>
              <a:rPr dirty="0" spc="-85">
                <a:hlinkClick r:id="rId3" action="ppaction://hlinksldjump"/>
              </a:rPr>
              <a:t> </a:t>
            </a:r>
            <a:r>
              <a:rPr dirty="0" spc="-10">
                <a:hlinkClick r:id="rId3" action="ppaction://hlinksldjump"/>
              </a:rPr>
              <a:t>utterances</a:t>
            </a:r>
          </a:p>
        </p:txBody>
      </p:sp>
      <p:sp>
        <p:nvSpPr>
          <p:cNvPr id="5" name="object 5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341965"/>
            <a:ext cx="677545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5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539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3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3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3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3" action="ppaction://hlinksldjump"/>
              </a:rPr>
              <a:t>structure of  </a:t>
            </a:r>
            <a:r>
              <a:rPr dirty="0" sz="400" spc="-15">
                <a:latin typeface="Arial"/>
                <a:cs typeface="Arial"/>
                <a:hlinkClick r:id="rId3" action="ppaction://hlinksldjump"/>
              </a:rPr>
              <a:t>preceding</a:t>
            </a:r>
            <a:r>
              <a:rPr dirty="0" sz="400" spc="2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3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24790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236220">
              <a:lnSpc>
                <a:spcPts val="1260"/>
              </a:lnSpc>
              <a:spcBef>
                <a:spcPts val="11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42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77545" cy="227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2700" marR="299720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3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29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00965">
              <a:lnSpc>
                <a:spcPts val="7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16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structure of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8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7" action="ppaction://hlinksldjump"/>
              </a:rPr>
              <a:t>Discourse </a:t>
            </a:r>
            <a:r>
              <a:rPr dirty="0" spc="45">
                <a:hlinkClick r:id="rId17" action="ppaction://hlinksldjump"/>
              </a:rPr>
              <a:t>II </a:t>
            </a:r>
            <a:r>
              <a:rPr dirty="0" spc="35">
                <a:hlinkClick r:id="rId17" action="ppaction://hlinksldjump"/>
              </a:rPr>
              <a:t>- </a:t>
            </a:r>
            <a:r>
              <a:rPr dirty="0" spc="-5">
                <a:hlinkClick r:id="rId17" action="ppaction://hlinksldjump"/>
              </a:rPr>
              <a:t>structure </a:t>
            </a:r>
            <a:r>
              <a:rPr dirty="0" spc="-20">
                <a:hlinkClick r:id="rId17" action="ppaction://hlinksldjump"/>
              </a:rPr>
              <a:t>of preceding</a:t>
            </a:r>
            <a:r>
              <a:rPr dirty="0" spc="-85">
                <a:hlinkClick r:id="rId17" action="ppaction://hlinksldjump"/>
              </a:rPr>
              <a:t> </a:t>
            </a:r>
            <a:r>
              <a:rPr dirty="0" spc="-10">
                <a:hlinkClick r:id="rId17" action="ppaction://hlinksldjump"/>
              </a:rPr>
              <a:t>utterances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43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8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7" action="ppaction://hlinksldjump"/>
              </a:rPr>
              <a:t>Discourse </a:t>
            </a:r>
            <a:r>
              <a:rPr dirty="0" spc="45">
                <a:hlinkClick r:id="rId17" action="ppaction://hlinksldjump"/>
              </a:rPr>
              <a:t>II </a:t>
            </a:r>
            <a:r>
              <a:rPr dirty="0" spc="35">
                <a:hlinkClick r:id="rId17" action="ppaction://hlinksldjump"/>
              </a:rPr>
              <a:t>- </a:t>
            </a:r>
            <a:r>
              <a:rPr dirty="0" spc="-5">
                <a:hlinkClick r:id="rId17" action="ppaction://hlinksldjump"/>
              </a:rPr>
              <a:t>structure </a:t>
            </a:r>
            <a:r>
              <a:rPr dirty="0" spc="-20">
                <a:hlinkClick r:id="rId17" action="ppaction://hlinksldjump"/>
              </a:rPr>
              <a:t>of preceding</a:t>
            </a:r>
            <a:r>
              <a:rPr dirty="0" spc="-85">
                <a:hlinkClick r:id="rId17" action="ppaction://hlinksldjump"/>
              </a:rPr>
              <a:t> </a:t>
            </a:r>
            <a:r>
              <a:rPr dirty="0" spc="-10">
                <a:hlinkClick r:id="rId17" action="ppaction://hlinksldjump"/>
              </a:rPr>
              <a:t>utterances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44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71244"/>
            <a:ext cx="33039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natural </a:t>
            </a:r>
            <a:r>
              <a:rPr dirty="0" sz="1100" spc="-55">
                <a:latin typeface="Arial"/>
                <a:cs typeface="Arial"/>
              </a:rPr>
              <a:t>tendency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recycle </a:t>
            </a:r>
            <a:r>
              <a:rPr dirty="0" sz="1100" spc="-30">
                <a:latin typeface="Arial"/>
                <a:cs typeface="Arial"/>
              </a:rPr>
              <a:t>the structure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65">
                <a:latin typeface="Arial"/>
                <a:cs typeface="Arial"/>
              </a:rPr>
              <a:t>preceding </a:t>
            </a:r>
            <a:r>
              <a:rPr dirty="0" sz="1100" spc="-45">
                <a:latin typeface="Arial"/>
                <a:cs typeface="Arial"/>
              </a:rPr>
              <a:t>utterances. </a:t>
            </a: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demonstrated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20">
                <a:latin typeface="Arial"/>
                <a:cs typeface="Arial"/>
              </a:rPr>
              <a:t>structural  </a:t>
            </a:r>
            <a:r>
              <a:rPr dirty="0" sz="1100" spc="-30">
                <a:latin typeface="Arial"/>
                <a:cs typeface="Arial"/>
              </a:rPr>
              <a:t>priming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studies.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500579"/>
            <a:ext cx="3395345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participant </a:t>
            </a:r>
            <a:r>
              <a:rPr dirty="0" sz="1100" spc="-85">
                <a:latin typeface="Arial"/>
                <a:cs typeface="Arial"/>
              </a:rPr>
              <a:t>hears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participant </a:t>
            </a:r>
            <a:r>
              <a:rPr dirty="0" sz="1100" spc="-75">
                <a:latin typeface="Arial"/>
                <a:cs typeface="Arial"/>
              </a:rPr>
              <a:t>describes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picture </a:t>
            </a:r>
            <a:r>
              <a:rPr dirty="0" sz="1100" spc="-45">
                <a:latin typeface="Arial"/>
                <a:cs typeface="Arial"/>
              </a:rPr>
              <a:t>which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35">
                <a:latin typeface="Arial"/>
                <a:cs typeface="Arial"/>
              </a:rPr>
              <a:t>either </a:t>
            </a:r>
            <a:r>
              <a:rPr dirty="0" sz="1100" spc="-75">
                <a:latin typeface="Arial"/>
                <a:cs typeface="Arial"/>
              </a:rPr>
              <a:t>be  </a:t>
            </a:r>
            <a:r>
              <a:rPr dirty="0" sz="1100" spc="-60">
                <a:latin typeface="Arial"/>
                <a:cs typeface="Arial"/>
              </a:rPr>
              <a:t>produced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preceding </a:t>
            </a:r>
            <a:r>
              <a:rPr dirty="0" sz="1100" spc="-30">
                <a:latin typeface="Arial"/>
                <a:cs typeface="Arial"/>
              </a:rPr>
              <a:t>structure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different  </a:t>
            </a:r>
            <a:r>
              <a:rPr dirty="0" sz="1100" spc="-30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2427502"/>
            <a:ext cx="3472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Arial"/>
                <a:cs typeface="Arial"/>
              </a:rPr>
              <a:t>Participants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65">
                <a:latin typeface="Arial"/>
                <a:cs typeface="Arial"/>
              </a:rPr>
              <a:t>preceding </a:t>
            </a:r>
            <a:r>
              <a:rPr dirty="0" sz="1100" spc="-40">
                <a:latin typeface="Arial"/>
                <a:cs typeface="Arial"/>
              </a:rPr>
              <a:t>structures </a:t>
            </a:r>
            <a:r>
              <a:rPr dirty="0" sz="1100">
                <a:latin typeface="Arial"/>
                <a:cs typeface="Arial"/>
              </a:rPr>
              <a:t>at </a:t>
            </a:r>
            <a:r>
              <a:rPr dirty="0" sz="1100" spc="-70">
                <a:latin typeface="Arial"/>
                <a:cs typeface="Arial"/>
              </a:rPr>
              <a:t>above-chance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1132305"/>
            <a:ext cx="2323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(4)	</a:t>
            </a:r>
            <a:r>
              <a:rPr dirty="0" sz="1100" spc="-45">
                <a:latin typeface="Arial"/>
                <a:cs typeface="Arial"/>
              </a:rPr>
              <a:t>No </a:t>
            </a:r>
            <a:r>
              <a:rPr dirty="0" sz="1100" spc="-25">
                <a:latin typeface="Arial"/>
                <a:cs typeface="Arial"/>
              </a:rPr>
              <a:t>donut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too </a:t>
            </a:r>
            <a:r>
              <a:rPr dirty="0" sz="1100" spc="-20">
                <a:latin typeface="Arial"/>
                <a:cs typeface="Arial"/>
              </a:rPr>
              <a:t>fattening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440420"/>
            <a:ext cx="35388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00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(5)	</a:t>
            </a:r>
            <a:r>
              <a:rPr dirty="0" sz="1100" spc="-35">
                <a:latin typeface="Arial"/>
                <a:cs typeface="Arial"/>
              </a:rPr>
              <a:t>INTERPRETATION 1: </a:t>
            </a:r>
            <a:r>
              <a:rPr dirty="0" sz="1100" b="1">
                <a:latin typeface="Arial"/>
                <a:cs typeface="Arial"/>
              </a:rPr>
              <a:t>No </a:t>
            </a:r>
            <a:r>
              <a:rPr dirty="0" sz="1100" spc="-25">
                <a:latin typeface="Arial"/>
                <a:cs typeface="Arial"/>
              </a:rPr>
              <a:t>donut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65">
                <a:latin typeface="Arial"/>
                <a:cs typeface="Arial"/>
              </a:rPr>
              <a:t>eaten </a:t>
            </a:r>
            <a:r>
              <a:rPr dirty="0" sz="1100" spc="-60">
                <a:latin typeface="Arial"/>
                <a:cs typeface="Arial"/>
              </a:rPr>
              <a:t>no  </a:t>
            </a:r>
            <a:r>
              <a:rPr dirty="0" sz="1100" spc="-15">
                <a:latin typeface="Arial"/>
                <a:cs typeface="Arial"/>
              </a:rPr>
              <a:t>matter </a:t>
            </a:r>
            <a:r>
              <a:rPr dirty="0" sz="1100" spc="-65">
                <a:latin typeface="Arial"/>
                <a:cs typeface="Arial"/>
              </a:rPr>
              <a:t>how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fattening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920607"/>
            <a:ext cx="33909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(6)	</a:t>
            </a:r>
            <a:r>
              <a:rPr dirty="0" sz="1100" spc="-35">
                <a:latin typeface="Arial"/>
                <a:cs typeface="Arial"/>
              </a:rPr>
              <a:t>INTERPRETATION 2: </a:t>
            </a:r>
            <a:r>
              <a:rPr dirty="0" sz="1100" spc="-20" b="1">
                <a:latin typeface="Arial"/>
                <a:cs typeface="Arial"/>
              </a:rPr>
              <a:t>All </a:t>
            </a:r>
            <a:r>
              <a:rPr dirty="0" sz="1100" spc="-45">
                <a:latin typeface="Arial"/>
                <a:cs typeface="Arial"/>
              </a:rPr>
              <a:t>donuts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65">
                <a:latin typeface="Arial"/>
                <a:cs typeface="Arial"/>
              </a:rPr>
              <a:t>eaten  </a:t>
            </a:r>
            <a:r>
              <a:rPr dirty="0" sz="1100" spc="-60">
                <a:latin typeface="Arial"/>
                <a:cs typeface="Arial"/>
              </a:rPr>
              <a:t>no </a:t>
            </a:r>
            <a:r>
              <a:rPr dirty="0" sz="1100" spc="-15">
                <a:latin typeface="Arial"/>
                <a:cs typeface="Arial"/>
              </a:rPr>
              <a:t>matter </a:t>
            </a:r>
            <a:r>
              <a:rPr dirty="0" sz="1100" spc="-65">
                <a:latin typeface="Arial"/>
                <a:cs typeface="Arial"/>
              </a:rPr>
              <a:t>how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fattening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r>
              <a:rPr dirty="0" sz="400" spc="3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18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hlinkClick r:id="rId17" action="ppaction://hlinksldjump"/>
              </a:rPr>
              <a:t>Discourse </a:t>
            </a:r>
            <a:r>
              <a:rPr dirty="0" spc="45">
                <a:hlinkClick r:id="rId17" action="ppaction://hlinksldjump"/>
              </a:rPr>
              <a:t>II </a:t>
            </a:r>
            <a:r>
              <a:rPr dirty="0" spc="35">
                <a:hlinkClick r:id="rId17" action="ppaction://hlinksldjump"/>
              </a:rPr>
              <a:t>- </a:t>
            </a:r>
            <a:r>
              <a:rPr dirty="0" spc="-5">
                <a:hlinkClick r:id="rId17" action="ppaction://hlinksldjump"/>
              </a:rPr>
              <a:t>structure </a:t>
            </a:r>
            <a:r>
              <a:rPr dirty="0" spc="-20">
                <a:hlinkClick r:id="rId17" action="ppaction://hlinksldjump"/>
              </a:rPr>
              <a:t>of preceding</a:t>
            </a:r>
            <a:r>
              <a:rPr dirty="0" spc="-85">
                <a:hlinkClick r:id="rId17" action="ppaction://hlinksldjump"/>
              </a:rPr>
              <a:t> </a:t>
            </a:r>
            <a:r>
              <a:rPr dirty="0" spc="-10">
                <a:hlinkClick r:id="rId17" action="ppaction://hlinksldjump"/>
              </a:rPr>
              <a:t>utterances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8561" y="2445554"/>
            <a:ext cx="6032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893722"/>
            <a:ext cx="3529329" cy="15538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0">
                <a:latin typeface="Arial"/>
                <a:cs typeface="Arial"/>
              </a:rPr>
              <a:t>Syntactic </a:t>
            </a:r>
            <a:r>
              <a:rPr dirty="0" sz="1100" spc="-35">
                <a:latin typeface="Arial"/>
                <a:cs typeface="Arial"/>
              </a:rPr>
              <a:t>priming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much </a:t>
            </a:r>
            <a:r>
              <a:rPr dirty="0" sz="1100" spc="-45">
                <a:latin typeface="Arial"/>
                <a:cs typeface="Arial"/>
              </a:rPr>
              <a:t>studied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phenomenon.</a:t>
            </a:r>
            <a:endParaRPr sz="1100">
              <a:latin typeface="Arial"/>
              <a:cs typeface="Arial"/>
            </a:endParaRPr>
          </a:p>
          <a:p>
            <a:pPr marL="12700" marR="171450">
              <a:lnSpc>
                <a:spcPct val="102600"/>
              </a:lnSpc>
              <a:spcBef>
                <a:spcPts val="635"/>
              </a:spcBef>
            </a:pPr>
            <a:r>
              <a:rPr dirty="0" sz="1100" spc="-90">
                <a:latin typeface="Arial"/>
                <a:cs typeface="Arial"/>
              </a:rPr>
              <a:t>Consequence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implicit </a:t>
            </a:r>
            <a:r>
              <a:rPr dirty="0" sz="1100" spc="-20">
                <a:latin typeface="Arial"/>
                <a:cs typeface="Arial"/>
              </a:rPr>
              <a:t>structural </a:t>
            </a:r>
            <a:r>
              <a:rPr dirty="0" sz="1100" spc="-50">
                <a:latin typeface="Arial"/>
                <a:cs typeface="Arial"/>
              </a:rPr>
              <a:t>learning </a:t>
            </a:r>
            <a:r>
              <a:rPr dirty="0" sz="1100" spc="-70">
                <a:latin typeface="Arial"/>
                <a:cs typeface="Arial"/>
              </a:rPr>
              <a:t>mechanism  </a:t>
            </a:r>
            <a:r>
              <a:rPr dirty="0" sz="1100" spc="-30">
                <a:latin typeface="Arial"/>
                <a:cs typeface="Arial"/>
              </a:rPr>
              <a:t>(Peter </a:t>
            </a:r>
            <a:r>
              <a:rPr dirty="0" sz="1100" spc="-20">
                <a:latin typeface="Arial"/>
                <a:cs typeface="Arial"/>
              </a:rPr>
              <a:t>et </a:t>
            </a:r>
            <a:r>
              <a:rPr dirty="0" sz="1100" spc="-30">
                <a:latin typeface="Arial"/>
                <a:cs typeface="Arial"/>
              </a:rPr>
              <a:t>al.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2015).</a:t>
            </a:r>
            <a:endParaRPr sz="1100">
              <a:latin typeface="Arial"/>
              <a:cs typeface="Arial"/>
            </a:endParaRPr>
          </a:p>
          <a:p>
            <a:pPr marL="12700" marR="454025">
              <a:lnSpc>
                <a:spcPct val="102600"/>
              </a:lnSpc>
              <a:spcBef>
                <a:spcPts val="640"/>
              </a:spcBef>
            </a:pPr>
            <a:r>
              <a:rPr dirty="0" sz="1100" spc="-20">
                <a:latin typeface="Arial"/>
                <a:cs typeface="Arial"/>
              </a:rPr>
              <a:t>Structural </a:t>
            </a:r>
            <a:r>
              <a:rPr dirty="0" sz="1100" spc="-30">
                <a:latin typeface="Arial"/>
                <a:cs typeface="Arial"/>
              </a:rPr>
              <a:t>priming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widely </a:t>
            </a:r>
            <a:r>
              <a:rPr dirty="0" sz="1100" spc="-75">
                <a:latin typeface="Arial"/>
                <a:cs typeface="Arial"/>
              </a:rPr>
              <a:t>employed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intervention  </a:t>
            </a:r>
            <a:r>
              <a:rPr dirty="0" sz="1100" spc="-45">
                <a:latin typeface="Arial"/>
                <a:cs typeface="Arial"/>
              </a:rPr>
              <a:t>(Leonard,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2011).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65">
                <a:latin typeface="Arial"/>
                <a:cs typeface="Arial"/>
              </a:rPr>
              <a:t>However, </a:t>
            </a:r>
            <a:r>
              <a:rPr dirty="0" sz="1100" spc="-50">
                <a:latin typeface="Arial"/>
                <a:cs typeface="Arial"/>
              </a:rPr>
              <a:t>language-impaired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75">
                <a:latin typeface="Arial"/>
                <a:cs typeface="Arial"/>
              </a:rPr>
              <a:t>may be </a:t>
            </a:r>
            <a:r>
              <a:rPr dirty="0" sz="1100" spc="-95">
                <a:latin typeface="Arial"/>
                <a:cs typeface="Arial"/>
              </a:rPr>
              <a:t>less </a:t>
            </a:r>
            <a:r>
              <a:rPr dirty="0" sz="1100" spc="-60">
                <a:latin typeface="Arial"/>
                <a:cs typeface="Arial"/>
              </a:rPr>
              <a:t>susceptible 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structural </a:t>
            </a:r>
            <a:r>
              <a:rPr dirty="0" sz="1100" spc="-30">
                <a:latin typeface="Arial"/>
                <a:cs typeface="Arial"/>
              </a:rPr>
              <a:t>priming </a:t>
            </a:r>
            <a:r>
              <a:rPr dirty="0" sz="1100" spc="-5">
                <a:latin typeface="Arial"/>
                <a:cs typeface="Arial"/>
              </a:rPr>
              <a:t>(Kidd,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2012)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r>
              <a:rPr dirty="0" sz="400" spc="3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445554"/>
            <a:ext cx="6032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20" action="ppaction://hlinksldjump"/>
              </a:rPr>
              <a:t>Discourse </a:t>
            </a:r>
            <a:r>
              <a:rPr dirty="0" sz="400" spc="10">
                <a:latin typeface="Arial"/>
                <a:cs typeface="Arial"/>
                <a:hlinkClick r:id="rId20" action="ppaction://hlinksldjump"/>
              </a:rPr>
              <a:t>II </a:t>
            </a:r>
            <a:r>
              <a:rPr dirty="0" sz="400" spc="5">
                <a:latin typeface="Arial"/>
                <a:cs typeface="Arial"/>
                <a:hlinkClick r:id="rId20" action="ppaction://hlinksldjump"/>
              </a:rPr>
              <a:t>- </a:t>
            </a:r>
            <a:r>
              <a:rPr dirty="0" sz="400">
                <a:latin typeface="Arial"/>
                <a:cs typeface="Arial"/>
                <a:hlinkClick r:id="rId20" action="ppaction://hlinksldjump"/>
              </a:rPr>
              <a:t>structure of  </a:t>
            </a:r>
            <a:r>
              <a:rPr dirty="0" sz="400" spc="-15">
                <a:latin typeface="Arial"/>
                <a:cs typeface="Arial"/>
                <a:hlinkClick r:id="rId20" action="ppaction://hlinksldjump"/>
              </a:rPr>
              <a:t>preceding</a:t>
            </a:r>
            <a:r>
              <a:rPr dirty="0" sz="400" spc="25"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20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1100" spc="5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it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r>
              <a:rPr dirty="0" sz="1100" spc="8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Homework </a:t>
            </a:r>
            <a:r>
              <a:rPr dirty="0" sz="1100" spc="-60">
                <a:solidFill>
                  <a:srgbClr val="D6D6E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683627"/>
            <a:ext cx="32531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Arial"/>
                <a:cs typeface="Arial"/>
              </a:rPr>
              <a:t>You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0">
                <a:latin typeface="Arial"/>
                <a:cs typeface="Arial"/>
              </a:rPr>
              <a:t>manipulate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complexity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85">
                <a:latin typeface="Arial"/>
                <a:cs typeface="Arial"/>
              </a:rPr>
              <a:t>sentences </a:t>
            </a:r>
            <a:r>
              <a:rPr dirty="0" sz="1100" spc="-40">
                <a:latin typeface="Arial"/>
                <a:cs typeface="Arial"/>
              </a:rPr>
              <a:t>via </a:t>
            </a:r>
            <a:r>
              <a:rPr dirty="0" sz="1100" spc="-30">
                <a:latin typeface="Arial"/>
                <a:cs typeface="Arial"/>
              </a:rPr>
              <a:t>the  following: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2769260"/>
            <a:ext cx="116522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70">
                <a:latin typeface="Arial"/>
                <a:cs typeface="Arial"/>
              </a:rPr>
              <a:t>these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clinics?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360" y="1140889"/>
            <a:ext cx="332676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Length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movement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Arial"/>
                <a:cs typeface="Arial"/>
              </a:rPr>
              <a:t>Position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embedding </a:t>
            </a:r>
            <a:r>
              <a:rPr dirty="0" sz="1100" spc="-35">
                <a:latin typeface="Arial"/>
                <a:cs typeface="Arial"/>
              </a:rPr>
              <a:t>(centre </a:t>
            </a:r>
            <a:r>
              <a:rPr dirty="0" sz="1100" spc="-50">
                <a:latin typeface="Arial"/>
                <a:cs typeface="Arial"/>
              </a:rPr>
              <a:t>or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final)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Arial"/>
                <a:cs typeface="Arial"/>
              </a:rPr>
              <a:t>Representational </a:t>
            </a:r>
            <a:r>
              <a:rPr dirty="0" sz="1100" spc="-45">
                <a:latin typeface="Arial"/>
                <a:cs typeface="Arial"/>
              </a:rPr>
              <a:t>properties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Arial"/>
                <a:cs typeface="Arial"/>
              </a:rPr>
              <a:t>Animacy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65">
                <a:latin typeface="Arial"/>
                <a:cs typeface="Arial"/>
              </a:rPr>
              <a:t>Discourse </a:t>
            </a:r>
            <a:r>
              <a:rPr dirty="0" sz="1100" spc="-45">
                <a:latin typeface="Arial"/>
                <a:cs typeface="Arial"/>
              </a:rPr>
              <a:t>properties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arguments </a:t>
            </a:r>
            <a:r>
              <a:rPr dirty="0" sz="1100" spc="-30">
                <a:latin typeface="Arial"/>
                <a:cs typeface="Arial"/>
              </a:rPr>
              <a:t>(Noun </a:t>
            </a:r>
            <a:r>
              <a:rPr dirty="0" sz="1100" spc="-50">
                <a:latin typeface="Arial"/>
                <a:cs typeface="Arial"/>
              </a:rPr>
              <a:t>or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Pronoun)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Properties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preceding </a:t>
            </a:r>
            <a:r>
              <a:rPr dirty="0" sz="1100" spc="-85">
                <a:latin typeface="Arial"/>
                <a:cs typeface="Arial"/>
              </a:rPr>
              <a:t>sentences </a:t>
            </a:r>
            <a:r>
              <a:rPr dirty="0" sz="1100" spc="-15">
                <a:latin typeface="Arial"/>
                <a:cs typeface="Arial"/>
              </a:rPr>
              <a:t>(structural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priming)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2563798"/>
            <a:ext cx="35007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0">
                <a:latin typeface="Arial"/>
                <a:cs typeface="Arial"/>
              </a:rPr>
              <a:t>therefore </a:t>
            </a:r>
            <a:r>
              <a:rPr dirty="0" sz="1100" spc="-55">
                <a:latin typeface="Arial"/>
                <a:cs typeface="Arial"/>
              </a:rPr>
              <a:t>create </a:t>
            </a:r>
            <a:r>
              <a:rPr dirty="0" sz="1100" spc="-10">
                <a:latin typeface="Arial"/>
                <a:cs typeface="Arial"/>
              </a:rPr>
              <a:t>difficutly </a:t>
            </a:r>
            <a:r>
              <a:rPr dirty="0" sz="1100" spc="-45">
                <a:latin typeface="Arial"/>
                <a:cs typeface="Arial"/>
              </a:rPr>
              <a:t>gradients. </a:t>
            </a:r>
            <a:r>
              <a:rPr dirty="0" sz="1100" spc="10">
                <a:latin typeface="Arial"/>
                <a:cs typeface="Arial"/>
              </a:rPr>
              <a:t>But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-60">
                <a:latin typeface="Arial"/>
                <a:cs typeface="Arial"/>
              </a:rPr>
              <a:t>do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r>
              <a:rPr dirty="0" sz="400" spc="3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445554"/>
            <a:ext cx="6032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Home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w</a:t>
            </a:r>
            <a:r>
              <a:rPr dirty="0" sz="600" spc="-4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o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1100" spc="5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it </a:t>
            </a:r>
            <a:r>
              <a:rPr dirty="0" sz="1100" spc="-2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r>
              <a:rPr dirty="0" sz="1100" spc="8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Homework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909699"/>
            <a:ext cx="195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</a:rPr>
              <a:t>Complete </a:t>
            </a:r>
            <a:r>
              <a:rPr dirty="0" sz="1100" spc="-30">
                <a:latin typeface="Arial"/>
                <a:cs typeface="Arial"/>
              </a:rPr>
              <a:t>the following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sentences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360" y="1194889"/>
            <a:ext cx="277939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Arial"/>
                <a:cs typeface="Arial"/>
              </a:rPr>
              <a:t>It’s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5">
                <a:latin typeface="Arial"/>
                <a:cs typeface="Arial"/>
              </a:rPr>
              <a:t>game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two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Her </a:t>
            </a:r>
            <a:r>
              <a:rPr dirty="0" sz="1100" spc="-45">
                <a:latin typeface="Arial"/>
                <a:cs typeface="Arial"/>
              </a:rPr>
              <a:t>presentation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20">
                <a:latin typeface="Arial"/>
                <a:cs typeface="Arial"/>
              </a:rPr>
              <a:t>all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over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What’s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nice </a:t>
            </a:r>
            <a:r>
              <a:rPr dirty="0" sz="1100" spc="-10">
                <a:latin typeface="Arial"/>
                <a:cs typeface="Arial"/>
              </a:rPr>
              <a:t>girl </a:t>
            </a:r>
            <a:r>
              <a:rPr dirty="0" sz="1100" spc="-40">
                <a:latin typeface="Arial"/>
                <a:cs typeface="Arial"/>
              </a:rPr>
              <a:t>like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you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4. </a:t>
            </a:r>
            <a:r>
              <a:rPr dirty="0" sz="1100" spc="-25">
                <a:latin typeface="Arial"/>
                <a:cs typeface="Arial"/>
              </a:rPr>
              <a:t>Who’d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2197733"/>
            <a:ext cx="33121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Arial"/>
                <a:cs typeface="Arial"/>
              </a:rPr>
              <a:t>How many </a:t>
            </a:r>
            <a:r>
              <a:rPr dirty="0" sz="1100" spc="-40">
                <a:latin typeface="Arial"/>
                <a:cs typeface="Arial"/>
              </a:rPr>
              <a:t>possibilities </a:t>
            </a:r>
            <a:r>
              <a:rPr dirty="0" sz="1100" spc="-85">
                <a:latin typeface="Arial"/>
                <a:cs typeface="Arial"/>
              </a:rPr>
              <a:t>were </a:t>
            </a:r>
            <a:r>
              <a:rPr dirty="0" sz="1100" spc="-55">
                <a:latin typeface="Arial"/>
                <a:cs typeface="Arial"/>
              </a:rPr>
              <a:t>there? </a:t>
            </a:r>
            <a:r>
              <a:rPr dirty="0" sz="1100" spc="-15">
                <a:latin typeface="Arial"/>
                <a:cs typeface="Arial"/>
              </a:rPr>
              <a:t>What </a:t>
            </a:r>
            <a:r>
              <a:rPr dirty="0" sz="1100" spc="-25">
                <a:latin typeface="Arial"/>
                <a:cs typeface="Arial"/>
              </a:rPr>
              <a:t>kind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factors  </a:t>
            </a:r>
            <a:r>
              <a:rPr dirty="0" sz="1100" spc="-50">
                <a:latin typeface="Arial"/>
                <a:cs typeface="Arial"/>
              </a:rPr>
              <a:t>influenced your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completions?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</a:t>
            </a:r>
            <a:r>
              <a:rPr dirty="0" sz="400" spc="3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445554"/>
            <a:ext cx="6032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1100" spc="5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it </a:t>
            </a:r>
            <a:r>
              <a:rPr dirty="0" sz="1100" spc="-2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r>
              <a:rPr dirty="0" sz="1100" spc="8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Homework </a:t>
            </a:r>
            <a:r>
              <a:rPr dirty="0" sz="1100" spc="-60">
                <a:solidFill>
                  <a:srgbClr val="D6D6E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716039"/>
            <a:ext cx="4578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496683"/>
            <a:ext cx="3505200" cy="24999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462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</a:rPr>
              <a:t>Ferreira, </a:t>
            </a:r>
            <a:r>
              <a:rPr dirty="0" sz="1100" spc="-20">
                <a:latin typeface="Arial"/>
                <a:cs typeface="Arial"/>
              </a:rPr>
              <a:t>F., </a:t>
            </a:r>
            <a:r>
              <a:rPr dirty="0" sz="1100" spc="-50">
                <a:latin typeface="Arial"/>
                <a:cs typeface="Arial"/>
              </a:rPr>
              <a:t>Bailey, </a:t>
            </a:r>
            <a:r>
              <a:rPr dirty="0" sz="1100" spc="10">
                <a:latin typeface="Arial"/>
                <a:cs typeface="Arial"/>
              </a:rPr>
              <a:t>K. </a:t>
            </a:r>
            <a:r>
              <a:rPr dirty="0" sz="1100" spc="-70">
                <a:latin typeface="Arial"/>
                <a:cs typeface="Arial"/>
              </a:rPr>
              <a:t>G. </a:t>
            </a:r>
            <a:r>
              <a:rPr dirty="0" sz="1100" spc="-5">
                <a:latin typeface="Arial"/>
                <a:cs typeface="Arial"/>
              </a:rPr>
              <a:t>D.,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50">
                <a:latin typeface="Arial"/>
                <a:cs typeface="Arial"/>
              </a:rPr>
              <a:t>Ferraro, </a:t>
            </a:r>
            <a:r>
              <a:rPr dirty="0" sz="1100" spc="-10">
                <a:latin typeface="Arial"/>
                <a:cs typeface="Arial"/>
              </a:rPr>
              <a:t>V. </a:t>
            </a:r>
            <a:r>
              <a:rPr dirty="0" sz="1100" spc="-25">
                <a:latin typeface="Arial"/>
                <a:cs typeface="Arial"/>
              </a:rPr>
              <a:t>(2000). </a:t>
            </a:r>
            <a:r>
              <a:rPr dirty="0" sz="1100" spc="-65">
                <a:latin typeface="Arial"/>
                <a:cs typeface="Arial"/>
              </a:rPr>
              <a:t>Good  </a:t>
            </a:r>
            <a:r>
              <a:rPr dirty="0" sz="1100" spc="-70">
                <a:latin typeface="Arial"/>
                <a:cs typeface="Arial"/>
              </a:rPr>
              <a:t>enough </a:t>
            </a:r>
            <a:r>
              <a:rPr dirty="0" sz="1100" spc="-55">
                <a:latin typeface="Arial"/>
                <a:cs typeface="Arial"/>
              </a:rPr>
              <a:t>representations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5">
                <a:latin typeface="Arial"/>
                <a:cs typeface="Arial"/>
              </a:rPr>
              <a:t>language comprehension. </a:t>
            </a:r>
            <a:r>
              <a:rPr dirty="0" sz="1100" spc="-75">
                <a:latin typeface="Arial"/>
                <a:cs typeface="Arial"/>
              </a:rPr>
              <a:t>Web  </a:t>
            </a:r>
            <a:r>
              <a:rPr dirty="0" sz="1100" spc="-25">
                <a:latin typeface="Arial"/>
                <a:cs typeface="Arial"/>
              </a:rPr>
              <a:t>Publication.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15">
                <a:latin typeface="Arial"/>
                <a:cs typeface="Arial"/>
              </a:rPr>
              <a:t>Kidd, </a:t>
            </a:r>
            <a:r>
              <a:rPr dirty="0" sz="1100" spc="-30">
                <a:latin typeface="Arial"/>
                <a:cs typeface="Arial"/>
              </a:rPr>
              <a:t>E., </a:t>
            </a:r>
            <a:r>
              <a:rPr dirty="0" sz="1100" spc="-20">
                <a:latin typeface="Arial"/>
                <a:cs typeface="Arial"/>
              </a:rPr>
              <a:t>Brandt, </a:t>
            </a:r>
            <a:r>
              <a:rPr dirty="0" sz="1100" spc="-45">
                <a:latin typeface="Arial"/>
                <a:cs typeface="Arial"/>
              </a:rPr>
              <a:t>S., </a:t>
            </a:r>
            <a:r>
              <a:rPr dirty="0" sz="1100" spc="-55">
                <a:latin typeface="Arial"/>
                <a:cs typeface="Arial"/>
              </a:rPr>
              <a:t>Lieven, </a:t>
            </a:r>
            <a:r>
              <a:rPr dirty="0" sz="1100" spc="-30">
                <a:latin typeface="Arial"/>
                <a:cs typeface="Arial"/>
              </a:rPr>
              <a:t>E.,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55">
                <a:latin typeface="Arial"/>
                <a:cs typeface="Arial"/>
              </a:rPr>
              <a:t>Tomasello, </a:t>
            </a:r>
            <a:r>
              <a:rPr dirty="0" sz="1100" spc="15">
                <a:latin typeface="Arial"/>
                <a:cs typeface="Arial"/>
              </a:rPr>
              <a:t>M. </a:t>
            </a:r>
            <a:r>
              <a:rPr dirty="0" sz="1100" spc="-25">
                <a:latin typeface="Arial"/>
                <a:cs typeface="Arial"/>
              </a:rPr>
              <a:t>(2007).  </a:t>
            </a:r>
            <a:r>
              <a:rPr dirty="0" sz="1100" spc="-30">
                <a:latin typeface="Arial"/>
                <a:cs typeface="Arial"/>
              </a:rPr>
              <a:t>Object </a:t>
            </a:r>
            <a:r>
              <a:rPr dirty="0" sz="1100" spc="-45">
                <a:latin typeface="Arial"/>
                <a:cs typeface="Arial"/>
              </a:rPr>
              <a:t>relatives </a:t>
            </a:r>
            <a:r>
              <a:rPr dirty="0" sz="1100" spc="-80">
                <a:latin typeface="Arial"/>
                <a:cs typeface="Arial"/>
              </a:rPr>
              <a:t>made easy: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cross-linguistic </a:t>
            </a:r>
            <a:r>
              <a:rPr dirty="0" sz="1100" spc="-60">
                <a:latin typeface="Arial"/>
                <a:cs typeface="Arial"/>
              </a:rPr>
              <a:t>comparison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constraints </a:t>
            </a:r>
            <a:r>
              <a:rPr dirty="0" sz="1100" spc="-40">
                <a:latin typeface="Arial"/>
                <a:cs typeface="Arial"/>
              </a:rPr>
              <a:t>influencing </a:t>
            </a:r>
            <a:r>
              <a:rPr dirty="0" sz="1100" spc="-65">
                <a:latin typeface="Arial"/>
                <a:cs typeface="Arial"/>
              </a:rPr>
              <a:t>young </a:t>
            </a:r>
            <a:r>
              <a:rPr dirty="0" sz="1100" spc="-40">
                <a:latin typeface="Arial"/>
                <a:cs typeface="Arial"/>
              </a:rPr>
              <a:t>children’s </a:t>
            </a:r>
            <a:r>
              <a:rPr dirty="0" sz="1100" spc="-70">
                <a:latin typeface="Arial"/>
                <a:cs typeface="Arial"/>
              </a:rPr>
              <a:t>processing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5">
                <a:latin typeface="Arial"/>
                <a:cs typeface="Arial"/>
              </a:rPr>
              <a:t>relative </a:t>
            </a:r>
            <a:r>
              <a:rPr dirty="0" sz="1100" spc="-75">
                <a:latin typeface="Arial"/>
                <a:cs typeface="Arial"/>
              </a:rPr>
              <a:t>clauses.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Cognitive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Processes</a:t>
            </a:r>
            <a:r>
              <a:rPr dirty="0" sz="1100" spc="-80">
                <a:latin typeface="Arial"/>
                <a:cs typeface="Arial"/>
              </a:rPr>
              <a:t>,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22</a:t>
            </a:r>
            <a:r>
              <a:rPr dirty="0" sz="1100" spc="-15">
                <a:latin typeface="Arial"/>
                <a:cs typeface="Arial"/>
              </a:rPr>
              <a:t>(6),  </a:t>
            </a:r>
            <a:r>
              <a:rPr dirty="0" sz="1100" spc="-60">
                <a:latin typeface="Arial"/>
                <a:cs typeface="Arial"/>
              </a:rPr>
              <a:t>860–897.</a:t>
            </a:r>
            <a:endParaRPr sz="1100">
              <a:latin typeface="Arial"/>
              <a:cs typeface="Arial"/>
            </a:endParaRPr>
          </a:p>
          <a:p>
            <a:pPr algn="just" marL="12700" marR="83185">
              <a:lnSpc>
                <a:spcPct val="102600"/>
              </a:lnSpc>
              <a:spcBef>
                <a:spcPts val="635"/>
              </a:spcBef>
            </a:pPr>
            <a:r>
              <a:rPr dirty="0" sz="1100" spc="-15">
                <a:latin typeface="Arial"/>
                <a:cs typeface="Arial"/>
              </a:rPr>
              <a:t>Kidd, </a:t>
            </a:r>
            <a:r>
              <a:rPr dirty="0" sz="1100" spc="-45">
                <a:latin typeface="Arial"/>
                <a:cs typeface="Arial"/>
              </a:rPr>
              <a:t>E. </a:t>
            </a:r>
            <a:r>
              <a:rPr dirty="0" sz="1100" spc="-25">
                <a:latin typeface="Arial"/>
                <a:cs typeface="Arial"/>
              </a:rPr>
              <a:t>(2012). </a:t>
            </a:r>
            <a:r>
              <a:rPr dirty="0" sz="1100" spc="-30">
                <a:latin typeface="Arial"/>
                <a:cs typeface="Arial"/>
              </a:rPr>
              <a:t>Individual </a:t>
            </a:r>
            <a:r>
              <a:rPr dirty="0" sz="1100" spc="-60">
                <a:latin typeface="Arial"/>
                <a:cs typeface="Arial"/>
              </a:rPr>
              <a:t>differences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syntactic </a:t>
            </a:r>
            <a:r>
              <a:rPr dirty="0" sz="1100" spc="-35">
                <a:latin typeface="Arial"/>
                <a:cs typeface="Arial"/>
              </a:rPr>
              <a:t>priming 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5">
                <a:latin typeface="Arial"/>
                <a:cs typeface="Arial"/>
              </a:rPr>
              <a:t>language </a:t>
            </a:r>
            <a:r>
              <a:rPr dirty="0" sz="1100" spc="-35">
                <a:latin typeface="Arial"/>
                <a:cs typeface="Arial"/>
              </a:rPr>
              <a:t>acquisition.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Applied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Psycholinguistics</a:t>
            </a:r>
            <a:r>
              <a:rPr dirty="0" sz="1100" spc="-45">
                <a:latin typeface="Arial"/>
                <a:cs typeface="Arial"/>
              </a:rPr>
              <a:t>,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33</a:t>
            </a:r>
            <a:r>
              <a:rPr dirty="0" sz="1100" spc="-25">
                <a:latin typeface="Arial"/>
                <a:cs typeface="Arial"/>
              </a:rPr>
              <a:t>(02),  </a:t>
            </a:r>
            <a:r>
              <a:rPr dirty="0" sz="1100" spc="-60">
                <a:latin typeface="Arial"/>
                <a:cs typeface="Arial"/>
              </a:rPr>
              <a:t>393–418.</a:t>
            </a:r>
            <a:endParaRPr sz="1100">
              <a:latin typeface="Arial"/>
              <a:cs typeface="Arial"/>
            </a:endParaRPr>
          </a:p>
          <a:p>
            <a:pPr algn="just" marL="12700" marR="362585">
              <a:lnSpc>
                <a:spcPct val="102600"/>
              </a:lnSpc>
              <a:spcBef>
                <a:spcPts val="640"/>
              </a:spcBef>
            </a:pPr>
            <a:r>
              <a:rPr dirty="0" sz="1100" spc="-55">
                <a:latin typeface="Arial"/>
                <a:cs typeface="Arial"/>
              </a:rPr>
              <a:t>Leonard, </a:t>
            </a:r>
            <a:r>
              <a:rPr dirty="0" sz="1100" spc="-15">
                <a:latin typeface="Arial"/>
                <a:cs typeface="Arial"/>
              </a:rPr>
              <a:t>L. </a:t>
            </a:r>
            <a:r>
              <a:rPr dirty="0" sz="1100" spc="-10">
                <a:latin typeface="Arial"/>
                <a:cs typeface="Arial"/>
              </a:rPr>
              <a:t>B. </a:t>
            </a:r>
            <a:r>
              <a:rPr dirty="0" sz="1100" spc="-25">
                <a:latin typeface="Arial"/>
                <a:cs typeface="Arial"/>
              </a:rPr>
              <a:t>(2011). </a:t>
            </a:r>
            <a:r>
              <a:rPr dirty="0" sz="1100" spc="-40">
                <a:latin typeface="Arial"/>
                <a:cs typeface="Arial"/>
              </a:rPr>
              <a:t>The Primacy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Priming </a:t>
            </a:r>
            <a:r>
              <a:rPr dirty="0" sz="1100" spc="-20">
                <a:latin typeface="Arial"/>
                <a:cs typeface="Arial"/>
              </a:rPr>
              <a:t>in  </a:t>
            </a:r>
            <a:r>
              <a:rPr dirty="0" sz="1100" spc="-45">
                <a:latin typeface="Arial"/>
                <a:cs typeface="Arial"/>
              </a:rPr>
              <a:t>Grammatical </a:t>
            </a:r>
            <a:r>
              <a:rPr dirty="0" sz="1100" spc="-55">
                <a:latin typeface="Arial"/>
                <a:cs typeface="Arial"/>
              </a:rPr>
              <a:t>Learning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Intervention: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Tutorial.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3009976"/>
            <a:ext cx="22987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Speech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Hear 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</a:t>
            </a:r>
            <a:r>
              <a:rPr dirty="0" sz="1100" spc="-90">
                <a:latin typeface="Arial"/>
                <a:cs typeface="Arial"/>
              </a:rPr>
              <a:t>,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54</a:t>
            </a:r>
            <a:r>
              <a:rPr dirty="0" sz="1100" spc="-15">
                <a:latin typeface="Arial"/>
                <a:cs typeface="Arial"/>
              </a:rPr>
              <a:t>(2),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608–621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716039"/>
            <a:ext cx="4578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532636"/>
            <a:ext cx="3522979" cy="24187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905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Miller, </a:t>
            </a:r>
            <a:r>
              <a:rPr dirty="0" sz="1100" spc="-70">
                <a:latin typeface="Arial"/>
                <a:cs typeface="Arial"/>
              </a:rPr>
              <a:t>G. </a:t>
            </a:r>
            <a:r>
              <a:rPr dirty="0" sz="1100" spc="-5">
                <a:latin typeface="Arial"/>
                <a:cs typeface="Arial"/>
              </a:rPr>
              <a:t>A.,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75">
                <a:latin typeface="Arial"/>
                <a:cs typeface="Arial"/>
              </a:rPr>
              <a:t>Chomsky, </a:t>
            </a:r>
            <a:r>
              <a:rPr dirty="0" sz="1100" spc="-15">
                <a:latin typeface="Arial"/>
                <a:cs typeface="Arial"/>
              </a:rPr>
              <a:t>N. </a:t>
            </a:r>
            <a:r>
              <a:rPr dirty="0" sz="1100" spc="-25">
                <a:latin typeface="Arial"/>
                <a:cs typeface="Arial"/>
              </a:rPr>
              <a:t>(1963). </a:t>
            </a:r>
            <a:r>
              <a:rPr dirty="0" sz="1100" spc="-20">
                <a:latin typeface="Arial"/>
                <a:cs typeface="Arial"/>
              </a:rPr>
              <a:t>Finitary </a:t>
            </a:r>
            <a:r>
              <a:rPr dirty="0" sz="1100" spc="-50">
                <a:latin typeface="Arial"/>
                <a:cs typeface="Arial"/>
              </a:rPr>
              <a:t>Models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70">
                <a:latin typeface="Arial"/>
                <a:cs typeface="Arial"/>
              </a:rPr>
              <a:t>Language </a:t>
            </a:r>
            <a:r>
              <a:rPr dirty="0" sz="1100" spc="-75">
                <a:latin typeface="Arial"/>
                <a:cs typeface="Arial"/>
              </a:rPr>
              <a:t>Users. </a:t>
            </a: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R. </a:t>
            </a:r>
            <a:r>
              <a:rPr dirty="0" sz="1100" spc="-10">
                <a:latin typeface="Arial"/>
                <a:cs typeface="Arial"/>
              </a:rPr>
              <a:t>D. </a:t>
            </a:r>
            <a:r>
              <a:rPr dirty="0" sz="1100" spc="-55">
                <a:latin typeface="Arial"/>
                <a:cs typeface="Arial"/>
              </a:rPr>
              <a:t>Luce, </a:t>
            </a:r>
            <a:r>
              <a:rPr dirty="0" sz="1100" spc="-50">
                <a:latin typeface="Arial"/>
                <a:cs typeface="Arial"/>
              </a:rPr>
              <a:t>R. R. Bush,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45">
                <a:latin typeface="Arial"/>
                <a:cs typeface="Arial"/>
              </a:rPr>
              <a:t>E. </a:t>
            </a:r>
            <a:r>
              <a:rPr dirty="0" sz="1100" spc="-55">
                <a:latin typeface="Arial"/>
                <a:cs typeface="Arial"/>
              </a:rPr>
              <a:t>Galanter  </a:t>
            </a:r>
            <a:r>
              <a:rPr dirty="0" sz="1100" spc="-25">
                <a:latin typeface="Arial"/>
                <a:cs typeface="Arial"/>
              </a:rPr>
              <a:t>(Eds.), </a:t>
            </a:r>
            <a:r>
              <a:rPr dirty="0" sz="1100" spc="-45">
                <a:latin typeface="Arial"/>
                <a:cs typeface="Arial"/>
              </a:rPr>
              <a:t>Handbook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Mathematical </a:t>
            </a:r>
            <a:r>
              <a:rPr dirty="0" sz="1100" spc="-60">
                <a:latin typeface="Arial"/>
                <a:cs typeface="Arial"/>
              </a:rPr>
              <a:t>Psychology </a:t>
            </a:r>
            <a:r>
              <a:rPr dirty="0" sz="1100" spc="-10">
                <a:latin typeface="Arial"/>
                <a:cs typeface="Arial"/>
              </a:rPr>
              <a:t>(Vol. </a:t>
            </a:r>
            <a:r>
              <a:rPr dirty="0" sz="1100" spc="-35">
                <a:latin typeface="Arial"/>
                <a:cs typeface="Arial"/>
              </a:rPr>
              <a:t>2, pp.  </a:t>
            </a:r>
            <a:r>
              <a:rPr dirty="0" sz="1100" spc="-85">
                <a:latin typeface="Arial"/>
                <a:cs typeface="Arial"/>
              </a:rPr>
              <a:t>419ˆa491). </a:t>
            </a:r>
            <a:r>
              <a:rPr dirty="0" sz="1100" spc="-45">
                <a:latin typeface="Arial"/>
                <a:cs typeface="Arial"/>
              </a:rPr>
              <a:t>Wiley,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NY.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Arial"/>
                <a:cs typeface="Arial"/>
              </a:rPr>
              <a:t>Peter, </a:t>
            </a:r>
            <a:r>
              <a:rPr dirty="0" sz="1100" spc="10">
                <a:latin typeface="Arial"/>
                <a:cs typeface="Arial"/>
              </a:rPr>
              <a:t>M., </a:t>
            </a:r>
            <a:r>
              <a:rPr dirty="0" sz="1100" spc="-65">
                <a:latin typeface="Arial"/>
                <a:cs typeface="Arial"/>
              </a:rPr>
              <a:t>Chang, </a:t>
            </a:r>
            <a:r>
              <a:rPr dirty="0" sz="1100" spc="-20">
                <a:latin typeface="Arial"/>
                <a:cs typeface="Arial"/>
              </a:rPr>
              <a:t>F., </a:t>
            </a:r>
            <a:r>
              <a:rPr dirty="0" sz="1100" spc="-45">
                <a:latin typeface="Arial"/>
                <a:cs typeface="Arial"/>
              </a:rPr>
              <a:t>Pine, </a:t>
            </a:r>
            <a:r>
              <a:rPr dirty="0" sz="1100" spc="-20">
                <a:latin typeface="Arial"/>
                <a:cs typeface="Arial"/>
              </a:rPr>
              <a:t>J. </a:t>
            </a:r>
            <a:r>
              <a:rPr dirty="0" sz="1100" spc="10">
                <a:latin typeface="Arial"/>
                <a:cs typeface="Arial"/>
              </a:rPr>
              <a:t>M., </a:t>
            </a:r>
            <a:r>
              <a:rPr dirty="0" sz="1100" spc="-15">
                <a:latin typeface="Arial"/>
                <a:cs typeface="Arial"/>
              </a:rPr>
              <a:t>Blything, </a:t>
            </a:r>
            <a:r>
              <a:rPr dirty="0" sz="1100" spc="-35">
                <a:latin typeface="Arial"/>
                <a:cs typeface="Arial"/>
              </a:rPr>
              <a:t>R., </a:t>
            </a:r>
            <a:r>
              <a:rPr dirty="0" sz="1100" spc="90">
                <a:latin typeface="Arial"/>
                <a:cs typeface="Arial"/>
              </a:rPr>
              <a:t>&amp;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Rowland,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5">
                <a:latin typeface="Arial"/>
                <a:cs typeface="Arial"/>
              </a:rPr>
              <a:t>C. </a:t>
            </a:r>
            <a:r>
              <a:rPr dirty="0" sz="1100" spc="-30">
                <a:latin typeface="Arial"/>
                <a:cs typeface="Arial"/>
              </a:rPr>
              <a:t>F. </a:t>
            </a:r>
            <a:r>
              <a:rPr dirty="0" sz="1100" spc="-25">
                <a:latin typeface="Arial"/>
                <a:cs typeface="Arial"/>
              </a:rPr>
              <a:t>(2015). </a:t>
            </a:r>
            <a:r>
              <a:rPr dirty="0" sz="1100" spc="-60">
                <a:latin typeface="Arial"/>
                <a:cs typeface="Arial"/>
              </a:rPr>
              <a:t>When </a:t>
            </a:r>
            <a:r>
              <a:rPr dirty="0" sz="1100" spc="-65">
                <a:latin typeface="Arial"/>
                <a:cs typeface="Arial"/>
              </a:rPr>
              <a:t>and how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65">
                <a:latin typeface="Arial"/>
                <a:cs typeface="Arial"/>
              </a:rPr>
              <a:t>develop knowledge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verb </a:t>
            </a:r>
            <a:r>
              <a:rPr dirty="0" sz="1100" spc="-50">
                <a:latin typeface="Arial"/>
                <a:cs typeface="Arial"/>
              </a:rPr>
              <a:t>argument </a:t>
            </a:r>
            <a:r>
              <a:rPr dirty="0" sz="1100" spc="-35">
                <a:latin typeface="Arial"/>
                <a:cs typeface="Arial"/>
              </a:rPr>
              <a:t>structure? </a:t>
            </a:r>
            <a:r>
              <a:rPr dirty="0" sz="1100" spc="-70">
                <a:latin typeface="Arial"/>
                <a:cs typeface="Arial"/>
              </a:rPr>
              <a:t>Evidence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55">
                <a:latin typeface="Arial"/>
                <a:cs typeface="Arial"/>
              </a:rPr>
              <a:t>verb </a:t>
            </a:r>
            <a:r>
              <a:rPr dirty="0" sz="1100" spc="-65">
                <a:latin typeface="Arial"/>
                <a:cs typeface="Arial"/>
              </a:rPr>
              <a:t>bias </a:t>
            </a:r>
            <a:r>
              <a:rPr dirty="0" sz="1100" spc="-50">
                <a:latin typeface="Arial"/>
                <a:cs typeface="Arial"/>
              </a:rPr>
              <a:t>effects 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structural </a:t>
            </a:r>
            <a:r>
              <a:rPr dirty="0" sz="1100" spc="-30">
                <a:latin typeface="Arial"/>
                <a:cs typeface="Arial"/>
              </a:rPr>
              <a:t>priming </a:t>
            </a:r>
            <a:r>
              <a:rPr dirty="0" sz="1100" spc="-35">
                <a:latin typeface="Arial"/>
                <a:cs typeface="Arial"/>
              </a:rPr>
              <a:t>task.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Language</a:t>
            </a:r>
            <a:r>
              <a:rPr dirty="0" sz="1100" spc="-65">
                <a:latin typeface="Arial"/>
                <a:cs typeface="Arial"/>
              </a:rPr>
              <a:t>,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81</a:t>
            </a:r>
            <a:r>
              <a:rPr dirty="0" sz="1100" spc="-50">
                <a:latin typeface="Arial"/>
                <a:cs typeface="Arial"/>
              </a:rPr>
              <a:t>, </a:t>
            </a:r>
            <a:r>
              <a:rPr dirty="0" sz="1100" spc="-55">
                <a:latin typeface="Arial"/>
                <a:cs typeface="Arial"/>
              </a:rPr>
              <a:t>1–15.  </a:t>
            </a:r>
            <a:r>
              <a:rPr dirty="0" sz="1100" spc="155">
                <a:latin typeface="PMingLiU"/>
                <a:cs typeface="PMingLiU"/>
                <a:hlinkClick r:id="rId19"/>
              </a:rPr>
              <a:t>https://doi.org/10.1016/j.jml.2014.12.002</a:t>
            </a:r>
            <a:endParaRPr sz="1100">
              <a:latin typeface="PMingLiU"/>
              <a:cs typeface="PMingLiU"/>
            </a:endParaRPr>
          </a:p>
          <a:p>
            <a:pPr marL="12700" marR="100330">
              <a:lnSpc>
                <a:spcPct val="102600"/>
              </a:lnSpc>
              <a:spcBef>
                <a:spcPts val="635"/>
              </a:spcBef>
            </a:pPr>
            <a:r>
              <a:rPr dirty="0" sz="1100" spc="-50">
                <a:latin typeface="Arial"/>
                <a:cs typeface="Arial"/>
              </a:rPr>
              <a:t>Shapiro, </a:t>
            </a:r>
            <a:r>
              <a:rPr dirty="0" sz="1100" spc="-15">
                <a:latin typeface="Arial"/>
                <a:cs typeface="Arial"/>
              </a:rPr>
              <a:t>L. </a:t>
            </a:r>
            <a:r>
              <a:rPr dirty="0" sz="1100" spc="-45">
                <a:latin typeface="Arial"/>
                <a:cs typeface="Arial"/>
              </a:rPr>
              <a:t>P., </a:t>
            </a:r>
            <a:r>
              <a:rPr dirty="0" sz="1100" spc="-5">
                <a:latin typeface="Arial"/>
                <a:cs typeface="Arial"/>
              </a:rPr>
              <a:t>Zurif, </a:t>
            </a:r>
            <a:r>
              <a:rPr dirty="0" sz="1100" spc="-30">
                <a:latin typeface="Arial"/>
                <a:cs typeface="Arial"/>
              </a:rPr>
              <a:t>E.,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65">
                <a:latin typeface="Arial"/>
                <a:cs typeface="Arial"/>
              </a:rPr>
              <a:t>Grimshaw, </a:t>
            </a:r>
            <a:r>
              <a:rPr dirty="0" sz="1100" spc="-20">
                <a:latin typeface="Arial"/>
                <a:cs typeface="Arial"/>
              </a:rPr>
              <a:t>J. </a:t>
            </a:r>
            <a:r>
              <a:rPr dirty="0" sz="1100" spc="-25">
                <a:latin typeface="Arial"/>
                <a:cs typeface="Arial"/>
              </a:rPr>
              <a:t>(1987). </a:t>
            </a:r>
            <a:r>
              <a:rPr dirty="0" sz="1100" spc="-75">
                <a:latin typeface="Arial"/>
                <a:cs typeface="Arial"/>
              </a:rPr>
              <a:t>Sentence  </a:t>
            </a:r>
            <a:r>
              <a:rPr dirty="0" sz="1100" spc="-70">
                <a:latin typeface="Arial"/>
                <a:cs typeface="Arial"/>
              </a:rPr>
              <a:t>processing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mental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verbs.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Cognition</a:t>
            </a:r>
            <a:r>
              <a:rPr dirty="0" sz="1100" spc="-35">
                <a:latin typeface="Arial"/>
                <a:cs typeface="Arial"/>
              </a:rPr>
              <a:t>,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27</a:t>
            </a:r>
            <a:r>
              <a:rPr dirty="0" sz="1100" spc="-15">
                <a:latin typeface="Arial"/>
                <a:cs typeface="Arial"/>
              </a:rPr>
              <a:t>(3),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219–246.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2966313"/>
            <a:ext cx="331152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1100" spc="130">
                <a:latin typeface="PMingLiU"/>
                <a:cs typeface="PMingLiU"/>
                <a:hlinkClick r:id="rId20"/>
              </a:rPr>
              <a:t>https://doi.org/10.1016/S0010-0277(87)80010-0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2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706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845933"/>
            <a:ext cx="34683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0">
                <a:latin typeface="Arial"/>
                <a:cs typeface="Arial"/>
              </a:rPr>
              <a:t>So </a:t>
            </a:r>
            <a:r>
              <a:rPr dirty="0" sz="1100" spc="30">
                <a:latin typeface="Arial"/>
                <a:cs typeface="Arial"/>
              </a:rPr>
              <a:t>“No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15">
                <a:latin typeface="Arial"/>
                <a:cs typeface="Arial"/>
              </a:rPr>
              <a:t>injury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too </a:t>
            </a:r>
            <a:r>
              <a:rPr dirty="0" sz="1100">
                <a:latin typeface="Arial"/>
                <a:cs typeface="Arial"/>
              </a:rPr>
              <a:t>trivial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ignore” </a:t>
            </a:r>
            <a:r>
              <a:rPr dirty="0" sz="1100" spc="-30">
                <a:latin typeface="Arial"/>
                <a:cs typeface="Arial"/>
              </a:rPr>
              <a:t>actually </a:t>
            </a:r>
            <a:r>
              <a:rPr dirty="0" sz="1100" spc="-90">
                <a:latin typeface="Arial"/>
                <a:cs typeface="Arial"/>
              </a:rPr>
              <a:t>means  </a:t>
            </a:r>
            <a:r>
              <a:rPr dirty="0" sz="1100" spc="50">
                <a:latin typeface="Arial"/>
                <a:cs typeface="Arial"/>
              </a:rPr>
              <a:t>“All </a:t>
            </a:r>
            <a:r>
              <a:rPr dirty="0" sz="1100" spc="-80">
                <a:latin typeface="Arial"/>
                <a:cs typeface="Arial"/>
              </a:rPr>
              <a:t>head </a:t>
            </a:r>
            <a:r>
              <a:rPr dirty="0" sz="1100" spc="-35">
                <a:latin typeface="Arial"/>
                <a:cs typeface="Arial"/>
              </a:rPr>
              <a:t>injuries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55">
                <a:latin typeface="Arial"/>
                <a:cs typeface="Arial"/>
              </a:rPr>
              <a:t>ignored </a:t>
            </a:r>
            <a:r>
              <a:rPr dirty="0" sz="1100" spc="-60">
                <a:latin typeface="Arial"/>
                <a:cs typeface="Arial"/>
              </a:rPr>
              <a:t>no </a:t>
            </a:r>
            <a:r>
              <a:rPr dirty="0" sz="1100" spc="-15">
                <a:latin typeface="Arial"/>
                <a:cs typeface="Arial"/>
              </a:rPr>
              <a:t>matter </a:t>
            </a:r>
            <a:r>
              <a:rPr dirty="0" sz="1100" spc="-65">
                <a:latin typeface="Arial"/>
                <a:cs typeface="Arial"/>
              </a:rPr>
              <a:t>how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20">
                <a:latin typeface="Arial"/>
                <a:cs typeface="Arial"/>
              </a:rPr>
              <a:t>trivial”.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561" y="2601612"/>
            <a:ext cx="486409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271052"/>
            <a:ext cx="2794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"/>
                <a:cs typeface="Arial"/>
              </a:rPr>
              <a:t>Lexical </a:t>
            </a:r>
            <a:r>
              <a:rPr dirty="0" sz="1100" spc="-65">
                <a:latin typeface="Arial"/>
                <a:cs typeface="Arial"/>
              </a:rPr>
              <a:t>semantics </a:t>
            </a:r>
            <a:r>
              <a:rPr dirty="0" sz="1100" spc="204">
                <a:latin typeface="Arial"/>
                <a:cs typeface="Arial"/>
              </a:rPr>
              <a:t>+ </a:t>
            </a:r>
            <a:r>
              <a:rPr dirty="0" sz="1100" spc="-45">
                <a:latin typeface="Arial"/>
                <a:cs typeface="Arial"/>
              </a:rPr>
              <a:t>world </a:t>
            </a:r>
            <a:r>
              <a:rPr dirty="0" sz="1100" spc="-65">
                <a:latin typeface="Arial"/>
                <a:cs typeface="Arial"/>
              </a:rPr>
              <a:t>knowledge </a:t>
            </a: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-190" i="1">
                <a:latin typeface="Meiryo"/>
                <a:cs typeface="Meiryo"/>
              </a:rPr>
              <a:t> </a:t>
            </a:r>
            <a:r>
              <a:rPr dirty="0" sz="1100" spc="-45">
                <a:latin typeface="Arial"/>
                <a:cs typeface="Arial"/>
              </a:rPr>
              <a:t>Wrong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56345"/>
            <a:ext cx="3536315" cy="13011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Arial"/>
                <a:cs typeface="Arial"/>
              </a:rPr>
              <a:t>interpretation.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30">
                <a:latin typeface="Arial"/>
                <a:cs typeface="Arial"/>
              </a:rPr>
              <a:t>“Goodenough” </a:t>
            </a:r>
            <a:r>
              <a:rPr dirty="0" sz="1100" spc="-40">
                <a:latin typeface="Arial"/>
                <a:cs typeface="Arial"/>
              </a:rPr>
              <a:t>theory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language </a:t>
            </a:r>
            <a:r>
              <a:rPr dirty="0" sz="1100" spc="-65">
                <a:latin typeface="Arial"/>
                <a:cs typeface="Arial"/>
              </a:rPr>
              <a:t>comprehension </a:t>
            </a:r>
            <a:r>
              <a:rPr dirty="0" sz="1100" spc="-55">
                <a:latin typeface="Arial"/>
                <a:cs typeface="Arial"/>
              </a:rPr>
              <a:t>(Fernanda  </a:t>
            </a:r>
            <a:r>
              <a:rPr dirty="0" sz="1100" spc="-40">
                <a:latin typeface="Arial"/>
                <a:cs typeface="Arial"/>
              </a:rPr>
              <a:t>Ferreira)</a:t>
            </a:r>
            <a:endParaRPr sz="1100">
              <a:latin typeface="Arial"/>
              <a:cs typeface="Arial"/>
            </a:endParaRPr>
          </a:p>
          <a:p>
            <a:pPr marL="12700" marR="109855">
              <a:lnSpc>
                <a:spcPct val="102600"/>
              </a:lnSpc>
              <a:spcBef>
                <a:spcPts val="64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5">
                <a:latin typeface="Arial"/>
                <a:cs typeface="Arial"/>
              </a:rPr>
              <a:t>process </a:t>
            </a:r>
            <a:r>
              <a:rPr dirty="0" sz="1100" spc="-65">
                <a:latin typeface="Arial"/>
                <a:cs typeface="Arial"/>
              </a:rPr>
              <a:t>language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relatively </a:t>
            </a:r>
            <a:r>
              <a:rPr dirty="0" sz="1100" spc="-60">
                <a:latin typeface="Arial"/>
                <a:cs typeface="Arial"/>
              </a:rPr>
              <a:t>shallow </a:t>
            </a:r>
            <a:r>
              <a:rPr dirty="0" sz="1100" spc="-90">
                <a:latin typeface="Arial"/>
                <a:cs typeface="Arial"/>
              </a:rPr>
              <a:t>way, </a:t>
            </a:r>
            <a:r>
              <a:rPr dirty="0" sz="1100" spc="-45">
                <a:latin typeface="Arial"/>
                <a:cs typeface="Arial"/>
              </a:rPr>
              <a:t>doing </a:t>
            </a:r>
            <a:r>
              <a:rPr dirty="0" sz="1100" spc="-15">
                <a:latin typeface="Arial"/>
                <a:cs typeface="Arial"/>
              </a:rPr>
              <a:t>just  </a:t>
            </a:r>
            <a:r>
              <a:rPr dirty="0" sz="1100" spc="-70">
                <a:latin typeface="Arial"/>
                <a:cs typeface="Arial"/>
              </a:rPr>
              <a:t>enough processing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extract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contextually-relevant  </a:t>
            </a:r>
            <a:r>
              <a:rPr dirty="0" sz="1100" spc="-55">
                <a:latin typeface="Arial"/>
                <a:cs typeface="Arial"/>
              </a:rPr>
              <a:t>meaning,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60">
                <a:latin typeface="Arial"/>
                <a:cs typeface="Arial"/>
              </a:rPr>
              <a:t>no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more.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6261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938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906275"/>
            <a:ext cx="632460" cy="613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7444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1100" spc="-10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1100" spc="-10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538340"/>
            <a:ext cx="6032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34183"/>
            <a:ext cx="45783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it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3014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43276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7" y="1003552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Defining</a:t>
            </a:r>
            <a:r>
              <a:rPr dirty="0" sz="1100" spc="3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complexity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289607"/>
            <a:ext cx="1782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1100" spc="-6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and </a:t>
            </a:r>
            <a:r>
              <a:rPr dirty="0" sz="1100" spc="-7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1100" spc="15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75662"/>
            <a:ext cx="129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Putting </a:t>
            </a:r>
            <a:r>
              <a:rPr dirty="0" sz="1100" spc="5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it </a:t>
            </a:r>
            <a:r>
              <a:rPr dirty="0" sz="1100" spc="-2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all</a:t>
            </a:r>
            <a:r>
              <a:rPr dirty="0" sz="1100" spc="80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7" action="ppaction://hlinksldjump"/>
              </a:rPr>
              <a:t>together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68841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60">
                <a:solidFill>
                  <a:srgbClr val="D6D6EF"/>
                </a:solidFill>
                <a:latin typeface="Arial"/>
                <a:cs typeface="Arial"/>
                <a:hlinkClick r:id="rId18" action="ppaction://hlinksldjump"/>
              </a:rPr>
              <a:t>Homework </a:t>
            </a:r>
            <a:r>
              <a:rPr dirty="0" sz="1100" spc="-60">
                <a:solidFill>
                  <a:srgbClr val="D6D6E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Arial"/>
                <a:cs typeface="Arial"/>
                <a:hlinkClick r:id="rId19" action="ppaction://hlinksldjump"/>
              </a:rPr>
              <a:t>Bibliography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3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An </a:t>
            </a:r>
            <a:r>
              <a:rPr dirty="0" spc="-20">
                <a:hlinkClick r:id="rId5" action="ppaction://hlinksldjump"/>
              </a:rPr>
              <a:t>example of </a:t>
            </a:r>
            <a:r>
              <a:rPr dirty="0" spc="-10">
                <a:hlinkClick r:id="rId5" action="ppaction://hlinksldjump"/>
              </a:rPr>
              <a:t>complex</a:t>
            </a:r>
            <a:r>
              <a:rPr dirty="0" spc="-35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language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91995"/>
            <a:ext cx="19773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(7)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cat 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mouse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600109"/>
            <a:ext cx="241173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15">
                <a:latin typeface="Arial"/>
                <a:cs typeface="Arial"/>
              </a:rPr>
              <a:t>(8)	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mouse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cat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35">
                <a:latin typeface="Arial"/>
                <a:cs typeface="Arial"/>
              </a:rPr>
              <a:t>Which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60">
                <a:latin typeface="Arial"/>
                <a:cs typeface="Arial"/>
              </a:rPr>
              <a:t>complex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why?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5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121" y="85095"/>
            <a:ext cx="4559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64769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Sentence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25365"/>
            <a:ext cx="677545" cy="1141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9972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Defining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complexi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y</a:t>
            </a:r>
            <a:endParaRPr sz="600">
              <a:latin typeface="Arial"/>
              <a:cs typeface="Arial"/>
            </a:endParaRPr>
          </a:p>
          <a:p>
            <a:pPr marL="37465" marR="106045">
              <a:lnSpc>
                <a:spcPct val="103800"/>
              </a:lnSpc>
              <a:spcBef>
                <a:spcPts val="235"/>
              </a:spcBef>
            </a:pPr>
            <a:r>
              <a:rPr dirty="0" sz="400" spc="5">
                <a:latin typeface="Arial"/>
                <a:cs typeface="Arial"/>
                <a:hlinkClick r:id="rId5" action="ppaction://hlinksldjump"/>
              </a:rPr>
              <a:t>An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example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complex  </a:t>
            </a:r>
            <a:r>
              <a:rPr dirty="0" sz="400" spc="-15">
                <a:latin typeface="Arial"/>
                <a:cs typeface="Arial"/>
                <a:hlinkClick r:id="rId5" action="ppaction://hlinksldjump"/>
              </a:rPr>
              <a:t>language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Canonicity</a:t>
            </a:r>
            <a:endParaRPr sz="400">
              <a:latin typeface="Arial"/>
              <a:cs typeface="Arial"/>
            </a:endParaRPr>
          </a:p>
          <a:p>
            <a:pPr marL="62865" marR="217170">
              <a:lnSpc>
                <a:spcPct val="103800"/>
              </a:lnSpc>
              <a:spcBef>
                <a:spcPts val="229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Canonicity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across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languages</a:t>
            </a:r>
            <a:endParaRPr sz="400">
              <a:latin typeface="Arial"/>
              <a:cs typeface="Arial"/>
            </a:endParaRPr>
          </a:p>
          <a:p>
            <a:pPr marL="62865" marR="222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Canonicity and movement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Exercise</a:t>
            </a:r>
            <a:endParaRPr sz="400">
              <a:latin typeface="Arial"/>
              <a:cs typeface="Arial"/>
            </a:endParaRPr>
          </a:p>
          <a:p>
            <a:pPr marL="62865" marR="67945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Movement </a:t>
            </a:r>
            <a:r>
              <a:rPr dirty="0" sz="400" spc="1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/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canonicity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and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processing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difficulty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Position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Representational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complexity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906275"/>
            <a:ext cx="63246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244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Animacy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discourse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factors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Animacy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Discourse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 -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properties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NPs</a:t>
            </a:r>
            <a:endParaRPr sz="400">
              <a:latin typeface="Arial"/>
              <a:cs typeface="Arial"/>
            </a:endParaRPr>
          </a:p>
          <a:p>
            <a:pPr marL="37465" marR="116839">
              <a:lnSpc>
                <a:spcPct val="103800"/>
              </a:lnSpc>
              <a:spcBef>
                <a:spcPts val="229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Putting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animacy and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discourse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together</a:t>
            </a:r>
            <a:endParaRPr sz="400">
              <a:latin typeface="Arial"/>
              <a:cs typeface="Arial"/>
            </a:endParaRPr>
          </a:p>
          <a:p>
            <a:pPr marL="37465" marR="889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Discourse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II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-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structure of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preceding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utterances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3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An </a:t>
            </a:r>
            <a:r>
              <a:rPr dirty="0" spc="-20">
                <a:hlinkClick r:id="rId5" action="ppaction://hlinksldjump"/>
              </a:rPr>
              <a:t>example of </a:t>
            </a:r>
            <a:r>
              <a:rPr dirty="0" spc="-10">
                <a:hlinkClick r:id="rId5" action="ppaction://hlinksldjump"/>
              </a:rPr>
              <a:t>complex</a:t>
            </a:r>
            <a:r>
              <a:rPr dirty="0" spc="-35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language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88037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Arial"/>
                <a:cs typeface="Arial"/>
              </a:rPr>
              <a:t>(9)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374" y="1818817"/>
            <a:ext cx="639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mouse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8486" y="181881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71485" y="1788019"/>
            <a:ext cx="1437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90">
                <a:latin typeface="Arial"/>
                <a:cs typeface="Arial"/>
              </a:rPr>
              <a:t>chased </a:t>
            </a:r>
            <a:r>
              <a:rPr dirty="0" sz="1100" spc="-5" i="1">
                <a:latin typeface="Constantia"/>
                <a:cs typeface="Constantia"/>
              </a:rPr>
              <a:t>t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5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cat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957" y="1327710"/>
            <a:ext cx="1062990" cy="486409"/>
          </a:xfrm>
          <a:custGeom>
            <a:avLst/>
            <a:gdLst/>
            <a:ahLst/>
            <a:cxnLst/>
            <a:rect l="l" t="t" r="r" b="b"/>
            <a:pathLst>
              <a:path w="1062989" h="486410">
                <a:moveTo>
                  <a:pt x="1062916" y="485862"/>
                </a:moveTo>
                <a:lnTo>
                  <a:pt x="1032529" y="96933"/>
                </a:lnTo>
                <a:lnTo>
                  <a:pt x="1021946" y="59202"/>
                </a:lnTo>
                <a:lnTo>
                  <a:pt x="998715" y="28390"/>
                </a:lnTo>
                <a:lnTo>
                  <a:pt x="966205" y="7617"/>
                </a:lnTo>
                <a:lnTo>
                  <a:pt x="927786" y="0"/>
                </a:lnTo>
                <a:lnTo>
                  <a:pt x="133158" y="0"/>
                </a:lnTo>
                <a:lnTo>
                  <a:pt x="94739" y="7617"/>
                </a:lnTo>
                <a:lnTo>
                  <a:pt x="62229" y="28390"/>
                </a:lnTo>
                <a:lnTo>
                  <a:pt x="38998" y="59202"/>
                </a:lnTo>
                <a:lnTo>
                  <a:pt x="28415" y="96933"/>
                </a:lnTo>
                <a:lnTo>
                  <a:pt x="0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5947" y="177160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388" y="3155"/>
                </a:moveTo>
                <a:lnTo>
                  <a:pt x="19010" y="16723"/>
                </a:lnTo>
                <a:lnTo>
                  <a:pt x="0" y="0"/>
                </a:lnTo>
                <a:lnTo>
                  <a:pt x="17038" y="41965"/>
                </a:lnTo>
                <a:lnTo>
                  <a:pt x="40388" y="3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28305" y="1239591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0">
                <a:latin typeface="Arial"/>
                <a:cs typeface="Arial"/>
              </a:rPr>
              <a:t>la</a:t>
            </a:r>
            <a:r>
              <a:rPr dirty="0" sz="750" spc="-5">
                <a:latin typeface="Arial"/>
                <a:cs typeface="Arial"/>
              </a:rPr>
              <a:t>b</a:t>
            </a:r>
            <a:r>
              <a:rPr dirty="0" sz="750" spc="-35">
                <a:latin typeface="Arial"/>
                <a:cs typeface="Arial"/>
              </a:rPr>
              <a:t>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16039"/>
            <a:ext cx="627380" cy="723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7399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Putting 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it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all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together</a:t>
            </a:r>
            <a:endParaRPr sz="600">
              <a:latin typeface="Arial"/>
              <a:cs typeface="Arial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6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2020-05-05T13:10:34Z</dcterms:created>
  <dcterms:modified xsi:type="dcterms:W3CDTF">2020-05-05T13:10:34Z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2020-05-05T00:00:00Z</vt:filetime>
  </property>
</Properties>
</file>